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theme/themeOverride1.xml" ContentType="application/vnd.openxmlformats-officedocument.themeOverr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theme/themeOverride2.xml" ContentType="application/vnd.openxmlformats-officedocument.themeOverride+xml"/>
  <Override PartName="/ppt/notesSlides/notesSlide136.xml" ContentType="application/vnd.openxmlformats-officedocument.presentationml.notesSlide+xml"/>
  <Override PartName="/ppt/theme/themeOverride3.xml" ContentType="application/vnd.openxmlformats-officedocument.themeOverride+xml"/>
  <Override PartName="/ppt/notesSlides/notesSlide137.xml" ContentType="application/vnd.openxmlformats-officedocument.presentationml.notesSlide+xml"/>
  <Override PartName="/ppt/theme/themeOverride4.xml" ContentType="application/vnd.openxmlformats-officedocument.themeOverr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775" r:id="rId3"/>
    <p:sldMasterId id="2147483774" r:id="rId4"/>
    <p:sldMasterId id="2147483773" r:id="rId5"/>
    <p:sldMasterId id="2147485671" r:id="rId6"/>
    <p:sldMasterId id="2147485697" r:id="rId7"/>
    <p:sldMasterId id="2147485709" r:id="rId8"/>
    <p:sldMasterId id="2147496216" r:id="rId9"/>
    <p:sldMasterId id="2147496227" r:id="rId10"/>
    <p:sldMasterId id="2147500599" r:id="rId11"/>
  </p:sldMasterIdLst>
  <p:notesMasterIdLst>
    <p:notesMasterId r:id="rId504"/>
  </p:notesMasterIdLst>
  <p:handoutMasterIdLst>
    <p:handoutMasterId r:id="rId505"/>
  </p:handoutMasterIdLst>
  <p:sldIdLst>
    <p:sldId id="936" r:id="rId12"/>
    <p:sldId id="1027" r:id="rId13"/>
    <p:sldId id="259" r:id="rId14"/>
    <p:sldId id="302" r:id="rId15"/>
    <p:sldId id="260" r:id="rId16"/>
    <p:sldId id="1282" r:id="rId17"/>
    <p:sldId id="312" r:id="rId18"/>
    <p:sldId id="1028" r:id="rId19"/>
    <p:sldId id="1029" r:id="rId20"/>
    <p:sldId id="1030" r:id="rId21"/>
    <p:sldId id="1031" r:id="rId22"/>
    <p:sldId id="1283" r:id="rId23"/>
    <p:sldId id="1069" r:id="rId24"/>
    <p:sldId id="1032" r:id="rId25"/>
    <p:sldId id="318" r:id="rId26"/>
    <p:sldId id="1033" r:id="rId27"/>
    <p:sldId id="1034" r:id="rId28"/>
    <p:sldId id="1035" r:id="rId29"/>
    <p:sldId id="1036" r:id="rId30"/>
    <p:sldId id="1037" r:id="rId31"/>
    <p:sldId id="324" r:id="rId32"/>
    <p:sldId id="1156" r:id="rId33"/>
    <p:sldId id="1284" r:id="rId34"/>
    <p:sldId id="1071" r:id="rId35"/>
    <p:sldId id="1527" r:id="rId36"/>
    <p:sldId id="1528" r:id="rId37"/>
    <p:sldId id="1386" r:id="rId38"/>
    <p:sldId id="1387" r:id="rId39"/>
    <p:sldId id="1388" r:id="rId40"/>
    <p:sldId id="1389" r:id="rId41"/>
    <p:sldId id="1390" r:id="rId42"/>
    <p:sldId id="1391" r:id="rId43"/>
    <p:sldId id="1393" r:id="rId44"/>
    <p:sldId id="1392" r:id="rId45"/>
    <p:sldId id="1394" r:id="rId46"/>
    <p:sldId id="1395" r:id="rId47"/>
    <p:sldId id="1396" r:id="rId48"/>
    <p:sldId id="1397" r:id="rId49"/>
    <p:sldId id="1398" r:id="rId50"/>
    <p:sldId id="1399" r:id="rId51"/>
    <p:sldId id="1400" r:id="rId52"/>
    <p:sldId id="1401" r:id="rId53"/>
    <p:sldId id="1402" r:id="rId54"/>
    <p:sldId id="1403" r:id="rId55"/>
    <p:sldId id="1404" r:id="rId56"/>
    <p:sldId id="1405" r:id="rId57"/>
    <p:sldId id="1529" r:id="rId58"/>
    <p:sldId id="1530" r:id="rId59"/>
    <p:sldId id="303" r:id="rId60"/>
    <p:sldId id="304" r:id="rId61"/>
    <p:sldId id="1066" r:id="rId62"/>
    <p:sldId id="1265" r:id="rId63"/>
    <p:sldId id="1360" r:id="rId64"/>
    <p:sldId id="1361" r:id="rId65"/>
    <p:sldId id="307" r:id="rId66"/>
    <p:sldId id="308" r:id="rId67"/>
    <p:sldId id="309" r:id="rId68"/>
    <p:sldId id="1358" r:id="rId69"/>
    <p:sldId id="1270" r:id="rId70"/>
    <p:sldId id="1264" r:id="rId71"/>
    <p:sldId id="1359" r:id="rId72"/>
    <p:sldId id="1266" r:id="rId73"/>
    <p:sldId id="1049" r:id="rId74"/>
    <p:sldId id="1050" r:id="rId75"/>
    <p:sldId id="1056" r:id="rId76"/>
    <p:sldId id="633" r:id="rId77"/>
    <p:sldId id="634" r:id="rId78"/>
    <p:sldId id="635" r:id="rId79"/>
    <p:sldId id="1329" r:id="rId80"/>
    <p:sldId id="636" r:id="rId81"/>
    <p:sldId id="637" r:id="rId82"/>
    <p:sldId id="638" r:id="rId83"/>
    <p:sldId id="1272" r:id="rId84"/>
    <p:sldId id="1072" r:id="rId85"/>
    <p:sldId id="1273" r:id="rId86"/>
    <p:sldId id="1074" r:id="rId87"/>
    <p:sldId id="1274" r:id="rId88"/>
    <p:sldId id="1275" r:id="rId89"/>
    <p:sldId id="1276" r:id="rId90"/>
    <p:sldId id="1078" r:id="rId91"/>
    <p:sldId id="1362" r:id="rId92"/>
    <p:sldId id="1277" r:id="rId93"/>
    <p:sldId id="1080" r:id="rId94"/>
    <p:sldId id="1363" r:id="rId95"/>
    <p:sldId id="1364" r:id="rId96"/>
    <p:sldId id="1365" r:id="rId97"/>
    <p:sldId id="1339" r:id="rId98"/>
    <p:sldId id="1342" r:id="rId99"/>
    <p:sldId id="1531" r:id="rId100"/>
    <p:sldId id="1532" r:id="rId101"/>
    <p:sldId id="443" r:id="rId102"/>
    <p:sldId id="1434" r:id="rId103"/>
    <p:sldId id="444" r:id="rId104"/>
    <p:sldId id="1262" r:id="rId105"/>
    <p:sldId id="1278" r:id="rId106"/>
    <p:sldId id="447" r:id="rId107"/>
    <p:sldId id="448" r:id="rId108"/>
    <p:sldId id="449" r:id="rId109"/>
    <p:sldId id="450" r:id="rId110"/>
    <p:sldId id="995" r:id="rId111"/>
    <p:sldId id="1256" r:id="rId112"/>
    <p:sldId id="1280" r:id="rId113"/>
    <p:sldId id="1263" r:id="rId114"/>
    <p:sldId id="1026" r:id="rId115"/>
    <p:sldId id="1254" r:id="rId116"/>
    <p:sldId id="457" r:id="rId117"/>
    <p:sldId id="458" r:id="rId118"/>
    <p:sldId id="459" r:id="rId119"/>
    <p:sldId id="1281" r:id="rId120"/>
    <p:sldId id="463" r:id="rId121"/>
    <p:sldId id="464" r:id="rId122"/>
    <p:sldId id="465" r:id="rId123"/>
    <p:sldId id="466" r:id="rId124"/>
    <p:sldId id="639" r:id="rId125"/>
    <p:sldId id="640" r:id="rId126"/>
    <p:sldId id="641" r:id="rId127"/>
    <p:sldId id="642" r:id="rId128"/>
    <p:sldId id="998" r:id="rId129"/>
    <p:sldId id="467" r:id="rId130"/>
    <p:sldId id="468" r:id="rId131"/>
    <p:sldId id="999" r:id="rId132"/>
    <p:sldId id="471" r:id="rId133"/>
    <p:sldId id="472" r:id="rId134"/>
    <p:sldId id="473" r:id="rId135"/>
    <p:sldId id="1000" r:id="rId136"/>
    <p:sldId id="659" r:id="rId137"/>
    <p:sldId id="1001" r:id="rId138"/>
    <p:sldId id="660" r:id="rId139"/>
    <p:sldId id="1433" r:id="rId140"/>
    <p:sldId id="1534" r:id="rId141"/>
    <p:sldId id="661" r:id="rId142"/>
    <p:sldId id="662" r:id="rId143"/>
    <p:sldId id="664" r:id="rId144"/>
    <p:sldId id="665" r:id="rId145"/>
    <p:sldId id="666" r:id="rId146"/>
    <p:sldId id="667" r:id="rId147"/>
    <p:sldId id="668" r:id="rId148"/>
    <p:sldId id="669" r:id="rId149"/>
    <p:sldId id="670" r:id="rId150"/>
    <p:sldId id="671" r:id="rId151"/>
    <p:sldId id="672" r:id="rId152"/>
    <p:sldId id="673" r:id="rId153"/>
    <p:sldId id="674" r:id="rId154"/>
    <p:sldId id="675" r:id="rId155"/>
    <p:sldId id="676" r:id="rId156"/>
    <p:sldId id="677" r:id="rId157"/>
    <p:sldId id="678" r:id="rId158"/>
    <p:sldId id="679" r:id="rId159"/>
    <p:sldId id="681" r:id="rId160"/>
    <p:sldId id="682" r:id="rId161"/>
    <p:sldId id="683" r:id="rId162"/>
    <p:sldId id="685" r:id="rId163"/>
    <p:sldId id="686" r:id="rId164"/>
    <p:sldId id="687" r:id="rId165"/>
    <p:sldId id="688" r:id="rId166"/>
    <p:sldId id="689" r:id="rId167"/>
    <p:sldId id="690" r:id="rId168"/>
    <p:sldId id="691" r:id="rId169"/>
    <p:sldId id="692" r:id="rId170"/>
    <p:sldId id="693" r:id="rId171"/>
    <p:sldId id="694" r:id="rId172"/>
    <p:sldId id="695" r:id="rId173"/>
    <p:sldId id="697" r:id="rId174"/>
    <p:sldId id="698" r:id="rId175"/>
    <p:sldId id="699" r:id="rId176"/>
    <p:sldId id="700" r:id="rId177"/>
    <p:sldId id="702" r:id="rId178"/>
    <p:sldId id="703" r:id="rId179"/>
    <p:sldId id="704" r:id="rId180"/>
    <p:sldId id="705" r:id="rId181"/>
    <p:sldId id="1384" r:id="rId182"/>
    <p:sldId id="1536" r:id="rId183"/>
    <p:sldId id="814" r:id="rId184"/>
    <p:sldId id="815" r:id="rId185"/>
    <p:sldId id="817" r:id="rId186"/>
    <p:sldId id="818" r:id="rId187"/>
    <p:sldId id="819" r:id="rId188"/>
    <p:sldId id="820" r:id="rId189"/>
    <p:sldId id="821" r:id="rId190"/>
    <p:sldId id="822" r:id="rId191"/>
    <p:sldId id="824" r:id="rId192"/>
    <p:sldId id="825" r:id="rId193"/>
    <p:sldId id="826" r:id="rId194"/>
    <p:sldId id="828" r:id="rId195"/>
    <p:sldId id="829" r:id="rId196"/>
    <p:sldId id="830" r:id="rId197"/>
    <p:sldId id="831" r:id="rId198"/>
    <p:sldId id="834" r:id="rId199"/>
    <p:sldId id="836" r:id="rId200"/>
    <p:sldId id="837" r:id="rId201"/>
    <p:sldId id="838" r:id="rId202"/>
    <p:sldId id="839" r:id="rId203"/>
    <p:sldId id="840" r:id="rId204"/>
    <p:sldId id="841" r:id="rId205"/>
    <p:sldId id="842" r:id="rId206"/>
    <p:sldId id="843" r:id="rId207"/>
    <p:sldId id="844" r:id="rId208"/>
    <p:sldId id="845" r:id="rId209"/>
    <p:sldId id="1343" r:id="rId210"/>
    <p:sldId id="1538" r:id="rId211"/>
    <p:sldId id="475" r:id="rId212"/>
    <p:sldId id="476" r:id="rId213"/>
    <p:sldId id="478" r:id="rId214"/>
    <p:sldId id="479" r:id="rId215"/>
    <p:sldId id="481" r:id="rId216"/>
    <p:sldId id="482" r:id="rId217"/>
    <p:sldId id="483" r:id="rId218"/>
    <p:sldId id="484" r:id="rId219"/>
    <p:sldId id="485" r:id="rId220"/>
    <p:sldId id="486" r:id="rId221"/>
    <p:sldId id="487" r:id="rId222"/>
    <p:sldId id="488" r:id="rId223"/>
    <p:sldId id="489" r:id="rId224"/>
    <p:sldId id="490" r:id="rId225"/>
    <p:sldId id="492" r:id="rId226"/>
    <p:sldId id="493" r:id="rId227"/>
    <p:sldId id="494" r:id="rId228"/>
    <p:sldId id="495" r:id="rId229"/>
    <p:sldId id="496" r:id="rId230"/>
    <p:sldId id="498" r:id="rId231"/>
    <p:sldId id="499" r:id="rId232"/>
    <p:sldId id="500" r:id="rId233"/>
    <p:sldId id="501" r:id="rId234"/>
    <p:sldId id="502" r:id="rId235"/>
    <p:sldId id="503" r:id="rId236"/>
    <p:sldId id="504" r:id="rId237"/>
    <p:sldId id="505" r:id="rId238"/>
    <p:sldId id="506" r:id="rId239"/>
    <p:sldId id="508" r:id="rId240"/>
    <p:sldId id="509" r:id="rId241"/>
    <p:sldId id="510" r:id="rId242"/>
    <p:sldId id="511" r:id="rId243"/>
    <p:sldId id="513" r:id="rId244"/>
    <p:sldId id="514" r:id="rId245"/>
    <p:sldId id="516" r:id="rId246"/>
    <p:sldId id="517" r:id="rId247"/>
    <p:sldId id="518" r:id="rId248"/>
    <p:sldId id="519" r:id="rId249"/>
    <p:sldId id="522" r:id="rId250"/>
    <p:sldId id="523" r:id="rId251"/>
    <p:sldId id="524" r:id="rId252"/>
    <p:sldId id="525" r:id="rId253"/>
    <p:sldId id="526" r:id="rId254"/>
    <p:sldId id="527" r:id="rId255"/>
    <p:sldId id="528" r:id="rId256"/>
    <p:sldId id="529" r:id="rId257"/>
    <p:sldId id="530" r:id="rId258"/>
    <p:sldId id="531" r:id="rId259"/>
    <p:sldId id="532" r:id="rId260"/>
    <p:sldId id="533" r:id="rId261"/>
    <p:sldId id="534" r:id="rId262"/>
    <p:sldId id="535" r:id="rId263"/>
    <p:sldId id="536" r:id="rId264"/>
    <p:sldId id="537" r:id="rId265"/>
    <p:sldId id="538" r:id="rId266"/>
    <p:sldId id="1540" r:id="rId267"/>
    <p:sldId id="1025" r:id="rId268"/>
    <p:sldId id="354" r:id="rId269"/>
    <p:sldId id="992" r:id="rId270"/>
    <p:sldId id="412" r:id="rId271"/>
    <p:sldId id="1368" r:id="rId272"/>
    <p:sldId id="1369" r:id="rId273"/>
    <p:sldId id="1370" r:id="rId274"/>
    <p:sldId id="1371" r:id="rId275"/>
    <p:sldId id="1372" r:id="rId276"/>
    <p:sldId id="1373" r:id="rId277"/>
    <p:sldId id="1380" r:id="rId278"/>
    <p:sldId id="1374" r:id="rId279"/>
    <p:sldId id="1375" r:id="rId280"/>
    <p:sldId id="1376" r:id="rId281"/>
    <p:sldId id="1381" r:id="rId282"/>
    <p:sldId id="1377" r:id="rId283"/>
    <p:sldId id="1378" r:id="rId284"/>
    <p:sldId id="1366" r:id="rId285"/>
    <p:sldId id="1367" r:id="rId286"/>
    <p:sldId id="413" r:id="rId287"/>
    <p:sldId id="415" r:id="rId288"/>
    <p:sldId id="417" r:id="rId289"/>
    <p:sldId id="1346" r:id="rId290"/>
    <p:sldId id="1385" r:id="rId291"/>
    <p:sldId id="1541" r:id="rId292"/>
    <p:sldId id="1542" r:id="rId293"/>
    <p:sldId id="1252" r:id="rId294"/>
    <p:sldId id="851" r:id="rId295"/>
    <p:sldId id="1097" r:id="rId296"/>
    <p:sldId id="1098" r:id="rId297"/>
    <p:sldId id="445" r:id="rId298"/>
    <p:sldId id="446" r:id="rId299"/>
    <p:sldId id="1100" r:id="rId300"/>
    <p:sldId id="1101" r:id="rId301"/>
    <p:sldId id="1103" r:id="rId302"/>
    <p:sldId id="1104" r:id="rId303"/>
    <p:sldId id="1105" r:id="rId304"/>
    <p:sldId id="1106" r:id="rId305"/>
    <p:sldId id="1108" r:id="rId306"/>
    <p:sldId id="1109" r:id="rId307"/>
    <p:sldId id="1110" r:id="rId308"/>
    <p:sldId id="1111" r:id="rId309"/>
    <p:sldId id="1193" r:id="rId310"/>
    <p:sldId id="1194" r:id="rId311"/>
    <p:sldId id="1195" r:id="rId312"/>
    <p:sldId id="1196" r:id="rId313"/>
    <p:sldId id="1197" r:id="rId314"/>
    <p:sldId id="601" r:id="rId315"/>
    <p:sldId id="569" r:id="rId316"/>
    <p:sldId id="570" r:id="rId317"/>
    <p:sldId id="571" r:id="rId318"/>
    <p:sldId id="574" r:id="rId319"/>
    <p:sldId id="572" r:id="rId320"/>
    <p:sldId id="573" r:id="rId321"/>
    <p:sldId id="578" r:id="rId322"/>
    <p:sldId id="580" r:id="rId323"/>
    <p:sldId id="853" r:id="rId324"/>
    <p:sldId id="854" r:id="rId325"/>
    <p:sldId id="855" r:id="rId326"/>
    <p:sldId id="856" r:id="rId327"/>
    <p:sldId id="857" r:id="rId328"/>
    <p:sldId id="858" r:id="rId329"/>
    <p:sldId id="859" r:id="rId330"/>
    <p:sldId id="860" r:id="rId331"/>
    <p:sldId id="861" r:id="rId332"/>
    <p:sldId id="862" r:id="rId333"/>
    <p:sldId id="863" r:id="rId334"/>
    <p:sldId id="865" r:id="rId335"/>
    <p:sldId id="866" r:id="rId336"/>
    <p:sldId id="867" r:id="rId337"/>
    <p:sldId id="868" r:id="rId338"/>
    <p:sldId id="869" r:id="rId339"/>
    <p:sldId id="870" r:id="rId340"/>
    <p:sldId id="871" r:id="rId341"/>
    <p:sldId id="872" r:id="rId342"/>
    <p:sldId id="873" r:id="rId343"/>
    <p:sldId id="874" r:id="rId344"/>
    <p:sldId id="875" r:id="rId345"/>
    <p:sldId id="877" r:id="rId346"/>
    <p:sldId id="879" r:id="rId347"/>
    <p:sldId id="883" r:id="rId348"/>
    <p:sldId id="884" r:id="rId349"/>
    <p:sldId id="888" r:id="rId350"/>
    <p:sldId id="1347" r:id="rId351"/>
    <p:sldId id="1348" r:id="rId352"/>
    <p:sldId id="1440" r:id="rId353"/>
    <p:sldId id="1543" r:id="rId354"/>
    <p:sldId id="1544" r:id="rId355"/>
    <p:sldId id="756" r:id="rId356"/>
    <p:sldId id="757" r:id="rId357"/>
    <p:sldId id="758" r:id="rId358"/>
    <p:sldId id="759" r:id="rId359"/>
    <p:sldId id="760" r:id="rId360"/>
    <p:sldId id="761" r:id="rId361"/>
    <p:sldId id="762" r:id="rId362"/>
    <p:sldId id="763" r:id="rId363"/>
    <p:sldId id="764" r:id="rId364"/>
    <p:sldId id="765" r:id="rId365"/>
    <p:sldId id="766" r:id="rId366"/>
    <p:sldId id="767" r:id="rId367"/>
    <p:sldId id="768" r:id="rId368"/>
    <p:sldId id="769" r:id="rId369"/>
    <p:sldId id="770" r:id="rId370"/>
    <p:sldId id="771" r:id="rId371"/>
    <p:sldId id="772" r:id="rId372"/>
    <p:sldId id="774" r:id="rId373"/>
    <p:sldId id="775" r:id="rId374"/>
    <p:sldId id="776" r:id="rId375"/>
    <p:sldId id="777" r:id="rId376"/>
    <p:sldId id="1490" r:id="rId377"/>
    <p:sldId id="1488" r:id="rId378"/>
    <p:sldId id="1489" r:id="rId379"/>
    <p:sldId id="1491" r:id="rId380"/>
    <p:sldId id="1517" r:id="rId381"/>
    <p:sldId id="1519" r:id="rId382"/>
    <p:sldId id="1524" r:id="rId383"/>
    <p:sldId id="1520" r:id="rId384"/>
    <p:sldId id="1521" r:id="rId385"/>
    <p:sldId id="1522" r:id="rId386"/>
    <p:sldId id="1523" r:id="rId387"/>
    <p:sldId id="1518" r:id="rId388"/>
    <p:sldId id="1525" r:id="rId389"/>
    <p:sldId id="1526" r:id="rId390"/>
    <p:sldId id="1549" r:id="rId391"/>
    <p:sldId id="1472" r:id="rId392"/>
    <p:sldId id="779" r:id="rId393"/>
    <p:sldId id="780" r:id="rId394"/>
    <p:sldId id="781" r:id="rId395"/>
    <p:sldId id="782" r:id="rId396"/>
    <p:sldId id="783" r:id="rId397"/>
    <p:sldId id="784" r:id="rId398"/>
    <p:sldId id="786" r:id="rId399"/>
    <p:sldId id="787" r:id="rId400"/>
    <p:sldId id="788" r:id="rId401"/>
    <p:sldId id="789" r:id="rId402"/>
    <p:sldId id="790" r:id="rId403"/>
    <p:sldId id="791" r:id="rId404"/>
    <p:sldId id="792" r:id="rId405"/>
    <p:sldId id="793" r:id="rId406"/>
    <p:sldId id="794" r:id="rId407"/>
    <p:sldId id="795" r:id="rId408"/>
    <p:sldId id="796" r:id="rId409"/>
    <p:sldId id="797" r:id="rId410"/>
    <p:sldId id="798" r:id="rId411"/>
    <p:sldId id="799" r:id="rId412"/>
    <p:sldId id="800" r:id="rId413"/>
    <p:sldId id="801" r:id="rId414"/>
    <p:sldId id="802" r:id="rId415"/>
    <p:sldId id="803" r:id="rId416"/>
    <p:sldId id="804" r:id="rId417"/>
    <p:sldId id="805" r:id="rId418"/>
    <p:sldId id="806" r:id="rId419"/>
    <p:sldId id="807" r:id="rId420"/>
    <p:sldId id="808" r:id="rId421"/>
    <p:sldId id="809" r:id="rId422"/>
    <p:sldId id="810" r:id="rId423"/>
    <p:sldId id="811" r:id="rId424"/>
    <p:sldId id="812" r:id="rId425"/>
    <p:sldId id="1356" r:id="rId426"/>
    <p:sldId id="1550" r:id="rId427"/>
    <p:sldId id="1545" r:id="rId428"/>
    <p:sldId id="1546" r:id="rId429"/>
    <p:sldId id="1068" r:id="rId430"/>
    <p:sldId id="1083" r:id="rId431"/>
    <p:sldId id="1085" r:id="rId432"/>
    <p:sldId id="715" r:id="rId433"/>
    <p:sldId id="1493" r:id="rId434"/>
    <p:sldId id="1494" r:id="rId435"/>
    <p:sldId id="1495" r:id="rId436"/>
    <p:sldId id="1496" r:id="rId437"/>
    <p:sldId id="1086" r:id="rId438"/>
    <p:sldId id="728" r:id="rId439"/>
    <p:sldId id="1087" r:id="rId440"/>
    <p:sldId id="1497" r:id="rId441"/>
    <p:sldId id="1551" r:id="rId442"/>
    <p:sldId id="1498" r:id="rId443"/>
    <p:sldId id="1088" r:id="rId444"/>
    <p:sldId id="731" r:id="rId445"/>
    <p:sldId id="732" r:id="rId446"/>
    <p:sldId id="1041" r:id="rId447"/>
    <p:sldId id="941" r:id="rId448"/>
    <p:sldId id="1042" r:id="rId449"/>
    <p:sldId id="733" r:id="rId450"/>
    <p:sldId id="1043" r:id="rId451"/>
    <p:sldId id="947" r:id="rId452"/>
    <p:sldId id="734" r:id="rId453"/>
    <p:sldId id="735" r:id="rId454"/>
    <p:sldId id="736" r:id="rId455"/>
    <p:sldId id="737" r:id="rId456"/>
    <p:sldId id="1500" r:id="rId457"/>
    <p:sldId id="738" r:id="rId458"/>
    <p:sldId id="739" r:id="rId459"/>
    <p:sldId id="949" r:id="rId460"/>
    <p:sldId id="950" r:id="rId461"/>
    <p:sldId id="951" r:id="rId462"/>
    <p:sldId id="952" r:id="rId463"/>
    <p:sldId id="1501" r:id="rId464"/>
    <p:sldId id="1502" r:id="rId465"/>
    <p:sldId id="1503" r:id="rId466"/>
    <p:sldId id="1504" r:id="rId467"/>
    <p:sldId id="1505" r:id="rId468"/>
    <p:sldId id="1552" r:id="rId469"/>
    <p:sldId id="1506" r:id="rId470"/>
    <p:sldId id="1553" r:id="rId471"/>
    <p:sldId id="1554" r:id="rId472"/>
    <p:sldId id="1508" r:id="rId473"/>
    <p:sldId id="1509" r:id="rId474"/>
    <p:sldId id="1555" r:id="rId475"/>
    <p:sldId id="954" r:id="rId476"/>
    <p:sldId id="955" r:id="rId477"/>
    <p:sldId id="956" r:id="rId478"/>
    <p:sldId id="1044" r:id="rId479"/>
    <p:sldId id="1045" r:id="rId480"/>
    <p:sldId id="1046" r:id="rId481"/>
    <p:sldId id="740" r:id="rId482"/>
    <p:sldId id="741" r:id="rId483"/>
    <p:sldId id="742" r:id="rId484"/>
    <p:sldId id="1005" r:id="rId485"/>
    <p:sldId id="745" r:id="rId486"/>
    <p:sldId id="744" r:id="rId487"/>
    <p:sldId id="1510" r:id="rId488"/>
    <p:sldId id="1511" r:id="rId489"/>
    <p:sldId id="1512" r:id="rId490"/>
    <p:sldId id="1513" r:id="rId491"/>
    <p:sldId id="1514" r:id="rId492"/>
    <p:sldId id="1515" r:id="rId493"/>
    <p:sldId id="1516" r:id="rId494"/>
    <p:sldId id="1006" r:id="rId495"/>
    <p:sldId id="943" r:id="rId496"/>
    <p:sldId id="944" r:id="rId497"/>
    <p:sldId id="946" r:id="rId498"/>
    <p:sldId id="1008" r:id="rId499"/>
    <p:sldId id="747" r:id="rId500"/>
    <p:sldId id="1350" r:id="rId501"/>
    <p:sldId id="1547" r:id="rId502"/>
    <p:sldId id="1548" r:id="rId503"/>
  </p:sldIdLst>
  <p:sldSz cx="12192000" cy="6858000"/>
  <p:notesSz cx="7099300" cy="10234613"/>
  <p:custDataLst>
    <p:tags r:id="rId506"/>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709">
          <p15:clr>
            <a:srgbClr val="A4A3A4"/>
          </p15:clr>
        </p15:guide>
        <p15:guide id="2" orient="horz" pos="2296">
          <p15:clr>
            <a:srgbClr val="A4A3A4"/>
          </p15:clr>
        </p15:guide>
        <p15:guide id="3" orient="horz" pos="2363">
          <p15:clr>
            <a:srgbClr val="A4A3A4"/>
          </p15:clr>
        </p15:guide>
        <p15:guide id="4" pos="2691">
          <p15:clr>
            <a:srgbClr val="A4A3A4"/>
          </p15:clr>
        </p15:guide>
        <p15:guide id="5" pos="2596">
          <p15:clr>
            <a:srgbClr val="A4A3A4"/>
          </p15:clr>
        </p15:guide>
        <p15:guide id="6" pos="7381">
          <p15:clr>
            <a:srgbClr val="A4A3A4"/>
          </p15:clr>
        </p15:guide>
        <p15:guide id="7" pos="5091">
          <p15:clr>
            <a:srgbClr val="A4A3A4"/>
          </p15:clr>
        </p15:guide>
        <p15:guide id="8" pos="307">
          <p15:clr>
            <a:srgbClr val="A4A3A4"/>
          </p15:clr>
        </p15:guide>
        <p15:guide id="9" pos="4989">
          <p15:clr>
            <a:srgbClr val="A4A3A4"/>
          </p15:clr>
        </p15:guide>
        <p15:guide id="10" pos="64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ller, Kevin - AUDfIT" initials="ZK-A" lastIdx="1" clrIdx="0">
    <p:extLst>
      <p:ext uri="{19B8F6BF-5375-455C-9EA6-DF929625EA0E}">
        <p15:presenceInfo xmlns:p15="http://schemas.microsoft.com/office/powerpoint/2012/main" userId="S-1-5-21-134908484-2103704901-1513918487-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A3"/>
    <a:srgbClr val="00B0F0"/>
    <a:srgbClr val="F2DBDB"/>
    <a:srgbClr val="81CFFF"/>
    <a:srgbClr val="FADDCB"/>
    <a:srgbClr val="C5F1C5"/>
    <a:srgbClr val="E9EEE8"/>
    <a:srgbClr val="F2F2F3"/>
    <a:srgbClr val="CBE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6242" autoAdjust="0"/>
  </p:normalViewPr>
  <p:slideViewPr>
    <p:cSldViewPr>
      <p:cViewPr varScale="1">
        <p:scale>
          <a:sx n="111" d="100"/>
          <a:sy n="111" d="100"/>
        </p:scale>
        <p:origin x="168" y="102"/>
      </p:cViewPr>
      <p:guideLst>
        <p:guide orient="horz" pos="709"/>
        <p:guide orient="horz" pos="2296"/>
        <p:guide orient="horz" pos="2363"/>
        <p:guide pos="2691"/>
        <p:guide pos="2596"/>
        <p:guide pos="7381"/>
        <p:guide pos="5091"/>
        <p:guide pos="307"/>
        <p:guide pos="4989"/>
        <p:guide pos="6480"/>
      </p:guideLst>
    </p:cSldViewPr>
  </p:slideViewPr>
  <p:outlineViewPr>
    <p:cViewPr>
      <p:scale>
        <a:sx n="33" d="100"/>
        <a:sy n="33" d="100"/>
      </p:scale>
      <p:origin x="0" y="1176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96"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99" Type="http://schemas.openxmlformats.org/officeDocument/2006/relationships/slide" Target="slides/slide288.xml"/><Relationship Id="rId21" Type="http://schemas.openxmlformats.org/officeDocument/2006/relationships/slide" Target="slides/slide10.xml"/><Relationship Id="rId63" Type="http://schemas.openxmlformats.org/officeDocument/2006/relationships/slide" Target="slides/slide52.xml"/><Relationship Id="rId159" Type="http://schemas.openxmlformats.org/officeDocument/2006/relationships/slide" Target="slides/slide148.xml"/><Relationship Id="rId324" Type="http://schemas.openxmlformats.org/officeDocument/2006/relationships/slide" Target="slides/slide313.xml"/><Relationship Id="rId366" Type="http://schemas.openxmlformats.org/officeDocument/2006/relationships/slide" Target="slides/slide355.xml"/><Relationship Id="rId170" Type="http://schemas.openxmlformats.org/officeDocument/2006/relationships/slide" Target="slides/slide159.xml"/><Relationship Id="rId226" Type="http://schemas.openxmlformats.org/officeDocument/2006/relationships/slide" Target="slides/slide215.xml"/><Relationship Id="rId433" Type="http://schemas.openxmlformats.org/officeDocument/2006/relationships/slide" Target="slides/slide422.xml"/><Relationship Id="rId268" Type="http://schemas.openxmlformats.org/officeDocument/2006/relationships/slide" Target="slides/slide257.xml"/><Relationship Id="rId475" Type="http://schemas.openxmlformats.org/officeDocument/2006/relationships/slide" Target="slides/slide464.xml"/><Relationship Id="rId32" Type="http://schemas.openxmlformats.org/officeDocument/2006/relationships/slide" Target="slides/slide21.xml"/><Relationship Id="rId74" Type="http://schemas.openxmlformats.org/officeDocument/2006/relationships/slide" Target="slides/slide63.xml"/><Relationship Id="rId128" Type="http://schemas.openxmlformats.org/officeDocument/2006/relationships/slide" Target="slides/slide117.xml"/><Relationship Id="rId335" Type="http://schemas.openxmlformats.org/officeDocument/2006/relationships/slide" Target="slides/slide324.xml"/><Relationship Id="rId377" Type="http://schemas.openxmlformats.org/officeDocument/2006/relationships/slide" Target="slides/slide366.xml"/><Relationship Id="rId500" Type="http://schemas.openxmlformats.org/officeDocument/2006/relationships/slide" Target="slides/slide489.xml"/><Relationship Id="rId5" Type="http://schemas.openxmlformats.org/officeDocument/2006/relationships/slideMaster" Target="slideMasters/slideMaster4.xml"/><Relationship Id="rId181" Type="http://schemas.openxmlformats.org/officeDocument/2006/relationships/slide" Target="slides/slide170.xml"/><Relationship Id="rId237" Type="http://schemas.openxmlformats.org/officeDocument/2006/relationships/slide" Target="slides/slide226.xml"/><Relationship Id="rId402" Type="http://schemas.openxmlformats.org/officeDocument/2006/relationships/slide" Target="slides/slide391.xml"/><Relationship Id="rId279" Type="http://schemas.openxmlformats.org/officeDocument/2006/relationships/slide" Target="slides/slide268.xml"/><Relationship Id="rId444" Type="http://schemas.openxmlformats.org/officeDocument/2006/relationships/slide" Target="slides/slide433.xml"/><Relationship Id="rId486" Type="http://schemas.openxmlformats.org/officeDocument/2006/relationships/slide" Target="slides/slide475.xml"/><Relationship Id="rId43" Type="http://schemas.openxmlformats.org/officeDocument/2006/relationships/slide" Target="slides/slide32.xml"/><Relationship Id="rId139" Type="http://schemas.openxmlformats.org/officeDocument/2006/relationships/slide" Target="slides/slide128.xml"/><Relationship Id="rId290" Type="http://schemas.openxmlformats.org/officeDocument/2006/relationships/slide" Target="slides/slide279.xml"/><Relationship Id="rId304" Type="http://schemas.openxmlformats.org/officeDocument/2006/relationships/slide" Target="slides/slide293.xml"/><Relationship Id="rId346" Type="http://schemas.openxmlformats.org/officeDocument/2006/relationships/slide" Target="slides/slide335.xml"/><Relationship Id="rId388" Type="http://schemas.openxmlformats.org/officeDocument/2006/relationships/slide" Target="slides/slide377.xml"/><Relationship Id="rId511" Type="http://schemas.openxmlformats.org/officeDocument/2006/relationships/tableStyles" Target="tableStyles.xml"/><Relationship Id="rId85" Type="http://schemas.openxmlformats.org/officeDocument/2006/relationships/slide" Target="slides/slide74.xml"/><Relationship Id="rId150" Type="http://schemas.openxmlformats.org/officeDocument/2006/relationships/slide" Target="slides/slide139.xml"/><Relationship Id="rId192" Type="http://schemas.openxmlformats.org/officeDocument/2006/relationships/slide" Target="slides/slide181.xml"/><Relationship Id="rId206" Type="http://schemas.openxmlformats.org/officeDocument/2006/relationships/slide" Target="slides/slide195.xml"/><Relationship Id="rId413" Type="http://schemas.openxmlformats.org/officeDocument/2006/relationships/slide" Target="slides/slide402.xml"/><Relationship Id="rId248" Type="http://schemas.openxmlformats.org/officeDocument/2006/relationships/slide" Target="slides/slide237.xml"/><Relationship Id="rId455" Type="http://schemas.openxmlformats.org/officeDocument/2006/relationships/slide" Target="slides/slide444.xml"/><Relationship Id="rId497" Type="http://schemas.openxmlformats.org/officeDocument/2006/relationships/slide" Target="slides/slide486.xml"/><Relationship Id="rId12" Type="http://schemas.openxmlformats.org/officeDocument/2006/relationships/slide" Target="slides/slide1.xml"/><Relationship Id="rId108" Type="http://schemas.openxmlformats.org/officeDocument/2006/relationships/slide" Target="slides/slide97.xml"/><Relationship Id="rId315" Type="http://schemas.openxmlformats.org/officeDocument/2006/relationships/slide" Target="slides/slide304.xml"/><Relationship Id="rId357" Type="http://schemas.openxmlformats.org/officeDocument/2006/relationships/slide" Target="slides/slide346.xml"/><Relationship Id="rId54" Type="http://schemas.openxmlformats.org/officeDocument/2006/relationships/slide" Target="slides/slide43.xml"/><Relationship Id="rId96" Type="http://schemas.openxmlformats.org/officeDocument/2006/relationships/slide" Target="slides/slide85.xml"/><Relationship Id="rId161" Type="http://schemas.openxmlformats.org/officeDocument/2006/relationships/slide" Target="slides/slide150.xml"/><Relationship Id="rId217" Type="http://schemas.openxmlformats.org/officeDocument/2006/relationships/slide" Target="slides/slide206.xml"/><Relationship Id="rId399" Type="http://schemas.openxmlformats.org/officeDocument/2006/relationships/slide" Target="slides/slide388.xml"/><Relationship Id="rId259" Type="http://schemas.openxmlformats.org/officeDocument/2006/relationships/slide" Target="slides/slide248.xml"/><Relationship Id="rId424" Type="http://schemas.openxmlformats.org/officeDocument/2006/relationships/slide" Target="slides/slide413.xml"/><Relationship Id="rId466" Type="http://schemas.openxmlformats.org/officeDocument/2006/relationships/slide" Target="slides/slide455.xml"/><Relationship Id="rId23" Type="http://schemas.openxmlformats.org/officeDocument/2006/relationships/slide" Target="slides/slide12.xml"/><Relationship Id="rId119" Type="http://schemas.openxmlformats.org/officeDocument/2006/relationships/slide" Target="slides/slide108.xml"/><Relationship Id="rId270" Type="http://schemas.openxmlformats.org/officeDocument/2006/relationships/slide" Target="slides/slide259.xml"/><Relationship Id="rId326" Type="http://schemas.openxmlformats.org/officeDocument/2006/relationships/slide" Target="slides/slide315.xml"/><Relationship Id="rId65" Type="http://schemas.openxmlformats.org/officeDocument/2006/relationships/slide" Target="slides/slide54.xml"/><Relationship Id="rId130" Type="http://schemas.openxmlformats.org/officeDocument/2006/relationships/slide" Target="slides/slide119.xml"/><Relationship Id="rId368" Type="http://schemas.openxmlformats.org/officeDocument/2006/relationships/slide" Target="slides/slide357.xml"/><Relationship Id="rId172" Type="http://schemas.openxmlformats.org/officeDocument/2006/relationships/slide" Target="slides/slide161.xml"/><Relationship Id="rId228" Type="http://schemas.openxmlformats.org/officeDocument/2006/relationships/slide" Target="slides/slide217.xml"/><Relationship Id="rId435" Type="http://schemas.openxmlformats.org/officeDocument/2006/relationships/slide" Target="slides/slide424.xml"/><Relationship Id="rId477" Type="http://schemas.openxmlformats.org/officeDocument/2006/relationships/slide" Target="slides/slide466.xml"/><Relationship Id="rId281" Type="http://schemas.openxmlformats.org/officeDocument/2006/relationships/slide" Target="slides/slide270.xml"/><Relationship Id="rId337" Type="http://schemas.openxmlformats.org/officeDocument/2006/relationships/slide" Target="slides/slide326.xml"/><Relationship Id="rId502" Type="http://schemas.openxmlformats.org/officeDocument/2006/relationships/slide" Target="slides/slide491.xml"/><Relationship Id="rId34" Type="http://schemas.openxmlformats.org/officeDocument/2006/relationships/slide" Target="slides/slide23.xml"/><Relationship Id="rId76" Type="http://schemas.openxmlformats.org/officeDocument/2006/relationships/slide" Target="slides/slide65.xml"/><Relationship Id="rId141" Type="http://schemas.openxmlformats.org/officeDocument/2006/relationships/slide" Target="slides/slide130.xml"/><Relationship Id="rId379" Type="http://schemas.openxmlformats.org/officeDocument/2006/relationships/slide" Target="slides/slide368.xml"/><Relationship Id="rId7" Type="http://schemas.openxmlformats.org/officeDocument/2006/relationships/slideMaster" Target="slideMasters/slideMaster6.xml"/><Relationship Id="rId183" Type="http://schemas.openxmlformats.org/officeDocument/2006/relationships/slide" Target="slides/slide172.xml"/><Relationship Id="rId239" Type="http://schemas.openxmlformats.org/officeDocument/2006/relationships/slide" Target="slides/slide228.xml"/><Relationship Id="rId390" Type="http://schemas.openxmlformats.org/officeDocument/2006/relationships/slide" Target="slides/slide379.xml"/><Relationship Id="rId404" Type="http://schemas.openxmlformats.org/officeDocument/2006/relationships/slide" Target="slides/slide393.xml"/><Relationship Id="rId446" Type="http://schemas.openxmlformats.org/officeDocument/2006/relationships/slide" Target="slides/slide435.xml"/><Relationship Id="rId250" Type="http://schemas.openxmlformats.org/officeDocument/2006/relationships/slide" Target="slides/slide239.xml"/><Relationship Id="rId292" Type="http://schemas.openxmlformats.org/officeDocument/2006/relationships/slide" Target="slides/slide281.xml"/><Relationship Id="rId306" Type="http://schemas.openxmlformats.org/officeDocument/2006/relationships/slide" Target="slides/slide295.xml"/><Relationship Id="rId488" Type="http://schemas.openxmlformats.org/officeDocument/2006/relationships/slide" Target="slides/slide477.xml"/><Relationship Id="rId45" Type="http://schemas.openxmlformats.org/officeDocument/2006/relationships/slide" Target="slides/slide34.xml"/><Relationship Id="rId87" Type="http://schemas.openxmlformats.org/officeDocument/2006/relationships/slide" Target="slides/slide76.xml"/><Relationship Id="rId110" Type="http://schemas.openxmlformats.org/officeDocument/2006/relationships/slide" Target="slides/slide99.xml"/><Relationship Id="rId348" Type="http://schemas.openxmlformats.org/officeDocument/2006/relationships/slide" Target="slides/slide337.xml"/><Relationship Id="rId152" Type="http://schemas.openxmlformats.org/officeDocument/2006/relationships/slide" Target="slides/slide141.xml"/><Relationship Id="rId194" Type="http://schemas.openxmlformats.org/officeDocument/2006/relationships/slide" Target="slides/slide183.xml"/><Relationship Id="rId208" Type="http://schemas.openxmlformats.org/officeDocument/2006/relationships/slide" Target="slides/slide197.xml"/><Relationship Id="rId415" Type="http://schemas.openxmlformats.org/officeDocument/2006/relationships/slide" Target="slides/slide404.xml"/><Relationship Id="rId457" Type="http://schemas.openxmlformats.org/officeDocument/2006/relationships/slide" Target="slides/slide446.xml"/><Relationship Id="rId240" Type="http://schemas.openxmlformats.org/officeDocument/2006/relationships/slide" Target="slides/slide229.xml"/><Relationship Id="rId261" Type="http://schemas.openxmlformats.org/officeDocument/2006/relationships/slide" Target="slides/slide250.xml"/><Relationship Id="rId478" Type="http://schemas.openxmlformats.org/officeDocument/2006/relationships/slide" Target="slides/slide467.xml"/><Relationship Id="rId499" Type="http://schemas.openxmlformats.org/officeDocument/2006/relationships/slide" Target="slides/slide488.xml"/><Relationship Id="rId14" Type="http://schemas.openxmlformats.org/officeDocument/2006/relationships/slide" Target="slides/slide3.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282" Type="http://schemas.openxmlformats.org/officeDocument/2006/relationships/slide" Target="slides/slide271.xml"/><Relationship Id="rId317" Type="http://schemas.openxmlformats.org/officeDocument/2006/relationships/slide" Target="slides/slide306.xml"/><Relationship Id="rId338" Type="http://schemas.openxmlformats.org/officeDocument/2006/relationships/slide" Target="slides/slide327.xml"/><Relationship Id="rId359" Type="http://schemas.openxmlformats.org/officeDocument/2006/relationships/slide" Target="slides/slide348.xml"/><Relationship Id="rId503" Type="http://schemas.openxmlformats.org/officeDocument/2006/relationships/slide" Target="slides/slide492.xml"/><Relationship Id="rId8" Type="http://schemas.openxmlformats.org/officeDocument/2006/relationships/slideMaster" Target="slideMasters/slideMaster7.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slide" Target="slides/slide173.xml"/><Relationship Id="rId219" Type="http://schemas.openxmlformats.org/officeDocument/2006/relationships/slide" Target="slides/slide208.xml"/><Relationship Id="rId370" Type="http://schemas.openxmlformats.org/officeDocument/2006/relationships/slide" Target="slides/slide359.xml"/><Relationship Id="rId391" Type="http://schemas.openxmlformats.org/officeDocument/2006/relationships/slide" Target="slides/slide380.xml"/><Relationship Id="rId405" Type="http://schemas.openxmlformats.org/officeDocument/2006/relationships/slide" Target="slides/slide394.xml"/><Relationship Id="rId426" Type="http://schemas.openxmlformats.org/officeDocument/2006/relationships/slide" Target="slides/slide415.xml"/><Relationship Id="rId447" Type="http://schemas.openxmlformats.org/officeDocument/2006/relationships/slide" Target="slides/slide436.xml"/><Relationship Id="rId230" Type="http://schemas.openxmlformats.org/officeDocument/2006/relationships/slide" Target="slides/slide219.xml"/><Relationship Id="rId251" Type="http://schemas.openxmlformats.org/officeDocument/2006/relationships/slide" Target="slides/slide240.xml"/><Relationship Id="rId468" Type="http://schemas.openxmlformats.org/officeDocument/2006/relationships/slide" Target="slides/slide457.xml"/><Relationship Id="rId489" Type="http://schemas.openxmlformats.org/officeDocument/2006/relationships/slide" Target="slides/slide478.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72" Type="http://schemas.openxmlformats.org/officeDocument/2006/relationships/slide" Target="slides/slide261.xml"/><Relationship Id="rId293" Type="http://schemas.openxmlformats.org/officeDocument/2006/relationships/slide" Target="slides/slide282.xml"/><Relationship Id="rId307" Type="http://schemas.openxmlformats.org/officeDocument/2006/relationships/slide" Target="slides/slide296.xml"/><Relationship Id="rId328" Type="http://schemas.openxmlformats.org/officeDocument/2006/relationships/slide" Target="slides/slide317.xml"/><Relationship Id="rId349" Type="http://schemas.openxmlformats.org/officeDocument/2006/relationships/slide" Target="slides/slide338.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95" Type="http://schemas.openxmlformats.org/officeDocument/2006/relationships/slide" Target="slides/slide184.xml"/><Relationship Id="rId209" Type="http://schemas.openxmlformats.org/officeDocument/2006/relationships/slide" Target="slides/slide198.xml"/><Relationship Id="rId360" Type="http://schemas.openxmlformats.org/officeDocument/2006/relationships/slide" Target="slides/slide349.xml"/><Relationship Id="rId381" Type="http://schemas.openxmlformats.org/officeDocument/2006/relationships/slide" Target="slides/slide370.xml"/><Relationship Id="rId416" Type="http://schemas.openxmlformats.org/officeDocument/2006/relationships/slide" Target="slides/slide405.xml"/><Relationship Id="rId220" Type="http://schemas.openxmlformats.org/officeDocument/2006/relationships/slide" Target="slides/slide209.xml"/><Relationship Id="rId241" Type="http://schemas.openxmlformats.org/officeDocument/2006/relationships/slide" Target="slides/slide230.xml"/><Relationship Id="rId437" Type="http://schemas.openxmlformats.org/officeDocument/2006/relationships/slide" Target="slides/slide426.xml"/><Relationship Id="rId458" Type="http://schemas.openxmlformats.org/officeDocument/2006/relationships/slide" Target="slides/slide447.xml"/><Relationship Id="rId479" Type="http://schemas.openxmlformats.org/officeDocument/2006/relationships/slide" Target="slides/slide468.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262" Type="http://schemas.openxmlformats.org/officeDocument/2006/relationships/slide" Target="slides/slide251.xml"/><Relationship Id="rId283" Type="http://schemas.openxmlformats.org/officeDocument/2006/relationships/slide" Target="slides/slide272.xml"/><Relationship Id="rId318" Type="http://schemas.openxmlformats.org/officeDocument/2006/relationships/slide" Target="slides/slide307.xml"/><Relationship Id="rId339" Type="http://schemas.openxmlformats.org/officeDocument/2006/relationships/slide" Target="slides/slide328.xml"/><Relationship Id="rId490" Type="http://schemas.openxmlformats.org/officeDocument/2006/relationships/slide" Target="slides/slide479.xml"/><Relationship Id="rId504" Type="http://schemas.openxmlformats.org/officeDocument/2006/relationships/notesMaster" Target="notesMasters/notesMaster1.xml"/><Relationship Id="rId78" Type="http://schemas.openxmlformats.org/officeDocument/2006/relationships/slide" Target="slides/slide67.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64" Type="http://schemas.openxmlformats.org/officeDocument/2006/relationships/slide" Target="slides/slide153.xml"/><Relationship Id="rId185" Type="http://schemas.openxmlformats.org/officeDocument/2006/relationships/slide" Target="slides/slide174.xml"/><Relationship Id="rId350" Type="http://schemas.openxmlformats.org/officeDocument/2006/relationships/slide" Target="slides/slide339.xml"/><Relationship Id="rId371" Type="http://schemas.openxmlformats.org/officeDocument/2006/relationships/slide" Target="slides/slide360.xml"/><Relationship Id="rId406" Type="http://schemas.openxmlformats.org/officeDocument/2006/relationships/slide" Target="slides/slide395.xml"/><Relationship Id="rId9" Type="http://schemas.openxmlformats.org/officeDocument/2006/relationships/slideMaster" Target="slideMasters/slideMaster8.xml"/><Relationship Id="rId210" Type="http://schemas.openxmlformats.org/officeDocument/2006/relationships/slide" Target="slides/slide199.xml"/><Relationship Id="rId392" Type="http://schemas.openxmlformats.org/officeDocument/2006/relationships/slide" Target="slides/slide381.xml"/><Relationship Id="rId427" Type="http://schemas.openxmlformats.org/officeDocument/2006/relationships/slide" Target="slides/slide416.xml"/><Relationship Id="rId448" Type="http://schemas.openxmlformats.org/officeDocument/2006/relationships/slide" Target="slides/slide437.xml"/><Relationship Id="rId469" Type="http://schemas.openxmlformats.org/officeDocument/2006/relationships/slide" Target="slides/slide458.xml"/><Relationship Id="rId26" Type="http://schemas.openxmlformats.org/officeDocument/2006/relationships/slide" Target="slides/slide15.xml"/><Relationship Id="rId231" Type="http://schemas.openxmlformats.org/officeDocument/2006/relationships/slide" Target="slides/slide220.xml"/><Relationship Id="rId252" Type="http://schemas.openxmlformats.org/officeDocument/2006/relationships/slide" Target="slides/slide241.xml"/><Relationship Id="rId273" Type="http://schemas.openxmlformats.org/officeDocument/2006/relationships/slide" Target="slides/slide262.xml"/><Relationship Id="rId294" Type="http://schemas.openxmlformats.org/officeDocument/2006/relationships/slide" Target="slides/slide283.xml"/><Relationship Id="rId308" Type="http://schemas.openxmlformats.org/officeDocument/2006/relationships/slide" Target="slides/slide297.xml"/><Relationship Id="rId329" Type="http://schemas.openxmlformats.org/officeDocument/2006/relationships/slide" Target="slides/slide318.xml"/><Relationship Id="rId480" Type="http://schemas.openxmlformats.org/officeDocument/2006/relationships/slide" Target="slides/slide469.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slide" Target="slides/slide164.xml"/><Relationship Id="rId340" Type="http://schemas.openxmlformats.org/officeDocument/2006/relationships/slide" Target="slides/slide329.xml"/><Relationship Id="rId361" Type="http://schemas.openxmlformats.org/officeDocument/2006/relationships/slide" Target="slides/slide350.xml"/><Relationship Id="rId196" Type="http://schemas.openxmlformats.org/officeDocument/2006/relationships/slide" Target="slides/slide185.xml"/><Relationship Id="rId200" Type="http://schemas.openxmlformats.org/officeDocument/2006/relationships/slide" Target="slides/slide189.xml"/><Relationship Id="rId382" Type="http://schemas.openxmlformats.org/officeDocument/2006/relationships/slide" Target="slides/slide371.xml"/><Relationship Id="rId417" Type="http://schemas.openxmlformats.org/officeDocument/2006/relationships/slide" Target="slides/slide406.xml"/><Relationship Id="rId438" Type="http://schemas.openxmlformats.org/officeDocument/2006/relationships/slide" Target="slides/slide427.xml"/><Relationship Id="rId459" Type="http://schemas.openxmlformats.org/officeDocument/2006/relationships/slide" Target="slides/slide448.xml"/><Relationship Id="rId16" Type="http://schemas.openxmlformats.org/officeDocument/2006/relationships/slide" Target="slides/slide5.xml"/><Relationship Id="rId221" Type="http://schemas.openxmlformats.org/officeDocument/2006/relationships/slide" Target="slides/slide210.xml"/><Relationship Id="rId242" Type="http://schemas.openxmlformats.org/officeDocument/2006/relationships/slide" Target="slides/slide231.xml"/><Relationship Id="rId263" Type="http://schemas.openxmlformats.org/officeDocument/2006/relationships/slide" Target="slides/slide252.xml"/><Relationship Id="rId284" Type="http://schemas.openxmlformats.org/officeDocument/2006/relationships/slide" Target="slides/slide273.xml"/><Relationship Id="rId319" Type="http://schemas.openxmlformats.org/officeDocument/2006/relationships/slide" Target="slides/slide308.xml"/><Relationship Id="rId470" Type="http://schemas.openxmlformats.org/officeDocument/2006/relationships/slide" Target="slides/slide459.xml"/><Relationship Id="rId491" Type="http://schemas.openxmlformats.org/officeDocument/2006/relationships/slide" Target="slides/slide480.xml"/><Relationship Id="rId505" Type="http://schemas.openxmlformats.org/officeDocument/2006/relationships/handoutMaster" Target="handoutMasters/handoutMaster1.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330" Type="http://schemas.openxmlformats.org/officeDocument/2006/relationships/slide" Target="slides/slide319.xml"/><Relationship Id="rId90" Type="http://schemas.openxmlformats.org/officeDocument/2006/relationships/slide" Target="slides/slide79.xml"/><Relationship Id="rId165" Type="http://schemas.openxmlformats.org/officeDocument/2006/relationships/slide" Target="slides/slide154.xml"/><Relationship Id="rId186" Type="http://schemas.openxmlformats.org/officeDocument/2006/relationships/slide" Target="slides/slide175.xml"/><Relationship Id="rId351" Type="http://schemas.openxmlformats.org/officeDocument/2006/relationships/slide" Target="slides/slide340.xml"/><Relationship Id="rId372" Type="http://schemas.openxmlformats.org/officeDocument/2006/relationships/slide" Target="slides/slide361.xml"/><Relationship Id="rId393" Type="http://schemas.openxmlformats.org/officeDocument/2006/relationships/slide" Target="slides/slide382.xml"/><Relationship Id="rId407" Type="http://schemas.openxmlformats.org/officeDocument/2006/relationships/slide" Target="slides/slide396.xml"/><Relationship Id="rId428" Type="http://schemas.openxmlformats.org/officeDocument/2006/relationships/slide" Target="slides/slide417.xml"/><Relationship Id="rId449" Type="http://schemas.openxmlformats.org/officeDocument/2006/relationships/slide" Target="slides/slide438.xml"/><Relationship Id="rId211" Type="http://schemas.openxmlformats.org/officeDocument/2006/relationships/slide" Target="slides/slide200.xml"/><Relationship Id="rId232" Type="http://schemas.openxmlformats.org/officeDocument/2006/relationships/slide" Target="slides/slide221.xml"/><Relationship Id="rId253" Type="http://schemas.openxmlformats.org/officeDocument/2006/relationships/slide" Target="slides/slide242.xml"/><Relationship Id="rId274" Type="http://schemas.openxmlformats.org/officeDocument/2006/relationships/slide" Target="slides/slide263.xml"/><Relationship Id="rId295" Type="http://schemas.openxmlformats.org/officeDocument/2006/relationships/slide" Target="slides/slide284.xml"/><Relationship Id="rId309" Type="http://schemas.openxmlformats.org/officeDocument/2006/relationships/slide" Target="slides/slide298.xml"/><Relationship Id="rId460" Type="http://schemas.openxmlformats.org/officeDocument/2006/relationships/slide" Target="slides/slide449.xml"/><Relationship Id="rId481" Type="http://schemas.openxmlformats.org/officeDocument/2006/relationships/slide" Target="slides/slide470.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320" Type="http://schemas.openxmlformats.org/officeDocument/2006/relationships/slide" Target="slides/slide309.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slide" Target="slides/slide165.xml"/><Relationship Id="rId197" Type="http://schemas.openxmlformats.org/officeDocument/2006/relationships/slide" Target="slides/slide186.xml"/><Relationship Id="rId341" Type="http://schemas.openxmlformats.org/officeDocument/2006/relationships/slide" Target="slides/slide330.xml"/><Relationship Id="rId362" Type="http://schemas.openxmlformats.org/officeDocument/2006/relationships/slide" Target="slides/slide351.xml"/><Relationship Id="rId383" Type="http://schemas.openxmlformats.org/officeDocument/2006/relationships/slide" Target="slides/slide372.xml"/><Relationship Id="rId418" Type="http://schemas.openxmlformats.org/officeDocument/2006/relationships/slide" Target="slides/slide407.xml"/><Relationship Id="rId439" Type="http://schemas.openxmlformats.org/officeDocument/2006/relationships/slide" Target="slides/slide428.xml"/><Relationship Id="rId201" Type="http://schemas.openxmlformats.org/officeDocument/2006/relationships/slide" Target="slides/slide190.xml"/><Relationship Id="rId222" Type="http://schemas.openxmlformats.org/officeDocument/2006/relationships/slide" Target="slides/slide211.xml"/><Relationship Id="rId243" Type="http://schemas.openxmlformats.org/officeDocument/2006/relationships/slide" Target="slides/slide232.xml"/><Relationship Id="rId264" Type="http://schemas.openxmlformats.org/officeDocument/2006/relationships/slide" Target="slides/slide253.xml"/><Relationship Id="rId285" Type="http://schemas.openxmlformats.org/officeDocument/2006/relationships/slide" Target="slides/slide274.xml"/><Relationship Id="rId450" Type="http://schemas.openxmlformats.org/officeDocument/2006/relationships/slide" Target="slides/slide439.xml"/><Relationship Id="rId471" Type="http://schemas.openxmlformats.org/officeDocument/2006/relationships/slide" Target="slides/slide460.xml"/><Relationship Id="rId506" Type="http://schemas.openxmlformats.org/officeDocument/2006/relationships/tags" Target="tags/tag1.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310" Type="http://schemas.openxmlformats.org/officeDocument/2006/relationships/slide" Target="slides/slide299.xml"/><Relationship Id="rId492" Type="http://schemas.openxmlformats.org/officeDocument/2006/relationships/slide" Target="slides/slide481.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87" Type="http://schemas.openxmlformats.org/officeDocument/2006/relationships/slide" Target="slides/slide176.xml"/><Relationship Id="rId331" Type="http://schemas.openxmlformats.org/officeDocument/2006/relationships/slide" Target="slides/slide320.xml"/><Relationship Id="rId352" Type="http://schemas.openxmlformats.org/officeDocument/2006/relationships/slide" Target="slides/slide341.xml"/><Relationship Id="rId373" Type="http://schemas.openxmlformats.org/officeDocument/2006/relationships/slide" Target="slides/slide362.xml"/><Relationship Id="rId394" Type="http://schemas.openxmlformats.org/officeDocument/2006/relationships/slide" Target="slides/slide383.xml"/><Relationship Id="rId408" Type="http://schemas.openxmlformats.org/officeDocument/2006/relationships/slide" Target="slides/slide397.xml"/><Relationship Id="rId429" Type="http://schemas.openxmlformats.org/officeDocument/2006/relationships/slide" Target="slides/slide418.xml"/><Relationship Id="rId1" Type="http://schemas.openxmlformats.org/officeDocument/2006/relationships/customXml" Target="../customXml/item1.xml"/><Relationship Id="rId212" Type="http://schemas.openxmlformats.org/officeDocument/2006/relationships/slide" Target="slides/slide201.xml"/><Relationship Id="rId233" Type="http://schemas.openxmlformats.org/officeDocument/2006/relationships/slide" Target="slides/slide222.xml"/><Relationship Id="rId254" Type="http://schemas.openxmlformats.org/officeDocument/2006/relationships/slide" Target="slides/slide243.xml"/><Relationship Id="rId440" Type="http://schemas.openxmlformats.org/officeDocument/2006/relationships/slide" Target="slides/slide429.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275" Type="http://schemas.openxmlformats.org/officeDocument/2006/relationships/slide" Target="slides/slide264.xml"/><Relationship Id="rId296" Type="http://schemas.openxmlformats.org/officeDocument/2006/relationships/slide" Target="slides/slide285.xml"/><Relationship Id="rId300" Type="http://schemas.openxmlformats.org/officeDocument/2006/relationships/slide" Target="slides/slide289.xml"/><Relationship Id="rId461" Type="http://schemas.openxmlformats.org/officeDocument/2006/relationships/slide" Target="slides/slide450.xml"/><Relationship Id="rId482" Type="http://schemas.openxmlformats.org/officeDocument/2006/relationships/slide" Target="slides/slide471.xml"/><Relationship Id="rId60" Type="http://schemas.openxmlformats.org/officeDocument/2006/relationships/slide" Target="slides/slide49.xml"/><Relationship Id="rId81" Type="http://schemas.openxmlformats.org/officeDocument/2006/relationships/slide" Target="slides/slide70.xml"/><Relationship Id="rId135" Type="http://schemas.openxmlformats.org/officeDocument/2006/relationships/slide" Target="slides/slide124.xml"/><Relationship Id="rId156" Type="http://schemas.openxmlformats.org/officeDocument/2006/relationships/slide" Target="slides/slide145.xml"/><Relationship Id="rId177" Type="http://schemas.openxmlformats.org/officeDocument/2006/relationships/slide" Target="slides/slide166.xml"/><Relationship Id="rId198" Type="http://schemas.openxmlformats.org/officeDocument/2006/relationships/slide" Target="slides/slide187.xml"/><Relationship Id="rId321" Type="http://schemas.openxmlformats.org/officeDocument/2006/relationships/slide" Target="slides/slide310.xml"/><Relationship Id="rId342" Type="http://schemas.openxmlformats.org/officeDocument/2006/relationships/slide" Target="slides/slide331.xml"/><Relationship Id="rId363" Type="http://schemas.openxmlformats.org/officeDocument/2006/relationships/slide" Target="slides/slide352.xml"/><Relationship Id="rId384" Type="http://schemas.openxmlformats.org/officeDocument/2006/relationships/slide" Target="slides/slide373.xml"/><Relationship Id="rId419" Type="http://schemas.openxmlformats.org/officeDocument/2006/relationships/slide" Target="slides/slide408.xml"/><Relationship Id="rId202" Type="http://schemas.openxmlformats.org/officeDocument/2006/relationships/slide" Target="slides/slide191.xml"/><Relationship Id="rId223" Type="http://schemas.openxmlformats.org/officeDocument/2006/relationships/slide" Target="slides/slide212.xml"/><Relationship Id="rId244" Type="http://schemas.openxmlformats.org/officeDocument/2006/relationships/slide" Target="slides/slide233.xml"/><Relationship Id="rId430" Type="http://schemas.openxmlformats.org/officeDocument/2006/relationships/slide" Target="slides/slide419.xml"/><Relationship Id="rId18" Type="http://schemas.openxmlformats.org/officeDocument/2006/relationships/slide" Target="slides/slide7.xml"/><Relationship Id="rId39" Type="http://schemas.openxmlformats.org/officeDocument/2006/relationships/slide" Target="slides/slide28.xml"/><Relationship Id="rId265" Type="http://schemas.openxmlformats.org/officeDocument/2006/relationships/slide" Target="slides/slide254.xml"/><Relationship Id="rId286" Type="http://schemas.openxmlformats.org/officeDocument/2006/relationships/slide" Target="slides/slide275.xml"/><Relationship Id="rId451" Type="http://schemas.openxmlformats.org/officeDocument/2006/relationships/slide" Target="slides/slide440.xml"/><Relationship Id="rId472" Type="http://schemas.openxmlformats.org/officeDocument/2006/relationships/slide" Target="slides/slide461.xml"/><Relationship Id="rId493" Type="http://schemas.openxmlformats.org/officeDocument/2006/relationships/slide" Target="slides/slide482.xml"/><Relationship Id="rId507" Type="http://schemas.openxmlformats.org/officeDocument/2006/relationships/commentAuthors" Target="commentAuthors.xml"/><Relationship Id="rId50" Type="http://schemas.openxmlformats.org/officeDocument/2006/relationships/slide" Target="slides/slide39.xml"/><Relationship Id="rId104" Type="http://schemas.openxmlformats.org/officeDocument/2006/relationships/slide" Target="slides/slide93.xml"/><Relationship Id="rId125" Type="http://schemas.openxmlformats.org/officeDocument/2006/relationships/slide" Target="slides/slide114.xml"/><Relationship Id="rId146" Type="http://schemas.openxmlformats.org/officeDocument/2006/relationships/slide" Target="slides/slide135.xml"/><Relationship Id="rId167" Type="http://schemas.openxmlformats.org/officeDocument/2006/relationships/slide" Target="slides/slide156.xml"/><Relationship Id="rId188" Type="http://schemas.openxmlformats.org/officeDocument/2006/relationships/slide" Target="slides/slide177.xml"/><Relationship Id="rId311" Type="http://schemas.openxmlformats.org/officeDocument/2006/relationships/slide" Target="slides/slide300.xml"/><Relationship Id="rId332" Type="http://schemas.openxmlformats.org/officeDocument/2006/relationships/slide" Target="slides/slide321.xml"/><Relationship Id="rId353" Type="http://schemas.openxmlformats.org/officeDocument/2006/relationships/slide" Target="slides/slide342.xml"/><Relationship Id="rId374" Type="http://schemas.openxmlformats.org/officeDocument/2006/relationships/slide" Target="slides/slide363.xml"/><Relationship Id="rId395" Type="http://schemas.openxmlformats.org/officeDocument/2006/relationships/slide" Target="slides/slide384.xml"/><Relationship Id="rId409" Type="http://schemas.openxmlformats.org/officeDocument/2006/relationships/slide" Target="slides/slide398.xml"/><Relationship Id="rId71" Type="http://schemas.openxmlformats.org/officeDocument/2006/relationships/slide" Target="slides/slide60.xml"/><Relationship Id="rId92" Type="http://schemas.openxmlformats.org/officeDocument/2006/relationships/slide" Target="slides/slide81.xml"/><Relationship Id="rId213" Type="http://schemas.openxmlformats.org/officeDocument/2006/relationships/slide" Target="slides/slide202.xml"/><Relationship Id="rId234" Type="http://schemas.openxmlformats.org/officeDocument/2006/relationships/slide" Target="slides/slide223.xml"/><Relationship Id="rId420" Type="http://schemas.openxmlformats.org/officeDocument/2006/relationships/slide" Target="slides/slide409.xml"/><Relationship Id="rId2" Type="http://schemas.openxmlformats.org/officeDocument/2006/relationships/slideMaster" Target="slideMasters/slideMaster1.xml"/><Relationship Id="rId29" Type="http://schemas.openxmlformats.org/officeDocument/2006/relationships/slide" Target="slides/slide18.xml"/><Relationship Id="rId255" Type="http://schemas.openxmlformats.org/officeDocument/2006/relationships/slide" Target="slides/slide244.xml"/><Relationship Id="rId276" Type="http://schemas.openxmlformats.org/officeDocument/2006/relationships/slide" Target="slides/slide265.xml"/><Relationship Id="rId297" Type="http://schemas.openxmlformats.org/officeDocument/2006/relationships/slide" Target="slides/slide286.xml"/><Relationship Id="rId441" Type="http://schemas.openxmlformats.org/officeDocument/2006/relationships/slide" Target="slides/slide430.xml"/><Relationship Id="rId462" Type="http://schemas.openxmlformats.org/officeDocument/2006/relationships/slide" Target="slides/slide451.xml"/><Relationship Id="rId483" Type="http://schemas.openxmlformats.org/officeDocument/2006/relationships/slide" Target="slides/slide472.xml"/><Relationship Id="rId40" Type="http://schemas.openxmlformats.org/officeDocument/2006/relationships/slide" Target="slides/slide29.xml"/><Relationship Id="rId115" Type="http://schemas.openxmlformats.org/officeDocument/2006/relationships/slide" Target="slides/slide104.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301" Type="http://schemas.openxmlformats.org/officeDocument/2006/relationships/slide" Target="slides/slide290.xml"/><Relationship Id="rId322" Type="http://schemas.openxmlformats.org/officeDocument/2006/relationships/slide" Target="slides/slide311.xml"/><Relationship Id="rId343" Type="http://schemas.openxmlformats.org/officeDocument/2006/relationships/slide" Target="slides/slide332.xml"/><Relationship Id="rId364" Type="http://schemas.openxmlformats.org/officeDocument/2006/relationships/slide" Target="slides/slide353.xml"/><Relationship Id="rId61" Type="http://schemas.openxmlformats.org/officeDocument/2006/relationships/slide" Target="slides/slide50.xml"/><Relationship Id="rId82" Type="http://schemas.openxmlformats.org/officeDocument/2006/relationships/slide" Target="slides/slide71.xml"/><Relationship Id="rId199" Type="http://schemas.openxmlformats.org/officeDocument/2006/relationships/slide" Target="slides/slide188.xml"/><Relationship Id="rId203" Type="http://schemas.openxmlformats.org/officeDocument/2006/relationships/slide" Target="slides/slide192.xml"/><Relationship Id="rId385" Type="http://schemas.openxmlformats.org/officeDocument/2006/relationships/slide" Target="slides/slide374.xml"/><Relationship Id="rId19" Type="http://schemas.openxmlformats.org/officeDocument/2006/relationships/slide" Target="slides/slide8.xml"/><Relationship Id="rId224" Type="http://schemas.openxmlformats.org/officeDocument/2006/relationships/slide" Target="slides/slide213.xml"/><Relationship Id="rId245" Type="http://schemas.openxmlformats.org/officeDocument/2006/relationships/slide" Target="slides/slide234.xml"/><Relationship Id="rId266" Type="http://schemas.openxmlformats.org/officeDocument/2006/relationships/slide" Target="slides/slide255.xml"/><Relationship Id="rId287" Type="http://schemas.openxmlformats.org/officeDocument/2006/relationships/slide" Target="slides/slide276.xml"/><Relationship Id="rId410" Type="http://schemas.openxmlformats.org/officeDocument/2006/relationships/slide" Target="slides/slide399.xml"/><Relationship Id="rId431" Type="http://schemas.openxmlformats.org/officeDocument/2006/relationships/slide" Target="slides/slide420.xml"/><Relationship Id="rId452" Type="http://schemas.openxmlformats.org/officeDocument/2006/relationships/slide" Target="slides/slide441.xml"/><Relationship Id="rId473" Type="http://schemas.openxmlformats.org/officeDocument/2006/relationships/slide" Target="slides/slide462.xml"/><Relationship Id="rId494" Type="http://schemas.openxmlformats.org/officeDocument/2006/relationships/slide" Target="slides/slide483.xml"/><Relationship Id="rId508" Type="http://schemas.openxmlformats.org/officeDocument/2006/relationships/presProps" Target="presProps.xml"/><Relationship Id="rId30" Type="http://schemas.openxmlformats.org/officeDocument/2006/relationships/slide" Target="slides/slide1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312" Type="http://schemas.openxmlformats.org/officeDocument/2006/relationships/slide" Target="slides/slide301.xml"/><Relationship Id="rId333" Type="http://schemas.openxmlformats.org/officeDocument/2006/relationships/slide" Target="slides/slide322.xml"/><Relationship Id="rId354" Type="http://schemas.openxmlformats.org/officeDocument/2006/relationships/slide" Target="slides/slide343.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189" Type="http://schemas.openxmlformats.org/officeDocument/2006/relationships/slide" Target="slides/slide178.xml"/><Relationship Id="rId375" Type="http://schemas.openxmlformats.org/officeDocument/2006/relationships/slide" Target="slides/slide364.xml"/><Relationship Id="rId396" Type="http://schemas.openxmlformats.org/officeDocument/2006/relationships/slide" Target="slides/slide385.xml"/><Relationship Id="rId3" Type="http://schemas.openxmlformats.org/officeDocument/2006/relationships/slideMaster" Target="slideMasters/slideMaster2.xml"/><Relationship Id="rId214" Type="http://schemas.openxmlformats.org/officeDocument/2006/relationships/slide" Target="slides/slide203.xml"/><Relationship Id="rId235" Type="http://schemas.openxmlformats.org/officeDocument/2006/relationships/slide" Target="slides/slide224.xml"/><Relationship Id="rId256" Type="http://schemas.openxmlformats.org/officeDocument/2006/relationships/slide" Target="slides/slide245.xml"/><Relationship Id="rId277" Type="http://schemas.openxmlformats.org/officeDocument/2006/relationships/slide" Target="slides/slide266.xml"/><Relationship Id="rId298" Type="http://schemas.openxmlformats.org/officeDocument/2006/relationships/slide" Target="slides/slide287.xml"/><Relationship Id="rId400" Type="http://schemas.openxmlformats.org/officeDocument/2006/relationships/slide" Target="slides/slide389.xml"/><Relationship Id="rId421" Type="http://schemas.openxmlformats.org/officeDocument/2006/relationships/slide" Target="slides/slide410.xml"/><Relationship Id="rId442" Type="http://schemas.openxmlformats.org/officeDocument/2006/relationships/slide" Target="slides/slide431.xml"/><Relationship Id="rId463" Type="http://schemas.openxmlformats.org/officeDocument/2006/relationships/slide" Target="slides/slide452.xml"/><Relationship Id="rId484" Type="http://schemas.openxmlformats.org/officeDocument/2006/relationships/slide" Target="slides/slide473.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302" Type="http://schemas.openxmlformats.org/officeDocument/2006/relationships/slide" Target="slides/slide291.xml"/><Relationship Id="rId323" Type="http://schemas.openxmlformats.org/officeDocument/2006/relationships/slide" Target="slides/slide312.xml"/><Relationship Id="rId344" Type="http://schemas.openxmlformats.org/officeDocument/2006/relationships/slide" Target="slides/slide333.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179" Type="http://schemas.openxmlformats.org/officeDocument/2006/relationships/slide" Target="slides/slide168.xml"/><Relationship Id="rId365" Type="http://schemas.openxmlformats.org/officeDocument/2006/relationships/slide" Target="slides/slide354.xml"/><Relationship Id="rId386" Type="http://schemas.openxmlformats.org/officeDocument/2006/relationships/slide" Target="slides/slide375.xml"/><Relationship Id="rId190" Type="http://schemas.openxmlformats.org/officeDocument/2006/relationships/slide" Target="slides/slide179.xml"/><Relationship Id="rId204" Type="http://schemas.openxmlformats.org/officeDocument/2006/relationships/slide" Target="slides/slide193.xml"/><Relationship Id="rId225" Type="http://schemas.openxmlformats.org/officeDocument/2006/relationships/slide" Target="slides/slide214.xml"/><Relationship Id="rId246" Type="http://schemas.openxmlformats.org/officeDocument/2006/relationships/slide" Target="slides/slide235.xml"/><Relationship Id="rId267" Type="http://schemas.openxmlformats.org/officeDocument/2006/relationships/slide" Target="slides/slide256.xml"/><Relationship Id="rId288" Type="http://schemas.openxmlformats.org/officeDocument/2006/relationships/slide" Target="slides/slide277.xml"/><Relationship Id="rId411" Type="http://schemas.openxmlformats.org/officeDocument/2006/relationships/slide" Target="slides/slide400.xml"/><Relationship Id="rId432" Type="http://schemas.openxmlformats.org/officeDocument/2006/relationships/slide" Target="slides/slide421.xml"/><Relationship Id="rId453" Type="http://schemas.openxmlformats.org/officeDocument/2006/relationships/slide" Target="slides/slide442.xml"/><Relationship Id="rId474" Type="http://schemas.openxmlformats.org/officeDocument/2006/relationships/slide" Target="slides/slide463.xml"/><Relationship Id="rId509" Type="http://schemas.openxmlformats.org/officeDocument/2006/relationships/viewProps" Target="viewProps.xml"/><Relationship Id="rId106" Type="http://schemas.openxmlformats.org/officeDocument/2006/relationships/slide" Target="slides/slide95.xml"/><Relationship Id="rId127" Type="http://schemas.openxmlformats.org/officeDocument/2006/relationships/slide" Target="slides/slide116.xml"/><Relationship Id="rId313" Type="http://schemas.openxmlformats.org/officeDocument/2006/relationships/slide" Target="slides/slide302.xml"/><Relationship Id="rId495" Type="http://schemas.openxmlformats.org/officeDocument/2006/relationships/slide" Target="slides/slide484.xml"/><Relationship Id="rId10" Type="http://schemas.openxmlformats.org/officeDocument/2006/relationships/slideMaster" Target="slideMasters/slideMaster9.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94" Type="http://schemas.openxmlformats.org/officeDocument/2006/relationships/slide" Target="slides/slide83.xml"/><Relationship Id="rId148" Type="http://schemas.openxmlformats.org/officeDocument/2006/relationships/slide" Target="slides/slide137.xml"/><Relationship Id="rId169" Type="http://schemas.openxmlformats.org/officeDocument/2006/relationships/slide" Target="slides/slide158.xml"/><Relationship Id="rId334" Type="http://schemas.openxmlformats.org/officeDocument/2006/relationships/slide" Target="slides/slide323.xml"/><Relationship Id="rId355" Type="http://schemas.openxmlformats.org/officeDocument/2006/relationships/slide" Target="slides/slide344.xml"/><Relationship Id="rId376" Type="http://schemas.openxmlformats.org/officeDocument/2006/relationships/slide" Target="slides/slide365.xml"/><Relationship Id="rId397" Type="http://schemas.openxmlformats.org/officeDocument/2006/relationships/slide" Target="slides/slide386.xml"/><Relationship Id="rId4" Type="http://schemas.openxmlformats.org/officeDocument/2006/relationships/slideMaster" Target="slideMasters/slideMaster3.xml"/><Relationship Id="rId180" Type="http://schemas.openxmlformats.org/officeDocument/2006/relationships/slide" Target="slides/slide169.xml"/><Relationship Id="rId215" Type="http://schemas.openxmlformats.org/officeDocument/2006/relationships/slide" Target="slides/slide204.xml"/><Relationship Id="rId236" Type="http://schemas.openxmlformats.org/officeDocument/2006/relationships/slide" Target="slides/slide225.xml"/><Relationship Id="rId257" Type="http://schemas.openxmlformats.org/officeDocument/2006/relationships/slide" Target="slides/slide246.xml"/><Relationship Id="rId278" Type="http://schemas.openxmlformats.org/officeDocument/2006/relationships/slide" Target="slides/slide267.xml"/><Relationship Id="rId401" Type="http://schemas.openxmlformats.org/officeDocument/2006/relationships/slide" Target="slides/slide390.xml"/><Relationship Id="rId422" Type="http://schemas.openxmlformats.org/officeDocument/2006/relationships/slide" Target="slides/slide411.xml"/><Relationship Id="rId443" Type="http://schemas.openxmlformats.org/officeDocument/2006/relationships/slide" Target="slides/slide432.xml"/><Relationship Id="rId464" Type="http://schemas.openxmlformats.org/officeDocument/2006/relationships/slide" Target="slides/slide453.xml"/><Relationship Id="rId303" Type="http://schemas.openxmlformats.org/officeDocument/2006/relationships/slide" Target="slides/slide292.xml"/><Relationship Id="rId485" Type="http://schemas.openxmlformats.org/officeDocument/2006/relationships/slide" Target="slides/slide474.xml"/><Relationship Id="rId42" Type="http://schemas.openxmlformats.org/officeDocument/2006/relationships/slide" Target="slides/slide31.xml"/><Relationship Id="rId84" Type="http://schemas.openxmlformats.org/officeDocument/2006/relationships/slide" Target="slides/slide73.xml"/><Relationship Id="rId138" Type="http://schemas.openxmlformats.org/officeDocument/2006/relationships/slide" Target="slides/slide127.xml"/><Relationship Id="rId345" Type="http://schemas.openxmlformats.org/officeDocument/2006/relationships/slide" Target="slides/slide334.xml"/><Relationship Id="rId387" Type="http://schemas.openxmlformats.org/officeDocument/2006/relationships/slide" Target="slides/slide376.xml"/><Relationship Id="rId510" Type="http://schemas.openxmlformats.org/officeDocument/2006/relationships/theme" Target="theme/theme1.xml"/><Relationship Id="rId191" Type="http://schemas.openxmlformats.org/officeDocument/2006/relationships/slide" Target="slides/slide180.xml"/><Relationship Id="rId205" Type="http://schemas.openxmlformats.org/officeDocument/2006/relationships/slide" Target="slides/slide194.xml"/><Relationship Id="rId247" Type="http://schemas.openxmlformats.org/officeDocument/2006/relationships/slide" Target="slides/slide236.xml"/><Relationship Id="rId412" Type="http://schemas.openxmlformats.org/officeDocument/2006/relationships/slide" Target="slides/slide401.xml"/><Relationship Id="rId107" Type="http://schemas.openxmlformats.org/officeDocument/2006/relationships/slide" Target="slides/slide96.xml"/><Relationship Id="rId289" Type="http://schemas.openxmlformats.org/officeDocument/2006/relationships/slide" Target="slides/slide278.xml"/><Relationship Id="rId454" Type="http://schemas.openxmlformats.org/officeDocument/2006/relationships/slide" Target="slides/slide443.xml"/><Relationship Id="rId496" Type="http://schemas.openxmlformats.org/officeDocument/2006/relationships/slide" Target="slides/slide485.xml"/><Relationship Id="rId11" Type="http://schemas.openxmlformats.org/officeDocument/2006/relationships/slideMaster" Target="slideMasters/slideMaster10.xml"/><Relationship Id="rId53" Type="http://schemas.openxmlformats.org/officeDocument/2006/relationships/slide" Target="slides/slide42.xml"/><Relationship Id="rId149" Type="http://schemas.openxmlformats.org/officeDocument/2006/relationships/slide" Target="slides/slide138.xml"/><Relationship Id="rId314" Type="http://schemas.openxmlformats.org/officeDocument/2006/relationships/slide" Target="slides/slide303.xml"/><Relationship Id="rId356" Type="http://schemas.openxmlformats.org/officeDocument/2006/relationships/slide" Target="slides/slide345.xml"/><Relationship Id="rId398" Type="http://schemas.openxmlformats.org/officeDocument/2006/relationships/slide" Target="slides/slide387.xml"/><Relationship Id="rId95" Type="http://schemas.openxmlformats.org/officeDocument/2006/relationships/slide" Target="slides/slide84.xml"/><Relationship Id="rId160" Type="http://schemas.openxmlformats.org/officeDocument/2006/relationships/slide" Target="slides/slide149.xml"/><Relationship Id="rId216" Type="http://schemas.openxmlformats.org/officeDocument/2006/relationships/slide" Target="slides/slide205.xml"/><Relationship Id="rId423" Type="http://schemas.openxmlformats.org/officeDocument/2006/relationships/slide" Target="slides/slide412.xml"/><Relationship Id="rId258" Type="http://schemas.openxmlformats.org/officeDocument/2006/relationships/slide" Target="slides/slide247.xml"/><Relationship Id="rId465" Type="http://schemas.openxmlformats.org/officeDocument/2006/relationships/slide" Target="slides/slide454.xml"/><Relationship Id="rId22" Type="http://schemas.openxmlformats.org/officeDocument/2006/relationships/slide" Target="slides/slide11.xml"/><Relationship Id="rId64" Type="http://schemas.openxmlformats.org/officeDocument/2006/relationships/slide" Target="slides/slide53.xml"/><Relationship Id="rId118" Type="http://schemas.openxmlformats.org/officeDocument/2006/relationships/slide" Target="slides/slide107.xml"/><Relationship Id="rId325" Type="http://schemas.openxmlformats.org/officeDocument/2006/relationships/slide" Target="slides/slide314.xml"/><Relationship Id="rId367" Type="http://schemas.openxmlformats.org/officeDocument/2006/relationships/slide" Target="slides/slide356.xml"/><Relationship Id="rId171" Type="http://schemas.openxmlformats.org/officeDocument/2006/relationships/slide" Target="slides/slide160.xml"/><Relationship Id="rId227" Type="http://schemas.openxmlformats.org/officeDocument/2006/relationships/slide" Target="slides/slide216.xml"/><Relationship Id="rId269" Type="http://schemas.openxmlformats.org/officeDocument/2006/relationships/slide" Target="slides/slide258.xml"/><Relationship Id="rId434" Type="http://schemas.openxmlformats.org/officeDocument/2006/relationships/slide" Target="slides/slide423.xml"/><Relationship Id="rId476" Type="http://schemas.openxmlformats.org/officeDocument/2006/relationships/slide" Target="slides/slide465.xml"/><Relationship Id="rId33" Type="http://schemas.openxmlformats.org/officeDocument/2006/relationships/slide" Target="slides/slide22.xml"/><Relationship Id="rId129" Type="http://schemas.openxmlformats.org/officeDocument/2006/relationships/slide" Target="slides/slide118.xml"/><Relationship Id="rId280" Type="http://schemas.openxmlformats.org/officeDocument/2006/relationships/slide" Target="slides/slide269.xml"/><Relationship Id="rId336" Type="http://schemas.openxmlformats.org/officeDocument/2006/relationships/slide" Target="slides/slide325.xml"/><Relationship Id="rId501" Type="http://schemas.openxmlformats.org/officeDocument/2006/relationships/slide" Target="slides/slide490.xml"/><Relationship Id="rId75" Type="http://schemas.openxmlformats.org/officeDocument/2006/relationships/slide" Target="slides/slide64.xml"/><Relationship Id="rId140" Type="http://schemas.openxmlformats.org/officeDocument/2006/relationships/slide" Target="slides/slide129.xml"/><Relationship Id="rId182" Type="http://schemas.openxmlformats.org/officeDocument/2006/relationships/slide" Target="slides/slide171.xml"/><Relationship Id="rId378" Type="http://schemas.openxmlformats.org/officeDocument/2006/relationships/slide" Target="slides/slide367.xml"/><Relationship Id="rId403" Type="http://schemas.openxmlformats.org/officeDocument/2006/relationships/slide" Target="slides/slide392.xml"/><Relationship Id="rId6" Type="http://schemas.openxmlformats.org/officeDocument/2006/relationships/slideMaster" Target="slideMasters/slideMaster5.xml"/><Relationship Id="rId238" Type="http://schemas.openxmlformats.org/officeDocument/2006/relationships/slide" Target="slides/slide227.xml"/><Relationship Id="rId445" Type="http://schemas.openxmlformats.org/officeDocument/2006/relationships/slide" Target="slides/slide434.xml"/><Relationship Id="rId487" Type="http://schemas.openxmlformats.org/officeDocument/2006/relationships/slide" Target="slides/slide476.xml"/><Relationship Id="rId291" Type="http://schemas.openxmlformats.org/officeDocument/2006/relationships/slide" Target="slides/slide280.xml"/><Relationship Id="rId305" Type="http://schemas.openxmlformats.org/officeDocument/2006/relationships/slide" Target="slides/slide294.xml"/><Relationship Id="rId347" Type="http://schemas.openxmlformats.org/officeDocument/2006/relationships/slide" Target="slides/slide336.xml"/><Relationship Id="rId44" Type="http://schemas.openxmlformats.org/officeDocument/2006/relationships/slide" Target="slides/slide33.xml"/><Relationship Id="rId86" Type="http://schemas.openxmlformats.org/officeDocument/2006/relationships/slide" Target="slides/slide75.xml"/><Relationship Id="rId151" Type="http://schemas.openxmlformats.org/officeDocument/2006/relationships/slide" Target="slides/slide140.xml"/><Relationship Id="rId389" Type="http://schemas.openxmlformats.org/officeDocument/2006/relationships/slide" Target="slides/slide378.xml"/><Relationship Id="rId193" Type="http://schemas.openxmlformats.org/officeDocument/2006/relationships/slide" Target="slides/slide182.xml"/><Relationship Id="rId207" Type="http://schemas.openxmlformats.org/officeDocument/2006/relationships/slide" Target="slides/slide196.xml"/><Relationship Id="rId249" Type="http://schemas.openxmlformats.org/officeDocument/2006/relationships/slide" Target="slides/slide238.xml"/><Relationship Id="rId414" Type="http://schemas.openxmlformats.org/officeDocument/2006/relationships/slide" Target="slides/slide403.xml"/><Relationship Id="rId456" Type="http://schemas.openxmlformats.org/officeDocument/2006/relationships/slide" Target="slides/slide445.xml"/><Relationship Id="rId498" Type="http://schemas.openxmlformats.org/officeDocument/2006/relationships/slide" Target="slides/slide487.xml"/><Relationship Id="rId13" Type="http://schemas.openxmlformats.org/officeDocument/2006/relationships/slide" Target="slides/slide2.xml"/><Relationship Id="rId109" Type="http://schemas.openxmlformats.org/officeDocument/2006/relationships/slide" Target="slides/slide98.xml"/><Relationship Id="rId260" Type="http://schemas.openxmlformats.org/officeDocument/2006/relationships/slide" Target="slides/slide249.xml"/><Relationship Id="rId316" Type="http://schemas.openxmlformats.org/officeDocument/2006/relationships/slide" Target="slides/slide305.xml"/><Relationship Id="rId55" Type="http://schemas.openxmlformats.org/officeDocument/2006/relationships/slide" Target="slides/slide44.xml"/><Relationship Id="rId97" Type="http://schemas.openxmlformats.org/officeDocument/2006/relationships/slide" Target="slides/slide86.xml"/><Relationship Id="rId120" Type="http://schemas.openxmlformats.org/officeDocument/2006/relationships/slide" Target="slides/slide109.xml"/><Relationship Id="rId358" Type="http://schemas.openxmlformats.org/officeDocument/2006/relationships/slide" Target="slides/slide347.xml"/><Relationship Id="rId162" Type="http://schemas.openxmlformats.org/officeDocument/2006/relationships/slide" Target="slides/slide151.xml"/><Relationship Id="rId218" Type="http://schemas.openxmlformats.org/officeDocument/2006/relationships/slide" Target="slides/slide207.xml"/><Relationship Id="rId425" Type="http://schemas.openxmlformats.org/officeDocument/2006/relationships/slide" Target="slides/slide414.xml"/><Relationship Id="rId467" Type="http://schemas.openxmlformats.org/officeDocument/2006/relationships/slide" Target="slides/slide456.xml"/><Relationship Id="rId271" Type="http://schemas.openxmlformats.org/officeDocument/2006/relationships/slide" Target="slides/slide260.xml"/><Relationship Id="rId24" Type="http://schemas.openxmlformats.org/officeDocument/2006/relationships/slide" Target="slides/slide13.xml"/><Relationship Id="rId66" Type="http://schemas.openxmlformats.org/officeDocument/2006/relationships/slide" Target="slides/slide55.xml"/><Relationship Id="rId131" Type="http://schemas.openxmlformats.org/officeDocument/2006/relationships/slide" Target="slides/slide120.xml"/><Relationship Id="rId327" Type="http://schemas.openxmlformats.org/officeDocument/2006/relationships/slide" Target="slides/slide316.xml"/><Relationship Id="rId369" Type="http://schemas.openxmlformats.org/officeDocument/2006/relationships/slide" Target="slides/slide358.xml"/><Relationship Id="rId173" Type="http://schemas.openxmlformats.org/officeDocument/2006/relationships/slide" Target="slides/slide162.xml"/><Relationship Id="rId229" Type="http://schemas.openxmlformats.org/officeDocument/2006/relationships/slide" Target="slides/slide218.xml"/><Relationship Id="rId380" Type="http://schemas.openxmlformats.org/officeDocument/2006/relationships/slide" Target="slides/slide369.xml"/><Relationship Id="rId436" Type="http://schemas.openxmlformats.org/officeDocument/2006/relationships/slide" Target="slides/slide4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A7FBE83-2AFB-49C2-8E15-CC7235B2FD43}"/>
              </a:ext>
            </a:extLst>
          </p:cNvPr>
          <p:cNvSpPr>
            <a:spLocks noGrp="1"/>
          </p:cNvSpPr>
          <p:nvPr>
            <p:ph type="hdr" sz="quarter"/>
          </p:nvPr>
        </p:nvSpPr>
        <p:spPr bwMode="auto">
          <a:xfrm>
            <a:off x="4" y="2"/>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3" rIns="93283" bIns="46643" numCol="1" anchor="t" anchorCtr="0" compatLnSpc="1">
            <a:prstTxWarp prst="textNoShape">
              <a:avLst/>
            </a:prstTxWarp>
          </a:bodyPr>
          <a:lstStyle>
            <a:lvl1pPr defTabSz="932153" eaLnBrk="1" hangingPunct="1">
              <a:defRPr sz="1100">
                <a:latin typeface="Calibri" pitchFamily="34" charset="0"/>
                <a:cs typeface="Arial" charset="0"/>
              </a:defRPr>
            </a:lvl1pPr>
          </a:lstStyle>
          <a:p>
            <a:pPr>
              <a:defRPr/>
            </a:pPr>
            <a:endParaRPr lang="de-DE" altLang="de-DE"/>
          </a:p>
        </p:txBody>
      </p:sp>
      <p:sp>
        <p:nvSpPr>
          <p:cNvPr id="3" name="Datumsplatzhalter 2">
            <a:extLst>
              <a:ext uri="{FF2B5EF4-FFF2-40B4-BE49-F238E27FC236}">
                <a16:creationId xmlns:a16="http://schemas.microsoft.com/office/drawing/2014/main" id="{6BD28297-424D-4B72-87D3-504B65218016}"/>
              </a:ext>
            </a:extLst>
          </p:cNvPr>
          <p:cNvSpPr>
            <a:spLocks noGrp="1"/>
          </p:cNvSpPr>
          <p:nvPr>
            <p:ph type="dt" sz="quarter" idx="1"/>
          </p:nvPr>
        </p:nvSpPr>
        <p:spPr bwMode="auto">
          <a:xfrm>
            <a:off x="4022725" y="2"/>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3" rIns="93283" bIns="46643" numCol="1" anchor="t" anchorCtr="0" compatLnSpc="1">
            <a:prstTxWarp prst="textNoShape">
              <a:avLst/>
            </a:prstTxWarp>
          </a:bodyPr>
          <a:lstStyle>
            <a:lvl1pPr algn="r" defTabSz="932153" eaLnBrk="1" hangingPunct="1">
              <a:defRPr sz="1100">
                <a:latin typeface="Calibri" pitchFamily="34" charset="0"/>
                <a:cs typeface="Arial" charset="0"/>
              </a:defRPr>
            </a:lvl1pPr>
          </a:lstStyle>
          <a:p>
            <a:pPr>
              <a:defRPr/>
            </a:pPr>
            <a:fld id="{13FE1F98-22B5-4810-979B-3EBE235FDBAF}" type="datetimeFigureOut">
              <a:rPr lang="de-DE" altLang="de-DE"/>
              <a:pPr>
                <a:defRPr/>
              </a:pPr>
              <a:t>14.11.2025</a:t>
            </a:fld>
            <a:endParaRPr lang="de-DE" altLang="de-DE"/>
          </a:p>
        </p:txBody>
      </p:sp>
      <p:sp>
        <p:nvSpPr>
          <p:cNvPr id="4" name="Fußzeilenplatzhalter 3">
            <a:extLst>
              <a:ext uri="{FF2B5EF4-FFF2-40B4-BE49-F238E27FC236}">
                <a16:creationId xmlns:a16="http://schemas.microsoft.com/office/drawing/2014/main" id="{32580BAE-5797-4689-B6C2-C2F76D9C1E9B}"/>
              </a:ext>
            </a:extLst>
          </p:cNvPr>
          <p:cNvSpPr>
            <a:spLocks noGrp="1"/>
          </p:cNvSpPr>
          <p:nvPr>
            <p:ph type="ftr" sz="quarter" idx="2"/>
          </p:nvPr>
        </p:nvSpPr>
        <p:spPr bwMode="auto">
          <a:xfrm>
            <a:off x="4" y="9721853"/>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3" rIns="93283" bIns="46643" numCol="1" anchor="b" anchorCtr="0" compatLnSpc="1">
            <a:prstTxWarp prst="textNoShape">
              <a:avLst/>
            </a:prstTxWarp>
          </a:bodyPr>
          <a:lstStyle>
            <a:lvl1pPr defTabSz="932153" eaLnBrk="1" hangingPunct="1">
              <a:defRPr sz="1100">
                <a:latin typeface="Calibri" pitchFamily="34" charset="0"/>
                <a:cs typeface="Arial" charset="0"/>
              </a:defRPr>
            </a:lvl1pPr>
          </a:lstStyle>
          <a:p>
            <a:pPr>
              <a:defRPr/>
            </a:pPr>
            <a:endParaRPr lang="de-DE" altLang="de-DE"/>
          </a:p>
        </p:txBody>
      </p:sp>
      <p:sp>
        <p:nvSpPr>
          <p:cNvPr id="5" name="Foliennummernplatzhalter 4">
            <a:extLst>
              <a:ext uri="{FF2B5EF4-FFF2-40B4-BE49-F238E27FC236}">
                <a16:creationId xmlns:a16="http://schemas.microsoft.com/office/drawing/2014/main" id="{159702DC-6C9E-420A-96D2-DD85BE5D7E17}"/>
              </a:ext>
            </a:extLst>
          </p:cNvPr>
          <p:cNvSpPr>
            <a:spLocks noGrp="1"/>
          </p:cNvSpPr>
          <p:nvPr>
            <p:ph type="sldNum" sz="quarter" idx="3"/>
          </p:nvPr>
        </p:nvSpPr>
        <p:spPr bwMode="auto">
          <a:xfrm>
            <a:off x="4022725" y="9721853"/>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3" tIns="46643" rIns="93283" bIns="46643" numCol="1" anchor="b" anchorCtr="0" compatLnSpc="1">
            <a:prstTxWarp prst="textNoShape">
              <a:avLst/>
            </a:prstTxWarp>
          </a:bodyPr>
          <a:lstStyle>
            <a:lvl1pPr algn="r" defTabSz="931319" eaLnBrk="1" hangingPunct="1">
              <a:defRPr sz="1100">
                <a:latin typeface="Calibri" panose="020F0502020204030204" pitchFamily="34" charset="0"/>
              </a:defRPr>
            </a:lvl1pPr>
          </a:lstStyle>
          <a:p>
            <a:pPr>
              <a:defRPr/>
            </a:pPr>
            <a:fld id="{14AF1BF1-4739-4BA6-9AA3-B2E6780C6D4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BD70AA5-322F-4D6B-A6C7-F96BF20152B8}"/>
              </a:ext>
            </a:extLst>
          </p:cNvPr>
          <p:cNvSpPr>
            <a:spLocks noGrp="1"/>
          </p:cNvSpPr>
          <p:nvPr>
            <p:ph type="hdr" sz="quarter"/>
          </p:nvPr>
        </p:nvSpPr>
        <p:spPr bwMode="auto">
          <a:xfrm>
            <a:off x="8" y="2"/>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91" tIns="49193" rIns="98391" bIns="49193" numCol="1" anchor="t" anchorCtr="0" compatLnSpc="1">
            <a:prstTxWarp prst="textNoShape">
              <a:avLst/>
            </a:prstTxWarp>
          </a:bodyPr>
          <a:lstStyle>
            <a:lvl1pPr defTabSz="932153" eaLnBrk="1" hangingPunct="1">
              <a:defRPr sz="1400">
                <a:latin typeface="Calibri" pitchFamily="34" charset="0"/>
                <a:cs typeface="Arial" charset="0"/>
              </a:defRPr>
            </a:lvl1pPr>
          </a:lstStyle>
          <a:p>
            <a:pPr>
              <a:defRPr/>
            </a:pPr>
            <a:endParaRPr lang="de-DE" altLang="de-DE"/>
          </a:p>
        </p:txBody>
      </p:sp>
      <p:sp>
        <p:nvSpPr>
          <p:cNvPr id="3" name="Datumsplatzhalter 2">
            <a:extLst>
              <a:ext uri="{FF2B5EF4-FFF2-40B4-BE49-F238E27FC236}">
                <a16:creationId xmlns:a16="http://schemas.microsoft.com/office/drawing/2014/main" id="{AF86F3B2-E666-4E2F-9410-A579437829AA}"/>
              </a:ext>
            </a:extLst>
          </p:cNvPr>
          <p:cNvSpPr>
            <a:spLocks noGrp="1"/>
          </p:cNvSpPr>
          <p:nvPr>
            <p:ph type="dt" idx="1"/>
          </p:nvPr>
        </p:nvSpPr>
        <p:spPr bwMode="auto">
          <a:xfrm>
            <a:off x="4022725" y="2"/>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91" tIns="49193" rIns="98391" bIns="49193" numCol="1" anchor="t" anchorCtr="0" compatLnSpc="1">
            <a:prstTxWarp prst="textNoShape">
              <a:avLst/>
            </a:prstTxWarp>
          </a:bodyPr>
          <a:lstStyle>
            <a:lvl1pPr algn="r" defTabSz="932153" eaLnBrk="1" hangingPunct="1">
              <a:defRPr sz="1400">
                <a:latin typeface="Calibri" pitchFamily="34" charset="0"/>
                <a:cs typeface="Arial" charset="0"/>
              </a:defRPr>
            </a:lvl1pPr>
          </a:lstStyle>
          <a:p>
            <a:pPr>
              <a:defRPr/>
            </a:pPr>
            <a:fld id="{C7B788A7-3D10-47FA-AA94-FC2D1810335B}" type="datetimeFigureOut">
              <a:rPr lang="de-DE" altLang="de-DE"/>
              <a:pPr>
                <a:defRPr/>
              </a:pPr>
              <a:t>14.11.2025</a:t>
            </a:fld>
            <a:endParaRPr lang="de-DE" altLang="de-DE"/>
          </a:p>
        </p:txBody>
      </p:sp>
      <p:sp>
        <p:nvSpPr>
          <p:cNvPr id="4" name="Folienbildplatzhalter 3">
            <a:extLst>
              <a:ext uri="{FF2B5EF4-FFF2-40B4-BE49-F238E27FC236}">
                <a16:creationId xmlns:a16="http://schemas.microsoft.com/office/drawing/2014/main" id="{B57903AB-D887-474A-8D14-FC4621B59E6A}"/>
              </a:ext>
            </a:extLst>
          </p:cNvPr>
          <p:cNvSpPr>
            <a:spLocks noGrp="1" noRot="1" noChangeAspect="1"/>
          </p:cNvSpPr>
          <p:nvPr>
            <p:ph type="sldImg" idx="2"/>
          </p:nvPr>
        </p:nvSpPr>
        <p:spPr>
          <a:xfrm>
            <a:off x="136525" y="768350"/>
            <a:ext cx="6826250" cy="3840163"/>
          </a:xfrm>
          <a:prstGeom prst="rect">
            <a:avLst/>
          </a:prstGeom>
          <a:noFill/>
          <a:ln w="12700">
            <a:solidFill>
              <a:prstClr val="black"/>
            </a:solidFill>
          </a:ln>
        </p:spPr>
        <p:txBody>
          <a:bodyPr vert="horz" lIns="95809" tIns="47907" rIns="95809" bIns="47907" rtlCol="0" anchor="ctr"/>
          <a:lstStyle/>
          <a:p>
            <a:pPr lvl="0"/>
            <a:endParaRPr lang="de-DE" noProof="0"/>
          </a:p>
        </p:txBody>
      </p:sp>
      <p:sp>
        <p:nvSpPr>
          <p:cNvPr id="5" name="Notizenplatzhalter 4">
            <a:extLst>
              <a:ext uri="{FF2B5EF4-FFF2-40B4-BE49-F238E27FC236}">
                <a16:creationId xmlns:a16="http://schemas.microsoft.com/office/drawing/2014/main" id="{DE1C4C3C-9198-44D8-A235-4EF224118132}"/>
              </a:ext>
            </a:extLst>
          </p:cNvPr>
          <p:cNvSpPr>
            <a:spLocks noGrp="1"/>
          </p:cNvSpPr>
          <p:nvPr>
            <p:ph type="body" sz="quarter" idx="3"/>
          </p:nvPr>
        </p:nvSpPr>
        <p:spPr bwMode="auto">
          <a:xfrm>
            <a:off x="709616" y="4862518"/>
            <a:ext cx="5680075" cy="460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91" tIns="49193" rIns="98391" bIns="49193"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a:extLst>
              <a:ext uri="{FF2B5EF4-FFF2-40B4-BE49-F238E27FC236}">
                <a16:creationId xmlns:a16="http://schemas.microsoft.com/office/drawing/2014/main" id="{BE96BFD0-18FD-4E23-8368-948510631D68}"/>
              </a:ext>
            </a:extLst>
          </p:cNvPr>
          <p:cNvSpPr>
            <a:spLocks noGrp="1"/>
          </p:cNvSpPr>
          <p:nvPr>
            <p:ph type="ftr" sz="quarter" idx="4"/>
          </p:nvPr>
        </p:nvSpPr>
        <p:spPr bwMode="auto">
          <a:xfrm>
            <a:off x="8" y="9721853"/>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91" tIns="49193" rIns="98391" bIns="49193" numCol="1" anchor="b" anchorCtr="0" compatLnSpc="1">
            <a:prstTxWarp prst="textNoShape">
              <a:avLst/>
            </a:prstTxWarp>
          </a:bodyPr>
          <a:lstStyle>
            <a:lvl1pPr defTabSz="932153" eaLnBrk="1" hangingPunct="1">
              <a:defRPr sz="1400">
                <a:latin typeface="Calibri" pitchFamily="34" charset="0"/>
                <a:cs typeface="Arial" charset="0"/>
              </a:defRPr>
            </a:lvl1pPr>
          </a:lstStyle>
          <a:p>
            <a:pPr>
              <a:defRPr/>
            </a:pPr>
            <a:endParaRPr lang="de-DE" altLang="de-DE"/>
          </a:p>
        </p:txBody>
      </p:sp>
      <p:sp>
        <p:nvSpPr>
          <p:cNvPr id="7" name="Foliennummernplatzhalter 6">
            <a:extLst>
              <a:ext uri="{FF2B5EF4-FFF2-40B4-BE49-F238E27FC236}">
                <a16:creationId xmlns:a16="http://schemas.microsoft.com/office/drawing/2014/main" id="{01F16DE4-8980-497D-A5AA-0671690E01EF}"/>
              </a:ext>
            </a:extLst>
          </p:cNvPr>
          <p:cNvSpPr>
            <a:spLocks noGrp="1"/>
          </p:cNvSpPr>
          <p:nvPr>
            <p:ph type="sldNum" sz="quarter" idx="5"/>
          </p:nvPr>
        </p:nvSpPr>
        <p:spPr bwMode="auto">
          <a:xfrm>
            <a:off x="4022725" y="9721853"/>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91" tIns="49193" rIns="98391" bIns="49193" numCol="1" anchor="b" anchorCtr="0" compatLnSpc="1">
            <a:prstTxWarp prst="textNoShape">
              <a:avLst/>
            </a:prstTxWarp>
          </a:bodyPr>
          <a:lstStyle>
            <a:lvl1pPr algn="r" defTabSz="931319" eaLnBrk="1" hangingPunct="1">
              <a:defRPr sz="1400">
                <a:latin typeface="Calibri" panose="020F0502020204030204" pitchFamily="34" charset="0"/>
              </a:defRPr>
            </a:lvl1pPr>
          </a:lstStyle>
          <a:p>
            <a:pPr>
              <a:defRPr/>
            </a:pPr>
            <a:fld id="{004DE478-A03F-495B-B4B8-257EA5F4149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a16="http://schemas.microsoft.com/office/drawing/2014/main" id="{0CA92A1F-6BC5-47A1-8488-E3EE59287F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a:extLst>
              <a:ext uri="{FF2B5EF4-FFF2-40B4-BE49-F238E27FC236}">
                <a16:creationId xmlns:a16="http://schemas.microsoft.com/office/drawing/2014/main" id="{67DABEF5-1DBC-4EAA-8F91-6C467367D4C4}"/>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69636" name="Foliennummernplatzhalter 3">
            <a:extLst>
              <a:ext uri="{FF2B5EF4-FFF2-40B4-BE49-F238E27FC236}">
                <a16:creationId xmlns:a16="http://schemas.microsoft.com/office/drawing/2014/main" id="{FAC2FA85-C2B0-4129-92F3-F98D6FA97C3D}"/>
              </a:ext>
            </a:extLst>
          </p:cNvPr>
          <p:cNvSpPr>
            <a:spLocks noGrp="1"/>
          </p:cNvSpPr>
          <p:nvPr>
            <p:ph type="sldNum" sz="quarter" idx="5"/>
          </p:nvPr>
        </p:nvSpPr>
        <p:spPr>
          <a:noFill/>
        </p:spPr>
        <p:txBody>
          <a:bodyPr/>
          <a:lstStyle>
            <a:lvl1pPr defTabSz="930516">
              <a:spcBef>
                <a:spcPct val="30000"/>
              </a:spcBef>
              <a:defRPr sz="1100">
                <a:solidFill>
                  <a:schemeClr val="tx1"/>
                </a:solidFill>
                <a:latin typeface="Calibri" panose="020F0502020204030204" pitchFamily="34" charset="0"/>
                <a:cs typeface="Arial" panose="020B0604020202020204" pitchFamily="34" charset="0"/>
              </a:defRPr>
            </a:lvl1pPr>
            <a:lvl2pPr marL="765655" indent="-291678" defTabSz="930516">
              <a:spcBef>
                <a:spcPct val="30000"/>
              </a:spcBef>
              <a:defRPr sz="1100">
                <a:solidFill>
                  <a:schemeClr val="tx1"/>
                </a:solidFill>
                <a:latin typeface="Calibri" panose="020F0502020204030204" pitchFamily="34" charset="0"/>
                <a:cs typeface="Arial" panose="020B0604020202020204" pitchFamily="34" charset="0"/>
              </a:defRPr>
            </a:lvl2pPr>
            <a:lvl3pPr marL="1182563" indent="-233026" defTabSz="930516">
              <a:spcBef>
                <a:spcPct val="30000"/>
              </a:spcBef>
              <a:defRPr sz="1100">
                <a:solidFill>
                  <a:schemeClr val="tx1"/>
                </a:solidFill>
                <a:latin typeface="Calibri" panose="020F0502020204030204" pitchFamily="34" charset="0"/>
                <a:cs typeface="Arial" panose="020B0604020202020204" pitchFamily="34" charset="0"/>
              </a:defRPr>
            </a:lvl3pPr>
            <a:lvl4pPr marL="1654954" indent="-233026" defTabSz="930516">
              <a:spcBef>
                <a:spcPct val="30000"/>
              </a:spcBef>
              <a:defRPr sz="1100">
                <a:solidFill>
                  <a:schemeClr val="tx1"/>
                </a:solidFill>
                <a:latin typeface="Calibri" panose="020F0502020204030204" pitchFamily="34" charset="0"/>
                <a:cs typeface="Arial" panose="020B0604020202020204" pitchFamily="34" charset="0"/>
              </a:defRPr>
            </a:lvl4pPr>
            <a:lvl5pPr marL="2128931" indent="-233026" defTabSz="930516">
              <a:spcBef>
                <a:spcPct val="30000"/>
              </a:spcBef>
              <a:defRPr sz="1100">
                <a:solidFill>
                  <a:schemeClr val="tx1"/>
                </a:solidFill>
                <a:latin typeface="Calibri" panose="020F0502020204030204" pitchFamily="34" charset="0"/>
                <a:cs typeface="Arial" panose="020B0604020202020204" pitchFamily="34" charset="0"/>
              </a:defRPr>
            </a:lvl5pPr>
            <a:lvl6pPr marL="2585471" indent="-233026"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42012" indent="-233026"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8548" indent="-233026"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55089" indent="-233026"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CA87FF90-2676-4309-AE36-F03E8D35B1A5}" type="slidenum">
              <a:rPr lang="de-DE" altLang="de-DE" sz="1500">
                <a:solidFill>
                  <a:srgbClr val="000000"/>
                </a:solidFill>
              </a:rPr>
              <a:pPr>
                <a:spcBef>
                  <a:spcPct val="0"/>
                </a:spcBef>
              </a:pPr>
              <a:t>1</a:t>
            </a:fld>
            <a:endParaRPr lang="de-DE" altLang="de-DE" sz="15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5105266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125C63D9-26B6-47BE-8234-AE2306623AF6}"/>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B2BBD908-04B3-4930-ADC9-C9D9EBBEBEFF}" type="slidenum">
              <a:rPr lang="de-DE" altLang="de-DE" sz="1400">
                <a:solidFill>
                  <a:srgbClr val="000000"/>
                </a:solidFill>
                <a:latin typeface="Arial" panose="020B0604020202020204" pitchFamily="34" charset="0"/>
              </a:rPr>
              <a:pPr>
                <a:spcBef>
                  <a:spcPct val="0"/>
                </a:spcBef>
              </a:pPr>
              <a:t>204</a:t>
            </a:fld>
            <a:endParaRPr lang="de-DE" altLang="de-DE" sz="1400">
              <a:solidFill>
                <a:srgbClr val="000000"/>
              </a:solidFill>
              <a:latin typeface="Arial" panose="020B0604020202020204" pitchFamily="34" charset="0"/>
            </a:endParaRPr>
          </a:p>
        </p:txBody>
      </p:sp>
      <p:sp>
        <p:nvSpPr>
          <p:cNvPr id="369667" name="Rectangle 2">
            <a:extLst>
              <a:ext uri="{FF2B5EF4-FFF2-40B4-BE49-F238E27FC236}">
                <a16:creationId xmlns:a16="http://schemas.microsoft.com/office/drawing/2014/main" id="{2EE09A5E-DFD9-4C4F-9953-FCBE37AA4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8" name="Rectangle 3">
            <a:extLst>
              <a:ext uri="{FF2B5EF4-FFF2-40B4-BE49-F238E27FC236}">
                <a16:creationId xmlns:a16="http://schemas.microsoft.com/office/drawing/2014/main" id="{DB1E0593-5EB6-4622-888B-E9648AC9D8D3}"/>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C1EA0264-AB75-4F20-979E-4C6E31C9807A}"/>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768766A2-9BB1-42DE-9CCB-2BFDE4B2ED45}" type="slidenum">
              <a:rPr lang="de-DE" altLang="de-DE" sz="1400">
                <a:solidFill>
                  <a:srgbClr val="000000"/>
                </a:solidFill>
                <a:latin typeface="Arial" panose="020B0604020202020204" pitchFamily="34" charset="0"/>
              </a:rPr>
              <a:pPr>
                <a:spcBef>
                  <a:spcPct val="0"/>
                </a:spcBef>
              </a:pPr>
              <a:t>205</a:t>
            </a:fld>
            <a:endParaRPr lang="de-DE" altLang="de-DE" sz="1400">
              <a:solidFill>
                <a:srgbClr val="000000"/>
              </a:solidFill>
              <a:latin typeface="Arial" panose="020B0604020202020204" pitchFamily="34" charset="0"/>
            </a:endParaRPr>
          </a:p>
        </p:txBody>
      </p:sp>
      <p:sp>
        <p:nvSpPr>
          <p:cNvPr id="373763" name="Rectangle 2">
            <a:extLst>
              <a:ext uri="{FF2B5EF4-FFF2-40B4-BE49-F238E27FC236}">
                <a16:creationId xmlns:a16="http://schemas.microsoft.com/office/drawing/2014/main" id="{293B2389-0EAC-4344-9700-545CCFD3BC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4" name="Rectangle 3">
            <a:extLst>
              <a:ext uri="{FF2B5EF4-FFF2-40B4-BE49-F238E27FC236}">
                <a16:creationId xmlns:a16="http://schemas.microsoft.com/office/drawing/2014/main" id="{3884AA83-A624-46C8-8EC1-78CA835A2AE4}"/>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581A3FC4-49C7-4D49-A705-DB9C47E85D2A}"/>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6890CC61-B7DB-4A30-B752-8A4DE3C85821}" type="slidenum">
              <a:rPr lang="de-DE" altLang="de-DE" sz="1400">
                <a:solidFill>
                  <a:srgbClr val="000000"/>
                </a:solidFill>
                <a:latin typeface="Arial" panose="020B0604020202020204" pitchFamily="34" charset="0"/>
              </a:rPr>
              <a:pPr>
                <a:spcBef>
                  <a:spcPct val="0"/>
                </a:spcBef>
              </a:pPr>
              <a:t>206</a:t>
            </a:fld>
            <a:endParaRPr lang="de-DE" altLang="de-DE" sz="1400">
              <a:solidFill>
                <a:srgbClr val="000000"/>
              </a:solidFill>
              <a:latin typeface="Arial" panose="020B0604020202020204" pitchFamily="34" charset="0"/>
            </a:endParaRPr>
          </a:p>
        </p:txBody>
      </p:sp>
      <p:sp>
        <p:nvSpPr>
          <p:cNvPr id="375811" name="Rectangle 2">
            <a:extLst>
              <a:ext uri="{FF2B5EF4-FFF2-40B4-BE49-F238E27FC236}">
                <a16:creationId xmlns:a16="http://schemas.microsoft.com/office/drawing/2014/main" id="{99A2D2BF-0B2D-434E-878A-EA8F641D4A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2" name="Rectangle 3">
            <a:extLst>
              <a:ext uri="{FF2B5EF4-FFF2-40B4-BE49-F238E27FC236}">
                <a16:creationId xmlns:a16="http://schemas.microsoft.com/office/drawing/2014/main" id="{A72155A8-A10D-4DAB-8A09-BFCAA70407FB}"/>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19BD39AF-9375-43B0-BD1D-92AC8DED7102}"/>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A148D38-67E8-43EF-9588-517BE468F1B8}" type="slidenum">
              <a:rPr lang="de-DE" altLang="de-DE" sz="1400">
                <a:solidFill>
                  <a:srgbClr val="000000"/>
                </a:solidFill>
                <a:latin typeface="Arial" panose="020B0604020202020204" pitchFamily="34" charset="0"/>
              </a:rPr>
              <a:pPr>
                <a:spcBef>
                  <a:spcPct val="0"/>
                </a:spcBef>
              </a:pPr>
              <a:t>207</a:t>
            </a:fld>
            <a:endParaRPr lang="de-DE" altLang="de-DE" sz="1400">
              <a:solidFill>
                <a:srgbClr val="000000"/>
              </a:solidFill>
              <a:latin typeface="Arial" panose="020B0604020202020204" pitchFamily="34" charset="0"/>
            </a:endParaRPr>
          </a:p>
        </p:txBody>
      </p:sp>
      <p:sp>
        <p:nvSpPr>
          <p:cNvPr id="377859" name="Rectangle 2">
            <a:extLst>
              <a:ext uri="{FF2B5EF4-FFF2-40B4-BE49-F238E27FC236}">
                <a16:creationId xmlns:a16="http://schemas.microsoft.com/office/drawing/2014/main" id="{89D18F79-E97F-477C-9679-709F4C0CC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60" name="Rectangle 3">
            <a:extLst>
              <a:ext uri="{FF2B5EF4-FFF2-40B4-BE49-F238E27FC236}">
                <a16:creationId xmlns:a16="http://schemas.microsoft.com/office/drawing/2014/main" id="{4131F8B1-4DD7-47FB-84FF-BE62793E3D4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9A648B59-49E8-47D4-9E36-AC2EF15040FC}"/>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EBC1B421-3699-450E-B880-C9380B4A8E9E}" type="slidenum">
              <a:rPr lang="de-DE" altLang="de-DE" sz="1400">
                <a:solidFill>
                  <a:srgbClr val="000000"/>
                </a:solidFill>
                <a:latin typeface="Arial" panose="020B0604020202020204" pitchFamily="34" charset="0"/>
              </a:rPr>
              <a:pPr>
                <a:spcBef>
                  <a:spcPct val="0"/>
                </a:spcBef>
              </a:pPr>
              <a:t>208</a:t>
            </a:fld>
            <a:endParaRPr lang="de-DE" altLang="de-DE" sz="1400">
              <a:solidFill>
                <a:srgbClr val="000000"/>
              </a:solidFill>
              <a:latin typeface="Arial" panose="020B0604020202020204" pitchFamily="34" charset="0"/>
            </a:endParaRPr>
          </a:p>
        </p:txBody>
      </p:sp>
      <p:sp>
        <p:nvSpPr>
          <p:cNvPr id="379907" name="Rectangle 2">
            <a:extLst>
              <a:ext uri="{FF2B5EF4-FFF2-40B4-BE49-F238E27FC236}">
                <a16:creationId xmlns:a16="http://schemas.microsoft.com/office/drawing/2014/main" id="{F6B2568D-A54F-4E71-9B3E-22908CEF65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8" name="Rectangle 3">
            <a:extLst>
              <a:ext uri="{FF2B5EF4-FFF2-40B4-BE49-F238E27FC236}">
                <a16:creationId xmlns:a16="http://schemas.microsoft.com/office/drawing/2014/main" id="{999A7B13-EE42-4133-B193-EF48B08DF774}"/>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C55BB10B-DCBE-41BA-95A2-F2B4CD98D3FF}"/>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953A6BA5-F794-4925-B6E0-D14479416FA2}" type="slidenum">
              <a:rPr lang="de-DE" altLang="de-DE" sz="1400">
                <a:solidFill>
                  <a:srgbClr val="000000"/>
                </a:solidFill>
                <a:latin typeface="Arial" panose="020B0604020202020204" pitchFamily="34" charset="0"/>
              </a:rPr>
              <a:pPr>
                <a:spcBef>
                  <a:spcPct val="0"/>
                </a:spcBef>
              </a:pPr>
              <a:t>209</a:t>
            </a:fld>
            <a:endParaRPr lang="de-DE" altLang="de-DE" sz="1400">
              <a:solidFill>
                <a:srgbClr val="000000"/>
              </a:solidFill>
              <a:latin typeface="Arial" panose="020B0604020202020204" pitchFamily="34" charset="0"/>
            </a:endParaRPr>
          </a:p>
        </p:txBody>
      </p:sp>
      <p:sp>
        <p:nvSpPr>
          <p:cNvPr id="381955" name="Rectangle 2">
            <a:extLst>
              <a:ext uri="{FF2B5EF4-FFF2-40B4-BE49-F238E27FC236}">
                <a16:creationId xmlns:a16="http://schemas.microsoft.com/office/drawing/2014/main" id="{D72C5BA2-1424-4A20-8F54-E86D941CD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6" name="Rectangle 3">
            <a:extLst>
              <a:ext uri="{FF2B5EF4-FFF2-40B4-BE49-F238E27FC236}">
                <a16:creationId xmlns:a16="http://schemas.microsoft.com/office/drawing/2014/main" id="{FB89B9BE-3747-46BC-B317-2771F9D3D84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a:extLst>
              <a:ext uri="{FF2B5EF4-FFF2-40B4-BE49-F238E27FC236}">
                <a16:creationId xmlns:a16="http://schemas.microsoft.com/office/drawing/2014/main" id="{48933DC1-9050-40D8-82D7-357464A9310C}"/>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79904D2-FEEA-4917-8E5C-0F9814C66FD4}" type="slidenum">
              <a:rPr lang="de-DE" altLang="de-DE" sz="1400">
                <a:solidFill>
                  <a:srgbClr val="000000"/>
                </a:solidFill>
                <a:latin typeface="Arial" panose="020B0604020202020204" pitchFamily="34" charset="0"/>
              </a:rPr>
              <a:pPr>
                <a:spcBef>
                  <a:spcPct val="0"/>
                </a:spcBef>
              </a:pPr>
              <a:t>210</a:t>
            </a:fld>
            <a:endParaRPr lang="de-DE" altLang="de-DE" sz="1400">
              <a:solidFill>
                <a:srgbClr val="000000"/>
              </a:solidFill>
              <a:latin typeface="Arial" panose="020B0604020202020204" pitchFamily="34" charset="0"/>
            </a:endParaRPr>
          </a:p>
        </p:txBody>
      </p:sp>
      <p:sp>
        <p:nvSpPr>
          <p:cNvPr id="384003" name="Rectangle 2">
            <a:extLst>
              <a:ext uri="{FF2B5EF4-FFF2-40B4-BE49-F238E27FC236}">
                <a16:creationId xmlns:a16="http://schemas.microsoft.com/office/drawing/2014/main" id="{BD90551F-D6F6-4D24-B500-7F8BD43C22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4" name="Rectangle 3">
            <a:extLst>
              <a:ext uri="{FF2B5EF4-FFF2-40B4-BE49-F238E27FC236}">
                <a16:creationId xmlns:a16="http://schemas.microsoft.com/office/drawing/2014/main" id="{CA4F1E40-B06E-4F33-B9A1-DF38ADF6EACD}"/>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a:extLst>
              <a:ext uri="{FF2B5EF4-FFF2-40B4-BE49-F238E27FC236}">
                <a16:creationId xmlns:a16="http://schemas.microsoft.com/office/drawing/2014/main" id="{523CA2F5-0CB0-4779-A35A-462D9EF19841}"/>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5E92CF12-A805-4511-BE86-7E0755ECDEFA}" type="slidenum">
              <a:rPr lang="de-DE" altLang="de-DE" sz="1400">
                <a:solidFill>
                  <a:srgbClr val="000000"/>
                </a:solidFill>
                <a:latin typeface="Arial" panose="020B0604020202020204" pitchFamily="34" charset="0"/>
              </a:rPr>
              <a:pPr>
                <a:spcBef>
                  <a:spcPct val="0"/>
                </a:spcBef>
              </a:pPr>
              <a:t>211</a:t>
            </a:fld>
            <a:endParaRPr lang="de-DE" altLang="de-DE" sz="1400">
              <a:solidFill>
                <a:srgbClr val="000000"/>
              </a:solidFill>
              <a:latin typeface="Arial" panose="020B0604020202020204" pitchFamily="34" charset="0"/>
            </a:endParaRPr>
          </a:p>
        </p:txBody>
      </p:sp>
      <p:sp>
        <p:nvSpPr>
          <p:cNvPr id="386051" name="Rectangle 2">
            <a:extLst>
              <a:ext uri="{FF2B5EF4-FFF2-40B4-BE49-F238E27FC236}">
                <a16:creationId xmlns:a16="http://schemas.microsoft.com/office/drawing/2014/main" id="{3F9590BD-47D0-460E-BCE3-F787E90E93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2" name="Rectangle 3">
            <a:extLst>
              <a:ext uri="{FF2B5EF4-FFF2-40B4-BE49-F238E27FC236}">
                <a16:creationId xmlns:a16="http://schemas.microsoft.com/office/drawing/2014/main" id="{32A488A0-E65C-4B63-A93C-AE364594B8C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a:extLst>
              <a:ext uri="{FF2B5EF4-FFF2-40B4-BE49-F238E27FC236}">
                <a16:creationId xmlns:a16="http://schemas.microsoft.com/office/drawing/2014/main" id="{0945EDC7-7737-4649-B119-27AB43D832B7}"/>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B726AC6E-61DE-41C9-A52B-627034D56AB2}" type="slidenum">
              <a:rPr lang="de-DE" altLang="de-DE" sz="1400">
                <a:solidFill>
                  <a:srgbClr val="000000"/>
                </a:solidFill>
                <a:latin typeface="Arial" panose="020B0604020202020204" pitchFamily="34" charset="0"/>
              </a:rPr>
              <a:pPr>
                <a:spcBef>
                  <a:spcPct val="0"/>
                </a:spcBef>
              </a:pPr>
              <a:t>212</a:t>
            </a:fld>
            <a:endParaRPr lang="de-DE" altLang="de-DE" sz="1400">
              <a:solidFill>
                <a:srgbClr val="000000"/>
              </a:solidFill>
              <a:latin typeface="Arial" panose="020B0604020202020204" pitchFamily="34" charset="0"/>
            </a:endParaRPr>
          </a:p>
        </p:txBody>
      </p:sp>
      <p:sp>
        <p:nvSpPr>
          <p:cNvPr id="388099" name="Rectangle 2">
            <a:extLst>
              <a:ext uri="{FF2B5EF4-FFF2-40B4-BE49-F238E27FC236}">
                <a16:creationId xmlns:a16="http://schemas.microsoft.com/office/drawing/2014/main" id="{8BDD1513-01DE-4B87-8704-DF94EB9368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100" name="Rectangle 3">
            <a:extLst>
              <a:ext uri="{FF2B5EF4-FFF2-40B4-BE49-F238E27FC236}">
                <a16:creationId xmlns:a16="http://schemas.microsoft.com/office/drawing/2014/main" id="{47CC5319-F5BD-434C-A585-D578816DE012}"/>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a:extLst>
              <a:ext uri="{FF2B5EF4-FFF2-40B4-BE49-F238E27FC236}">
                <a16:creationId xmlns:a16="http://schemas.microsoft.com/office/drawing/2014/main" id="{419F1420-7030-49A6-BDF1-87B5A7999DC1}"/>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F1F6A624-DA2A-43F3-B21A-F8B06EB0E6FC}" type="slidenum">
              <a:rPr lang="de-DE" altLang="de-DE" sz="1400">
                <a:solidFill>
                  <a:srgbClr val="000000"/>
                </a:solidFill>
                <a:latin typeface="Arial" panose="020B0604020202020204" pitchFamily="34" charset="0"/>
              </a:rPr>
              <a:pPr>
                <a:spcBef>
                  <a:spcPct val="0"/>
                </a:spcBef>
              </a:pPr>
              <a:t>213</a:t>
            </a:fld>
            <a:endParaRPr lang="de-DE" altLang="de-DE" sz="1400">
              <a:solidFill>
                <a:srgbClr val="000000"/>
              </a:solidFill>
              <a:latin typeface="Arial" panose="020B0604020202020204" pitchFamily="34" charset="0"/>
            </a:endParaRPr>
          </a:p>
        </p:txBody>
      </p:sp>
      <p:sp>
        <p:nvSpPr>
          <p:cNvPr id="390147" name="Rectangle 2">
            <a:extLst>
              <a:ext uri="{FF2B5EF4-FFF2-40B4-BE49-F238E27FC236}">
                <a16:creationId xmlns:a16="http://schemas.microsoft.com/office/drawing/2014/main" id="{27CF6B8B-5BC3-42B2-94F9-AA533D262E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8" name="Rectangle 3">
            <a:extLst>
              <a:ext uri="{FF2B5EF4-FFF2-40B4-BE49-F238E27FC236}">
                <a16:creationId xmlns:a16="http://schemas.microsoft.com/office/drawing/2014/main" id="{BCAFE387-957D-4CF7-B349-4EBD73BD4210}"/>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3141433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a:extLst>
              <a:ext uri="{FF2B5EF4-FFF2-40B4-BE49-F238E27FC236}">
                <a16:creationId xmlns:a16="http://schemas.microsoft.com/office/drawing/2014/main" id="{62FCAB45-9C3C-475A-B30B-2A7C778147E7}"/>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9D588C4-36FA-4914-8700-005016A1ED53}" type="slidenum">
              <a:rPr lang="de-DE" altLang="de-DE" sz="1400">
                <a:solidFill>
                  <a:srgbClr val="000000"/>
                </a:solidFill>
                <a:latin typeface="Arial" panose="020B0604020202020204" pitchFamily="34" charset="0"/>
              </a:rPr>
              <a:pPr>
                <a:spcBef>
                  <a:spcPct val="0"/>
                </a:spcBef>
              </a:pPr>
              <a:t>214</a:t>
            </a:fld>
            <a:endParaRPr lang="de-DE" altLang="de-DE" sz="1400">
              <a:solidFill>
                <a:srgbClr val="000000"/>
              </a:solidFill>
              <a:latin typeface="Arial" panose="020B0604020202020204" pitchFamily="34" charset="0"/>
            </a:endParaRPr>
          </a:p>
        </p:txBody>
      </p:sp>
      <p:sp>
        <p:nvSpPr>
          <p:cNvPr id="392195" name="Rectangle 2">
            <a:extLst>
              <a:ext uri="{FF2B5EF4-FFF2-40B4-BE49-F238E27FC236}">
                <a16:creationId xmlns:a16="http://schemas.microsoft.com/office/drawing/2014/main" id="{AC51F1AD-08EC-43C3-8F17-5A85C19BFD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6" name="Rectangle 3">
            <a:extLst>
              <a:ext uri="{FF2B5EF4-FFF2-40B4-BE49-F238E27FC236}">
                <a16:creationId xmlns:a16="http://schemas.microsoft.com/office/drawing/2014/main" id="{79DC5468-71FC-4863-AD5B-C02A4F564A3E}"/>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EABDED45-518A-445C-9636-F21B09B0FD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Rectangle 3">
            <a:extLst>
              <a:ext uri="{FF2B5EF4-FFF2-40B4-BE49-F238E27FC236}">
                <a16:creationId xmlns:a16="http://schemas.microsoft.com/office/drawing/2014/main" id="{33631DDB-9C3D-4ED4-8484-474191ED2891}"/>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a:extLst>
              <a:ext uri="{FF2B5EF4-FFF2-40B4-BE49-F238E27FC236}">
                <a16:creationId xmlns:a16="http://schemas.microsoft.com/office/drawing/2014/main" id="{59E4D750-EA3E-412D-AA7A-FA3D4A6D9F29}"/>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09131C6D-8966-494E-A7EB-56F2B26B3414}" type="slidenum">
              <a:rPr lang="de-DE" altLang="de-DE" sz="1400">
                <a:solidFill>
                  <a:srgbClr val="000000"/>
                </a:solidFill>
                <a:latin typeface="Arial" panose="020B0604020202020204" pitchFamily="34" charset="0"/>
              </a:rPr>
              <a:pPr>
                <a:spcBef>
                  <a:spcPct val="0"/>
                </a:spcBef>
              </a:pPr>
              <a:t>216</a:t>
            </a:fld>
            <a:endParaRPr lang="de-DE" altLang="de-DE" sz="1400">
              <a:solidFill>
                <a:srgbClr val="000000"/>
              </a:solidFill>
              <a:latin typeface="Arial" panose="020B0604020202020204" pitchFamily="34" charset="0"/>
            </a:endParaRPr>
          </a:p>
        </p:txBody>
      </p:sp>
      <p:sp>
        <p:nvSpPr>
          <p:cNvPr id="396291" name="Rectangle 2">
            <a:extLst>
              <a:ext uri="{FF2B5EF4-FFF2-40B4-BE49-F238E27FC236}">
                <a16:creationId xmlns:a16="http://schemas.microsoft.com/office/drawing/2014/main" id="{F3C1E422-3FBC-4463-A536-F9593BDB72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2" name="Rectangle 3">
            <a:extLst>
              <a:ext uri="{FF2B5EF4-FFF2-40B4-BE49-F238E27FC236}">
                <a16:creationId xmlns:a16="http://schemas.microsoft.com/office/drawing/2014/main" id="{26FFC9E7-7EC1-4858-8B58-CDB4BE10B68B}"/>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6BDF851E-474E-4617-A805-98ECE6B49ADF}"/>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CCB4AD31-9550-4EF1-A4B9-09A146233F54}" type="slidenum">
              <a:rPr lang="de-DE" altLang="de-DE" sz="1400">
                <a:solidFill>
                  <a:srgbClr val="000000"/>
                </a:solidFill>
                <a:latin typeface="Arial" panose="020B0604020202020204" pitchFamily="34" charset="0"/>
              </a:rPr>
              <a:pPr>
                <a:spcBef>
                  <a:spcPct val="0"/>
                </a:spcBef>
              </a:pPr>
              <a:t>217</a:t>
            </a:fld>
            <a:endParaRPr lang="de-DE" altLang="de-DE" sz="1400">
              <a:solidFill>
                <a:srgbClr val="000000"/>
              </a:solidFill>
              <a:latin typeface="Arial" panose="020B0604020202020204" pitchFamily="34" charset="0"/>
            </a:endParaRPr>
          </a:p>
        </p:txBody>
      </p:sp>
      <p:sp>
        <p:nvSpPr>
          <p:cNvPr id="398339" name="Rectangle 2">
            <a:extLst>
              <a:ext uri="{FF2B5EF4-FFF2-40B4-BE49-F238E27FC236}">
                <a16:creationId xmlns:a16="http://schemas.microsoft.com/office/drawing/2014/main" id="{294367DC-1BF3-4114-92C1-A3596FE18A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40" name="Rectangle 3">
            <a:extLst>
              <a:ext uri="{FF2B5EF4-FFF2-40B4-BE49-F238E27FC236}">
                <a16:creationId xmlns:a16="http://schemas.microsoft.com/office/drawing/2014/main" id="{431CEE27-C520-4C35-8B20-9A38A9AF7445}"/>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E5038E58-A829-480C-BF71-4EBA01ABC5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Rectangle 3">
            <a:extLst>
              <a:ext uri="{FF2B5EF4-FFF2-40B4-BE49-F238E27FC236}">
                <a16:creationId xmlns:a16="http://schemas.microsoft.com/office/drawing/2014/main" id="{B1E43C8F-0FA2-4412-AC94-CF83F4EBC4A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F39A79CB-1908-4CA6-AF72-C2BF24034683}"/>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EA71326B-8580-45D4-BA55-7B4E15C63D87}" type="slidenum">
              <a:rPr lang="de-DE" altLang="de-DE" sz="1400">
                <a:solidFill>
                  <a:srgbClr val="000000"/>
                </a:solidFill>
                <a:latin typeface="Arial" panose="020B0604020202020204" pitchFamily="34" charset="0"/>
              </a:rPr>
              <a:pPr>
                <a:spcBef>
                  <a:spcPct val="0"/>
                </a:spcBef>
              </a:pPr>
              <a:t>219</a:t>
            </a:fld>
            <a:endParaRPr lang="de-DE" altLang="de-DE" sz="1400">
              <a:solidFill>
                <a:srgbClr val="000000"/>
              </a:solidFill>
              <a:latin typeface="Arial" panose="020B0604020202020204" pitchFamily="34" charset="0"/>
            </a:endParaRPr>
          </a:p>
        </p:txBody>
      </p:sp>
      <p:sp>
        <p:nvSpPr>
          <p:cNvPr id="402435" name="Rectangle 2">
            <a:extLst>
              <a:ext uri="{FF2B5EF4-FFF2-40B4-BE49-F238E27FC236}">
                <a16:creationId xmlns:a16="http://schemas.microsoft.com/office/drawing/2014/main" id="{B460C810-BBFE-4F93-B3A2-F7CC18B2AA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6" name="Rectangle 3">
            <a:extLst>
              <a:ext uri="{FF2B5EF4-FFF2-40B4-BE49-F238E27FC236}">
                <a16:creationId xmlns:a16="http://schemas.microsoft.com/office/drawing/2014/main" id="{2FBD63B9-3811-4611-B1D5-28C0889B1B1A}"/>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DB98A7F0-6930-4DA0-8EFC-1B3DFFEA2BEB}"/>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00DDAD52-17BB-4A33-979A-D93BAE11EB90}" type="slidenum">
              <a:rPr lang="de-DE" altLang="de-DE" sz="1400">
                <a:solidFill>
                  <a:srgbClr val="000000"/>
                </a:solidFill>
                <a:latin typeface="Arial" panose="020B0604020202020204" pitchFamily="34" charset="0"/>
              </a:rPr>
              <a:pPr>
                <a:spcBef>
                  <a:spcPct val="0"/>
                </a:spcBef>
              </a:pPr>
              <a:t>220</a:t>
            </a:fld>
            <a:endParaRPr lang="de-DE" altLang="de-DE" sz="1400">
              <a:solidFill>
                <a:srgbClr val="000000"/>
              </a:solidFill>
              <a:latin typeface="Arial" panose="020B0604020202020204" pitchFamily="34" charset="0"/>
            </a:endParaRPr>
          </a:p>
        </p:txBody>
      </p:sp>
      <p:sp>
        <p:nvSpPr>
          <p:cNvPr id="406531" name="Rectangle 2">
            <a:extLst>
              <a:ext uri="{FF2B5EF4-FFF2-40B4-BE49-F238E27FC236}">
                <a16:creationId xmlns:a16="http://schemas.microsoft.com/office/drawing/2014/main" id="{BFEEA291-E3D7-4E54-B867-110BA8E840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2" name="Rectangle 3">
            <a:extLst>
              <a:ext uri="{FF2B5EF4-FFF2-40B4-BE49-F238E27FC236}">
                <a16:creationId xmlns:a16="http://schemas.microsoft.com/office/drawing/2014/main" id="{47CEF263-C38A-4058-AE15-8E0855793AC1}"/>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a:extLst>
              <a:ext uri="{FF2B5EF4-FFF2-40B4-BE49-F238E27FC236}">
                <a16:creationId xmlns:a16="http://schemas.microsoft.com/office/drawing/2014/main" id="{D8125261-F994-4F39-8560-46D35EC6900B}"/>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BED7264-DB6A-44A1-98BB-B0BF1CE6FECA}" type="slidenum">
              <a:rPr lang="de-DE" altLang="de-DE" sz="1400">
                <a:solidFill>
                  <a:srgbClr val="000000"/>
                </a:solidFill>
                <a:latin typeface="Arial" panose="020B0604020202020204" pitchFamily="34" charset="0"/>
              </a:rPr>
              <a:pPr>
                <a:spcBef>
                  <a:spcPct val="0"/>
                </a:spcBef>
              </a:pPr>
              <a:t>221</a:t>
            </a:fld>
            <a:endParaRPr lang="de-DE" altLang="de-DE" sz="1400">
              <a:solidFill>
                <a:srgbClr val="000000"/>
              </a:solidFill>
              <a:latin typeface="Arial" panose="020B0604020202020204" pitchFamily="34" charset="0"/>
            </a:endParaRPr>
          </a:p>
        </p:txBody>
      </p:sp>
      <p:sp>
        <p:nvSpPr>
          <p:cNvPr id="408579" name="Rectangle 2">
            <a:extLst>
              <a:ext uri="{FF2B5EF4-FFF2-40B4-BE49-F238E27FC236}">
                <a16:creationId xmlns:a16="http://schemas.microsoft.com/office/drawing/2014/main" id="{9812D8D7-151C-40BB-8EED-EC4CBCDA88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80" name="Rectangle 3">
            <a:extLst>
              <a:ext uri="{FF2B5EF4-FFF2-40B4-BE49-F238E27FC236}">
                <a16:creationId xmlns:a16="http://schemas.microsoft.com/office/drawing/2014/main" id="{06FFD870-2EC5-4462-B894-1FEF3D815245}"/>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a:extLst>
              <a:ext uri="{FF2B5EF4-FFF2-40B4-BE49-F238E27FC236}">
                <a16:creationId xmlns:a16="http://schemas.microsoft.com/office/drawing/2014/main" id="{D3A7F671-64C1-4C9A-8BC3-E1D497470DA0}"/>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7A88F479-8F4B-4E7F-9D98-3FC15685B0FE}" type="slidenum">
              <a:rPr lang="de-DE" altLang="de-DE" sz="1400">
                <a:solidFill>
                  <a:srgbClr val="000000"/>
                </a:solidFill>
                <a:latin typeface="Arial" panose="020B0604020202020204" pitchFamily="34" charset="0"/>
              </a:rPr>
              <a:pPr>
                <a:spcBef>
                  <a:spcPct val="0"/>
                </a:spcBef>
              </a:pPr>
              <a:t>222</a:t>
            </a:fld>
            <a:endParaRPr lang="de-DE" altLang="de-DE" sz="1400">
              <a:solidFill>
                <a:srgbClr val="000000"/>
              </a:solidFill>
              <a:latin typeface="Arial" panose="020B0604020202020204" pitchFamily="34" charset="0"/>
            </a:endParaRPr>
          </a:p>
        </p:txBody>
      </p:sp>
      <p:sp>
        <p:nvSpPr>
          <p:cNvPr id="410627" name="Rectangle 2">
            <a:extLst>
              <a:ext uri="{FF2B5EF4-FFF2-40B4-BE49-F238E27FC236}">
                <a16:creationId xmlns:a16="http://schemas.microsoft.com/office/drawing/2014/main" id="{22FCBEB9-4BFF-4170-A197-B1EA96AC78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8" name="Rectangle 3">
            <a:extLst>
              <a:ext uri="{FF2B5EF4-FFF2-40B4-BE49-F238E27FC236}">
                <a16:creationId xmlns:a16="http://schemas.microsoft.com/office/drawing/2014/main" id="{809E186D-EF51-450A-8782-9A268B794306}"/>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a:extLst>
              <a:ext uri="{FF2B5EF4-FFF2-40B4-BE49-F238E27FC236}">
                <a16:creationId xmlns:a16="http://schemas.microsoft.com/office/drawing/2014/main" id="{3B3CBA4B-0BDD-43C3-B84C-63A6DB049CDE}"/>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5AA78B71-A557-4D3F-890F-B3FF49638BE3}" type="slidenum">
              <a:rPr lang="de-DE" altLang="de-DE" sz="1400">
                <a:solidFill>
                  <a:srgbClr val="000000"/>
                </a:solidFill>
                <a:latin typeface="Arial" panose="020B0604020202020204" pitchFamily="34" charset="0"/>
              </a:rPr>
              <a:pPr>
                <a:spcBef>
                  <a:spcPct val="0"/>
                </a:spcBef>
              </a:pPr>
              <a:t>223</a:t>
            </a:fld>
            <a:endParaRPr lang="de-DE" altLang="de-DE" sz="1400">
              <a:solidFill>
                <a:srgbClr val="000000"/>
              </a:solidFill>
              <a:latin typeface="Arial" panose="020B0604020202020204" pitchFamily="34" charset="0"/>
            </a:endParaRPr>
          </a:p>
        </p:txBody>
      </p:sp>
      <p:sp>
        <p:nvSpPr>
          <p:cNvPr id="412675" name="Rectangle 2">
            <a:extLst>
              <a:ext uri="{FF2B5EF4-FFF2-40B4-BE49-F238E27FC236}">
                <a16:creationId xmlns:a16="http://schemas.microsoft.com/office/drawing/2014/main" id="{9DDEB4ED-EC3F-4F47-BAB2-FD6752FA2C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6" name="Rectangle 3">
            <a:extLst>
              <a:ext uri="{FF2B5EF4-FFF2-40B4-BE49-F238E27FC236}">
                <a16:creationId xmlns:a16="http://schemas.microsoft.com/office/drawing/2014/main" id="{A7FAB2DA-8B76-4CEB-A6F7-A505649D5F3A}"/>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5017679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a:extLst>
              <a:ext uri="{FF2B5EF4-FFF2-40B4-BE49-F238E27FC236}">
                <a16:creationId xmlns:a16="http://schemas.microsoft.com/office/drawing/2014/main" id="{97C20F54-D6F0-4F8C-A40C-9125D425F22C}"/>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BB65A4B-EAC2-4646-AAE8-C1BFE8B2C2C2}" type="slidenum">
              <a:rPr lang="de-DE" altLang="de-DE" sz="1400">
                <a:solidFill>
                  <a:srgbClr val="000000"/>
                </a:solidFill>
                <a:latin typeface="Arial" panose="020B0604020202020204" pitchFamily="34" charset="0"/>
              </a:rPr>
              <a:pPr>
                <a:spcBef>
                  <a:spcPct val="0"/>
                </a:spcBef>
              </a:pPr>
              <a:t>224</a:t>
            </a:fld>
            <a:endParaRPr lang="de-DE" altLang="de-DE" sz="1400">
              <a:solidFill>
                <a:srgbClr val="000000"/>
              </a:solidFill>
              <a:latin typeface="Arial" panose="020B0604020202020204" pitchFamily="34" charset="0"/>
            </a:endParaRPr>
          </a:p>
        </p:txBody>
      </p:sp>
      <p:sp>
        <p:nvSpPr>
          <p:cNvPr id="414723" name="Rectangle 2">
            <a:extLst>
              <a:ext uri="{FF2B5EF4-FFF2-40B4-BE49-F238E27FC236}">
                <a16:creationId xmlns:a16="http://schemas.microsoft.com/office/drawing/2014/main" id="{1CF3DB77-AFF8-4BBE-9C10-307CAFF8B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4" name="Rectangle 3">
            <a:extLst>
              <a:ext uri="{FF2B5EF4-FFF2-40B4-BE49-F238E27FC236}">
                <a16:creationId xmlns:a16="http://schemas.microsoft.com/office/drawing/2014/main" id="{E91F872F-1AD7-4F6A-BF78-71D3DFF8302B}"/>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a:extLst>
              <a:ext uri="{FF2B5EF4-FFF2-40B4-BE49-F238E27FC236}">
                <a16:creationId xmlns:a16="http://schemas.microsoft.com/office/drawing/2014/main" id="{6E5AD306-A1B0-49F8-8E75-33259ED56D35}"/>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648C3DE7-8FEE-4387-92B0-252AB23CE1E5}" type="slidenum">
              <a:rPr lang="de-DE" altLang="de-DE" sz="1400">
                <a:solidFill>
                  <a:srgbClr val="000000"/>
                </a:solidFill>
                <a:latin typeface="Arial" panose="020B0604020202020204" pitchFamily="34" charset="0"/>
              </a:rPr>
              <a:pPr>
                <a:spcBef>
                  <a:spcPct val="0"/>
                </a:spcBef>
              </a:pPr>
              <a:t>225</a:t>
            </a:fld>
            <a:endParaRPr lang="de-DE" altLang="de-DE" sz="1400">
              <a:solidFill>
                <a:srgbClr val="000000"/>
              </a:solidFill>
              <a:latin typeface="Arial" panose="020B0604020202020204" pitchFamily="34" charset="0"/>
            </a:endParaRPr>
          </a:p>
        </p:txBody>
      </p:sp>
      <p:sp>
        <p:nvSpPr>
          <p:cNvPr id="416771" name="Rectangle 2">
            <a:extLst>
              <a:ext uri="{FF2B5EF4-FFF2-40B4-BE49-F238E27FC236}">
                <a16:creationId xmlns:a16="http://schemas.microsoft.com/office/drawing/2014/main" id="{E1DDFBA3-09B7-4D91-8B16-6D49D7CA5C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2" name="Rectangle 3">
            <a:extLst>
              <a:ext uri="{FF2B5EF4-FFF2-40B4-BE49-F238E27FC236}">
                <a16:creationId xmlns:a16="http://schemas.microsoft.com/office/drawing/2014/main" id="{112EFF94-B795-4B24-BAB7-C7683AE92FC1}"/>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a:extLst>
              <a:ext uri="{FF2B5EF4-FFF2-40B4-BE49-F238E27FC236}">
                <a16:creationId xmlns:a16="http://schemas.microsoft.com/office/drawing/2014/main" id="{1C4A984B-B27A-4FA2-99C4-6CC72FD315F9}"/>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FA371955-1204-4F34-B440-429CAE22ABF3}" type="slidenum">
              <a:rPr lang="de-DE" altLang="de-DE" sz="1400">
                <a:solidFill>
                  <a:srgbClr val="000000"/>
                </a:solidFill>
                <a:latin typeface="Arial" panose="020B0604020202020204" pitchFamily="34" charset="0"/>
              </a:rPr>
              <a:pPr>
                <a:spcBef>
                  <a:spcPct val="0"/>
                </a:spcBef>
              </a:pPr>
              <a:t>226</a:t>
            </a:fld>
            <a:endParaRPr lang="de-DE" altLang="de-DE" sz="1400">
              <a:solidFill>
                <a:srgbClr val="000000"/>
              </a:solidFill>
              <a:latin typeface="Arial" panose="020B0604020202020204" pitchFamily="34" charset="0"/>
            </a:endParaRPr>
          </a:p>
        </p:txBody>
      </p:sp>
      <p:sp>
        <p:nvSpPr>
          <p:cNvPr id="418819" name="Rectangle 2">
            <a:extLst>
              <a:ext uri="{FF2B5EF4-FFF2-40B4-BE49-F238E27FC236}">
                <a16:creationId xmlns:a16="http://schemas.microsoft.com/office/drawing/2014/main" id="{0DA2C824-3EE5-42A3-824D-574C6FE98A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20" name="Rectangle 3">
            <a:extLst>
              <a:ext uri="{FF2B5EF4-FFF2-40B4-BE49-F238E27FC236}">
                <a16:creationId xmlns:a16="http://schemas.microsoft.com/office/drawing/2014/main" id="{AE8B2D09-B5EA-4B2E-96A0-4A8E09206FD9}"/>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a:extLst>
              <a:ext uri="{FF2B5EF4-FFF2-40B4-BE49-F238E27FC236}">
                <a16:creationId xmlns:a16="http://schemas.microsoft.com/office/drawing/2014/main" id="{8D5E8F93-C76D-400C-A54B-C1A05191D53B}"/>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EF9B1C76-27C3-49B1-AC8D-3783A22EE668}" type="slidenum">
              <a:rPr lang="de-DE" altLang="de-DE" sz="1400">
                <a:solidFill>
                  <a:srgbClr val="000000"/>
                </a:solidFill>
                <a:latin typeface="Arial" panose="020B0604020202020204" pitchFamily="34" charset="0"/>
              </a:rPr>
              <a:pPr>
                <a:spcBef>
                  <a:spcPct val="0"/>
                </a:spcBef>
              </a:pPr>
              <a:t>227</a:t>
            </a:fld>
            <a:endParaRPr lang="de-DE" altLang="de-DE" sz="1400">
              <a:solidFill>
                <a:srgbClr val="000000"/>
              </a:solidFill>
              <a:latin typeface="Arial" panose="020B0604020202020204" pitchFamily="34" charset="0"/>
            </a:endParaRPr>
          </a:p>
        </p:txBody>
      </p:sp>
      <p:sp>
        <p:nvSpPr>
          <p:cNvPr id="420867" name="Rectangle 2">
            <a:extLst>
              <a:ext uri="{FF2B5EF4-FFF2-40B4-BE49-F238E27FC236}">
                <a16:creationId xmlns:a16="http://schemas.microsoft.com/office/drawing/2014/main" id="{27986A32-D0A9-4615-91CB-80DA3A19A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8" name="Rectangle 3">
            <a:extLst>
              <a:ext uri="{FF2B5EF4-FFF2-40B4-BE49-F238E27FC236}">
                <a16:creationId xmlns:a16="http://schemas.microsoft.com/office/drawing/2014/main" id="{085F788A-8374-47C3-8A18-AD6E8BDB1F09}"/>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8B1335F2-9FCD-4174-9776-73F05DFE8182}"/>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24B6BAF9-DA9C-46BC-BF46-20546DFC643E}" type="slidenum">
              <a:rPr lang="de-DE" altLang="de-DE" sz="1400">
                <a:solidFill>
                  <a:srgbClr val="000000"/>
                </a:solidFill>
                <a:latin typeface="Arial" panose="020B0604020202020204" pitchFamily="34" charset="0"/>
              </a:rPr>
              <a:pPr>
                <a:spcBef>
                  <a:spcPct val="0"/>
                </a:spcBef>
              </a:pPr>
              <a:t>228</a:t>
            </a:fld>
            <a:endParaRPr lang="de-DE" altLang="de-DE" sz="1400">
              <a:solidFill>
                <a:srgbClr val="000000"/>
              </a:solidFill>
              <a:latin typeface="Arial" panose="020B0604020202020204" pitchFamily="34" charset="0"/>
            </a:endParaRPr>
          </a:p>
        </p:txBody>
      </p:sp>
      <p:sp>
        <p:nvSpPr>
          <p:cNvPr id="422915" name="Rectangle 2">
            <a:extLst>
              <a:ext uri="{FF2B5EF4-FFF2-40B4-BE49-F238E27FC236}">
                <a16:creationId xmlns:a16="http://schemas.microsoft.com/office/drawing/2014/main" id="{586D166C-623D-4FEA-BEDF-EE1DE08157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6" name="Rectangle 3">
            <a:extLst>
              <a:ext uri="{FF2B5EF4-FFF2-40B4-BE49-F238E27FC236}">
                <a16:creationId xmlns:a16="http://schemas.microsoft.com/office/drawing/2014/main" id="{7353A491-7271-45D7-937C-E6FF3652BA61}"/>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B5DF45FF-2C31-4492-B4C8-27ACD5A72E95}"/>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947E7F4-D4BE-4032-80CC-B5A7E67E08EA}" type="slidenum">
              <a:rPr lang="de-DE" altLang="de-DE" sz="1400">
                <a:solidFill>
                  <a:srgbClr val="000000"/>
                </a:solidFill>
                <a:latin typeface="Arial" panose="020B0604020202020204" pitchFamily="34" charset="0"/>
              </a:rPr>
              <a:pPr>
                <a:spcBef>
                  <a:spcPct val="0"/>
                </a:spcBef>
              </a:pPr>
              <a:t>229</a:t>
            </a:fld>
            <a:endParaRPr lang="de-DE" altLang="de-DE" sz="1400">
              <a:solidFill>
                <a:srgbClr val="000000"/>
              </a:solidFill>
              <a:latin typeface="Arial" panose="020B0604020202020204" pitchFamily="34" charset="0"/>
            </a:endParaRPr>
          </a:p>
        </p:txBody>
      </p:sp>
      <p:sp>
        <p:nvSpPr>
          <p:cNvPr id="427011" name="Rectangle 2">
            <a:extLst>
              <a:ext uri="{FF2B5EF4-FFF2-40B4-BE49-F238E27FC236}">
                <a16:creationId xmlns:a16="http://schemas.microsoft.com/office/drawing/2014/main" id="{EFE5E706-9F2F-4A41-8E9F-EEF1271232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2" name="Rectangle 3">
            <a:extLst>
              <a:ext uri="{FF2B5EF4-FFF2-40B4-BE49-F238E27FC236}">
                <a16:creationId xmlns:a16="http://schemas.microsoft.com/office/drawing/2014/main" id="{8CBBEE49-1F05-4232-9B3A-55796B9B974E}"/>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a:extLst>
              <a:ext uri="{FF2B5EF4-FFF2-40B4-BE49-F238E27FC236}">
                <a16:creationId xmlns:a16="http://schemas.microsoft.com/office/drawing/2014/main" id="{4A8FB4E9-681F-4739-8280-C4E8507DEE86}"/>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AFE7C7F2-BB2C-45A8-8F6B-77ADA32555A5}" type="slidenum">
              <a:rPr lang="de-DE" altLang="de-DE" sz="1400">
                <a:solidFill>
                  <a:srgbClr val="000000"/>
                </a:solidFill>
                <a:latin typeface="Arial" panose="020B0604020202020204" pitchFamily="34" charset="0"/>
              </a:rPr>
              <a:pPr>
                <a:spcBef>
                  <a:spcPct val="0"/>
                </a:spcBef>
              </a:pPr>
              <a:t>230</a:t>
            </a:fld>
            <a:endParaRPr lang="de-DE" altLang="de-DE" sz="1400">
              <a:solidFill>
                <a:srgbClr val="000000"/>
              </a:solidFill>
              <a:latin typeface="Arial" panose="020B0604020202020204" pitchFamily="34" charset="0"/>
            </a:endParaRPr>
          </a:p>
        </p:txBody>
      </p:sp>
      <p:sp>
        <p:nvSpPr>
          <p:cNvPr id="429059" name="Rectangle 2">
            <a:extLst>
              <a:ext uri="{FF2B5EF4-FFF2-40B4-BE49-F238E27FC236}">
                <a16:creationId xmlns:a16="http://schemas.microsoft.com/office/drawing/2014/main" id="{D476B9F7-3187-4C84-989F-E9A4C7D9C0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60" name="Rectangle 3">
            <a:extLst>
              <a:ext uri="{FF2B5EF4-FFF2-40B4-BE49-F238E27FC236}">
                <a16:creationId xmlns:a16="http://schemas.microsoft.com/office/drawing/2014/main" id="{5E344F59-100C-4D62-B63F-0905207C0E5E}"/>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a:extLst>
              <a:ext uri="{FF2B5EF4-FFF2-40B4-BE49-F238E27FC236}">
                <a16:creationId xmlns:a16="http://schemas.microsoft.com/office/drawing/2014/main" id="{FD781DA4-87FF-4356-A885-3BE57FFD9141}"/>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0C781E5D-810B-4465-A41F-C52E49022B70}" type="slidenum">
              <a:rPr lang="de-DE" altLang="de-DE" sz="1400">
                <a:solidFill>
                  <a:srgbClr val="000000"/>
                </a:solidFill>
                <a:latin typeface="Arial" panose="020B0604020202020204" pitchFamily="34" charset="0"/>
              </a:rPr>
              <a:pPr>
                <a:spcBef>
                  <a:spcPct val="0"/>
                </a:spcBef>
              </a:pPr>
              <a:t>231</a:t>
            </a:fld>
            <a:endParaRPr lang="de-DE" altLang="de-DE" sz="1400">
              <a:solidFill>
                <a:srgbClr val="000000"/>
              </a:solidFill>
              <a:latin typeface="Arial" panose="020B0604020202020204" pitchFamily="34" charset="0"/>
            </a:endParaRPr>
          </a:p>
        </p:txBody>
      </p:sp>
      <p:sp>
        <p:nvSpPr>
          <p:cNvPr id="431107" name="Rectangle 2">
            <a:extLst>
              <a:ext uri="{FF2B5EF4-FFF2-40B4-BE49-F238E27FC236}">
                <a16:creationId xmlns:a16="http://schemas.microsoft.com/office/drawing/2014/main" id="{7C5E3EBA-F6B1-4E6B-8218-F69F5DE239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8" name="Rectangle 3">
            <a:extLst>
              <a:ext uri="{FF2B5EF4-FFF2-40B4-BE49-F238E27FC236}">
                <a16:creationId xmlns:a16="http://schemas.microsoft.com/office/drawing/2014/main" id="{38EE5FEB-9F5A-4CC8-A50A-BFDE3711A8AD}"/>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a:extLst>
              <a:ext uri="{FF2B5EF4-FFF2-40B4-BE49-F238E27FC236}">
                <a16:creationId xmlns:a16="http://schemas.microsoft.com/office/drawing/2014/main" id="{8DFCD400-36E6-47ED-8505-0876DA6761D4}"/>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FAB72B9D-B7D0-4311-B4E1-B907DE50BA05}" type="slidenum">
              <a:rPr lang="de-DE" altLang="de-DE" sz="1400">
                <a:solidFill>
                  <a:srgbClr val="000000"/>
                </a:solidFill>
                <a:latin typeface="Arial" panose="020B0604020202020204" pitchFamily="34" charset="0"/>
              </a:rPr>
              <a:pPr>
                <a:spcBef>
                  <a:spcPct val="0"/>
                </a:spcBef>
              </a:pPr>
              <a:t>232</a:t>
            </a:fld>
            <a:endParaRPr lang="de-DE" altLang="de-DE" sz="1400">
              <a:solidFill>
                <a:srgbClr val="000000"/>
              </a:solidFill>
              <a:latin typeface="Arial" panose="020B0604020202020204" pitchFamily="34" charset="0"/>
            </a:endParaRPr>
          </a:p>
        </p:txBody>
      </p:sp>
      <p:sp>
        <p:nvSpPr>
          <p:cNvPr id="433155" name="Rectangle 2">
            <a:extLst>
              <a:ext uri="{FF2B5EF4-FFF2-40B4-BE49-F238E27FC236}">
                <a16:creationId xmlns:a16="http://schemas.microsoft.com/office/drawing/2014/main" id="{81CDCCDD-1D0A-4721-A3FF-C3BB49DD92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6" name="Rectangle 3">
            <a:extLst>
              <a:ext uri="{FF2B5EF4-FFF2-40B4-BE49-F238E27FC236}">
                <a16:creationId xmlns:a16="http://schemas.microsoft.com/office/drawing/2014/main" id="{6F9FBE89-D4BC-4639-877C-F98F19325434}"/>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a:extLst>
              <a:ext uri="{FF2B5EF4-FFF2-40B4-BE49-F238E27FC236}">
                <a16:creationId xmlns:a16="http://schemas.microsoft.com/office/drawing/2014/main" id="{460EA636-275F-4313-964C-EA2D3868DAA3}"/>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8875544-5A4D-441B-9568-BF527D19B971}" type="slidenum">
              <a:rPr lang="de-DE" altLang="de-DE" sz="1400">
                <a:solidFill>
                  <a:srgbClr val="000000"/>
                </a:solidFill>
                <a:latin typeface="Arial" panose="020B0604020202020204" pitchFamily="34" charset="0"/>
              </a:rPr>
              <a:pPr>
                <a:spcBef>
                  <a:spcPct val="0"/>
                </a:spcBef>
              </a:pPr>
              <a:t>233</a:t>
            </a:fld>
            <a:endParaRPr lang="de-DE" altLang="de-DE" sz="1400">
              <a:solidFill>
                <a:srgbClr val="000000"/>
              </a:solidFill>
              <a:latin typeface="Arial" panose="020B0604020202020204" pitchFamily="34" charset="0"/>
            </a:endParaRPr>
          </a:p>
        </p:txBody>
      </p:sp>
      <p:sp>
        <p:nvSpPr>
          <p:cNvPr id="437251" name="Rectangle 2">
            <a:extLst>
              <a:ext uri="{FF2B5EF4-FFF2-40B4-BE49-F238E27FC236}">
                <a16:creationId xmlns:a16="http://schemas.microsoft.com/office/drawing/2014/main" id="{413E8678-A702-458E-ABC2-488133796F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2" name="Rectangle 3">
            <a:extLst>
              <a:ext uri="{FF2B5EF4-FFF2-40B4-BE49-F238E27FC236}">
                <a16:creationId xmlns:a16="http://schemas.microsoft.com/office/drawing/2014/main" id="{51C01609-97DE-4532-A6B4-166F43F46FC5}"/>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11278743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B695F132-EE41-4A1B-9AF5-889EBD72E586}"/>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5FE9C91-E954-47EF-BFC6-18217EC62201}" type="slidenum">
              <a:rPr lang="de-DE" altLang="de-DE" sz="1400">
                <a:solidFill>
                  <a:srgbClr val="000000"/>
                </a:solidFill>
                <a:latin typeface="Arial" panose="020B0604020202020204" pitchFamily="34" charset="0"/>
              </a:rPr>
              <a:pPr>
                <a:spcBef>
                  <a:spcPct val="0"/>
                </a:spcBef>
              </a:pPr>
              <a:t>234</a:t>
            </a:fld>
            <a:endParaRPr lang="de-DE" altLang="de-DE" sz="1400">
              <a:solidFill>
                <a:srgbClr val="000000"/>
              </a:solidFill>
              <a:latin typeface="Arial" panose="020B0604020202020204" pitchFamily="34" charset="0"/>
            </a:endParaRPr>
          </a:p>
        </p:txBody>
      </p:sp>
      <p:sp>
        <p:nvSpPr>
          <p:cNvPr id="439299" name="Rectangle 2">
            <a:extLst>
              <a:ext uri="{FF2B5EF4-FFF2-40B4-BE49-F238E27FC236}">
                <a16:creationId xmlns:a16="http://schemas.microsoft.com/office/drawing/2014/main" id="{4630EA2E-23A8-4204-9B57-14ACB64AA9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300" name="Rectangle 3">
            <a:extLst>
              <a:ext uri="{FF2B5EF4-FFF2-40B4-BE49-F238E27FC236}">
                <a16:creationId xmlns:a16="http://schemas.microsoft.com/office/drawing/2014/main" id="{2E6E528F-0C5F-4890-ACBB-2D0D7898B7E5}"/>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34E4F7A0-B464-4525-8DEE-7CB793D50B75}"/>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A2E5A935-445C-41E2-AC27-EEA3DD8417DF}" type="slidenum">
              <a:rPr lang="de-DE" altLang="de-DE" sz="1400">
                <a:solidFill>
                  <a:srgbClr val="000000"/>
                </a:solidFill>
                <a:latin typeface="Arial" panose="020B0604020202020204" pitchFamily="34" charset="0"/>
              </a:rPr>
              <a:pPr>
                <a:spcBef>
                  <a:spcPct val="0"/>
                </a:spcBef>
              </a:pPr>
              <a:t>235</a:t>
            </a:fld>
            <a:endParaRPr lang="de-DE" altLang="de-DE" sz="1400">
              <a:solidFill>
                <a:srgbClr val="000000"/>
              </a:solidFill>
              <a:latin typeface="Arial" panose="020B0604020202020204" pitchFamily="34" charset="0"/>
            </a:endParaRPr>
          </a:p>
        </p:txBody>
      </p:sp>
      <p:sp>
        <p:nvSpPr>
          <p:cNvPr id="443395" name="Rectangle 2">
            <a:extLst>
              <a:ext uri="{FF2B5EF4-FFF2-40B4-BE49-F238E27FC236}">
                <a16:creationId xmlns:a16="http://schemas.microsoft.com/office/drawing/2014/main" id="{D6BFAF4A-BAEA-4D6F-96DD-2C4E68DDD5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6" name="Rectangle 3">
            <a:extLst>
              <a:ext uri="{FF2B5EF4-FFF2-40B4-BE49-F238E27FC236}">
                <a16:creationId xmlns:a16="http://schemas.microsoft.com/office/drawing/2014/main" id="{634A7D44-BBF9-4545-9B8C-FF6D9CAE176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F1EEABDD-6345-4ECA-A57D-139557872C3A}"/>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BFA0966-E8C5-4E16-B8F8-22DCCC071750}" type="slidenum">
              <a:rPr lang="de-DE" altLang="de-DE" sz="1400">
                <a:solidFill>
                  <a:srgbClr val="000000"/>
                </a:solidFill>
                <a:latin typeface="Arial" panose="020B0604020202020204" pitchFamily="34" charset="0"/>
              </a:rPr>
              <a:pPr>
                <a:spcBef>
                  <a:spcPct val="0"/>
                </a:spcBef>
              </a:pPr>
              <a:t>236</a:t>
            </a:fld>
            <a:endParaRPr lang="de-DE" altLang="de-DE" sz="1400">
              <a:solidFill>
                <a:srgbClr val="000000"/>
              </a:solidFill>
              <a:latin typeface="Arial" panose="020B0604020202020204" pitchFamily="34" charset="0"/>
            </a:endParaRPr>
          </a:p>
        </p:txBody>
      </p:sp>
      <p:sp>
        <p:nvSpPr>
          <p:cNvPr id="445443" name="Rectangle 2">
            <a:extLst>
              <a:ext uri="{FF2B5EF4-FFF2-40B4-BE49-F238E27FC236}">
                <a16:creationId xmlns:a16="http://schemas.microsoft.com/office/drawing/2014/main" id="{81A0D7D8-8CDA-4CF3-A2D4-C620AFDC2F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4" name="Rectangle 3">
            <a:extLst>
              <a:ext uri="{FF2B5EF4-FFF2-40B4-BE49-F238E27FC236}">
                <a16:creationId xmlns:a16="http://schemas.microsoft.com/office/drawing/2014/main" id="{EBF02456-900D-4935-9D8E-F39B36222BE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a:extLst>
              <a:ext uri="{FF2B5EF4-FFF2-40B4-BE49-F238E27FC236}">
                <a16:creationId xmlns:a16="http://schemas.microsoft.com/office/drawing/2014/main" id="{6588F8AF-0778-4791-9909-20D651DFA873}"/>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117EAC33-F29A-490E-BE7B-7931C57A5EDC}" type="slidenum">
              <a:rPr lang="de-DE" altLang="de-DE" sz="1400">
                <a:solidFill>
                  <a:srgbClr val="000000"/>
                </a:solidFill>
                <a:latin typeface="Arial" panose="020B0604020202020204" pitchFamily="34" charset="0"/>
              </a:rPr>
              <a:pPr>
                <a:spcBef>
                  <a:spcPct val="0"/>
                </a:spcBef>
              </a:pPr>
              <a:t>237</a:t>
            </a:fld>
            <a:endParaRPr lang="de-DE" altLang="de-DE" sz="1400">
              <a:solidFill>
                <a:srgbClr val="000000"/>
              </a:solidFill>
              <a:latin typeface="Arial" panose="020B0604020202020204" pitchFamily="34" charset="0"/>
            </a:endParaRPr>
          </a:p>
        </p:txBody>
      </p:sp>
      <p:sp>
        <p:nvSpPr>
          <p:cNvPr id="447491" name="Rectangle 2">
            <a:extLst>
              <a:ext uri="{FF2B5EF4-FFF2-40B4-BE49-F238E27FC236}">
                <a16:creationId xmlns:a16="http://schemas.microsoft.com/office/drawing/2014/main" id="{DA60B972-E6CE-43F4-9F34-EB7C71510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2" name="Rectangle 3">
            <a:extLst>
              <a:ext uri="{FF2B5EF4-FFF2-40B4-BE49-F238E27FC236}">
                <a16:creationId xmlns:a16="http://schemas.microsoft.com/office/drawing/2014/main" id="{28E1E8B4-25D1-4AC5-94C5-C793371762F0}"/>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a:extLst>
              <a:ext uri="{FF2B5EF4-FFF2-40B4-BE49-F238E27FC236}">
                <a16:creationId xmlns:a16="http://schemas.microsoft.com/office/drawing/2014/main" id="{346256F8-EF0A-47D0-B750-77C3DAE017D8}"/>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431FB889-EF33-47B9-B101-F86E197707FF}" type="slidenum">
              <a:rPr lang="de-DE" altLang="de-DE" sz="1400">
                <a:solidFill>
                  <a:srgbClr val="000000"/>
                </a:solidFill>
                <a:latin typeface="Arial" panose="020B0604020202020204" pitchFamily="34" charset="0"/>
              </a:rPr>
              <a:pPr>
                <a:spcBef>
                  <a:spcPct val="0"/>
                </a:spcBef>
              </a:pPr>
              <a:t>238</a:t>
            </a:fld>
            <a:endParaRPr lang="de-DE" altLang="de-DE" sz="1400">
              <a:solidFill>
                <a:srgbClr val="000000"/>
              </a:solidFill>
              <a:latin typeface="Arial" panose="020B0604020202020204" pitchFamily="34" charset="0"/>
            </a:endParaRPr>
          </a:p>
        </p:txBody>
      </p:sp>
      <p:sp>
        <p:nvSpPr>
          <p:cNvPr id="449539" name="Rectangle 2">
            <a:extLst>
              <a:ext uri="{FF2B5EF4-FFF2-40B4-BE49-F238E27FC236}">
                <a16:creationId xmlns:a16="http://schemas.microsoft.com/office/drawing/2014/main" id="{CE31D6B4-823C-46EB-8DB4-94D1CC6A3B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40" name="Rectangle 3">
            <a:extLst>
              <a:ext uri="{FF2B5EF4-FFF2-40B4-BE49-F238E27FC236}">
                <a16:creationId xmlns:a16="http://schemas.microsoft.com/office/drawing/2014/main" id="{3097FD43-5A97-4826-A099-2945385A822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93608227-382A-43D6-9377-033C87F9F4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Rectangle 3">
            <a:extLst>
              <a:ext uri="{FF2B5EF4-FFF2-40B4-BE49-F238E27FC236}">
                <a16:creationId xmlns:a16="http://schemas.microsoft.com/office/drawing/2014/main" id="{B78DFC3C-DA85-43DE-8D88-8B5D8688C46E}"/>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a:extLst>
              <a:ext uri="{FF2B5EF4-FFF2-40B4-BE49-F238E27FC236}">
                <a16:creationId xmlns:a16="http://schemas.microsoft.com/office/drawing/2014/main" id="{A854CAB9-EDDD-43D1-AA53-00B22849A48C}"/>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E8FEA042-226B-4B37-AAE8-BFD33FF407A7}" type="slidenum">
              <a:rPr lang="de-DE" altLang="de-DE" sz="1400">
                <a:solidFill>
                  <a:srgbClr val="000000"/>
                </a:solidFill>
                <a:latin typeface="Arial" panose="020B0604020202020204" pitchFamily="34" charset="0"/>
              </a:rPr>
              <a:pPr>
                <a:spcBef>
                  <a:spcPct val="0"/>
                </a:spcBef>
              </a:pPr>
              <a:t>240</a:t>
            </a:fld>
            <a:endParaRPr lang="de-DE" altLang="de-DE" sz="1400">
              <a:solidFill>
                <a:srgbClr val="000000"/>
              </a:solidFill>
              <a:latin typeface="Arial" panose="020B0604020202020204" pitchFamily="34" charset="0"/>
            </a:endParaRPr>
          </a:p>
        </p:txBody>
      </p:sp>
      <p:sp>
        <p:nvSpPr>
          <p:cNvPr id="457731" name="Rectangle 2">
            <a:extLst>
              <a:ext uri="{FF2B5EF4-FFF2-40B4-BE49-F238E27FC236}">
                <a16:creationId xmlns:a16="http://schemas.microsoft.com/office/drawing/2014/main" id="{ABB73A2D-298A-4CF7-A627-DAE2FE5446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2" name="Rectangle 3">
            <a:extLst>
              <a:ext uri="{FF2B5EF4-FFF2-40B4-BE49-F238E27FC236}">
                <a16:creationId xmlns:a16="http://schemas.microsoft.com/office/drawing/2014/main" id="{D96D194C-4409-4F07-B02B-72C3E25F32BF}"/>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a:extLst>
              <a:ext uri="{FF2B5EF4-FFF2-40B4-BE49-F238E27FC236}">
                <a16:creationId xmlns:a16="http://schemas.microsoft.com/office/drawing/2014/main" id="{1F6A2F14-73FC-48AE-B1C0-80B645C275AE}"/>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43F8FBD8-A2FC-4116-80C7-E4C02CF94679}" type="slidenum">
              <a:rPr lang="de-DE" altLang="de-DE" sz="1400">
                <a:solidFill>
                  <a:srgbClr val="000000"/>
                </a:solidFill>
                <a:latin typeface="Arial" panose="020B0604020202020204" pitchFamily="34" charset="0"/>
              </a:rPr>
              <a:pPr>
                <a:spcBef>
                  <a:spcPct val="0"/>
                </a:spcBef>
              </a:pPr>
              <a:t>241</a:t>
            </a:fld>
            <a:endParaRPr lang="de-DE" altLang="de-DE" sz="1400">
              <a:solidFill>
                <a:srgbClr val="000000"/>
              </a:solidFill>
              <a:latin typeface="Arial" panose="020B0604020202020204" pitchFamily="34" charset="0"/>
            </a:endParaRPr>
          </a:p>
        </p:txBody>
      </p:sp>
      <p:sp>
        <p:nvSpPr>
          <p:cNvPr id="459779" name="Rectangle 2">
            <a:extLst>
              <a:ext uri="{FF2B5EF4-FFF2-40B4-BE49-F238E27FC236}">
                <a16:creationId xmlns:a16="http://schemas.microsoft.com/office/drawing/2014/main" id="{4E820608-32C2-4F40-BBDF-1ABB2ABCC8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80" name="Rectangle 3">
            <a:extLst>
              <a:ext uri="{FF2B5EF4-FFF2-40B4-BE49-F238E27FC236}">
                <a16:creationId xmlns:a16="http://schemas.microsoft.com/office/drawing/2014/main" id="{D08C23AF-00CB-4C4E-ACAA-1A9F5B9DDEC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a:extLst>
              <a:ext uri="{FF2B5EF4-FFF2-40B4-BE49-F238E27FC236}">
                <a16:creationId xmlns:a16="http://schemas.microsoft.com/office/drawing/2014/main" id="{B824E117-D864-434D-A86C-FEAC446CC40F}"/>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19F7750D-1E84-4802-9B24-A0D6295F8F5D}" type="slidenum">
              <a:rPr lang="de-DE" altLang="de-DE" sz="1400">
                <a:solidFill>
                  <a:srgbClr val="000000"/>
                </a:solidFill>
                <a:latin typeface="Arial" panose="020B0604020202020204" pitchFamily="34" charset="0"/>
              </a:rPr>
              <a:pPr>
                <a:spcBef>
                  <a:spcPct val="0"/>
                </a:spcBef>
              </a:pPr>
              <a:t>242</a:t>
            </a:fld>
            <a:endParaRPr lang="de-DE" altLang="de-DE" sz="1400">
              <a:solidFill>
                <a:srgbClr val="000000"/>
              </a:solidFill>
              <a:latin typeface="Arial" panose="020B0604020202020204" pitchFamily="34" charset="0"/>
            </a:endParaRPr>
          </a:p>
        </p:txBody>
      </p:sp>
      <p:sp>
        <p:nvSpPr>
          <p:cNvPr id="461827" name="Rectangle 2">
            <a:extLst>
              <a:ext uri="{FF2B5EF4-FFF2-40B4-BE49-F238E27FC236}">
                <a16:creationId xmlns:a16="http://schemas.microsoft.com/office/drawing/2014/main" id="{CC934AD9-3F30-4D30-A5C6-E88207B57D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8" name="Rectangle 3">
            <a:extLst>
              <a:ext uri="{FF2B5EF4-FFF2-40B4-BE49-F238E27FC236}">
                <a16:creationId xmlns:a16="http://schemas.microsoft.com/office/drawing/2014/main" id="{0B3D9F13-E19F-451D-B33F-5984066F276B}"/>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a:extLst>
              <a:ext uri="{FF2B5EF4-FFF2-40B4-BE49-F238E27FC236}">
                <a16:creationId xmlns:a16="http://schemas.microsoft.com/office/drawing/2014/main" id="{CBC2D666-89E0-44A0-9911-117574A94AB3}"/>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C5F12EF3-CB05-4F60-A819-C31BE7C9D80E}" type="slidenum">
              <a:rPr lang="de-DE" altLang="de-DE" sz="1400">
                <a:solidFill>
                  <a:srgbClr val="000000"/>
                </a:solidFill>
                <a:latin typeface="Arial" panose="020B0604020202020204" pitchFamily="34" charset="0"/>
              </a:rPr>
              <a:pPr>
                <a:spcBef>
                  <a:spcPct val="0"/>
                </a:spcBef>
              </a:pPr>
              <a:t>243</a:t>
            </a:fld>
            <a:endParaRPr lang="de-DE" altLang="de-DE" sz="1400">
              <a:solidFill>
                <a:srgbClr val="000000"/>
              </a:solidFill>
              <a:latin typeface="Arial" panose="020B0604020202020204" pitchFamily="34" charset="0"/>
            </a:endParaRPr>
          </a:p>
        </p:txBody>
      </p:sp>
      <p:sp>
        <p:nvSpPr>
          <p:cNvPr id="463875" name="Rectangle 2">
            <a:extLst>
              <a:ext uri="{FF2B5EF4-FFF2-40B4-BE49-F238E27FC236}">
                <a16:creationId xmlns:a16="http://schemas.microsoft.com/office/drawing/2014/main" id="{52298651-0195-4667-B01B-DE37810708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6" name="Rectangle 3">
            <a:extLst>
              <a:ext uri="{FF2B5EF4-FFF2-40B4-BE49-F238E27FC236}">
                <a16:creationId xmlns:a16="http://schemas.microsoft.com/office/drawing/2014/main" id="{381A0218-16B4-47FB-AB22-1C879B4E3157}"/>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912894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a:extLst>
              <a:ext uri="{FF2B5EF4-FFF2-40B4-BE49-F238E27FC236}">
                <a16:creationId xmlns:a16="http://schemas.microsoft.com/office/drawing/2014/main" id="{D6F38B96-BB74-4DA8-907B-26E2321DCB4B}"/>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929A82FC-30CF-4689-AD3C-5D13C9B3ACED}" type="slidenum">
              <a:rPr lang="de-DE" altLang="de-DE" sz="1400">
                <a:solidFill>
                  <a:srgbClr val="000000"/>
                </a:solidFill>
                <a:latin typeface="Arial" panose="020B0604020202020204" pitchFamily="34" charset="0"/>
              </a:rPr>
              <a:pPr>
                <a:spcBef>
                  <a:spcPct val="0"/>
                </a:spcBef>
              </a:pPr>
              <a:t>244</a:t>
            </a:fld>
            <a:endParaRPr lang="de-DE" altLang="de-DE" sz="1400">
              <a:solidFill>
                <a:srgbClr val="000000"/>
              </a:solidFill>
              <a:latin typeface="Arial" panose="020B0604020202020204" pitchFamily="34" charset="0"/>
            </a:endParaRPr>
          </a:p>
        </p:txBody>
      </p:sp>
      <p:sp>
        <p:nvSpPr>
          <p:cNvPr id="465923" name="Rectangle 2">
            <a:extLst>
              <a:ext uri="{FF2B5EF4-FFF2-40B4-BE49-F238E27FC236}">
                <a16:creationId xmlns:a16="http://schemas.microsoft.com/office/drawing/2014/main" id="{D8153E50-167F-40AB-9E28-8DD11EAC10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4" name="Rectangle 3">
            <a:extLst>
              <a:ext uri="{FF2B5EF4-FFF2-40B4-BE49-F238E27FC236}">
                <a16:creationId xmlns:a16="http://schemas.microsoft.com/office/drawing/2014/main" id="{561036EF-C283-421C-81FF-EF9B1F411E9D}"/>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4467DFB8-90C8-4718-AC9B-FF8070971B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Rectangle 3">
            <a:extLst>
              <a:ext uri="{FF2B5EF4-FFF2-40B4-BE49-F238E27FC236}">
                <a16:creationId xmlns:a16="http://schemas.microsoft.com/office/drawing/2014/main" id="{6EE15802-91A7-4C5E-9BFA-CB550BEA633F}"/>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a:extLst>
              <a:ext uri="{FF2B5EF4-FFF2-40B4-BE49-F238E27FC236}">
                <a16:creationId xmlns:a16="http://schemas.microsoft.com/office/drawing/2014/main" id="{CDAAABFB-B18F-497B-95BC-008DAAE603D5}"/>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1F83172-8BBC-41ED-B37E-A4CBEE2B3F07}" type="slidenum">
              <a:rPr lang="de-DE" altLang="de-DE" sz="1400">
                <a:solidFill>
                  <a:srgbClr val="000000"/>
                </a:solidFill>
                <a:latin typeface="Arial" panose="020B0604020202020204" pitchFamily="34" charset="0"/>
              </a:rPr>
              <a:pPr>
                <a:spcBef>
                  <a:spcPct val="0"/>
                </a:spcBef>
              </a:pPr>
              <a:t>246</a:t>
            </a:fld>
            <a:endParaRPr lang="de-DE" altLang="de-DE" sz="1400">
              <a:solidFill>
                <a:srgbClr val="000000"/>
              </a:solidFill>
              <a:latin typeface="Arial" panose="020B0604020202020204" pitchFamily="34" charset="0"/>
            </a:endParaRPr>
          </a:p>
        </p:txBody>
      </p:sp>
      <p:sp>
        <p:nvSpPr>
          <p:cNvPr id="470019" name="Rectangle 2">
            <a:extLst>
              <a:ext uri="{FF2B5EF4-FFF2-40B4-BE49-F238E27FC236}">
                <a16:creationId xmlns:a16="http://schemas.microsoft.com/office/drawing/2014/main" id="{4CD62815-581F-4F4C-878F-3CA120A148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20" name="Rectangle 3">
            <a:extLst>
              <a:ext uri="{FF2B5EF4-FFF2-40B4-BE49-F238E27FC236}">
                <a16:creationId xmlns:a16="http://schemas.microsoft.com/office/drawing/2014/main" id="{0364A5E1-97BD-4180-A4E5-5CA6BEAF3CFE}"/>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a:extLst>
              <a:ext uri="{FF2B5EF4-FFF2-40B4-BE49-F238E27FC236}">
                <a16:creationId xmlns:a16="http://schemas.microsoft.com/office/drawing/2014/main" id="{35973FC1-15A8-4786-8026-D61CE0A78CA5}"/>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A9D84BC9-54C1-4B59-911C-241500237A53}" type="slidenum">
              <a:rPr lang="de-DE" altLang="de-DE" sz="1400">
                <a:solidFill>
                  <a:srgbClr val="000000"/>
                </a:solidFill>
                <a:latin typeface="Arial" panose="020B0604020202020204" pitchFamily="34" charset="0"/>
              </a:rPr>
              <a:pPr>
                <a:spcBef>
                  <a:spcPct val="0"/>
                </a:spcBef>
              </a:pPr>
              <a:t>247</a:t>
            </a:fld>
            <a:endParaRPr lang="de-DE" altLang="de-DE" sz="1400">
              <a:solidFill>
                <a:srgbClr val="000000"/>
              </a:solidFill>
              <a:latin typeface="Arial" panose="020B0604020202020204" pitchFamily="34" charset="0"/>
            </a:endParaRPr>
          </a:p>
        </p:txBody>
      </p:sp>
      <p:sp>
        <p:nvSpPr>
          <p:cNvPr id="472067" name="Rectangle 2">
            <a:extLst>
              <a:ext uri="{FF2B5EF4-FFF2-40B4-BE49-F238E27FC236}">
                <a16:creationId xmlns:a16="http://schemas.microsoft.com/office/drawing/2014/main" id="{95200EA3-413C-4C30-B8C9-64A2D8EC01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8" name="Rectangle 3">
            <a:extLst>
              <a:ext uri="{FF2B5EF4-FFF2-40B4-BE49-F238E27FC236}">
                <a16:creationId xmlns:a16="http://schemas.microsoft.com/office/drawing/2014/main" id="{0963B25A-29DE-4931-980C-CF11FCE390AE}"/>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a:extLst>
              <a:ext uri="{FF2B5EF4-FFF2-40B4-BE49-F238E27FC236}">
                <a16:creationId xmlns:a16="http://schemas.microsoft.com/office/drawing/2014/main" id="{CFEAAB68-0A7B-4F1B-B85F-14CFB1F2672A}"/>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77AF6056-462A-4C06-935C-7CCAC732BC7A}" type="slidenum">
              <a:rPr lang="de-DE" altLang="de-DE" sz="1400">
                <a:solidFill>
                  <a:srgbClr val="000000"/>
                </a:solidFill>
                <a:latin typeface="Arial" panose="020B0604020202020204" pitchFamily="34" charset="0"/>
              </a:rPr>
              <a:pPr>
                <a:spcBef>
                  <a:spcPct val="0"/>
                </a:spcBef>
              </a:pPr>
              <a:t>248</a:t>
            </a:fld>
            <a:endParaRPr lang="de-DE" altLang="de-DE" sz="1400">
              <a:solidFill>
                <a:srgbClr val="000000"/>
              </a:solidFill>
              <a:latin typeface="Arial" panose="020B0604020202020204" pitchFamily="34" charset="0"/>
            </a:endParaRPr>
          </a:p>
        </p:txBody>
      </p:sp>
      <p:sp>
        <p:nvSpPr>
          <p:cNvPr id="474115" name="Rectangle 2">
            <a:extLst>
              <a:ext uri="{FF2B5EF4-FFF2-40B4-BE49-F238E27FC236}">
                <a16:creationId xmlns:a16="http://schemas.microsoft.com/office/drawing/2014/main" id="{8C6C7781-D504-4E84-997B-45BE09A509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6" name="Rectangle 3">
            <a:extLst>
              <a:ext uri="{FF2B5EF4-FFF2-40B4-BE49-F238E27FC236}">
                <a16:creationId xmlns:a16="http://schemas.microsoft.com/office/drawing/2014/main" id="{E6270B71-921C-4C1A-AFDD-E7A79E4C34E7}"/>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a:extLst>
              <a:ext uri="{FF2B5EF4-FFF2-40B4-BE49-F238E27FC236}">
                <a16:creationId xmlns:a16="http://schemas.microsoft.com/office/drawing/2014/main" id="{72027958-2371-4048-A983-3D7101360813}"/>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6F318A10-FBA9-408B-B7EB-2E42E8429CA6}" type="slidenum">
              <a:rPr lang="de-DE" altLang="de-DE" sz="1400">
                <a:solidFill>
                  <a:srgbClr val="000000"/>
                </a:solidFill>
                <a:latin typeface="Arial" panose="020B0604020202020204" pitchFamily="34" charset="0"/>
              </a:rPr>
              <a:pPr>
                <a:spcBef>
                  <a:spcPct val="0"/>
                </a:spcBef>
              </a:pPr>
              <a:t>249</a:t>
            </a:fld>
            <a:endParaRPr lang="de-DE" altLang="de-DE" sz="1400">
              <a:solidFill>
                <a:srgbClr val="000000"/>
              </a:solidFill>
              <a:latin typeface="Arial" panose="020B0604020202020204" pitchFamily="34" charset="0"/>
            </a:endParaRPr>
          </a:p>
        </p:txBody>
      </p:sp>
      <p:sp>
        <p:nvSpPr>
          <p:cNvPr id="476163" name="Rectangle 2">
            <a:extLst>
              <a:ext uri="{FF2B5EF4-FFF2-40B4-BE49-F238E27FC236}">
                <a16:creationId xmlns:a16="http://schemas.microsoft.com/office/drawing/2014/main" id="{25770F48-D684-4A0D-8A5B-7B64D2F16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4" name="Rectangle 3">
            <a:extLst>
              <a:ext uri="{FF2B5EF4-FFF2-40B4-BE49-F238E27FC236}">
                <a16:creationId xmlns:a16="http://schemas.microsoft.com/office/drawing/2014/main" id="{CA15380A-759F-47A4-9B83-5AF7281C441F}"/>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a:extLst>
              <a:ext uri="{FF2B5EF4-FFF2-40B4-BE49-F238E27FC236}">
                <a16:creationId xmlns:a16="http://schemas.microsoft.com/office/drawing/2014/main" id="{72E043B1-249A-4C3B-961C-05AAA0AB58AC}"/>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C8149EB6-4C8B-4B57-9F3E-3CA3B0D7813D}" type="slidenum">
              <a:rPr lang="de-DE" altLang="de-DE" sz="1400">
                <a:solidFill>
                  <a:srgbClr val="000000"/>
                </a:solidFill>
                <a:latin typeface="Arial" panose="020B0604020202020204" pitchFamily="34" charset="0"/>
              </a:rPr>
              <a:pPr>
                <a:spcBef>
                  <a:spcPct val="0"/>
                </a:spcBef>
              </a:pPr>
              <a:t>250</a:t>
            </a:fld>
            <a:endParaRPr lang="de-DE" altLang="de-DE" sz="1400">
              <a:solidFill>
                <a:srgbClr val="000000"/>
              </a:solidFill>
              <a:latin typeface="Arial" panose="020B0604020202020204" pitchFamily="34" charset="0"/>
            </a:endParaRPr>
          </a:p>
        </p:txBody>
      </p:sp>
      <p:sp>
        <p:nvSpPr>
          <p:cNvPr id="478211" name="Rectangle 2">
            <a:extLst>
              <a:ext uri="{FF2B5EF4-FFF2-40B4-BE49-F238E27FC236}">
                <a16:creationId xmlns:a16="http://schemas.microsoft.com/office/drawing/2014/main" id="{C3E4ABE0-F17F-4279-B05A-68B35548A4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2" name="Rectangle 3">
            <a:extLst>
              <a:ext uri="{FF2B5EF4-FFF2-40B4-BE49-F238E27FC236}">
                <a16:creationId xmlns:a16="http://schemas.microsoft.com/office/drawing/2014/main" id="{F70729E5-B31C-4645-B31D-09814278C326}"/>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a:extLst>
              <a:ext uri="{FF2B5EF4-FFF2-40B4-BE49-F238E27FC236}">
                <a16:creationId xmlns:a16="http://schemas.microsoft.com/office/drawing/2014/main" id="{7CB7CBA6-3F3E-4B93-A96E-3E174DFB7371}"/>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9C87EBC0-803B-4576-A945-A80CB5E5459C}" type="slidenum">
              <a:rPr lang="de-DE" altLang="de-DE" sz="1400">
                <a:solidFill>
                  <a:srgbClr val="000000"/>
                </a:solidFill>
                <a:latin typeface="Arial" panose="020B0604020202020204" pitchFamily="34" charset="0"/>
              </a:rPr>
              <a:pPr>
                <a:spcBef>
                  <a:spcPct val="0"/>
                </a:spcBef>
              </a:pPr>
              <a:t>251</a:t>
            </a:fld>
            <a:endParaRPr lang="de-DE" altLang="de-DE" sz="1400">
              <a:solidFill>
                <a:srgbClr val="000000"/>
              </a:solidFill>
              <a:latin typeface="Arial" panose="020B0604020202020204" pitchFamily="34" charset="0"/>
            </a:endParaRPr>
          </a:p>
        </p:txBody>
      </p:sp>
      <p:sp>
        <p:nvSpPr>
          <p:cNvPr id="480259" name="Rectangle 2">
            <a:extLst>
              <a:ext uri="{FF2B5EF4-FFF2-40B4-BE49-F238E27FC236}">
                <a16:creationId xmlns:a16="http://schemas.microsoft.com/office/drawing/2014/main" id="{F9DE4886-373D-48FF-AAC5-EDBF02D41B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60" name="Rectangle 3">
            <a:extLst>
              <a:ext uri="{FF2B5EF4-FFF2-40B4-BE49-F238E27FC236}">
                <a16:creationId xmlns:a16="http://schemas.microsoft.com/office/drawing/2014/main" id="{45BB3C85-0561-4DD9-A4EC-B23C102C0D6B}"/>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a:extLst>
              <a:ext uri="{FF2B5EF4-FFF2-40B4-BE49-F238E27FC236}">
                <a16:creationId xmlns:a16="http://schemas.microsoft.com/office/drawing/2014/main" id="{7589A314-C04E-423A-8B5E-1AE1E58F93F8}"/>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25650E5-D34C-4D50-8B18-F3515BC6ECDE}" type="slidenum">
              <a:rPr lang="de-DE" altLang="de-DE" sz="1400">
                <a:solidFill>
                  <a:srgbClr val="000000"/>
                </a:solidFill>
                <a:latin typeface="Arial" panose="020B0604020202020204" pitchFamily="34" charset="0"/>
              </a:rPr>
              <a:pPr>
                <a:spcBef>
                  <a:spcPct val="0"/>
                </a:spcBef>
              </a:pPr>
              <a:t>252</a:t>
            </a:fld>
            <a:endParaRPr lang="de-DE" altLang="de-DE" sz="1400">
              <a:solidFill>
                <a:srgbClr val="000000"/>
              </a:solidFill>
              <a:latin typeface="Arial" panose="020B0604020202020204" pitchFamily="34" charset="0"/>
            </a:endParaRPr>
          </a:p>
        </p:txBody>
      </p:sp>
      <p:sp>
        <p:nvSpPr>
          <p:cNvPr id="482307" name="Rectangle 2">
            <a:extLst>
              <a:ext uri="{FF2B5EF4-FFF2-40B4-BE49-F238E27FC236}">
                <a16:creationId xmlns:a16="http://schemas.microsoft.com/office/drawing/2014/main" id="{360E73BD-5357-4329-9FD9-03B719D8DA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8" name="Rectangle 3">
            <a:extLst>
              <a:ext uri="{FF2B5EF4-FFF2-40B4-BE49-F238E27FC236}">
                <a16:creationId xmlns:a16="http://schemas.microsoft.com/office/drawing/2014/main" id="{BA763B60-3192-45CB-AF52-1907BC662E1F}"/>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a:extLst>
              <a:ext uri="{FF2B5EF4-FFF2-40B4-BE49-F238E27FC236}">
                <a16:creationId xmlns:a16="http://schemas.microsoft.com/office/drawing/2014/main" id="{F1B97D9A-B3F3-4666-ABFD-3FD33F5CCDD8}"/>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88120428-24B4-4860-88BE-827CD35E57EC}" type="slidenum">
              <a:rPr lang="de-DE" altLang="de-DE" sz="1400">
                <a:solidFill>
                  <a:srgbClr val="000000"/>
                </a:solidFill>
                <a:latin typeface="Arial" panose="020B0604020202020204" pitchFamily="34" charset="0"/>
              </a:rPr>
              <a:pPr>
                <a:spcBef>
                  <a:spcPct val="0"/>
                </a:spcBef>
              </a:pPr>
              <a:t>253</a:t>
            </a:fld>
            <a:endParaRPr lang="de-DE" altLang="de-DE" sz="1400">
              <a:solidFill>
                <a:srgbClr val="000000"/>
              </a:solidFill>
              <a:latin typeface="Arial" panose="020B0604020202020204" pitchFamily="34" charset="0"/>
            </a:endParaRPr>
          </a:p>
        </p:txBody>
      </p:sp>
      <p:sp>
        <p:nvSpPr>
          <p:cNvPr id="484355" name="Rectangle 2">
            <a:extLst>
              <a:ext uri="{FF2B5EF4-FFF2-40B4-BE49-F238E27FC236}">
                <a16:creationId xmlns:a16="http://schemas.microsoft.com/office/drawing/2014/main" id="{C3C34CDF-B6EA-4C65-B260-B7F479EB4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6" name="Rectangle 3">
            <a:extLst>
              <a:ext uri="{FF2B5EF4-FFF2-40B4-BE49-F238E27FC236}">
                <a16:creationId xmlns:a16="http://schemas.microsoft.com/office/drawing/2014/main" id="{EB7AEA8C-056E-4894-968F-17D759731699}"/>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4948960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a:extLst>
              <a:ext uri="{FF2B5EF4-FFF2-40B4-BE49-F238E27FC236}">
                <a16:creationId xmlns:a16="http://schemas.microsoft.com/office/drawing/2014/main" id="{1F013298-CE3C-4853-9642-C553B9F1E42D}"/>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3B520895-776E-4E3A-8D31-B7729282B6C2}" type="slidenum">
              <a:rPr lang="de-DE" altLang="de-DE" sz="1400">
                <a:solidFill>
                  <a:srgbClr val="000000"/>
                </a:solidFill>
                <a:latin typeface="Arial" panose="020B0604020202020204" pitchFamily="34" charset="0"/>
              </a:rPr>
              <a:pPr>
                <a:spcBef>
                  <a:spcPct val="0"/>
                </a:spcBef>
              </a:pPr>
              <a:t>254</a:t>
            </a:fld>
            <a:endParaRPr lang="de-DE" altLang="de-DE" sz="1400">
              <a:solidFill>
                <a:srgbClr val="000000"/>
              </a:solidFill>
              <a:latin typeface="Arial" panose="020B0604020202020204" pitchFamily="34" charset="0"/>
            </a:endParaRPr>
          </a:p>
        </p:txBody>
      </p:sp>
      <p:sp>
        <p:nvSpPr>
          <p:cNvPr id="486403" name="Rectangle 2">
            <a:extLst>
              <a:ext uri="{FF2B5EF4-FFF2-40B4-BE49-F238E27FC236}">
                <a16:creationId xmlns:a16="http://schemas.microsoft.com/office/drawing/2014/main" id="{4F1EF045-5DE7-4441-A813-FC817E1C94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4" name="Rectangle 3">
            <a:extLst>
              <a:ext uri="{FF2B5EF4-FFF2-40B4-BE49-F238E27FC236}">
                <a16:creationId xmlns:a16="http://schemas.microsoft.com/office/drawing/2014/main" id="{A8CB72A7-53C4-4C1D-9550-60DB27E556E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a:extLst>
              <a:ext uri="{FF2B5EF4-FFF2-40B4-BE49-F238E27FC236}">
                <a16:creationId xmlns:a16="http://schemas.microsoft.com/office/drawing/2014/main" id="{B8D81963-5AF5-4B28-A471-78608C978E4A}"/>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4C3E38A5-9BE8-4C0C-896C-52434D45B4C3}" type="slidenum">
              <a:rPr lang="de-DE" altLang="de-DE" sz="1400">
                <a:solidFill>
                  <a:srgbClr val="000000"/>
                </a:solidFill>
                <a:latin typeface="Arial" panose="020B0604020202020204" pitchFamily="34" charset="0"/>
              </a:rPr>
              <a:pPr>
                <a:spcBef>
                  <a:spcPct val="0"/>
                </a:spcBef>
              </a:pPr>
              <a:t>255</a:t>
            </a:fld>
            <a:endParaRPr lang="de-DE" altLang="de-DE" sz="1400">
              <a:solidFill>
                <a:srgbClr val="000000"/>
              </a:solidFill>
              <a:latin typeface="Arial" panose="020B0604020202020204" pitchFamily="34" charset="0"/>
            </a:endParaRPr>
          </a:p>
        </p:txBody>
      </p:sp>
      <p:sp>
        <p:nvSpPr>
          <p:cNvPr id="488451" name="Rectangle 2">
            <a:extLst>
              <a:ext uri="{FF2B5EF4-FFF2-40B4-BE49-F238E27FC236}">
                <a16:creationId xmlns:a16="http://schemas.microsoft.com/office/drawing/2014/main" id="{340FC434-C36C-4780-A38C-21EBDBB835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2" name="Rectangle 3">
            <a:extLst>
              <a:ext uri="{FF2B5EF4-FFF2-40B4-BE49-F238E27FC236}">
                <a16:creationId xmlns:a16="http://schemas.microsoft.com/office/drawing/2014/main" id="{E36E85D2-A682-474E-A16A-B811EEE3B254}"/>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256</a:t>
            </a:fld>
            <a:endParaRPr lang="de-DE" altLang="de-DE" sz="1500"/>
          </a:p>
        </p:txBody>
      </p:sp>
    </p:spTree>
    <p:extLst>
      <p:ext uri="{BB962C8B-B14F-4D97-AF65-F5344CB8AC3E}">
        <p14:creationId xmlns:p14="http://schemas.microsoft.com/office/powerpoint/2010/main" val="125645607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2D19FE9D-76F3-4FD6-B3C8-2BAADD419BF7}"/>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Rectangle 3">
            <a:extLst>
              <a:ext uri="{FF2B5EF4-FFF2-40B4-BE49-F238E27FC236}">
                <a16:creationId xmlns:a16="http://schemas.microsoft.com/office/drawing/2014/main" id="{659035DE-5802-4DE5-8067-7D52639BF6A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3FBE869A-F817-4270-8514-CE89B0E002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Rectangle 3">
            <a:extLst>
              <a:ext uri="{FF2B5EF4-FFF2-40B4-BE49-F238E27FC236}">
                <a16:creationId xmlns:a16="http://schemas.microsoft.com/office/drawing/2014/main" id="{F6A3FCA3-3008-4168-9B1C-CCB7647C6769}"/>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75298" lvl="4" eaLnBrk="1" hangingPunct="1"/>
            <a:r>
              <a:rPr lang="de-DE" altLang="de-DE">
                <a:cs typeface="Arial" panose="020B0604020202020204" pitchFamily="34" charset="0"/>
              </a:rPr>
              <a:t>	anhand von Beispielen und der vorliegenden Fallstudie - Einblick gewinnen</a:t>
            </a:r>
          </a:p>
          <a:p>
            <a:pPr marL="1875298" lvl="4" eaLnBrk="1" hangingPunct="1"/>
            <a:r>
              <a:rPr lang="de-DE" altLang="de-DE">
                <a:cs typeface="Arial" panose="020B0604020202020204" pitchFamily="34" charset="0"/>
              </a:rPr>
              <a:t>	vor Ort während der Prüfung - oft zu wenig Zeit und Raum für Anleitungen und Erklärungen</a:t>
            </a:r>
          </a:p>
          <a:p>
            <a:pPr marL="1875298" lvl="4" eaLnBrk="1" hangingPunct="1"/>
            <a:r>
              <a:rPr lang="de-DE" altLang="de-DE">
                <a:cs typeface="Arial" panose="020B0604020202020204" pitchFamily="34" charset="0"/>
              </a:rPr>
              <a:t>	Prüfungswesen I angelegt auf Grundlagenvermittlung zu den verschiedenen Prüffeldern</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Vorgehensweise</a:t>
            </a:r>
          </a:p>
          <a:p>
            <a:pPr marL="1875298"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75298" lvl="4" eaLnBrk="1" hangingPunct="1"/>
            <a:r>
              <a:rPr lang="de-DE" altLang="de-DE">
                <a:cs typeface="Arial" panose="020B0604020202020204" pitchFamily="34" charset="0"/>
              </a:rPr>
              <a:t>	(RF evtl Juristen oder nicht BWL)</a:t>
            </a:r>
          </a:p>
          <a:p>
            <a:pPr marL="1875298" lvl="4" eaLnBrk="1" hangingPunct="1"/>
            <a:r>
              <a:rPr lang="de-DE" altLang="de-DE">
                <a:cs typeface="Arial" panose="020B0604020202020204" pitchFamily="34" charset="0"/>
              </a:rPr>
              <a:t>		</a:t>
            </a:r>
          </a:p>
          <a:p>
            <a:pPr marL="1875298" lvl="4" eaLnBrk="1" hangingPunct="1"/>
            <a:r>
              <a:rPr lang="de-DE" altLang="de-DE">
                <a:cs typeface="Arial" panose="020B0604020202020204" pitchFamily="34" charset="0"/>
              </a:rPr>
              <a:t>	Umsetzung an Musterfall: GmbH häufigste Rechtsform</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Gliederung </a:t>
            </a:r>
          </a:p>
          <a:p>
            <a:pPr marL="1875298"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75298" lvl="4" eaLnBrk="1" hangingPunct="1"/>
            <a:r>
              <a:rPr lang="de-DE" altLang="de-DE">
                <a:cs typeface="Arial" panose="020B0604020202020204" pitchFamily="34" charset="0"/>
              </a:rPr>
              <a:t>	</a:t>
            </a:r>
          </a:p>
          <a:p>
            <a:pPr marL="1875298" lvl="4" eaLnBrk="1" hangingPunct="1"/>
            <a:r>
              <a:rPr lang="de-DE" altLang="de-DE">
                <a:cs typeface="Arial" panose="020B0604020202020204" pitchFamily="34" charset="0"/>
              </a:rPr>
              <a:t>	steuerlich - steuerlicher Ansatz der handelsrechtlichen RSt --&gt; Fallstudie erfasste RSt handelsrecht Übertrag in Steubi</a:t>
            </a:r>
          </a:p>
          <a:p>
            <a:pPr marL="1875298"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75298" lvl="4" eaLnBrk="1" hangingPunct="1"/>
            <a:r>
              <a:rPr lang="de-DE" altLang="de-DE">
                <a:cs typeface="Arial" panose="020B0604020202020204" pitchFamily="34" charset="0"/>
              </a:rPr>
              <a:t>	Zuordnung und Abgrenzung um reagieren zu können</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	Bewertung / Grundregeln bzw. Vorgehensweise 	</a:t>
            </a:r>
          </a:p>
          <a:p>
            <a:pPr marL="1875298" lvl="4" eaLnBrk="1" hangingPunct="1"/>
            <a:r>
              <a:rPr lang="de-DE" altLang="de-DE">
                <a:cs typeface="Arial" panose="020B0604020202020204" pitchFamily="34" charset="0"/>
              </a:rPr>
              <a:t>	Allg und im Besonderen </a:t>
            </a:r>
          </a:p>
          <a:p>
            <a:pPr marL="1875298" lvl="4" eaLnBrk="1" hangingPunct="1"/>
            <a:r>
              <a:rPr lang="de-DE" altLang="de-DE">
                <a:cs typeface="Arial" panose="020B0604020202020204" pitchFamily="34" charset="0"/>
              </a:rPr>
              <a:t>	Bewertungsunterschiede in Handels- und Steuerbilanz</a:t>
            </a:r>
          </a:p>
          <a:p>
            <a:pPr marL="1875298" lvl="4" eaLnBrk="1" hangingPunct="1"/>
            <a:r>
              <a:rPr lang="de-DE" altLang="de-DE">
                <a:cs typeface="Arial" panose="020B0604020202020204" pitchFamily="34" charset="0"/>
              </a:rPr>
              <a:t>	Fallstudie Abgleich Wertansätze in Handels- und Steuerbilanz</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 </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745C2495-09AD-4FF3-B5B5-9089A55B3AD4}"/>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2051" name="Rectangle 3">
            <a:extLst>
              <a:ext uri="{FF2B5EF4-FFF2-40B4-BE49-F238E27FC236}">
                <a16:creationId xmlns:a16="http://schemas.microsoft.com/office/drawing/2014/main" id="{AFE014D6-DDCB-498B-8C71-854A799DA4FA}"/>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4E85CF39-4958-4194-B216-390AAAB6B9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4099" name="Rectangle 3">
            <a:extLst>
              <a:ext uri="{FF2B5EF4-FFF2-40B4-BE49-F238E27FC236}">
                <a16:creationId xmlns:a16="http://schemas.microsoft.com/office/drawing/2014/main" id="{A71A5377-B74C-45DF-BB7A-B77B6077B523}"/>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745C2495-09AD-4FF3-B5B5-9089A55B3AD4}"/>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2051" name="Rectangle 3">
            <a:extLst>
              <a:ext uri="{FF2B5EF4-FFF2-40B4-BE49-F238E27FC236}">
                <a16:creationId xmlns:a16="http://schemas.microsoft.com/office/drawing/2014/main" id="{AFE014D6-DDCB-498B-8C71-854A799DA4FA}"/>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97451826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915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40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11662739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14521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8882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5413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0311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745C2495-09AD-4FF3-B5B5-9089A55B3AD4}"/>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2051" name="Rectangle 3">
            <a:extLst>
              <a:ext uri="{FF2B5EF4-FFF2-40B4-BE49-F238E27FC236}">
                <a16:creationId xmlns:a16="http://schemas.microsoft.com/office/drawing/2014/main" id="{AFE014D6-DDCB-498B-8C71-854A799DA4FA}"/>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62807117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4E85CF39-4958-4194-B216-390AAAB6B9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4099" name="Rectangle 3">
            <a:extLst>
              <a:ext uri="{FF2B5EF4-FFF2-40B4-BE49-F238E27FC236}">
                <a16:creationId xmlns:a16="http://schemas.microsoft.com/office/drawing/2014/main" id="{A71A5377-B74C-45DF-BB7A-B77B6077B523}"/>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55135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a:extLst>
              <a:ext uri="{FF2B5EF4-FFF2-40B4-BE49-F238E27FC236}">
                <a16:creationId xmlns:a16="http://schemas.microsoft.com/office/drawing/2014/main" id="{F95D8BDD-EE96-4772-808A-FB483EEF54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72C3AAFD-ACB9-47D2-A9B1-88F8A872519C}"/>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a:extLst>
              <a:ext uri="{FF2B5EF4-FFF2-40B4-BE49-F238E27FC236}">
                <a16:creationId xmlns:a16="http://schemas.microsoft.com/office/drawing/2014/main" id="{342EA1E7-F70C-44D8-AB12-DC675E9730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0243" name="Rectangle 3">
            <a:extLst>
              <a:ext uri="{FF2B5EF4-FFF2-40B4-BE49-F238E27FC236}">
                <a16:creationId xmlns:a16="http://schemas.microsoft.com/office/drawing/2014/main" id="{8D90911B-15C6-4B2D-A723-A4D3FD2A6536}"/>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570A4C7-72EF-4725-983C-35C5C0FA2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2291" name="Rectangle 3">
            <a:extLst>
              <a:ext uri="{FF2B5EF4-FFF2-40B4-BE49-F238E27FC236}">
                <a16:creationId xmlns:a16="http://schemas.microsoft.com/office/drawing/2014/main" id="{863062BC-1889-4DE7-8034-2846AE595568}"/>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948BB985-2509-40AC-8DA1-60A483B459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a:extLst>
              <a:ext uri="{FF2B5EF4-FFF2-40B4-BE49-F238E27FC236}">
                <a16:creationId xmlns:a16="http://schemas.microsoft.com/office/drawing/2014/main" id="{C101375E-55F4-4AAB-9633-9CF12323E734}"/>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75298" lvl="4" eaLnBrk="1" hangingPunct="1"/>
            <a:r>
              <a:rPr lang="de-DE" altLang="de-DE">
                <a:cs typeface="Arial" panose="020B0604020202020204" pitchFamily="34" charset="0"/>
              </a:rPr>
              <a:t>	anhand von Beispielen und der vorliegenden Fallstudie - Einblick gewinnen</a:t>
            </a:r>
          </a:p>
          <a:p>
            <a:pPr marL="1875298" lvl="4" eaLnBrk="1" hangingPunct="1"/>
            <a:r>
              <a:rPr lang="de-DE" altLang="de-DE">
                <a:cs typeface="Arial" panose="020B0604020202020204" pitchFamily="34" charset="0"/>
              </a:rPr>
              <a:t>	vor Ort während der Prüfung - oft zu wenig Zeit und Raum für Anleitungen und Erklärungen</a:t>
            </a:r>
          </a:p>
          <a:p>
            <a:pPr marL="1875298" lvl="4" eaLnBrk="1" hangingPunct="1"/>
            <a:r>
              <a:rPr lang="de-DE" altLang="de-DE">
                <a:cs typeface="Arial" panose="020B0604020202020204" pitchFamily="34" charset="0"/>
              </a:rPr>
              <a:t>	Prüfungswesen I angelegt auf Grundlagenvermittlung zu den verschiedenen Prüffeldern</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Vorgehensweise</a:t>
            </a:r>
          </a:p>
          <a:p>
            <a:pPr marL="1875298"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75298" lvl="4" eaLnBrk="1" hangingPunct="1"/>
            <a:r>
              <a:rPr lang="de-DE" altLang="de-DE">
                <a:cs typeface="Arial" panose="020B0604020202020204" pitchFamily="34" charset="0"/>
              </a:rPr>
              <a:t>	(RF evtl Juristen oder nicht BWL)</a:t>
            </a:r>
          </a:p>
          <a:p>
            <a:pPr marL="1875298" lvl="4" eaLnBrk="1" hangingPunct="1"/>
            <a:r>
              <a:rPr lang="de-DE" altLang="de-DE">
                <a:cs typeface="Arial" panose="020B0604020202020204" pitchFamily="34" charset="0"/>
              </a:rPr>
              <a:t>		</a:t>
            </a:r>
          </a:p>
          <a:p>
            <a:pPr marL="1875298" lvl="4" eaLnBrk="1" hangingPunct="1"/>
            <a:r>
              <a:rPr lang="de-DE" altLang="de-DE">
                <a:cs typeface="Arial" panose="020B0604020202020204" pitchFamily="34" charset="0"/>
              </a:rPr>
              <a:t>	Umsetzung an Musterfall: GmbH häufigste Rechtsform</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Gliederung </a:t>
            </a:r>
          </a:p>
          <a:p>
            <a:pPr marL="1875298"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75298" lvl="4" eaLnBrk="1" hangingPunct="1"/>
            <a:r>
              <a:rPr lang="de-DE" altLang="de-DE">
                <a:cs typeface="Arial" panose="020B0604020202020204" pitchFamily="34" charset="0"/>
              </a:rPr>
              <a:t>	</a:t>
            </a:r>
          </a:p>
          <a:p>
            <a:pPr marL="1875298" lvl="4" eaLnBrk="1" hangingPunct="1"/>
            <a:r>
              <a:rPr lang="de-DE" altLang="de-DE">
                <a:cs typeface="Arial" panose="020B0604020202020204" pitchFamily="34" charset="0"/>
              </a:rPr>
              <a:t>	steuerlich - steuerlicher Ansatz der handelsrechtlichen RSt --&gt; Fallstudie erfasste RSt handelsrecht Übertrag in Steubi</a:t>
            </a:r>
          </a:p>
          <a:p>
            <a:pPr marL="1875298"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75298" lvl="4" eaLnBrk="1" hangingPunct="1"/>
            <a:r>
              <a:rPr lang="de-DE" altLang="de-DE">
                <a:cs typeface="Arial" panose="020B0604020202020204" pitchFamily="34" charset="0"/>
              </a:rPr>
              <a:t>	Zuordnung und Abgrenzung um reagieren zu können</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	Bewertung / Grundregeln bzw. Vorgehensweise 	</a:t>
            </a:r>
          </a:p>
          <a:p>
            <a:pPr marL="1875298" lvl="4" eaLnBrk="1" hangingPunct="1"/>
            <a:r>
              <a:rPr lang="de-DE" altLang="de-DE">
                <a:cs typeface="Arial" panose="020B0604020202020204" pitchFamily="34" charset="0"/>
              </a:rPr>
              <a:t>	Allg und im Besonderen </a:t>
            </a:r>
          </a:p>
          <a:p>
            <a:pPr marL="1875298" lvl="4" eaLnBrk="1" hangingPunct="1"/>
            <a:r>
              <a:rPr lang="de-DE" altLang="de-DE">
                <a:cs typeface="Arial" panose="020B0604020202020204" pitchFamily="34" charset="0"/>
              </a:rPr>
              <a:t>	Bewertungsunterschiede in Handels- und Steuerbilanz</a:t>
            </a:r>
          </a:p>
          <a:p>
            <a:pPr marL="1875298" lvl="4" eaLnBrk="1" hangingPunct="1"/>
            <a:r>
              <a:rPr lang="de-DE" altLang="de-DE">
                <a:cs typeface="Arial" panose="020B0604020202020204" pitchFamily="34" charset="0"/>
              </a:rPr>
              <a:t>	Fallstudie Abgleich Wertansätze in Handels- und Steuerbilanz</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 </a:t>
            </a:r>
          </a:p>
        </p:txBody>
      </p:sp>
    </p:spTree>
    <p:extLst>
      <p:ext uri="{BB962C8B-B14F-4D97-AF65-F5344CB8AC3E}">
        <p14:creationId xmlns:p14="http://schemas.microsoft.com/office/powerpoint/2010/main" val="100195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70161143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948BB985-2509-40AC-8DA1-60A483B459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a:extLst>
              <a:ext uri="{FF2B5EF4-FFF2-40B4-BE49-F238E27FC236}">
                <a16:creationId xmlns:a16="http://schemas.microsoft.com/office/drawing/2014/main" id="{C101375E-55F4-4AAB-9633-9CF12323E734}"/>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75298" lvl="4" eaLnBrk="1" hangingPunct="1"/>
            <a:r>
              <a:rPr lang="de-DE" altLang="de-DE">
                <a:cs typeface="Arial" panose="020B0604020202020204" pitchFamily="34" charset="0"/>
              </a:rPr>
              <a:t>	anhand von Beispielen und der vorliegenden Fallstudie - Einblick gewinnen</a:t>
            </a:r>
          </a:p>
          <a:p>
            <a:pPr marL="1875298" lvl="4" eaLnBrk="1" hangingPunct="1"/>
            <a:r>
              <a:rPr lang="de-DE" altLang="de-DE">
                <a:cs typeface="Arial" panose="020B0604020202020204" pitchFamily="34" charset="0"/>
              </a:rPr>
              <a:t>	vor Ort während der Prüfung - oft zu wenig Zeit und Raum für Anleitungen und Erklärungen</a:t>
            </a:r>
          </a:p>
          <a:p>
            <a:pPr marL="1875298" lvl="4" eaLnBrk="1" hangingPunct="1"/>
            <a:r>
              <a:rPr lang="de-DE" altLang="de-DE">
                <a:cs typeface="Arial" panose="020B0604020202020204" pitchFamily="34" charset="0"/>
              </a:rPr>
              <a:t>	Prüfungswesen I angelegt auf Grundlagenvermittlung zu den verschiedenen Prüffeldern</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Vorgehensweise</a:t>
            </a:r>
          </a:p>
          <a:p>
            <a:pPr marL="1875298"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75298" lvl="4" eaLnBrk="1" hangingPunct="1"/>
            <a:r>
              <a:rPr lang="de-DE" altLang="de-DE">
                <a:cs typeface="Arial" panose="020B0604020202020204" pitchFamily="34" charset="0"/>
              </a:rPr>
              <a:t>	(RF evtl Juristen oder nicht BWL)</a:t>
            </a:r>
          </a:p>
          <a:p>
            <a:pPr marL="1875298" lvl="4" eaLnBrk="1" hangingPunct="1"/>
            <a:r>
              <a:rPr lang="de-DE" altLang="de-DE">
                <a:cs typeface="Arial" panose="020B0604020202020204" pitchFamily="34" charset="0"/>
              </a:rPr>
              <a:t>		</a:t>
            </a:r>
          </a:p>
          <a:p>
            <a:pPr marL="1875298" lvl="4" eaLnBrk="1" hangingPunct="1"/>
            <a:r>
              <a:rPr lang="de-DE" altLang="de-DE">
                <a:cs typeface="Arial" panose="020B0604020202020204" pitchFamily="34" charset="0"/>
              </a:rPr>
              <a:t>	Umsetzung an Musterfall: GmbH häufigste Rechtsform</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Gliederung </a:t>
            </a:r>
          </a:p>
          <a:p>
            <a:pPr marL="1875298"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75298" lvl="4" eaLnBrk="1" hangingPunct="1"/>
            <a:r>
              <a:rPr lang="de-DE" altLang="de-DE">
                <a:cs typeface="Arial" panose="020B0604020202020204" pitchFamily="34" charset="0"/>
              </a:rPr>
              <a:t>	</a:t>
            </a:r>
          </a:p>
          <a:p>
            <a:pPr marL="1875298" lvl="4" eaLnBrk="1" hangingPunct="1"/>
            <a:r>
              <a:rPr lang="de-DE" altLang="de-DE">
                <a:cs typeface="Arial" panose="020B0604020202020204" pitchFamily="34" charset="0"/>
              </a:rPr>
              <a:t>	steuerlich - steuerlicher Ansatz der handelsrechtlichen RSt --&gt; Fallstudie erfasste RSt handelsrecht Übertrag in Steubi</a:t>
            </a:r>
          </a:p>
          <a:p>
            <a:pPr marL="1875298"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75298" lvl="4" eaLnBrk="1" hangingPunct="1"/>
            <a:r>
              <a:rPr lang="de-DE" altLang="de-DE">
                <a:cs typeface="Arial" panose="020B0604020202020204" pitchFamily="34" charset="0"/>
              </a:rPr>
              <a:t>	Zuordnung und Abgrenzung um reagieren zu können</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	Bewertung / Grundregeln bzw. Vorgehensweise 	</a:t>
            </a:r>
          </a:p>
          <a:p>
            <a:pPr marL="1875298" lvl="4" eaLnBrk="1" hangingPunct="1"/>
            <a:r>
              <a:rPr lang="de-DE" altLang="de-DE">
                <a:cs typeface="Arial" panose="020B0604020202020204" pitchFamily="34" charset="0"/>
              </a:rPr>
              <a:t>	Allg und im Besonderen </a:t>
            </a:r>
          </a:p>
          <a:p>
            <a:pPr marL="1875298" lvl="4" eaLnBrk="1" hangingPunct="1"/>
            <a:r>
              <a:rPr lang="de-DE" altLang="de-DE">
                <a:cs typeface="Arial" panose="020B0604020202020204" pitchFamily="34" charset="0"/>
              </a:rPr>
              <a:t>	Bewertungsunterschiede in Handels- und Steuerbilanz</a:t>
            </a:r>
          </a:p>
          <a:p>
            <a:pPr marL="1875298" lvl="4" eaLnBrk="1" hangingPunct="1"/>
            <a:r>
              <a:rPr lang="de-DE" altLang="de-DE">
                <a:cs typeface="Arial" panose="020B0604020202020204" pitchFamily="34" charset="0"/>
              </a:rPr>
              <a:t>	Fallstudie Abgleich Wertansätze in Handels- und Steuerbilanz</a:t>
            </a:r>
          </a:p>
          <a:p>
            <a:pPr marL="1875298" lvl="4" eaLnBrk="1" hangingPunct="1"/>
            <a:endParaRPr lang="de-DE" altLang="de-DE">
              <a:cs typeface="Arial" panose="020B0604020202020204" pitchFamily="34" charset="0"/>
            </a:endParaRPr>
          </a:p>
          <a:p>
            <a:pPr marL="1875298" lvl="4" eaLnBrk="1" hangingPunct="1"/>
            <a:endParaRPr lang="de-DE" altLang="de-DE">
              <a:cs typeface="Arial" panose="020B0604020202020204" pitchFamily="34" charset="0"/>
            </a:endParaRPr>
          </a:p>
          <a:p>
            <a:pPr marL="1875298" lvl="4" eaLnBrk="1" hangingPunct="1"/>
            <a:r>
              <a:rPr lang="de-DE" altLang="de-DE">
                <a:cs typeface="Arial" panose="020B0604020202020204" pitchFamily="34" charset="0"/>
              </a:rPr>
              <a:t> </a:t>
            </a:r>
          </a:p>
        </p:txBody>
      </p:sp>
    </p:spTree>
    <p:extLst>
      <p:ext uri="{BB962C8B-B14F-4D97-AF65-F5344CB8AC3E}">
        <p14:creationId xmlns:p14="http://schemas.microsoft.com/office/powerpoint/2010/main" val="277111053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281</a:t>
            </a:fld>
            <a:endParaRPr lang="de-DE" altLang="de-DE" sz="1500"/>
          </a:p>
        </p:txBody>
      </p:sp>
    </p:spTree>
    <p:extLst>
      <p:ext uri="{BB962C8B-B14F-4D97-AF65-F5344CB8AC3E}">
        <p14:creationId xmlns:p14="http://schemas.microsoft.com/office/powerpoint/2010/main" val="188643531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282</a:t>
            </a:fld>
            <a:endParaRPr lang="de-DE" altLang="de-DE" sz="1500"/>
          </a:p>
        </p:txBody>
      </p:sp>
    </p:spTree>
    <p:extLst>
      <p:ext uri="{BB962C8B-B14F-4D97-AF65-F5344CB8AC3E}">
        <p14:creationId xmlns:p14="http://schemas.microsoft.com/office/powerpoint/2010/main" val="354794357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2D19FE9D-76F3-4FD6-B3C8-2BAADD419BF7}"/>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Rectangle 3">
            <a:extLst>
              <a:ext uri="{FF2B5EF4-FFF2-40B4-BE49-F238E27FC236}">
                <a16:creationId xmlns:a16="http://schemas.microsoft.com/office/drawing/2014/main" id="{659035DE-5802-4DE5-8067-7D52639BF6A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26085428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a:extLst>
              <a:ext uri="{FF2B5EF4-FFF2-40B4-BE49-F238E27FC236}">
                <a16:creationId xmlns:a16="http://schemas.microsoft.com/office/drawing/2014/main" id="{59A02734-E91F-4A9D-9C5D-C0EA7E021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1443" name="Rectangle 3">
            <a:extLst>
              <a:ext uri="{FF2B5EF4-FFF2-40B4-BE49-F238E27FC236}">
                <a16:creationId xmlns:a16="http://schemas.microsoft.com/office/drawing/2014/main" id="{E1B3C038-9C67-4D96-964E-6C6893B4BA68}"/>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Folienbildplatzhalter 1">
            <a:extLst>
              <a:ext uri="{FF2B5EF4-FFF2-40B4-BE49-F238E27FC236}">
                <a16:creationId xmlns:a16="http://schemas.microsoft.com/office/drawing/2014/main" id="{774387A5-FFB0-49A9-9EA6-19164E9FEB3A}"/>
              </a:ext>
            </a:extLst>
          </p:cNvPr>
          <p:cNvSpPr>
            <a:spLocks noGrp="1" noRot="1" noChangeAspect="1" noChangeArrowheads="1" noTextEdit="1"/>
          </p:cNvSpPr>
          <p:nvPr>
            <p:ph type="sldImg"/>
          </p:nvPr>
        </p:nvSpPr>
        <p:spPr>
          <a:ln/>
        </p:spPr>
      </p:sp>
      <p:sp>
        <p:nvSpPr>
          <p:cNvPr id="310275" name="Notizenplatzhalter 2">
            <a:extLst>
              <a:ext uri="{FF2B5EF4-FFF2-40B4-BE49-F238E27FC236}">
                <a16:creationId xmlns:a16="http://schemas.microsoft.com/office/drawing/2014/main" id="{108F2B5E-187E-41DF-8D69-23242290A780}"/>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10276" name="Foliennummernplatzhalter 3">
            <a:extLst>
              <a:ext uri="{FF2B5EF4-FFF2-40B4-BE49-F238E27FC236}">
                <a16:creationId xmlns:a16="http://schemas.microsoft.com/office/drawing/2014/main" id="{7AA4649F-A837-48FB-B568-ED7928255F9F}"/>
              </a:ext>
            </a:extLst>
          </p:cNvPr>
          <p:cNvSpPr>
            <a:spLocks noGrp="1"/>
          </p:cNvSpPr>
          <p:nvPr>
            <p:ph type="sldNum" sz="quarter" idx="5"/>
          </p:nvPr>
        </p:nvSpPr>
        <p:spPr>
          <a:noFill/>
        </p:spPr>
        <p:txBody>
          <a:bodyPr/>
          <a:lstStyle>
            <a:lvl1pPr defTabSz="976578">
              <a:spcBef>
                <a:spcPct val="30000"/>
              </a:spcBef>
              <a:defRPr sz="1400">
                <a:solidFill>
                  <a:schemeClr val="tx1"/>
                </a:solidFill>
                <a:latin typeface="Arial" panose="020B0604020202020204" pitchFamily="34" charset="0"/>
              </a:defRPr>
            </a:lvl1pPr>
            <a:lvl2pPr marL="734920" indent="-278077" defTabSz="976578">
              <a:spcBef>
                <a:spcPct val="30000"/>
              </a:spcBef>
              <a:defRPr sz="1400">
                <a:solidFill>
                  <a:schemeClr val="tx1"/>
                </a:solidFill>
                <a:latin typeface="Arial" panose="020B0604020202020204" pitchFamily="34" charset="0"/>
              </a:defRPr>
            </a:lvl2pPr>
            <a:lvl3pPr marL="1133827" indent="-218489" defTabSz="976578">
              <a:spcBef>
                <a:spcPct val="30000"/>
              </a:spcBef>
              <a:defRPr sz="1400">
                <a:solidFill>
                  <a:schemeClr val="tx1"/>
                </a:solidFill>
                <a:latin typeface="Arial" panose="020B0604020202020204" pitchFamily="34" charset="0"/>
              </a:defRPr>
            </a:lvl3pPr>
            <a:lvl4pPr marL="1590668" indent="-218489" defTabSz="976578">
              <a:spcBef>
                <a:spcPct val="30000"/>
              </a:spcBef>
              <a:defRPr sz="1400">
                <a:solidFill>
                  <a:schemeClr val="tx1"/>
                </a:solidFill>
                <a:latin typeface="Arial" panose="020B0604020202020204" pitchFamily="34" charset="0"/>
              </a:defRPr>
            </a:lvl4pPr>
            <a:lvl5pPr marL="2047510" indent="-218489" defTabSz="976578">
              <a:spcBef>
                <a:spcPct val="30000"/>
              </a:spcBef>
              <a:defRPr sz="1400">
                <a:solidFill>
                  <a:schemeClr val="tx1"/>
                </a:solidFill>
                <a:latin typeface="Arial" panose="020B0604020202020204" pitchFamily="34" charset="0"/>
              </a:defRPr>
            </a:lvl5pPr>
            <a:lvl6pPr marL="2524212" indent="-218489" defTabSz="976578" eaLnBrk="0" fontAlgn="base" hangingPunct="0">
              <a:spcBef>
                <a:spcPct val="30000"/>
              </a:spcBef>
              <a:spcAft>
                <a:spcPct val="0"/>
              </a:spcAft>
              <a:defRPr sz="1400">
                <a:solidFill>
                  <a:schemeClr val="tx1"/>
                </a:solidFill>
                <a:latin typeface="Arial" panose="020B0604020202020204" pitchFamily="34" charset="0"/>
              </a:defRPr>
            </a:lvl6pPr>
            <a:lvl7pPr marL="3000915" indent="-218489" defTabSz="976578" eaLnBrk="0" fontAlgn="base" hangingPunct="0">
              <a:spcBef>
                <a:spcPct val="30000"/>
              </a:spcBef>
              <a:spcAft>
                <a:spcPct val="0"/>
              </a:spcAft>
              <a:defRPr sz="1400">
                <a:solidFill>
                  <a:schemeClr val="tx1"/>
                </a:solidFill>
                <a:latin typeface="Arial" panose="020B0604020202020204" pitchFamily="34" charset="0"/>
              </a:defRPr>
            </a:lvl7pPr>
            <a:lvl8pPr marL="3477620" indent="-218489" defTabSz="976578" eaLnBrk="0" fontAlgn="base" hangingPunct="0">
              <a:spcBef>
                <a:spcPct val="30000"/>
              </a:spcBef>
              <a:spcAft>
                <a:spcPct val="0"/>
              </a:spcAft>
              <a:defRPr sz="1400">
                <a:solidFill>
                  <a:schemeClr val="tx1"/>
                </a:solidFill>
                <a:latin typeface="Arial" panose="020B0604020202020204" pitchFamily="34" charset="0"/>
              </a:defRPr>
            </a:lvl8pPr>
            <a:lvl9pPr marL="3954323" indent="-218489" defTabSz="976578" eaLnBrk="0" fontAlgn="base" hangingPunct="0">
              <a:spcBef>
                <a:spcPct val="30000"/>
              </a:spcBef>
              <a:spcAft>
                <a:spcPct val="0"/>
              </a:spcAft>
              <a:defRPr sz="1400">
                <a:solidFill>
                  <a:schemeClr val="tx1"/>
                </a:solidFill>
                <a:latin typeface="Arial" panose="020B0604020202020204" pitchFamily="34" charset="0"/>
              </a:defRPr>
            </a:lvl9pPr>
          </a:lstStyle>
          <a:p>
            <a:pPr>
              <a:spcBef>
                <a:spcPct val="0"/>
              </a:spcBef>
            </a:pPr>
            <a:fld id="{67196E66-BBF0-4FE5-A9C1-FA15FE471AE5}" type="slidenum">
              <a:rPr lang="de-DE" altLang="de-DE" sz="1500"/>
              <a:pPr>
                <a:spcBef>
                  <a:spcPct val="0"/>
                </a:spcBef>
              </a:pPr>
              <a:t>285</a:t>
            </a:fld>
            <a:endParaRPr lang="de-DE" altLang="de-DE" sz="150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50295B28-0C58-4F00-817C-94C3E60CB30D}"/>
              </a:ext>
            </a:extLst>
          </p:cNvPr>
          <p:cNvSpPr>
            <a:spLocks noGrp="1" noRot="1" noChangeAspect="1" noChangeArrowheads="1" noTextEdit="1"/>
          </p:cNvSpPr>
          <p:nvPr>
            <p:ph type="sldImg"/>
          </p:nvPr>
        </p:nvSpPr>
        <p:spPr>
          <a:ln/>
        </p:spPr>
      </p:sp>
      <p:sp>
        <p:nvSpPr>
          <p:cNvPr id="312323" name="Rectangle 3">
            <a:extLst>
              <a:ext uri="{FF2B5EF4-FFF2-40B4-BE49-F238E27FC236}">
                <a16:creationId xmlns:a16="http://schemas.microsoft.com/office/drawing/2014/main" id="{E4A30869-B44B-40EB-BA35-6E5D1DF2B1A7}"/>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776BA831-53A2-46B2-8499-06DD7C2D2753}"/>
              </a:ext>
            </a:extLst>
          </p:cNvPr>
          <p:cNvSpPr>
            <a:spLocks noGrp="1" noRot="1" noChangeAspect="1" noChangeArrowheads="1" noTextEdit="1"/>
          </p:cNvSpPr>
          <p:nvPr>
            <p:ph type="sldImg"/>
          </p:nvPr>
        </p:nvSpPr>
        <p:spPr>
          <a:ln/>
        </p:spPr>
      </p:sp>
      <p:sp>
        <p:nvSpPr>
          <p:cNvPr id="314371" name="Rectangle 3">
            <a:extLst>
              <a:ext uri="{FF2B5EF4-FFF2-40B4-BE49-F238E27FC236}">
                <a16:creationId xmlns:a16="http://schemas.microsoft.com/office/drawing/2014/main" id="{F3847CC6-0BFC-4E90-AED8-7092B8F19D39}"/>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A891C68F-7B21-460C-A12D-B5CC8FFDFA1F}"/>
              </a:ext>
            </a:extLst>
          </p:cNvPr>
          <p:cNvSpPr>
            <a:spLocks noGrp="1" noRot="1" noChangeAspect="1" noChangeArrowheads="1" noTextEdit="1"/>
          </p:cNvSpPr>
          <p:nvPr>
            <p:ph type="sldImg"/>
          </p:nvPr>
        </p:nvSpPr>
        <p:spPr>
          <a:ln/>
        </p:spPr>
      </p:sp>
      <p:sp>
        <p:nvSpPr>
          <p:cNvPr id="316419" name="Rectangle 3">
            <a:extLst>
              <a:ext uri="{FF2B5EF4-FFF2-40B4-BE49-F238E27FC236}">
                <a16:creationId xmlns:a16="http://schemas.microsoft.com/office/drawing/2014/main" id="{379E805F-1F70-4B01-864C-EEDE4069BB0E}"/>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7C6CBE40-1E8A-466F-BF61-3E101F22D0D2}"/>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929024C1-AF8C-486D-8350-D458A906B7FD}"/>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1455445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CA59757B-A4B9-448D-AC72-81EED97FFBE2}"/>
              </a:ext>
            </a:extLst>
          </p:cNvPr>
          <p:cNvSpPr>
            <a:spLocks noGrp="1" noRot="1" noChangeAspect="1" noChangeArrowheads="1" noTextEdit="1"/>
          </p:cNvSpPr>
          <p:nvPr>
            <p:ph type="sldImg"/>
          </p:nvPr>
        </p:nvSpPr>
        <p:spPr>
          <a:ln/>
        </p:spPr>
      </p:sp>
      <p:sp>
        <p:nvSpPr>
          <p:cNvPr id="322563" name="Rectangle 3">
            <a:extLst>
              <a:ext uri="{FF2B5EF4-FFF2-40B4-BE49-F238E27FC236}">
                <a16:creationId xmlns:a16="http://schemas.microsoft.com/office/drawing/2014/main" id="{04D1E010-3D20-41A7-B5DB-B893F8D3261A}"/>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B184DFCD-F8F7-4E01-8126-2B99B6956464}"/>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F6C3D851-2F9A-4005-AFC2-F3C998A4DFDF}"/>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lienbildplatzhalter 1">
            <a:extLst>
              <a:ext uri="{FF2B5EF4-FFF2-40B4-BE49-F238E27FC236}">
                <a16:creationId xmlns:a16="http://schemas.microsoft.com/office/drawing/2014/main" id="{ADF6BDCE-74EB-4B82-B38E-26CA254A598D}"/>
              </a:ext>
            </a:extLst>
          </p:cNvPr>
          <p:cNvSpPr>
            <a:spLocks noGrp="1" noRot="1" noChangeAspect="1" noChangeArrowheads="1" noTextEdit="1"/>
          </p:cNvSpPr>
          <p:nvPr>
            <p:ph type="sldImg"/>
          </p:nvPr>
        </p:nvSpPr>
        <p:spPr>
          <a:ln/>
        </p:spPr>
      </p:sp>
      <p:sp>
        <p:nvSpPr>
          <p:cNvPr id="328707" name="Notizenplatzhalter 2">
            <a:extLst>
              <a:ext uri="{FF2B5EF4-FFF2-40B4-BE49-F238E27FC236}">
                <a16:creationId xmlns:a16="http://schemas.microsoft.com/office/drawing/2014/main" id="{ED5F5581-F56B-4687-984D-80663F66B66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28708" name="Foliennummernplatzhalter 3">
            <a:extLst>
              <a:ext uri="{FF2B5EF4-FFF2-40B4-BE49-F238E27FC236}">
                <a16:creationId xmlns:a16="http://schemas.microsoft.com/office/drawing/2014/main" id="{13A6FC50-D025-48EA-AA03-023C819CDBCC}"/>
              </a:ext>
            </a:extLst>
          </p:cNvPr>
          <p:cNvSpPr>
            <a:spLocks noGrp="1"/>
          </p:cNvSpPr>
          <p:nvPr>
            <p:ph type="sldNum" sz="quarter" idx="5"/>
          </p:nvPr>
        </p:nvSpPr>
        <p:spPr>
          <a:noFill/>
        </p:spPr>
        <p:txBody>
          <a:bodyPr/>
          <a:lstStyle>
            <a:lvl1pPr defTabSz="976578">
              <a:spcBef>
                <a:spcPct val="30000"/>
              </a:spcBef>
              <a:defRPr sz="1400">
                <a:solidFill>
                  <a:schemeClr val="tx1"/>
                </a:solidFill>
                <a:latin typeface="Arial" panose="020B0604020202020204" pitchFamily="34" charset="0"/>
              </a:defRPr>
            </a:lvl1pPr>
            <a:lvl2pPr marL="734920" indent="-278077" defTabSz="976578">
              <a:spcBef>
                <a:spcPct val="30000"/>
              </a:spcBef>
              <a:defRPr sz="1400">
                <a:solidFill>
                  <a:schemeClr val="tx1"/>
                </a:solidFill>
                <a:latin typeface="Arial" panose="020B0604020202020204" pitchFamily="34" charset="0"/>
              </a:defRPr>
            </a:lvl2pPr>
            <a:lvl3pPr marL="1133827" indent="-218489" defTabSz="976578">
              <a:spcBef>
                <a:spcPct val="30000"/>
              </a:spcBef>
              <a:defRPr sz="1400">
                <a:solidFill>
                  <a:schemeClr val="tx1"/>
                </a:solidFill>
                <a:latin typeface="Arial" panose="020B0604020202020204" pitchFamily="34" charset="0"/>
              </a:defRPr>
            </a:lvl3pPr>
            <a:lvl4pPr marL="1590668" indent="-218489" defTabSz="976578">
              <a:spcBef>
                <a:spcPct val="30000"/>
              </a:spcBef>
              <a:defRPr sz="1400">
                <a:solidFill>
                  <a:schemeClr val="tx1"/>
                </a:solidFill>
                <a:latin typeface="Arial" panose="020B0604020202020204" pitchFamily="34" charset="0"/>
              </a:defRPr>
            </a:lvl4pPr>
            <a:lvl5pPr marL="2047510" indent="-218489" defTabSz="976578">
              <a:spcBef>
                <a:spcPct val="30000"/>
              </a:spcBef>
              <a:defRPr sz="1400">
                <a:solidFill>
                  <a:schemeClr val="tx1"/>
                </a:solidFill>
                <a:latin typeface="Arial" panose="020B0604020202020204" pitchFamily="34" charset="0"/>
              </a:defRPr>
            </a:lvl5pPr>
            <a:lvl6pPr marL="2524212" indent="-218489" defTabSz="976578" eaLnBrk="0" fontAlgn="base" hangingPunct="0">
              <a:spcBef>
                <a:spcPct val="30000"/>
              </a:spcBef>
              <a:spcAft>
                <a:spcPct val="0"/>
              </a:spcAft>
              <a:defRPr sz="1400">
                <a:solidFill>
                  <a:schemeClr val="tx1"/>
                </a:solidFill>
                <a:latin typeface="Arial" panose="020B0604020202020204" pitchFamily="34" charset="0"/>
              </a:defRPr>
            </a:lvl6pPr>
            <a:lvl7pPr marL="3000915" indent="-218489" defTabSz="976578" eaLnBrk="0" fontAlgn="base" hangingPunct="0">
              <a:spcBef>
                <a:spcPct val="30000"/>
              </a:spcBef>
              <a:spcAft>
                <a:spcPct val="0"/>
              </a:spcAft>
              <a:defRPr sz="1400">
                <a:solidFill>
                  <a:schemeClr val="tx1"/>
                </a:solidFill>
                <a:latin typeface="Arial" panose="020B0604020202020204" pitchFamily="34" charset="0"/>
              </a:defRPr>
            </a:lvl7pPr>
            <a:lvl8pPr marL="3477620" indent="-218489" defTabSz="976578" eaLnBrk="0" fontAlgn="base" hangingPunct="0">
              <a:spcBef>
                <a:spcPct val="30000"/>
              </a:spcBef>
              <a:spcAft>
                <a:spcPct val="0"/>
              </a:spcAft>
              <a:defRPr sz="1400">
                <a:solidFill>
                  <a:schemeClr val="tx1"/>
                </a:solidFill>
                <a:latin typeface="Arial" panose="020B0604020202020204" pitchFamily="34" charset="0"/>
              </a:defRPr>
            </a:lvl8pPr>
            <a:lvl9pPr marL="3954323" indent="-218489" defTabSz="976578" eaLnBrk="0" fontAlgn="base" hangingPunct="0">
              <a:spcBef>
                <a:spcPct val="30000"/>
              </a:spcBef>
              <a:spcAft>
                <a:spcPct val="0"/>
              </a:spcAft>
              <a:defRPr sz="1400">
                <a:solidFill>
                  <a:schemeClr val="tx1"/>
                </a:solidFill>
                <a:latin typeface="Arial" panose="020B0604020202020204" pitchFamily="34" charset="0"/>
              </a:defRPr>
            </a:lvl9pPr>
          </a:lstStyle>
          <a:p>
            <a:pPr>
              <a:spcBef>
                <a:spcPct val="0"/>
              </a:spcBef>
            </a:pPr>
            <a:fld id="{F9CC179A-5731-47DA-A029-B4D9AA1FC38F}" type="slidenum">
              <a:rPr lang="de-DE" altLang="de-DE" sz="1500"/>
              <a:pPr>
                <a:spcBef>
                  <a:spcPct val="0"/>
                </a:spcBef>
              </a:pPr>
              <a:t>292</a:t>
            </a:fld>
            <a:endParaRPr lang="de-DE" altLang="de-DE" sz="150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7F05093-96A3-44D2-804A-49E4ED37004D}"/>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2AC82B2A-853F-474F-9207-367A1A7E0074}"/>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42FAF9B1-1E8C-471A-95FD-D9620B42879A}"/>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7FA3CAAF-CB0B-494F-8918-23CC57785CE6}"/>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7B1B2109-2157-4198-ABA3-5DDCB939611C}"/>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EA539C26-E1D0-47B1-A66F-29C8CD766C17}"/>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7EFABB72-C3EB-4C79-B44D-B6B45E107E81}"/>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F9B3BB2-FCE5-49B7-BEDE-F9465F0183D4}"/>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Folienbildplatzhalter 1">
            <a:extLst>
              <a:ext uri="{FF2B5EF4-FFF2-40B4-BE49-F238E27FC236}">
                <a16:creationId xmlns:a16="http://schemas.microsoft.com/office/drawing/2014/main" id="{752E399A-C510-4890-9FE0-F65D2001C7AF}"/>
              </a:ext>
            </a:extLst>
          </p:cNvPr>
          <p:cNvSpPr>
            <a:spLocks noGrp="1" noRot="1" noChangeAspect="1" noChangeArrowheads="1" noTextEdit="1"/>
          </p:cNvSpPr>
          <p:nvPr>
            <p:ph type="sldImg"/>
          </p:nvPr>
        </p:nvSpPr>
        <p:spPr>
          <a:ln/>
        </p:spPr>
      </p:sp>
      <p:sp>
        <p:nvSpPr>
          <p:cNvPr id="340995" name="Notizenplatzhalter 2">
            <a:extLst>
              <a:ext uri="{FF2B5EF4-FFF2-40B4-BE49-F238E27FC236}">
                <a16:creationId xmlns:a16="http://schemas.microsoft.com/office/drawing/2014/main" id="{E7730CE6-945A-4EEF-9AAB-7B37B6E9CEB3}"/>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40996" name="Foliennummernplatzhalter 3">
            <a:extLst>
              <a:ext uri="{FF2B5EF4-FFF2-40B4-BE49-F238E27FC236}">
                <a16:creationId xmlns:a16="http://schemas.microsoft.com/office/drawing/2014/main" id="{4F6629DF-2C34-4643-A903-AE13B11BA272}"/>
              </a:ext>
            </a:extLst>
          </p:cNvPr>
          <p:cNvSpPr>
            <a:spLocks noGrp="1"/>
          </p:cNvSpPr>
          <p:nvPr>
            <p:ph type="sldNum" sz="quarter" idx="5"/>
          </p:nvPr>
        </p:nvSpPr>
        <p:spPr>
          <a:noFill/>
        </p:spPr>
        <p:txBody>
          <a:bodyPr/>
          <a:lstStyle>
            <a:lvl1pPr defTabSz="976578">
              <a:spcBef>
                <a:spcPct val="30000"/>
              </a:spcBef>
              <a:defRPr sz="1400">
                <a:solidFill>
                  <a:schemeClr val="tx1"/>
                </a:solidFill>
                <a:latin typeface="Arial" panose="020B0604020202020204" pitchFamily="34" charset="0"/>
              </a:defRPr>
            </a:lvl1pPr>
            <a:lvl2pPr marL="734920" indent="-278077" defTabSz="976578">
              <a:spcBef>
                <a:spcPct val="30000"/>
              </a:spcBef>
              <a:defRPr sz="1400">
                <a:solidFill>
                  <a:schemeClr val="tx1"/>
                </a:solidFill>
                <a:latin typeface="Arial" panose="020B0604020202020204" pitchFamily="34" charset="0"/>
              </a:defRPr>
            </a:lvl2pPr>
            <a:lvl3pPr marL="1133827" indent="-218489" defTabSz="976578">
              <a:spcBef>
                <a:spcPct val="30000"/>
              </a:spcBef>
              <a:defRPr sz="1400">
                <a:solidFill>
                  <a:schemeClr val="tx1"/>
                </a:solidFill>
                <a:latin typeface="Arial" panose="020B0604020202020204" pitchFamily="34" charset="0"/>
              </a:defRPr>
            </a:lvl3pPr>
            <a:lvl4pPr marL="1590668" indent="-218489" defTabSz="976578">
              <a:spcBef>
                <a:spcPct val="30000"/>
              </a:spcBef>
              <a:defRPr sz="1400">
                <a:solidFill>
                  <a:schemeClr val="tx1"/>
                </a:solidFill>
                <a:latin typeface="Arial" panose="020B0604020202020204" pitchFamily="34" charset="0"/>
              </a:defRPr>
            </a:lvl4pPr>
            <a:lvl5pPr marL="2047510" indent="-218489" defTabSz="976578">
              <a:spcBef>
                <a:spcPct val="30000"/>
              </a:spcBef>
              <a:defRPr sz="1400">
                <a:solidFill>
                  <a:schemeClr val="tx1"/>
                </a:solidFill>
                <a:latin typeface="Arial" panose="020B0604020202020204" pitchFamily="34" charset="0"/>
              </a:defRPr>
            </a:lvl5pPr>
            <a:lvl6pPr marL="2524212" indent="-218489" defTabSz="976578" eaLnBrk="0" fontAlgn="base" hangingPunct="0">
              <a:spcBef>
                <a:spcPct val="30000"/>
              </a:spcBef>
              <a:spcAft>
                <a:spcPct val="0"/>
              </a:spcAft>
              <a:defRPr sz="1400">
                <a:solidFill>
                  <a:schemeClr val="tx1"/>
                </a:solidFill>
                <a:latin typeface="Arial" panose="020B0604020202020204" pitchFamily="34" charset="0"/>
              </a:defRPr>
            </a:lvl6pPr>
            <a:lvl7pPr marL="3000915" indent="-218489" defTabSz="976578" eaLnBrk="0" fontAlgn="base" hangingPunct="0">
              <a:spcBef>
                <a:spcPct val="30000"/>
              </a:spcBef>
              <a:spcAft>
                <a:spcPct val="0"/>
              </a:spcAft>
              <a:defRPr sz="1400">
                <a:solidFill>
                  <a:schemeClr val="tx1"/>
                </a:solidFill>
                <a:latin typeface="Arial" panose="020B0604020202020204" pitchFamily="34" charset="0"/>
              </a:defRPr>
            </a:lvl7pPr>
            <a:lvl8pPr marL="3477620" indent="-218489" defTabSz="976578" eaLnBrk="0" fontAlgn="base" hangingPunct="0">
              <a:spcBef>
                <a:spcPct val="30000"/>
              </a:spcBef>
              <a:spcAft>
                <a:spcPct val="0"/>
              </a:spcAft>
              <a:defRPr sz="1400">
                <a:solidFill>
                  <a:schemeClr val="tx1"/>
                </a:solidFill>
                <a:latin typeface="Arial" panose="020B0604020202020204" pitchFamily="34" charset="0"/>
              </a:defRPr>
            </a:lvl8pPr>
            <a:lvl9pPr marL="3954323" indent="-218489" defTabSz="976578" eaLnBrk="0" fontAlgn="base" hangingPunct="0">
              <a:spcBef>
                <a:spcPct val="30000"/>
              </a:spcBef>
              <a:spcAft>
                <a:spcPct val="0"/>
              </a:spcAft>
              <a:defRPr sz="1400">
                <a:solidFill>
                  <a:schemeClr val="tx1"/>
                </a:solidFill>
                <a:latin typeface="Arial" panose="020B0604020202020204" pitchFamily="34" charset="0"/>
              </a:defRPr>
            </a:lvl9pPr>
          </a:lstStyle>
          <a:p>
            <a:pPr>
              <a:spcBef>
                <a:spcPct val="0"/>
              </a:spcBef>
            </a:pPr>
            <a:fld id="{B025D2F7-A64C-453D-8F4E-3DB500E93538}" type="slidenum">
              <a:rPr lang="de-DE" altLang="de-DE" sz="1500"/>
              <a:pPr>
                <a:spcBef>
                  <a:spcPct val="0"/>
                </a:spcBef>
              </a:pPr>
              <a:t>297</a:t>
            </a:fld>
            <a:endParaRPr lang="de-DE" altLang="de-DE" sz="150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92528261-3FA5-4627-9A7D-AE795A8EFFEF}"/>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95AD74A9-68E5-4DFD-A28F-F34B78640643}"/>
              </a:ext>
            </a:extLst>
          </p:cNvPr>
          <p:cNvSpPr>
            <a:spLocks noGrp="1" noChangeArrowheads="1"/>
          </p:cNvSpPr>
          <p:nvPr>
            <p:ph type="body" idx="1"/>
          </p:nvPr>
        </p:nvSpPr>
        <p:spPr>
          <a:noFill/>
        </p:spPr>
        <p:txBody>
          <a:bodyPr/>
          <a:lstStyle/>
          <a:p>
            <a:pPr>
              <a:buFontTx/>
              <a:buChar char="•"/>
            </a:pPr>
            <a:endParaRPr lang="de-DE" altLang="de-DE" sz="1100">
              <a:latin typeface="Arial" panose="020B0604020202020204"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ED655FEA-DD21-4E97-89ED-A169C191BE8E}"/>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A0E2ED1C-B91D-41D1-9B1E-AB5F1B89BD61}"/>
              </a:ext>
            </a:extLst>
          </p:cNvPr>
          <p:cNvSpPr>
            <a:spLocks noGrp="1" noChangeArrowheads="1"/>
          </p:cNvSpPr>
          <p:nvPr>
            <p:ph type="body" idx="1"/>
          </p:nvPr>
        </p:nvSpPr>
        <p:spPr>
          <a:noFill/>
        </p:spPr>
        <p:txBody>
          <a:bodyPr/>
          <a:lstStyle/>
          <a:p>
            <a:pPr>
              <a:buFontTx/>
              <a:buChar char="•"/>
            </a:pPr>
            <a:endParaRPr lang="de-DE" altLang="de-DE" sz="11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17753396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F8CDA5DE-D89C-4311-A737-3D3BD2CB0DC6}"/>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C2E3661E-1141-4482-B031-E29F224A0D19}"/>
              </a:ext>
            </a:extLst>
          </p:cNvPr>
          <p:cNvSpPr>
            <a:spLocks noGrp="1" noChangeArrowheads="1"/>
          </p:cNvSpPr>
          <p:nvPr>
            <p:ph type="body" idx="1"/>
          </p:nvPr>
        </p:nvSpPr>
        <p:spPr>
          <a:noFill/>
        </p:spPr>
        <p:txBody>
          <a:bodyPr/>
          <a:lstStyle/>
          <a:p>
            <a:pPr>
              <a:buFontTx/>
              <a:buChar char="•"/>
            </a:pPr>
            <a:endParaRPr lang="de-DE" altLang="de-DE" sz="1100">
              <a:latin typeface="Arial" panose="020B0604020202020204"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62264446-6423-4C5A-930E-AF45EFB5A4D9}"/>
              </a:ext>
            </a:extLst>
          </p:cNvPr>
          <p:cNvSpPr>
            <a:spLocks noGrp="1" noRot="1" noChangeAspect="1" noChangeArrowheads="1" noTextEdit="1"/>
          </p:cNvSpPr>
          <p:nvPr>
            <p:ph type="sldImg"/>
          </p:nvPr>
        </p:nvSpPr>
        <p:spPr>
          <a:ln/>
        </p:spPr>
      </p:sp>
      <p:sp>
        <p:nvSpPr>
          <p:cNvPr id="349187" name="Rectangle 3">
            <a:extLst>
              <a:ext uri="{FF2B5EF4-FFF2-40B4-BE49-F238E27FC236}">
                <a16:creationId xmlns:a16="http://schemas.microsoft.com/office/drawing/2014/main" id="{6F18EEE6-7428-4AE3-A7B9-ED5975BF9F2A}"/>
              </a:ext>
            </a:extLst>
          </p:cNvPr>
          <p:cNvSpPr>
            <a:spLocks noGrp="1" noChangeArrowheads="1"/>
          </p:cNvSpPr>
          <p:nvPr>
            <p:ph type="body" idx="1"/>
          </p:nvPr>
        </p:nvSpPr>
        <p:spPr>
          <a:noFill/>
        </p:spPr>
        <p:txBody>
          <a:bodyPr/>
          <a:lstStyle/>
          <a:p>
            <a:pPr>
              <a:buFontTx/>
              <a:buChar char="•"/>
            </a:pPr>
            <a:endParaRPr lang="de-DE" altLang="de-DE" sz="1100">
              <a:latin typeface="Arial" panose="020B0604020202020204"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F2C81F6F-A02D-43BC-8A47-9F361AB5FF6C}"/>
              </a:ext>
            </a:extLst>
          </p:cNvPr>
          <p:cNvSpPr>
            <a:spLocks noGrp="1" noRot="1" noChangeAspect="1" noChangeArrowheads="1" noTextEdit="1"/>
          </p:cNvSpPr>
          <p:nvPr>
            <p:ph type="sldImg"/>
          </p:nvPr>
        </p:nvSpPr>
        <p:spPr>
          <a:ln/>
        </p:spPr>
      </p:sp>
      <p:sp>
        <p:nvSpPr>
          <p:cNvPr id="351235" name="Rectangle 3">
            <a:extLst>
              <a:ext uri="{FF2B5EF4-FFF2-40B4-BE49-F238E27FC236}">
                <a16:creationId xmlns:a16="http://schemas.microsoft.com/office/drawing/2014/main" id="{9CFD269A-C649-4378-867F-D6479023FC07}"/>
              </a:ext>
            </a:extLst>
          </p:cNvPr>
          <p:cNvSpPr>
            <a:spLocks noGrp="1" noChangeArrowheads="1"/>
          </p:cNvSpPr>
          <p:nvPr>
            <p:ph type="body" idx="1"/>
          </p:nvPr>
        </p:nvSpPr>
        <p:spPr>
          <a:noFill/>
        </p:spPr>
        <p:txBody>
          <a:bodyPr/>
          <a:lstStyle/>
          <a:p>
            <a:pPr>
              <a:buFontTx/>
              <a:buChar char="•"/>
            </a:pPr>
            <a:endParaRPr lang="de-DE" altLang="de-DE" sz="1100">
              <a:latin typeface="Arial" panose="020B0604020202020204"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1A48C30A-D77C-4887-BA14-762BFF8DF698}"/>
              </a:ext>
            </a:extLst>
          </p:cNvPr>
          <p:cNvSpPr>
            <a:spLocks noGrp="1" noRot="1" noChangeAspect="1" noChangeArrowheads="1" noTextEdit="1"/>
          </p:cNvSpPr>
          <p:nvPr>
            <p:ph type="sldImg"/>
          </p:nvPr>
        </p:nvSpPr>
        <p:spPr>
          <a:ln/>
        </p:spPr>
      </p:sp>
      <p:sp>
        <p:nvSpPr>
          <p:cNvPr id="353283" name="Rectangle 3">
            <a:extLst>
              <a:ext uri="{FF2B5EF4-FFF2-40B4-BE49-F238E27FC236}">
                <a16:creationId xmlns:a16="http://schemas.microsoft.com/office/drawing/2014/main" id="{44233E2F-459B-4281-AF0B-AE7AC50CE259}"/>
              </a:ext>
            </a:extLst>
          </p:cNvPr>
          <p:cNvSpPr>
            <a:spLocks noGrp="1" noChangeArrowheads="1"/>
          </p:cNvSpPr>
          <p:nvPr>
            <p:ph type="body" idx="1"/>
          </p:nvPr>
        </p:nvSpPr>
        <p:spPr>
          <a:noFill/>
        </p:spPr>
        <p:txBody>
          <a:bodyPr/>
          <a:lstStyle/>
          <a:p>
            <a:endParaRPr lang="de-DE" altLang="de-DE" sz="1100">
              <a:latin typeface="Arial" panose="020B0604020202020204"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Folienbildplatzhalter 1">
            <a:extLst>
              <a:ext uri="{FF2B5EF4-FFF2-40B4-BE49-F238E27FC236}">
                <a16:creationId xmlns:a16="http://schemas.microsoft.com/office/drawing/2014/main" id="{B0A4D10A-32BE-45AE-8E85-512CB3BE73F8}"/>
              </a:ext>
            </a:extLst>
          </p:cNvPr>
          <p:cNvSpPr>
            <a:spLocks noGrp="1" noRot="1" noChangeAspect="1" noChangeArrowheads="1" noTextEdit="1"/>
          </p:cNvSpPr>
          <p:nvPr>
            <p:ph type="sldImg"/>
          </p:nvPr>
        </p:nvSpPr>
        <p:spPr>
          <a:ln/>
        </p:spPr>
      </p:sp>
      <p:sp>
        <p:nvSpPr>
          <p:cNvPr id="355331" name="Notizenplatzhalter 2">
            <a:extLst>
              <a:ext uri="{FF2B5EF4-FFF2-40B4-BE49-F238E27FC236}">
                <a16:creationId xmlns:a16="http://schemas.microsoft.com/office/drawing/2014/main" id="{EA2A49EE-71F2-4DBB-8F8D-AF73081B0AFE}"/>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55332" name="Foliennummernplatzhalter 3">
            <a:extLst>
              <a:ext uri="{FF2B5EF4-FFF2-40B4-BE49-F238E27FC236}">
                <a16:creationId xmlns:a16="http://schemas.microsoft.com/office/drawing/2014/main" id="{DD1C4C22-768F-4363-A66A-2895FBA97278}"/>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7AD506-FBAE-4B02-940B-09F4174536BF}" type="slidenum">
              <a:rPr lang="de-DE" altLang="de-DE" smtClean="0"/>
              <a:pPr/>
              <a:t>304</a:t>
            </a:fld>
            <a:endParaRPr lang="de-DE" altLang="de-DE"/>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Folienbildplatzhalter 1">
            <a:extLst>
              <a:ext uri="{FF2B5EF4-FFF2-40B4-BE49-F238E27FC236}">
                <a16:creationId xmlns:a16="http://schemas.microsoft.com/office/drawing/2014/main" id="{48C8D760-C999-4049-ACD6-05D6E2308C9F}"/>
              </a:ext>
            </a:extLst>
          </p:cNvPr>
          <p:cNvSpPr>
            <a:spLocks noGrp="1" noRot="1" noChangeAspect="1" noChangeArrowheads="1" noTextEdit="1"/>
          </p:cNvSpPr>
          <p:nvPr>
            <p:ph type="sldImg"/>
          </p:nvPr>
        </p:nvSpPr>
        <p:spPr>
          <a:ln/>
        </p:spPr>
      </p:sp>
      <p:sp>
        <p:nvSpPr>
          <p:cNvPr id="359427" name="Notizenplatzhalter 2">
            <a:extLst>
              <a:ext uri="{FF2B5EF4-FFF2-40B4-BE49-F238E27FC236}">
                <a16:creationId xmlns:a16="http://schemas.microsoft.com/office/drawing/2014/main" id="{81006CBA-3A3F-4CFE-BFAE-6BA45783433B}"/>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59428" name="Foliennummernplatzhalter 3">
            <a:extLst>
              <a:ext uri="{FF2B5EF4-FFF2-40B4-BE49-F238E27FC236}">
                <a16:creationId xmlns:a16="http://schemas.microsoft.com/office/drawing/2014/main" id="{460A0344-BEFF-49A1-87DC-1A5F143D29A0}"/>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775A3B-EAA4-423B-9B63-B6DDBC21366B}" type="slidenum">
              <a:rPr lang="de-DE" altLang="de-DE" smtClean="0"/>
              <a:pPr/>
              <a:t>305</a:t>
            </a:fld>
            <a:endParaRPr lang="de-DE" altLang="de-DE"/>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lienbildplatzhalter 1">
            <a:extLst>
              <a:ext uri="{FF2B5EF4-FFF2-40B4-BE49-F238E27FC236}">
                <a16:creationId xmlns:a16="http://schemas.microsoft.com/office/drawing/2014/main" id="{B4028CF7-9575-46AF-A3E9-5023DBB09504}"/>
              </a:ext>
            </a:extLst>
          </p:cNvPr>
          <p:cNvSpPr>
            <a:spLocks noGrp="1" noRot="1" noChangeAspect="1" noChangeArrowheads="1" noTextEdit="1"/>
          </p:cNvSpPr>
          <p:nvPr>
            <p:ph type="sldImg"/>
          </p:nvPr>
        </p:nvSpPr>
        <p:spPr>
          <a:ln/>
        </p:spPr>
      </p:sp>
      <p:sp>
        <p:nvSpPr>
          <p:cNvPr id="361475" name="Notizenplatzhalter 2">
            <a:extLst>
              <a:ext uri="{FF2B5EF4-FFF2-40B4-BE49-F238E27FC236}">
                <a16:creationId xmlns:a16="http://schemas.microsoft.com/office/drawing/2014/main" id="{E957325F-6064-4102-993E-D2ED40FEB815}"/>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61476" name="Foliennummernplatzhalter 3">
            <a:extLst>
              <a:ext uri="{FF2B5EF4-FFF2-40B4-BE49-F238E27FC236}">
                <a16:creationId xmlns:a16="http://schemas.microsoft.com/office/drawing/2014/main" id="{51C82259-AAAC-4EA1-96B7-B9887DAD02D3}"/>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BEE483-A1C7-4331-87A4-412633EDE7E4}" type="slidenum">
              <a:rPr lang="de-DE" altLang="de-DE" smtClean="0"/>
              <a:pPr/>
              <a:t>306</a:t>
            </a:fld>
            <a:endParaRPr lang="de-DE" altLang="de-DE"/>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Folienbildplatzhalter 1">
            <a:extLst>
              <a:ext uri="{FF2B5EF4-FFF2-40B4-BE49-F238E27FC236}">
                <a16:creationId xmlns:a16="http://schemas.microsoft.com/office/drawing/2014/main" id="{1179F89E-6732-4C38-AD16-4447A0C1FF88}"/>
              </a:ext>
            </a:extLst>
          </p:cNvPr>
          <p:cNvSpPr>
            <a:spLocks noGrp="1" noRot="1" noChangeAspect="1" noChangeArrowheads="1" noTextEdit="1"/>
          </p:cNvSpPr>
          <p:nvPr>
            <p:ph type="sldImg"/>
          </p:nvPr>
        </p:nvSpPr>
        <p:spPr>
          <a:ln/>
        </p:spPr>
      </p:sp>
      <p:sp>
        <p:nvSpPr>
          <p:cNvPr id="363523" name="Notizenplatzhalter 2">
            <a:extLst>
              <a:ext uri="{FF2B5EF4-FFF2-40B4-BE49-F238E27FC236}">
                <a16:creationId xmlns:a16="http://schemas.microsoft.com/office/drawing/2014/main" id="{7978DFD4-7971-4DE8-A9A8-CE064E1649C1}"/>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63524" name="Foliennummernplatzhalter 3">
            <a:extLst>
              <a:ext uri="{FF2B5EF4-FFF2-40B4-BE49-F238E27FC236}">
                <a16:creationId xmlns:a16="http://schemas.microsoft.com/office/drawing/2014/main" id="{5FB92CD6-A841-4DC1-A614-63D311D5F73B}"/>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2B4042-7EFA-4422-927C-38FB18621703}" type="slidenum">
              <a:rPr lang="de-DE" altLang="de-DE" smtClean="0"/>
              <a:pPr/>
              <a:t>307</a:t>
            </a:fld>
            <a:endParaRPr lang="de-DE" altLang="de-DE"/>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olienbildplatzhalter 1">
            <a:extLst>
              <a:ext uri="{FF2B5EF4-FFF2-40B4-BE49-F238E27FC236}">
                <a16:creationId xmlns:a16="http://schemas.microsoft.com/office/drawing/2014/main" id="{EAB65336-C05A-4EB1-93CF-20BB12F2165E}"/>
              </a:ext>
            </a:extLst>
          </p:cNvPr>
          <p:cNvSpPr>
            <a:spLocks noGrp="1" noRot="1" noChangeAspect="1" noChangeArrowheads="1" noTextEdit="1"/>
          </p:cNvSpPr>
          <p:nvPr>
            <p:ph type="sldImg"/>
          </p:nvPr>
        </p:nvSpPr>
        <p:spPr>
          <a:ln/>
        </p:spPr>
      </p:sp>
      <p:sp>
        <p:nvSpPr>
          <p:cNvPr id="369667" name="Notizenplatzhalter 2">
            <a:extLst>
              <a:ext uri="{FF2B5EF4-FFF2-40B4-BE49-F238E27FC236}">
                <a16:creationId xmlns:a16="http://schemas.microsoft.com/office/drawing/2014/main" id="{07C0D105-5B7C-4675-B708-068E18D16529}"/>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69668" name="Foliennummernplatzhalter 3">
            <a:extLst>
              <a:ext uri="{FF2B5EF4-FFF2-40B4-BE49-F238E27FC236}">
                <a16:creationId xmlns:a16="http://schemas.microsoft.com/office/drawing/2014/main" id="{25DCBB9E-9ED2-4ACE-A8B5-14D079BC8CEA}"/>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CBBF21-388A-48F5-B9FE-3C52CEA97A7A}" type="slidenum">
              <a:rPr lang="de-DE" altLang="de-DE" smtClean="0"/>
              <a:pPr/>
              <a:t>308</a:t>
            </a:fld>
            <a:endParaRPr lang="de-DE" altLang="de-DE"/>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lienbildplatzhalter 1">
            <a:extLst>
              <a:ext uri="{FF2B5EF4-FFF2-40B4-BE49-F238E27FC236}">
                <a16:creationId xmlns:a16="http://schemas.microsoft.com/office/drawing/2014/main" id="{21EF7895-81E6-490E-A9D1-30A35B14CC42}"/>
              </a:ext>
            </a:extLst>
          </p:cNvPr>
          <p:cNvSpPr>
            <a:spLocks noGrp="1" noRot="1" noChangeAspect="1" noChangeArrowheads="1" noTextEdit="1"/>
          </p:cNvSpPr>
          <p:nvPr>
            <p:ph type="sldImg"/>
          </p:nvPr>
        </p:nvSpPr>
        <p:spPr>
          <a:ln/>
        </p:spPr>
      </p:sp>
      <p:sp>
        <p:nvSpPr>
          <p:cNvPr id="365571" name="Notizenplatzhalter 2">
            <a:extLst>
              <a:ext uri="{FF2B5EF4-FFF2-40B4-BE49-F238E27FC236}">
                <a16:creationId xmlns:a16="http://schemas.microsoft.com/office/drawing/2014/main" id="{26A1D715-4311-42EA-8701-BD8B44423497}"/>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65572" name="Foliennummernplatzhalter 3">
            <a:extLst>
              <a:ext uri="{FF2B5EF4-FFF2-40B4-BE49-F238E27FC236}">
                <a16:creationId xmlns:a16="http://schemas.microsoft.com/office/drawing/2014/main" id="{579517EF-4783-4C1D-9CBB-A0FFEA08DCFD}"/>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29C869-53FA-42FA-88B8-432D726A8C05}" type="slidenum">
              <a:rPr lang="de-DE" altLang="de-DE" smtClean="0"/>
              <a:pPr/>
              <a:t>309</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a:extLst>
              <a:ext uri="{FF2B5EF4-FFF2-40B4-BE49-F238E27FC236}">
                <a16:creationId xmlns:a16="http://schemas.microsoft.com/office/drawing/2014/main" id="{F4DE67F8-1931-4863-8AD9-0044210DCA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izenplatzhalter 2">
            <a:extLst>
              <a:ext uri="{FF2B5EF4-FFF2-40B4-BE49-F238E27FC236}">
                <a16:creationId xmlns:a16="http://schemas.microsoft.com/office/drawing/2014/main" id="{FE8269EE-936E-4FEA-A550-257F04D7461C}"/>
              </a:ext>
            </a:extLst>
          </p:cNvPr>
          <p:cNvSpPr>
            <a:spLocks noGrp="1" noChangeArrowheads="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126980" name="Foliennummernplatzhalter 3">
            <a:extLst>
              <a:ext uri="{FF2B5EF4-FFF2-40B4-BE49-F238E27FC236}">
                <a16:creationId xmlns:a16="http://schemas.microsoft.com/office/drawing/2014/main" id="{7C0672E7-AD94-4BD3-9105-C2438F956027}"/>
              </a:ext>
            </a:extLst>
          </p:cNvPr>
          <p:cNvSpPr>
            <a:spLocks noGrp="1"/>
          </p:cNvSpPr>
          <p:nvPr>
            <p:ph type="sldNum" sz="quarter" idx="5"/>
          </p:nvPr>
        </p:nvSpPr>
        <p:spPr>
          <a:noFill/>
        </p:spPr>
        <p:txBody>
          <a:bodyPr/>
          <a:lstStyle>
            <a:lvl1pPr defTabSz="973317">
              <a:spcBef>
                <a:spcPct val="30000"/>
              </a:spcBef>
              <a:defRPr sz="1100">
                <a:solidFill>
                  <a:schemeClr val="tx1"/>
                </a:solidFill>
                <a:latin typeface="Calibri" panose="020F0502020204030204" pitchFamily="34" charset="0"/>
                <a:cs typeface="Arial" panose="020B0604020202020204" pitchFamily="34" charset="0"/>
              </a:defRPr>
            </a:lvl1pPr>
            <a:lvl2pPr marL="754556" indent="-285337" defTabSz="973317">
              <a:spcBef>
                <a:spcPct val="30000"/>
              </a:spcBef>
              <a:defRPr sz="1100">
                <a:solidFill>
                  <a:schemeClr val="tx1"/>
                </a:solidFill>
                <a:latin typeface="Calibri" panose="020F0502020204030204" pitchFamily="34" charset="0"/>
                <a:cs typeface="Arial" panose="020B0604020202020204" pitchFamily="34" charset="0"/>
              </a:defRPr>
            </a:lvl2pPr>
            <a:lvl3pPr marL="1166712" indent="-225100" defTabSz="973317">
              <a:spcBef>
                <a:spcPct val="30000"/>
              </a:spcBef>
              <a:defRPr sz="1100">
                <a:solidFill>
                  <a:schemeClr val="tx1"/>
                </a:solidFill>
                <a:latin typeface="Calibri" panose="020F0502020204030204" pitchFamily="34" charset="0"/>
                <a:cs typeface="Arial" panose="020B0604020202020204" pitchFamily="34" charset="0"/>
              </a:defRPr>
            </a:lvl3pPr>
            <a:lvl4pPr marL="1639102" indent="-225100" defTabSz="973317">
              <a:spcBef>
                <a:spcPct val="30000"/>
              </a:spcBef>
              <a:defRPr sz="1100">
                <a:solidFill>
                  <a:schemeClr val="tx1"/>
                </a:solidFill>
                <a:latin typeface="Calibri" panose="020F0502020204030204" pitchFamily="34" charset="0"/>
                <a:cs typeface="Arial" panose="020B0604020202020204" pitchFamily="34" charset="0"/>
              </a:defRPr>
            </a:lvl4pPr>
            <a:lvl5pPr marL="2108324" indent="-225100" defTabSz="973317">
              <a:spcBef>
                <a:spcPct val="30000"/>
              </a:spcBef>
              <a:defRPr sz="1100">
                <a:solidFill>
                  <a:schemeClr val="tx1"/>
                </a:solidFill>
                <a:latin typeface="Calibri" panose="020F0502020204030204" pitchFamily="34" charset="0"/>
                <a:cs typeface="Arial" panose="020B0604020202020204" pitchFamily="34" charset="0"/>
              </a:defRPr>
            </a:lvl5pPr>
            <a:lvl6pPr marL="2564864"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21403"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7942"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34480"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1AB25EB5-8EAA-4683-BA93-5755B6F7D38A}" type="slidenum">
              <a:rPr lang="de-DE" altLang="de-DE" sz="1500">
                <a:solidFill>
                  <a:srgbClr val="000000"/>
                </a:solidFill>
                <a:latin typeface="Arial" panose="020B0604020202020204" pitchFamily="34" charset="0"/>
              </a:rPr>
              <a:pPr>
                <a:spcBef>
                  <a:spcPct val="0"/>
                </a:spcBef>
              </a:pPr>
              <a:t>2</a:t>
            </a:fld>
            <a:endParaRPr lang="de-DE" altLang="de-DE" sz="1500">
              <a:solidFill>
                <a:srgbClr val="000000"/>
              </a:solidFill>
              <a:latin typeface="Arial" panose="020B0604020202020204" pitchFamily="34" charset="0"/>
            </a:endParaRPr>
          </a:p>
        </p:txBody>
      </p:sp>
    </p:spTree>
    <p:extLst>
      <p:ext uri="{BB962C8B-B14F-4D97-AF65-F5344CB8AC3E}">
        <p14:creationId xmlns:p14="http://schemas.microsoft.com/office/powerpoint/2010/main" val="1015395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49363826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lienbildplatzhalter 1">
            <a:extLst>
              <a:ext uri="{FF2B5EF4-FFF2-40B4-BE49-F238E27FC236}">
                <a16:creationId xmlns:a16="http://schemas.microsoft.com/office/drawing/2014/main" id="{3D0CC30B-BCEA-42FA-A97E-400F43DD4299}"/>
              </a:ext>
            </a:extLst>
          </p:cNvPr>
          <p:cNvSpPr>
            <a:spLocks noGrp="1" noRot="1" noChangeAspect="1" noChangeArrowheads="1" noTextEdit="1"/>
          </p:cNvSpPr>
          <p:nvPr>
            <p:ph type="sldImg"/>
          </p:nvPr>
        </p:nvSpPr>
        <p:spPr>
          <a:ln/>
        </p:spPr>
      </p:sp>
      <p:sp>
        <p:nvSpPr>
          <p:cNvPr id="367619" name="Notizenplatzhalter 2">
            <a:extLst>
              <a:ext uri="{FF2B5EF4-FFF2-40B4-BE49-F238E27FC236}">
                <a16:creationId xmlns:a16="http://schemas.microsoft.com/office/drawing/2014/main" id="{3BED5F08-7D0C-4386-A8BA-3C22FBBAA207}"/>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67620" name="Foliennummernplatzhalter 3">
            <a:extLst>
              <a:ext uri="{FF2B5EF4-FFF2-40B4-BE49-F238E27FC236}">
                <a16:creationId xmlns:a16="http://schemas.microsoft.com/office/drawing/2014/main" id="{68EF618B-18EE-4F4A-89C0-25CCEFFF78BE}"/>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3BF2AD-2A0D-4E6F-9ADE-83CDF48F84D9}" type="slidenum">
              <a:rPr lang="de-DE" altLang="de-DE" smtClean="0"/>
              <a:pPr/>
              <a:t>310</a:t>
            </a:fld>
            <a:endParaRPr lang="de-DE" altLang="de-DE"/>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lienbildplatzhalter 1">
            <a:extLst>
              <a:ext uri="{FF2B5EF4-FFF2-40B4-BE49-F238E27FC236}">
                <a16:creationId xmlns:a16="http://schemas.microsoft.com/office/drawing/2014/main" id="{459329FA-1A2A-4691-ACAD-76ED3F623AAE}"/>
              </a:ext>
            </a:extLst>
          </p:cNvPr>
          <p:cNvSpPr>
            <a:spLocks noGrp="1" noRot="1" noChangeAspect="1" noChangeArrowheads="1" noTextEdit="1"/>
          </p:cNvSpPr>
          <p:nvPr>
            <p:ph type="sldImg"/>
          </p:nvPr>
        </p:nvSpPr>
        <p:spPr>
          <a:ln/>
        </p:spPr>
      </p:sp>
      <p:sp>
        <p:nvSpPr>
          <p:cNvPr id="371715" name="Notizenplatzhalter 2">
            <a:extLst>
              <a:ext uri="{FF2B5EF4-FFF2-40B4-BE49-F238E27FC236}">
                <a16:creationId xmlns:a16="http://schemas.microsoft.com/office/drawing/2014/main" id="{B4E86A46-BDF9-4F77-956F-5805DFF6A2D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71716" name="Foliennummernplatzhalter 3">
            <a:extLst>
              <a:ext uri="{FF2B5EF4-FFF2-40B4-BE49-F238E27FC236}">
                <a16:creationId xmlns:a16="http://schemas.microsoft.com/office/drawing/2014/main" id="{22603662-46C9-4487-8B4C-77322701413F}"/>
              </a:ext>
            </a:extLst>
          </p:cNvPr>
          <p:cNvSpPr>
            <a:spLocks noGrp="1"/>
          </p:cNvSpPr>
          <p:nvPr>
            <p:ph type="sldNum" sz="quarter" idx="5"/>
          </p:nvPr>
        </p:nvSpPr>
        <p:spPr>
          <a:noFill/>
        </p:spPr>
        <p:txBody>
          <a:bodyPr/>
          <a:lstStyle>
            <a:lvl1pPr defTabSz="978236">
              <a:defRPr>
                <a:solidFill>
                  <a:schemeClr val="tx1"/>
                </a:solidFill>
                <a:latin typeface="Arial" panose="020B0604020202020204" pitchFamily="34" charset="0"/>
                <a:cs typeface="Arial" panose="020B0604020202020204" pitchFamily="34" charset="0"/>
              </a:defRPr>
            </a:lvl1pPr>
            <a:lvl2pPr marL="766367" indent="-291319" defTabSz="978236">
              <a:defRPr>
                <a:solidFill>
                  <a:schemeClr val="tx1"/>
                </a:solidFill>
                <a:latin typeface="Arial" panose="020B0604020202020204" pitchFamily="34" charset="0"/>
                <a:cs typeface="Arial" panose="020B0604020202020204" pitchFamily="34" charset="0"/>
              </a:defRPr>
            </a:lvl2pPr>
            <a:lvl3pPr marL="1181827" indent="-231731" defTabSz="978236">
              <a:defRPr>
                <a:solidFill>
                  <a:schemeClr val="tx1"/>
                </a:solidFill>
                <a:latin typeface="Arial" panose="020B0604020202020204" pitchFamily="34" charset="0"/>
                <a:cs typeface="Arial" panose="020B0604020202020204" pitchFamily="34" charset="0"/>
              </a:defRPr>
            </a:lvl3pPr>
            <a:lvl4pPr marL="1655221" indent="-231731" defTabSz="978236">
              <a:defRPr>
                <a:solidFill>
                  <a:schemeClr val="tx1"/>
                </a:solidFill>
                <a:latin typeface="Arial" panose="020B0604020202020204" pitchFamily="34" charset="0"/>
                <a:cs typeface="Arial" panose="020B0604020202020204" pitchFamily="34" charset="0"/>
              </a:defRPr>
            </a:lvl4pPr>
            <a:lvl5pPr marL="2130272" indent="-231731" defTabSz="978236">
              <a:defRPr>
                <a:solidFill>
                  <a:schemeClr val="tx1"/>
                </a:solidFill>
                <a:latin typeface="Arial" panose="020B0604020202020204" pitchFamily="34" charset="0"/>
                <a:cs typeface="Arial" panose="020B0604020202020204" pitchFamily="34" charset="0"/>
              </a:defRPr>
            </a:lvl5pPr>
            <a:lvl6pPr marL="2606973"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3678"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380"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085" indent="-231731" defTabSz="9782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E318FF-7544-432C-8649-14C8A35E34D4}" type="slidenum">
              <a:rPr lang="de-DE" altLang="de-DE" smtClean="0"/>
              <a:pPr/>
              <a:t>311</a:t>
            </a:fld>
            <a:endParaRPr lang="de-DE" altLang="de-DE"/>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lienbildplatzhalter 1">
            <a:extLst>
              <a:ext uri="{FF2B5EF4-FFF2-40B4-BE49-F238E27FC236}">
                <a16:creationId xmlns:a16="http://schemas.microsoft.com/office/drawing/2014/main" id="{5799DC6E-1DBF-400F-9688-229B88E2AA8B}"/>
              </a:ext>
            </a:extLst>
          </p:cNvPr>
          <p:cNvSpPr>
            <a:spLocks noGrp="1" noRot="1" noChangeAspect="1" noChangeArrowheads="1" noTextEdit="1"/>
          </p:cNvSpPr>
          <p:nvPr>
            <p:ph type="sldImg"/>
          </p:nvPr>
        </p:nvSpPr>
        <p:spPr>
          <a:ln/>
        </p:spPr>
      </p:sp>
      <p:sp>
        <p:nvSpPr>
          <p:cNvPr id="373763" name="Notizenplatzhalter 2">
            <a:extLst>
              <a:ext uri="{FF2B5EF4-FFF2-40B4-BE49-F238E27FC236}">
                <a16:creationId xmlns:a16="http://schemas.microsoft.com/office/drawing/2014/main" id="{41CF2271-402F-42F6-8DC8-C7F5F809DC34}"/>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373764" name="Fußzeilenplatzhalter 3">
            <a:extLst>
              <a:ext uri="{FF2B5EF4-FFF2-40B4-BE49-F238E27FC236}">
                <a16:creationId xmlns:a16="http://schemas.microsoft.com/office/drawing/2014/main" id="{6437C7E2-3A96-4F86-A3AF-14AA556C44A7}"/>
              </a:ext>
            </a:extLst>
          </p:cNvPr>
          <p:cNvSpPr>
            <a:spLocks noGrp="1"/>
          </p:cNvSpPr>
          <p:nvPr>
            <p:ph type="ftr" sz="quarter" idx="4"/>
          </p:nvPr>
        </p:nvSpPr>
        <p:spPr>
          <a:noFill/>
        </p:spPr>
        <p:txBody>
          <a:bodyPr/>
          <a:lstStyle>
            <a:lvl1pPr defTabSz="978236">
              <a:spcBef>
                <a:spcPct val="30000"/>
              </a:spcBef>
              <a:defRPr sz="1400">
                <a:solidFill>
                  <a:schemeClr val="tx1"/>
                </a:solidFill>
                <a:latin typeface="Arial" panose="020B0604020202020204" pitchFamily="34" charset="0"/>
              </a:defRPr>
            </a:lvl1pPr>
            <a:lvl2pPr marL="766367" indent="-291319" defTabSz="978236">
              <a:spcBef>
                <a:spcPct val="30000"/>
              </a:spcBef>
              <a:defRPr sz="1400">
                <a:solidFill>
                  <a:schemeClr val="tx1"/>
                </a:solidFill>
                <a:latin typeface="Arial" panose="020B0604020202020204" pitchFamily="34" charset="0"/>
              </a:defRPr>
            </a:lvl2pPr>
            <a:lvl3pPr marL="1181827" indent="-231731" defTabSz="978236">
              <a:spcBef>
                <a:spcPct val="30000"/>
              </a:spcBef>
              <a:defRPr sz="1400">
                <a:solidFill>
                  <a:schemeClr val="tx1"/>
                </a:solidFill>
                <a:latin typeface="Arial" panose="020B0604020202020204" pitchFamily="34" charset="0"/>
              </a:defRPr>
            </a:lvl3pPr>
            <a:lvl4pPr marL="1655221" indent="-231731" defTabSz="978236">
              <a:spcBef>
                <a:spcPct val="30000"/>
              </a:spcBef>
              <a:defRPr sz="1400">
                <a:solidFill>
                  <a:schemeClr val="tx1"/>
                </a:solidFill>
                <a:latin typeface="Arial" panose="020B0604020202020204" pitchFamily="34" charset="0"/>
              </a:defRPr>
            </a:lvl4pPr>
            <a:lvl5pPr marL="2130272" indent="-231731" defTabSz="978236">
              <a:spcBef>
                <a:spcPct val="30000"/>
              </a:spcBef>
              <a:defRPr sz="1400">
                <a:solidFill>
                  <a:schemeClr val="tx1"/>
                </a:solidFill>
                <a:latin typeface="Arial" panose="020B0604020202020204" pitchFamily="34" charset="0"/>
              </a:defRPr>
            </a:lvl5pPr>
            <a:lvl6pPr marL="2606973" indent="-231731" defTabSz="978236" eaLnBrk="0" fontAlgn="base" hangingPunct="0">
              <a:spcBef>
                <a:spcPct val="30000"/>
              </a:spcBef>
              <a:spcAft>
                <a:spcPct val="0"/>
              </a:spcAft>
              <a:defRPr sz="1400">
                <a:solidFill>
                  <a:schemeClr val="tx1"/>
                </a:solidFill>
                <a:latin typeface="Arial" panose="020B0604020202020204" pitchFamily="34" charset="0"/>
              </a:defRPr>
            </a:lvl6pPr>
            <a:lvl7pPr marL="3083678" indent="-231731" defTabSz="978236" eaLnBrk="0" fontAlgn="base" hangingPunct="0">
              <a:spcBef>
                <a:spcPct val="30000"/>
              </a:spcBef>
              <a:spcAft>
                <a:spcPct val="0"/>
              </a:spcAft>
              <a:defRPr sz="1400">
                <a:solidFill>
                  <a:schemeClr val="tx1"/>
                </a:solidFill>
                <a:latin typeface="Arial" panose="020B0604020202020204" pitchFamily="34" charset="0"/>
              </a:defRPr>
            </a:lvl7pPr>
            <a:lvl8pPr marL="3560380" indent="-231731" defTabSz="978236" eaLnBrk="0" fontAlgn="base" hangingPunct="0">
              <a:spcBef>
                <a:spcPct val="30000"/>
              </a:spcBef>
              <a:spcAft>
                <a:spcPct val="0"/>
              </a:spcAft>
              <a:defRPr sz="1400">
                <a:solidFill>
                  <a:schemeClr val="tx1"/>
                </a:solidFill>
                <a:latin typeface="Arial" panose="020B0604020202020204" pitchFamily="34" charset="0"/>
              </a:defRPr>
            </a:lvl8pPr>
            <a:lvl9pPr marL="4037085" indent="-231731" defTabSz="978236" eaLnBrk="0" fontAlgn="base" hangingPunct="0">
              <a:spcBef>
                <a:spcPct val="30000"/>
              </a:spcBef>
              <a:spcAft>
                <a:spcPct val="0"/>
              </a:spcAft>
              <a:defRPr sz="1400">
                <a:solidFill>
                  <a:schemeClr val="tx1"/>
                </a:solidFill>
                <a:latin typeface="Arial" panose="020B0604020202020204" pitchFamily="34" charset="0"/>
              </a:defRPr>
            </a:lvl9pPr>
          </a:lstStyle>
          <a:p>
            <a:pPr>
              <a:spcBef>
                <a:spcPct val="0"/>
              </a:spcBef>
            </a:pPr>
            <a:endParaRPr lang="de-DE" altLang="de-DE" sz="1500">
              <a:cs typeface="Arial" panose="020B0604020202020204" pitchFamily="34" charset="0"/>
            </a:endParaRPr>
          </a:p>
        </p:txBody>
      </p:sp>
      <p:sp>
        <p:nvSpPr>
          <p:cNvPr id="373765" name="Foliennummernplatzhalter 4">
            <a:extLst>
              <a:ext uri="{FF2B5EF4-FFF2-40B4-BE49-F238E27FC236}">
                <a16:creationId xmlns:a16="http://schemas.microsoft.com/office/drawing/2014/main" id="{CA8FDFC9-20FC-4095-B47C-51B962D9D2E2}"/>
              </a:ext>
            </a:extLst>
          </p:cNvPr>
          <p:cNvSpPr>
            <a:spLocks noGrp="1"/>
          </p:cNvSpPr>
          <p:nvPr>
            <p:ph type="sldNum" sz="quarter" idx="5"/>
          </p:nvPr>
        </p:nvSpPr>
        <p:spPr>
          <a:noFill/>
        </p:spPr>
        <p:txBody>
          <a:bodyPr/>
          <a:lstStyle>
            <a:lvl1pPr defTabSz="978236">
              <a:spcBef>
                <a:spcPct val="30000"/>
              </a:spcBef>
              <a:defRPr sz="1400">
                <a:solidFill>
                  <a:schemeClr val="tx1"/>
                </a:solidFill>
                <a:latin typeface="Arial" panose="020B0604020202020204" pitchFamily="34" charset="0"/>
              </a:defRPr>
            </a:lvl1pPr>
            <a:lvl2pPr marL="766367" indent="-291319" defTabSz="978236">
              <a:spcBef>
                <a:spcPct val="30000"/>
              </a:spcBef>
              <a:defRPr sz="1400">
                <a:solidFill>
                  <a:schemeClr val="tx1"/>
                </a:solidFill>
                <a:latin typeface="Arial" panose="020B0604020202020204" pitchFamily="34" charset="0"/>
              </a:defRPr>
            </a:lvl2pPr>
            <a:lvl3pPr marL="1181827" indent="-231731" defTabSz="978236">
              <a:spcBef>
                <a:spcPct val="30000"/>
              </a:spcBef>
              <a:defRPr sz="1400">
                <a:solidFill>
                  <a:schemeClr val="tx1"/>
                </a:solidFill>
                <a:latin typeface="Arial" panose="020B0604020202020204" pitchFamily="34" charset="0"/>
              </a:defRPr>
            </a:lvl3pPr>
            <a:lvl4pPr marL="1655221" indent="-231731" defTabSz="978236">
              <a:spcBef>
                <a:spcPct val="30000"/>
              </a:spcBef>
              <a:defRPr sz="1400">
                <a:solidFill>
                  <a:schemeClr val="tx1"/>
                </a:solidFill>
                <a:latin typeface="Arial" panose="020B0604020202020204" pitchFamily="34" charset="0"/>
              </a:defRPr>
            </a:lvl4pPr>
            <a:lvl5pPr marL="2130272" indent="-231731" defTabSz="978236">
              <a:spcBef>
                <a:spcPct val="30000"/>
              </a:spcBef>
              <a:defRPr sz="1400">
                <a:solidFill>
                  <a:schemeClr val="tx1"/>
                </a:solidFill>
                <a:latin typeface="Arial" panose="020B0604020202020204" pitchFamily="34" charset="0"/>
              </a:defRPr>
            </a:lvl5pPr>
            <a:lvl6pPr marL="2606973" indent="-231731" defTabSz="978236" eaLnBrk="0" fontAlgn="base" hangingPunct="0">
              <a:spcBef>
                <a:spcPct val="30000"/>
              </a:spcBef>
              <a:spcAft>
                <a:spcPct val="0"/>
              </a:spcAft>
              <a:defRPr sz="1400">
                <a:solidFill>
                  <a:schemeClr val="tx1"/>
                </a:solidFill>
                <a:latin typeface="Arial" panose="020B0604020202020204" pitchFamily="34" charset="0"/>
              </a:defRPr>
            </a:lvl6pPr>
            <a:lvl7pPr marL="3083678" indent="-231731" defTabSz="978236" eaLnBrk="0" fontAlgn="base" hangingPunct="0">
              <a:spcBef>
                <a:spcPct val="30000"/>
              </a:spcBef>
              <a:spcAft>
                <a:spcPct val="0"/>
              </a:spcAft>
              <a:defRPr sz="1400">
                <a:solidFill>
                  <a:schemeClr val="tx1"/>
                </a:solidFill>
                <a:latin typeface="Arial" panose="020B0604020202020204" pitchFamily="34" charset="0"/>
              </a:defRPr>
            </a:lvl7pPr>
            <a:lvl8pPr marL="3560380" indent="-231731" defTabSz="978236" eaLnBrk="0" fontAlgn="base" hangingPunct="0">
              <a:spcBef>
                <a:spcPct val="30000"/>
              </a:spcBef>
              <a:spcAft>
                <a:spcPct val="0"/>
              </a:spcAft>
              <a:defRPr sz="1400">
                <a:solidFill>
                  <a:schemeClr val="tx1"/>
                </a:solidFill>
                <a:latin typeface="Arial" panose="020B0604020202020204" pitchFamily="34" charset="0"/>
              </a:defRPr>
            </a:lvl8pPr>
            <a:lvl9pPr marL="4037085" indent="-231731" defTabSz="978236" eaLnBrk="0" fontAlgn="base" hangingPunct="0">
              <a:spcBef>
                <a:spcPct val="30000"/>
              </a:spcBef>
              <a:spcAft>
                <a:spcPct val="0"/>
              </a:spcAft>
              <a:defRPr sz="1400">
                <a:solidFill>
                  <a:schemeClr val="tx1"/>
                </a:solidFill>
                <a:latin typeface="Arial" panose="020B0604020202020204" pitchFamily="34" charset="0"/>
              </a:defRPr>
            </a:lvl9pPr>
          </a:lstStyle>
          <a:p>
            <a:pPr>
              <a:spcBef>
                <a:spcPct val="0"/>
              </a:spcBef>
            </a:pPr>
            <a:fld id="{B1BFC682-5074-4BAE-BA1A-82D2C2593F34}" type="slidenum">
              <a:rPr lang="de-DE" altLang="de-DE" sz="1500"/>
              <a:pPr>
                <a:spcBef>
                  <a:spcPct val="0"/>
                </a:spcBef>
              </a:pPr>
              <a:t>312</a:t>
            </a:fld>
            <a:endParaRPr lang="de-DE" altLang="de-DE" sz="150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a:extLst>
              <a:ext uri="{FF2B5EF4-FFF2-40B4-BE49-F238E27FC236}">
                <a16:creationId xmlns:a16="http://schemas.microsoft.com/office/drawing/2014/main" id="{6C5BFEA3-E64E-4C65-AB00-329C3DC7B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5539" name="Rectangle 3">
            <a:extLst>
              <a:ext uri="{FF2B5EF4-FFF2-40B4-BE49-F238E27FC236}">
                <a16:creationId xmlns:a16="http://schemas.microsoft.com/office/drawing/2014/main" id="{ABF4EA17-CB27-46DD-A882-8077C2A53235}"/>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a:extLst>
              <a:ext uri="{FF2B5EF4-FFF2-40B4-BE49-F238E27FC236}">
                <a16:creationId xmlns:a16="http://schemas.microsoft.com/office/drawing/2014/main" id="{8278D280-DE6A-4D70-B4B2-886F945598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7587" name="Rectangle 3">
            <a:extLst>
              <a:ext uri="{FF2B5EF4-FFF2-40B4-BE49-F238E27FC236}">
                <a16:creationId xmlns:a16="http://schemas.microsoft.com/office/drawing/2014/main" id="{D74A8191-20FB-4AC6-B17D-95799E74567E}"/>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a:extLst>
              <a:ext uri="{FF2B5EF4-FFF2-40B4-BE49-F238E27FC236}">
                <a16:creationId xmlns:a16="http://schemas.microsoft.com/office/drawing/2014/main" id="{11AFF86C-0489-4CAB-8317-AD2E3D240A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9635" name="Rectangle 3">
            <a:extLst>
              <a:ext uri="{FF2B5EF4-FFF2-40B4-BE49-F238E27FC236}">
                <a16:creationId xmlns:a16="http://schemas.microsoft.com/office/drawing/2014/main" id="{7509C2DA-AE78-4341-9FE3-A6C34C77834B}"/>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556673F8-DE14-426C-8FB2-82B259A9F5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1683" name="Rectangle 3">
            <a:extLst>
              <a:ext uri="{FF2B5EF4-FFF2-40B4-BE49-F238E27FC236}">
                <a16:creationId xmlns:a16="http://schemas.microsoft.com/office/drawing/2014/main" id="{794AB95E-375F-4646-9194-A6A2FC45518B}"/>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51519" lvl="4" eaLnBrk="1" hangingPunct="1"/>
            <a:r>
              <a:rPr lang="de-DE" altLang="de-DE">
                <a:cs typeface="Arial" panose="020B0604020202020204" pitchFamily="34" charset="0"/>
              </a:rPr>
              <a:t>	anhand von Beispielen und der vorliegenden Fallstudie - Einblick gewinnen</a:t>
            </a:r>
          </a:p>
          <a:p>
            <a:pPr marL="1851519" lvl="4" eaLnBrk="1" hangingPunct="1"/>
            <a:r>
              <a:rPr lang="de-DE" altLang="de-DE">
                <a:cs typeface="Arial" panose="020B0604020202020204" pitchFamily="34" charset="0"/>
              </a:rPr>
              <a:t>	vor Ort während der Prüfung - oft zu wenig Zeit und Raum für Anleitungen und Erklärungen</a:t>
            </a:r>
          </a:p>
          <a:p>
            <a:pPr marL="1851519" lvl="4" eaLnBrk="1" hangingPunct="1"/>
            <a:r>
              <a:rPr lang="de-DE" altLang="de-DE">
                <a:cs typeface="Arial" panose="020B0604020202020204" pitchFamily="34" charset="0"/>
              </a:rPr>
              <a:t>	Prüfungswesen I angelegt auf Grundlagenvermittlung zu den verschiedenen Prüffeldern</a:t>
            </a:r>
          </a:p>
          <a:p>
            <a:pPr marL="1851519" lvl="4" eaLnBrk="1" hangingPunct="1"/>
            <a:endParaRPr lang="de-DE" altLang="de-DE">
              <a:cs typeface="Arial" panose="020B0604020202020204" pitchFamily="34" charset="0"/>
            </a:endParaRPr>
          </a:p>
          <a:p>
            <a:pPr marL="1851519" lvl="4" eaLnBrk="1" hangingPunct="1"/>
            <a:endParaRPr lang="de-DE" altLang="de-DE">
              <a:cs typeface="Arial" panose="020B0604020202020204" pitchFamily="34" charset="0"/>
            </a:endParaRPr>
          </a:p>
          <a:p>
            <a:pPr marL="1851519" lvl="4" eaLnBrk="1" hangingPunct="1"/>
            <a:r>
              <a:rPr lang="de-DE" altLang="de-DE">
                <a:cs typeface="Arial" panose="020B0604020202020204" pitchFamily="34" charset="0"/>
              </a:rPr>
              <a:t>Vorgehensweise</a:t>
            </a:r>
          </a:p>
          <a:p>
            <a:pPr marL="1851519"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51519" lvl="4" eaLnBrk="1" hangingPunct="1"/>
            <a:r>
              <a:rPr lang="de-DE" altLang="de-DE">
                <a:cs typeface="Arial" panose="020B0604020202020204" pitchFamily="34" charset="0"/>
              </a:rPr>
              <a:t>	(RF evtl Juristen oder nicht BWL)</a:t>
            </a:r>
          </a:p>
          <a:p>
            <a:pPr marL="1851519" lvl="4" eaLnBrk="1" hangingPunct="1"/>
            <a:r>
              <a:rPr lang="de-DE" altLang="de-DE">
                <a:cs typeface="Arial" panose="020B0604020202020204" pitchFamily="34" charset="0"/>
              </a:rPr>
              <a:t>		</a:t>
            </a:r>
          </a:p>
          <a:p>
            <a:pPr marL="1851519" lvl="4" eaLnBrk="1" hangingPunct="1"/>
            <a:r>
              <a:rPr lang="de-DE" altLang="de-DE">
                <a:cs typeface="Arial" panose="020B0604020202020204" pitchFamily="34" charset="0"/>
              </a:rPr>
              <a:t>	Umsetzung an Musterfall: GmbH häufigste Rechtsform</a:t>
            </a:r>
          </a:p>
          <a:p>
            <a:pPr marL="1851519" lvl="4" eaLnBrk="1" hangingPunct="1"/>
            <a:endParaRPr lang="de-DE" altLang="de-DE">
              <a:cs typeface="Arial" panose="020B0604020202020204" pitchFamily="34" charset="0"/>
            </a:endParaRPr>
          </a:p>
          <a:p>
            <a:pPr marL="1851519" lvl="4" eaLnBrk="1" hangingPunct="1"/>
            <a:endParaRPr lang="de-DE" altLang="de-DE">
              <a:cs typeface="Arial" panose="020B0604020202020204" pitchFamily="34" charset="0"/>
            </a:endParaRPr>
          </a:p>
          <a:p>
            <a:pPr marL="1851519" lvl="4" eaLnBrk="1" hangingPunct="1"/>
            <a:r>
              <a:rPr lang="de-DE" altLang="de-DE">
                <a:cs typeface="Arial" panose="020B0604020202020204" pitchFamily="34" charset="0"/>
              </a:rPr>
              <a:t>Gliederung </a:t>
            </a:r>
          </a:p>
          <a:p>
            <a:pPr marL="1851519"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51519" lvl="4" eaLnBrk="1" hangingPunct="1"/>
            <a:r>
              <a:rPr lang="de-DE" altLang="de-DE">
                <a:cs typeface="Arial" panose="020B0604020202020204" pitchFamily="34" charset="0"/>
              </a:rPr>
              <a:t>	</a:t>
            </a:r>
          </a:p>
          <a:p>
            <a:pPr marL="1851519" lvl="4" eaLnBrk="1" hangingPunct="1"/>
            <a:r>
              <a:rPr lang="de-DE" altLang="de-DE">
                <a:cs typeface="Arial" panose="020B0604020202020204" pitchFamily="34" charset="0"/>
              </a:rPr>
              <a:t>	steuerlich - steuerlicher Ansatz der handelsrechtlichen RSt --&gt; Fallstudie erfasste RSt handelsrecht Übertrag in Steubi</a:t>
            </a:r>
          </a:p>
          <a:p>
            <a:pPr marL="1851519"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51519" lvl="4" eaLnBrk="1" hangingPunct="1"/>
            <a:r>
              <a:rPr lang="de-DE" altLang="de-DE">
                <a:cs typeface="Arial" panose="020B0604020202020204" pitchFamily="34" charset="0"/>
              </a:rPr>
              <a:t>	Zuordnung und Abgrenzung um reagieren zu können</a:t>
            </a:r>
          </a:p>
          <a:p>
            <a:pPr marL="1851519" lvl="4" eaLnBrk="1" hangingPunct="1"/>
            <a:endParaRPr lang="de-DE" altLang="de-DE">
              <a:cs typeface="Arial" panose="020B0604020202020204" pitchFamily="34" charset="0"/>
            </a:endParaRPr>
          </a:p>
          <a:p>
            <a:pPr marL="1851519" lvl="4" eaLnBrk="1" hangingPunct="1"/>
            <a:endParaRPr lang="de-DE" altLang="de-DE">
              <a:cs typeface="Arial" panose="020B0604020202020204" pitchFamily="34" charset="0"/>
            </a:endParaRPr>
          </a:p>
          <a:p>
            <a:pPr marL="1851519" lvl="4" eaLnBrk="1" hangingPunct="1"/>
            <a:r>
              <a:rPr lang="de-DE" altLang="de-DE">
                <a:cs typeface="Arial" panose="020B0604020202020204" pitchFamily="34" charset="0"/>
              </a:rPr>
              <a:t>	Bewertung / Grundregeln bzw. Vorgehensweise 	</a:t>
            </a:r>
          </a:p>
          <a:p>
            <a:pPr marL="1851519" lvl="4" eaLnBrk="1" hangingPunct="1"/>
            <a:r>
              <a:rPr lang="de-DE" altLang="de-DE">
                <a:cs typeface="Arial" panose="020B0604020202020204" pitchFamily="34" charset="0"/>
              </a:rPr>
              <a:t>	Allg und im Besonderen </a:t>
            </a:r>
          </a:p>
          <a:p>
            <a:pPr marL="1851519" lvl="4" eaLnBrk="1" hangingPunct="1"/>
            <a:r>
              <a:rPr lang="de-DE" altLang="de-DE">
                <a:cs typeface="Arial" panose="020B0604020202020204" pitchFamily="34" charset="0"/>
              </a:rPr>
              <a:t>	Bewertungsunterschiede in Handels- und Steuerbilanz</a:t>
            </a:r>
          </a:p>
          <a:p>
            <a:pPr marL="1851519" lvl="4" eaLnBrk="1" hangingPunct="1"/>
            <a:r>
              <a:rPr lang="de-DE" altLang="de-DE">
                <a:cs typeface="Arial" panose="020B0604020202020204" pitchFamily="34" charset="0"/>
              </a:rPr>
              <a:t>	Fallstudie Abgleich Wertansätze in Handels- und Steuerbilanz</a:t>
            </a:r>
          </a:p>
          <a:p>
            <a:pPr marL="1851519" lvl="4" eaLnBrk="1" hangingPunct="1"/>
            <a:endParaRPr lang="de-DE" altLang="de-DE">
              <a:cs typeface="Arial" panose="020B0604020202020204" pitchFamily="34" charset="0"/>
            </a:endParaRPr>
          </a:p>
          <a:p>
            <a:pPr marL="1851519" lvl="4" eaLnBrk="1" hangingPunct="1"/>
            <a:endParaRPr lang="de-DE" altLang="de-DE">
              <a:cs typeface="Arial" panose="020B0604020202020204" pitchFamily="34" charset="0"/>
            </a:endParaRPr>
          </a:p>
          <a:p>
            <a:pPr marL="1851519" lvl="4" eaLnBrk="1" hangingPunct="1"/>
            <a:r>
              <a:rPr lang="de-DE" altLang="de-DE">
                <a:cs typeface="Arial" panose="020B0604020202020204" pitchFamily="34" charset="0"/>
              </a:rPr>
              <a:t> </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a:extLst>
              <a:ext uri="{FF2B5EF4-FFF2-40B4-BE49-F238E27FC236}">
                <a16:creationId xmlns:a16="http://schemas.microsoft.com/office/drawing/2014/main" id="{5EDF93D0-D1A8-401B-9DF8-267EF68EFC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3731" name="Rectangle 3">
            <a:extLst>
              <a:ext uri="{FF2B5EF4-FFF2-40B4-BE49-F238E27FC236}">
                <a16:creationId xmlns:a16="http://schemas.microsoft.com/office/drawing/2014/main" id="{09535691-17CF-49E7-A79F-08DF3C5FDCC6}"/>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a:extLst>
              <a:ext uri="{FF2B5EF4-FFF2-40B4-BE49-F238E27FC236}">
                <a16:creationId xmlns:a16="http://schemas.microsoft.com/office/drawing/2014/main" id="{7B8CBD93-28A9-4E6D-AE42-F9964EC512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5779" name="Rectangle 3">
            <a:extLst>
              <a:ext uri="{FF2B5EF4-FFF2-40B4-BE49-F238E27FC236}">
                <a16:creationId xmlns:a16="http://schemas.microsoft.com/office/drawing/2014/main" id="{4083C738-6B3D-4EDB-A21A-235064E1A63E}"/>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a:extLst>
              <a:ext uri="{FF2B5EF4-FFF2-40B4-BE49-F238E27FC236}">
                <a16:creationId xmlns:a16="http://schemas.microsoft.com/office/drawing/2014/main" id="{EAAB4669-2DE9-46A3-9776-67457E9868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827" name="Rectangle 3">
            <a:extLst>
              <a:ext uri="{FF2B5EF4-FFF2-40B4-BE49-F238E27FC236}">
                <a16:creationId xmlns:a16="http://schemas.microsoft.com/office/drawing/2014/main" id="{369324C8-3EFA-4637-8E41-3AB75B61E0BB}"/>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47</a:t>
            </a:fld>
            <a:endParaRPr lang="de-DE" altLang="de-DE" sz="1500"/>
          </a:p>
        </p:txBody>
      </p:sp>
    </p:spTree>
    <p:extLst>
      <p:ext uri="{BB962C8B-B14F-4D97-AF65-F5344CB8AC3E}">
        <p14:creationId xmlns:p14="http://schemas.microsoft.com/office/powerpoint/2010/main" val="154258013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a:extLst>
              <a:ext uri="{FF2B5EF4-FFF2-40B4-BE49-F238E27FC236}">
                <a16:creationId xmlns:a16="http://schemas.microsoft.com/office/drawing/2014/main" id="{C971C7B0-73E6-4EFA-A744-8A63466E23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9875" name="Rectangle 3">
            <a:extLst>
              <a:ext uri="{FF2B5EF4-FFF2-40B4-BE49-F238E27FC236}">
                <a16:creationId xmlns:a16="http://schemas.microsoft.com/office/drawing/2014/main" id="{110FFC74-5F7F-4FA8-A032-3F967C74D9E6}"/>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a:extLst>
              <a:ext uri="{FF2B5EF4-FFF2-40B4-BE49-F238E27FC236}">
                <a16:creationId xmlns:a16="http://schemas.microsoft.com/office/drawing/2014/main" id="{333F31A9-BD7C-48B1-B296-A4AB154EB5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3" name="Rectangle 3">
            <a:extLst>
              <a:ext uri="{FF2B5EF4-FFF2-40B4-BE49-F238E27FC236}">
                <a16:creationId xmlns:a16="http://schemas.microsoft.com/office/drawing/2014/main" id="{1495279A-A7D6-4702-B0C8-D5093D179152}"/>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a:extLst>
              <a:ext uri="{FF2B5EF4-FFF2-40B4-BE49-F238E27FC236}">
                <a16:creationId xmlns:a16="http://schemas.microsoft.com/office/drawing/2014/main" id="{DD56570B-3040-43A3-B82D-213134BA3A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3971" name="Rectangle 3">
            <a:extLst>
              <a:ext uri="{FF2B5EF4-FFF2-40B4-BE49-F238E27FC236}">
                <a16:creationId xmlns:a16="http://schemas.microsoft.com/office/drawing/2014/main" id="{EE033A7F-789D-4688-90A1-D6835D1E3569}"/>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a:extLst>
              <a:ext uri="{FF2B5EF4-FFF2-40B4-BE49-F238E27FC236}">
                <a16:creationId xmlns:a16="http://schemas.microsoft.com/office/drawing/2014/main" id="{822AE2E6-5B57-4917-B3C0-AA5B3CD5F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6019" name="Rectangle 3">
            <a:extLst>
              <a:ext uri="{FF2B5EF4-FFF2-40B4-BE49-F238E27FC236}">
                <a16:creationId xmlns:a16="http://schemas.microsoft.com/office/drawing/2014/main" id="{B9451D26-25A5-4EE8-B093-0EF519870BF5}"/>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extLst>
              <a:ext uri="{FF2B5EF4-FFF2-40B4-BE49-F238E27FC236}">
                <a16:creationId xmlns:a16="http://schemas.microsoft.com/office/drawing/2014/main" id="{884438AF-9AF8-493A-B69A-F17A069072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0115" name="Rectangle 3">
            <a:extLst>
              <a:ext uri="{FF2B5EF4-FFF2-40B4-BE49-F238E27FC236}">
                <a16:creationId xmlns:a16="http://schemas.microsoft.com/office/drawing/2014/main" id="{5275C6E8-EEFD-4C8D-868B-8958E27D89C9}"/>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a:extLst>
              <a:ext uri="{FF2B5EF4-FFF2-40B4-BE49-F238E27FC236}">
                <a16:creationId xmlns:a16="http://schemas.microsoft.com/office/drawing/2014/main" id="{086FD30A-11C1-4A24-86AF-11AF5F434B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2163" name="Rectangle 3">
            <a:extLst>
              <a:ext uri="{FF2B5EF4-FFF2-40B4-BE49-F238E27FC236}">
                <a16:creationId xmlns:a16="http://schemas.microsoft.com/office/drawing/2014/main" id="{0743CA3E-045E-4077-849E-791CEFEF126F}"/>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a:extLst>
              <a:ext uri="{FF2B5EF4-FFF2-40B4-BE49-F238E27FC236}">
                <a16:creationId xmlns:a16="http://schemas.microsoft.com/office/drawing/2014/main" id="{A3E05E4F-441F-4FDC-B8B9-A79F235C9A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4211" name="Rectangle 3">
            <a:extLst>
              <a:ext uri="{FF2B5EF4-FFF2-40B4-BE49-F238E27FC236}">
                <a16:creationId xmlns:a16="http://schemas.microsoft.com/office/drawing/2014/main" id="{581B4780-A270-41E3-89E9-EDBDDF56DA45}"/>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a:extLst>
              <a:ext uri="{FF2B5EF4-FFF2-40B4-BE49-F238E27FC236}">
                <a16:creationId xmlns:a16="http://schemas.microsoft.com/office/drawing/2014/main" id="{888AC189-7A39-42DA-A847-9D88DB6C6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6259" name="Rectangle 3">
            <a:extLst>
              <a:ext uri="{FF2B5EF4-FFF2-40B4-BE49-F238E27FC236}">
                <a16:creationId xmlns:a16="http://schemas.microsoft.com/office/drawing/2014/main" id="{B18560AF-7440-4C9F-B42A-5EA9181A1D88}"/>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3C14A95A-A2AF-4A10-A6BD-2D486ABB4B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Rectangle 3">
            <a:extLst>
              <a:ext uri="{FF2B5EF4-FFF2-40B4-BE49-F238E27FC236}">
                <a16:creationId xmlns:a16="http://schemas.microsoft.com/office/drawing/2014/main" id="{18BA0EAD-6642-4E65-B1A2-FE2674BE2D17}"/>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a:extLst>
              <a:ext uri="{FF2B5EF4-FFF2-40B4-BE49-F238E27FC236}">
                <a16:creationId xmlns:a16="http://schemas.microsoft.com/office/drawing/2014/main" id="{6432CF30-BF6E-410B-9B31-A59E359E7C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0355" name="Rectangle 3">
            <a:extLst>
              <a:ext uri="{FF2B5EF4-FFF2-40B4-BE49-F238E27FC236}">
                <a16:creationId xmlns:a16="http://schemas.microsoft.com/office/drawing/2014/main" id="{5AF522E8-7A5D-4E25-8771-69956DCF053C}"/>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48</a:t>
            </a:fld>
            <a:endParaRPr lang="de-DE" altLang="de-DE" sz="1500"/>
          </a:p>
        </p:txBody>
      </p:sp>
    </p:spTree>
    <p:extLst>
      <p:ext uri="{BB962C8B-B14F-4D97-AF65-F5344CB8AC3E}">
        <p14:creationId xmlns:p14="http://schemas.microsoft.com/office/powerpoint/2010/main" val="103926206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a:extLst>
              <a:ext uri="{FF2B5EF4-FFF2-40B4-BE49-F238E27FC236}">
                <a16:creationId xmlns:a16="http://schemas.microsoft.com/office/drawing/2014/main" id="{0335EE0C-073A-4AA3-91BB-9337D6E25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2403" name="Rectangle 3">
            <a:extLst>
              <a:ext uri="{FF2B5EF4-FFF2-40B4-BE49-F238E27FC236}">
                <a16:creationId xmlns:a16="http://schemas.microsoft.com/office/drawing/2014/main" id="{D3322542-B661-416E-8B8A-81A1A27C6D91}"/>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a:extLst>
              <a:ext uri="{FF2B5EF4-FFF2-40B4-BE49-F238E27FC236}">
                <a16:creationId xmlns:a16="http://schemas.microsoft.com/office/drawing/2014/main" id="{4C4FDE08-A8E1-426D-A882-8D4D8DD23E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4451" name="Rectangle 3">
            <a:extLst>
              <a:ext uri="{FF2B5EF4-FFF2-40B4-BE49-F238E27FC236}">
                <a16:creationId xmlns:a16="http://schemas.microsoft.com/office/drawing/2014/main" id="{3AB7CF16-CE8E-40ED-B352-2898CEE8D1BC}"/>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a:extLst>
              <a:ext uri="{FF2B5EF4-FFF2-40B4-BE49-F238E27FC236}">
                <a16:creationId xmlns:a16="http://schemas.microsoft.com/office/drawing/2014/main" id="{93556499-3EF9-4371-8278-2ABD25EEC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6499" name="Rectangle 3">
            <a:extLst>
              <a:ext uri="{FF2B5EF4-FFF2-40B4-BE49-F238E27FC236}">
                <a16:creationId xmlns:a16="http://schemas.microsoft.com/office/drawing/2014/main" id="{BFC5B47D-CF3C-410D-91E0-562DB85E5293}"/>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F9AEBEDF-E257-4B85-A7EA-133FF7201A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8547" name="Rectangle 3">
            <a:extLst>
              <a:ext uri="{FF2B5EF4-FFF2-40B4-BE49-F238E27FC236}">
                <a16:creationId xmlns:a16="http://schemas.microsoft.com/office/drawing/2014/main" id="{91D9B893-704D-4F91-8BF8-BC036EF96796}"/>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a:extLst>
              <a:ext uri="{FF2B5EF4-FFF2-40B4-BE49-F238E27FC236}">
                <a16:creationId xmlns:a16="http://schemas.microsoft.com/office/drawing/2014/main" id="{56C03A66-7C0E-4D14-AEF5-F7D6F672B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5" name="Rectangle 3">
            <a:extLst>
              <a:ext uri="{FF2B5EF4-FFF2-40B4-BE49-F238E27FC236}">
                <a16:creationId xmlns:a16="http://schemas.microsoft.com/office/drawing/2014/main" id="{C6B4CE4A-393B-404B-BCBF-C2B00E33D37C}"/>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a:extLst>
              <a:ext uri="{FF2B5EF4-FFF2-40B4-BE49-F238E27FC236}">
                <a16:creationId xmlns:a16="http://schemas.microsoft.com/office/drawing/2014/main" id="{8D934B06-290F-44D4-92AE-EC87180A9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4691" name="Rectangle 3">
            <a:extLst>
              <a:ext uri="{FF2B5EF4-FFF2-40B4-BE49-F238E27FC236}">
                <a16:creationId xmlns:a16="http://schemas.microsoft.com/office/drawing/2014/main" id="{146F0798-CF9D-45B4-BD16-45BA7BCC856F}"/>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5982333C-0EA6-49FF-89A8-CD2965A919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8787" name="Rectangle 3">
            <a:extLst>
              <a:ext uri="{FF2B5EF4-FFF2-40B4-BE49-F238E27FC236}">
                <a16:creationId xmlns:a16="http://schemas.microsoft.com/office/drawing/2014/main" id="{3BDC22AC-7A6E-4DDE-8140-CE3874E20A2E}"/>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387FBC12-213A-4BAB-925E-0E9AD1A9F7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Rectangle 3">
            <a:extLst>
              <a:ext uri="{FF2B5EF4-FFF2-40B4-BE49-F238E27FC236}">
                <a16:creationId xmlns:a16="http://schemas.microsoft.com/office/drawing/2014/main" id="{40C11BE2-730D-45B2-BE3C-29771E3B0315}"/>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a:extLst>
              <a:ext uri="{FF2B5EF4-FFF2-40B4-BE49-F238E27FC236}">
                <a16:creationId xmlns:a16="http://schemas.microsoft.com/office/drawing/2014/main" id="{6800A33C-ECCB-4318-A2A4-25FBC8AC51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79" name="Rectangle 3">
            <a:extLst>
              <a:ext uri="{FF2B5EF4-FFF2-40B4-BE49-F238E27FC236}">
                <a16:creationId xmlns:a16="http://schemas.microsoft.com/office/drawing/2014/main" id="{CEDC0C06-FA34-4741-B164-74962AF5E16B}"/>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a:extLst>
              <a:ext uri="{FF2B5EF4-FFF2-40B4-BE49-F238E27FC236}">
                <a16:creationId xmlns:a16="http://schemas.microsoft.com/office/drawing/2014/main" id="{5F4253B2-7709-4CA2-A527-70674D0A74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Rectangle 3">
            <a:extLst>
              <a:ext uri="{FF2B5EF4-FFF2-40B4-BE49-F238E27FC236}">
                <a16:creationId xmlns:a16="http://schemas.microsoft.com/office/drawing/2014/main" id="{D1842D6E-1DD0-4304-98B3-6585D4B48B80}"/>
              </a:ext>
            </a:extLst>
          </p:cNvPr>
          <p:cNvSpPr>
            <a:spLocks noGrp="1" noChangeArrowheads="1"/>
          </p:cNvSpPr>
          <p:nvPr>
            <p:ph type="body" idx="1"/>
          </p:nvPr>
        </p:nvSpPr>
        <p:spPr>
          <a:noFill/>
        </p:spPr>
        <p:txBody>
          <a:bodyPr/>
          <a:lstStyle/>
          <a:p>
            <a:pPr eaLnBrk="1" hangingPunct="1">
              <a:buFont typeface="Wingdings" panose="05000000000000000000" pitchFamily="2" charset="2"/>
              <a:buNone/>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A363F8BF-710E-441F-995F-09A1584DA491}"/>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a:extLst>
              <a:ext uri="{FF2B5EF4-FFF2-40B4-BE49-F238E27FC236}">
                <a16:creationId xmlns:a16="http://schemas.microsoft.com/office/drawing/2014/main" id="{E662282D-3364-4D4B-8D4B-484B91117FED}"/>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95070439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a:extLst>
              <a:ext uri="{FF2B5EF4-FFF2-40B4-BE49-F238E27FC236}">
                <a16:creationId xmlns:a16="http://schemas.microsoft.com/office/drawing/2014/main" id="{8ECAAF16-EE7E-4183-A789-31F646CCC9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3491" name="Rectangle 3">
            <a:extLst>
              <a:ext uri="{FF2B5EF4-FFF2-40B4-BE49-F238E27FC236}">
                <a16:creationId xmlns:a16="http://schemas.microsoft.com/office/drawing/2014/main" id="{2448542E-AE4D-4CA6-98C6-02EBE004C960}"/>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extLst>
      <p:ext uri="{BB962C8B-B14F-4D97-AF65-F5344CB8AC3E}">
        <p14:creationId xmlns:p14="http://schemas.microsoft.com/office/powerpoint/2010/main" val="15185940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a:extLst>
              <a:ext uri="{FF2B5EF4-FFF2-40B4-BE49-F238E27FC236}">
                <a16:creationId xmlns:a16="http://schemas.microsoft.com/office/drawing/2014/main" id="{8ECAAF16-EE7E-4183-A789-31F646CCC9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3491" name="Rectangle 3">
            <a:extLst>
              <a:ext uri="{FF2B5EF4-FFF2-40B4-BE49-F238E27FC236}">
                <a16:creationId xmlns:a16="http://schemas.microsoft.com/office/drawing/2014/main" id="{2448542E-AE4D-4CA6-98C6-02EBE004C960}"/>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extLst>
      <p:ext uri="{BB962C8B-B14F-4D97-AF65-F5344CB8AC3E}">
        <p14:creationId xmlns:p14="http://schemas.microsoft.com/office/powerpoint/2010/main" val="298218556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a:extLst>
              <a:ext uri="{FF2B5EF4-FFF2-40B4-BE49-F238E27FC236}">
                <a16:creationId xmlns:a16="http://schemas.microsoft.com/office/drawing/2014/main" id="{8ECAAF16-EE7E-4183-A789-31F646CCC9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3491" name="Rectangle 3">
            <a:extLst>
              <a:ext uri="{FF2B5EF4-FFF2-40B4-BE49-F238E27FC236}">
                <a16:creationId xmlns:a16="http://schemas.microsoft.com/office/drawing/2014/main" id="{2448542E-AE4D-4CA6-98C6-02EBE004C960}"/>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de-DE" altLang="de-DE">
                <a:latin typeface="Arial" panose="020B0604020202020204" pitchFamily="34" charset="0"/>
                <a:cs typeface="Arial" panose="020B0604020202020204" pitchFamily="34" charset="0"/>
              </a:rPr>
              <a:t>Ziel:		Erfahrungswissen vermitteln - mitgeben in die kommende 1. Prüfungssaison</a:t>
            </a:r>
          </a:p>
          <a:p>
            <a:pPr marL="1849936" lvl="4" eaLnBrk="1" hangingPunct="1"/>
            <a:r>
              <a:rPr lang="de-DE" altLang="de-DE">
                <a:cs typeface="Arial" panose="020B0604020202020204" pitchFamily="34" charset="0"/>
              </a:rPr>
              <a:t>	anhand von Beispielen und der vorliegenden Fallstudie - Einblick gewinnen</a:t>
            </a:r>
          </a:p>
          <a:p>
            <a:pPr marL="1849936" lvl="4" eaLnBrk="1" hangingPunct="1"/>
            <a:r>
              <a:rPr lang="de-DE" altLang="de-DE">
                <a:cs typeface="Arial" panose="020B0604020202020204" pitchFamily="34" charset="0"/>
              </a:rPr>
              <a:t>	vor Ort während der Prüfung - oft zu wenig Zeit und Raum für Anleitungen und Erklärungen</a:t>
            </a:r>
          </a:p>
          <a:p>
            <a:pPr marL="1849936" lvl="4" eaLnBrk="1" hangingPunct="1"/>
            <a:r>
              <a:rPr lang="de-DE" altLang="de-DE">
                <a:cs typeface="Arial" panose="020B0604020202020204" pitchFamily="34" charset="0"/>
              </a:rPr>
              <a:t>	Prüfungswesen I angelegt auf Grundlagenvermittlung zu den verschiedenen Prüffeldern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Vorgehensweise</a:t>
            </a:r>
          </a:p>
          <a:p>
            <a:pPr marL="1849936" lvl="4" eaLnBrk="1" hangingPunct="1"/>
            <a:r>
              <a:rPr lang="de-DE" altLang="de-DE">
                <a:cs typeface="Arial" panose="020B0604020202020204" pitchFamily="34" charset="0"/>
              </a:rPr>
              <a:t>	überblick über theoretische Grundlagen - wobei vorausgesetzt wird, dass Großteil diese Inhalte bereits im Studium angeeignet hat</a:t>
            </a:r>
          </a:p>
          <a:p>
            <a:pPr marL="1849936" lvl="4" eaLnBrk="1" hangingPunct="1"/>
            <a:r>
              <a:rPr lang="de-DE" altLang="de-DE">
                <a:cs typeface="Arial" panose="020B0604020202020204" pitchFamily="34" charset="0"/>
              </a:rPr>
              <a:t>	(RF evtl Juristen oder nicht BWL)</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Umsetzung an Musterfall: GmbH häufigste Rechtsform</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Gliederung </a:t>
            </a:r>
          </a:p>
          <a:p>
            <a:pPr marL="1849936" lvl="4" eaLnBrk="1" hangingPunct="1"/>
            <a:r>
              <a:rPr lang="de-DE" altLang="de-DE">
                <a:cs typeface="Arial" panose="020B0604020202020204" pitchFamily="34" charset="0"/>
              </a:rPr>
              <a:t>	handelsrechtlich --&gt; Überblick über Ansatzvorschriften (welche RSt arten möglich) - Fallstudien - Identifizierung der RSt lt. Fallstudie</a:t>
            </a:r>
          </a:p>
          <a:p>
            <a:pPr marL="1849936" lvl="4" eaLnBrk="1" hangingPunct="1"/>
            <a:r>
              <a:rPr lang="de-DE" altLang="de-DE">
                <a:cs typeface="Arial" panose="020B0604020202020204" pitchFamily="34" charset="0"/>
              </a:rPr>
              <a:t>	</a:t>
            </a:r>
          </a:p>
          <a:p>
            <a:pPr marL="1849936" lvl="4" eaLnBrk="1" hangingPunct="1"/>
            <a:r>
              <a:rPr lang="de-DE" altLang="de-DE">
                <a:cs typeface="Arial" panose="020B0604020202020204" pitchFamily="34" charset="0"/>
              </a:rPr>
              <a:t>	steuerlich - steuerlicher Ansatz der handelsrechtlichen RSt --&gt; Fallstudie erfasste RSt handelsrecht Übertrag in Steubi</a:t>
            </a:r>
          </a:p>
          <a:p>
            <a:pPr marL="1849936" lvl="4" eaLnBrk="1" hangingPunct="1"/>
            <a:r>
              <a:rPr lang="de-DE" altLang="de-DE">
                <a:cs typeface="Arial" panose="020B0604020202020204" pitchFamily="34" charset="0"/>
              </a:rPr>
              <a:t>	(noch relativ einfach und überschaubar - jedoch Abgrenzungen am praktischen Fällen verinnerlichen, in Praxis nötig schnelle 	</a:t>
            </a:r>
          </a:p>
          <a:p>
            <a:pPr marL="1849936" lvl="4" eaLnBrk="1" hangingPunct="1"/>
            <a:r>
              <a:rPr lang="de-DE" altLang="de-DE">
                <a:cs typeface="Arial" panose="020B0604020202020204" pitchFamily="34" charset="0"/>
              </a:rPr>
              <a:t>	Zuordnung und Abgrenzung um reagieren zu können</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Bewertung / Grundregeln bzw. Vorgehensweise 	</a:t>
            </a:r>
          </a:p>
          <a:p>
            <a:pPr marL="1849936" lvl="4" eaLnBrk="1" hangingPunct="1"/>
            <a:r>
              <a:rPr lang="de-DE" altLang="de-DE">
                <a:cs typeface="Arial" panose="020B0604020202020204" pitchFamily="34" charset="0"/>
              </a:rPr>
              <a:t>	Allg und im Besonderen </a:t>
            </a:r>
          </a:p>
          <a:p>
            <a:pPr marL="1849936" lvl="4" eaLnBrk="1" hangingPunct="1"/>
            <a:r>
              <a:rPr lang="de-DE" altLang="de-DE">
                <a:cs typeface="Arial" panose="020B0604020202020204" pitchFamily="34" charset="0"/>
              </a:rPr>
              <a:t>	Bewertungsunterschiede in Handels- und Steuerbilanz</a:t>
            </a:r>
          </a:p>
          <a:p>
            <a:pPr marL="1849936" lvl="4" eaLnBrk="1" hangingPunct="1"/>
            <a:r>
              <a:rPr lang="de-DE" altLang="de-DE">
                <a:cs typeface="Arial" panose="020B0604020202020204" pitchFamily="34" charset="0"/>
              </a:rPr>
              <a:t>	Fallstudie Abgleich Wertansätze in Handels- und Steuerbilanz</a:t>
            </a:r>
          </a:p>
          <a:p>
            <a:pPr marL="1849936" lvl="4" eaLnBrk="1" hangingPunct="1"/>
            <a:endParaRPr lang="de-DE" altLang="de-DE">
              <a:cs typeface="Arial" panose="020B0604020202020204" pitchFamily="34" charset="0"/>
            </a:endParaRPr>
          </a:p>
          <a:p>
            <a:pPr marL="1849936" lvl="4" eaLnBrk="1" hangingPunct="1"/>
            <a:endParaRPr lang="de-DE" altLang="de-DE">
              <a:cs typeface="Arial" panose="020B0604020202020204" pitchFamily="34" charset="0"/>
            </a:endParaRPr>
          </a:p>
          <a:p>
            <a:pPr marL="1849936" lvl="4" eaLnBrk="1" hangingPunct="1"/>
            <a:r>
              <a:rPr lang="de-DE" altLang="de-DE">
                <a:cs typeface="Arial" panose="020B0604020202020204" pitchFamily="34" charset="0"/>
              </a:rPr>
              <a:t> </a:t>
            </a:r>
          </a:p>
        </p:txBody>
      </p:sp>
    </p:spTree>
    <p:extLst>
      <p:ext uri="{BB962C8B-B14F-4D97-AF65-F5344CB8AC3E}">
        <p14:creationId xmlns:p14="http://schemas.microsoft.com/office/powerpoint/2010/main" val="397922781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343</a:t>
            </a:fld>
            <a:endParaRPr lang="de-DE" altLang="de-DE" sz="1500"/>
          </a:p>
        </p:txBody>
      </p:sp>
    </p:spTree>
    <p:extLst>
      <p:ext uri="{BB962C8B-B14F-4D97-AF65-F5344CB8AC3E}">
        <p14:creationId xmlns:p14="http://schemas.microsoft.com/office/powerpoint/2010/main" val="249149185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344</a:t>
            </a:fld>
            <a:endParaRPr lang="de-DE" altLang="de-DE" sz="1500"/>
          </a:p>
        </p:txBody>
      </p:sp>
    </p:spTree>
    <p:extLst>
      <p:ext uri="{BB962C8B-B14F-4D97-AF65-F5344CB8AC3E}">
        <p14:creationId xmlns:p14="http://schemas.microsoft.com/office/powerpoint/2010/main" val="165348550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Folienbildplatzhalter 1">
            <a:extLst>
              <a:ext uri="{FF2B5EF4-FFF2-40B4-BE49-F238E27FC236}">
                <a16:creationId xmlns:a16="http://schemas.microsoft.com/office/drawing/2014/main" id="{B6B3145A-E823-4276-8483-238B6750E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1315" name="Notizenplatzhalter 2">
            <a:extLst>
              <a:ext uri="{FF2B5EF4-FFF2-40B4-BE49-F238E27FC236}">
                <a16:creationId xmlns:a16="http://schemas.microsoft.com/office/drawing/2014/main" id="{F60ED226-1525-4C47-98A9-5A06EA88D00D}"/>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781316" name="Foliennummernplatzhalter 3">
            <a:extLst>
              <a:ext uri="{FF2B5EF4-FFF2-40B4-BE49-F238E27FC236}">
                <a16:creationId xmlns:a16="http://schemas.microsoft.com/office/drawing/2014/main" id="{8FDEA4D9-6178-4FC3-A265-52B064963A26}"/>
              </a:ext>
            </a:extLst>
          </p:cNvPr>
          <p:cNvSpPr>
            <a:spLocks noGrp="1"/>
          </p:cNvSpPr>
          <p:nvPr>
            <p:ph type="sldNum" sz="quarter" idx="5"/>
          </p:nvPr>
        </p:nvSpPr>
        <p:spPr>
          <a:noFill/>
        </p:spPr>
        <p:txBody>
          <a:bodyPr/>
          <a:lstStyle>
            <a:lvl1pPr defTabSz="928930">
              <a:spcBef>
                <a:spcPct val="30000"/>
              </a:spcBef>
              <a:defRPr sz="1100">
                <a:solidFill>
                  <a:schemeClr val="tx1"/>
                </a:solidFill>
                <a:latin typeface="Calibri" panose="020F0502020204030204" pitchFamily="34" charset="0"/>
                <a:cs typeface="Arial" panose="020B0604020202020204" pitchFamily="34" charset="0"/>
              </a:defRPr>
            </a:lvl1pPr>
            <a:lvl2pPr marL="768826" indent="-293263" defTabSz="928930">
              <a:spcBef>
                <a:spcPct val="30000"/>
              </a:spcBef>
              <a:defRPr sz="1100">
                <a:solidFill>
                  <a:schemeClr val="tx1"/>
                </a:solidFill>
                <a:latin typeface="Calibri" panose="020F0502020204030204" pitchFamily="34" charset="0"/>
                <a:cs typeface="Arial" panose="020B0604020202020204" pitchFamily="34" charset="0"/>
              </a:defRPr>
            </a:lvl2pPr>
            <a:lvl3pPr marL="1187319" indent="-234610" defTabSz="928930">
              <a:spcBef>
                <a:spcPct val="30000"/>
              </a:spcBef>
              <a:defRPr sz="1100">
                <a:solidFill>
                  <a:schemeClr val="tx1"/>
                </a:solidFill>
                <a:latin typeface="Calibri" panose="020F0502020204030204" pitchFamily="34" charset="0"/>
                <a:cs typeface="Arial" panose="020B0604020202020204" pitchFamily="34" charset="0"/>
              </a:defRPr>
            </a:lvl3pPr>
            <a:lvl4pPr marL="1662881" indent="-234610" defTabSz="928930">
              <a:spcBef>
                <a:spcPct val="30000"/>
              </a:spcBef>
              <a:defRPr sz="1100">
                <a:solidFill>
                  <a:schemeClr val="tx1"/>
                </a:solidFill>
                <a:latin typeface="Calibri" panose="020F0502020204030204" pitchFamily="34" charset="0"/>
                <a:cs typeface="Arial" panose="020B0604020202020204" pitchFamily="34" charset="0"/>
              </a:defRPr>
            </a:lvl4pPr>
            <a:lvl5pPr marL="2140030" indent="-234610" defTabSz="928930">
              <a:spcBef>
                <a:spcPct val="30000"/>
              </a:spcBef>
              <a:defRPr sz="1100">
                <a:solidFill>
                  <a:schemeClr val="tx1"/>
                </a:solidFill>
                <a:latin typeface="Calibri" panose="020F0502020204030204" pitchFamily="34" charset="0"/>
                <a:cs typeface="Arial" panose="020B0604020202020204" pitchFamily="34" charset="0"/>
              </a:defRPr>
            </a:lvl5pPr>
            <a:lvl6pPr marL="2596566"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53107"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509646"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66186"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6BD88BD-4E6E-4E90-B1D9-33F0AACCDD64}" type="slidenum">
              <a:rPr lang="de-DE" altLang="de-DE" sz="1400">
                <a:solidFill>
                  <a:srgbClr val="000000"/>
                </a:solidFill>
              </a:rPr>
              <a:pPr>
                <a:spcBef>
                  <a:spcPct val="0"/>
                </a:spcBef>
              </a:pPr>
              <a:t>345</a:t>
            </a:fld>
            <a:endParaRPr lang="de-DE" altLang="de-DE" sz="1400">
              <a:solidFill>
                <a:srgbClr val="000000"/>
              </a:solidFill>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C8E9E194-4FA1-49D9-AFD6-B2D867C39B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3363" name="Rectangle 3">
            <a:extLst>
              <a:ext uri="{FF2B5EF4-FFF2-40B4-BE49-F238E27FC236}">
                <a16:creationId xmlns:a16="http://schemas.microsoft.com/office/drawing/2014/main" id="{2A534038-F527-451F-A0EE-6CF56342482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83364" name="Fußzeilenplatzhalter 1">
            <a:extLst>
              <a:ext uri="{FF2B5EF4-FFF2-40B4-BE49-F238E27FC236}">
                <a16:creationId xmlns:a16="http://schemas.microsoft.com/office/drawing/2014/main" id="{F1420582-37B7-48B6-8704-22882D8869A6}"/>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a:extLst>
              <a:ext uri="{FF2B5EF4-FFF2-40B4-BE49-F238E27FC236}">
                <a16:creationId xmlns:a16="http://schemas.microsoft.com/office/drawing/2014/main" id="{093A94ED-C55D-42F1-90A5-E880D3A21C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6435" name="Rectangle 3">
            <a:extLst>
              <a:ext uri="{FF2B5EF4-FFF2-40B4-BE49-F238E27FC236}">
                <a16:creationId xmlns:a16="http://schemas.microsoft.com/office/drawing/2014/main" id="{9FF9827D-5608-41D1-8743-9BEDC91EFC3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86436" name="Fußzeilenplatzhalter 1">
            <a:extLst>
              <a:ext uri="{FF2B5EF4-FFF2-40B4-BE49-F238E27FC236}">
                <a16:creationId xmlns:a16="http://schemas.microsoft.com/office/drawing/2014/main" id="{F98A21D7-263B-4611-B69E-0FF54ABBABF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a:extLst>
              <a:ext uri="{FF2B5EF4-FFF2-40B4-BE49-F238E27FC236}">
                <a16:creationId xmlns:a16="http://schemas.microsoft.com/office/drawing/2014/main" id="{5BB89A1E-8FB8-4E84-988B-14F23CBA86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483" name="Rectangle 3">
            <a:extLst>
              <a:ext uri="{FF2B5EF4-FFF2-40B4-BE49-F238E27FC236}">
                <a16:creationId xmlns:a16="http://schemas.microsoft.com/office/drawing/2014/main" id="{41EDAB7B-A2BA-42C2-AA4C-A90A9181ED1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88484" name="Fußzeilenplatzhalter 1">
            <a:extLst>
              <a:ext uri="{FF2B5EF4-FFF2-40B4-BE49-F238E27FC236}">
                <a16:creationId xmlns:a16="http://schemas.microsoft.com/office/drawing/2014/main" id="{31BCF4D4-77DE-49FA-B638-ABF672F9C39C}"/>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a:extLst>
              <a:ext uri="{FF2B5EF4-FFF2-40B4-BE49-F238E27FC236}">
                <a16:creationId xmlns:a16="http://schemas.microsoft.com/office/drawing/2014/main" id="{8BC48D8F-2F06-4C69-A48D-CA6C253873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0531" name="Rectangle 3">
            <a:extLst>
              <a:ext uri="{FF2B5EF4-FFF2-40B4-BE49-F238E27FC236}">
                <a16:creationId xmlns:a16="http://schemas.microsoft.com/office/drawing/2014/main" id="{B6A062BF-A08F-44FC-9975-D74A024F372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90532" name="Fußzeilenplatzhalter 1">
            <a:extLst>
              <a:ext uri="{FF2B5EF4-FFF2-40B4-BE49-F238E27FC236}">
                <a16:creationId xmlns:a16="http://schemas.microsoft.com/office/drawing/2014/main" id="{4735088D-3630-4E7D-9879-75F6CD4D45B2}"/>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89</a:t>
            </a:fld>
            <a:endParaRPr lang="de-DE" altLang="de-DE" sz="1500"/>
          </a:p>
        </p:txBody>
      </p:sp>
    </p:spTree>
    <p:extLst>
      <p:ext uri="{BB962C8B-B14F-4D97-AF65-F5344CB8AC3E}">
        <p14:creationId xmlns:p14="http://schemas.microsoft.com/office/powerpoint/2010/main" val="287809280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99BF2DD0-4A31-49F9-9B53-758FAAF2B1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2579" name="Rectangle 3">
            <a:extLst>
              <a:ext uri="{FF2B5EF4-FFF2-40B4-BE49-F238E27FC236}">
                <a16:creationId xmlns:a16="http://schemas.microsoft.com/office/drawing/2014/main" id="{2486AC4D-4193-4E01-BF49-41A78D60120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92580" name="Fußzeilenplatzhalter 1">
            <a:extLst>
              <a:ext uri="{FF2B5EF4-FFF2-40B4-BE49-F238E27FC236}">
                <a16:creationId xmlns:a16="http://schemas.microsoft.com/office/drawing/2014/main" id="{057A4990-08BE-46A1-AF4D-B4BBE6D12C76}"/>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a:extLst>
              <a:ext uri="{FF2B5EF4-FFF2-40B4-BE49-F238E27FC236}">
                <a16:creationId xmlns:a16="http://schemas.microsoft.com/office/drawing/2014/main" id="{D901060E-FBC0-4901-AC11-4A509A90C0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4627" name="Rectangle 3">
            <a:extLst>
              <a:ext uri="{FF2B5EF4-FFF2-40B4-BE49-F238E27FC236}">
                <a16:creationId xmlns:a16="http://schemas.microsoft.com/office/drawing/2014/main" id="{18603213-C967-412F-B74F-EDD7D46CAD1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94628" name="Fußzeilenplatzhalter 1">
            <a:extLst>
              <a:ext uri="{FF2B5EF4-FFF2-40B4-BE49-F238E27FC236}">
                <a16:creationId xmlns:a16="http://schemas.microsoft.com/office/drawing/2014/main" id="{ADB3DF4E-E15E-4C01-8257-02C52E06123E}"/>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a:extLst>
              <a:ext uri="{FF2B5EF4-FFF2-40B4-BE49-F238E27FC236}">
                <a16:creationId xmlns:a16="http://schemas.microsoft.com/office/drawing/2014/main" id="{0A350CE3-6FC7-402B-8D99-BF7AF60AF9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6675" name="Rectangle 3">
            <a:extLst>
              <a:ext uri="{FF2B5EF4-FFF2-40B4-BE49-F238E27FC236}">
                <a16:creationId xmlns:a16="http://schemas.microsoft.com/office/drawing/2014/main" id="{C930D275-320C-48B4-AA0A-B9BB68F21AA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96676" name="Fußzeilenplatzhalter 1">
            <a:extLst>
              <a:ext uri="{FF2B5EF4-FFF2-40B4-BE49-F238E27FC236}">
                <a16:creationId xmlns:a16="http://schemas.microsoft.com/office/drawing/2014/main" id="{4ADBB6FF-2851-4C5F-ACAD-4239EE0ACC5C}"/>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a:extLst>
              <a:ext uri="{FF2B5EF4-FFF2-40B4-BE49-F238E27FC236}">
                <a16:creationId xmlns:a16="http://schemas.microsoft.com/office/drawing/2014/main" id="{F216C73D-247F-4CFB-A354-CF60A1C892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23" name="Rectangle 3">
            <a:extLst>
              <a:ext uri="{FF2B5EF4-FFF2-40B4-BE49-F238E27FC236}">
                <a16:creationId xmlns:a16="http://schemas.microsoft.com/office/drawing/2014/main" id="{EF2DAE93-384C-4D5D-9323-4C24B986155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798724" name="Fußzeilenplatzhalter 1">
            <a:extLst>
              <a:ext uri="{FF2B5EF4-FFF2-40B4-BE49-F238E27FC236}">
                <a16:creationId xmlns:a16="http://schemas.microsoft.com/office/drawing/2014/main" id="{29A6ACB3-9E6C-4DB8-A109-08514FC5AA4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a:extLst>
              <a:ext uri="{FF2B5EF4-FFF2-40B4-BE49-F238E27FC236}">
                <a16:creationId xmlns:a16="http://schemas.microsoft.com/office/drawing/2014/main" id="{6BC71E79-CC80-467A-9C70-BAE5E0D471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0771" name="Rectangle 3">
            <a:extLst>
              <a:ext uri="{FF2B5EF4-FFF2-40B4-BE49-F238E27FC236}">
                <a16:creationId xmlns:a16="http://schemas.microsoft.com/office/drawing/2014/main" id="{2F1EA782-259D-4E6A-B5C0-53860D6B2A9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00772" name="Fußzeilenplatzhalter 1">
            <a:extLst>
              <a:ext uri="{FF2B5EF4-FFF2-40B4-BE49-F238E27FC236}">
                <a16:creationId xmlns:a16="http://schemas.microsoft.com/office/drawing/2014/main" id="{F3415E19-E7A1-421C-AFD1-DE97D1B1AAC9}"/>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a:extLst>
              <a:ext uri="{FF2B5EF4-FFF2-40B4-BE49-F238E27FC236}">
                <a16:creationId xmlns:a16="http://schemas.microsoft.com/office/drawing/2014/main" id="{68E49B55-9B12-4CB4-AD33-E50BA86705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2819" name="Rectangle 3">
            <a:extLst>
              <a:ext uri="{FF2B5EF4-FFF2-40B4-BE49-F238E27FC236}">
                <a16:creationId xmlns:a16="http://schemas.microsoft.com/office/drawing/2014/main" id="{D3E02FC1-869F-4ED7-BBBC-1549312B7F7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02820" name="Fußzeilenplatzhalter 1">
            <a:extLst>
              <a:ext uri="{FF2B5EF4-FFF2-40B4-BE49-F238E27FC236}">
                <a16:creationId xmlns:a16="http://schemas.microsoft.com/office/drawing/2014/main" id="{9266653F-10DB-478D-A463-6BCFEE54E5DC}"/>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a:extLst>
              <a:ext uri="{FF2B5EF4-FFF2-40B4-BE49-F238E27FC236}">
                <a16:creationId xmlns:a16="http://schemas.microsoft.com/office/drawing/2014/main" id="{C1E20200-87E4-4949-B4DD-78CC75C2C6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4867" name="Rectangle 3">
            <a:extLst>
              <a:ext uri="{FF2B5EF4-FFF2-40B4-BE49-F238E27FC236}">
                <a16:creationId xmlns:a16="http://schemas.microsoft.com/office/drawing/2014/main" id="{84E94FC7-2414-410B-94A7-9B4D1FFE69B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04868" name="Fußzeilenplatzhalter 1">
            <a:extLst>
              <a:ext uri="{FF2B5EF4-FFF2-40B4-BE49-F238E27FC236}">
                <a16:creationId xmlns:a16="http://schemas.microsoft.com/office/drawing/2014/main" id="{8DA75AC9-47B7-4543-8FFE-C82057BFC97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a:extLst>
              <a:ext uri="{FF2B5EF4-FFF2-40B4-BE49-F238E27FC236}">
                <a16:creationId xmlns:a16="http://schemas.microsoft.com/office/drawing/2014/main" id="{4248B78B-AEE9-427D-9EEF-2B477A58D7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6915" name="Rectangle 3">
            <a:extLst>
              <a:ext uri="{FF2B5EF4-FFF2-40B4-BE49-F238E27FC236}">
                <a16:creationId xmlns:a16="http://schemas.microsoft.com/office/drawing/2014/main" id="{60F21FBA-95EB-40C7-BE0D-09992564AAE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06916" name="Fußzeilenplatzhalter 1">
            <a:extLst>
              <a:ext uri="{FF2B5EF4-FFF2-40B4-BE49-F238E27FC236}">
                <a16:creationId xmlns:a16="http://schemas.microsoft.com/office/drawing/2014/main" id="{DF83FE38-C014-4634-9590-20D68F8ADA1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a:extLst>
              <a:ext uri="{FF2B5EF4-FFF2-40B4-BE49-F238E27FC236}">
                <a16:creationId xmlns:a16="http://schemas.microsoft.com/office/drawing/2014/main" id="{F86CE994-CECB-40E0-969B-64348A7F97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63" name="Rectangle 3">
            <a:extLst>
              <a:ext uri="{FF2B5EF4-FFF2-40B4-BE49-F238E27FC236}">
                <a16:creationId xmlns:a16="http://schemas.microsoft.com/office/drawing/2014/main" id="{9CC6D2D8-B0CB-459F-AC5A-061CFDB2974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08964" name="Fußzeilenplatzhalter 1">
            <a:extLst>
              <a:ext uri="{FF2B5EF4-FFF2-40B4-BE49-F238E27FC236}">
                <a16:creationId xmlns:a16="http://schemas.microsoft.com/office/drawing/2014/main" id="{27065766-FACC-4589-9359-97ECE65FD9B1}"/>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a:extLst>
              <a:ext uri="{FF2B5EF4-FFF2-40B4-BE49-F238E27FC236}">
                <a16:creationId xmlns:a16="http://schemas.microsoft.com/office/drawing/2014/main" id="{A8407475-703D-49FA-A587-683488AF0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1011" name="Rectangle 3">
            <a:extLst>
              <a:ext uri="{FF2B5EF4-FFF2-40B4-BE49-F238E27FC236}">
                <a16:creationId xmlns:a16="http://schemas.microsoft.com/office/drawing/2014/main" id="{8218A523-EEFD-4E94-AAEF-545536BC731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11012" name="Fußzeilenplatzhalter 1">
            <a:extLst>
              <a:ext uri="{FF2B5EF4-FFF2-40B4-BE49-F238E27FC236}">
                <a16:creationId xmlns:a16="http://schemas.microsoft.com/office/drawing/2014/main" id="{70C7A673-AA73-4D16-A8B6-5512465EB752}"/>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90</a:t>
            </a:fld>
            <a:endParaRPr lang="de-DE" altLang="de-DE" sz="1500"/>
          </a:p>
        </p:txBody>
      </p:sp>
    </p:spTree>
    <p:extLst>
      <p:ext uri="{BB962C8B-B14F-4D97-AF65-F5344CB8AC3E}">
        <p14:creationId xmlns:p14="http://schemas.microsoft.com/office/powerpoint/2010/main" val="415893696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a:extLst>
              <a:ext uri="{FF2B5EF4-FFF2-40B4-BE49-F238E27FC236}">
                <a16:creationId xmlns:a16="http://schemas.microsoft.com/office/drawing/2014/main" id="{1194AF6D-4A10-4951-A422-707AD9B0D9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3059" name="Rectangle 3">
            <a:extLst>
              <a:ext uri="{FF2B5EF4-FFF2-40B4-BE49-F238E27FC236}">
                <a16:creationId xmlns:a16="http://schemas.microsoft.com/office/drawing/2014/main" id="{D9C0171C-7F8F-44D9-BF93-C17346761E2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13060" name="Fußzeilenplatzhalter 1">
            <a:extLst>
              <a:ext uri="{FF2B5EF4-FFF2-40B4-BE49-F238E27FC236}">
                <a16:creationId xmlns:a16="http://schemas.microsoft.com/office/drawing/2014/main" id="{CE6C5B97-F21A-4187-89A8-037FFDE2425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96207C4C-12D2-4D4D-8D51-70B1110646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5107" name="Rectangle 3">
            <a:extLst>
              <a:ext uri="{FF2B5EF4-FFF2-40B4-BE49-F238E27FC236}">
                <a16:creationId xmlns:a16="http://schemas.microsoft.com/office/drawing/2014/main" id="{BD20D136-A81E-4EE5-9A93-4C01AB9C17F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15108" name="Fußzeilenplatzhalter 1">
            <a:extLst>
              <a:ext uri="{FF2B5EF4-FFF2-40B4-BE49-F238E27FC236}">
                <a16:creationId xmlns:a16="http://schemas.microsoft.com/office/drawing/2014/main" id="{FFE25A90-BC2F-4C73-85A3-A264D1800448}"/>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a:extLst>
              <a:ext uri="{FF2B5EF4-FFF2-40B4-BE49-F238E27FC236}">
                <a16:creationId xmlns:a16="http://schemas.microsoft.com/office/drawing/2014/main" id="{13C9F62A-2B67-4DE7-9ED3-A9C1505296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03" name="Rectangle 3">
            <a:extLst>
              <a:ext uri="{FF2B5EF4-FFF2-40B4-BE49-F238E27FC236}">
                <a16:creationId xmlns:a16="http://schemas.microsoft.com/office/drawing/2014/main" id="{0D1C9BC7-AFEB-44C4-BA22-836B5D4293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19204" name="Fußzeilenplatzhalter 1">
            <a:extLst>
              <a:ext uri="{FF2B5EF4-FFF2-40B4-BE49-F238E27FC236}">
                <a16:creationId xmlns:a16="http://schemas.microsoft.com/office/drawing/2014/main" id="{4FDE57BE-FAEF-48DB-BAF8-0F7A49122BD7}"/>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a:extLst>
              <a:ext uri="{FF2B5EF4-FFF2-40B4-BE49-F238E27FC236}">
                <a16:creationId xmlns:a16="http://schemas.microsoft.com/office/drawing/2014/main" id="{9DDF2327-BC53-4332-9CBA-151E5A370F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1251" name="Rectangle 3">
            <a:extLst>
              <a:ext uri="{FF2B5EF4-FFF2-40B4-BE49-F238E27FC236}">
                <a16:creationId xmlns:a16="http://schemas.microsoft.com/office/drawing/2014/main" id="{4FD43590-A667-4540-9EA9-1C12E032C19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1252" name="Fußzeilenplatzhalter 1">
            <a:extLst>
              <a:ext uri="{FF2B5EF4-FFF2-40B4-BE49-F238E27FC236}">
                <a16:creationId xmlns:a16="http://schemas.microsoft.com/office/drawing/2014/main" id="{90FE53D5-7009-4EFD-BC43-564197B4ABA5}"/>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a:extLst>
              <a:ext uri="{FF2B5EF4-FFF2-40B4-BE49-F238E27FC236}">
                <a16:creationId xmlns:a16="http://schemas.microsoft.com/office/drawing/2014/main" id="{D6E34D1A-BB62-4E12-8852-3A248A1CB8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3299" name="Rectangle 3">
            <a:extLst>
              <a:ext uri="{FF2B5EF4-FFF2-40B4-BE49-F238E27FC236}">
                <a16:creationId xmlns:a16="http://schemas.microsoft.com/office/drawing/2014/main" id="{1422D200-1A60-420D-B717-DDFDD6F61DD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3300" name="Fußzeilenplatzhalter 1">
            <a:extLst>
              <a:ext uri="{FF2B5EF4-FFF2-40B4-BE49-F238E27FC236}">
                <a16:creationId xmlns:a16="http://schemas.microsoft.com/office/drawing/2014/main" id="{05E7FBFF-74A2-4E73-84AB-1984FC5B1626}"/>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a:extLst>
              <a:ext uri="{FF2B5EF4-FFF2-40B4-BE49-F238E27FC236}">
                <a16:creationId xmlns:a16="http://schemas.microsoft.com/office/drawing/2014/main" id="{13C9F62A-2B67-4DE7-9ED3-A9C1505296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03" name="Rectangle 3">
            <a:extLst>
              <a:ext uri="{FF2B5EF4-FFF2-40B4-BE49-F238E27FC236}">
                <a16:creationId xmlns:a16="http://schemas.microsoft.com/office/drawing/2014/main" id="{0D1C9BC7-AFEB-44C4-BA22-836B5D4293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19204" name="Fußzeilenplatzhalter 1">
            <a:extLst>
              <a:ext uri="{FF2B5EF4-FFF2-40B4-BE49-F238E27FC236}">
                <a16:creationId xmlns:a16="http://schemas.microsoft.com/office/drawing/2014/main" id="{4FDE57BE-FAEF-48DB-BAF8-0F7A49122BD7}"/>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9276204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945470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7955381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76100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97638822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6865702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57347891"/>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3016161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3452323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454075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0352757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5227426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2481195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201851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40770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623F427-54A4-4E30-B338-929E1952EF57}"/>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58E1551C-20E1-4598-8B25-EEC0D53496A2}"/>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4F920669-E91F-4435-AFCE-7F912EFB5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Rectangle 3">
            <a:extLst>
              <a:ext uri="{FF2B5EF4-FFF2-40B4-BE49-F238E27FC236}">
                <a16:creationId xmlns:a16="http://schemas.microsoft.com/office/drawing/2014/main" id="{D56BAED8-0424-4D19-8C73-CD9A4EC4D0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5348" name="Fußzeilenplatzhalter 1">
            <a:extLst>
              <a:ext uri="{FF2B5EF4-FFF2-40B4-BE49-F238E27FC236}">
                <a16:creationId xmlns:a16="http://schemas.microsoft.com/office/drawing/2014/main" id="{92D4BB37-CA33-46DC-ABEA-99DD2B3638D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0246506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a:extLst>
              <a:ext uri="{FF2B5EF4-FFF2-40B4-BE49-F238E27FC236}">
                <a16:creationId xmlns:a16="http://schemas.microsoft.com/office/drawing/2014/main" id="{AC213A1A-191F-4123-9C50-5E2CB5245C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7395" name="Rectangle 3">
            <a:extLst>
              <a:ext uri="{FF2B5EF4-FFF2-40B4-BE49-F238E27FC236}">
                <a16:creationId xmlns:a16="http://schemas.microsoft.com/office/drawing/2014/main" id="{959EF550-9223-4561-80CE-1951EE3D5C6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7396" name="Fußzeilenplatzhalter 1">
            <a:extLst>
              <a:ext uri="{FF2B5EF4-FFF2-40B4-BE49-F238E27FC236}">
                <a16:creationId xmlns:a16="http://schemas.microsoft.com/office/drawing/2014/main" id="{EAC48B05-76F9-4BA5-B9A1-6195245A89EE}"/>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190493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a:extLst>
              <a:ext uri="{FF2B5EF4-FFF2-40B4-BE49-F238E27FC236}">
                <a16:creationId xmlns:a16="http://schemas.microsoft.com/office/drawing/2014/main" id="{30042E60-02D4-4876-A30F-CC41F69145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43" name="Rectangle 3">
            <a:extLst>
              <a:ext uri="{FF2B5EF4-FFF2-40B4-BE49-F238E27FC236}">
                <a16:creationId xmlns:a16="http://schemas.microsoft.com/office/drawing/2014/main" id="{54EC4C3D-F647-4370-B7F1-F1C3A0B7F4B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29444" name="Fußzeilenplatzhalter 1">
            <a:extLst>
              <a:ext uri="{FF2B5EF4-FFF2-40B4-BE49-F238E27FC236}">
                <a16:creationId xmlns:a16="http://schemas.microsoft.com/office/drawing/2014/main" id="{9C3E752A-BABC-48EE-9DF4-92FC85221237}"/>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a:extLst>
              <a:ext uri="{FF2B5EF4-FFF2-40B4-BE49-F238E27FC236}">
                <a16:creationId xmlns:a16="http://schemas.microsoft.com/office/drawing/2014/main" id="{9EA35E2C-1B07-4E5A-BE43-2E5289024D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1491" name="Rectangle 3">
            <a:extLst>
              <a:ext uri="{FF2B5EF4-FFF2-40B4-BE49-F238E27FC236}">
                <a16:creationId xmlns:a16="http://schemas.microsoft.com/office/drawing/2014/main" id="{3E1D6680-6F33-48BF-991B-E0C9966FFE0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31492" name="Fußzeilenplatzhalter 1">
            <a:extLst>
              <a:ext uri="{FF2B5EF4-FFF2-40B4-BE49-F238E27FC236}">
                <a16:creationId xmlns:a16="http://schemas.microsoft.com/office/drawing/2014/main" id="{BA26E042-468D-483D-9374-EEC9A0A60DE1}"/>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a:extLst>
              <a:ext uri="{FF2B5EF4-FFF2-40B4-BE49-F238E27FC236}">
                <a16:creationId xmlns:a16="http://schemas.microsoft.com/office/drawing/2014/main" id="{51D79040-363C-4943-893A-56E65288C7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3539" name="Rectangle 3">
            <a:extLst>
              <a:ext uri="{FF2B5EF4-FFF2-40B4-BE49-F238E27FC236}">
                <a16:creationId xmlns:a16="http://schemas.microsoft.com/office/drawing/2014/main" id="{C02FF5D0-92AE-4157-BE49-139F5494660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33540" name="Fußzeilenplatzhalter 1">
            <a:extLst>
              <a:ext uri="{FF2B5EF4-FFF2-40B4-BE49-F238E27FC236}">
                <a16:creationId xmlns:a16="http://schemas.microsoft.com/office/drawing/2014/main" id="{8EE2CE65-A8EF-4924-90DC-A3D7AD0DE88B}"/>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a:extLst>
              <a:ext uri="{FF2B5EF4-FFF2-40B4-BE49-F238E27FC236}">
                <a16:creationId xmlns:a16="http://schemas.microsoft.com/office/drawing/2014/main" id="{C3C56C37-D7E2-4AC6-98F1-E732D6A2FA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5587" name="Rectangle 3">
            <a:extLst>
              <a:ext uri="{FF2B5EF4-FFF2-40B4-BE49-F238E27FC236}">
                <a16:creationId xmlns:a16="http://schemas.microsoft.com/office/drawing/2014/main" id="{8841C162-8AD0-405F-B560-DFE482E1536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35588" name="Fußzeilenplatzhalter 1">
            <a:extLst>
              <a:ext uri="{FF2B5EF4-FFF2-40B4-BE49-F238E27FC236}">
                <a16:creationId xmlns:a16="http://schemas.microsoft.com/office/drawing/2014/main" id="{0E72EFAE-12C0-4901-BB1A-8FDDD48BFAE3}"/>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a:extLst>
              <a:ext uri="{FF2B5EF4-FFF2-40B4-BE49-F238E27FC236}">
                <a16:creationId xmlns:a16="http://schemas.microsoft.com/office/drawing/2014/main" id="{778AFE02-D811-4C22-901F-3484F47F2C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7635" name="Rectangle 3">
            <a:extLst>
              <a:ext uri="{FF2B5EF4-FFF2-40B4-BE49-F238E27FC236}">
                <a16:creationId xmlns:a16="http://schemas.microsoft.com/office/drawing/2014/main" id="{B7B3808D-7DF6-4F26-B0C6-1D15BC45C87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37636" name="Fußzeilenplatzhalter 1">
            <a:extLst>
              <a:ext uri="{FF2B5EF4-FFF2-40B4-BE49-F238E27FC236}">
                <a16:creationId xmlns:a16="http://schemas.microsoft.com/office/drawing/2014/main" id="{A5849EA1-6F9C-4170-ADC2-6A61FBFB933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a:extLst>
              <a:ext uri="{FF2B5EF4-FFF2-40B4-BE49-F238E27FC236}">
                <a16:creationId xmlns:a16="http://schemas.microsoft.com/office/drawing/2014/main" id="{B1EF8FA9-1991-4C24-96E5-50D3506FFB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Rectangle 3">
            <a:extLst>
              <a:ext uri="{FF2B5EF4-FFF2-40B4-BE49-F238E27FC236}">
                <a16:creationId xmlns:a16="http://schemas.microsoft.com/office/drawing/2014/main" id="{D91254A5-1403-4955-BCCA-F843015D505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39684" name="Fußzeilenplatzhalter 1">
            <a:extLst>
              <a:ext uri="{FF2B5EF4-FFF2-40B4-BE49-F238E27FC236}">
                <a16:creationId xmlns:a16="http://schemas.microsoft.com/office/drawing/2014/main" id="{4B140E49-39B7-41C3-A459-5F356BCEDCDE}"/>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a:extLst>
              <a:ext uri="{FF2B5EF4-FFF2-40B4-BE49-F238E27FC236}">
                <a16:creationId xmlns:a16="http://schemas.microsoft.com/office/drawing/2014/main" id="{988859A9-7588-4D00-8730-45B646824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3779" name="Rectangle 3">
            <a:extLst>
              <a:ext uri="{FF2B5EF4-FFF2-40B4-BE49-F238E27FC236}">
                <a16:creationId xmlns:a16="http://schemas.microsoft.com/office/drawing/2014/main" id="{5E3748F9-7DF8-4BB2-B4FF-75973E487B7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43780" name="Fußzeilenplatzhalter 1">
            <a:extLst>
              <a:ext uri="{FF2B5EF4-FFF2-40B4-BE49-F238E27FC236}">
                <a16:creationId xmlns:a16="http://schemas.microsoft.com/office/drawing/2014/main" id="{F89552C4-A6FC-4D58-A3C9-17770D461D50}"/>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a:extLst>
              <a:ext uri="{FF2B5EF4-FFF2-40B4-BE49-F238E27FC236}">
                <a16:creationId xmlns:a16="http://schemas.microsoft.com/office/drawing/2014/main" id="{02F1087E-FD71-4473-91CE-8490EC0BF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5827" name="Rectangle 3">
            <a:extLst>
              <a:ext uri="{FF2B5EF4-FFF2-40B4-BE49-F238E27FC236}">
                <a16:creationId xmlns:a16="http://schemas.microsoft.com/office/drawing/2014/main" id="{8F564478-63B7-4FB3-84DD-3FE216FEDF5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45828" name="Fußzeilenplatzhalter 1">
            <a:extLst>
              <a:ext uri="{FF2B5EF4-FFF2-40B4-BE49-F238E27FC236}">
                <a16:creationId xmlns:a16="http://schemas.microsoft.com/office/drawing/2014/main" id="{07AAF856-3256-43A2-BE29-CA860E811164}"/>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623F427-54A4-4E30-B338-929E1952EF57}"/>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58E1551C-20E1-4598-8B25-EEC0D53496A2}"/>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27271100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a:extLst>
              <a:ext uri="{FF2B5EF4-FFF2-40B4-BE49-F238E27FC236}">
                <a16:creationId xmlns:a16="http://schemas.microsoft.com/office/drawing/2014/main" id="{F191E8AC-0954-4A3F-AE76-50D468F52C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7875" name="Rectangle 3">
            <a:extLst>
              <a:ext uri="{FF2B5EF4-FFF2-40B4-BE49-F238E27FC236}">
                <a16:creationId xmlns:a16="http://schemas.microsoft.com/office/drawing/2014/main" id="{61B784CD-6D6D-4857-A265-65C47D87777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47876" name="Fußzeilenplatzhalter 1">
            <a:extLst>
              <a:ext uri="{FF2B5EF4-FFF2-40B4-BE49-F238E27FC236}">
                <a16:creationId xmlns:a16="http://schemas.microsoft.com/office/drawing/2014/main" id="{70F8020B-D8CE-41E4-BF00-E59D6852B005}"/>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a:extLst>
              <a:ext uri="{FF2B5EF4-FFF2-40B4-BE49-F238E27FC236}">
                <a16:creationId xmlns:a16="http://schemas.microsoft.com/office/drawing/2014/main" id="{D464EA75-B918-4259-B4E6-49E19EDC6B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23" name="Rectangle 3">
            <a:extLst>
              <a:ext uri="{FF2B5EF4-FFF2-40B4-BE49-F238E27FC236}">
                <a16:creationId xmlns:a16="http://schemas.microsoft.com/office/drawing/2014/main" id="{36B7DCE7-C6A9-4DF1-85CD-1AEEE7C332A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49924" name="Fußzeilenplatzhalter 1">
            <a:extLst>
              <a:ext uri="{FF2B5EF4-FFF2-40B4-BE49-F238E27FC236}">
                <a16:creationId xmlns:a16="http://schemas.microsoft.com/office/drawing/2014/main" id="{14F8317F-4A5C-4508-8A4E-818CDD88215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a:extLst>
              <a:ext uri="{FF2B5EF4-FFF2-40B4-BE49-F238E27FC236}">
                <a16:creationId xmlns:a16="http://schemas.microsoft.com/office/drawing/2014/main" id="{100D74D9-16B2-4575-88F6-BFE1E1CAA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1971" name="Rectangle 3">
            <a:extLst>
              <a:ext uri="{FF2B5EF4-FFF2-40B4-BE49-F238E27FC236}">
                <a16:creationId xmlns:a16="http://schemas.microsoft.com/office/drawing/2014/main" id="{14C6680F-AF71-4D1A-AF85-21C7842AA57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51972" name="Fußzeilenplatzhalter 1">
            <a:extLst>
              <a:ext uri="{FF2B5EF4-FFF2-40B4-BE49-F238E27FC236}">
                <a16:creationId xmlns:a16="http://schemas.microsoft.com/office/drawing/2014/main" id="{7FBD3F55-0D82-4755-BD6D-012897E8B7CD}"/>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96544463-EB49-4760-854E-6C63149734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4019" name="Rectangle 3">
            <a:extLst>
              <a:ext uri="{FF2B5EF4-FFF2-40B4-BE49-F238E27FC236}">
                <a16:creationId xmlns:a16="http://schemas.microsoft.com/office/drawing/2014/main" id="{34948361-B5AA-4081-91CE-D32DB417463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54020" name="Fußzeilenplatzhalter 1">
            <a:extLst>
              <a:ext uri="{FF2B5EF4-FFF2-40B4-BE49-F238E27FC236}">
                <a16:creationId xmlns:a16="http://schemas.microsoft.com/office/drawing/2014/main" id="{B9E0606B-4632-431F-86BD-C30F0C7D2FD3}"/>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a:extLst>
              <a:ext uri="{FF2B5EF4-FFF2-40B4-BE49-F238E27FC236}">
                <a16:creationId xmlns:a16="http://schemas.microsoft.com/office/drawing/2014/main" id="{B6A5A466-C1AE-47DB-9A22-92ABDB1171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6067" name="Rectangle 3">
            <a:extLst>
              <a:ext uri="{FF2B5EF4-FFF2-40B4-BE49-F238E27FC236}">
                <a16:creationId xmlns:a16="http://schemas.microsoft.com/office/drawing/2014/main" id="{C370C57A-3A53-43F3-8B69-6F644B36E35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56068" name="Fußzeilenplatzhalter 1">
            <a:extLst>
              <a:ext uri="{FF2B5EF4-FFF2-40B4-BE49-F238E27FC236}">
                <a16:creationId xmlns:a16="http://schemas.microsoft.com/office/drawing/2014/main" id="{CBECB530-FBED-4D91-89C8-D11CD404C9E1}"/>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a:extLst>
              <a:ext uri="{FF2B5EF4-FFF2-40B4-BE49-F238E27FC236}">
                <a16:creationId xmlns:a16="http://schemas.microsoft.com/office/drawing/2014/main" id="{EAEFC6E1-7DC6-4E24-A714-FD469FF8A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8115" name="Rectangle 3">
            <a:extLst>
              <a:ext uri="{FF2B5EF4-FFF2-40B4-BE49-F238E27FC236}">
                <a16:creationId xmlns:a16="http://schemas.microsoft.com/office/drawing/2014/main" id="{B0EAF0E0-5D56-4D95-83BC-C91AAC51DAA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58116" name="Fußzeilenplatzhalter 1">
            <a:extLst>
              <a:ext uri="{FF2B5EF4-FFF2-40B4-BE49-F238E27FC236}">
                <a16:creationId xmlns:a16="http://schemas.microsoft.com/office/drawing/2014/main" id="{BACE152A-8E33-47AE-B9E5-3114342D7F81}"/>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a:extLst>
              <a:ext uri="{FF2B5EF4-FFF2-40B4-BE49-F238E27FC236}">
                <a16:creationId xmlns:a16="http://schemas.microsoft.com/office/drawing/2014/main" id="{48B712F4-6F1C-4ADB-AC5B-D445508AC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63" name="Rectangle 3">
            <a:extLst>
              <a:ext uri="{FF2B5EF4-FFF2-40B4-BE49-F238E27FC236}">
                <a16:creationId xmlns:a16="http://schemas.microsoft.com/office/drawing/2014/main" id="{D79911A9-BBFD-4046-A812-8D6210E967E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60164" name="Fußzeilenplatzhalter 1">
            <a:extLst>
              <a:ext uri="{FF2B5EF4-FFF2-40B4-BE49-F238E27FC236}">
                <a16:creationId xmlns:a16="http://schemas.microsoft.com/office/drawing/2014/main" id="{3E1AEE0B-F200-4A29-B59C-E0C14CC61554}"/>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a:extLst>
              <a:ext uri="{FF2B5EF4-FFF2-40B4-BE49-F238E27FC236}">
                <a16:creationId xmlns:a16="http://schemas.microsoft.com/office/drawing/2014/main" id="{B91A0837-8579-4993-A193-4E6A1055A8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2211" name="Rectangle 3">
            <a:extLst>
              <a:ext uri="{FF2B5EF4-FFF2-40B4-BE49-F238E27FC236}">
                <a16:creationId xmlns:a16="http://schemas.microsoft.com/office/drawing/2014/main" id="{D497DBF9-D256-48EA-950A-D96DACBD2B7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62212" name="Fußzeilenplatzhalter 1">
            <a:extLst>
              <a:ext uri="{FF2B5EF4-FFF2-40B4-BE49-F238E27FC236}">
                <a16:creationId xmlns:a16="http://schemas.microsoft.com/office/drawing/2014/main" id="{C366EBB6-4AFC-4422-A42A-34AE1B4B86C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a:extLst>
              <a:ext uri="{FF2B5EF4-FFF2-40B4-BE49-F238E27FC236}">
                <a16:creationId xmlns:a16="http://schemas.microsoft.com/office/drawing/2014/main" id="{B4F82363-F8E1-4055-B4E7-A2ABC10680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4259" name="Rectangle 3">
            <a:extLst>
              <a:ext uri="{FF2B5EF4-FFF2-40B4-BE49-F238E27FC236}">
                <a16:creationId xmlns:a16="http://schemas.microsoft.com/office/drawing/2014/main" id="{37C22772-F79F-4EC5-8D27-F1AC57C1EA0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64260" name="Fußzeilenplatzhalter 1">
            <a:extLst>
              <a:ext uri="{FF2B5EF4-FFF2-40B4-BE49-F238E27FC236}">
                <a16:creationId xmlns:a16="http://schemas.microsoft.com/office/drawing/2014/main" id="{AD6B4596-A42F-4EA3-87BB-25ABAB8B83E8}"/>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a:extLst>
              <a:ext uri="{FF2B5EF4-FFF2-40B4-BE49-F238E27FC236}">
                <a16:creationId xmlns:a16="http://schemas.microsoft.com/office/drawing/2014/main" id="{300B287D-86BA-45CA-8EE1-4927B1F4B7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6307" name="Rectangle 3">
            <a:extLst>
              <a:ext uri="{FF2B5EF4-FFF2-40B4-BE49-F238E27FC236}">
                <a16:creationId xmlns:a16="http://schemas.microsoft.com/office/drawing/2014/main" id="{78110DB5-0C79-4521-8617-AF13F6EDAD5E}"/>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66308" name="Fußzeilenplatzhalter 1">
            <a:extLst>
              <a:ext uri="{FF2B5EF4-FFF2-40B4-BE49-F238E27FC236}">
                <a16:creationId xmlns:a16="http://schemas.microsoft.com/office/drawing/2014/main" id="{0DEFD4DC-389E-4D07-A72A-405EBA270BF1}"/>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CF33066-16D8-43DF-8D83-DDE80DB77337}"/>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9F263E58-910E-46A7-BFFA-9C44D534837B}"/>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06977203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a:extLst>
              <a:ext uri="{FF2B5EF4-FFF2-40B4-BE49-F238E27FC236}">
                <a16:creationId xmlns:a16="http://schemas.microsoft.com/office/drawing/2014/main" id="{FB9C4E72-A65B-4EC0-80EB-6FD8EA9774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8355" name="Rectangle 3">
            <a:extLst>
              <a:ext uri="{FF2B5EF4-FFF2-40B4-BE49-F238E27FC236}">
                <a16:creationId xmlns:a16="http://schemas.microsoft.com/office/drawing/2014/main" id="{1CC99BCF-4EF5-40E3-93B0-F8B0638919C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68356" name="Fußzeilenplatzhalter 1">
            <a:extLst>
              <a:ext uri="{FF2B5EF4-FFF2-40B4-BE49-F238E27FC236}">
                <a16:creationId xmlns:a16="http://schemas.microsoft.com/office/drawing/2014/main" id="{55E408EB-F51C-4146-A28E-A82C030D8BEC}"/>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a:extLst>
              <a:ext uri="{FF2B5EF4-FFF2-40B4-BE49-F238E27FC236}">
                <a16:creationId xmlns:a16="http://schemas.microsoft.com/office/drawing/2014/main" id="{B9D1BFAD-2AF4-493C-82F5-19EE403CDE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03" name="Rectangle 3">
            <a:extLst>
              <a:ext uri="{FF2B5EF4-FFF2-40B4-BE49-F238E27FC236}">
                <a16:creationId xmlns:a16="http://schemas.microsoft.com/office/drawing/2014/main" id="{56C88F4E-198D-4732-B44E-19B90D808F6E}"/>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70404" name="Fußzeilenplatzhalter 1">
            <a:extLst>
              <a:ext uri="{FF2B5EF4-FFF2-40B4-BE49-F238E27FC236}">
                <a16:creationId xmlns:a16="http://schemas.microsoft.com/office/drawing/2014/main" id="{E6907F85-2CA6-4342-82DF-D6824138F416}"/>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a:extLst>
              <a:ext uri="{FF2B5EF4-FFF2-40B4-BE49-F238E27FC236}">
                <a16:creationId xmlns:a16="http://schemas.microsoft.com/office/drawing/2014/main" id="{EFDE1139-6438-4F37-A6C3-4C52CEE02A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2451" name="Rectangle 3">
            <a:extLst>
              <a:ext uri="{FF2B5EF4-FFF2-40B4-BE49-F238E27FC236}">
                <a16:creationId xmlns:a16="http://schemas.microsoft.com/office/drawing/2014/main" id="{77B953A4-E71A-49ED-BA3E-6724E4083A5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72452" name="Fußzeilenplatzhalter 1">
            <a:extLst>
              <a:ext uri="{FF2B5EF4-FFF2-40B4-BE49-F238E27FC236}">
                <a16:creationId xmlns:a16="http://schemas.microsoft.com/office/drawing/2014/main" id="{5E9398AB-2A60-40A0-AD37-9365D592FB8B}"/>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a:extLst>
              <a:ext uri="{FF2B5EF4-FFF2-40B4-BE49-F238E27FC236}">
                <a16:creationId xmlns:a16="http://schemas.microsoft.com/office/drawing/2014/main" id="{207C287A-FFD7-4C34-AAA7-D4D245B1CD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4499" name="Rectangle 3">
            <a:extLst>
              <a:ext uri="{FF2B5EF4-FFF2-40B4-BE49-F238E27FC236}">
                <a16:creationId xmlns:a16="http://schemas.microsoft.com/office/drawing/2014/main" id="{E4756C29-1020-4DCA-BFE4-D4AD58343B85}"/>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74500" name="Fußzeilenplatzhalter 1">
            <a:extLst>
              <a:ext uri="{FF2B5EF4-FFF2-40B4-BE49-F238E27FC236}">
                <a16:creationId xmlns:a16="http://schemas.microsoft.com/office/drawing/2014/main" id="{8B287191-7F49-4435-BB85-55A1E07FC29C}"/>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a:extLst>
              <a:ext uri="{FF2B5EF4-FFF2-40B4-BE49-F238E27FC236}">
                <a16:creationId xmlns:a16="http://schemas.microsoft.com/office/drawing/2014/main" id="{273E2D82-C059-4EED-9080-6C37C95A37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6547" name="Rectangle 3">
            <a:extLst>
              <a:ext uri="{FF2B5EF4-FFF2-40B4-BE49-F238E27FC236}">
                <a16:creationId xmlns:a16="http://schemas.microsoft.com/office/drawing/2014/main" id="{F383BD23-0CBC-4F20-9B99-FC4F5F4BC7D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76548" name="Fußzeilenplatzhalter 1">
            <a:extLst>
              <a:ext uri="{FF2B5EF4-FFF2-40B4-BE49-F238E27FC236}">
                <a16:creationId xmlns:a16="http://schemas.microsoft.com/office/drawing/2014/main" id="{B3E78C3A-1E8F-4D36-9B02-DFEF5624F8B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a:extLst>
              <a:ext uri="{FF2B5EF4-FFF2-40B4-BE49-F238E27FC236}">
                <a16:creationId xmlns:a16="http://schemas.microsoft.com/office/drawing/2014/main" id="{734FD59C-1617-4F1E-8C55-624C559C37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8595" name="Rectangle 3">
            <a:extLst>
              <a:ext uri="{FF2B5EF4-FFF2-40B4-BE49-F238E27FC236}">
                <a16:creationId xmlns:a16="http://schemas.microsoft.com/office/drawing/2014/main" id="{2E600AF2-FC3E-4215-9898-34E66BB2F375}"/>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78596" name="Fußzeilenplatzhalter 1">
            <a:extLst>
              <a:ext uri="{FF2B5EF4-FFF2-40B4-BE49-F238E27FC236}">
                <a16:creationId xmlns:a16="http://schemas.microsoft.com/office/drawing/2014/main" id="{C80741F1-7FC4-4AAE-9C7D-03D6B2578010}"/>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a:extLst>
              <a:ext uri="{FF2B5EF4-FFF2-40B4-BE49-F238E27FC236}">
                <a16:creationId xmlns:a16="http://schemas.microsoft.com/office/drawing/2014/main" id="{107D617D-543E-4337-B860-6E125FBA5D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43" name="Rectangle 3">
            <a:extLst>
              <a:ext uri="{FF2B5EF4-FFF2-40B4-BE49-F238E27FC236}">
                <a16:creationId xmlns:a16="http://schemas.microsoft.com/office/drawing/2014/main" id="{AA0B5241-0B0F-4A6B-A32F-6256E8454EA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80644" name="Fußzeilenplatzhalter 1">
            <a:extLst>
              <a:ext uri="{FF2B5EF4-FFF2-40B4-BE49-F238E27FC236}">
                <a16:creationId xmlns:a16="http://schemas.microsoft.com/office/drawing/2014/main" id="{AC477C6F-0041-4B05-AFD6-FF13AD5C8453}"/>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259229FB-FF2E-4ED0-BADF-CC38E7D773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2691" name="Rectangle 3">
            <a:extLst>
              <a:ext uri="{FF2B5EF4-FFF2-40B4-BE49-F238E27FC236}">
                <a16:creationId xmlns:a16="http://schemas.microsoft.com/office/drawing/2014/main" id="{1E7DCE68-55ED-4B4C-83C4-65FF89E04F13}"/>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82692" name="Fußzeilenplatzhalter 1">
            <a:extLst>
              <a:ext uri="{FF2B5EF4-FFF2-40B4-BE49-F238E27FC236}">
                <a16:creationId xmlns:a16="http://schemas.microsoft.com/office/drawing/2014/main" id="{5A71869B-F9C4-41BD-986A-EE864C53A54A}"/>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a:extLst>
              <a:ext uri="{FF2B5EF4-FFF2-40B4-BE49-F238E27FC236}">
                <a16:creationId xmlns:a16="http://schemas.microsoft.com/office/drawing/2014/main" id="{7BF4BD9B-D5AD-4707-A29D-F93E8A88C3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4739" name="Rectangle 3">
            <a:extLst>
              <a:ext uri="{FF2B5EF4-FFF2-40B4-BE49-F238E27FC236}">
                <a16:creationId xmlns:a16="http://schemas.microsoft.com/office/drawing/2014/main" id="{FF45E735-C502-461E-BF45-A6CD765EBD0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84740" name="Fußzeilenplatzhalter 1">
            <a:extLst>
              <a:ext uri="{FF2B5EF4-FFF2-40B4-BE49-F238E27FC236}">
                <a16:creationId xmlns:a16="http://schemas.microsoft.com/office/drawing/2014/main" id="{A345A069-AE75-4C50-B7AD-63F412FC3EE8}"/>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a:extLst>
              <a:ext uri="{FF2B5EF4-FFF2-40B4-BE49-F238E27FC236}">
                <a16:creationId xmlns:a16="http://schemas.microsoft.com/office/drawing/2014/main" id="{7A55F0AC-2547-41F1-9067-DFC260CAD9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6787" name="Rectangle 3">
            <a:extLst>
              <a:ext uri="{FF2B5EF4-FFF2-40B4-BE49-F238E27FC236}">
                <a16:creationId xmlns:a16="http://schemas.microsoft.com/office/drawing/2014/main" id="{3C8301E6-DDB7-455B-AECA-282FFAAE151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86788" name="Fußzeilenplatzhalter 1">
            <a:extLst>
              <a:ext uri="{FF2B5EF4-FFF2-40B4-BE49-F238E27FC236}">
                <a16:creationId xmlns:a16="http://schemas.microsoft.com/office/drawing/2014/main" id="{A3E739CD-FAFD-4729-B0BA-C3DB49912E87}"/>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a:extLst>
              <a:ext uri="{FF2B5EF4-FFF2-40B4-BE49-F238E27FC236}">
                <a16:creationId xmlns:a16="http://schemas.microsoft.com/office/drawing/2014/main" id="{4DD9783E-8422-4A09-95B7-A6230AD893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izenplatzhalter 2">
            <a:extLst>
              <a:ext uri="{FF2B5EF4-FFF2-40B4-BE49-F238E27FC236}">
                <a16:creationId xmlns:a16="http://schemas.microsoft.com/office/drawing/2014/main" id="{11E37ADE-FEC8-431F-9011-6A762E6B7041}"/>
              </a:ext>
            </a:extLst>
          </p:cNvPr>
          <p:cNvSpPr>
            <a:spLocks noGrp="1" noChangeArrowheads="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129028" name="Foliennummernplatzhalter 3">
            <a:extLst>
              <a:ext uri="{FF2B5EF4-FFF2-40B4-BE49-F238E27FC236}">
                <a16:creationId xmlns:a16="http://schemas.microsoft.com/office/drawing/2014/main" id="{D7FD565E-7CCE-41FC-BDDF-494070394B63}"/>
              </a:ext>
            </a:extLst>
          </p:cNvPr>
          <p:cNvSpPr>
            <a:spLocks noGrp="1"/>
          </p:cNvSpPr>
          <p:nvPr>
            <p:ph type="sldNum" sz="quarter" idx="5"/>
          </p:nvPr>
        </p:nvSpPr>
        <p:spPr>
          <a:noFill/>
        </p:spPr>
        <p:txBody>
          <a:bodyPr/>
          <a:lstStyle>
            <a:lvl1pPr defTabSz="973317">
              <a:spcBef>
                <a:spcPct val="30000"/>
              </a:spcBef>
              <a:defRPr sz="1100">
                <a:solidFill>
                  <a:schemeClr val="tx1"/>
                </a:solidFill>
                <a:latin typeface="Calibri" panose="020F0502020204030204" pitchFamily="34" charset="0"/>
                <a:cs typeface="Arial" panose="020B0604020202020204" pitchFamily="34" charset="0"/>
              </a:defRPr>
            </a:lvl1pPr>
            <a:lvl2pPr marL="754556" indent="-285337" defTabSz="973317">
              <a:spcBef>
                <a:spcPct val="30000"/>
              </a:spcBef>
              <a:defRPr sz="1100">
                <a:solidFill>
                  <a:schemeClr val="tx1"/>
                </a:solidFill>
                <a:latin typeface="Calibri" panose="020F0502020204030204" pitchFamily="34" charset="0"/>
                <a:cs typeface="Arial" panose="020B0604020202020204" pitchFamily="34" charset="0"/>
              </a:defRPr>
            </a:lvl2pPr>
            <a:lvl3pPr marL="1166712" indent="-225100" defTabSz="973317">
              <a:spcBef>
                <a:spcPct val="30000"/>
              </a:spcBef>
              <a:defRPr sz="1100">
                <a:solidFill>
                  <a:schemeClr val="tx1"/>
                </a:solidFill>
                <a:latin typeface="Calibri" panose="020F0502020204030204" pitchFamily="34" charset="0"/>
                <a:cs typeface="Arial" panose="020B0604020202020204" pitchFamily="34" charset="0"/>
              </a:defRPr>
            </a:lvl3pPr>
            <a:lvl4pPr marL="1639102" indent="-225100" defTabSz="973317">
              <a:spcBef>
                <a:spcPct val="30000"/>
              </a:spcBef>
              <a:defRPr sz="1100">
                <a:solidFill>
                  <a:schemeClr val="tx1"/>
                </a:solidFill>
                <a:latin typeface="Calibri" panose="020F0502020204030204" pitchFamily="34" charset="0"/>
                <a:cs typeface="Arial" panose="020B0604020202020204" pitchFamily="34" charset="0"/>
              </a:defRPr>
            </a:lvl4pPr>
            <a:lvl5pPr marL="2108324" indent="-225100" defTabSz="973317">
              <a:spcBef>
                <a:spcPct val="30000"/>
              </a:spcBef>
              <a:defRPr sz="1100">
                <a:solidFill>
                  <a:schemeClr val="tx1"/>
                </a:solidFill>
                <a:latin typeface="Calibri" panose="020F0502020204030204" pitchFamily="34" charset="0"/>
                <a:cs typeface="Arial" panose="020B0604020202020204" pitchFamily="34" charset="0"/>
              </a:defRPr>
            </a:lvl5pPr>
            <a:lvl6pPr marL="2564864"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21403"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7942"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34480"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07CF310B-489D-4A43-B29D-24DF480AE6D7}" type="slidenum">
              <a:rPr lang="de-DE" altLang="de-DE" sz="1500">
                <a:solidFill>
                  <a:srgbClr val="000000"/>
                </a:solidFill>
                <a:latin typeface="Arial" panose="020B0604020202020204" pitchFamily="34" charset="0"/>
              </a:rPr>
              <a:pPr>
                <a:spcBef>
                  <a:spcPct val="0"/>
                </a:spcBef>
              </a:pPr>
              <a:t>3</a:t>
            </a:fld>
            <a:endParaRPr lang="de-DE" altLang="de-DE" sz="1500">
              <a:solidFill>
                <a:srgbClr val="000000"/>
              </a:solidFill>
              <a:latin typeface="Arial" panose="020B0604020202020204" pitchFamily="34" charset="0"/>
            </a:endParaRPr>
          </a:p>
        </p:txBody>
      </p:sp>
    </p:spTree>
    <p:extLst>
      <p:ext uri="{BB962C8B-B14F-4D97-AF65-F5344CB8AC3E}">
        <p14:creationId xmlns:p14="http://schemas.microsoft.com/office/powerpoint/2010/main" val="1448002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CF33066-16D8-43DF-8D83-DDE80DB77337}"/>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a:extLst>
              <a:ext uri="{FF2B5EF4-FFF2-40B4-BE49-F238E27FC236}">
                <a16:creationId xmlns:a16="http://schemas.microsoft.com/office/drawing/2014/main" id="{9F263E58-910E-46A7-BFFA-9C44D534837B}"/>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a:extLst>
              <a:ext uri="{FF2B5EF4-FFF2-40B4-BE49-F238E27FC236}">
                <a16:creationId xmlns:a16="http://schemas.microsoft.com/office/drawing/2014/main" id="{C76D8A86-DD0D-4083-98BB-491C0BA7B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8835" name="Rectangle 3">
            <a:extLst>
              <a:ext uri="{FF2B5EF4-FFF2-40B4-BE49-F238E27FC236}">
                <a16:creationId xmlns:a16="http://schemas.microsoft.com/office/drawing/2014/main" id="{897C5D8D-B2ED-4EF5-B7AC-8B77CF01D87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88836" name="Fußzeilenplatzhalter 1">
            <a:extLst>
              <a:ext uri="{FF2B5EF4-FFF2-40B4-BE49-F238E27FC236}">
                <a16:creationId xmlns:a16="http://schemas.microsoft.com/office/drawing/2014/main" id="{F32EE837-3843-4B40-977C-C425300B87BC}"/>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a:extLst>
              <a:ext uri="{FF2B5EF4-FFF2-40B4-BE49-F238E27FC236}">
                <a16:creationId xmlns:a16="http://schemas.microsoft.com/office/drawing/2014/main" id="{97609BFF-8415-4EB5-8C65-A31A27F338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883" name="Rectangle 3">
            <a:extLst>
              <a:ext uri="{FF2B5EF4-FFF2-40B4-BE49-F238E27FC236}">
                <a16:creationId xmlns:a16="http://schemas.microsoft.com/office/drawing/2014/main" id="{B0131720-36AE-43DE-8127-0ECE389EB0B3}"/>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90884" name="Fußzeilenplatzhalter 1">
            <a:extLst>
              <a:ext uri="{FF2B5EF4-FFF2-40B4-BE49-F238E27FC236}">
                <a16:creationId xmlns:a16="http://schemas.microsoft.com/office/drawing/2014/main" id="{A1714249-D4FE-4932-9486-3F567687FE34}"/>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a:extLst>
              <a:ext uri="{FF2B5EF4-FFF2-40B4-BE49-F238E27FC236}">
                <a16:creationId xmlns:a16="http://schemas.microsoft.com/office/drawing/2014/main" id="{6AD6B4D5-46D8-4348-B8AC-8B6B7E8F33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2931" name="Rectangle 3">
            <a:extLst>
              <a:ext uri="{FF2B5EF4-FFF2-40B4-BE49-F238E27FC236}">
                <a16:creationId xmlns:a16="http://schemas.microsoft.com/office/drawing/2014/main" id="{E6D0291D-F658-443E-B307-D668745FA04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92932" name="Fußzeilenplatzhalter 1">
            <a:extLst>
              <a:ext uri="{FF2B5EF4-FFF2-40B4-BE49-F238E27FC236}">
                <a16:creationId xmlns:a16="http://schemas.microsoft.com/office/drawing/2014/main" id="{E7107EB7-2D45-48F6-9B70-AFDE9428163F}"/>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a:extLst>
              <a:ext uri="{FF2B5EF4-FFF2-40B4-BE49-F238E27FC236}">
                <a16:creationId xmlns:a16="http://schemas.microsoft.com/office/drawing/2014/main" id="{DB86E02E-6787-4E33-8A39-FBBC780F77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4979" name="Rectangle 3">
            <a:extLst>
              <a:ext uri="{FF2B5EF4-FFF2-40B4-BE49-F238E27FC236}">
                <a16:creationId xmlns:a16="http://schemas.microsoft.com/office/drawing/2014/main" id="{696BBAC8-AA79-4BFB-A0C0-7C0B6123073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94980" name="Fußzeilenplatzhalter 1">
            <a:extLst>
              <a:ext uri="{FF2B5EF4-FFF2-40B4-BE49-F238E27FC236}">
                <a16:creationId xmlns:a16="http://schemas.microsoft.com/office/drawing/2014/main" id="{8E1E3638-ACA7-4D90-822B-BB4B834C9A5B}"/>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a:extLst>
              <a:ext uri="{FF2B5EF4-FFF2-40B4-BE49-F238E27FC236}">
                <a16:creationId xmlns:a16="http://schemas.microsoft.com/office/drawing/2014/main" id="{40CC954A-FFEC-4699-90CF-1CAE9FCC5E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7027" name="Rectangle 3">
            <a:extLst>
              <a:ext uri="{FF2B5EF4-FFF2-40B4-BE49-F238E27FC236}">
                <a16:creationId xmlns:a16="http://schemas.microsoft.com/office/drawing/2014/main" id="{D3A9FD7E-3E72-4326-AC63-02B405D9A93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897028" name="Fußzeilenplatzhalter 1">
            <a:extLst>
              <a:ext uri="{FF2B5EF4-FFF2-40B4-BE49-F238E27FC236}">
                <a16:creationId xmlns:a16="http://schemas.microsoft.com/office/drawing/2014/main" id="{CFAB83F8-66F3-4DBE-A739-E8B2C3AAE3E3}"/>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417</a:t>
            </a:fld>
            <a:endParaRPr lang="de-DE" altLang="de-DE" sz="1500"/>
          </a:p>
        </p:txBody>
      </p:sp>
    </p:spTree>
    <p:extLst>
      <p:ext uri="{BB962C8B-B14F-4D97-AF65-F5344CB8AC3E}">
        <p14:creationId xmlns:p14="http://schemas.microsoft.com/office/powerpoint/2010/main" val="142689675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418</a:t>
            </a:fld>
            <a:endParaRPr lang="de-DE" altLang="de-DE" sz="1500"/>
          </a:p>
        </p:txBody>
      </p:sp>
    </p:spTree>
    <p:extLst>
      <p:ext uri="{BB962C8B-B14F-4D97-AF65-F5344CB8AC3E}">
        <p14:creationId xmlns:p14="http://schemas.microsoft.com/office/powerpoint/2010/main" val="274949709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Folienbildplatzhalter 1">
            <a:extLst>
              <a:ext uri="{FF2B5EF4-FFF2-40B4-BE49-F238E27FC236}">
                <a16:creationId xmlns:a16="http://schemas.microsoft.com/office/drawing/2014/main" id="{C7D8BCFC-F50A-47CB-B131-36FDDB386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2147" name="Notizenplatzhalter 2">
            <a:extLst>
              <a:ext uri="{FF2B5EF4-FFF2-40B4-BE49-F238E27FC236}">
                <a16:creationId xmlns:a16="http://schemas.microsoft.com/office/drawing/2014/main" id="{A42395E2-5390-4B35-9C4B-F7A2C705492B}"/>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902148" name="Foliennummernplatzhalter 3">
            <a:extLst>
              <a:ext uri="{FF2B5EF4-FFF2-40B4-BE49-F238E27FC236}">
                <a16:creationId xmlns:a16="http://schemas.microsoft.com/office/drawing/2014/main" id="{F75C7760-F0AA-4C6C-AF3B-3E351A334FBD}"/>
              </a:ext>
            </a:extLst>
          </p:cNvPr>
          <p:cNvSpPr>
            <a:spLocks noGrp="1"/>
          </p:cNvSpPr>
          <p:nvPr>
            <p:ph type="sldNum" sz="quarter" idx="5"/>
          </p:nvPr>
        </p:nvSpPr>
        <p:spPr>
          <a:noFill/>
        </p:spPr>
        <p:txBody>
          <a:bodyPr/>
          <a:lstStyle>
            <a:lvl1pPr defTabSz="928930">
              <a:spcBef>
                <a:spcPct val="30000"/>
              </a:spcBef>
              <a:defRPr sz="1100">
                <a:solidFill>
                  <a:schemeClr val="tx1"/>
                </a:solidFill>
                <a:latin typeface="Calibri" panose="020F0502020204030204" pitchFamily="34" charset="0"/>
                <a:cs typeface="Arial" panose="020B0604020202020204" pitchFamily="34" charset="0"/>
              </a:defRPr>
            </a:lvl1pPr>
            <a:lvl2pPr marL="768826" indent="-293263" defTabSz="928930">
              <a:spcBef>
                <a:spcPct val="30000"/>
              </a:spcBef>
              <a:defRPr sz="1100">
                <a:solidFill>
                  <a:schemeClr val="tx1"/>
                </a:solidFill>
                <a:latin typeface="Calibri" panose="020F0502020204030204" pitchFamily="34" charset="0"/>
                <a:cs typeface="Arial" panose="020B0604020202020204" pitchFamily="34" charset="0"/>
              </a:defRPr>
            </a:lvl2pPr>
            <a:lvl3pPr marL="1187319" indent="-234610" defTabSz="928930">
              <a:spcBef>
                <a:spcPct val="30000"/>
              </a:spcBef>
              <a:defRPr sz="1100">
                <a:solidFill>
                  <a:schemeClr val="tx1"/>
                </a:solidFill>
                <a:latin typeface="Calibri" panose="020F0502020204030204" pitchFamily="34" charset="0"/>
                <a:cs typeface="Arial" panose="020B0604020202020204" pitchFamily="34" charset="0"/>
              </a:defRPr>
            </a:lvl3pPr>
            <a:lvl4pPr marL="1662881" indent="-234610" defTabSz="928930">
              <a:spcBef>
                <a:spcPct val="30000"/>
              </a:spcBef>
              <a:defRPr sz="1100">
                <a:solidFill>
                  <a:schemeClr val="tx1"/>
                </a:solidFill>
                <a:latin typeface="Calibri" panose="020F0502020204030204" pitchFamily="34" charset="0"/>
                <a:cs typeface="Arial" panose="020B0604020202020204" pitchFamily="34" charset="0"/>
              </a:defRPr>
            </a:lvl4pPr>
            <a:lvl5pPr marL="2140030" indent="-234610" defTabSz="928930">
              <a:spcBef>
                <a:spcPct val="30000"/>
              </a:spcBef>
              <a:defRPr sz="1100">
                <a:solidFill>
                  <a:schemeClr val="tx1"/>
                </a:solidFill>
                <a:latin typeface="Calibri" panose="020F0502020204030204" pitchFamily="34" charset="0"/>
                <a:cs typeface="Arial" panose="020B0604020202020204" pitchFamily="34" charset="0"/>
              </a:defRPr>
            </a:lvl5pPr>
            <a:lvl6pPr marL="2596566"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53107"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509646"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66186" indent="-234610" defTabSz="92893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B39B62D-775F-44DD-AC17-FB4031B57CFB}" type="slidenum">
              <a:rPr lang="de-DE" altLang="de-DE" sz="1400">
                <a:solidFill>
                  <a:srgbClr val="000000"/>
                </a:solidFill>
              </a:rPr>
              <a:pPr>
                <a:spcBef>
                  <a:spcPct val="0"/>
                </a:spcBef>
              </a:pPr>
              <a:t>419</a:t>
            </a:fld>
            <a:endParaRPr lang="de-DE" altLang="de-DE" sz="1400">
              <a:solidFill>
                <a:srgbClr val="000000"/>
              </a:solidFill>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a:extLst>
              <a:ext uri="{FF2B5EF4-FFF2-40B4-BE49-F238E27FC236}">
                <a16:creationId xmlns:a16="http://schemas.microsoft.com/office/drawing/2014/main" id="{E05B6D03-40D4-4F48-AED9-912DB0787A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4195" name="Rectangle 3">
            <a:extLst>
              <a:ext uri="{FF2B5EF4-FFF2-40B4-BE49-F238E27FC236}">
                <a16:creationId xmlns:a16="http://schemas.microsoft.com/office/drawing/2014/main" id="{68029508-1AB3-4D5E-B7B3-A7561B13EE8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04196" name="Fußzeilenplatzhalter 1">
            <a:extLst>
              <a:ext uri="{FF2B5EF4-FFF2-40B4-BE49-F238E27FC236}">
                <a16:creationId xmlns:a16="http://schemas.microsoft.com/office/drawing/2014/main" id="{F713421C-3A28-4032-B7FE-32376E67ED56}"/>
              </a:ext>
            </a:extLst>
          </p:cNvPr>
          <p:cNvSpPr>
            <a:spLocks noGrp="1"/>
          </p:cNvSpPr>
          <p:nvPr>
            <p:ph type="ftr" sz="quarter" idx="4"/>
          </p:nvPr>
        </p:nvSpPr>
        <p:spPr>
          <a:noFill/>
        </p:spPr>
        <p:txBody>
          <a:bodyPr/>
          <a:lstStyle>
            <a:lvl1pPr defTabSz="917836">
              <a:spcBef>
                <a:spcPct val="30000"/>
              </a:spcBef>
              <a:defRPr sz="1100">
                <a:solidFill>
                  <a:schemeClr val="tx1"/>
                </a:solidFill>
                <a:latin typeface="Calibri" panose="020F0502020204030204" pitchFamily="34" charset="0"/>
                <a:cs typeface="Arial" panose="020B0604020202020204" pitchFamily="34" charset="0"/>
              </a:defRPr>
            </a:lvl1pPr>
            <a:lvl2pPr marL="756144" indent="-288506" defTabSz="917836">
              <a:spcBef>
                <a:spcPct val="30000"/>
              </a:spcBef>
              <a:defRPr sz="1100">
                <a:solidFill>
                  <a:schemeClr val="tx1"/>
                </a:solidFill>
                <a:latin typeface="Calibri" panose="020F0502020204030204" pitchFamily="34" charset="0"/>
                <a:cs typeface="Arial" panose="020B0604020202020204" pitchFamily="34" charset="0"/>
              </a:defRPr>
            </a:lvl2pPr>
            <a:lvl3pPr marL="1166712" indent="-229856" defTabSz="917836">
              <a:spcBef>
                <a:spcPct val="30000"/>
              </a:spcBef>
              <a:defRPr sz="1100">
                <a:solidFill>
                  <a:schemeClr val="tx1"/>
                </a:solidFill>
                <a:latin typeface="Calibri" panose="020F0502020204030204" pitchFamily="34" charset="0"/>
                <a:cs typeface="Arial" panose="020B0604020202020204" pitchFamily="34" charset="0"/>
              </a:defRPr>
            </a:lvl3pPr>
            <a:lvl4pPr marL="1635932" indent="-229856" defTabSz="917836">
              <a:spcBef>
                <a:spcPct val="30000"/>
              </a:spcBef>
              <a:defRPr sz="1100">
                <a:solidFill>
                  <a:schemeClr val="tx1"/>
                </a:solidFill>
                <a:latin typeface="Calibri" panose="020F0502020204030204" pitchFamily="34" charset="0"/>
                <a:cs typeface="Arial" panose="020B0604020202020204" pitchFamily="34" charset="0"/>
              </a:defRPr>
            </a:lvl4pPr>
            <a:lvl5pPr marL="2103569" indent="-229856" defTabSz="917836">
              <a:spcBef>
                <a:spcPct val="30000"/>
              </a:spcBef>
              <a:defRPr sz="1100">
                <a:solidFill>
                  <a:schemeClr val="tx1"/>
                </a:solidFill>
                <a:latin typeface="Calibri" panose="020F0502020204030204" pitchFamily="34" charset="0"/>
                <a:cs typeface="Arial" panose="020B0604020202020204" pitchFamily="34" charset="0"/>
              </a:defRPr>
            </a:lvl5pPr>
            <a:lvl6pPr marL="2560106"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9856" defTabSz="91783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a:extLst>
              <a:ext uri="{FF2B5EF4-FFF2-40B4-BE49-F238E27FC236}">
                <a16:creationId xmlns:a16="http://schemas.microsoft.com/office/drawing/2014/main" id="{5C815C50-45BC-4015-9EBA-0B0F44DF36AF}"/>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7267" name="Rectangle 3">
            <a:extLst>
              <a:ext uri="{FF2B5EF4-FFF2-40B4-BE49-F238E27FC236}">
                <a16:creationId xmlns:a16="http://schemas.microsoft.com/office/drawing/2014/main" id="{20B80AF2-6EA4-4C8E-96B8-6D57B4BB1DDA}"/>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a:extLst>
              <a:ext uri="{FF2B5EF4-FFF2-40B4-BE49-F238E27FC236}">
                <a16:creationId xmlns:a16="http://schemas.microsoft.com/office/drawing/2014/main" id="{236A9BF3-9E4F-461F-BF5F-25B669EA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izenplatzhalter 2">
            <a:extLst>
              <a:ext uri="{FF2B5EF4-FFF2-40B4-BE49-F238E27FC236}">
                <a16:creationId xmlns:a16="http://schemas.microsoft.com/office/drawing/2014/main" id="{D071CD5F-32BD-4FC4-A086-9726B1D64835}"/>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111620" name="Foliennummernplatzhalter 3">
            <a:extLst>
              <a:ext uri="{FF2B5EF4-FFF2-40B4-BE49-F238E27FC236}">
                <a16:creationId xmlns:a16="http://schemas.microsoft.com/office/drawing/2014/main" id="{FDB0D214-6DAA-47EA-BF7E-CF42B5BF4F5E}"/>
              </a:ext>
            </a:extLst>
          </p:cNvPr>
          <p:cNvSpPr>
            <a:spLocks noGrp="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68826" indent="-293263" defTabSz="927347">
              <a:spcBef>
                <a:spcPct val="30000"/>
              </a:spcBef>
              <a:defRPr sz="1100">
                <a:solidFill>
                  <a:schemeClr val="tx1"/>
                </a:solidFill>
                <a:latin typeface="Calibri" panose="020F0502020204030204" pitchFamily="34" charset="0"/>
                <a:cs typeface="Arial" panose="020B0604020202020204" pitchFamily="34" charset="0"/>
              </a:defRPr>
            </a:lvl2pPr>
            <a:lvl3pPr marL="1187319" indent="-234610" defTabSz="927347">
              <a:spcBef>
                <a:spcPct val="30000"/>
              </a:spcBef>
              <a:defRPr sz="1100">
                <a:solidFill>
                  <a:schemeClr val="tx1"/>
                </a:solidFill>
                <a:latin typeface="Calibri" panose="020F0502020204030204" pitchFamily="34" charset="0"/>
                <a:cs typeface="Arial" panose="020B0604020202020204" pitchFamily="34" charset="0"/>
              </a:defRPr>
            </a:lvl3pPr>
            <a:lvl4pPr marL="1662881" indent="-234610" defTabSz="927347">
              <a:spcBef>
                <a:spcPct val="30000"/>
              </a:spcBef>
              <a:defRPr sz="1100">
                <a:solidFill>
                  <a:schemeClr val="tx1"/>
                </a:solidFill>
                <a:latin typeface="Calibri" panose="020F0502020204030204" pitchFamily="34" charset="0"/>
                <a:cs typeface="Arial" panose="020B0604020202020204" pitchFamily="34" charset="0"/>
              </a:defRPr>
            </a:lvl4pPr>
            <a:lvl5pPr marL="2140030" indent="-234610" defTabSz="927347">
              <a:spcBef>
                <a:spcPct val="30000"/>
              </a:spcBef>
              <a:defRPr sz="1100">
                <a:solidFill>
                  <a:schemeClr val="tx1"/>
                </a:solidFill>
                <a:latin typeface="Calibri" panose="020F0502020204030204" pitchFamily="34" charset="0"/>
                <a:cs typeface="Arial" panose="020B0604020202020204" pitchFamily="34" charset="0"/>
              </a:defRPr>
            </a:lvl5pPr>
            <a:lvl6pPr marL="2596566" indent="-23461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53107" indent="-23461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509646" indent="-23461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66186" indent="-23461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05A6A609-86FD-4EEB-BBB0-969804129F11}" type="slidenum">
              <a:rPr lang="de-DE" altLang="de-DE" sz="1400">
                <a:solidFill>
                  <a:srgbClr val="000000"/>
                </a:solidFill>
              </a:rPr>
              <a:pPr>
                <a:spcBef>
                  <a:spcPct val="0"/>
                </a:spcBef>
              </a:pPr>
              <a:t>120</a:t>
            </a:fld>
            <a:endParaRPr lang="de-DE" altLang="de-DE" sz="1400">
              <a:solidFill>
                <a:srgbClr val="000000"/>
              </a:solidFill>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DE72E83A-6B61-4B14-9F4E-2BF4483B5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9315" name="Rectangle 3">
            <a:extLst>
              <a:ext uri="{FF2B5EF4-FFF2-40B4-BE49-F238E27FC236}">
                <a16:creationId xmlns:a16="http://schemas.microsoft.com/office/drawing/2014/main" id="{C069A0BD-2675-48E2-9D75-C8AD3A0445E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09316" name="Fußzeilenplatzhalter 1">
            <a:extLst>
              <a:ext uri="{FF2B5EF4-FFF2-40B4-BE49-F238E27FC236}">
                <a16:creationId xmlns:a16="http://schemas.microsoft.com/office/drawing/2014/main" id="{0E41EEBA-FDE1-4421-8CFE-6123BC0CDD2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DE72E83A-6B61-4B14-9F4E-2BF4483B5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9315" name="Rectangle 3">
            <a:extLst>
              <a:ext uri="{FF2B5EF4-FFF2-40B4-BE49-F238E27FC236}">
                <a16:creationId xmlns:a16="http://schemas.microsoft.com/office/drawing/2014/main" id="{C069A0BD-2675-48E2-9D75-C8AD3A0445E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09316" name="Fußzeilenplatzhalter 1">
            <a:extLst>
              <a:ext uri="{FF2B5EF4-FFF2-40B4-BE49-F238E27FC236}">
                <a16:creationId xmlns:a16="http://schemas.microsoft.com/office/drawing/2014/main" id="{0E41EEBA-FDE1-4421-8CFE-6123BC0CDD2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41899309"/>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DE72E83A-6B61-4B14-9F4E-2BF4483B5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9315" name="Rectangle 3">
            <a:extLst>
              <a:ext uri="{FF2B5EF4-FFF2-40B4-BE49-F238E27FC236}">
                <a16:creationId xmlns:a16="http://schemas.microsoft.com/office/drawing/2014/main" id="{C069A0BD-2675-48E2-9D75-C8AD3A0445E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09316" name="Fußzeilenplatzhalter 1">
            <a:extLst>
              <a:ext uri="{FF2B5EF4-FFF2-40B4-BE49-F238E27FC236}">
                <a16:creationId xmlns:a16="http://schemas.microsoft.com/office/drawing/2014/main" id="{0E41EEBA-FDE1-4421-8CFE-6123BC0CDD2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22265839"/>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DE72E83A-6B61-4B14-9F4E-2BF4483B5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9315" name="Rectangle 3">
            <a:extLst>
              <a:ext uri="{FF2B5EF4-FFF2-40B4-BE49-F238E27FC236}">
                <a16:creationId xmlns:a16="http://schemas.microsoft.com/office/drawing/2014/main" id="{C069A0BD-2675-48E2-9D75-C8AD3A0445E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09316" name="Fußzeilenplatzhalter 1">
            <a:extLst>
              <a:ext uri="{FF2B5EF4-FFF2-40B4-BE49-F238E27FC236}">
                <a16:creationId xmlns:a16="http://schemas.microsoft.com/office/drawing/2014/main" id="{0E41EEBA-FDE1-4421-8CFE-6123BC0CDD2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71378382"/>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DE72E83A-6B61-4B14-9F4E-2BF4483B5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9315" name="Rectangle 3">
            <a:extLst>
              <a:ext uri="{FF2B5EF4-FFF2-40B4-BE49-F238E27FC236}">
                <a16:creationId xmlns:a16="http://schemas.microsoft.com/office/drawing/2014/main" id="{C069A0BD-2675-48E2-9D75-C8AD3A0445E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09316" name="Fußzeilenplatzhalter 1">
            <a:extLst>
              <a:ext uri="{FF2B5EF4-FFF2-40B4-BE49-F238E27FC236}">
                <a16:creationId xmlns:a16="http://schemas.microsoft.com/office/drawing/2014/main" id="{0E41EEBA-FDE1-4421-8CFE-6123BC0CDD2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425366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a:extLst>
              <a:ext uri="{FF2B5EF4-FFF2-40B4-BE49-F238E27FC236}">
                <a16:creationId xmlns:a16="http://schemas.microsoft.com/office/drawing/2014/main" id="{60E08A4E-DD31-4666-855C-B54A289E15BF}"/>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63" name="Rectangle 3">
            <a:extLst>
              <a:ext uri="{FF2B5EF4-FFF2-40B4-BE49-F238E27FC236}">
                <a16:creationId xmlns:a16="http://schemas.microsoft.com/office/drawing/2014/main" id="{6150522C-CC34-4EE1-9177-28AC95175E6A}"/>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a:extLst>
              <a:ext uri="{FF2B5EF4-FFF2-40B4-BE49-F238E27FC236}">
                <a16:creationId xmlns:a16="http://schemas.microsoft.com/office/drawing/2014/main" id="{5CD3C51B-6913-469F-9F3E-1E157C60B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3411" name="Rectangle 3">
            <a:extLst>
              <a:ext uri="{FF2B5EF4-FFF2-40B4-BE49-F238E27FC236}">
                <a16:creationId xmlns:a16="http://schemas.microsoft.com/office/drawing/2014/main" id="{B62C1F6F-D36C-4762-B853-465B1921C9C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13412" name="Fußzeilenplatzhalter 1">
            <a:extLst>
              <a:ext uri="{FF2B5EF4-FFF2-40B4-BE49-F238E27FC236}">
                <a16:creationId xmlns:a16="http://schemas.microsoft.com/office/drawing/2014/main" id="{F7400BAD-1D02-4568-A33E-23CDCC5E856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a:extLst>
              <a:ext uri="{FF2B5EF4-FFF2-40B4-BE49-F238E27FC236}">
                <a16:creationId xmlns:a16="http://schemas.microsoft.com/office/drawing/2014/main" id="{297BDD27-3820-4E29-9470-6DE843692212}"/>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5459" name="Rectangle 3">
            <a:extLst>
              <a:ext uri="{FF2B5EF4-FFF2-40B4-BE49-F238E27FC236}">
                <a16:creationId xmlns:a16="http://schemas.microsoft.com/office/drawing/2014/main" id="{B7957D07-F443-439A-95FF-CDEEE342F122}"/>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9894152E-2371-4540-83F7-17C853D821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7507" name="Rectangle 3">
            <a:extLst>
              <a:ext uri="{FF2B5EF4-FFF2-40B4-BE49-F238E27FC236}">
                <a16:creationId xmlns:a16="http://schemas.microsoft.com/office/drawing/2014/main" id="{16C35BBA-C13F-4274-9CB5-A30E3E41CBA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17508" name="Fußzeilenplatzhalter 1">
            <a:extLst>
              <a:ext uri="{FF2B5EF4-FFF2-40B4-BE49-F238E27FC236}">
                <a16:creationId xmlns:a16="http://schemas.microsoft.com/office/drawing/2014/main" id="{1E02E139-8769-4B0B-96AD-8F2B52555BB9}"/>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43426689"/>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9894152E-2371-4540-83F7-17C853D821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7507" name="Rectangle 3">
            <a:extLst>
              <a:ext uri="{FF2B5EF4-FFF2-40B4-BE49-F238E27FC236}">
                <a16:creationId xmlns:a16="http://schemas.microsoft.com/office/drawing/2014/main" id="{16C35BBA-C13F-4274-9CB5-A30E3E41CBA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17508" name="Fußzeilenplatzhalter 1">
            <a:extLst>
              <a:ext uri="{FF2B5EF4-FFF2-40B4-BE49-F238E27FC236}">
                <a16:creationId xmlns:a16="http://schemas.microsoft.com/office/drawing/2014/main" id="{1E02E139-8769-4B0B-96AD-8F2B52555BB9}"/>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6739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DF2F681-12E0-451F-9A0E-F0B8B3D70468}"/>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085AA7B8-5A1F-4233-918A-221C67ED0AD1}"/>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9894152E-2371-4540-83F7-17C853D821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7507" name="Rectangle 3">
            <a:extLst>
              <a:ext uri="{FF2B5EF4-FFF2-40B4-BE49-F238E27FC236}">
                <a16:creationId xmlns:a16="http://schemas.microsoft.com/office/drawing/2014/main" id="{16C35BBA-C13F-4274-9CB5-A30E3E41CBA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17508" name="Fußzeilenplatzhalter 1">
            <a:extLst>
              <a:ext uri="{FF2B5EF4-FFF2-40B4-BE49-F238E27FC236}">
                <a16:creationId xmlns:a16="http://schemas.microsoft.com/office/drawing/2014/main" id="{1E02E139-8769-4B0B-96AD-8F2B52555BB9}"/>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1714717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a:extLst>
              <a:ext uri="{FF2B5EF4-FFF2-40B4-BE49-F238E27FC236}">
                <a16:creationId xmlns:a16="http://schemas.microsoft.com/office/drawing/2014/main" id="{9B72CE20-79B5-4DBE-8CF4-E42D3CB73824}"/>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3651" name="Rectangle 3">
            <a:extLst>
              <a:ext uri="{FF2B5EF4-FFF2-40B4-BE49-F238E27FC236}">
                <a16:creationId xmlns:a16="http://schemas.microsoft.com/office/drawing/2014/main" id="{A7FB823E-BE07-4F22-9F02-4BE9E17D2ACD}"/>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a:extLst>
              <a:ext uri="{FF2B5EF4-FFF2-40B4-BE49-F238E27FC236}">
                <a16:creationId xmlns:a16="http://schemas.microsoft.com/office/drawing/2014/main" id="{768A1EBD-CB23-4E84-B9F7-35D2C00D7D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5699" name="Rectangle 3">
            <a:extLst>
              <a:ext uri="{FF2B5EF4-FFF2-40B4-BE49-F238E27FC236}">
                <a16:creationId xmlns:a16="http://schemas.microsoft.com/office/drawing/2014/main" id="{6A3EED4B-47D1-483F-8C83-1B4E4067AB6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25700" name="Fußzeilenplatzhalter 1">
            <a:extLst>
              <a:ext uri="{FF2B5EF4-FFF2-40B4-BE49-F238E27FC236}">
                <a16:creationId xmlns:a16="http://schemas.microsoft.com/office/drawing/2014/main" id="{58C0241B-7357-4EE0-B12D-D8E4BCF7326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a:extLst>
              <a:ext uri="{FF2B5EF4-FFF2-40B4-BE49-F238E27FC236}">
                <a16:creationId xmlns:a16="http://schemas.microsoft.com/office/drawing/2014/main" id="{D836E432-FC1D-4D86-9360-60F6E3E99A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7747" name="Rectangle 3">
            <a:extLst>
              <a:ext uri="{FF2B5EF4-FFF2-40B4-BE49-F238E27FC236}">
                <a16:creationId xmlns:a16="http://schemas.microsoft.com/office/drawing/2014/main" id="{CE2AA031-08EF-4554-9C4A-F4906E3BEDC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27748" name="Fußzeilenplatzhalter 1">
            <a:extLst>
              <a:ext uri="{FF2B5EF4-FFF2-40B4-BE49-F238E27FC236}">
                <a16:creationId xmlns:a16="http://schemas.microsoft.com/office/drawing/2014/main" id="{0FF553AF-CF5D-487E-A59F-76320715314B}"/>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a:extLst>
              <a:ext uri="{FF2B5EF4-FFF2-40B4-BE49-F238E27FC236}">
                <a16:creationId xmlns:a16="http://schemas.microsoft.com/office/drawing/2014/main" id="{B18DD267-8663-4802-A2B6-DAC2F566B8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9795" name="Rectangle 3">
            <a:extLst>
              <a:ext uri="{FF2B5EF4-FFF2-40B4-BE49-F238E27FC236}">
                <a16:creationId xmlns:a16="http://schemas.microsoft.com/office/drawing/2014/main" id="{AD8F30FB-CD1C-4408-BD76-60AB704C884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29796" name="Fußzeilenplatzhalter 1">
            <a:extLst>
              <a:ext uri="{FF2B5EF4-FFF2-40B4-BE49-F238E27FC236}">
                <a16:creationId xmlns:a16="http://schemas.microsoft.com/office/drawing/2014/main" id="{0AF05EDC-8104-4B90-BCD3-C2C0C40B2B6F}"/>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a:extLst>
              <a:ext uri="{FF2B5EF4-FFF2-40B4-BE49-F238E27FC236}">
                <a16:creationId xmlns:a16="http://schemas.microsoft.com/office/drawing/2014/main" id="{EA98933E-7BFF-4A07-B0B1-15F56BE440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43" name="Rectangle 3">
            <a:extLst>
              <a:ext uri="{FF2B5EF4-FFF2-40B4-BE49-F238E27FC236}">
                <a16:creationId xmlns:a16="http://schemas.microsoft.com/office/drawing/2014/main" id="{73D0B203-790C-4862-BECB-7A51CDC8518E}"/>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31844" name="Fußzeilenplatzhalter 1">
            <a:extLst>
              <a:ext uri="{FF2B5EF4-FFF2-40B4-BE49-F238E27FC236}">
                <a16:creationId xmlns:a16="http://schemas.microsoft.com/office/drawing/2014/main" id="{BC0F4F89-567D-42B6-972C-922B1C3EBBD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a:extLst>
              <a:ext uri="{FF2B5EF4-FFF2-40B4-BE49-F238E27FC236}">
                <a16:creationId xmlns:a16="http://schemas.microsoft.com/office/drawing/2014/main" id="{35C90DBB-E9B6-4919-BDDA-2484869757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283" name="Rectangle 3">
            <a:extLst>
              <a:ext uri="{FF2B5EF4-FFF2-40B4-BE49-F238E27FC236}">
                <a16:creationId xmlns:a16="http://schemas.microsoft.com/office/drawing/2014/main" id="{ABF3BEC6-C9C3-42F8-9A12-5F2BF82821E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93284" name="Fußzeilenplatzhalter 1">
            <a:extLst>
              <a:ext uri="{FF2B5EF4-FFF2-40B4-BE49-F238E27FC236}">
                <a16:creationId xmlns:a16="http://schemas.microsoft.com/office/drawing/2014/main" id="{99BF6445-868D-4469-A0BA-5F5B07051CF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a:extLst>
              <a:ext uri="{FF2B5EF4-FFF2-40B4-BE49-F238E27FC236}">
                <a16:creationId xmlns:a16="http://schemas.microsoft.com/office/drawing/2014/main" id="{0C8353C1-48C8-4B80-BBD4-C20C5864FD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3891" name="Rectangle 3">
            <a:extLst>
              <a:ext uri="{FF2B5EF4-FFF2-40B4-BE49-F238E27FC236}">
                <a16:creationId xmlns:a16="http://schemas.microsoft.com/office/drawing/2014/main" id="{090B1534-FD37-42EA-957B-226457EEF2F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33892" name="Fußzeilenplatzhalter 1">
            <a:extLst>
              <a:ext uri="{FF2B5EF4-FFF2-40B4-BE49-F238E27FC236}">
                <a16:creationId xmlns:a16="http://schemas.microsoft.com/office/drawing/2014/main" id="{8DE08A30-FAFA-4595-9878-383306CC176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a:extLst>
              <a:ext uri="{FF2B5EF4-FFF2-40B4-BE49-F238E27FC236}">
                <a16:creationId xmlns:a16="http://schemas.microsoft.com/office/drawing/2014/main" id="{F2FEE52D-BAF2-4650-AD54-251DF70C5A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5331" name="Rectangle 3">
            <a:extLst>
              <a:ext uri="{FF2B5EF4-FFF2-40B4-BE49-F238E27FC236}">
                <a16:creationId xmlns:a16="http://schemas.microsoft.com/office/drawing/2014/main" id="{11CDE88A-6B4C-4ED6-B9AC-37E8893E81E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95332" name="Fußzeilenplatzhalter 1">
            <a:extLst>
              <a:ext uri="{FF2B5EF4-FFF2-40B4-BE49-F238E27FC236}">
                <a16:creationId xmlns:a16="http://schemas.microsoft.com/office/drawing/2014/main" id="{1DC18D76-E9BF-497B-97CD-27EC40039AB3}"/>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a:extLst>
              <a:ext uri="{FF2B5EF4-FFF2-40B4-BE49-F238E27FC236}">
                <a16:creationId xmlns:a16="http://schemas.microsoft.com/office/drawing/2014/main" id="{9AACE46B-D92A-462B-A131-D4E3EBB6F4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5939" name="Rectangle 3">
            <a:extLst>
              <a:ext uri="{FF2B5EF4-FFF2-40B4-BE49-F238E27FC236}">
                <a16:creationId xmlns:a16="http://schemas.microsoft.com/office/drawing/2014/main" id="{8E701585-4DD2-495E-A911-5943BADA9A4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35940" name="Fußzeilenplatzhalter 1">
            <a:extLst>
              <a:ext uri="{FF2B5EF4-FFF2-40B4-BE49-F238E27FC236}">
                <a16:creationId xmlns:a16="http://schemas.microsoft.com/office/drawing/2014/main" id="{F8C25675-57A8-46A2-A97A-CDAF73C92DD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23BA618-CFE6-4B8B-AD77-35B3CD9E1AEE}"/>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76B0F16B-3CA4-4570-8362-FA7BC202C827}"/>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a:extLst>
              <a:ext uri="{FF2B5EF4-FFF2-40B4-BE49-F238E27FC236}">
                <a16:creationId xmlns:a16="http://schemas.microsoft.com/office/drawing/2014/main" id="{31DF0D39-EB3C-42D8-B776-F895EBA30D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7987" name="Rectangle 3">
            <a:extLst>
              <a:ext uri="{FF2B5EF4-FFF2-40B4-BE49-F238E27FC236}">
                <a16:creationId xmlns:a16="http://schemas.microsoft.com/office/drawing/2014/main" id="{1BD15BD2-5581-441E-8D7F-A4D3DCD3BA2E}"/>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37988" name="Fußzeilenplatzhalter 1">
            <a:extLst>
              <a:ext uri="{FF2B5EF4-FFF2-40B4-BE49-F238E27FC236}">
                <a16:creationId xmlns:a16="http://schemas.microsoft.com/office/drawing/2014/main" id="{8A98094A-093E-4452-AF46-9D035E64B0F8}"/>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a:extLst>
              <a:ext uri="{FF2B5EF4-FFF2-40B4-BE49-F238E27FC236}">
                <a16:creationId xmlns:a16="http://schemas.microsoft.com/office/drawing/2014/main" id="{75F08B97-5502-48D4-881E-A93219D5AF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0035" name="Rectangle 3">
            <a:extLst>
              <a:ext uri="{FF2B5EF4-FFF2-40B4-BE49-F238E27FC236}">
                <a16:creationId xmlns:a16="http://schemas.microsoft.com/office/drawing/2014/main" id="{E11C8579-7BB2-44C0-9E62-6C6D18C9F89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40036" name="Fußzeilenplatzhalter 1">
            <a:extLst>
              <a:ext uri="{FF2B5EF4-FFF2-40B4-BE49-F238E27FC236}">
                <a16:creationId xmlns:a16="http://schemas.microsoft.com/office/drawing/2014/main" id="{CFF0EF6B-58AA-4B28-9209-7068847EC57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a:extLst>
              <a:ext uri="{FF2B5EF4-FFF2-40B4-BE49-F238E27FC236}">
                <a16:creationId xmlns:a16="http://schemas.microsoft.com/office/drawing/2014/main" id="{1809ED76-868E-468B-B0E8-9C64490FAB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083" name="Rectangle 3">
            <a:extLst>
              <a:ext uri="{FF2B5EF4-FFF2-40B4-BE49-F238E27FC236}">
                <a16:creationId xmlns:a16="http://schemas.microsoft.com/office/drawing/2014/main" id="{E8B50108-CBE2-4CDB-AAFB-A5A1E3F9AFB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42084" name="Fußzeilenplatzhalter 1">
            <a:extLst>
              <a:ext uri="{FF2B5EF4-FFF2-40B4-BE49-F238E27FC236}">
                <a16:creationId xmlns:a16="http://schemas.microsoft.com/office/drawing/2014/main" id="{E5EDAD33-ADE2-43D3-8401-561E89200AC4}"/>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a:extLst>
              <a:ext uri="{FF2B5EF4-FFF2-40B4-BE49-F238E27FC236}">
                <a16:creationId xmlns:a16="http://schemas.microsoft.com/office/drawing/2014/main" id="{1EBDF0AF-2E92-466C-9EC5-70F0AFF9C6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4131" name="Rectangle 3">
            <a:extLst>
              <a:ext uri="{FF2B5EF4-FFF2-40B4-BE49-F238E27FC236}">
                <a16:creationId xmlns:a16="http://schemas.microsoft.com/office/drawing/2014/main" id="{DF88DD0E-8D49-44E5-986C-F1FF8A60E9B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44132" name="Fußzeilenplatzhalter 1">
            <a:extLst>
              <a:ext uri="{FF2B5EF4-FFF2-40B4-BE49-F238E27FC236}">
                <a16:creationId xmlns:a16="http://schemas.microsoft.com/office/drawing/2014/main" id="{57B7F046-B731-4AB4-8FE8-D5FE9CF54F9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a:extLst>
              <a:ext uri="{FF2B5EF4-FFF2-40B4-BE49-F238E27FC236}">
                <a16:creationId xmlns:a16="http://schemas.microsoft.com/office/drawing/2014/main" id="{1EBDF0AF-2E92-466C-9EC5-70F0AFF9C6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4131" name="Rectangle 3">
            <a:extLst>
              <a:ext uri="{FF2B5EF4-FFF2-40B4-BE49-F238E27FC236}">
                <a16:creationId xmlns:a16="http://schemas.microsoft.com/office/drawing/2014/main" id="{DF88DD0E-8D49-44E5-986C-F1FF8A60E9B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44132" name="Fußzeilenplatzhalter 1">
            <a:extLst>
              <a:ext uri="{FF2B5EF4-FFF2-40B4-BE49-F238E27FC236}">
                <a16:creationId xmlns:a16="http://schemas.microsoft.com/office/drawing/2014/main" id="{57B7F046-B731-4AB4-8FE8-D5FE9CF54F9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04559295"/>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a:extLst>
              <a:ext uri="{FF2B5EF4-FFF2-40B4-BE49-F238E27FC236}">
                <a16:creationId xmlns:a16="http://schemas.microsoft.com/office/drawing/2014/main" id="{85A3244A-FF48-486D-917D-76A2EDBFA5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6179" name="Rectangle 3">
            <a:extLst>
              <a:ext uri="{FF2B5EF4-FFF2-40B4-BE49-F238E27FC236}">
                <a16:creationId xmlns:a16="http://schemas.microsoft.com/office/drawing/2014/main" id="{27C84D72-68DB-4A6D-9DBA-32E121055233}"/>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46180" name="Fußzeilenplatzhalter 1">
            <a:extLst>
              <a:ext uri="{FF2B5EF4-FFF2-40B4-BE49-F238E27FC236}">
                <a16:creationId xmlns:a16="http://schemas.microsoft.com/office/drawing/2014/main" id="{B1EE1271-1A61-4223-BCE7-29CC3DE6B2DE}"/>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a:extLst>
              <a:ext uri="{FF2B5EF4-FFF2-40B4-BE49-F238E27FC236}">
                <a16:creationId xmlns:a16="http://schemas.microsoft.com/office/drawing/2014/main" id="{E92452E1-2543-48EF-8A9A-1FF59F6654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8227" name="Rectangle 3">
            <a:extLst>
              <a:ext uri="{FF2B5EF4-FFF2-40B4-BE49-F238E27FC236}">
                <a16:creationId xmlns:a16="http://schemas.microsoft.com/office/drawing/2014/main" id="{014AB930-E2AF-4A9D-AF90-4F6ABE8D8A6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48228" name="Fußzeilenplatzhalter 1">
            <a:extLst>
              <a:ext uri="{FF2B5EF4-FFF2-40B4-BE49-F238E27FC236}">
                <a16:creationId xmlns:a16="http://schemas.microsoft.com/office/drawing/2014/main" id="{1BDE68BE-04B4-4867-9298-FA7E9C867BE4}"/>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a:extLst>
              <a:ext uri="{FF2B5EF4-FFF2-40B4-BE49-F238E27FC236}">
                <a16:creationId xmlns:a16="http://schemas.microsoft.com/office/drawing/2014/main" id="{4E5FBC91-1482-405F-B15F-FA45960140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0275" name="Rectangle 3">
            <a:extLst>
              <a:ext uri="{FF2B5EF4-FFF2-40B4-BE49-F238E27FC236}">
                <a16:creationId xmlns:a16="http://schemas.microsoft.com/office/drawing/2014/main" id="{9FF986AF-3260-46A7-AD0C-2EB0EF9E8E7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0276" name="Fußzeilenplatzhalter 1">
            <a:extLst>
              <a:ext uri="{FF2B5EF4-FFF2-40B4-BE49-F238E27FC236}">
                <a16:creationId xmlns:a16="http://schemas.microsoft.com/office/drawing/2014/main" id="{E38A8980-360C-4405-AC99-62153B58AE24}"/>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a:extLst>
              <a:ext uri="{FF2B5EF4-FFF2-40B4-BE49-F238E27FC236}">
                <a16:creationId xmlns:a16="http://schemas.microsoft.com/office/drawing/2014/main" id="{F0E1E819-B8C2-4674-BB47-B5942D531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4371" name="Rectangle 3">
            <a:extLst>
              <a:ext uri="{FF2B5EF4-FFF2-40B4-BE49-F238E27FC236}">
                <a16:creationId xmlns:a16="http://schemas.microsoft.com/office/drawing/2014/main" id="{E38DB085-91EA-4931-B322-9CBA8B8B796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4372" name="Fußzeilenplatzhalter 1">
            <a:extLst>
              <a:ext uri="{FF2B5EF4-FFF2-40B4-BE49-F238E27FC236}">
                <a16:creationId xmlns:a16="http://schemas.microsoft.com/office/drawing/2014/main" id="{756FF107-1B78-404D-87FA-C13F1A89C830}"/>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449BFCFE-7AFD-4F76-AF6D-0F605175FC33}"/>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32FAD51F-BCE0-495B-B2A5-6E92DA029A1C}"/>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a:extLst>
              <a:ext uri="{FF2B5EF4-FFF2-40B4-BE49-F238E27FC236}">
                <a16:creationId xmlns:a16="http://schemas.microsoft.com/office/drawing/2014/main" id="{33AC47CB-ADF8-451C-928B-C20CB3CA65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6419" name="Rectangle 3">
            <a:extLst>
              <a:ext uri="{FF2B5EF4-FFF2-40B4-BE49-F238E27FC236}">
                <a16:creationId xmlns:a16="http://schemas.microsoft.com/office/drawing/2014/main" id="{CABDD674-6AE7-4321-85EE-78614A8E3EA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6420" name="Fußzeilenplatzhalter 1">
            <a:extLst>
              <a:ext uri="{FF2B5EF4-FFF2-40B4-BE49-F238E27FC236}">
                <a16:creationId xmlns:a16="http://schemas.microsoft.com/office/drawing/2014/main" id="{6077705A-CE2A-4DF6-B90E-9A8C0709D064}"/>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5231966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74151677"/>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26745389"/>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78177902"/>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92404095"/>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5506759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45030237"/>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007948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9897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130</a:t>
            </a:fld>
            <a:endParaRPr lang="de-DE" altLang="de-DE" sz="1500"/>
          </a:p>
        </p:txBody>
      </p:sp>
    </p:spTree>
    <p:extLst>
      <p:ext uri="{BB962C8B-B14F-4D97-AF65-F5344CB8AC3E}">
        <p14:creationId xmlns:p14="http://schemas.microsoft.com/office/powerpoint/2010/main" val="2047369723"/>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85499706"/>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01975939"/>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237377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4B83C7D0-4E98-4135-B39A-FAB21D448D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8467" name="Rectangle 3">
            <a:extLst>
              <a:ext uri="{FF2B5EF4-FFF2-40B4-BE49-F238E27FC236}">
                <a16:creationId xmlns:a16="http://schemas.microsoft.com/office/drawing/2014/main" id="{4324A109-577A-4094-BE9A-B43CE1A2BC7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8468" name="Fußzeilenplatzhalter 1">
            <a:extLst>
              <a:ext uri="{FF2B5EF4-FFF2-40B4-BE49-F238E27FC236}">
                <a16:creationId xmlns:a16="http://schemas.microsoft.com/office/drawing/2014/main" id="{B0C4E041-BFDB-4BCD-9C83-02F663B005A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a:extLst>
              <a:ext uri="{FF2B5EF4-FFF2-40B4-BE49-F238E27FC236}">
                <a16:creationId xmlns:a16="http://schemas.microsoft.com/office/drawing/2014/main" id="{8047CF5B-6FC0-4EB7-A4DF-72E1604D2D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0515" name="Rectangle 3">
            <a:extLst>
              <a:ext uri="{FF2B5EF4-FFF2-40B4-BE49-F238E27FC236}">
                <a16:creationId xmlns:a16="http://schemas.microsoft.com/office/drawing/2014/main" id="{4A336534-24D7-4EF9-95C7-38FD7EA4746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60516" name="Fußzeilenplatzhalter 1">
            <a:extLst>
              <a:ext uri="{FF2B5EF4-FFF2-40B4-BE49-F238E27FC236}">
                <a16:creationId xmlns:a16="http://schemas.microsoft.com/office/drawing/2014/main" id="{95A36A22-0942-4CC8-A6B4-0DC04D420414}"/>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6218FAB7-8A64-4EAD-B663-A417612F7B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63" name="Rectangle 3">
            <a:extLst>
              <a:ext uri="{FF2B5EF4-FFF2-40B4-BE49-F238E27FC236}">
                <a16:creationId xmlns:a16="http://schemas.microsoft.com/office/drawing/2014/main" id="{2EE05E71-1CC8-4C77-AC50-8D16977B524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62564" name="Fußzeilenplatzhalter 1">
            <a:extLst>
              <a:ext uri="{FF2B5EF4-FFF2-40B4-BE49-F238E27FC236}">
                <a16:creationId xmlns:a16="http://schemas.microsoft.com/office/drawing/2014/main" id="{D2F32083-B31F-4CF0-B55D-F15F2DA48B7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a:extLst>
              <a:ext uri="{FF2B5EF4-FFF2-40B4-BE49-F238E27FC236}">
                <a16:creationId xmlns:a16="http://schemas.microsoft.com/office/drawing/2014/main" id="{089DBAF7-7480-4116-96B5-847B61280A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4611" name="Rectangle 3">
            <a:extLst>
              <a:ext uri="{FF2B5EF4-FFF2-40B4-BE49-F238E27FC236}">
                <a16:creationId xmlns:a16="http://schemas.microsoft.com/office/drawing/2014/main" id="{460E60FD-1205-4EA0-A3ED-CC2415FD8E8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64612" name="Fußzeilenplatzhalter 1">
            <a:extLst>
              <a:ext uri="{FF2B5EF4-FFF2-40B4-BE49-F238E27FC236}">
                <a16:creationId xmlns:a16="http://schemas.microsoft.com/office/drawing/2014/main" id="{0C8F0B20-D174-4CF6-85C1-F3D9B4E84308}"/>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7A382093-0003-4393-A2FF-895A48D9F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6659" name="Rectangle 3">
            <a:extLst>
              <a:ext uri="{FF2B5EF4-FFF2-40B4-BE49-F238E27FC236}">
                <a16:creationId xmlns:a16="http://schemas.microsoft.com/office/drawing/2014/main" id="{849B9268-094D-480D-852F-99528481A415}"/>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66660" name="Fußzeilenplatzhalter 1">
            <a:extLst>
              <a:ext uri="{FF2B5EF4-FFF2-40B4-BE49-F238E27FC236}">
                <a16:creationId xmlns:a16="http://schemas.microsoft.com/office/drawing/2014/main" id="{A27390CF-5EB2-4D2D-9E3A-EB609714D828}"/>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D9E147F5-BEF7-47B5-BF8F-A9FAE00763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8707" name="Rectangle 3">
            <a:extLst>
              <a:ext uri="{FF2B5EF4-FFF2-40B4-BE49-F238E27FC236}">
                <a16:creationId xmlns:a16="http://schemas.microsoft.com/office/drawing/2014/main" id="{3D4C98D8-27A4-4DE1-B120-10D9B741F3E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68708" name="Fußzeilenplatzhalter 1">
            <a:extLst>
              <a:ext uri="{FF2B5EF4-FFF2-40B4-BE49-F238E27FC236}">
                <a16:creationId xmlns:a16="http://schemas.microsoft.com/office/drawing/2014/main" id="{6EE46FF0-85FF-428D-B323-69A998BCF27E}"/>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86162F63-85BD-4F97-8588-EA65853376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0755" name="Rectangle 3">
            <a:extLst>
              <a:ext uri="{FF2B5EF4-FFF2-40B4-BE49-F238E27FC236}">
                <a16:creationId xmlns:a16="http://schemas.microsoft.com/office/drawing/2014/main" id="{B0357F38-C77F-4D12-84B0-865E900C390E}"/>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0756" name="Fußzeilenplatzhalter 1">
            <a:extLst>
              <a:ext uri="{FF2B5EF4-FFF2-40B4-BE49-F238E27FC236}">
                <a16:creationId xmlns:a16="http://schemas.microsoft.com/office/drawing/2014/main" id="{5049B6D1-0FF1-47B8-B867-4C1F3DB536AF}"/>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lienbildplatzhalter 1">
            <a:extLst>
              <a:ext uri="{FF2B5EF4-FFF2-40B4-BE49-F238E27FC236}">
                <a16:creationId xmlns:a16="http://schemas.microsoft.com/office/drawing/2014/main" id="{E780F4AF-A21E-4CBE-8821-44183CC86E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izenplatzhalter 2">
            <a:extLst>
              <a:ext uri="{FF2B5EF4-FFF2-40B4-BE49-F238E27FC236}">
                <a16:creationId xmlns:a16="http://schemas.microsoft.com/office/drawing/2014/main" id="{0514DC12-F5FB-4809-B278-0A3C08F4AD7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268292" name="Foliennummernplatzhalter 3">
            <a:extLst>
              <a:ext uri="{FF2B5EF4-FFF2-40B4-BE49-F238E27FC236}">
                <a16:creationId xmlns:a16="http://schemas.microsoft.com/office/drawing/2014/main" id="{A0F6CA07-FF12-4AD9-B979-72CA8BB4CD9F}"/>
              </a:ext>
            </a:extLst>
          </p:cNvPr>
          <p:cNvSpPr>
            <a:spLocks noGrp="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9316" indent="-288506" defTabSz="927347">
              <a:spcBef>
                <a:spcPct val="30000"/>
              </a:spcBef>
              <a:defRPr sz="1100">
                <a:solidFill>
                  <a:schemeClr val="tx1"/>
                </a:solidFill>
                <a:latin typeface="Calibri" panose="020F0502020204030204" pitchFamily="34" charset="0"/>
                <a:cs typeface="Arial" panose="020B0604020202020204" pitchFamily="34" charset="0"/>
              </a:defRPr>
            </a:lvl2pPr>
            <a:lvl3pPr marL="1171466" indent="-229856" defTabSz="927347">
              <a:spcBef>
                <a:spcPct val="30000"/>
              </a:spcBef>
              <a:defRPr sz="1100">
                <a:solidFill>
                  <a:schemeClr val="tx1"/>
                </a:solidFill>
                <a:latin typeface="Calibri" panose="020F0502020204030204" pitchFamily="34" charset="0"/>
                <a:cs typeface="Arial" panose="020B0604020202020204" pitchFamily="34" charset="0"/>
              </a:defRPr>
            </a:lvl3pPr>
            <a:lvl4pPr marL="1642272" indent="-229856" defTabSz="927347">
              <a:spcBef>
                <a:spcPct val="30000"/>
              </a:spcBef>
              <a:defRPr sz="1100">
                <a:solidFill>
                  <a:schemeClr val="tx1"/>
                </a:solidFill>
                <a:latin typeface="Calibri" panose="020F0502020204030204" pitchFamily="34" charset="0"/>
                <a:cs typeface="Arial" panose="020B0604020202020204" pitchFamily="34" charset="0"/>
              </a:defRPr>
            </a:lvl4pPr>
            <a:lvl5pPr marL="2113080" indent="-229856" defTabSz="927347">
              <a:spcBef>
                <a:spcPct val="30000"/>
              </a:spcBef>
              <a:defRPr sz="1100">
                <a:solidFill>
                  <a:schemeClr val="tx1"/>
                </a:solidFill>
                <a:latin typeface="Calibri" panose="020F0502020204030204" pitchFamily="34" charset="0"/>
                <a:cs typeface="Arial" panose="020B0604020202020204" pitchFamily="34" charset="0"/>
              </a:defRPr>
            </a:lvl5pPr>
            <a:lvl6pPr marL="2569619" indent="-229856"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26157" indent="-229856"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82698" indent="-229856"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39234" indent="-229856"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9B8C3783-20A1-4057-87C6-BA0EF944604E}" type="slidenum">
              <a:rPr lang="de-DE" altLang="de-DE" sz="1500">
                <a:solidFill>
                  <a:srgbClr val="000000"/>
                </a:solidFill>
              </a:rPr>
              <a:pPr>
                <a:spcBef>
                  <a:spcPct val="0"/>
                </a:spcBef>
              </a:pPr>
              <a:t>131</a:t>
            </a:fld>
            <a:endParaRPr lang="de-DE" altLang="de-DE" sz="1500">
              <a:solidFill>
                <a:srgbClr val="000000"/>
              </a:solidFill>
            </a:endParaRPr>
          </a:p>
        </p:txBody>
      </p:sp>
    </p:spTree>
    <p:extLst>
      <p:ext uri="{BB962C8B-B14F-4D97-AF65-F5344CB8AC3E}">
        <p14:creationId xmlns:p14="http://schemas.microsoft.com/office/powerpoint/2010/main" val="579791821"/>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a:extLst>
              <a:ext uri="{FF2B5EF4-FFF2-40B4-BE49-F238E27FC236}">
                <a16:creationId xmlns:a16="http://schemas.microsoft.com/office/drawing/2014/main" id="{7070487C-4F05-41FC-B0D5-1E30BBBE17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03" name="Rectangle 3">
            <a:extLst>
              <a:ext uri="{FF2B5EF4-FFF2-40B4-BE49-F238E27FC236}">
                <a16:creationId xmlns:a16="http://schemas.microsoft.com/office/drawing/2014/main" id="{43D987AC-554B-4210-B635-70438C6BA4E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2804" name="Fußzeilenplatzhalter 1">
            <a:extLst>
              <a:ext uri="{FF2B5EF4-FFF2-40B4-BE49-F238E27FC236}">
                <a16:creationId xmlns:a16="http://schemas.microsoft.com/office/drawing/2014/main" id="{2CA46DF0-4CC1-44F6-B838-051C8646726D}"/>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2E9EF6A3-A259-4A7E-B541-48F1CA0FC5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4851" name="Rectangle 3">
            <a:extLst>
              <a:ext uri="{FF2B5EF4-FFF2-40B4-BE49-F238E27FC236}">
                <a16:creationId xmlns:a16="http://schemas.microsoft.com/office/drawing/2014/main" id="{ECAF65ED-4846-4563-86E3-63313D310F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4852" name="Fußzeilenplatzhalter 1">
            <a:extLst>
              <a:ext uri="{FF2B5EF4-FFF2-40B4-BE49-F238E27FC236}">
                <a16:creationId xmlns:a16="http://schemas.microsoft.com/office/drawing/2014/main" id="{543C7A7A-F7F9-4604-8808-B6C9A12E93E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a:extLst>
              <a:ext uri="{FF2B5EF4-FFF2-40B4-BE49-F238E27FC236}">
                <a16:creationId xmlns:a16="http://schemas.microsoft.com/office/drawing/2014/main" id="{8468AC14-7B93-4081-8882-E05B73EB3DA1}"/>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6899" name="Rectangle 3">
            <a:extLst>
              <a:ext uri="{FF2B5EF4-FFF2-40B4-BE49-F238E27FC236}">
                <a16:creationId xmlns:a16="http://schemas.microsoft.com/office/drawing/2014/main" id="{2A0B5233-FE99-46E1-8493-C763D2B8FD38}"/>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a:extLst>
              <a:ext uri="{FF2B5EF4-FFF2-40B4-BE49-F238E27FC236}">
                <a16:creationId xmlns:a16="http://schemas.microsoft.com/office/drawing/2014/main" id="{C4496F9E-0FDF-4EBB-9312-CF5AD36867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0995" name="Rectangle 3">
            <a:extLst>
              <a:ext uri="{FF2B5EF4-FFF2-40B4-BE49-F238E27FC236}">
                <a16:creationId xmlns:a16="http://schemas.microsoft.com/office/drawing/2014/main" id="{3C723002-23DB-4827-B95B-46B53C26F9C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80996" name="Fußzeilenplatzhalter 1">
            <a:extLst>
              <a:ext uri="{FF2B5EF4-FFF2-40B4-BE49-F238E27FC236}">
                <a16:creationId xmlns:a16="http://schemas.microsoft.com/office/drawing/2014/main" id="{BA27D679-F191-47C7-B02B-F38B5DB46EDE}"/>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a:extLst>
              <a:ext uri="{FF2B5EF4-FFF2-40B4-BE49-F238E27FC236}">
                <a16:creationId xmlns:a16="http://schemas.microsoft.com/office/drawing/2014/main" id="{9AA7FF01-B1F0-4377-9000-94CAA677DE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8947" name="Rectangle 3">
            <a:extLst>
              <a:ext uri="{FF2B5EF4-FFF2-40B4-BE49-F238E27FC236}">
                <a16:creationId xmlns:a16="http://schemas.microsoft.com/office/drawing/2014/main" id="{4D5D57AC-A73C-492F-A7D8-0DD8171823E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8948" name="Fußzeilenplatzhalter 1">
            <a:extLst>
              <a:ext uri="{FF2B5EF4-FFF2-40B4-BE49-F238E27FC236}">
                <a16:creationId xmlns:a16="http://schemas.microsoft.com/office/drawing/2014/main" id="{11ECB541-D15E-4178-8AB6-84882F43CF6F}"/>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a:extLst>
              <a:ext uri="{FF2B5EF4-FFF2-40B4-BE49-F238E27FC236}">
                <a16:creationId xmlns:a16="http://schemas.microsoft.com/office/drawing/2014/main" id="{9AA7FF01-B1F0-4377-9000-94CAA677DE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8947" name="Rectangle 3">
            <a:extLst>
              <a:ext uri="{FF2B5EF4-FFF2-40B4-BE49-F238E27FC236}">
                <a16:creationId xmlns:a16="http://schemas.microsoft.com/office/drawing/2014/main" id="{4D5D57AC-A73C-492F-A7D8-0DD8171823E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8948" name="Fußzeilenplatzhalter 1">
            <a:extLst>
              <a:ext uri="{FF2B5EF4-FFF2-40B4-BE49-F238E27FC236}">
                <a16:creationId xmlns:a16="http://schemas.microsoft.com/office/drawing/2014/main" id="{11ECB541-D15E-4178-8AB6-84882F43CF6F}"/>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8784553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2E9EF6A3-A259-4A7E-B541-48F1CA0FC5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4851" name="Rectangle 3">
            <a:extLst>
              <a:ext uri="{FF2B5EF4-FFF2-40B4-BE49-F238E27FC236}">
                <a16:creationId xmlns:a16="http://schemas.microsoft.com/office/drawing/2014/main" id="{ECAF65ED-4846-4563-86E3-63313D310F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4852" name="Fußzeilenplatzhalter 1">
            <a:extLst>
              <a:ext uri="{FF2B5EF4-FFF2-40B4-BE49-F238E27FC236}">
                <a16:creationId xmlns:a16="http://schemas.microsoft.com/office/drawing/2014/main" id="{543C7A7A-F7F9-4604-8808-B6C9A12E93E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7312724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2E9EF6A3-A259-4A7E-B541-48F1CA0FC5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4851" name="Rectangle 3">
            <a:extLst>
              <a:ext uri="{FF2B5EF4-FFF2-40B4-BE49-F238E27FC236}">
                <a16:creationId xmlns:a16="http://schemas.microsoft.com/office/drawing/2014/main" id="{ECAF65ED-4846-4563-86E3-63313D310F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4852" name="Fußzeilenplatzhalter 1">
            <a:extLst>
              <a:ext uri="{FF2B5EF4-FFF2-40B4-BE49-F238E27FC236}">
                <a16:creationId xmlns:a16="http://schemas.microsoft.com/office/drawing/2014/main" id="{543C7A7A-F7F9-4604-8808-B6C9A12E93E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437373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2E9EF6A3-A259-4A7E-B541-48F1CA0FC5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4851" name="Rectangle 3">
            <a:extLst>
              <a:ext uri="{FF2B5EF4-FFF2-40B4-BE49-F238E27FC236}">
                <a16:creationId xmlns:a16="http://schemas.microsoft.com/office/drawing/2014/main" id="{ECAF65ED-4846-4563-86E3-63313D310F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74852" name="Fußzeilenplatzhalter 1">
            <a:extLst>
              <a:ext uri="{FF2B5EF4-FFF2-40B4-BE49-F238E27FC236}">
                <a16:creationId xmlns:a16="http://schemas.microsoft.com/office/drawing/2014/main" id="{543C7A7A-F7F9-4604-8808-B6C9A12E93E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51955206"/>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51366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6519E934-1D12-4BC9-BC66-878F8BD3F7B9}"/>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Rectangle 3">
            <a:extLst>
              <a:ext uri="{FF2B5EF4-FFF2-40B4-BE49-F238E27FC236}">
                <a16:creationId xmlns:a16="http://schemas.microsoft.com/office/drawing/2014/main" id="{670947CF-45DF-41E7-B249-CE40A131F093}"/>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405204"/>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76617589"/>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537FBE4F-0259-4B86-8798-B402DA2D4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23" name="Rectangle 3">
            <a:extLst>
              <a:ext uri="{FF2B5EF4-FFF2-40B4-BE49-F238E27FC236}">
                <a16:creationId xmlns:a16="http://schemas.microsoft.com/office/drawing/2014/main" id="{414F51E2-B990-4089-A510-F2ED81275AD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52324" name="Fußzeilenplatzhalter 1">
            <a:extLst>
              <a:ext uri="{FF2B5EF4-FFF2-40B4-BE49-F238E27FC236}">
                <a16:creationId xmlns:a16="http://schemas.microsoft.com/office/drawing/2014/main" id="{05072233-7251-461D-B0A5-8836C741089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56163878"/>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a:extLst>
              <a:ext uri="{FF2B5EF4-FFF2-40B4-BE49-F238E27FC236}">
                <a16:creationId xmlns:a16="http://schemas.microsoft.com/office/drawing/2014/main" id="{2A98693F-F140-428E-9E63-D2AACD689969}"/>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43" name="Rectangle 3">
            <a:extLst>
              <a:ext uri="{FF2B5EF4-FFF2-40B4-BE49-F238E27FC236}">
                <a16:creationId xmlns:a16="http://schemas.microsoft.com/office/drawing/2014/main" id="{2790346F-B1ED-493F-8935-80383BDB1455}"/>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a:extLst>
              <a:ext uri="{FF2B5EF4-FFF2-40B4-BE49-F238E27FC236}">
                <a16:creationId xmlns:a16="http://schemas.microsoft.com/office/drawing/2014/main" id="{489F145F-B4C3-487F-BEC2-CFCAD055ED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7379" name="Rectangle 3">
            <a:extLst>
              <a:ext uri="{FF2B5EF4-FFF2-40B4-BE49-F238E27FC236}">
                <a16:creationId xmlns:a16="http://schemas.microsoft.com/office/drawing/2014/main" id="{7E84B256-188D-40E6-8BA1-C8A67BF3004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97380" name="Fußzeilenplatzhalter 1">
            <a:extLst>
              <a:ext uri="{FF2B5EF4-FFF2-40B4-BE49-F238E27FC236}">
                <a16:creationId xmlns:a16="http://schemas.microsoft.com/office/drawing/2014/main" id="{AF85915B-433A-40D0-97ED-2FA34D580931}"/>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a:extLst>
              <a:ext uri="{FF2B5EF4-FFF2-40B4-BE49-F238E27FC236}">
                <a16:creationId xmlns:a16="http://schemas.microsoft.com/office/drawing/2014/main" id="{E82550F5-B41B-48AA-A5ED-F6C6CAE037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9427" name="Rectangle 3">
            <a:extLst>
              <a:ext uri="{FF2B5EF4-FFF2-40B4-BE49-F238E27FC236}">
                <a16:creationId xmlns:a16="http://schemas.microsoft.com/office/drawing/2014/main" id="{D90FC0AF-891A-42C0-AE33-C537940F4BF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999428" name="Fußzeilenplatzhalter 1">
            <a:extLst>
              <a:ext uri="{FF2B5EF4-FFF2-40B4-BE49-F238E27FC236}">
                <a16:creationId xmlns:a16="http://schemas.microsoft.com/office/drawing/2014/main" id="{C073013D-DDBC-45D7-87C1-13CFAAC7AF0A}"/>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a:extLst>
              <a:ext uri="{FF2B5EF4-FFF2-40B4-BE49-F238E27FC236}">
                <a16:creationId xmlns:a16="http://schemas.microsoft.com/office/drawing/2014/main" id="{C01A6A89-3372-4CE9-BD92-9F11562FC5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23" name="Rectangle 3">
            <a:extLst>
              <a:ext uri="{FF2B5EF4-FFF2-40B4-BE49-F238E27FC236}">
                <a16:creationId xmlns:a16="http://schemas.microsoft.com/office/drawing/2014/main" id="{4A7B3566-F1F8-495B-B024-4F02B14AFB6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1003524" name="Fußzeilenplatzhalter 1">
            <a:extLst>
              <a:ext uri="{FF2B5EF4-FFF2-40B4-BE49-F238E27FC236}">
                <a16:creationId xmlns:a16="http://schemas.microsoft.com/office/drawing/2014/main" id="{D9D27BC2-52EC-4011-A29D-A919CD0F21DC}"/>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a:extLst>
              <a:ext uri="{FF2B5EF4-FFF2-40B4-BE49-F238E27FC236}">
                <a16:creationId xmlns:a16="http://schemas.microsoft.com/office/drawing/2014/main" id="{BB8AF29A-8990-43BF-B045-A07FE9CE8D58}"/>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8339" name="Rectangle 3">
            <a:extLst>
              <a:ext uri="{FF2B5EF4-FFF2-40B4-BE49-F238E27FC236}">
                <a16:creationId xmlns:a16="http://schemas.microsoft.com/office/drawing/2014/main" id="{C44E1E8F-129D-4F1F-96FB-A85D3E1FCEA2}"/>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a:extLst>
              <a:ext uri="{FF2B5EF4-FFF2-40B4-BE49-F238E27FC236}">
                <a16:creationId xmlns:a16="http://schemas.microsoft.com/office/drawing/2014/main" id="{A20D0C6E-8820-4247-9656-1DE417A88D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0387" name="Rectangle 3">
            <a:extLst>
              <a:ext uri="{FF2B5EF4-FFF2-40B4-BE49-F238E27FC236}">
                <a16:creationId xmlns:a16="http://schemas.microsoft.com/office/drawing/2014/main" id="{CE692DB7-878A-465A-A938-039AA1C01AD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1040388" name="Fußzeilenplatzhalter 1">
            <a:extLst>
              <a:ext uri="{FF2B5EF4-FFF2-40B4-BE49-F238E27FC236}">
                <a16:creationId xmlns:a16="http://schemas.microsoft.com/office/drawing/2014/main" id="{76ED4E05-E26D-4667-B508-7303F3E6FDDE}"/>
              </a:ext>
            </a:extLst>
          </p:cNvPr>
          <p:cNvSpPr>
            <a:spLocks noGrp="1"/>
          </p:cNvSpPr>
          <p:nvPr>
            <p:ph type="ftr" sz="quarter" idx="4"/>
          </p:nvPr>
        </p:nvSpPr>
        <p:spPr>
          <a:noFill/>
        </p:spPr>
        <p:txBody>
          <a:bodyPr/>
          <a:lstStyle>
            <a:lvl1pPr defTabSz="925760">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25760">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25760">
              <a:spcBef>
                <a:spcPct val="30000"/>
              </a:spcBef>
              <a:defRPr sz="1100">
                <a:solidFill>
                  <a:schemeClr val="tx1"/>
                </a:solidFill>
                <a:latin typeface="Calibri" panose="020F0502020204030204" pitchFamily="34" charset="0"/>
                <a:cs typeface="Arial" panose="020B0604020202020204" pitchFamily="34" charset="0"/>
              </a:defRPr>
            </a:lvl3pPr>
            <a:lvl4pPr marL="1648615" indent="-231442" defTabSz="925760">
              <a:spcBef>
                <a:spcPct val="30000"/>
              </a:spcBef>
              <a:defRPr sz="1100">
                <a:solidFill>
                  <a:schemeClr val="tx1"/>
                </a:solidFill>
                <a:latin typeface="Calibri" panose="020F0502020204030204" pitchFamily="34" charset="0"/>
                <a:cs typeface="Arial" panose="020B0604020202020204" pitchFamily="34" charset="0"/>
              </a:defRPr>
            </a:lvl4pPr>
            <a:lvl5pPr marL="2121005" indent="-231442" defTabSz="925760">
              <a:spcBef>
                <a:spcPct val="30000"/>
              </a:spcBef>
              <a:defRPr sz="1100">
                <a:solidFill>
                  <a:schemeClr val="tx1"/>
                </a:solidFill>
                <a:latin typeface="Calibri" panose="020F0502020204030204" pitchFamily="34" charset="0"/>
                <a:cs typeface="Arial" panose="020B0604020202020204" pitchFamily="34" charset="0"/>
              </a:defRPr>
            </a:lvl5pPr>
            <a:lvl6pPr marL="2577544"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408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9062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7163" indent="-231442" defTabSz="925760"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491</a:t>
            </a:fld>
            <a:endParaRPr lang="de-DE" altLang="de-DE" sz="1500"/>
          </a:p>
        </p:txBody>
      </p:sp>
    </p:spTree>
    <p:extLst>
      <p:ext uri="{BB962C8B-B14F-4D97-AF65-F5344CB8AC3E}">
        <p14:creationId xmlns:p14="http://schemas.microsoft.com/office/powerpoint/2010/main" val="2288962354"/>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492</a:t>
            </a:fld>
            <a:endParaRPr lang="de-DE" altLang="de-DE" sz="1500"/>
          </a:p>
        </p:txBody>
      </p:sp>
    </p:spTree>
    <p:extLst>
      <p:ext uri="{BB962C8B-B14F-4D97-AF65-F5344CB8AC3E}">
        <p14:creationId xmlns:p14="http://schemas.microsoft.com/office/powerpoint/2010/main" val="426484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6A56CB60-F0E0-4928-965E-B2A1361291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Rectangle 3">
            <a:extLst>
              <a:ext uri="{FF2B5EF4-FFF2-40B4-BE49-F238E27FC236}">
                <a16:creationId xmlns:a16="http://schemas.microsoft.com/office/drawing/2014/main" id="{888A7B13-2A73-473A-92AF-C6C0DD07947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838429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A31529F6-6CB7-4751-9BC9-047E0C2D5E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Rectangle 3">
            <a:extLst>
              <a:ext uri="{FF2B5EF4-FFF2-40B4-BE49-F238E27FC236}">
                <a16:creationId xmlns:a16="http://schemas.microsoft.com/office/drawing/2014/main" id="{0D006988-68A7-4132-B992-21BB293BB2A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95947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bildplatzhalter 1">
            <a:extLst>
              <a:ext uri="{FF2B5EF4-FFF2-40B4-BE49-F238E27FC236}">
                <a16:creationId xmlns:a16="http://schemas.microsoft.com/office/drawing/2014/main" id="{F3121CE5-0BA5-4898-8BDA-CF5E289451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izenplatzhalter 2">
            <a:extLst>
              <a:ext uri="{FF2B5EF4-FFF2-40B4-BE49-F238E27FC236}">
                <a16:creationId xmlns:a16="http://schemas.microsoft.com/office/drawing/2014/main" id="{91850C8F-FAF9-4EDC-8CAC-C3F679F96D4A}"/>
              </a:ext>
            </a:extLst>
          </p:cNvPr>
          <p:cNvSpPr>
            <a:spLocks noGrp="1" noChangeArrowheads="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132100" name="Foliennummernplatzhalter 3">
            <a:extLst>
              <a:ext uri="{FF2B5EF4-FFF2-40B4-BE49-F238E27FC236}">
                <a16:creationId xmlns:a16="http://schemas.microsoft.com/office/drawing/2014/main" id="{72E60B3B-A621-4856-A2DD-737F8937A4C6}"/>
              </a:ext>
            </a:extLst>
          </p:cNvPr>
          <p:cNvSpPr>
            <a:spLocks noGrp="1"/>
          </p:cNvSpPr>
          <p:nvPr>
            <p:ph type="sldNum" sz="quarter" idx="5"/>
          </p:nvPr>
        </p:nvSpPr>
        <p:spPr>
          <a:noFill/>
        </p:spPr>
        <p:txBody>
          <a:bodyPr/>
          <a:lstStyle>
            <a:lvl1pPr defTabSz="973317">
              <a:spcBef>
                <a:spcPct val="30000"/>
              </a:spcBef>
              <a:defRPr sz="1100">
                <a:solidFill>
                  <a:schemeClr val="tx1"/>
                </a:solidFill>
                <a:latin typeface="Calibri" panose="020F0502020204030204" pitchFamily="34" charset="0"/>
                <a:cs typeface="Arial" panose="020B0604020202020204" pitchFamily="34" charset="0"/>
              </a:defRPr>
            </a:lvl1pPr>
            <a:lvl2pPr marL="754556" indent="-285337" defTabSz="973317">
              <a:spcBef>
                <a:spcPct val="30000"/>
              </a:spcBef>
              <a:defRPr sz="1100">
                <a:solidFill>
                  <a:schemeClr val="tx1"/>
                </a:solidFill>
                <a:latin typeface="Calibri" panose="020F0502020204030204" pitchFamily="34" charset="0"/>
                <a:cs typeface="Arial" panose="020B0604020202020204" pitchFamily="34" charset="0"/>
              </a:defRPr>
            </a:lvl2pPr>
            <a:lvl3pPr marL="1166712" indent="-225100" defTabSz="973317">
              <a:spcBef>
                <a:spcPct val="30000"/>
              </a:spcBef>
              <a:defRPr sz="1100">
                <a:solidFill>
                  <a:schemeClr val="tx1"/>
                </a:solidFill>
                <a:latin typeface="Calibri" panose="020F0502020204030204" pitchFamily="34" charset="0"/>
                <a:cs typeface="Arial" panose="020B0604020202020204" pitchFamily="34" charset="0"/>
              </a:defRPr>
            </a:lvl3pPr>
            <a:lvl4pPr marL="1639102" indent="-225100" defTabSz="973317">
              <a:spcBef>
                <a:spcPct val="30000"/>
              </a:spcBef>
              <a:defRPr sz="1100">
                <a:solidFill>
                  <a:schemeClr val="tx1"/>
                </a:solidFill>
                <a:latin typeface="Calibri" panose="020F0502020204030204" pitchFamily="34" charset="0"/>
                <a:cs typeface="Arial" panose="020B0604020202020204" pitchFamily="34" charset="0"/>
              </a:defRPr>
            </a:lvl4pPr>
            <a:lvl5pPr marL="2108324" indent="-225100" defTabSz="973317">
              <a:spcBef>
                <a:spcPct val="30000"/>
              </a:spcBef>
              <a:defRPr sz="1100">
                <a:solidFill>
                  <a:schemeClr val="tx1"/>
                </a:solidFill>
                <a:latin typeface="Calibri" panose="020F0502020204030204" pitchFamily="34" charset="0"/>
                <a:cs typeface="Arial" panose="020B0604020202020204" pitchFamily="34" charset="0"/>
              </a:defRPr>
            </a:lvl5pPr>
            <a:lvl6pPr marL="2564864"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21403"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7942"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34480"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B6173DEC-EB16-4818-8282-05F690901E13}" type="slidenum">
              <a:rPr lang="de-DE" altLang="de-DE" sz="1500">
                <a:solidFill>
                  <a:srgbClr val="000000"/>
                </a:solidFill>
                <a:latin typeface="Arial" panose="020B0604020202020204" pitchFamily="34" charset="0"/>
              </a:rPr>
              <a:pPr>
                <a:spcBef>
                  <a:spcPct val="0"/>
                </a:spcBef>
              </a:pPr>
              <a:t>4</a:t>
            </a:fld>
            <a:endParaRPr lang="de-DE" altLang="de-DE" sz="1500">
              <a:solidFill>
                <a:srgbClr val="000000"/>
              </a:solidFill>
              <a:latin typeface="Arial" panose="020B0604020202020204" pitchFamily="34" charset="0"/>
            </a:endParaRPr>
          </a:p>
        </p:txBody>
      </p:sp>
    </p:spTree>
    <p:extLst>
      <p:ext uri="{BB962C8B-B14F-4D97-AF65-F5344CB8AC3E}">
        <p14:creationId xmlns:p14="http://schemas.microsoft.com/office/powerpoint/2010/main" val="3229199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8EEAE970-76AB-45E3-9BA4-12353D79BA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Rectangle 3">
            <a:extLst>
              <a:ext uri="{FF2B5EF4-FFF2-40B4-BE49-F238E27FC236}">
                <a16:creationId xmlns:a16="http://schemas.microsoft.com/office/drawing/2014/main" id="{86B77272-CBBD-48A0-9E2B-A7BE40B6470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4115571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6E52A028-ED72-4C08-9FE1-9D93E74B6A29}"/>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a:extLst>
              <a:ext uri="{FF2B5EF4-FFF2-40B4-BE49-F238E27FC236}">
                <a16:creationId xmlns:a16="http://schemas.microsoft.com/office/drawing/2014/main" id="{2664D1A0-CA30-4673-B541-34432BFCDFCD}"/>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144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9DF7A282-0D03-4804-A66A-37F6DE63EB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a:extLst>
              <a:ext uri="{FF2B5EF4-FFF2-40B4-BE49-F238E27FC236}">
                <a16:creationId xmlns:a16="http://schemas.microsoft.com/office/drawing/2014/main" id="{9E1EFB41-72CB-448E-9189-97D5485F1033}"/>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603705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F48610D8-7231-486F-B72F-BEC95F8EE4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Rectangle 3">
            <a:extLst>
              <a:ext uri="{FF2B5EF4-FFF2-40B4-BE49-F238E27FC236}">
                <a16:creationId xmlns:a16="http://schemas.microsoft.com/office/drawing/2014/main" id="{F24DB126-AB24-49FA-859D-4EE74DD2743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54909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E469AC65-49BB-4806-A1BC-C7A0A6ECB1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Rectangle 3">
            <a:extLst>
              <a:ext uri="{FF2B5EF4-FFF2-40B4-BE49-F238E27FC236}">
                <a16:creationId xmlns:a16="http://schemas.microsoft.com/office/drawing/2014/main" id="{578F4ADA-0FD1-481C-8812-143D3189D0E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556265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190FA5C8-8F0C-4A9A-95D7-46F9EE0AEE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Rectangle 3">
            <a:extLst>
              <a:ext uri="{FF2B5EF4-FFF2-40B4-BE49-F238E27FC236}">
                <a16:creationId xmlns:a16="http://schemas.microsoft.com/office/drawing/2014/main" id="{E79EE96F-7640-4660-9D28-EB03C6F8277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4010636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9C9BE8A2-C46F-4E03-9514-4812207016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a:extLst>
              <a:ext uri="{FF2B5EF4-FFF2-40B4-BE49-F238E27FC236}">
                <a16:creationId xmlns:a16="http://schemas.microsoft.com/office/drawing/2014/main" id="{6CA4A8AB-7DDD-498A-B168-B91E5BB6EBD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772989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135251EB-7CF9-45A1-819F-3610EF713FA2}"/>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Rectangle 3">
            <a:extLst>
              <a:ext uri="{FF2B5EF4-FFF2-40B4-BE49-F238E27FC236}">
                <a16:creationId xmlns:a16="http://schemas.microsoft.com/office/drawing/2014/main" id="{7ACF1703-2779-47FB-A08C-FA07995B0495}"/>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504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97B09C65-8A8A-4D9E-A97F-B5CE02C49A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Rectangle 3">
            <a:extLst>
              <a:ext uri="{FF2B5EF4-FFF2-40B4-BE49-F238E27FC236}">
                <a16:creationId xmlns:a16="http://schemas.microsoft.com/office/drawing/2014/main" id="{EB73A176-A768-4223-9F61-81BDA42C0A9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560454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3D688D7B-5298-4B18-9047-FB44E27B27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Rectangle 3">
            <a:extLst>
              <a:ext uri="{FF2B5EF4-FFF2-40B4-BE49-F238E27FC236}">
                <a16:creationId xmlns:a16="http://schemas.microsoft.com/office/drawing/2014/main" id="{2FD5C1F1-476A-4879-BFEE-29A357843E3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28954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lienbildplatzhalter 1">
            <a:extLst>
              <a:ext uri="{FF2B5EF4-FFF2-40B4-BE49-F238E27FC236}">
                <a16:creationId xmlns:a16="http://schemas.microsoft.com/office/drawing/2014/main" id="{FE374C31-B12E-438C-8A8F-88EB4A530A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izenplatzhalter 2">
            <a:extLst>
              <a:ext uri="{FF2B5EF4-FFF2-40B4-BE49-F238E27FC236}">
                <a16:creationId xmlns:a16="http://schemas.microsoft.com/office/drawing/2014/main" id="{FEBA8339-5E00-496E-B9CD-809F64CD0EB2}"/>
              </a:ext>
            </a:extLst>
          </p:cNvPr>
          <p:cNvSpPr>
            <a:spLocks noGrp="1" noChangeArrowheads="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139268" name="Foliennummernplatzhalter 3">
            <a:extLst>
              <a:ext uri="{FF2B5EF4-FFF2-40B4-BE49-F238E27FC236}">
                <a16:creationId xmlns:a16="http://schemas.microsoft.com/office/drawing/2014/main" id="{8E52B0F3-A1FA-4FAA-803D-DB4628A7B8B7}"/>
              </a:ext>
            </a:extLst>
          </p:cNvPr>
          <p:cNvSpPr>
            <a:spLocks noGrp="1"/>
          </p:cNvSpPr>
          <p:nvPr>
            <p:ph type="sldNum" sz="quarter" idx="5"/>
          </p:nvPr>
        </p:nvSpPr>
        <p:spPr>
          <a:noFill/>
        </p:spPr>
        <p:txBody>
          <a:bodyPr/>
          <a:lstStyle>
            <a:lvl1pPr defTabSz="973317">
              <a:spcBef>
                <a:spcPct val="30000"/>
              </a:spcBef>
              <a:defRPr sz="1100">
                <a:solidFill>
                  <a:schemeClr val="tx1"/>
                </a:solidFill>
                <a:latin typeface="Calibri" panose="020F0502020204030204" pitchFamily="34" charset="0"/>
                <a:cs typeface="Arial" panose="020B0604020202020204" pitchFamily="34" charset="0"/>
              </a:defRPr>
            </a:lvl1pPr>
            <a:lvl2pPr marL="754556" indent="-285337" defTabSz="973317">
              <a:spcBef>
                <a:spcPct val="30000"/>
              </a:spcBef>
              <a:defRPr sz="1100">
                <a:solidFill>
                  <a:schemeClr val="tx1"/>
                </a:solidFill>
                <a:latin typeface="Calibri" panose="020F0502020204030204" pitchFamily="34" charset="0"/>
                <a:cs typeface="Arial" panose="020B0604020202020204" pitchFamily="34" charset="0"/>
              </a:defRPr>
            </a:lvl2pPr>
            <a:lvl3pPr marL="1166712" indent="-225100" defTabSz="973317">
              <a:spcBef>
                <a:spcPct val="30000"/>
              </a:spcBef>
              <a:defRPr sz="1100">
                <a:solidFill>
                  <a:schemeClr val="tx1"/>
                </a:solidFill>
                <a:latin typeface="Calibri" panose="020F0502020204030204" pitchFamily="34" charset="0"/>
                <a:cs typeface="Arial" panose="020B0604020202020204" pitchFamily="34" charset="0"/>
              </a:defRPr>
            </a:lvl3pPr>
            <a:lvl4pPr marL="1639102" indent="-225100" defTabSz="973317">
              <a:spcBef>
                <a:spcPct val="30000"/>
              </a:spcBef>
              <a:defRPr sz="1100">
                <a:solidFill>
                  <a:schemeClr val="tx1"/>
                </a:solidFill>
                <a:latin typeface="Calibri" panose="020F0502020204030204" pitchFamily="34" charset="0"/>
                <a:cs typeface="Arial" panose="020B0604020202020204" pitchFamily="34" charset="0"/>
              </a:defRPr>
            </a:lvl4pPr>
            <a:lvl5pPr marL="2108324" indent="-225100" defTabSz="973317">
              <a:spcBef>
                <a:spcPct val="30000"/>
              </a:spcBef>
              <a:defRPr sz="1100">
                <a:solidFill>
                  <a:schemeClr val="tx1"/>
                </a:solidFill>
                <a:latin typeface="Calibri" panose="020F0502020204030204" pitchFamily="34" charset="0"/>
                <a:cs typeface="Arial" panose="020B0604020202020204" pitchFamily="34" charset="0"/>
              </a:defRPr>
            </a:lvl5pPr>
            <a:lvl6pPr marL="2564864"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21403"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7942"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34480"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BBC19B2E-529E-44BC-AD87-74611C979D7F}" type="slidenum">
              <a:rPr lang="de-DE" altLang="de-DE" sz="1500">
                <a:solidFill>
                  <a:srgbClr val="000000"/>
                </a:solidFill>
                <a:latin typeface="Arial" panose="020B0604020202020204" pitchFamily="34" charset="0"/>
              </a:rPr>
              <a:pPr>
                <a:spcBef>
                  <a:spcPct val="0"/>
                </a:spcBef>
              </a:pPr>
              <a:t>10</a:t>
            </a:fld>
            <a:endParaRPr lang="de-DE" altLang="de-DE" sz="1500">
              <a:solidFill>
                <a:srgbClr val="000000"/>
              </a:solidFill>
              <a:latin typeface="Arial" panose="020B0604020202020204" pitchFamily="34" charset="0"/>
            </a:endParaRPr>
          </a:p>
        </p:txBody>
      </p:sp>
    </p:spTree>
    <p:extLst>
      <p:ext uri="{BB962C8B-B14F-4D97-AF65-F5344CB8AC3E}">
        <p14:creationId xmlns:p14="http://schemas.microsoft.com/office/powerpoint/2010/main" val="3426367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16938A90-D4CD-49C3-B8B5-B0D324EA12C1}"/>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Rectangle 3">
            <a:extLst>
              <a:ext uri="{FF2B5EF4-FFF2-40B4-BE49-F238E27FC236}">
                <a16:creationId xmlns:a16="http://schemas.microsoft.com/office/drawing/2014/main" id="{AB19A8EA-26D7-4758-B37A-74835EA3A887}"/>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799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78DFE4BE-1B83-4446-B49F-091041DCF2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Rectangle 3">
            <a:extLst>
              <a:ext uri="{FF2B5EF4-FFF2-40B4-BE49-F238E27FC236}">
                <a16:creationId xmlns:a16="http://schemas.microsoft.com/office/drawing/2014/main" id="{0EB7C792-E885-4D19-9F3E-6EA25B4A6A1F}"/>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724877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B012AF2E-E07A-4C84-B340-9F4500197B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Rectangle 3">
            <a:extLst>
              <a:ext uri="{FF2B5EF4-FFF2-40B4-BE49-F238E27FC236}">
                <a16:creationId xmlns:a16="http://schemas.microsoft.com/office/drawing/2014/main" id="{295E928B-6130-4C09-B8C9-F6DDBD968655}"/>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473019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8D97B0F2-181A-4DF2-B320-F0B0150E473F}"/>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Rectangle 3">
            <a:extLst>
              <a:ext uri="{FF2B5EF4-FFF2-40B4-BE49-F238E27FC236}">
                <a16:creationId xmlns:a16="http://schemas.microsoft.com/office/drawing/2014/main" id="{68278742-735A-4276-80D1-67FE95903F4B}"/>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702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6575A835-6E0A-4E2A-BE3B-8FFA110065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Rectangle 3">
            <a:extLst>
              <a:ext uri="{FF2B5EF4-FFF2-40B4-BE49-F238E27FC236}">
                <a16:creationId xmlns:a16="http://schemas.microsoft.com/office/drawing/2014/main" id="{41098670-2FE8-4C0A-8BE0-CB651A04E72D}"/>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723591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BB1DC89E-9EC1-4F1F-B6D3-7160F85A78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Rectangle 3">
            <a:extLst>
              <a:ext uri="{FF2B5EF4-FFF2-40B4-BE49-F238E27FC236}">
                <a16:creationId xmlns:a16="http://schemas.microsoft.com/office/drawing/2014/main" id="{A4D00DE7-E397-4E05-A93B-556AFABB67D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436479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5595395D-B4EF-4FB3-8C30-34445DBDF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Rectangle 3">
            <a:extLst>
              <a:ext uri="{FF2B5EF4-FFF2-40B4-BE49-F238E27FC236}">
                <a16:creationId xmlns:a16="http://schemas.microsoft.com/office/drawing/2014/main" id="{384518C7-D115-491C-946E-2C83FF67E49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141131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23DB49AD-4607-4DA9-8DED-DB2B9FDE46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Rectangle 3">
            <a:extLst>
              <a:ext uri="{FF2B5EF4-FFF2-40B4-BE49-F238E27FC236}">
                <a16:creationId xmlns:a16="http://schemas.microsoft.com/office/drawing/2014/main" id="{29A3E486-752E-4398-96F6-02C8BEB4CC6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7576382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7D101D18-AA61-45F5-90F4-3E3D71CE59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Rectangle 3">
            <a:extLst>
              <a:ext uri="{FF2B5EF4-FFF2-40B4-BE49-F238E27FC236}">
                <a16:creationId xmlns:a16="http://schemas.microsoft.com/office/drawing/2014/main" id="{97BAE148-1D5E-4314-9837-0D07D575A21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015593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CB84447-EAD7-4E28-98EF-AFF92A7D0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Rectangle 3">
            <a:extLst>
              <a:ext uri="{FF2B5EF4-FFF2-40B4-BE49-F238E27FC236}">
                <a16:creationId xmlns:a16="http://schemas.microsoft.com/office/drawing/2014/main" id="{17EB61E3-8228-4293-A2C4-E4FC1C9E052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70207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lienbildplatzhalter 1">
            <a:extLst>
              <a:ext uri="{FF2B5EF4-FFF2-40B4-BE49-F238E27FC236}">
                <a16:creationId xmlns:a16="http://schemas.microsoft.com/office/drawing/2014/main" id="{1149163A-0DC7-4B13-A733-ABA215ED8D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izenplatzhalter 2">
            <a:extLst>
              <a:ext uri="{FF2B5EF4-FFF2-40B4-BE49-F238E27FC236}">
                <a16:creationId xmlns:a16="http://schemas.microsoft.com/office/drawing/2014/main" id="{34815B2B-7128-485C-B64C-60A326F3916B}"/>
              </a:ext>
            </a:extLst>
          </p:cNvPr>
          <p:cNvSpPr>
            <a:spLocks noGrp="1" noChangeArrowheads="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148484" name="Foliennummernplatzhalter 3">
            <a:extLst>
              <a:ext uri="{FF2B5EF4-FFF2-40B4-BE49-F238E27FC236}">
                <a16:creationId xmlns:a16="http://schemas.microsoft.com/office/drawing/2014/main" id="{D36FAB6B-7FD3-4C3F-9BEC-8F964F5290C0}"/>
              </a:ext>
            </a:extLst>
          </p:cNvPr>
          <p:cNvSpPr>
            <a:spLocks noGrp="1"/>
          </p:cNvSpPr>
          <p:nvPr>
            <p:ph type="sldNum" sz="quarter" idx="5"/>
          </p:nvPr>
        </p:nvSpPr>
        <p:spPr>
          <a:noFill/>
        </p:spPr>
        <p:txBody>
          <a:bodyPr/>
          <a:lstStyle>
            <a:lvl1pPr defTabSz="973317">
              <a:spcBef>
                <a:spcPct val="30000"/>
              </a:spcBef>
              <a:defRPr sz="1100">
                <a:solidFill>
                  <a:schemeClr val="tx1"/>
                </a:solidFill>
                <a:latin typeface="Calibri" panose="020F0502020204030204" pitchFamily="34" charset="0"/>
                <a:cs typeface="Arial" panose="020B0604020202020204" pitchFamily="34" charset="0"/>
              </a:defRPr>
            </a:lvl1pPr>
            <a:lvl2pPr marL="754556" indent="-285337" defTabSz="973317">
              <a:spcBef>
                <a:spcPct val="30000"/>
              </a:spcBef>
              <a:defRPr sz="1100">
                <a:solidFill>
                  <a:schemeClr val="tx1"/>
                </a:solidFill>
                <a:latin typeface="Calibri" panose="020F0502020204030204" pitchFamily="34" charset="0"/>
                <a:cs typeface="Arial" panose="020B0604020202020204" pitchFamily="34" charset="0"/>
              </a:defRPr>
            </a:lvl2pPr>
            <a:lvl3pPr marL="1166712" indent="-225100" defTabSz="973317">
              <a:spcBef>
                <a:spcPct val="30000"/>
              </a:spcBef>
              <a:defRPr sz="1100">
                <a:solidFill>
                  <a:schemeClr val="tx1"/>
                </a:solidFill>
                <a:latin typeface="Calibri" panose="020F0502020204030204" pitchFamily="34" charset="0"/>
                <a:cs typeface="Arial" panose="020B0604020202020204" pitchFamily="34" charset="0"/>
              </a:defRPr>
            </a:lvl3pPr>
            <a:lvl4pPr marL="1639102" indent="-225100" defTabSz="973317">
              <a:spcBef>
                <a:spcPct val="30000"/>
              </a:spcBef>
              <a:defRPr sz="1100">
                <a:solidFill>
                  <a:schemeClr val="tx1"/>
                </a:solidFill>
                <a:latin typeface="Calibri" panose="020F0502020204030204" pitchFamily="34" charset="0"/>
                <a:cs typeface="Arial" panose="020B0604020202020204" pitchFamily="34" charset="0"/>
              </a:defRPr>
            </a:lvl4pPr>
            <a:lvl5pPr marL="2108324" indent="-225100" defTabSz="973317">
              <a:spcBef>
                <a:spcPct val="30000"/>
              </a:spcBef>
              <a:defRPr sz="1100">
                <a:solidFill>
                  <a:schemeClr val="tx1"/>
                </a:solidFill>
                <a:latin typeface="Calibri" panose="020F0502020204030204" pitchFamily="34" charset="0"/>
                <a:cs typeface="Arial" panose="020B0604020202020204" pitchFamily="34" charset="0"/>
              </a:defRPr>
            </a:lvl5pPr>
            <a:lvl6pPr marL="2564864"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21403"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7942"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34480" indent="-225100" defTabSz="97331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3F92E68-CE1F-49C6-A166-2A676458E076}" type="slidenum">
              <a:rPr lang="de-DE" altLang="de-DE" sz="1500">
                <a:solidFill>
                  <a:srgbClr val="000000"/>
                </a:solidFill>
                <a:latin typeface="Arial" panose="020B0604020202020204" pitchFamily="34" charset="0"/>
              </a:rPr>
              <a:pPr>
                <a:spcBef>
                  <a:spcPct val="0"/>
                </a:spcBef>
              </a:pPr>
              <a:t>19</a:t>
            </a:fld>
            <a:endParaRPr lang="de-DE" altLang="de-DE" sz="1500">
              <a:solidFill>
                <a:srgbClr val="000000"/>
              </a:solidFill>
              <a:latin typeface="Arial" panose="020B0604020202020204" pitchFamily="34" charset="0"/>
            </a:endParaRPr>
          </a:p>
        </p:txBody>
      </p:sp>
    </p:spTree>
    <p:extLst>
      <p:ext uri="{BB962C8B-B14F-4D97-AF65-F5344CB8AC3E}">
        <p14:creationId xmlns:p14="http://schemas.microsoft.com/office/powerpoint/2010/main" val="1550619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BFF27911-3BC0-43F3-8890-7D16F78E82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Rectangle 3">
            <a:extLst>
              <a:ext uri="{FF2B5EF4-FFF2-40B4-BE49-F238E27FC236}">
                <a16:creationId xmlns:a16="http://schemas.microsoft.com/office/drawing/2014/main" id="{D5108B1C-6A4C-41F0-AF8E-8C287F3FE767}"/>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918159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F3097811-6C89-49D9-A2E9-3C925138A7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a:extLst>
              <a:ext uri="{FF2B5EF4-FFF2-40B4-BE49-F238E27FC236}">
                <a16:creationId xmlns:a16="http://schemas.microsoft.com/office/drawing/2014/main" id="{F94BFC5D-7FD5-4956-BC09-9032130355F8}"/>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9938967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118C3857-8E9C-4A58-8CA7-B7778C22A0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Rectangle 3">
            <a:extLst>
              <a:ext uri="{FF2B5EF4-FFF2-40B4-BE49-F238E27FC236}">
                <a16:creationId xmlns:a16="http://schemas.microsoft.com/office/drawing/2014/main" id="{6EBEE943-258A-41FC-AAF7-9C8C5D9DE4C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4291407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0F0E989-5698-4B26-BB0A-EF566201B1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Rectangle 3">
            <a:extLst>
              <a:ext uri="{FF2B5EF4-FFF2-40B4-BE49-F238E27FC236}">
                <a16:creationId xmlns:a16="http://schemas.microsoft.com/office/drawing/2014/main" id="{70D27C7A-78F2-43EF-90F4-7001FC91833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6880727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F2F7F8BE-C6CA-4DA3-B45C-95D4B44E3E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Rectangle 3">
            <a:extLst>
              <a:ext uri="{FF2B5EF4-FFF2-40B4-BE49-F238E27FC236}">
                <a16:creationId xmlns:a16="http://schemas.microsoft.com/office/drawing/2014/main" id="{47E143F3-6217-43EF-B1F6-3DBE3B940BF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13287534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8A794ABD-8EF3-4148-A3DE-1038D9265B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Rectangle 3">
            <a:extLst>
              <a:ext uri="{FF2B5EF4-FFF2-40B4-BE49-F238E27FC236}">
                <a16:creationId xmlns:a16="http://schemas.microsoft.com/office/drawing/2014/main" id="{92E6AC13-514B-4AC8-9942-B41FDAA388A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683274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C21D40FA-B5B3-4539-9575-33AE411D89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Rectangle 3">
            <a:extLst>
              <a:ext uri="{FF2B5EF4-FFF2-40B4-BE49-F238E27FC236}">
                <a16:creationId xmlns:a16="http://schemas.microsoft.com/office/drawing/2014/main" id="{F04DCAE0-1320-44D2-AAC3-3C0DDBA99AD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297637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11136B0A-D3D9-4367-AE0C-84B37A438C88}"/>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Rectangle 3">
            <a:extLst>
              <a:ext uri="{FF2B5EF4-FFF2-40B4-BE49-F238E27FC236}">
                <a16:creationId xmlns:a16="http://schemas.microsoft.com/office/drawing/2014/main" id="{275B6C03-5767-4C6F-9F24-213428C52790}"/>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349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29D5902B-8A68-4C5E-A510-C059CC240A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Rectangle 3">
            <a:extLst>
              <a:ext uri="{FF2B5EF4-FFF2-40B4-BE49-F238E27FC236}">
                <a16:creationId xmlns:a16="http://schemas.microsoft.com/office/drawing/2014/main" id="{4F83F47E-03C7-46DF-91CD-B0BE94F628E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3631914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7B0FD1BA-38B6-4AE8-A616-00BA08E21C52}"/>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a:extLst>
              <a:ext uri="{FF2B5EF4-FFF2-40B4-BE49-F238E27FC236}">
                <a16:creationId xmlns:a16="http://schemas.microsoft.com/office/drawing/2014/main" id="{D6548072-5037-4B66-BDF0-23A72741477F}"/>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64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a:extLst>
              <a:ext uri="{FF2B5EF4-FFF2-40B4-BE49-F238E27FC236}">
                <a16:creationId xmlns:a16="http://schemas.microsoft.com/office/drawing/2014/main" id="{9D0CE5D4-0CCD-4995-B95C-EFEAA9FF9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a:extLst>
              <a:ext uri="{FF2B5EF4-FFF2-40B4-BE49-F238E27FC236}">
                <a16:creationId xmlns:a16="http://schemas.microsoft.com/office/drawing/2014/main" id="{05E03CBC-862A-45DE-9A18-8555D9D27B12}"/>
              </a:ext>
            </a:extLst>
          </p:cNvPr>
          <p:cNvSpPr>
            <a:spLocks noGrp="1" noChangeArrowheads="1"/>
          </p:cNvSpPr>
          <p:nvPr>
            <p:ph type="body" idx="1"/>
          </p:nvPr>
        </p:nvSpPr>
        <p:spPr>
          <a:noFill/>
        </p:spPr>
        <p:txBody>
          <a:bodyPr/>
          <a:lstStyle/>
          <a:p>
            <a:endParaRPr lang="de-DE" altLang="de-DE">
              <a:cs typeface="Arial" panose="020B0604020202020204" pitchFamily="34" charset="0"/>
            </a:endParaRPr>
          </a:p>
        </p:txBody>
      </p:sp>
      <p:sp>
        <p:nvSpPr>
          <p:cNvPr id="209924" name="Foliennummernplatzhalter 3">
            <a:extLst>
              <a:ext uri="{FF2B5EF4-FFF2-40B4-BE49-F238E27FC236}">
                <a16:creationId xmlns:a16="http://schemas.microsoft.com/office/drawing/2014/main" id="{525A2B7B-FBDA-459D-9B5C-7F0CC11E9602}"/>
              </a:ext>
            </a:extLst>
          </p:cNvPr>
          <p:cNvSpPr>
            <a:spLocks noGrp="1"/>
          </p:cNvSpPr>
          <p:nvPr>
            <p:ph type="sldNum" sz="quarter" idx="5"/>
          </p:nvPr>
        </p:nvSpPr>
        <p:spPr>
          <a:noFill/>
        </p:spPr>
        <p:txBody>
          <a:bodyPr/>
          <a:lstStyle>
            <a:lvl1pPr defTabSz="930950">
              <a:spcBef>
                <a:spcPct val="30000"/>
              </a:spcBef>
              <a:defRPr sz="1400">
                <a:solidFill>
                  <a:schemeClr val="tx1"/>
                </a:solidFill>
                <a:latin typeface="Calibri" panose="020F0502020204030204" pitchFamily="34" charset="0"/>
                <a:cs typeface="Arial" panose="020B0604020202020204" pitchFamily="34" charset="0"/>
              </a:defRPr>
            </a:lvl1pPr>
            <a:lvl2pPr marL="770272" indent="-294856" defTabSz="930950">
              <a:spcBef>
                <a:spcPct val="30000"/>
              </a:spcBef>
              <a:defRPr sz="1400">
                <a:solidFill>
                  <a:schemeClr val="tx1"/>
                </a:solidFill>
                <a:latin typeface="Calibri" panose="020F0502020204030204" pitchFamily="34" charset="0"/>
                <a:cs typeface="Arial" panose="020B0604020202020204" pitchFamily="34" charset="0"/>
              </a:defRPr>
            </a:lvl2pPr>
            <a:lvl3pPr marL="1186050" indent="-235223" defTabSz="930950">
              <a:spcBef>
                <a:spcPct val="30000"/>
              </a:spcBef>
              <a:defRPr sz="1400">
                <a:solidFill>
                  <a:schemeClr val="tx1"/>
                </a:solidFill>
                <a:latin typeface="Calibri" panose="020F0502020204030204" pitchFamily="34" charset="0"/>
                <a:cs typeface="Arial" panose="020B0604020202020204" pitchFamily="34" charset="0"/>
              </a:defRPr>
            </a:lvl3pPr>
            <a:lvl4pPr marL="1659809" indent="-235223" defTabSz="930950">
              <a:spcBef>
                <a:spcPct val="30000"/>
              </a:spcBef>
              <a:defRPr sz="1400">
                <a:solidFill>
                  <a:schemeClr val="tx1"/>
                </a:solidFill>
                <a:latin typeface="Calibri" panose="020F0502020204030204" pitchFamily="34" charset="0"/>
                <a:cs typeface="Arial" panose="020B0604020202020204" pitchFamily="34" charset="0"/>
              </a:defRPr>
            </a:lvl4pPr>
            <a:lvl5pPr marL="2135222" indent="-235223" defTabSz="930950">
              <a:spcBef>
                <a:spcPct val="30000"/>
              </a:spcBef>
              <a:defRPr sz="1400">
                <a:solidFill>
                  <a:schemeClr val="tx1"/>
                </a:solidFill>
                <a:latin typeface="Calibri" panose="020F0502020204030204" pitchFamily="34" charset="0"/>
                <a:cs typeface="Arial" panose="020B0604020202020204" pitchFamily="34" charset="0"/>
              </a:defRPr>
            </a:lvl5pPr>
            <a:lvl6pPr marL="2612293"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6pPr>
            <a:lvl7pPr marL="308936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7pPr>
            <a:lvl8pPr marL="3566431"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8pPr>
            <a:lvl9pPr marL="4043504" indent="-235223" defTabSz="930950" eaLnBrk="0" fontAlgn="base" hangingPunct="0">
              <a:spcBef>
                <a:spcPct val="30000"/>
              </a:spcBef>
              <a:spcAft>
                <a:spcPct val="0"/>
              </a:spcAft>
              <a:defRPr sz="1400">
                <a:solidFill>
                  <a:schemeClr val="tx1"/>
                </a:solidFill>
                <a:latin typeface="Calibri" panose="020F0502020204030204" pitchFamily="34" charset="0"/>
                <a:cs typeface="Arial" panose="020B0604020202020204" pitchFamily="34" charset="0"/>
              </a:defRPr>
            </a:lvl9pPr>
          </a:lstStyle>
          <a:p>
            <a:pPr>
              <a:spcBef>
                <a:spcPct val="0"/>
              </a:spcBef>
            </a:pPr>
            <a:fld id="{EA3D75B3-C0B4-4AF2-9F72-2FF9B464BBA4}" type="slidenum">
              <a:rPr lang="de-DE" altLang="de-DE" sz="1500"/>
              <a:pPr>
                <a:spcBef>
                  <a:spcPct val="0"/>
                </a:spcBef>
              </a:pPr>
              <a:t>25</a:t>
            </a:fld>
            <a:endParaRPr lang="de-DE" altLang="de-DE" sz="1500"/>
          </a:p>
        </p:txBody>
      </p:sp>
    </p:spTree>
    <p:extLst>
      <p:ext uri="{BB962C8B-B14F-4D97-AF65-F5344CB8AC3E}">
        <p14:creationId xmlns:p14="http://schemas.microsoft.com/office/powerpoint/2010/main" val="1542580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4099A4AC-882E-4AE5-85A9-8FE1A9E550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Rectangle 3">
            <a:extLst>
              <a:ext uri="{FF2B5EF4-FFF2-40B4-BE49-F238E27FC236}">
                <a16:creationId xmlns:a16="http://schemas.microsoft.com/office/drawing/2014/main" id="{A4A5D179-251D-4A11-AACE-AD3B21B2932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492843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739D8017-8C5C-4F31-976A-7775694D02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Rectangle 3">
            <a:extLst>
              <a:ext uri="{FF2B5EF4-FFF2-40B4-BE49-F238E27FC236}">
                <a16:creationId xmlns:a16="http://schemas.microsoft.com/office/drawing/2014/main" id="{89EA4FF5-2794-43D5-A408-5C014243B1F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2696722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9C605D14-A49B-4F24-85F8-8D2C59A86404}"/>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Rectangle 3">
            <a:extLst>
              <a:ext uri="{FF2B5EF4-FFF2-40B4-BE49-F238E27FC236}">
                <a16:creationId xmlns:a16="http://schemas.microsoft.com/office/drawing/2014/main" id="{FBFCB8B2-0F8D-4437-AABA-180F755BAB2F}"/>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3030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3F5ACF34-67F2-43E7-9D7E-54050B7D49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Rectangle 3">
            <a:extLst>
              <a:ext uri="{FF2B5EF4-FFF2-40B4-BE49-F238E27FC236}">
                <a16:creationId xmlns:a16="http://schemas.microsoft.com/office/drawing/2014/main" id="{62C8F8B7-AE5E-4640-9823-6421AA96A03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8992215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3E26D3BA-EA3E-4EC8-ABDD-1462F8B81D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Rectangle 3">
            <a:extLst>
              <a:ext uri="{FF2B5EF4-FFF2-40B4-BE49-F238E27FC236}">
                <a16:creationId xmlns:a16="http://schemas.microsoft.com/office/drawing/2014/main" id="{4E8C9E39-A03C-4BB2-884A-36D424FCCEA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26003231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172</a:t>
            </a:fld>
            <a:endParaRPr lang="de-DE" altLang="de-DE" sz="1500"/>
          </a:p>
        </p:txBody>
      </p:sp>
    </p:spTree>
    <p:extLst>
      <p:ext uri="{BB962C8B-B14F-4D97-AF65-F5344CB8AC3E}">
        <p14:creationId xmlns:p14="http://schemas.microsoft.com/office/powerpoint/2010/main" val="11116069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lienbildplatzhalter 1">
            <a:extLst>
              <a:ext uri="{FF2B5EF4-FFF2-40B4-BE49-F238E27FC236}">
                <a16:creationId xmlns:a16="http://schemas.microsoft.com/office/drawing/2014/main" id="{3DFEB6BE-487D-452F-87BD-9E068D9E5D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izenplatzhalter 2">
            <a:extLst>
              <a:ext uri="{FF2B5EF4-FFF2-40B4-BE49-F238E27FC236}">
                <a16:creationId xmlns:a16="http://schemas.microsoft.com/office/drawing/2014/main" id="{4D9736F4-8D91-4473-98E8-B185F941FB4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
        <p:nvSpPr>
          <p:cNvPr id="210948" name="Foliennummernplatzhalter 3">
            <a:extLst>
              <a:ext uri="{FF2B5EF4-FFF2-40B4-BE49-F238E27FC236}">
                <a16:creationId xmlns:a16="http://schemas.microsoft.com/office/drawing/2014/main" id="{126FD379-E3D7-46C0-8A17-6C33008CA121}"/>
              </a:ext>
            </a:extLst>
          </p:cNvPr>
          <p:cNvSpPr>
            <a:spLocks noGrp="1"/>
          </p:cNvSpPr>
          <p:nvPr>
            <p:ph type="sldNum" sz="quarter" idx="5"/>
          </p:nvPr>
        </p:nvSpPr>
        <p:spPr>
          <a:noFill/>
        </p:spPr>
        <p:txBody>
          <a:bodyPr/>
          <a:lstStyle>
            <a:lvl1pPr defTabSz="930516">
              <a:spcBef>
                <a:spcPct val="30000"/>
              </a:spcBef>
              <a:defRPr sz="1100">
                <a:solidFill>
                  <a:schemeClr val="tx1"/>
                </a:solidFill>
                <a:latin typeface="Calibri" panose="020F0502020204030204" pitchFamily="34" charset="0"/>
                <a:cs typeface="Arial" panose="020B0604020202020204" pitchFamily="34" charset="0"/>
              </a:defRPr>
            </a:lvl1pPr>
            <a:lvl2pPr marL="762485" indent="-290093" defTabSz="930516">
              <a:spcBef>
                <a:spcPct val="30000"/>
              </a:spcBef>
              <a:defRPr sz="1100">
                <a:solidFill>
                  <a:schemeClr val="tx1"/>
                </a:solidFill>
                <a:latin typeface="Calibri" panose="020F0502020204030204" pitchFamily="34" charset="0"/>
                <a:cs typeface="Arial" panose="020B0604020202020204" pitchFamily="34" charset="0"/>
              </a:defRPr>
            </a:lvl2pPr>
            <a:lvl3pPr marL="1176224" indent="-231442" defTabSz="930516">
              <a:spcBef>
                <a:spcPct val="30000"/>
              </a:spcBef>
              <a:defRPr sz="1100">
                <a:solidFill>
                  <a:schemeClr val="tx1"/>
                </a:solidFill>
                <a:latin typeface="Calibri" panose="020F0502020204030204" pitchFamily="34" charset="0"/>
                <a:cs typeface="Arial" panose="020B0604020202020204" pitchFamily="34" charset="0"/>
              </a:defRPr>
            </a:lvl3pPr>
            <a:lvl4pPr marL="1647030" indent="-231442" defTabSz="930516">
              <a:spcBef>
                <a:spcPct val="30000"/>
              </a:spcBef>
              <a:defRPr sz="1100">
                <a:solidFill>
                  <a:schemeClr val="tx1"/>
                </a:solidFill>
                <a:latin typeface="Calibri" panose="020F0502020204030204" pitchFamily="34" charset="0"/>
                <a:cs typeface="Arial" panose="020B0604020202020204" pitchFamily="34" charset="0"/>
              </a:defRPr>
            </a:lvl4pPr>
            <a:lvl5pPr marL="2119420" indent="-231442" defTabSz="930516">
              <a:spcBef>
                <a:spcPct val="30000"/>
              </a:spcBef>
              <a:defRPr sz="1100">
                <a:solidFill>
                  <a:schemeClr val="tx1"/>
                </a:solidFill>
                <a:latin typeface="Calibri" panose="020F0502020204030204" pitchFamily="34" charset="0"/>
                <a:cs typeface="Arial" panose="020B0604020202020204" pitchFamily="34" charset="0"/>
              </a:defRPr>
            </a:lvl5pPr>
            <a:lvl6pPr marL="2575960" indent="-231442"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32497" indent="-231442"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89039" indent="-231442"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45578" indent="-231442" defTabSz="930516"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B4146D57-76E7-4603-A9E7-09CBA5E814C2}" type="slidenum">
              <a:rPr lang="de-DE" altLang="de-DE" sz="1500">
                <a:solidFill>
                  <a:srgbClr val="000000"/>
                </a:solidFill>
              </a:rPr>
              <a:pPr>
                <a:spcBef>
                  <a:spcPct val="0"/>
                </a:spcBef>
              </a:pPr>
              <a:t>173</a:t>
            </a:fld>
            <a:endParaRPr lang="de-DE" altLang="de-DE" sz="1500">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52A184E6-2785-40BF-A4AD-B39FF6ED4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a:extLst>
              <a:ext uri="{FF2B5EF4-FFF2-40B4-BE49-F238E27FC236}">
                <a16:creationId xmlns:a16="http://schemas.microsoft.com/office/drawing/2014/main" id="{EC77B27B-B9CD-4016-AFE4-54CF680EE065}"/>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93D71379-1E84-4347-94B8-467676910F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a:extLst>
              <a:ext uri="{FF2B5EF4-FFF2-40B4-BE49-F238E27FC236}">
                <a16:creationId xmlns:a16="http://schemas.microsoft.com/office/drawing/2014/main" id="{EDDE64DB-F5A6-4769-B80C-A2CF9BC9F5B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620B801D-DF9A-48DA-BF01-0F4DFAFF3C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a:extLst>
              <a:ext uri="{FF2B5EF4-FFF2-40B4-BE49-F238E27FC236}">
                <a16:creationId xmlns:a16="http://schemas.microsoft.com/office/drawing/2014/main" id="{49CBBDFD-C1BD-4238-9DE0-AAF50F701D6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26</a:t>
            </a:fld>
            <a:endParaRPr lang="de-DE" altLang="de-DE" sz="1500"/>
          </a:p>
        </p:txBody>
      </p:sp>
    </p:spTree>
    <p:extLst>
      <p:ext uri="{BB962C8B-B14F-4D97-AF65-F5344CB8AC3E}">
        <p14:creationId xmlns:p14="http://schemas.microsoft.com/office/powerpoint/2010/main" val="1039262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2BEB2591-57A4-428F-9696-C5BFD9F514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a:extLst>
              <a:ext uri="{FF2B5EF4-FFF2-40B4-BE49-F238E27FC236}">
                <a16:creationId xmlns:a16="http://schemas.microsoft.com/office/drawing/2014/main" id="{8167573A-452A-4C0D-AF68-23B7C1A89C29}"/>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4909D41-230D-41A8-B1C7-B0F1DA1CF8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a:extLst>
              <a:ext uri="{FF2B5EF4-FFF2-40B4-BE49-F238E27FC236}">
                <a16:creationId xmlns:a16="http://schemas.microsoft.com/office/drawing/2014/main" id="{07D0EE83-B770-4E44-8DE5-68ACCC0F428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2D9DC2E5-A849-4FD0-A2D3-858B41F4B1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a:extLst>
              <a:ext uri="{FF2B5EF4-FFF2-40B4-BE49-F238E27FC236}">
                <a16:creationId xmlns:a16="http://schemas.microsoft.com/office/drawing/2014/main" id="{C29FF162-1FC8-4F49-A299-C0F66E492D9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C7967CB2-BC0B-4C33-BD45-A6B6FBF1FE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a:extLst>
              <a:ext uri="{FF2B5EF4-FFF2-40B4-BE49-F238E27FC236}">
                <a16:creationId xmlns:a16="http://schemas.microsoft.com/office/drawing/2014/main" id="{76A419E1-8D7F-46C1-9A18-A36A11125426}"/>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6EC087B1-151F-458E-800A-280CC21229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a:extLst>
              <a:ext uri="{FF2B5EF4-FFF2-40B4-BE49-F238E27FC236}">
                <a16:creationId xmlns:a16="http://schemas.microsoft.com/office/drawing/2014/main" id="{B3D8AC4E-A641-43A5-8D05-D71BCFBD768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0036F4E8-4579-4505-9B95-08C63FB37F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a:extLst>
              <a:ext uri="{FF2B5EF4-FFF2-40B4-BE49-F238E27FC236}">
                <a16:creationId xmlns:a16="http://schemas.microsoft.com/office/drawing/2014/main" id="{178DA584-AEE1-4E1D-915D-7D85CBE38F5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CD5551B1-109C-42D8-805E-A57F42EC3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a:extLst>
              <a:ext uri="{FF2B5EF4-FFF2-40B4-BE49-F238E27FC236}">
                <a16:creationId xmlns:a16="http://schemas.microsoft.com/office/drawing/2014/main" id="{EBECE549-F9CB-4BDA-8EF8-AEA981915BC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1683CB2D-47E5-488E-B2D4-41A3779334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a:extLst>
              <a:ext uri="{FF2B5EF4-FFF2-40B4-BE49-F238E27FC236}">
                <a16:creationId xmlns:a16="http://schemas.microsoft.com/office/drawing/2014/main" id="{71F34623-1C1B-4394-A115-C804B8B3A981}"/>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908664FA-0C18-4970-9CB6-9A56D3DC41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Rectangle 3">
            <a:extLst>
              <a:ext uri="{FF2B5EF4-FFF2-40B4-BE49-F238E27FC236}">
                <a16:creationId xmlns:a16="http://schemas.microsoft.com/office/drawing/2014/main" id="{039E4E36-B433-4A65-A40D-3059F7BA1690}"/>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01762BE6-ACE2-412D-B4EC-FAC16286B5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a:extLst>
              <a:ext uri="{FF2B5EF4-FFF2-40B4-BE49-F238E27FC236}">
                <a16:creationId xmlns:a16="http://schemas.microsoft.com/office/drawing/2014/main" id="{42A2989B-B483-4DD9-A7AD-4B13590A358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CCD76D-8785-42AB-BA29-0EB7E053BE9B}"/>
              </a:ext>
            </a:extLst>
          </p:cNvPr>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DD782D72-8306-4BFA-A957-DBC357786339}"/>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cs typeface="Arial" panose="020B0604020202020204" pitchFamily="34" charset="0"/>
            </a:endParaRPr>
          </a:p>
        </p:txBody>
      </p:sp>
    </p:spTree>
    <p:extLst>
      <p:ext uri="{BB962C8B-B14F-4D97-AF65-F5344CB8AC3E}">
        <p14:creationId xmlns:p14="http://schemas.microsoft.com/office/powerpoint/2010/main" val="39985564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6C7EB37F-E06A-4D48-BEF9-FE5A01815A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Rectangle 3">
            <a:extLst>
              <a:ext uri="{FF2B5EF4-FFF2-40B4-BE49-F238E27FC236}">
                <a16:creationId xmlns:a16="http://schemas.microsoft.com/office/drawing/2014/main" id="{BDEF62C7-5188-493D-B195-657E5635523B}"/>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9ABC272A-B397-4DC3-9DCB-DF016E7A92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a:extLst>
              <a:ext uri="{FF2B5EF4-FFF2-40B4-BE49-F238E27FC236}">
                <a16:creationId xmlns:a16="http://schemas.microsoft.com/office/drawing/2014/main" id="{226CC07F-649A-4C01-A9CA-DB7081AEFF5C}"/>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07420B25-82CF-4859-9510-134E87D8B2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a:extLst>
              <a:ext uri="{FF2B5EF4-FFF2-40B4-BE49-F238E27FC236}">
                <a16:creationId xmlns:a16="http://schemas.microsoft.com/office/drawing/2014/main" id="{15071821-2491-4C4C-9826-5ED6FAFDFE32}"/>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733BDF86-DBED-42D8-8157-3B2F094F4F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Rectangle 3">
            <a:extLst>
              <a:ext uri="{FF2B5EF4-FFF2-40B4-BE49-F238E27FC236}">
                <a16:creationId xmlns:a16="http://schemas.microsoft.com/office/drawing/2014/main" id="{2C4E255F-1513-4DC6-9A01-A6286668D13A}"/>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FAC4ABE4-A1CE-43F8-95DD-EB836ECF8E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Rectangle 3">
            <a:extLst>
              <a:ext uri="{FF2B5EF4-FFF2-40B4-BE49-F238E27FC236}">
                <a16:creationId xmlns:a16="http://schemas.microsoft.com/office/drawing/2014/main" id="{B455C205-1E1D-4E66-975D-4E51E8313484}"/>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66406474-7DE5-4016-B5CE-A3ECAD5460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Rectangle 3">
            <a:extLst>
              <a:ext uri="{FF2B5EF4-FFF2-40B4-BE49-F238E27FC236}">
                <a16:creationId xmlns:a16="http://schemas.microsoft.com/office/drawing/2014/main" id="{95AC47F9-F8A0-4081-8B23-6E062C46E59E}"/>
              </a:ext>
            </a:extLst>
          </p:cNvPr>
          <p:cNvSpPr>
            <a:spLocks noGrp="1" noChangeArrowheads="1"/>
          </p:cNvSpPr>
          <p:nvPr>
            <p:ph type="body" idx="1"/>
          </p:nvPr>
        </p:nvSpPr>
        <p:spPr>
          <a:noFill/>
        </p:spPr>
        <p:txBody>
          <a:bodyPr/>
          <a:lstStyle/>
          <a:p>
            <a:pPr eaLnBrk="1" hangingPunct="1"/>
            <a:endParaRPr lang="de-DE" altLang="de-DE">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3BE888DD-7F37-45BC-8F07-2F8D89A5C6E5}"/>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56523954-2DCF-4031-BA1D-ADF0D4D30CB5}"/>
              </a:ext>
            </a:extLst>
          </p:cNvPr>
          <p:cNvSpPr>
            <a:spLocks noGrp="1" noChangeArrowheads="1"/>
          </p:cNvSpPr>
          <p:nvPr>
            <p:ph type="body" idx="1"/>
          </p:nvPr>
        </p:nvSpPr>
        <p:spPr>
          <a:noFill/>
        </p:spPr>
        <p:txBody>
          <a:bodyPr/>
          <a:lstStyle/>
          <a:p>
            <a:pPr marL="0" lvl="1"/>
            <a:r>
              <a:rPr lang="de-DE" altLang="de-DE" sz="1700" dirty="0">
                <a:latin typeface="Arial" panose="020B0604020202020204" pitchFamily="34" charset="0"/>
              </a:rPr>
              <a:t>Darüber hinausbestehen für Berufsangehörige weitere </a:t>
            </a:r>
            <a:r>
              <a:rPr lang="de-DE" altLang="de-DE" sz="1900" b="1" dirty="0">
                <a:latin typeface="Arial" panose="020B0604020202020204" pitchFamily="34" charset="0"/>
              </a:rPr>
              <a:t>Spezialgesetze</a:t>
            </a:r>
            <a:r>
              <a:rPr lang="de-DE" altLang="de-DE" sz="1700" dirty="0">
                <a:latin typeface="Arial" panose="020B0604020202020204" pitchFamily="34" charset="0"/>
              </a:rPr>
              <a:t>, die aber nicht direkt für die Abschlussprüfung relevant sind</a:t>
            </a:r>
          </a:p>
          <a:p>
            <a:endParaRPr lang="de-DE" altLang="de-DE" dirty="0">
              <a:latin typeface="Arial" panose="020B0604020202020204" pitchFamily="34" charset="0"/>
            </a:endParaRPr>
          </a:p>
        </p:txBody>
      </p:sp>
      <p:sp>
        <p:nvSpPr>
          <p:cNvPr id="52228" name="Foliennummernplatzhalter 3">
            <a:extLst>
              <a:ext uri="{FF2B5EF4-FFF2-40B4-BE49-F238E27FC236}">
                <a16:creationId xmlns:a16="http://schemas.microsoft.com/office/drawing/2014/main" id="{13E76F3A-6F34-4C88-B2E9-D8B5F5EAC0A9}"/>
              </a:ext>
            </a:extLst>
          </p:cNvPr>
          <p:cNvSpPr>
            <a:spLocks noGrp="1"/>
          </p:cNvSpPr>
          <p:nvPr>
            <p:ph type="sldNum" sz="quarter" idx="5"/>
          </p:nvPr>
        </p:nvSpPr>
        <p:spPr>
          <a:noFill/>
        </p:spPr>
        <p:txBody>
          <a:bodyPr/>
          <a:lstStyle>
            <a:lvl1pPr defTabSz="972714">
              <a:spcBef>
                <a:spcPct val="30000"/>
              </a:spcBef>
              <a:defRPr sz="1300">
                <a:solidFill>
                  <a:schemeClr val="tx1"/>
                </a:solidFill>
                <a:latin typeface="Arial" panose="020B0604020202020204" pitchFamily="34" charset="0"/>
              </a:defRPr>
            </a:lvl1pPr>
            <a:lvl2pPr marL="753978" indent="-283364" defTabSz="972714">
              <a:spcBef>
                <a:spcPct val="30000"/>
              </a:spcBef>
              <a:defRPr sz="1300">
                <a:solidFill>
                  <a:schemeClr val="tx1"/>
                </a:solidFill>
                <a:latin typeface="Arial" panose="020B0604020202020204" pitchFamily="34" charset="0"/>
              </a:defRPr>
            </a:lvl2pPr>
            <a:lvl3pPr marL="1166593" indent="-223708" defTabSz="972714">
              <a:spcBef>
                <a:spcPct val="30000"/>
              </a:spcBef>
              <a:defRPr sz="1300">
                <a:solidFill>
                  <a:schemeClr val="tx1"/>
                </a:solidFill>
                <a:latin typeface="Arial" panose="020B0604020202020204" pitchFamily="34" charset="0"/>
              </a:defRPr>
            </a:lvl3pPr>
            <a:lvl4pPr marL="1638865" indent="-223708" defTabSz="972714">
              <a:spcBef>
                <a:spcPct val="30000"/>
              </a:spcBef>
              <a:defRPr sz="1300">
                <a:solidFill>
                  <a:schemeClr val="tx1"/>
                </a:solidFill>
                <a:latin typeface="Arial" panose="020B0604020202020204" pitchFamily="34" charset="0"/>
              </a:defRPr>
            </a:lvl4pPr>
            <a:lvl5pPr marL="2109479" indent="-223708" defTabSz="972714">
              <a:spcBef>
                <a:spcPct val="30000"/>
              </a:spcBef>
              <a:defRPr sz="1300">
                <a:solidFill>
                  <a:schemeClr val="tx1"/>
                </a:solidFill>
                <a:latin typeface="Arial" panose="020B0604020202020204" pitchFamily="34" charset="0"/>
              </a:defRPr>
            </a:lvl5pPr>
            <a:lvl6pPr marL="2586722" indent="-223708" defTabSz="972714" eaLnBrk="0" fontAlgn="base" hangingPunct="0">
              <a:spcBef>
                <a:spcPct val="30000"/>
              </a:spcBef>
              <a:spcAft>
                <a:spcPct val="0"/>
              </a:spcAft>
              <a:defRPr sz="1300">
                <a:solidFill>
                  <a:schemeClr val="tx1"/>
                </a:solidFill>
                <a:latin typeface="Arial" panose="020B0604020202020204" pitchFamily="34" charset="0"/>
              </a:defRPr>
            </a:lvl6pPr>
            <a:lvl7pPr marL="3063964" indent="-223708" defTabSz="972714" eaLnBrk="0" fontAlgn="base" hangingPunct="0">
              <a:spcBef>
                <a:spcPct val="30000"/>
              </a:spcBef>
              <a:spcAft>
                <a:spcPct val="0"/>
              </a:spcAft>
              <a:defRPr sz="1300">
                <a:solidFill>
                  <a:schemeClr val="tx1"/>
                </a:solidFill>
                <a:latin typeface="Arial" panose="020B0604020202020204" pitchFamily="34" charset="0"/>
              </a:defRPr>
            </a:lvl7pPr>
            <a:lvl8pPr marL="3541206" indent="-223708" defTabSz="972714" eaLnBrk="0" fontAlgn="base" hangingPunct="0">
              <a:spcBef>
                <a:spcPct val="30000"/>
              </a:spcBef>
              <a:spcAft>
                <a:spcPct val="0"/>
              </a:spcAft>
              <a:defRPr sz="1300">
                <a:solidFill>
                  <a:schemeClr val="tx1"/>
                </a:solidFill>
                <a:latin typeface="Arial" panose="020B0604020202020204" pitchFamily="34" charset="0"/>
              </a:defRPr>
            </a:lvl8pPr>
            <a:lvl9pPr marL="4018450" indent="-223708" defTabSz="972714"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731137DC-9CBC-48A0-9B6C-FBAC5BDED1D8}" type="slidenum">
              <a:rPr lang="de-DE" altLang="de-DE" sz="1500"/>
              <a:pPr>
                <a:spcBef>
                  <a:spcPct val="0"/>
                </a:spcBef>
              </a:pPr>
              <a:t>200</a:t>
            </a:fld>
            <a:endParaRPr lang="de-DE" altLang="de-DE" sz="1500"/>
          </a:p>
        </p:txBody>
      </p:sp>
    </p:spTree>
    <p:extLst>
      <p:ext uri="{BB962C8B-B14F-4D97-AF65-F5344CB8AC3E}">
        <p14:creationId xmlns:p14="http://schemas.microsoft.com/office/powerpoint/2010/main" val="26245396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454CCBCF-5053-4634-899E-475CAF2775D3}"/>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DE572D18-1AB5-415F-9347-5E26BA4182E8}" type="slidenum">
              <a:rPr lang="de-DE" altLang="de-DE" sz="1400">
                <a:solidFill>
                  <a:srgbClr val="000000"/>
                </a:solidFill>
                <a:latin typeface="Arial" panose="020B0604020202020204" pitchFamily="34" charset="0"/>
              </a:rPr>
              <a:pPr>
                <a:spcBef>
                  <a:spcPct val="0"/>
                </a:spcBef>
              </a:pPr>
              <a:t>201</a:t>
            </a:fld>
            <a:endParaRPr lang="de-DE" altLang="de-DE" sz="1400">
              <a:solidFill>
                <a:srgbClr val="000000"/>
              </a:solidFill>
              <a:latin typeface="Arial" panose="020B0604020202020204" pitchFamily="34" charset="0"/>
            </a:endParaRPr>
          </a:p>
        </p:txBody>
      </p:sp>
      <p:sp>
        <p:nvSpPr>
          <p:cNvPr id="361475" name="Rectangle 2">
            <a:extLst>
              <a:ext uri="{FF2B5EF4-FFF2-40B4-BE49-F238E27FC236}">
                <a16:creationId xmlns:a16="http://schemas.microsoft.com/office/drawing/2014/main" id="{817991FA-9544-4112-978B-69E3DF2F48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6" name="Rectangle 3">
            <a:extLst>
              <a:ext uri="{FF2B5EF4-FFF2-40B4-BE49-F238E27FC236}">
                <a16:creationId xmlns:a16="http://schemas.microsoft.com/office/drawing/2014/main" id="{EEC20FDE-F56D-43C0-8FA5-6B9EB935D4F9}"/>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1098601D-7AE4-4023-BB54-1A54CD25E928}"/>
              </a:ext>
            </a:extLst>
          </p:cNvPr>
          <p:cNvSpPr>
            <a:spLocks noGrp="1" noChangeArrowheads="1"/>
          </p:cNvSpPr>
          <p:nvPr>
            <p:ph type="sldNum" sz="quarter" idx="5"/>
          </p:nvPr>
        </p:nvSpPr>
        <p:spPr>
          <a:noFill/>
        </p:spPr>
        <p:txBody>
          <a:bodyPr/>
          <a:lstStyle>
            <a:lvl1pPr defTabSz="927347">
              <a:spcBef>
                <a:spcPct val="30000"/>
              </a:spcBef>
              <a:defRPr sz="1100">
                <a:solidFill>
                  <a:schemeClr val="tx1"/>
                </a:solidFill>
                <a:latin typeface="Calibri" panose="020F0502020204030204" pitchFamily="34" charset="0"/>
                <a:cs typeface="Arial" panose="020B0604020202020204" pitchFamily="34" charset="0"/>
              </a:defRPr>
            </a:lvl1pPr>
            <a:lvl2pPr marL="756144" indent="-286921" defTabSz="927347">
              <a:spcBef>
                <a:spcPct val="30000"/>
              </a:spcBef>
              <a:defRPr sz="1100">
                <a:solidFill>
                  <a:schemeClr val="tx1"/>
                </a:solidFill>
                <a:latin typeface="Calibri" panose="020F0502020204030204" pitchFamily="34" charset="0"/>
                <a:cs typeface="Arial" panose="020B0604020202020204" pitchFamily="34" charset="0"/>
              </a:defRPr>
            </a:lvl2pPr>
            <a:lvl3pPr marL="1166712" indent="-228270" defTabSz="927347">
              <a:spcBef>
                <a:spcPct val="30000"/>
              </a:spcBef>
              <a:defRPr sz="1100">
                <a:solidFill>
                  <a:schemeClr val="tx1"/>
                </a:solidFill>
                <a:latin typeface="Calibri" panose="020F0502020204030204" pitchFamily="34" charset="0"/>
                <a:cs typeface="Arial" panose="020B0604020202020204" pitchFamily="34" charset="0"/>
              </a:defRPr>
            </a:lvl3pPr>
            <a:lvl4pPr marL="1632761" indent="-228270" defTabSz="927347">
              <a:spcBef>
                <a:spcPct val="30000"/>
              </a:spcBef>
              <a:defRPr sz="1100">
                <a:solidFill>
                  <a:schemeClr val="tx1"/>
                </a:solidFill>
                <a:latin typeface="Calibri" panose="020F0502020204030204" pitchFamily="34" charset="0"/>
                <a:cs typeface="Arial" panose="020B0604020202020204" pitchFamily="34" charset="0"/>
              </a:defRPr>
            </a:lvl4pPr>
            <a:lvl5pPr marL="2103569" indent="-228270" defTabSz="927347">
              <a:spcBef>
                <a:spcPct val="30000"/>
              </a:spcBef>
              <a:defRPr sz="1100">
                <a:solidFill>
                  <a:schemeClr val="tx1"/>
                </a:solidFill>
                <a:latin typeface="Calibri" panose="020F0502020204030204" pitchFamily="34" charset="0"/>
                <a:cs typeface="Arial" panose="020B0604020202020204" pitchFamily="34" charset="0"/>
              </a:defRPr>
            </a:lvl5pPr>
            <a:lvl6pPr marL="2560106"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6pPr>
            <a:lvl7pPr marL="3016648"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7pPr>
            <a:lvl8pPr marL="347318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8pPr>
            <a:lvl9pPr marL="3929725" indent="-228270" defTabSz="927347" eaLnBrk="0" fontAlgn="base" hangingPunct="0">
              <a:spcBef>
                <a:spcPct val="30000"/>
              </a:spcBef>
              <a:spcAft>
                <a:spcPct val="0"/>
              </a:spcAft>
              <a:defRPr sz="1100">
                <a:solidFill>
                  <a:schemeClr val="tx1"/>
                </a:solidFill>
                <a:latin typeface="Calibri" panose="020F0502020204030204" pitchFamily="34" charset="0"/>
                <a:cs typeface="Arial" panose="020B0604020202020204" pitchFamily="34" charset="0"/>
              </a:defRPr>
            </a:lvl9pPr>
          </a:lstStyle>
          <a:p>
            <a:pPr>
              <a:spcBef>
                <a:spcPct val="0"/>
              </a:spcBef>
            </a:pPr>
            <a:fld id="{4157A110-D385-4547-9D19-D7292A9548FF}" type="slidenum">
              <a:rPr lang="de-DE" altLang="de-DE" sz="1400">
                <a:solidFill>
                  <a:srgbClr val="000000"/>
                </a:solidFill>
                <a:latin typeface="Arial" panose="020B0604020202020204" pitchFamily="34" charset="0"/>
              </a:rPr>
              <a:pPr>
                <a:spcBef>
                  <a:spcPct val="0"/>
                </a:spcBef>
              </a:pPr>
              <a:t>202</a:t>
            </a:fld>
            <a:endParaRPr lang="de-DE" altLang="de-DE" sz="1400">
              <a:solidFill>
                <a:srgbClr val="000000"/>
              </a:solidFill>
              <a:latin typeface="Arial" panose="020B0604020202020204" pitchFamily="34" charset="0"/>
            </a:endParaRPr>
          </a:p>
        </p:txBody>
      </p:sp>
      <p:sp>
        <p:nvSpPr>
          <p:cNvPr id="363523" name="Rectangle 2">
            <a:extLst>
              <a:ext uri="{FF2B5EF4-FFF2-40B4-BE49-F238E27FC236}">
                <a16:creationId xmlns:a16="http://schemas.microsoft.com/office/drawing/2014/main" id="{6ABA4A6E-7138-4772-BA8E-7A04E673AB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4" name="Rectangle 3">
            <a:extLst>
              <a:ext uri="{FF2B5EF4-FFF2-40B4-BE49-F238E27FC236}">
                <a16:creationId xmlns:a16="http://schemas.microsoft.com/office/drawing/2014/main" id="{FE797E4B-2F79-4D2B-9FF6-8D406FD6F3BF}"/>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5614CCEC-D332-4638-B7E7-4ADD635D5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Rectangle 3">
            <a:extLst>
              <a:ext uri="{FF2B5EF4-FFF2-40B4-BE49-F238E27FC236}">
                <a16:creationId xmlns:a16="http://schemas.microsoft.com/office/drawing/2014/main" id="{A542E871-C31B-4265-B36D-BB9BDA1836FE}"/>
              </a:ext>
            </a:extLst>
          </p:cNvPr>
          <p:cNvSpPr>
            <a:spLocks noGrp="1" noChangeArrowheads="1"/>
          </p:cNvSpPr>
          <p:nvPr>
            <p:ph type="body" idx="1"/>
          </p:nvPr>
        </p:nvSpPr>
        <p:spPr>
          <a:xfrm>
            <a:off x="946150" y="4862518"/>
            <a:ext cx="5208588" cy="4606926"/>
          </a:xfrm>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cxnSp>
        <p:nvCxnSpPr>
          <p:cNvPr id="7" name="Gerade Verbindung 7">
            <a:extLst>
              <a:ext uri="{FF2B5EF4-FFF2-40B4-BE49-F238E27FC236}">
                <a16:creationId xmlns:a16="http://schemas.microsoft.com/office/drawing/2014/main" id="{C743F5D4-2F57-45CF-8FE9-203339552187}"/>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10">
            <a:extLst>
              <a:ext uri="{FF2B5EF4-FFF2-40B4-BE49-F238E27FC236}">
                <a16:creationId xmlns:a16="http://schemas.microsoft.com/office/drawing/2014/main" id="{FA8FA42E-FBE5-46FF-A52A-8237452D57B0}"/>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Foliennummernplatzhalter 2">
            <a:extLst>
              <a:ext uri="{FF2B5EF4-FFF2-40B4-BE49-F238E27FC236}">
                <a16:creationId xmlns:a16="http://schemas.microsoft.com/office/drawing/2014/main" id="{52D4ACAD-8D6C-4CE5-BA8C-37645772173E}"/>
              </a:ext>
            </a:extLst>
          </p:cNvPr>
          <p:cNvSpPr txBox="1">
            <a:spLocks/>
          </p:cNvSpPr>
          <p:nvPr userDrawn="1"/>
        </p:nvSpPr>
        <p:spPr bwMode="auto">
          <a:xfrm>
            <a:off x="479425" y="6474241"/>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a:t>
            </a:r>
            <a:r>
              <a:rPr lang="de-DE" altLang="de-DE" sz="800" b="0">
                <a:latin typeface="Century Gothic" panose="020B0502020202020204" pitchFamily="34" charset="0"/>
              </a:rPr>
              <a:t>Fortgeschrittene)</a:t>
            </a:r>
            <a:endParaRPr lang="de-DE" altLang="de-DE" sz="800" i="0" dirty="0">
              <a:latin typeface="Century Gothic" panose="020B0502020202020204" pitchFamily="34" charset="0"/>
            </a:endParaRPr>
          </a:p>
        </p:txBody>
      </p:sp>
      <p:pic>
        <p:nvPicPr>
          <p:cNvPr id="10" name="Grafik 9">
            <a:extLst>
              <a:ext uri="{FF2B5EF4-FFF2-40B4-BE49-F238E27FC236}">
                <a16:creationId xmlns:a16="http://schemas.microsoft.com/office/drawing/2014/main" id="{039FAEB3-E723-4624-B37F-A92F684F7F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639738"/>
            <a:ext cx="3608839" cy="505969"/>
          </a:xfrm>
          <a:prstGeom prst="rect">
            <a:avLst/>
          </a:prstGeom>
        </p:spPr>
      </p:pic>
      <p:sp>
        <p:nvSpPr>
          <p:cNvPr id="12" name="Rechteck 11">
            <a:extLst>
              <a:ext uri="{FF2B5EF4-FFF2-40B4-BE49-F238E27FC236}">
                <a16:creationId xmlns:a16="http://schemas.microsoft.com/office/drawing/2014/main" id="{2708B567-A88C-4532-B61A-452B3B751665}"/>
              </a:ext>
            </a:extLst>
          </p:cNvPr>
          <p:cNvSpPr/>
          <p:nvPr userDrawn="1"/>
        </p:nvSpPr>
        <p:spPr bwMode="auto">
          <a:xfrm>
            <a:off x="479376" y="6525344"/>
            <a:ext cx="963265" cy="24721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0B0F0"/>
                </a:solidFill>
                <a:effectLst/>
                <a:latin typeface="Century Gothic" panose="020B0502020202020204" pitchFamily="34" charset="0"/>
              </a:rPr>
              <a:t>JAP 3 </a:t>
            </a:r>
            <a:r>
              <a:rPr kumimoji="0" lang="de-DE" sz="1000" b="1" i="0" u="none" strike="noStrike" cap="none" normalizeH="0" baseline="0" dirty="0">
                <a:ln>
                  <a:noFill/>
                </a:ln>
                <a:solidFill>
                  <a:srgbClr val="00B0F0"/>
                </a:solidFill>
                <a:effectLst/>
                <a:latin typeface="Century Gothic" panose="020B0502020202020204" pitchFamily="34" charset="0"/>
              </a:rPr>
              <a:t>2025</a:t>
            </a:r>
          </a:p>
        </p:txBody>
      </p:sp>
      <p:sp>
        <p:nvSpPr>
          <p:cNvPr id="13" name="Rectangle 36">
            <a:extLst>
              <a:ext uri="{FF2B5EF4-FFF2-40B4-BE49-F238E27FC236}">
                <a16:creationId xmlns:a16="http://schemas.microsoft.com/office/drawing/2014/main" id="{0154CD7F-4614-4568-BAC7-0B0900E7BFB8}"/>
              </a:ext>
            </a:extLst>
          </p:cNvPr>
          <p:cNvSpPr txBox="1">
            <a:spLocks noChangeArrowheads="1"/>
          </p:cNvSpPr>
          <p:nvPr userDrawn="1"/>
        </p:nvSpPr>
        <p:spPr>
          <a:xfrm>
            <a:off x="8715308" y="6525343"/>
            <a:ext cx="1374842" cy="272837"/>
          </a:xfrm>
          <a:prstGeom prst="rect">
            <a:avLst/>
          </a:prstGeom>
          <a:ln/>
        </p:spPr>
        <p:txBody>
          <a:bodyPr lIns="0" tIns="0" rIns="0" bIns="0"/>
          <a:lstStyle>
            <a:defPPr>
              <a:defRPr lang="de-DE"/>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b="0" dirty="0"/>
              <a:t>#HB0</a:t>
            </a:r>
            <a:fld id="{1890FA82-6544-4B4F-9B6A-83E4012516B7}" type="slidenum">
              <a:rPr lang="de-DE" b="0" smtClean="0"/>
              <a:pPr algn="r">
                <a:defRPr/>
              </a:pPr>
              <a:t>‹Nr.›</a:t>
            </a:fld>
            <a:endParaRPr lang="de-DE" b="0" dirty="0"/>
          </a:p>
        </p:txBody>
      </p:sp>
    </p:spTree>
    <p:extLst>
      <p:ext uri="{BB962C8B-B14F-4D97-AF65-F5344CB8AC3E}">
        <p14:creationId xmlns:p14="http://schemas.microsoft.com/office/powerpoint/2010/main" val="828719169"/>
      </p:ext>
    </p:extLst>
  </p:cSld>
  <p:clrMapOvr>
    <a:masterClrMapping/>
  </p:clrMapOvr>
  <p:transition spd="slow"/>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81013" y="720725"/>
            <a:ext cx="11229975" cy="3238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060267" y="1079500"/>
            <a:ext cx="1720851" cy="40332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p:txBody>
      </p:sp>
      <p:sp>
        <p:nvSpPr>
          <p:cNvPr id="4" name="Inhaltsplatzhalter 3"/>
          <p:cNvSpPr>
            <a:spLocks noGrp="1"/>
          </p:cNvSpPr>
          <p:nvPr>
            <p:ph sz="half" idx="2"/>
          </p:nvPr>
        </p:nvSpPr>
        <p:spPr>
          <a:xfrm>
            <a:off x="9984318" y="1079500"/>
            <a:ext cx="1722967" cy="232583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p:txBody>
      </p:sp>
    </p:spTree>
    <p:extLst>
      <p:ext uri="{BB962C8B-B14F-4D97-AF65-F5344CB8AC3E}">
        <p14:creationId xmlns:p14="http://schemas.microsoft.com/office/powerpoint/2010/main" val="849574044"/>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 und Inhalt 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80000" y="1440001"/>
            <a:ext cx="5376000" cy="1697901"/>
          </a:xfrm>
        </p:spPr>
        <p:txBody>
          <a:bodyPr>
            <a:spAutoFit/>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
        <p:nvSpPr>
          <p:cNvPr id="12" name="Inhaltsplatzhalter 2"/>
          <p:cNvSpPr>
            <a:spLocks noGrp="1"/>
          </p:cNvSpPr>
          <p:nvPr>
            <p:ph idx="15"/>
          </p:nvPr>
        </p:nvSpPr>
        <p:spPr>
          <a:xfrm>
            <a:off x="6336000" y="1440001"/>
            <a:ext cx="5376000" cy="1697901"/>
          </a:xfrm>
        </p:spPr>
        <p:txBody>
          <a:bodyPr>
            <a:spAutoFit/>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A94C7E-DB1D-4CDD-90E5-F4424EFBD13C}"/>
              </a:ext>
            </a:extLst>
          </p:cNvPr>
          <p:cNvSpPr>
            <a:spLocks noGrp="1"/>
          </p:cNvSpPr>
          <p:nvPr>
            <p:ph type="sldNum" sz="quarter" idx="16"/>
          </p:nvPr>
        </p:nvSpPr>
        <p:spPr/>
        <p:txBody>
          <a:bodyPr/>
          <a:lstStyle>
            <a:lvl1pPr>
              <a:defRPr/>
            </a:lvl1pPr>
          </a:lstStyle>
          <a:p>
            <a:pPr>
              <a:defRPr/>
            </a:pPr>
            <a:r>
              <a:rPr lang="de-DE" altLang="de-DE"/>
              <a:t>Seite </a:t>
            </a:r>
            <a:fld id="{D7E0FB42-F297-4615-95B2-2A36D3A72682}" type="slidenum">
              <a:rPr lang="de-DE" altLang="de-DE" smtClean="0"/>
              <a:pPr>
                <a:defRPr/>
              </a:pPr>
              <a:t>‹Nr.›</a:t>
            </a:fld>
            <a:r>
              <a:rPr lang="de-DE" altLang="de-DE"/>
              <a:t>  |</a:t>
            </a:r>
          </a:p>
        </p:txBody>
      </p:sp>
    </p:spTree>
    <p:extLst>
      <p:ext uri="{BB962C8B-B14F-4D97-AF65-F5344CB8AC3E}">
        <p14:creationId xmlns:p14="http://schemas.microsoft.com/office/powerpoint/2010/main" val="2129723540"/>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80485" y="720725"/>
            <a:ext cx="11231033" cy="323850"/>
          </a:xfrm>
        </p:spPr>
        <p:txBody>
          <a:bodyPr/>
          <a:lstStyle/>
          <a:p>
            <a:r>
              <a:rPr lang="de-DE"/>
              <a:t>Titelmasterformat durch Klicken bearbeiten</a:t>
            </a:r>
          </a:p>
        </p:txBody>
      </p:sp>
      <p:sp>
        <p:nvSpPr>
          <p:cNvPr id="3" name="Inhaltsplatzhalter 2"/>
          <p:cNvSpPr>
            <a:spLocks noGrp="1"/>
          </p:cNvSpPr>
          <p:nvPr>
            <p:ph idx="1"/>
          </p:nvPr>
        </p:nvSpPr>
        <p:spPr>
          <a:xfrm>
            <a:off x="478367" y="1438275"/>
            <a:ext cx="9596967" cy="40655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5">
            <a:extLst>
              <a:ext uri="{FF2B5EF4-FFF2-40B4-BE49-F238E27FC236}">
                <a16:creationId xmlns:a16="http://schemas.microsoft.com/office/drawing/2014/main" id="{26A2A4E1-9308-4A17-8B5E-3B841A2B702C}"/>
              </a:ext>
            </a:extLst>
          </p:cNvPr>
          <p:cNvSpPr>
            <a:spLocks noGrp="1"/>
          </p:cNvSpPr>
          <p:nvPr>
            <p:ph type="sldNum" sz="quarter" idx="10"/>
          </p:nvPr>
        </p:nvSpPr>
        <p:spPr/>
        <p:txBody>
          <a:bodyPr/>
          <a:lstStyle>
            <a:lvl1pPr>
              <a:defRPr/>
            </a:lvl1pPr>
          </a:lstStyle>
          <a:p>
            <a:pPr>
              <a:defRPr/>
            </a:pPr>
            <a:r>
              <a:rPr lang="de-DE" altLang="de-DE"/>
              <a:t>Seite </a:t>
            </a:r>
            <a:fld id="{402C25B6-7CC4-44BC-9DD5-E4910D415452}" type="slidenum">
              <a:rPr lang="de-DE" altLang="de-DE" smtClean="0"/>
              <a:pPr>
                <a:defRPr/>
              </a:pPr>
              <a:t>‹Nr.›</a:t>
            </a:fld>
            <a:r>
              <a:rPr lang="de-DE" altLang="de-DE"/>
              <a:t>  |</a:t>
            </a:r>
          </a:p>
        </p:txBody>
      </p:sp>
    </p:spTree>
    <p:extLst>
      <p:ext uri="{BB962C8B-B14F-4D97-AF65-F5344CB8AC3E}">
        <p14:creationId xmlns:p14="http://schemas.microsoft.com/office/powerpoint/2010/main" val="1932916248"/>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67D0B20A-F1F7-4B1E-B568-80CFAD0F4613}"/>
              </a:ext>
            </a:extLst>
          </p:cNvPr>
          <p:cNvSpPr>
            <a:spLocks noGrp="1"/>
          </p:cNvSpPr>
          <p:nvPr>
            <p:ph type="sldNum" sz="quarter" idx="10"/>
          </p:nvPr>
        </p:nvSpPr>
        <p:spPr/>
        <p:txBody>
          <a:bodyPr/>
          <a:lstStyle>
            <a:lvl1pPr>
              <a:defRPr/>
            </a:lvl1pPr>
          </a:lstStyle>
          <a:p>
            <a:pPr>
              <a:defRPr/>
            </a:pPr>
            <a:r>
              <a:rPr lang="de-DE" altLang="de-DE"/>
              <a:t>Seite </a:t>
            </a:r>
            <a:fld id="{799978AA-B2E3-4514-B8B5-27F502D53DBD}" type="slidenum">
              <a:rPr lang="de-DE" altLang="de-DE" smtClean="0"/>
              <a:pPr>
                <a:defRPr/>
              </a:pPr>
              <a:t>‹Nr.›</a:t>
            </a:fld>
            <a:r>
              <a:rPr lang="de-DE" altLang="de-DE"/>
              <a:t>  |</a:t>
            </a:r>
          </a:p>
        </p:txBody>
      </p:sp>
    </p:spTree>
    <p:extLst>
      <p:ext uri="{BB962C8B-B14F-4D97-AF65-F5344CB8AC3E}">
        <p14:creationId xmlns:p14="http://schemas.microsoft.com/office/powerpoint/2010/main" val="1426358902"/>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Kapiteltrenner1">
    <p:spTree>
      <p:nvGrpSpPr>
        <p:cNvPr id="1" name=""/>
        <p:cNvGrpSpPr/>
        <p:nvPr/>
      </p:nvGrpSpPr>
      <p:grpSpPr>
        <a:xfrm>
          <a:off x="0" y="0"/>
          <a:ext cx="0" cy="0"/>
          <a:chOff x="0" y="0"/>
          <a:chExt cx="0" cy="0"/>
        </a:xfrm>
      </p:grpSpPr>
      <p:sp>
        <p:nvSpPr>
          <p:cNvPr id="2" name="Titel 1"/>
          <p:cNvSpPr>
            <a:spLocks noGrp="1"/>
          </p:cNvSpPr>
          <p:nvPr>
            <p:ph type="title"/>
          </p:nvPr>
        </p:nvSpPr>
        <p:spPr>
          <a:xfrm>
            <a:off x="1392001" y="4068000"/>
            <a:ext cx="8712967" cy="1107996"/>
          </a:xfrm>
        </p:spPr>
        <p:txBody>
          <a:bodyPr>
            <a:spAutoFit/>
          </a:bodyPr>
          <a:lstStyle>
            <a:lvl1pPr algn="l">
              <a:defRPr sz="3600" b="0" cap="none" baseline="0"/>
            </a:lvl1pPr>
          </a:lstStyle>
          <a:p>
            <a:r>
              <a:rPr lang="de-DE"/>
              <a:t>Titelmasterformat durch Klicken bearbeiten</a:t>
            </a:r>
            <a:endParaRPr lang="de-DE" dirty="0"/>
          </a:p>
        </p:txBody>
      </p:sp>
      <p:sp>
        <p:nvSpPr>
          <p:cNvPr id="3" name="Textplatzhalter 2"/>
          <p:cNvSpPr>
            <a:spLocks noGrp="1"/>
          </p:cNvSpPr>
          <p:nvPr>
            <p:ph type="body" idx="1"/>
          </p:nvPr>
        </p:nvSpPr>
        <p:spPr>
          <a:xfrm>
            <a:off x="1392000" y="4680000"/>
            <a:ext cx="10363200" cy="215444"/>
          </a:xfrm>
        </p:spPr>
        <p:txBody>
          <a:bodyPr>
            <a:spAutoFit/>
          </a:bodyPr>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474366671"/>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Diagramm groß + Hea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Tree>
    <p:extLst>
      <p:ext uri="{BB962C8B-B14F-4D97-AF65-F5344CB8AC3E}">
        <p14:creationId xmlns:p14="http://schemas.microsoft.com/office/powerpoint/2010/main" val="306943414"/>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08267649"/>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9528539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806376"/>
            <a:ext cx="5386917" cy="3684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184563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806376"/>
            <a:ext cx="5389033" cy="3684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184563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9916942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81013" y="720725"/>
            <a:ext cx="11229975" cy="32385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0250004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67939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23657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21499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31164416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913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21499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16671702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81013" y="720725"/>
            <a:ext cx="11229975" cy="3238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369003" y="1079500"/>
            <a:ext cx="7338282" cy="8080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075873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04818" y="720726"/>
            <a:ext cx="2806700" cy="1166813"/>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175865" y="720726"/>
            <a:ext cx="6525752" cy="116681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9478751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21499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47961715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9085026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1sp">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A95A9A-75D0-43DC-B84B-2A62D6FA5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2000" y="226800"/>
            <a:ext cx="1938532" cy="275540"/>
          </a:xfrm>
          <a:prstGeom prst="rect">
            <a:avLst/>
          </a:prstGeom>
        </p:spPr>
      </p:pic>
    </p:spTree>
    <p:extLst>
      <p:ext uri="{BB962C8B-B14F-4D97-AF65-F5344CB8AC3E}">
        <p14:creationId xmlns:p14="http://schemas.microsoft.com/office/powerpoint/2010/main" val="239647350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4099828"/>
            <a:ext cx="10363200" cy="30707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4794030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78367" y="1438276"/>
            <a:ext cx="3615267" cy="2684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296833" y="1438276"/>
            <a:ext cx="3615267" cy="2684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87022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806376"/>
            <a:ext cx="5386917" cy="3684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197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806376"/>
            <a:ext cx="5389033" cy="3684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197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5178604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2727216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62522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24779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2149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0744489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913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2149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36165460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442881" y="1438276"/>
            <a:ext cx="3469219" cy="157321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3872166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04818" y="720726"/>
            <a:ext cx="2806700" cy="22907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654326" y="720726"/>
            <a:ext cx="2047292" cy="22907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864930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_Titelfolie">
    <p:spTree>
      <p:nvGrpSpPr>
        <p:cNvPr id="1" name=""/>
        <p:cNvGrpSpPr/>
        <p:nvPr/>
      </p:nvGrpSpPr>
      <p:grpSpPr>
        <a:xfrm>
          <a:off x="0" y="0"/>
          <a:ext cx="0" cy="0"/>
          <a:chOff x="0" y="0"/>
          <a:chExt cx="0" cy="0"/>
        </a:xfrm>
      </p:grpSpPr>
      <p:cxnSp>
        <p:nvCxnSpPr>
          <p:cNvPr id="5" name="Gerade Verbindung 10">
            <a:extLst>
              <a:ext uri="{FF2B5EF4-FFF2-40B4-BE49-F238E27FC236}">
                <a16:creationId xmlns:a16="http://schemas.microsoft.com/office/drawing/2014/main" id="{E7D69ECA-BCA0-4066-834B-0837B4BB51B3}"/>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Rechteck 8">
            <a:extLst>
              <a:ext uri="{FF2B5EF4-FFF2-40B4-BE49-F238E27FC236}">
                <a16:creationId xmlns:a16="http://schemas.microsoft.com/office/drawing/2014/main" id="{D1D842F1-0907-4472-A641-DF2CCED3DF68}"/>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902BD08F-CC23-4A6C-A749-739AF59E94CB}"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2" name="Titel 1"/>
          <p:cNvSpPr>
            <a:spLocks noGrp="1"/>
          </p:cNvSpPr>
          <p:nvPr>
            <p:ph type="ctrTitle"/>
          </p:nvPr>
        </p:nvSpPr>
        <p:spPr>
          <a:xfrm>
            <a:off x="960000" y="5364001"/>
            <a:ext cx="8160000" cy="307777"/>
          </a:xfrm>
        </p:spPr>
        <p:txBody>
          <a:bodyPr anchor="b"/>
          <a:lstStyle>
            <a:lvl1pPr>
              <a:defRPr sz="2000"/>
            </a:lvl1pPr>
          </a:lstStyle>
          <a:p>
            <a:r>
              <a:rPr lang="de-DE"/>
              <a:t>Titelmasterformat durch Klicken bearbeiten</a:t>
            </a:r>
            <a:endParaRPr lang="de-DE" dirty="0"/>
          </a:p>
        </p:txBody>
      </p:sp>
      <p:sp>
        <p:nvSpPr>
          <p:cNvPr id="3" name="Untertitel 2"/>
          <p:cNvSpPr>
            <a:spLocks noGrp="1"/>
          </p:cNvSpPr>
          <p:nvPr>
            <p:ph type="subTitle" idx="1"/>
          </p:nvPr>
        </p:nvSpPr>
        <p:spPr>
          <a:xfrm>
            <a:off x="960000" y="5868000"/>
            <a:ext cx="8160000" cy="215444"/>
          </a:xfrm>
        </p:spPr>
        <p:txBody>
          <a:bodyPr/>
          <a:lstStyle>
            <a:lvl1pPr marL="0" indent="0" algn="l">
              <a:buNone/>
              <a:defRPr sz="140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3"/>
          </p:nvPr>
        </p:nvSpPr>
        <p:spPr>
          <a:xfrm>
            <a:off x="960000" y="2880001"/>
            <a:ext cx="10272000" cy="1110047"/>
          </a:xfrm>
        </p:spPr>
        <p:txBody>
          <a:bodyPr/>
          <a:lstStyle>
            <a:lvl1pPr>
              <a:lnSpc>
                <a:spcPct val="110000"/>
              </a:lnSpc>
              <a:spcBef>
                <a:spcPts val="960"/>
              </a:spcBef>
              <a:defRPr sz="1600">
                <a:solidFill>
                  <a:srgbClr val="898989"/>
                </a:solidFill>
              </a:defRPr>
            </a:lvl1pPr>
            <a:lvl2pPr marL="0" indent="0">
              <a:lnSpc>
                <a:spcPct val="110000"/>
              </a:lnSpc>
              <a:spcBef>
                <a:spcPts val="960"/>
              </a:spcBef>
              <a:buNone/>
              <a:defRPr sz="1600">
                <a:solidFill>
                  <a:srgbClr val="898989"/>
                </a:solidFill>
              </a:defRPr>
            </a:lvl2pPr>
            <a:lvl3pPr marL="180975" indent="0">
              <a:lnSpc>
                <a:spcPct val="110000"/>
              </a:lnSpc>
              <a:spcBef>
                <a:spcPts val="0"/>
              </a:spcBef>
              <a:buNone/>
              <a:defRPr sz="1400">
                <a:solidFill>
                  <a:srgbClr val="898989"/>
                </a:solidFill>
              </a:defRPr>
            </a:lvl3pPr>
            <a:lvl4pPr marL="357188" indent="0">
              <a:lnSpc>
                <a:spcPct val="110000"/>
              </a:lnSpc>
              <a:spcBef>
                <a:spcPts val="0"/>
              </a:spcBef>
              <a:buNone/>
              <a:defRPr sz="1200">
                <a:solidFill>
                  <a:srgbClr val="898989"/>
                </a:solidFill>
              </a:defRPr>
            </a:lvl4pPr>
            <a:lvl5pPr marL="538162" indent="0">
              <a:lnSpc>
                <a:spcPct val="110000"/>
              </a:lnSpc>
              <a:spcBef>
                <a:spcPts val="0"/>
              </a:spcBef>
              <a:buNone/>
              <a:defRPr sz="1000">
                <a:solidFill>
                  <a:srgbClr val="898989"/>
                </a:solidFill>
              </a:defRPr>
            </a:lvl5pPr>
          </a:lstStyle>
          <a:p>
            <a:pPr lvl="0"/>
            <a:r>
              <a:rPr lang="de-DE"/>
              <a:t>Textmasterformat bearbeiten</a:t>
            </a:r>
          </a:p>
          <a:p>
            <a:pPr lvl="1"/>
            <a:r>
              <a:rPr lang="de-DE"/>
              <a:t>Zweite Ebene</a:t>
            </a:r>
          </a:p>
          <a:p>
            <a:pPr lvl="2"/>
            <a:r>
              <a:rPr lang="de-DE"/>
              <a:t>Dritte Ebene</a:t>
            </a:r>
          </a:p>
          <a:p>
            <a:pPr lvl="3"/>
            <a:r>
              <a:rPr lang="de-DE"/>
              <a:t>Vierte Ebene</a:t>
            </a:r>
          </a:p>
        </p:txBody>
      </p:sp>
      <p:pic>
        <p:nvPicPr>
          <p:cNvPr id="10" name="Grafik 8">
            <a:extLst>
              <a:ext uri="{FF2B5EF4-FFF2-40B4-BE49-F238E27FC236}">
                <a16:creationId xmlns:a16="http://schemas.microsoft.com/office/drawing/2014/main" id="{11606A2C-2BFE-4C08-8C28-B5DE16238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7">
            <a:extLst>
              <a:ext uri="{FF2B5EF4-FFF2-40B4-BE49-F238E27FC236}">
                <a16:creationId xmlns:a16="http://schemas.microsoft.com/office/drawing/2014/main" id="{915A4C94-9ADE-466C-AA2C-FE81AED49F9C}"/>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Foliennummernplatzhalter 2">
            <a:extLst>
              <a:ext uri="{FF2B5EF4-FFF2-40B4-BE49-F238E27FC236}">
                <a16:creationId xmlns:a16="http://schemas.microsoft.com/office/drawing/2014/main" id="{B1276C9E-BDC0-4E47-B37B-D033A331D2CE}"/>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3" name="Foliennummernplatzhalter 2">
            <a:extLst>
              <a:ext uri="{FF2B5EF4-FFF2-40B4-BE49-F238E27FC236}">
                <a16:creationId xmlns:a16="http://schemas.microsoft.com/office/drawing/2014/main" id="{1F20768F-9F40-4860-85CC-27D532F36533}"/>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4250887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cxnSp>
        <p:nvCxnSpPr>
          <p:cNvPr id="7" name="Gerade Verbindung 7">
            <a:extLst>
              <a:ext uri="{FF2B5EF4-FFF2-40B4-BE49-F238E27FC236}">
                <a16:creationId xmlns:a16="http://schemas.microsoft.com/office/drawing/2014/main" id="{C743F5D4-2F57-45CF-8FE9-203339552187}"/>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039FAEB3-E723-4624-B37F-A92F684F7F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639738"/>
            <a:ext cx="3608839" cy="505969"/>
          </a:xfrm>
          <a:prstGeom prst="rect">
            <a:avLst/>
          </a:prstGeom>
        </p:spPr>
      </p:pic>
      <p:sp>
        <p:nvSpPr>
          <p:cNvPr id="12" name="Rechteck 11">
            <a:extLst>
              <a:ext uri="{FF2B5EF4-FFF2-40B4-BE49-F238E27FC236}">
                <a16:creationId xmlns:a16="http://schemas.microsoft.com/office/drawing/2014/main" id="{2708B567-A88C-4532-B61A-452B3B751665}"/>
              </a:ext>
            </a:extLst>
          </p:cNvPr>
          <p:cNvSpPr/>
          <p:nvPr userDrawn="1"/>
        </p:nvSpPr>
        <p:spPr bwMode="auto">
          <a:xfrm>
            <a:off x="479376" y="6525344"/>
            <a:ext cx="963265" cy="24721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0B0F0"/>
                </a:solidFill>
                <a:effectLst/>
                <a:latin typeface="Century Gothic" panose="020B0502020202020204" pitchFamily="34" charset="0"/>
              </a:rPr>
              <a:t>JAP 3 </a:t>
            </a:r>
            <a:r>
              <a:rPr kumimoji="0" lang="de-DE" sz="1000" b="1" i="0" u="none" strike="noStrike" cap="none" normalizeH="0" baseline="0" dirty="0">
                <a:ln>
                  <a:noFill/>
                </a:ln>
                <a:solidFill>
                  <a:srgbClr val="00B0F0"/>
                </a:solidFill>
                <a:effectLst/>
                <a:latin typeface="Century Gothic" panose="020B0502020202020204" pitchFamily="34" charset="0"/>
              </a:rPr>
              <a:t>2025</a:t>
            </a:r>
          </a:p>
        </p:txBody>
      </p:sp>
      <p:sp>
        <p:nvSpPr>
          <p:cNvPr id="11" name="Rectangle 36">
            <a:extLst>
              <a:ext uri="{FF2B5EF4-FFF2-40B4-BE49-F238E27FC236}">
                <a16:creationId xmlns:a16="http://schemas.microsoft.com/office/drawing/2014/main" id="{73D4AE9E-7568-41E6-B4A4-EBCAEC88C907}"/>
              </a:ext>
            </a:extLst>
          </p:cNvPr>
          <p:cNvSpPr txBox="1">
            <a:spLocks noChangeArrowheads="1"/>
          </p:cNvSpPr>
          <p:nvPr userDrawn="1"/>
        </p:nvSpPr>
        <p:spPr>
          <a:xfrm>
            <a:off x="8715308" y="6525343"/>
            <a:ext cx="1374842" cy="272837"/>
          </a:xfrm>
          <a:prstGeom prst="rect">
            <a:avLst/>
          </a:prstGeom>
          <a:ln/>
        </p:spPr>
        <p:txBody>
          <a:bodyPr lIns="0" tIns="0" rIns="0" bIns="0"/>
          <a:lstStyle>
            <a:defPPr>
              <a:defRPr lang="de-DE"/>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b="0"/>
              <a:t>#HB00</a:t>
            </a:r>
            <a:fld id="{1890FA82-6544-4B4F-9B6A-83E4012516B7}" type="slidenum">
              <a:rPr lang="de-DE" b="0" smtClean="0"/>
              <a:pPr algn="r">
                <a:defRPr/>
              </a:pPr>
              <a:t>‹Nr.›</a:t>
            </a:fld>
            <a:endParaRPr lang="de-DE" b="0" dirty="0"/>
          </a:p>
        </p:txBody>
      </p:sp>
      <p:cxnSp>
        <p:nvCxnSpPr>
          <p:cNvPr id="13" name="Gerade Verbindung 10">
            <a:extLst>
              <a:ext uri="{FF2B5EF4-FFF2-40B4-BE49-F238E27FC236}">
                <a16:creationId xmlns:a16="http://schemas.microsoft.com/office/drawing/2014/main" id="{965F14F7-7F2F-45D8-846F-E128E657273A}"/>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Foliennummernplatzhalter 2">
            <a:extLst>
              <a:ext uri="{FF2B5EF4-FFF2-40B4-BE49-F238E27FC236}">
                <a16:creationId xmlns:a16="http://schemas.microsoft.com/office/drawing/2014/main" id="{154A5BAD-5085-4126-A70C-83F9984E0BF7}"/>
              </a:ext>
            </a:extLst>
          </p:cNvPr>
          <p:cNvSpPr txBox="1">
            <a:spLocks/>
          </p:cNvSpPr>
          <p:nvPr userDrawn="1"/>
        </p:nvSpPr>
        <p:spPr bwMode="auto">
          <a:xfrm>
            <a:off x="479425" y="6463787"/>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Tree>
    <p:extLst>
      <p:ext uri="{BB962C8B-B14F-4D97-AF65-F5344CB8AC3E}">
        <p14:creationId xmlns:p14="http://schemas.microsoft.com/office/powerpoint/2010/main" val="3192698638"/>
      </p:ext>
    </p:extLst>
  </p:cSld>
  <p:clrMapOvr>
    <a:masterClrMapping/>
  </p:clrMapOvr>
  <p:transition spd="slow"/>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_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9264000" cy="1323439"/>
          </a:xfrm>
        </p:spPr>
        <p:txBody>
          <a:bodyPr/>
          <a:lstStyle>
            <a:lvl1pPr>
              <a:defRPr sz="1400"/>
            </a:lvl1pPr>
            <a:lvl2pPr>
              <a:buClr>
                <a:schemeClr val="accent4"/>
              </a:buClr>
              <a:defRPr sz="1400"/>
            </a:lvl2pPr>
            <a:lvl3pPr>
              <a:buClr>
                <a:schemeClr val="accent4"/>
              </a:buClr>
              <a:defRPr sz="1200"/>
            </a:lvl3pPr>
            <a:lvl4pPr>
              <a:buClr>
                <a:schemeClr val="accent4"/>
              </a:buClr>
              <a:defRPr sz="1000"/>
            </a:lvl4pPr>
            <a:lvl5pPr>
              <a:buClr>
                <a:schemeClr val="accent4"/>
              </a:buCl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93106339"/>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_Inhalt_Nummerier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9264000" cy="1323439"/>
          </a:xfrm>
        </p:spPr>
        <p:txBody>
          <a:bodyPr/>
          <a:lstStyle>
            <a:lvl1pPr>
              <a:defRPr sz="1400"/>
            </a:lvl1pPr>
            <a:lvl2pPr marL="269875" indent="-269875">
              <a:buClr>
                <a:schemeClr val="tx1"/>
              </a:buClr>
              <a:buFont typeface="+mj-lt"/>
              <a:buAutoNum type="arabicPeriod"/>
              <a:defRPr sz="1400"/>
            </a:lvl2pPr>
            <a:lvl3pPr marL="449263" indent="-179388">
              <a:buClr>
                <a:schemeClr val="tx1"/>
              </a:buClr>
              <a:buFont typeface="+mj-lt"/>
              <a:buAutoNum type="arabicPeriod"/>
              <a:defRPr sz="1200"/>
            </a:lvl3pPr>
            <a:lvl4pPr marL="627063" indent="-177800">
              <a:buClr>
                <a:schemeClr val="tx1"/>
              </a:buClr>
              <a:buFont typeface="+mj-lt"/>
              <a:buAutoNum type="arabicPeriod"/>
              <a:defRPr sz="1000"/>
            </a:lvl4pPr>
            <a:lvl5pPr marL="804863" indent="-177800">
              <a:buClr>
                <a:schemeClr val="tx1"/>
              </a:buClr>
              <a:buFont typeface="+mj-lt"/>
              <a:buAutoNum type="arabicPeriod"/>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9932998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_Agenda">
    <p:spTree>
      <p:nvGrpSpPr>
        <p:cNvPr id="1" name=""/>
        <p:cNvGrpSpPr/>
        <p:nvPr/>
      </p:nvGrpSpPr>
      <p:grpSpPr>
        <a:xfrm>
          <a:off x="0" y="0"/>
          <a:ext cx="0" cy="0"/>
          <a:chOff x="0" y="0"/>
          <a:chExt cx="0" cy="0"/>
        </a:xfrm>
      </p:grpSpPr>
      <p:cxnSp>
        <p:nvCxnSpPr>
          <p:cNvPr id="4" name="Gerade Verbindung 15">
            <a:extLst>
              <a:ext uri="{FF2B5EF4-FFF2-40B4-BE49-F238E27FC236}">
                <a16:creationId xmlns:a16="http://schemas.microsoft.com/office/drawing/2014/main" id="{C9EDA524-CC9F-42FE-B2F9-FEF4DB5F7F4E}"/>
              </a:ext>
            </a:extLst>
          </p:cNvPr>
          <p:cNvCxnSpPr/>
          <p:nvPr userDrawn="1"/>
        </p:nvCxnSpPr>
        <p:spPr>
          <a:xfrm>
            <a:off x="493713" y="719138"/>
            <a:ext cx="9259887"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10">
            <a:extLst>
              <a:ext uri="{FF2B5EF4-FFF2-40B4-BE49-F238E27FC236}">
                <a16:creationId xmlns:a16="http://schemas.microsoft.com/office/drawing/2014/main" id="{A54749B8-1476-4F3E-9C3D-52EBE4D8A275}"/>
              </a:ext>
            </a:extLst>
          </p:cNvPr>
          <p:cNvCxnSpPr/>
          <p:nvPr userDrawn="1"/>
        </p:nvCxnSpPr>
        <p:spPr>
          <a:xfrm>
            <a:off x="481013" y="6408738"/>
            <a:ext cx="95980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1392000" y="1476001"/>
            <a:ext cx="8590200" cy="1425005"/>
          </a:xfrm>
        </p:spPr>
        <p:txBody>
          <a:bodyPr/>
          <a:lstStyle>
            <a:lvl1pPr marL="342900" indent="-342900">
              <a:buFont typeface="+mj-lt"/>
              <a:buAutoNum type="arabicPeriod"/>
              <a:defRPr sz="1800"/>
            </a:lvl1pPr>
            <a:lvl2pPr marL="0" indent="355600">
              <a:buNone/>
              <a:defRPr sz="1400"/>
            </a:lvl2pPr>
            <a:lvl3pPr marL="539750" indent="-184150">
              <a:buClr>
                <a:schemeClr val="accent4"/>
              </a:buClr>
              <a:defRPr sz="1200"/>
            </a:lvl3pPr>
            <a:lvl4pPr marL="719138" indent="-179388">
              <a:buClr>
                <a:schemeClr val="accent4"/>
              </a:buClr>
              <a:defRPr sz="1000"/>
            </a:lvl4pPr>
            <a:lvl5pPr marL="896938" indent="-177800">
              <a:buClr>
                <a:schemeClr val="accent4"/>
              </a:buCl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0" name="Grafik 1">
            <a:extLst>
              <a:ext uri="{FF2B5EF4-FFF2-40B4-BE49-F238E27FC236}">
                <a16:creationId xmlns:a16="http://schemas.microsoft.com/office/drawing/2014/main" id="{98188689-44F7-43E2-9AC2-ED2368AFC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2">
            <a:extLst>
              <a:ext uri="{FF2B5EF4-FFF2-40B4-BE49-F238E27FC236}">
                <a16:creationId xmlns:a16="http://schemas.microsoft.com/office/drawing/2014/main" id="{4E60F8D1-2D78-4AE7-97C3-10C3184C38EA}"/>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1" name="Rechteck 10">
            <a:extLst>
              <a:ext uri="{FF2B5EF4-FFF2-40B4-BE49-F238E27FC236}">
                <a16:creationId xmlns:a16="http://schemas.microsoft.com/office/drawing/2014/main" id="{3ED1E7D0-C1F0-4CF9-B3DA-182E39F69362}"/>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FC59B859-A4CC-4082-986A-40968FBAC939}"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12" name="Foliennummernplatzhalter 2">
            <a:extLst>
              <a:ext uri="{FF2B5EF4-FFF2-40B4-BE49-F238E27FC236}">
                <a16:creationId xmlns:a16="http://schemas.microsoft.com/office/drawing/2014/main" id="{FCB2DC12-71BD-4DBC-8D26-987D440AE3D4}"/>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44278631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_Kapiteltrennseite">
    <p:spTree>
      <p:nvGrpSpPr>
        <p:cNvPr id="1" name=""/>
        <p:cNvGrpSpPr/>
        <p:nvPr/>
      </p:nvGrpSpPr>
      <p:grpSpPr>
        <a:xfrm>
          <a:off x="0" y="0"/>
          <a:ext cx="0" cy="0"/>
          <a:chOff x="0" y="0"/>
          <a:chExt cx="0" cy="0"/>
        </a:xfrm>
      </p:grpSpPr>
      <p:cxnSp>
        <p:nvCxnSpPr>
          <p:cNvPr id="4" name="Gerade Verbindung 15">
            <a:extLst>
              <a:ext uri="{FF2B5EF4-FFF2-40B4-BE49-F238E27FC236}">
                <a16:creationId xmlns:a16="http://schemas.microsoft.com/office/drawing/2014/main" id="{46308E91-53F6-42ED-8D6E-0F7D6B27EF01}"/>
              </a:ext>
            </a:extLst>
          </p:cNvPr>
          <p:cNvCxnSpPr/>
          <p:nvPr userDrawn="1"/>
        </p:nvCxnSpPr>
        <p:spPr>
          <a:xfrm>
            <a:off x="493713" y="719138"/>
            <a:ext cx="9259887"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Gerade Verbindung 10">
            <a:extLst>
              <a:ext uri="{FF2B5EF4-FFF2-40B4-BE49-F238E27FC236}">
                <a16:creationId xmlns:a16="http://schemas.microsoft.com/office/drawing/2014/main" id="{EF061E16-AAB6-4812-869D-8F80AC428375}"/>
              </a:ext>
            </a:extLst>
          </p:cNvPr>
          <p:cNvCxnSpPr/>
          <p:nvPr userDrawn="1"/>
        </p:nvCxnSpPr>
        <p:spPr>
          <a:xfrm>
            <a:off x="481013" y="6408738"/>
            <a:ext cx="95980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392000" y="4068001"/>
            <a:ext cx="8590200" cy="984885"/>
          </a:xfrm>
        </p:spPr>
        <p:txBody>
          <a:bodyPr/>
          <a:lstStyle>
            <a:lvl1pPr>
              <a:defRPr sz="3200"/>
            </a:lvl1pPr>
          </a:lstStyle>
          <a:p>
            <a:r>
              <a:rPr lang="de-DE"/>
              <a:t>Titelmasterformat durch Klicken bearbeiten</a:t>
            </a:r>
            <a:endParaRPr lang="de-DE" dirty="0"/>
          </a:p>
        </p:txBody>
      </p:sp>
      <p:sp>
        <p:nvSpPr>
          <p:cNvPr id="7" name="Textplatzhalter 6"/>
          <p:cNvSpPr>
            <a:spLocks noGrp="1"/>
          </p:cNvSpPr>
          <p:nvPr>
            <p:ph type="body" sz="quarter" idx="13"/>
          </p:nvPr>
        </p:nvSpPr>
        <p:spPr>
          <a:xfrm>
            <a:off x="1392000" y="4680001"/>
            <a:ext cx="8590200" cy="464358"/>
          </a:xfrm>
        </p:spPr>
        <p:txBody>
          <a:bodyPr/>
          <a:lstStyle>
            <a:lvl1pPr marL="0" indent="0">
              <a:buFont typeface="+mj-lt"/>
              <a:buNone/>
              <a:defRPr sz="1200"/>
            </a:lvl1pPr>
            <a:lvl2pPr marL="177800" indent="-177800">
              <a:buFont typeface="Wingdings" pitchFamily="2" charset="2"/>
              <a:buChar char="§"/>
              <a:defRPr sz="1200"/>
            </a:lvl2pPr>
            <a:lvl3pPr marL="355600" indent="-177800">
              <a:defRPr sz="1200"/>
            </a:lvl3pPr>
            <a:lvl4pPr marL="539750" indent="-184150">
              <a:defRPr sz="1000"/>
            </a:lvl4pPr>
            <a:lvl5pPr marL="719138" indent="-179388">
              <a:defRPr sz="1000"/>
            </a:lvl5pPr>
          </a:lstStyle>
          <a:p>
            <a:pPr lvl="0"/>
            <a:r>
              <a:rPr lang="de-DE"/>
              <a:t>Textmasterformat bearbeiten</a:t>
            </a:r>
          </a:p>
          <a:p>
            <a:pPr lvl="1"/>
            <a:r>
              <a:rPr lang="de-DE"/>
              <a:t>Zweite Ebene</a:t>
            </a:r>
          </a:p>
        </p:txBody>
      </p:sp>
      <p:pic>
        <p:nvPicPr>
          <p:cNvPr id="10" name="Grafik 1">
            <a:extLst>
              <a:ext uri="{FF2B5EF4-FFF2-40B4-BE49-F238E27FC236}">
                <a16:creationId xmlns:a16="http://schemas.microsoft.com/office/drawing/2014/main" id="{C80DB3CF-6847-4BD4-9F0D-6B89AB997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2">
            <a:extLst>
              <a:ext uri="{FF2B5EF4-FFF2-40B4-BE49-F238E27FC236}">
                <a16:creationId xmlns:a16="http://schemas.microsoft.com/office/drawing/2014/main" id="{6B46B6EB-10EE-4C75-8125-13A5E269ECFB}"/>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1" name="Rechteck 10">
            <a:extLst>
              <a:ext uri="{FF2B5EF4-FFF2-40B4-BE49-F238E27FC236}">
                <a16:creationId xmlns:a16="http://schemas.microsoft.com/office/drawing/2014/main" id="{686A61AC-C555-47A2-B8F9-9C5541DEB864}"/>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FC59B859-A4CC-4082-986A-40968FBAC939}"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12" name="Foliennummernplatzhalter 2">
            <a:extLst>
              <a:ext uri="{FF2B5EF4-FFF2-40B4-BE49-F238E27FC236}">
                <a16:creationId xmlns:a16="http://schemas.microsoft.com/office/drawing/2014/main" id="{C9C765F1-8E53-449D-8A1B-4205FAA286FA}"/>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898904227"/>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_6 Inhalte_grau">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602A2950-7FAE-40FB-9228-3C1DE0495BEC}"/>
              </a:ext>
            </a:extLst>
          </p:cNvPr>
          <p:cNvSpPr>
            <a:spLocks noChangeArrowheads="1"/>
          </p:cNvSpPr>
          <p:nvPr userDrawn="1"/>
        </p:nvSpPr>
        <p:spPr bwMode="auto">
          <a:xfrm>
            <a:off x="477838" y="1222375"/>
            <a:ext cx="3648075" cy="2482850"/>
          </a:xfrm>
          <a:prstGeom prst="rect">
            <a:avLst/>
          </a:prstGeom>
          <a:solidFill>
            <a:srgbClr val="EDED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4" name="Rectangle 13">
            <a:extLst>
              <a:ext uri="{FF2B5EF4-FFF2-40B4-BE49-F238E27FC236}">
                <a16:creationId xmlns:a16="http://schemas.microsoft.com/office/drawing/2014/main" id="{752F902C-093C-42CF-A91B-D9D07B26F9B5}"/>
              </a:ext>
            </a:extLst>
          </p:cNvPr>
          <p:cNvSpPr>
            <a:spLocks noChangeArrowheads="1"/>
          </p:cNvSpPr>
          <p:nvPr userDrawn="1"/>
        </p:nvSpPr>
        <p:spPr bwMode="auto">
          <a:xfrm>
            <a:off x="4271963" y="1222375"/>
            <a:ext cx="3646487"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5" name="Rectangle 14">
            <a:extLst>
              <a:ext uri="{FF2B5EF4-FFF2-40B4-BE49-F238E27FC236}">
                <a16:creationId xmlns:a16="http://schemas.microsoft.com/office/drawing/2014/main" id="{FFDE854C-76F0-4CCC-B32F-A7709B258360}"/>
              </a:ext>
            </a:extLst>
          </p:cNvPr>
          <p:cNvSpPr>
            <a:spLocks noChangeArrowheads="1"/>
          </p:cNvSpPr>
          <p:nvPr userDrawn="1"/>
        </p:nvSpPr>
        <p:spPr bwMode="auto">
          <a:xfrm>
            <a:off x="8064500" y="1222375"/>
            <a:ext cx="3646488"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6" name="Rectangle 15">
            <a:extLst>
              <a:ext uri="{FF2B5EF4-FFF2-40B4-BE49-F238E27FC236}">
                <a16:creationId xmlns:a16="http://schemas.microsoft.com/office/drawing/2014/main" id="{E0384646-9053-45A0-BE8E-D0B9E54D0D4C}"/>
              </a:ext>
            </a:extLst>
          </p:cNvPr>
          <p:cNvSpPr>
            <a:spLocks noChangeArrowheads="1"/>
          </p:cNvSpPr>
          <p:nvPr userDrawn="1"/>
        </p:nvSpPr>
        <p:spPr bwMode="auto">
          <a:xfrm>
            <a:off x="477838" y="3814763"/>
            <a:ext cx="3648075"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7" name="Rectangle 16">
            <a:extLst>
              <a:ext uri="{FF2B5EF4-FFF2-40B4-BE49-F238E27FC236}">
                <a16:creationId xmlns:a16="http://schemas.microsoft.com/office/drawing/2014/main" id="{989E5F35-2158-443F-8F9D-B047F6DE63B9}"/>
              </a:ext>
            </a:extLst>
          </p:cNvPr>
          <p:cNvSpPr>
            <a:spLocks noChangeArrowheads="1"/>
          </p:cNvSpPr>
          <p:nvPr userDrawn="1"/>
        </p:nvSpPr>
        <p:spPr bwMode="auto">
          <a:xfrm>
            <a:off x="4271963" y="3814763"/>
            <a:ext cx="3646487"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8" name="Rectangle 17">
            <a:extLst>
              <a:ext uri="{FF2B5EF4-FFF2-40B4-BE49-F238E27FC236}">
                <a16:creationId xmlns:a16="http://schemas.microsoft.com/office/drawing/2014/main" id="{673DE19B-80C9-4E67-A088-592FA7F904BE}"/>
              </a:ext>
            </a:extLst>
          </p:cNvPr>
          <p:cNvSpPr>
            <a:spLocks noChangeArrowheads="1"/>
          </p:cNvSpPr>
          <p:nvPr userDrawn="1"/>
        </p:nvSpPr>
        <p:spPr bwMode="auto">
          <a:xfrm>
            <a:off x="8064500" y="3814763"/>
            <a:ext cx="3646488"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2" name="Titel 1"/>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750992709"/>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_6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Inhaltsplatzhalter 7"/>
          <p:cNvSpPr>
            <a:spLocks noGrp="1"/>
          </p:cNvSpPr>
          <p:nvPr>
            <p:ph sz="quarter" idx="15"/>
          </p:nvPr>
        </p:nvSpPr>
        <p:spPr>
          <a:xfrm>
            <a:off x="478365"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7"/>
          <p:cNvSpPr>
            <a:spLocks noGrp="1"/>
          </p:cNvSpPr>
          <p:nvPr>
            <p:ph sz="quarter" idx="16"/>
          </p:nvPr>
        </p:nvSpPr>
        <p:spPr>
          <a:xfrm>
            <a:off x="480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Inhaltsplatzhalter 7"/>
          <p:cNvSpPr>
            <a:spLocks noGrp="1"/>
          </p:cNvSpPr>
          <p:nvPr>
            <p:ph sz="quarter" idx="17"/>
          </p:nvPr>
        </p:nvSpPr>
        <p:spPr>
          <a:xfrm>
            <a:off x="4272000"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Inhaltsplatzhalter 7"/>
          <p:cNvSpPr>
            <a:spLocks noGrp="1"/>
          </p:cNvSpPr>
          <p:nvPr>
            <p:ph sz="quarter" idx="18"/>
          </p:nvPr>
        </p:nvSpPr>
        <p:spPr>
          <a:xfrm>
            <a:off x="8064000"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Inhaltsplatzhalter 7"/>
          <p:cNvSpPr>
            <a:spLocks noGrp="1"/>
          </p:cNvSpPr>
          <p:nvPr>
            <p:ph sz="quarter" idx="19"/>
          </p:nvPr>
        </p:nvSpPr>
        <p:spPr>
          <a:xfrm>
            <a:off x="4272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Inhaltsplatzhalter 7"/>
          <p:cNvSpPr>
            <a:spLocks noGrp="1"/>
          </p:cNvSpPr>
          <p:nvPr>
            <p:ph sz="quarter" idx="20"/>
          </p:nvPr>
        </p:nvSpPr>
        <p:spPr>
          <a:xfrm>
            <a:off x="8064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19169148"/>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_3 Inhalte_grau">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59CA9CD-DACA-44D8-BEF8-AA3654887FC6}"/>
              </a:ext>
            </a:extLst>
          </p:cNvPr>
          <p:cNvSpPr>
            <a:spLocks noChangeArrowheads="1"/>
          </p:cNvSpPr>
          <p:nvPr userDrawn="1"/>
        </p:nvSpPr>
        <p:spPr bwMode="auto">
          <a:xfrm>
            <a:off x="477838" y="1222375"/>
            <a:ext cx="7440612" cy="5075238"/>
          </a:xfrm>
          <a:prstGeom prst="rect">
            <a:avLst/>
          </a:prstGeom>
          <a:solidFill>
            <a:srgbClr val="EDED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5" name="Rectangle 14">
            <a:extLst>
              <a:ext uri="{FF2B5EF4-FFF2-40B4-BE49-F238E27FC236}">
                <a16:creationId xmlns:a16="http://schemas.microsoft.com/office/drawing/2014/main" id="{AA703AF7-A2E4-4FCE-9973-473CC2B41506}"/>
              </a:ext>
            </a:extLst>
          </p:cNvPr>
          <p:cNvSpPr>
            <a:spLocks noChangeArrowheads="1"/>
          </p:cNvSpPr>
          <p:nvPr userDrawn="1"/>
        </p:nvSpPr>
        <p:spPr bwMode="auto">
          <a:xfrm>
            <a:off x="8064500" y="1222375"/>
            <a:ext cx="3646488"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6" name="Rectangle 17">
            <a:extLst>
              <a:ext uri="{FF2B5EF4-FFF2-40B4-BE49-F238E27FC236}">
                <a16:creationId xmlns:a16="http://schemas.microsoft.com/office/drawing/2014/main" id="{3683F789-ECF6-40E1-BFBB-0578D0F41645}"/>
              </a:ext>
            </a:extLst>
          </p:cNvPr>
          <p:cNvSpPr>
            <a:spLocks noChangeArrowheads="1"/>
          </p:cNvSpPr>
          <p:nvPr userDrawn="1"/>
        </p:nvSpPr>
        <p:spPr bwMode="auto">
          <a:xfrm>
            <a:off x="8064500" y="3814763"/>
            <a:ext cx="3646488"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9264000" cy="1323439"/>
          </a:xfrm>
        </p:spPr>
        <p:txBody>
          <a:bodyPr lIns="216000"/>
          <a:lstStyle>
            <a:lvl1pPr>
              <a:defRPr sz="1400"/>
            </a:lvl1pPr>
            <a:lvl2pPr>
              <a:defRPr sz="1400"/>
            </a:lvl2pPr>
            <a:lvl3pPr>
              <a:defRPr sz="12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247759115"/>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_3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Inhaltsplatzhalter 7"/>
          <p:cNvSpPr>
            <a:spLocks noGrp="1"/>
          </p:cNvSpPr>
          <p:nvPr>
            <p:ph sz="quarter" idx="15"/>
          </p:nvPr>
        </p:nvSpPr>
        <p:spPr>
          <a:xfrm>
            <a:off x="480000" y="1224000"/>
            <a:ext cx="7440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7"/>
          <p:cNvSpPr>
            <a:spLocks noGrp="1"/>
          </p:cNvSpPr>
          <p:nvPr>
            <p:ph sz="quarter" idx="18"/>
          </p:nvPr>
        </p:nvSpPr>
        <p:spPr>
          <a:xfrm>
            <a:off x="8064000"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Inhaltsplatzhalter 7"/>
          <p:cNvSpPr>
            <a:spLocks noGrp="1"/>
          </p:cNvSpPr>
          <p:nvPr>
            <p:ph sz="quarter" idx="20"/>
          </p:nvPr>
        </p:nvSpPr>
        <p:spPr>
          <a:xfrm>
            <a:off x="8064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6122807"/>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_1 Inhalt_grau">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B6CDEAD-EE22-4BEE-A76C-18536AB6476D}"/>
              </a:ext>
            </a:extLst>
          </p:cNvPr>
          <p:cNvSpPr>
            <a:spLocks noChangeArrowheads="1"/>
          </p:cNvSpPr>
          <p:nvPr userDrawn="1"/>
        </p:nvSpPr>
        <p:spPr bwMode="auto">
          <a:xfrm>
            <a:off x="477838" y="1222375"/>
            <a:ext cx="11231562" cy="5075238"/>
          </a:xfrm>
          <a:prstGeom prst="rect">
            <a:avLst/>
          </a:prstGeom>
          <a:solidFill>
            <a:srgbClr val="EDED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9264000" cy="1323439"/>
          </a:xfrm>
        </p:spPr>
        <p:txBody>
          <a:bodyPr lIns="216000"/>
          <a:lstStyle>
            <a:lvl1pPr>
              <a:defRPr sz="1400"/>
            </a:lvl1pPr>
            <a:lvl2pPr>
              <a:defRPr sz="1400"/>
            </a:lvl2pPr>
            <a:lvl3pPr>
              <a:defRPr sz="12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4225099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_Text + 2 inhalte_grau">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93EFAEE-75E7-4930-B86C-B515D866CCC6}"/>
              </a:ext>
            </a:extLst>
          </p:cNvPr>
          <p:cNvSpPr>
            <a:spLocks noChangeArrowheads="1"/>
          </p:cNvSpPr>
          <p:nvPr userDrawn="1"/>
        </p:nvSpPr>
        <p:spPr bwMode="auto">
          <a:xfrm>
            <a:off x="8064500" y="1222375"/>
            <a:ext cx="3646488"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5" name="Rectangle 17">
            <a:extLst>
              <a:ext uri="{FF2B5EF4-FFF2-40B4-BE49-F238E27FC236}">
                <a16:creationId xmlns:a16="http://schemas.microsoft.com/office/drawing/2014/main" id="{D0853888-5429-45E9-BD8C-0C047B111699}"/>
              </a:ext>
            </a:extLst>
          </p:cNvPr>
          <p:cNvSpPr>
            <a:spLocks noChangeArrowheads="1"/>
          </p:cNvSpPr>
          <p:nvPr userDrawn="1"/>
        </p:nvSpPr>
        <p:spPr bwMode="auto">
          <a:xfrm>
            <a:off x="8064500" y="3814763"/>
            <a:ext cx="3646488"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7344192" cy="1323439"/>
          </a:xfrm>
        </p:spPr>
        <p:txBody>
          <a:bodyPr/>
          <a:lstStyle>
            <a:lvl1pPr>
              <a:defRPr sz="1400"/>
            </a:lvl1pPr>
            <a:lvl2pPr>
              <a:defRPr sz="1400"/>
            </a:lvl2pPr>
            <a:lvl3pPr>
              <a:defRPr sz="12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536710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1sp">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A95A9A-75D0-43DC-B84B-2A62D6FA5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2000" y="226800"/>
            <a:ext cx="1938532" cy="275540"/>
          </a:xfrm>
          <a:prstGeom prst="rect">
            <a:avLst/>
          </a:prstGeom>
        </p:spPr>
      </p:pic>
    </p:spTree>
    <p:extLst>
      <p:ext uri="{BB962C8B-B14F-4D97-AF65-F5344CB8AC3E}">
        <p14:creationId xmlns:p14="http://schemas.microsoft.com/office/powerpoint/2010/main" val="315266778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_Text +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7344192" cy="1323439"/>
          </a:xfrm>
        </p:spPr>
        <p:txBody>
          <a:bodyPr/>
          <a:lstStyle>
            <a:lvl1pPr>
              <a:defRPr sz="1400"/>
            </a:lvl1pPr>
            <a:lvl2pPr>
              <a:defRPr sz="1400"/>
            </a:lvl2pPr>
            <a:lvl3pPr>
              <a:defRPr sz="12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7"/>
          <p:cNvSpPr>
            <a:spLocks noGrp="1"/>
          </p:cNvSpPr>
          <p:nvPr>
            <p:ph sz="quarter" idx="18"/>
          </p:nvPr>
        </p:nvSpPr>
        <p:spPr>
          <a:xfrm>
            <a:off x="8064000"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7"/>
          <p:cNvSpPr>
            <a:spLocks noGrp="1"/>
          </p:cNvSpPr>
          <p:nvPr>
            <p:ph sz="quarter" idx="20"/>
          </p:nvPr>
        </p:nvSpPr>
        <p:spPr>
          <a:xfrm>
            <a:off x="8064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37285284"/>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_Inhalt_grau_Text">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31643AB-ACE1-453D-BABF-A37D1FF0AB06}"/>
              </a:ext>
            </a:extLst>
          </p:cNvPr>
          <p:cNvSpPr>
            <a:spLocks noChangeArrowheads="1"/>
          </p:cNvSpPr>
          <p:nvPr userDrawn="1"/>
        </p:nvSpPr>
        <p:spPr bwMode="auto">
          <a:xfrm>
            <a:off x="477838" y="1222375"/>
            <a:ext cx="7440612" cy="5075238"/>
          </a:xfrm>
          <a:prstGeom prst="rect">
            <a:avLst/>
          </a:prstGeom>
          <a:solidFill>
            <a:srgbClr val="EDED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8064000" y="1224001"/>
            <a:ext cx="3648000" cy="1238801"/>
          </a:xfrm>
        </p:spPr>
        <p:txBody>
          <a:bodyPr/>
          <a:lstStyle>
            <a:lvl1pPr>
              <a:defRPr sz="1200"/>
            </a:lvl1pPr>
            <a:lvl2pPr>
              <a:defRPr sz="1200"/>
            </a:lvl2pPr>
            <a:lvl3pPr>
              <a:defRPr sz="10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7955182"/>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_Inhalt_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8064000" y="1224000"/>
            <a:ext cx="3648000" cy="1224000"/>
          </a:xfrm>
        </p:spPr>
        <p:txBody>
          <a:bodyPr/>
          <a:lstStyle>
            <a:lvl1pPr>
              <a:defRPr sz="1200"/>
            </a:lvl1pPr>
            <a:lvl2pPr>
              <a:defRPr sz="1200"/>
            </a:lvl2pPr>
            <a:lvl3pPr>
              <a:defRPr sz="10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Inhaltsplatzhalter 7"/>
          <p:cNvSpPr>
            <a:spLocks noGrp="1"/>
          </p:cNvSpPr>
          <p:nvPr>
            <p:ph sz="quarter" idx="15"/>
          </p:nvPr>
        </p:nvSpPr>
        <p:spPr>
          <a:xfrm>
            <a:off x="480000" y="1224000"/>
            <a:ext cx="7440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423987523"/>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_4 Inhalte_grau + Text">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6A738CD-728A-4EAD-BDFF-A01906A69229}"/>
              </a:ext>
            </a:extLst>
          </p:cNvPr>
          <p:cNvSpPr>
            <a:spLocks noChangeArrowheads="1"/>
          </p:cNvSpPr>
          <p:nvPr userDrawn="1"/>
        </p:nvSpPr>
        <p:spPr bwMode="auto">
          <a:xfrm>
            <a:off x="477838" y="1222375"/>
            <a:ext cx="3648075" cy="2482850"/>
          </a:xfrm>
          <a:prstGeom prst="rect">
            <a:avLst/>
          </a:prstGeom>
          <a:solidFill>
            <a:srgbClr val="EDED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5" name="Rectangle 13">
            <a:extLst>
              <a:ext uri="{FF2B5EF4-FFF2-40B4-BE49-F238E27FC236}">
                <a16:creationId xmlns:a16="http://schemas.microsoft.com/office/drawing/2014/main" id="{6966725D-1469-4D20-A678-C567AAE6F9BC}"/>
              </a:ext>
            </a:extLst>
          </p:cNvPr>
          <p:cNvSpPr>
            <a:spLocks noChangeArrowheads="1"/>
          </p:cNvSpPr>
          <p:nvPr userDrawn="1"/>
        </p:nvSpPr>
        <p:spPr bwMode="auto">
          <a:xfrm>
            <a:off x="4271963" y="1222375"/>
            <a:ext cx="3646487"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6" name="Rectangle 15">
            <a:extLst>
              <a:ext uri="{FF2B5EF4-FFF2-40B4-BE49-F238E27FC236}">
                <a16:creationId xmlns:a16="http://schemas.microsoft.com/office/drawing/2014/main" id="{9DBA2821-002A-4235-9189-BC99FD8A65DA}"/>
              </a:ext>
            </a:extLst>
          </p:cNvPr>
          <p:cNvSpPr>
            <a:spLocks noChangeArrowheads="1"/>
          </p:cNvSpPr>
          <p:nvPr userDrawn="1"/>
        </p:nvSpPr>
        <p:spPr bwMode="auto">
          <a:xfrm>
            <a:off x="477838" y="3814763"/>
            <a:ext cx="3648075"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8" name="Rectangle 16">
            <a:extLst>
              <a:ext uri="{FF2B5EF4-FFF2-40B4-BE49-F238E27FC236}">
                <a16:creationId xmlns:a16="http://schemas.microsoft.com/office/drawing/2014/main" id="{ADEDD217-B090-4C47-88DC-73B8D75D55CC}"/>
              </a:ext>
            </a:extLst>
          </p:cNvPr>
          <p:cNvSpPr>
            <a:spLocks noChangeArrowheads="1"/>
          </p:cNvSpPr>
          <p:nvPr userDrawn="1"/>
        </p:nvSpPr>
        <p:spPr bwMode="auto">
          <a:xfrm>
            <a:off x="4271963" y="3814763"/>
            <a:ext cx="3646487" cy="2482850"/>
          </a:xfrm>
          <a:prstGeom prst="rect">
            <a:avLst/>
          </a:prstGeom>
          <a:solidFill>
            <a:srgbClr val="EDED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8064000" y="1224000"/>
            <a:ext cx="3648000" cy="1206164"/>
          </a:xfrm>
        </p:spPr>
        <p:txBody>
          <a:bodyPr/>
          <a:lstStyle>
            <a:lvl1pPr>
              <a:defRPr sz="1200"/>
            </a:lvl1pPr>
            <a:lvl2pPr>
              <a:defRPr sz="1200"/>
            </a:lvl2pPr>
            <a:lvl3pPr>
              <a:defRPr sz="10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7371586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_4 Inhalte +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8064000" y="1224000"/>
            <a:ext cx="3648000" cy="1206164"/>
          </a:xfrm>
        </p:spPr>
        <p:txBody>
          <a:bodyPr/>
          <a:lstStyle>
            <a:lvl1pPr>
              <a:defRPr sz="1200"/>
            </a:lvl1pPr>
            <a:lvl2pPr>
              <a:defRPr sz="1200"/>
            </a:lvl2pPr>
            <a:lvl3pPr>
              <a:defRPr sz="1000"/>
            </a:lvl3pPr>
            <a:lvl4pPr>
              <a:defRPr sz="1000"/>
            </a:lvl4pPr>
            <a:lvl5pP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Inhaltsplatzhalter 7"/>
          <p:cNvSpPr>
            <a:spLocks noGrp="1"/>
          </p:cNvSpPr>
          <p:nvPr>
            <p:ph sz="quarter" idx="15"/>
          </p:nvPr>
        </p:nvSpPr>
        <p:spPr>
          <a:xfrm>
            <a:off x="478365"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7"/>
          <p:cNvSpPr>
            <a:spLocks noGrp="1"/>
          </p:cNvSpPr>
          <p:nvPr>
            <p:ph sz="quarter" idx="16"/>
          </p:nvPr>
        </p:nvSpPr>
        <p:spPr>
          <a:xfrm>
            <a:off x="480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Inhaltsplatzhalter 7"/>
          <p:cNvSpPr>
            <a:spLocks noGrp="1"/>
          </p:cNvSpPr>
          <p:nvPr>
            <p:ph sz="quarter" idx="17"/>
          </p:nvPr>
        </p:nvSpPr>
        <p:spPr>
          <a:xfrm>
            <a:off x="4272000" y="1224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Inhaltsplatzhalter 7"/>
          <p:cNvSpPr>
            <a:spLocks noGrp="1"/>
          </p:cNvSpPr>
          <p:nvPr>
            <p:ph sz="quarter" idx="19"/>
          </p:nvPr>
        </p:nvSpPr>
        <p:spPr>
          <a:xfrm>
            <a:off x="4272000" y="3816000"/>
            <a:ext cx="3648000" cy="1307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37842157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_Team_Übersich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AB87F83-8B42-4BBA-A4F6-9CD942C14709}"/>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10" name="Rectangle 4">
            <a:extLst>
              <a:ext uri="{FF2B5EF4-FFF2-40B4-BE49-F238E27FC236}">
                <a16:creationId xmlns:a16="http://schemas.microsoft.com/office/drawing/2014/main" id="{BBC038C4-E3BC-4472-B239-967757DB752D}"/>
              </a:ext>
            </a:extLst>
          </p:cNvPr>
          <p:cNvSpPr>
            <a:spLocks noChangeArrowheads="1"/>
          </p:cNvSpPr>
          <p:nvPr userDrawn="1"/>
        </p:nvSpPr>
        <p:spPr bwMode="auto">
          <a:xfrm>
            <a:off x="8058150" y="1654175"/>
            <a:ext cx="1776413" cy="133191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1" name="Rectangle 6">
            <a:extLst>
              <a:ext uri="{FF2B5EF4-FFF2-40B4-BE49-F238E27FC236}">
                <a16:creationId xmlns:a16="http://schemas.microsoft.com/office/drawing/2014/main" id="{6B146191-26EC-460D-911E-2B07546688D9}"/>
              </a:ext>
            </a:extLst>
          </p:cNvPr>
          <p:cNvSpPr>
            <a:spLocks noChangeArrowheads="1"/>
          </p:cNvSpPr>
          <p:nvPr userDrawn="1"/>
        </p:nvSpPr>
        <p:spPr bwMode="auto">
          <a:xfrm>
            <a:off x="6189663" y="3057525"/>
            <a:ext cx="1774825" cy="133191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2" name="Rectangle 7">
            <a:extLst>
              <a:ext uri="{FF2B5EF4-FFF2-40B4-BE49-F238E27FC236}">
                <a16:creationId xmlns:a16="http://schemas.microsoft.com/office/drawing/2014/main" id="{A0FD489B-F263-4014-B153-080BC279CC74}"/>
              </a:ext>
            </a:extLst>
          </p:cNvPr>
          <p:cNvSpPr>
            <a:spLocks noChangeArrowheads="1"/>
          </p:cNvSpPr>
          <p:nvPr userDrawn="1"/>
        </p:nvSpPr>
        <p:spPr bwMode="auto">
          <a:xfrm>
            <a:off x="9931400" y="3057525"/>
            <a:ext cx="1776413" cy="13319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3" name="Rectangle 8">
            <a:extLst>
              <a:ext uri="{FF2B5EF4-FFF2-40B4-BE49-F238E27FC236}">
                <a16:creationId xmlns:a16="http://schemas.microsoft.com/office/drawing/2014/main" id="{88F7CDEB-47CA-4F8E-9A38-68A036CC15C1}"/>
              </a:ext>
            </a:extLst>
          </p:cNvPr>
          <p:cNvSpPr>
            <a:spLocks noChangeArrowheads="1"/>
          </p:cNvSpPr>
          <p:nvPr userDrawn="1"/>
        </p:nvSpPr>
        <p:spPr bwMode="auto">
          <a:xfrm>
            <a:off x="6189663" y="4462463"/>
            <a:ext cx="1774825" cy="13319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4" name="Rectangle 10">
            <a:extLst>
              <a:ext uri="{FF2B5EF4-FFF2-40B4-BE49-F238E27FC236}">
                <a16:creationId xmlns:a16="http://schemas.microsoft.com/office/drawing/2014/main" id="{767F029B-272F-4706-8AEC-A57F49FF6E9D}"/>
              </a:ext>
            </a:extLst>
          </p:cNvPr>
          <p:cNvSpPr>
            <a:spLocks noChangeArrowheads="1"/>
          </p:cNvSpPr>
          <p:nvPr userDrawn="1"/>
        </p:nvSpPr>
        <p:spPr bwMode="auto">
          <a:xfrm>
            <a:off x="9931400" y="4462463"/>
            <a:ext cx="1776413" cy="133191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2" name="Titel 1"/>
          <p:cNvSpPr>
            <a:spLocks noGrp="1"/>
          </p:cNvSpPr>
          <p:nvPr>
            <p:ph type="title"/>
          </p:nvPr>
        </p:nvSpPr>
        <p:spPr>
          <a:xfrm>
            <a:off x="960000" y="2016001"/>
            <a:ext cx="4752000" cy="553998"/>
          </a:xfrm>
        </p:spPr>
        <p:txBody>
          <a:bodyPr/>
          <a:lstStyle>
            <a:lvl1pPr>
              <a:defRPr/>
            </a:lvl1pPr>
          </a:lstStyle>
          <a:p>
            <a:r>
              <a:rPr lang="de-DE"/>
              <a:t>Titelmasterformat durch Klicken bearbeiten</a:t>
            </a:r>
            <a:endParaRPr lang="de-DE" dirty="0"/>
          </a:p>
        </p:txBody>
      </p:sp>
      <p:sp>
        <p:nvSpPr>
          <p:cNvPr id="3" name="Inhaltsplatzhalter 2"/>
          <p:cNvSpPr>
            <a:spLocks noGrp="1"/>
          </p:cNvSpPr>
          <p:nvPr>
            <p:ph idx="1"/>
          </p:nvPr>
        </p:nvSpPr>
        <p:spPr>
          <a:xfrm>
            <a:off x="960000" y="2628001"/>
            <a:ext cx="4752000" cy="464358"/>
          </a:xfrm>
        </p:spPr>
        <p:txBody>
          <a:bodyPr/>
          <a:lstStyle>
            <a:lvl1pPr>
              <a:lnSpc>
                <a:spcPct val="110000"/>
              </a:lnSpc>
              <a:spcBef>
                <a:spcPts val="600"/>
              </a:spcBef>
              <a:defRPr sz="1200"/>
            </a:lvl1pPr>
            <a:lvl2pPr>
              <a:lnSpc>
                <a:spcPct val="110000"/>
              </a:lnSpc>
              <a:spcBef>
                <a:spcPts val="600"/>
              </a:spcBef>
              <a:defRPr sz="1200"/>
            </a:lvl2pPr>
            <a:lvl3pPr marL="180975" indent="0">
              <a:lnSpc>
                <a:spcPct val="110000"/>
              </a:lnSpc>
              <a:spcBef>
                <a:spcPts val="0"/>
              </a:spcBef>
              <a:buClr>
                <a:schemeClr val="accent6"/>
              </a:buClr>
              <a:buFont typeface="Wingdings" pitchFamily="2" charset="2"/>
              <a:buNone/>
              <a:defRPr sz="1200"/>
            </a:lvl3pPr>
            <a:lvl4pPr marL="538163" indent="-180975">
              <a:lnSpc>
                <a:spcPct val="110000"/>
              </a:lnSpc>
              <a:spcBef>
                <a:spcPts val="600"/>
              </a:spcBef>
              <a:buClr>
                <a:schemeClr val="accent6"/>
              </a:buClr>
              <a:buFont typeface="Wingdings" pitchFamily="2" charset="2"/>
              <a:buChar char="§"/>
              <a:defRPr sz="1000"/>
            </a:lvl4pPr>
          </a:lstStyle>
          <a:p>
            <a:pPr lvl="0"/>
            <a:r>
              <a:rPr lang="de-DE"/>
              <a:t>Textmasterformat bearbeiten</a:t>
            </a:r>
          </a:p>
          <a:p>
            <a:pPr lvl="1"/>
            <a:r>
              <a:rPr lang="de-DE"/>
              <a:t>Zweite Ebene</a:t>
            </a:r>
          </a:p>
        </p:txBody>
      </p:sp>
      <p:sp>
        <p:nvSpPr>
          <p:cNvPr id="9" name="Bildplatzhalter 8"/>
          <p:cNvSpPr>
            <a:spLocks noGrp="1" noChangeAspect="1"/>
          </p:cNvSpPr>
          <p:nvPr>
            <p:ph type="pic" sz="quarter" idx="13"/>
          </p:nvPr>
        </p:nvSpPr>
        <p:spPr>
          <a:xfrm>
            <a:off x="6189017" y="1654088"/>
            <a:ext cx="1776000" cy="1332000"/>
          </a:xfrm>
        </p:spPr>
        <p:txBody>
          <a:bodyPr rtlCol="0">
            <a:noAutofit/>
          </a:bodyPr>
          <a:lstStyle>
            <a:lvl1pPr marL="0" marR="0" indent="0" algn="ctr" defTabSz="914400" eaLnBrk="1" fontAlgn="base" latinLnBrk="0" hangingPunct="1">
              <a:lnSpc>
                <a:spcPct val="100000"/>
              </a:lnSpc>
              <a:spcBef>
                <a:spcPct val="65000"/>
              </a:spcBef>
              <a:spcAft>
                <a:spcPct val="0"/>
              </a:spcAft>
              <a:buClrTx/>
              <a:buSzTx/>
              <a:buFontTx/>
              <a:buNone/>
              <a:tabLst/>
              <a:defRPr sz="1000"/>
            </a:lvl1pPr>
          </a:lstStyle>
          <a:p>
            <a:pPr lvl="0"/>
            <a:r>
              <a:rPr lang="de-DE" noProof="0"/>
              <a:t>Bild durch Klicken auf Symbol hinzufügen</a:t>
            </a:r>
            <a:endParaRPr lang="de-DE" noProof="0" dirty="0"/>
          </a:p>
        </p:txBody>
      </p:sp>
      <p:sp>
        <p:nvSpPr>
          <p:cNvPr id="17" name="Bildplatzhalter 8"/>
          <p:cNvSpPr>
            <a:spLocks noGrp="1" noChangeAspect="1"/>
          </p:cNvSpPr>
          <p:nvPr>
            <p:ph type="pic" sz="quarter" idx="14"/>
          </p:nvPr>
        </p:nvSpPr>
        <p:spPr>
          <a:xfrm>
            <a:off x="9931284" y="1654088"/>
            <a:ext cx="1776000" cy="1332000"/>
          </a:xfrm>
        </p:spPr>
        <p:txBody>
          <a:bodyPr rtlCol="0">
            <a:noAutofit/>
          </a:bodyPr>
          <a:lstStyle>
            <a:lvl1pPr marL="0" marR="0" indent="0" algn="ctr" defTabSz="914400" eaLnBrk="1" fontAlgn="base" latinLnBrk="0" hangingPunct="1">
              <a:lnSpc>
                <a:spcPct val="100000"/>
              </a:lnSpc>
              <a:spcBef>
                <a:spcPct val="65000"/>
              </a:spcBef>
              <a:spcAft>
                <a:spcPct val="0"/>
              </a:spcAft>
              <a:buClrTx/>
              <a:buSzTx/>
              <a:buFontTx/>
              <a:buNone/>
              <a:tabLst/>
              <a:defRPr sz="1000"/>
            </a:lvl1pPr>
          </a:lstStyle>
          <a:p>
            <a:pPr lvl="0"/>
            <a:r>
              <a:rPr lang="de-DE" noProof="0"/>
              <a:t>Bild durch Klicken auf Symbol hinzufügen</a:t>
            </a:r>
            <a:endParaRPr lang="de-DE" noProof="0" dirty="0"/>
          </a:p>
        </p:txBody>
      </p:sp>
      <p:sp>
        <p:nvSpPr>
          <p:cNvPr id="18" name="Bildplatzhalter 8"/>
          <p:cNvSpPr>
            <a:spLocks noGrp="1" noChangeAspect="1"/>
          </p:cNvSpPr>
          <p:nvPr>
            <p:ph type="pic" sz="quarter" idx="15"/>
          </p:nvPr>
        </p:nvSpPr>
        <p:spPr>
          <a:xfrm>
            <a:off x="8060209" y="3057525"/>
            <a:ext cx="1776000" cy="1332000"/>
          </a:xfrm>
        </p:spPr>
        <p:txBody>
          <a:bodyPr rtlCol="0">
            <a:noAutofit/>
          </a:bodyPr>
          <a:lstStyle>
            <a:lvl1pPr marL="0" marR="0" indent="0" algn="ctr" defTabSz="914400" eaLnBrk="1" fontAlgn="base" latinLnBrk="0" hangingPunct="1">
              <a:lnSpc>
                <a:spcPct val="100000"/>
              </a:lnSpc>
              <a:spcBef>
                <a:spcPct val="65000"/>
              </a:spcBef>
              <a:spcAft>
                <a:spcPct val="0"/>
              </a:spcAft>
              <a:buClrTx/>
              <a:buSzTx/>
              <a:buFontTx/>
              <a:buNone/>
              <a:tabLst/>
              <a:defRPr sz="1000"/>
            </a:lvl1pPr>
          </a:lstStyle>
          <a:p>
            <a:pPr lvl="0"/>
            <a:r>
              <a:rPr lang="de-DE" noProof="0"/>
              <a:t>Bild durch Klicken auf Symbol hinzufügen</a:t>
            </a:r>
            <a:endParaRPr lang="de-DE" noProof="0" dirty="0"/>
          </a:p>
        </p:txBody>
      </p:sp>
      <p:sp>
        <p:nvSpPr>
          <p:cNvPr id="19" name="Bildplatzhalter 8"/>
          <p:cNvSpPr>
            <a:spLocks noGrp="1" noChangeAspect="1"/>
          </p:cNvSpPr>
          <p:nvPr>
            <p:ph type="pic" sz="quarter" idx="16"/>
          </p:nvPr>
        </p:nvSpPr>
        <p:spPr>
          <a:xfrm>
            <a:off x="8060209" y="4462375"/>
            <a:ext cx="1776000" cy="1332000"/>
          </a:xfrm>
        </p:spPr>
        <p:txBody>
          <a:bodyPr rtlCol="0">
            <a:noAutofit/>
          </a:bodyPr>
          <a:lstStyle>
            <a:lvl1pPr marL="0" marR="0" indent="0" algn="ctr" defTabSz="914400" eaLnBrk="1" fontAlgn="base" latinLnBrk="0" hangingPunct="1">
              <a:lnSpc>
                <a:spcPct val="100000"/>
              </a:lnSpc>
              <a:spcBef>
                <a:spcPct val="65000"/>
              </a:spcBef>
              <a:spcAft>
                <a:spcPct val="0"/>
              </a:spcAft>
              <a:buClrTx/>
              <a:buSzTx/>
              <a:buFontTx/>
              <a:buNone/>
              <a:tabLst/>
              <a:defRPr sz="1000"/>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1076668312"/>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_Team_0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809F3C1-8CBA-4C22-BEC5-A861B4928ABC}"/>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6" name="Rectangle 4">
            <a:extLst>
              <a:ext uri="{FF2B5EF4-FFF2-40B4-BE49-F238E27FC236}">
                <a16:creationId xmlns:a16="http://schemas.microsoft.com/office/drawing/2014/main" id="{159689D1-424A-49F1-8927-467078A9C58D}"/>
              </a:ext>
            </a:extLst>
          </p:cNvPr>
          <p:cNvSpPr>
            <a:spLocks noChangeArrowheads="1"/>
          </p:cNvSpPr>
          <p:nvPr userDrawn="1"/>
        </p:nvSpPr>
        <p:spPr bwMode="auto">
          <a:xfrm>
            <a:off x="618966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7" name="Rectangle 5">
            <a:extLst>
              <a:ext uri="{FF2B5EF4-FFF2-40B4-BE49-F238E27FC236}">
                <a16:creationId xmlns:a16="http://schemas.microsoft.com/office/drawing/2014/main" id="{822D7B5B-ACEB-42EA-8AC1-C71A74392A54}"/>
              </a:ext>
            </a:extLst>
          </p:cNvPr>
          <p:cNvSpPr>
            <a:spLocks noChangeArrowheads="1"/>
          </p:cNvSpPr>
          <p:nvPr userDrawn="1"/>
        </p:nvSpPr>
        <p:spPr bwMode="auto">
          <a:xfrm>
            <a:off x="1039653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8" name="Rectangle 6">
            <a:extLst>
              <a:ext uri="{FF2B5EF4-FFF2-40B4-BE49-F238E27FC236}">
                <a16:creationId xmlns:a16="http://schemas.microsoft.com/office/drawing/2014/main" id="{7CFE3306-5E0F-4AD5-9177-EB674933A783}"/>
              </a:ext>
            </a:extLst>
          </p:cNvPr>
          <p:cNvSpPr>
            <a:spLocks noChangeArrowheads="1"/>
          </p:cNvSpPr>
          <p:nvPr userDrawn="1"/>
        </p:nvSpPr>
        <p:spPr bwMode="auto">
          <a:xfrm>
            <a:off x="6189663" y="2705100"/>
            <a:ext cx="1309687" cy="982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9" name="Rectangle 7">
            <a:extLst>
              <a:ext uri="{FF2B5EF4-FFF2-40B4-BE49-F238E27FC236}">
                <a16:creationId xmlns:a16="http://schemas.microsoft.com/office/drawing/2014/main" id="{A29F639C-8E18-46C3-903B-6044A9E86738}"/>
              </a:ext>
            </a:extLst>
          </p:cNvPr>
          <p:cNvSpPr>
            <a:spLocks noChangeArrowheads="1"/>
          </p:cNvSpPr>
          <p:nvPr userDrawn="1"/>
        </p:nvSpPr>
        <p:spPr bwMode="auto">
          <a:xfrm>
            <a:off x="10396538" y="2705100"/>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1" name="Rectangle 8">
            <a:extLst>
              <a:ext uri="{FF2B5EF4-FFF2-40B4-BE49-F238E27FC236}">
                <a16:creationId xmlns:a16="http://schemas.microsoft.com/office/drawing/2014/main" id="{98288EB8-F6C4-4AC8-A47B-12E8F2D6867D}"/>
              </a:ext>
            </a:extLst>
          </p:cNvPr>
          <p:cNvSpPr>
            <a:spLocks noChangeArrowheads="1"/>
          </p:cNvSpPr>
          <p:nvPr userDrawn="1"/>
        </p:nvSpPr>
        <p:spPr bwMode="auto">
          <a:xfrm>
            <a:off x="6189663" y="3757613"/>
            <a:ext cx="1309687"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2" name="Rectangle 9">
            <a:extLst>
              <a:ext uri="{FF2B5EF4-FFF2-40B4-BE49-F238E27FC236}">
                <a16:creationId xmlns:a16="http://schemas.microsoft.com/office/drawing/2014/main" id="{E7545417-5915-46E5-94AF-2CE1416238D6}"/>
              </a:ext>
            </a:extLst>
          </p:cNvPr>
          <p:cNvSpPr>
            <a:spLocks noChangeArrowheads="1"/>
          </p:cNvSpPr>
          <p:nvPr userDrawn="1"/>
        </p:nvSpPr>
        <p:spPr bwMode="auto">
          <a:xfrm>
            <a:off x="7593013" y="3757613"/>
            <a:ext cx="1309687"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3" name="Rectangle 10">
            <a:extLst>
              <a:ext uri="{FF2B5EF4-FFF2-40B4-BE49-F238E27FC236}">
                <a16:creationId xmlns:a16="http://schemas.microsoft.com/office/drawing/2014/main" id="{EABFF961-C3A3-478D-9F04-19D0A6D8E7C4}"/>
              </a:ext>
            </a:extLst>
          </p:cNvPr>
          <p:cNvSpPr>
            <a:spLocks noChangeArrowheads="1"/>
          </p:cNvSpPr>
          <p:nvPr userDrawn="1"/>
        </p:nvSpPr>
        <p:spPr bwMode="auto">
          <a:xfrm>
            <a:off x="8993188" y="3757613"/>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4" name="Rectangle 11">
            <a:extLst>
              <a:ext uri="{FF2B5EF4-FFF2-40B4-BE49-F238E27FC236}">
                <a16:creationId xmlns:a16="http://schemas.microsoft.com/office/drawing/2014/main" id="{AA2D8BE5-69C5-4E69-8960-753B19A053C4}"/>
              </a:ext>
            </a:extLst>
          </p:cNvPr>
          <p:cNvSpPr>
            <a:spLocks noChangeArrowheads="1"/>
          </p:cNvSpPr>
          <p:nvPr userDrawn="1"/>
        </p:nvSpPr>
        <p:spPr bwMode="auto">
          <a:xfrm>
            <a:off x="10396538" y="3757613"/>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5" name="Rectangle 12">
            <a:extLst>
              <a:ext uri="{FF2B5EF4-FFF2-40B4-BE49-F238E27FC236}">
                <a16:creationId xmlns:a16="http://schemas.microsoft.com/office/drawing/2014/main" id="{26E05F99-28CC-4DDD-94BF-44BE74AD6AEA}"/>
              </a:ext>
            </a:extLst>
          </p:cNvPr>
          <p:cNvSpPr>
            <a:spLocks noChangeArrowheads="1"/>
          </p:cNvSpPr>
          <p:nvPr userDrawn="1"/>
        </p:nvSpPr>
        <p:spPr bwMode="auto">
          <a:xfrm>
            <a:off x="618966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6" name="Rectangle 13">
            <a:extLst>
              <a:ext uri="{FF2B5EF4-FFF2-40B4-BE49-F238E27FC236}">
                <a16:creationId xmlns:a16="http://schemas.microsoft.com/office/drawing/2014/main" id="{39E895EC-5FB3-4386-BC1C-175D12FDF0C9}"/>
              </a:ext>
            </a:extLst>
          </p:cNvPr>
          <p:cNvSpPr>
            <a:spLocks noChangeArrowheads="1"/>
          </p:cNvSpPr>
          <p:nvPr userDrawn="1"/>
        </p:nvSpPr>
        <p:spPr bwMode="auto">
          <a:xfrm>
            <a:off x="759301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7" name="Rectangle 14">
            <a:extLst>
              <a:ext uri="{FF2B5EF4-FFF2-40B4-BE49-F238E27FC236}">
                <a16:creationId xmlns:a16="http://schemas.microsoft.com/office/drawing/2014/main" id="{24E656B2-A03D-422B-B15B-AAF02C0470DD}"/>
              </a:ext>
            </a:extLst>
          </p:cNvPr>
          <p:cNvSpPr>
            <a:spLocks noChangeArrowheads="1"/>
          </p:cNvSpPr>
          <p:nvPr userDrawn="1"/>
        </p:nvSpPr>
        <p:spPr bwMode="auto">
          <a:xfrm>
            <a:off x="8993188" y="481012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8" name="Rectangle 15">
            <a:extLst>
              <a:ext uri="{FF2B5EF4-FFF2-40B4-BE49-F238E27FC236}">
                <a16:creationId xmlns:a16="http://schemas.microsoft.com/office/drawing/2014/main" id="{2AFE17C9-3CBB-491B-87A0-ABF9314EAA8B}"/>
              </a:ext>
            </a:extLst>
          </p:cNvPr>
          <p:cNvSpPr>
            <a:spLocks noChangeArrowheads="1"/>
          </p:cNvSpPr>
          <p:nvPr userDrawn="1"/>
        </p:nvSpPr>
        <p:spPr bwMode="auto">
          <a:xfrm>
            <a:off x="10396538" y="4810125"/>
            <a:ext cx="1311275" cy="982663"/>
          </a:xfrm>
          <a:prstGeom prst="rect">
            <a:avLst/>
          </a:prstGeom>
          <a:solidFill>
            <a:schemeClr val="accent3"/>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2" name="Titel 1"/>
          <p:cNvSpPr>
            <a:spLocks noGrp="1"/>
          </p:cNvSpPr>
          <p:nvPr>
            <p:ph type="title"/>
          </p:nvPr>
        </p:nvSpPr>
        <p:spPr>
          <a:xfrm>
            <a:off x="960000" y="2016001"/>
            <a:ext cx="4752000" cy="553998"/>
          </a:xfrm>
        </p:spPr>
        <p:txBody>
          <a:bodyPr/>
          <a:lstStyle>
            <a:lvl1pPr>
              <a:defRPr/>
            </a:lvl1pPr>
          </a:lstStyle>
          <a:p>
            <a:r>
              <a:rPr lang="de-DE"/>
              <a:t>Titelmasterformat durch Klicken bearbeiten</a:t>
            </a:r>
            <a:endParaRPr lang="de-DE" dirty="0"/>
          </a:p>
        </p:txBody>
      </p:sp>
      <p:sp>
        <p:nvSpPr>
          <p:cNvPr id="10" name="Bildplatzhalter 9"/>
          <p:cNvSpPr>
            <a:spLocks noGrp="1" noChangeAspect="1"/>
          </p:cNvSpPr>
          <p:nvPr>
            <p:ph type="pic" sz="quarter" idx="13"/>
          </p:nvPr>
        </p:nvSpPr>
        <p:spPr>
          <a:xfrm>
            <a:off x="7587840" y="1654175"/>
            <a:ext cx="2716800" cy="2037600"/>
          </a:xfrm>
        </p:spPr>
        <p:txBody>
          <a:bodyPr rtlCol="0">
            <a:noAutofit/>
          </a:bodyPr>
          <a:lstStyle>
            <a:lvl1pPr marL="0" marR="0" indent="0" defTabSz="914400" eaLnBrk="1" fontAlgn="base" latinLnBrk="0" hangingPunct="1">
              <a:lnSpc>
                <a:spcPct val="100000"/>
              </a:lnSpc>
              <a:spcBef>
                <a:spcPct val="50000"/>
              </a:spcBef>
              <a:spcAft>
                <a:spcPct val="0"/>
              </a:spcAft>
              <a:buClrTx/>
              <a:buSzTx/>
              <a:buFontTx/>
              <a:buNone/>
              <a:tabLst/>
              <a:defRPr sz="1000"/>
            </a:lvl1pPr>
          </a:lstStyle>
          <a:p>
            <a:pPr lvl="0"/>
            <a:r>
              <a:rPr lang="de-DE" noProof="0"/>
              <a:t>Bild durch Klicken auf Symbol hinzufügen</a:t>
            </a:r>
            <a:endParaRPr lang="de-DE" noProof="0" dirty="0"/>
          </a:p>
        </p:txBody>
      </p:sp>
      <p:sp>
        <p:nvSpPr>
          <p:cNvPr id="32" name="Inhaltsplatzhalter 2"/>
          <p:cNvSpPr>
            <a:spLocks noGrp="1"/>
          </p:cNvSpPr>
          <p:nvPr>
            <p:ph idx="1"/>
          </p:nvPr>
        </p:nvSpPr>
        <p:spPr>
          <a:xfrm>
            <a:off x="960000" y="2628001"/>
            <a:ext cx="4752000" cy="907941"/>
          </a:xfrm>
        </p:spPr>
        <p:txBody>
          <a:bodyPr/>
          <a:lstStyle>
            <a:lvl1pPr marL="0" marR="0" indent="0" algn="l" defTabSz="914400" rtl="0" eaLnBrk="1" fontAlgn="base" latinLnBrk="0" hangingPunct="1">
              <a:lnSpc>
                <a:spcPct val="110000"/>
              </a:lnSpc>
              <a:spcBef>
                <a:spcPct val="50000"/>
              </a:spcBef>
              <a:spcAft>
                <a:spcPct val="0"/>
              </a:spcAft>
              <a:buClrTx/>
              <a:buSzTx/>
              <a:buFont typeface="Arial" charset="0"/>
              <a:buNone/>
              <a:tabLst/>
              <a:defRPr sz="1000" b="1" cap="all" baseline="0">
                <a:solidFill>
                  <a:schemeClr val="bg1">
                    <a:lumMod val="50000"/>
                  </a:schemeClr>
                </a:solidFill>
              </a:defRPr>
            </a:lvl1pPr>
            <a:lvl2pPr marL="1588" marR="0" indent="0" algn="l" defTabSz="914400" rtl="0" eaLnBrk="1" fontAlgn="base" latinLnBrk="0" hangingPunct="1">
              <a:lnSpc>
                <a:spcPct val="110000"/>
              </a:lnSpc>
              <a:spcBef>
                <a:spcPts val="600"/>
              </a:spcBef>
              <a:spcAft>
                <a:spcPts val="0"/>
              </a:spcAft>
              <a:buClr>
                <a:srgbClr val="BFC0C5"/>
              </a:buClr>
              <a:buSzTx/>
              <a:buFont typeface="Wingdings" pitchFamily="2" charset="2"/>
              <a:buNone/>
              <a:tabLst/>
              <a:defRPr sz="1000"/>
            </a:lvl2pPr>
            <a:lvl3pPr marL="177800" indent="-177800">
              <a:lnSpc>
                <a:spcPct val="110000"/>
              </a:lnSpc>
              <a:spcBef>
                <a:spcPts val="600"/>
              </a:spcBef>
              <a:spcAft>
                <a:spcPts val="0"/>
              </a:spcAft>
              <a:buClr>
                <a:schemeClr val="accent6"/>
              </a:buClr>
              <a:buFont typeface="Wingdings" pitchFamily="2" charset="2"/>
              <a:buChar char="§"/>
              <a:defRPr sz="1000"/>
            </a:lvl3pPr>
            <a:lvl4pPr marL="357188" indent="-179388">
              <a:lnSpc>
                <a:spcPct val="110000"/>
              </a:lnSpc>
              <a:spcBef>
                <a:spcPts val="600"/>
              </a:spcBef>
              <a:spcAft>
                <a:spcPts val="0"/>
              </a:spcAft>
              <a:buClr>
                <a:schemeClr val="accent6"/>
              </a:buClr>
              <a:buFont typeface="Wingdings" pitchFamily="2" charset="2"/>
              <a:buChar char="§"/>
              <a:defRPr sz="1000"/>
            </a:lvl4pPr>
            <a:lvl5pPr>
              <a:lnSpc>
                <a:spcPct val="110000"/>
              </a:lnSpc>
              <a:spcBef>
                <a:spcPts val="600"/>
              </a:spcBef>
              <a:spcAft>
                <a:spcPts val="0"/>
              </a:spcAft>
              <a:defRPr sz="1000"/>
            </a:lvl5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66012466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_Team_02">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398854D-3FFF-4E25-B5DC-56C282319948}"/>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6" name="Rectangle 4">
            <a:extLst>
              <a:ext uri="{FF2B5EF4-FFF2-40B4-BE49-F238E27FC236}">
                <a16:creationId xmlns:a16="http://schemas.microsoft.com/office/drawing/2014/main" id="{1BDAF497-8146-40C7-8C8B-CDA86E430A2A}"/>
              </a:ext>
            </a:extLst>
          </p:cNvPr>
          <p:cNvSpPr>
            <a:spLocks noChangeArrowheads="1"/>
          </p:cNvSpPr>
          <p:nvPr userDrawn="1"/>
        </p:nvSpPr>
        <p:spPr bwMode="auto">
          <a:xfrm>
            <a:off x="618966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7" name="Rectangle 5">
            <a:extLst>
              <a:ext uri="{FF2B5EF4-FFF2-40B4-BE49-F238E27FC236}">
                <a16:creationId xmlns:a16="http://schemas.microsoft.com/office/drawing/2014/main" id="{5A4815D4-ECEE-4DDE-8847-FFE3DD911BB6}"/>
              </a:ext>
            </a:extLst>
          </p:cNvPr>
          <p:cNvSpPr>
            <a:spLocks noChangeArrowheads="1"/>
          </p:cNvSpPr>
          <p:nvPr userDrawn="1"/>
        </p:nvSpPr>
        <p:spPr bwMode="auto">
          <a:xfrm>
            <a:off x="1039653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8" name="Rectangle 7">
            <a:extLst>
              <a:ext uri="{FF2B5EF4-FFF2-40B4-BE49-F238E27FC236}">
                <a16:creationId xmlns:a16="http://schemas.microsoft.com/office/drawing/2014/main" id="{FE2EC8E8-06EB-40DE-ADB6-ED8E81924FF3}"/>
              </a:ext>
            </a:extLst>
          </p:cNvPr>
          <p:cNvSpPr>
            <a:spLocks noChangeArrowheads="1"/>
          </p:cNvSpPr>
          <p:nvPr userDrawn="1"/>
        </p:nvSpPr>
        <p:spPr bwMode="auto">
          <a:xfrm>
            <a:off x="10396538" y="2705100"/>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9" name="Rectangle 11">
            <a:extLst>
              <a:ext uri="{FF2B5EF4-FFF2-40B4-BE49-F238E27FC236}">
                <a16:creationId xmlns:a16="http://schemas.microsoft.com/office/drawing/2014/main" id="{8C5A894F-605C-49AF-AFF0-B10674237B5A}"/>
              </a:ext>
            </a:extLst>
          </p:cNvPr>
          <p:cNvSpPr>
            <a:spLocks noChangeArrowheads="1"/>
          </p:cNvSpPr>
          <p:nvPr userDrawn="1"/>
        </p:nvSpPr>
        <p:spPr bwMode="auto">
          <a:xfrm>
            <a:off x="10396538" y="3757613"/>
            <a:ext cx="1311275" cy="982662"/>
          </a:xfrm>
          <a:prstGeom prst="rect">
            <a:avLst/>
          </a:prstGeom>
          <a:solidFill>
            <a:schemeClr val="accent3"/>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0" name="Rectangle 12">
            <a:extLst>
              <a:ext uri="{FF2B5EF4-FFF2-40B4-BE49-F238E27FC236}">
                <a16:creationId xmlns:a16="http://schemas.microsoft.com/office/drawing/2014/main" id="{098882F5-6FE9-4ACB-B730-C18034C9F503}"/>
              </a:ext>
            </a:extLst>
          </p:cNvPr>
          <p:cNvSpPr>
            <a:spLocks noChangeArrowheads="1"/>
          </p:cNvSpPr>
          <p:nvPr userDrawn="1"/>
        </p:nvSpPr>
        <p:spPr bwMode="auto">
          <a:xfrm>
            <a:off x="618966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1" name="Rectangle 10">
            <a:extLst>
              <a:ext uri="{FF2B5EF4-FFF2-40B4-BE49-F238E27FC236}">
                <a16:creationId xmlns:a16="http://schemas.microsoft.com/office/drawing/2014/main" id="{76A992CE-ECF6-4D94-B7FA-F2A6C5D95915}"/>
              </a:ext>
            </a:extLst>
          </p:cNvPr>
          <p:cNvSpPr>
            <a:spLocks noChangeArrowheads="1"/>
          </p:cNvSpPr>
          <p:nvPr userDrawn="1"/>
        </p:nvSpPr>
        <p:spPr bwMode="auto">
          <a:xfrm>
            <a:off x="8993188" y="3757613"/>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2" name="Rectangle 13">
            <a:extLst>
              <a:ext uri="{FF2B5EF4-FFF2-40B4-BE49-F238E27FC236}">
                <a16:creationId xmlns:a16="http://schemas.microsoft.com/office/drawing/2014/main" id="{C59BC3B3-1D85-4B85-84D4-C65F8CA52265}"/>
              </a:ext>
            </a:extLst>
          </p:cNvPr>
          <p:cNvSpPr>
            <a:spLocks noChangeArrowheads="1"/>
          </p:cNvSpPr>
          <p:nvPr userDrawn="1"/>
        </p:nvSpPr>
        <p:spPr bwMode="auto">
          <a:xfrm>
            <a:off x="759301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3" name="Rectangle 14">
            <a:extLst>
              <a:ext uri="{FF2B5EF4-FFF2-40B4-BE49-F238E27FC236}">
                <a16:creationId xmlns:a16="http://schemas.microsoft.com/office/drawing/2014/main" id="{F6843749-74AA-4928-9632-4F868C5882D1}"/>
              </a:ext>
            </a:extLst>
          </p:cNvPr>
          <p:cNvSpPr>
            <a:spLocks noChangeArrowheads="1"/>
          </p:cNvSpPr>
          <p:nvPr userDrawn="1"/>
        </p:nvSpPr>
        <p:spPr bwMode="auto">
          <a:xfrm>
            <a:off x="8993188" y="4810125"/>
            <a:ext cx="1311275"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4" name="Rectangle 15">
            <a:extLst>
              <a:ext uri="{FF2B5EF4-FFF2-40B4-BE49-F238E27FC236}">
                <a16:creationId xmlns:a16="http://schemas.microsoft.com/office/drawing/2014/main" id="{3EAF9AF1-C24C-445A-B7F5-97645677AEBD}"/>
              </a:ext>
            </a:extLst>
          </p:cNvPr>
          <p:cNvSpPr>
            <a:spLocks noChangeArrowheads="1"/>
          </p:cNvSpPr>
          <p:nvPr userDrawn="1"/>
        </p:nvSpPr>
        <p:spPr bwMode="auto">
          <a:xfrm>
            <a:off x="10396538" y="481012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5" name="Rectangle 9">
            <a:extLst>
              <a:ext uri="{FF2B5EF4-FFF2-40B4-BE49-F238E27FC236}">
                <a16:creationId xmlns:a16="http://schemas.microsoft.com/office/drawing/2014/main" id="{BA3FFAF2-B970-4882-846C-BAE5CBB21AE1}"/>
              </a:ext>
            </a:extLst>
          </p:cNvPr>
          <p:cNvSpPr>
            <a:spLocks noChangeArrowheads="1"/>
          </p:cNvSpPr>
          <p:nvPr userDrawn="1"/>
        </p:nvSpPr>
        <p:spPr bwMode="auto">
          <a:xfrm>
            <a:off x="7593013" y="1654175"/>
            <a:ext cx="1309687" cy="982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6" name="Rectangle 10">
            <a:extLst>
              <a:ext uri="{FF2B5EF4-FFF2-40B4-BE49-F238E27FC236}">
                <a16:creationId xmlns:a16="http://schemas.microsoft.com/office/drawing/2014/main" id="{C695FAC0-4E88-49E8-BEA1-44019E74529C}"/>
              </a:ext>
            </a:extLst>
          </p:cNvPr>
          <p:cNvSpPr>
            <a:spLocks noChangeArrowheads="1"/>
          </p:cNvSpPr>
          <p:nvPr userDrawn="1"/>
        </p:nvSpPr>
        <p:spPr bwMode="auto">
          <a:xfrm>
            <a:off x="899318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7" name="Rectangle 14">
            <a:extLst>
              <a:ext uri="{FF2B5EF4-FFF2-40B4-BE49-F238E27FC236}">
                <a16:creationId xmlns:a16="http://schemas.microsoft.com/office/drawing/2014/main" id="{2288B020-EC6B-41F9-AF6F-63D43D3C3E15}"/>
              </a:ext>
            </a:extLst>
          </p:cNvPr>
          <p:cNvSpPr>
            <a:spLocks noChangeArrowheads="1"/>
          </p:cNvSpPr>
          <p:nvPr userDrawn="1"/>
        </p:nvSpPr>
        <p:spPr bwMode="auto">
          <a:xfrm>
            <a:off x="8993188" y="2706688"/>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2" name="Titel 1"/>
          <p:cNvSpPr>
            <a:spLocks noGrp="1"/>
          </p:cNvSpPr>
          <p:nvPr>
            <p:ph type="title"/>
          </p:nvPr>
        </p:nvSpPr>
        <p:spPr>
          <a:xfrm>
            <a:off x="960000" y="2016001"/>
            <a:ext cx="4752000" cy="553998"/>
          </a:xfrm>
        </p:spPr>
        <p:txBody>
          <a:bodyPr/>
          <a:lstStyle>
            <a:lvl1pPr>
              <a:defRPr/>
            </a:lvl1pPr>
          </a:lstStyle>
          <a:p>
            <a:r>
              <a:rPr lang="de-DE"/>
              <a:t>Titelmasterformat durch Klicken bearbeiten</a:t>
            </a:r>
            <a:endParaRPr lang="de-DE" dirty="0"/>
          </a:p>
        </p:txBody>
      </p:sp>
      <p:sp>
        <p:nvSpPr>
          <p:cNvPr id="32" name="Bildplatzhalter 9"/>
          <p:cNvSpPr>
            <a:spLocks noGrp="1"/>
          </p:cNvSpPr>
          <p:nvPr>
            <p:ph type="pic" sz="quarter" idx="13"/>
          </p:nvPr>
        </p:nvSpPr>
        <p:spPr>
          <a:xfrm>
            <a:off x="6189133" y="2706687"/>
            <a:ext cx="2716800" cy="2037600"/>
          </a:xfrm>
        </p:spPr>
        <p:txBody>
          <a:bodyPr rtlCol="0">
            <a:noAutofit/>
          </a:bodyPr>
          <a:lstStyle>
            <a:lvl1pPr marL="0" marR="0" indent="0" defTabSz="914400" eaLnBrk="1" fontAlgn="base" latinLnBrk="0" hangingPunct="1">
              <a:lnSpc>
                <a:spcPct val="100000"/>
              </a:lnSpc>
              <a:spcBef>
                <a:spcPct val="50000"/>
              </a:spcBef>
              <a:spcAft>
                <a:spcPct val="0"/>
              </a:spcAft>
              <a:buClrTx/>
              <a:buSzTx/>
              <a:buFontTx/>
              <a:buNone/>
              <a:tabLst/>
              <a:defRPr sz="1000"/>
            </a:lvl1pPr>
          </a:lstStyle>
          <a:p>
            <a:pPr lvl="0"/>
            <a:r>
              <a:rPr lang="de-DE" noProof="0"/>
              <a:t>Bild durch Klicken auf Symbol hinzufügen</a:t>
            </a:r>
            <a:endParaRPr lang="de-DE" noProof="0" dirty="0"/>
          </a:p>
        </p:txBody>
      </p:sp>
      <p:sp>
        <p:nvSpPr>
          <p:cNvPr id="22" name="Inhaltsplatzhalter 2"/>
          <p:cNvSpPr>
            <a:spLocks noGrp="1"/>
          </p:cNvSpPr>
          <p:nvPr>
            <p:ph idx="1"/>
          </p:nvPr>
        </p:nvSpPr>
        <p:spPr>
          <a:xfrm>
            <a:off x="960000" y="2628001"/>
            <a:ext cx="4752000" cy="907941"/>
          </a:xfrm>
        </p:spPr>
        <p:txBody>
          <a:bodyPr/>
          <a:lstStyle>
            <a:lvl1pPr marL="0" marR="0" indent="0" algn="l" defTabSz="914400" rtl="0" eaLnBrk="1" fontAlgn="base" latinLnBrk="0" hangingPunct="1">
              <a:lnSpc>
                <a:spcPct val="110000"/>
              </a:lnSpc>
              <a:spcBef>
                <a:spcPct val="50000"/>
              </a:spcBef>
              <a:spcAft>
                <a:spcPct val="0"/>
              </a:spcAft>
              <a:buClrTx/>
              <a:buSzTx/>
              <a:buFont typeface="Arial" charset="0"/>
              <a:buNone/>
              <a:tabLst/>
              <a:defRPr sz="1000" b="1" cap="all" baseline="0">
                <a:solidFill>
                  <a:schemeClr val="bg1">
                    <a:lumMod val="50000"/>
                  </a:schemeClr>
                </a:solidFill>
              </a:defRPr>
            </a:lvl1pPr>
            <a:lvl2pPr marL="1588" marR="0" indent="0" algn="l" defTabSz="914400" rtl="0" eaLnBrk="1" fontAlgn="base" latinLnBrk="0" hangingPunct="1">
              <a:lnSpc>
                <a:spcPct val="110000"/>
              </a:lnSpc>
              <a:spcBef>
                <a:spcPts val="600"/>
              </a:spcBef>
              <a:spcAft>
                <a:spcPts val="0"/>
              </a:spcAft>
              <a:buClr>
                <a:srgbClr val="BFC0C5"/>
              </a:buClr>
              <a:buSzTx/>
              <a:buFont typeface="Wingdings" pitchFamily="2" charset="2"/>
              <a:buNone/>
              <a:tabLst/>
              <a:defRPr sz="1000"/>
            </a:lvl2pPr>
            <a:lvl3pPr marL="177800" indent="-177800">
              <a:lnSpc>
                <a:spcPct val="110000"/>
              </a:lnSpc>
              <a:spcBef>
                <a:spcPts val="600"/>
              </a:spcBef>
              <a:spcAft>
                <a:spcPts val="0"/>
              </a:spcAft>
              <a:buClr>
                <a:schemeClr val="accent6"/>
              </a:buClr>
              <a:buFont typeface="Wingdings" pitchFamily="2" charset="2"/>
              <a:buChar char="§"/>
              <a:defRPr sz="1000"/>
            </a:lvl3pPr>
            <a:lvl4pPr marL="357188" indent="-179388">
              <a:lnSpc>
                <a:spcPct val="110000"/>
              </a:lnSpc>
              <a:spcBef>
                <a:spcPts val="600"/>
              </a:spcBef>
              <a:spcAft>
                <a:spcPts val="0"/>
              </a:spcAft>
              <a:buClr>
                <a:schemeClr val="accent6"/>
              </a:buClr>
              <a:buFont typeface="Wingdings" pitchFamily="2" charset="2"/>
              <a:buChar char="§"/>
              <a:defRPr sz="1000"/>
            </a:lvl4pPr>
            <a:lvl5pPr>
              <a:lnSpc>
                <a:spcPct val="110000"/>
              </a:lnSpc>
              <a:spcBef>
                <a:spcPts val="600"/>
              </a:spcBef>
              <a:spcAft>
                <a:spcPts val="0"/>
              </a:spcAft>
              <a:defRPr sz="1000"/>
            </a:lvl5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16856058"/>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_Team_03">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92E4EEE-7AA0-4969-A681-52B0EFDAC32D}"/>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6" name="Rectangle 4">
            <a:extLst>
              <a:ext uri="{FF2B5EF4-FFF2-40B4-BE49-F238E27FC236}">
                <a16:creationId xmlns:a16="http://schemas.microsoft.com/office/drawing/2014/main" id="{78BBEC69-31C6-4E01-A0FF-C2AE18B6DE82}"/>
              </a:ext>
            </a:extLst>
          </p:cNvPr>
          <p:cNvSpPr>
            <a:spLocks noChangeArrowheads="1"/>
          </p:cNvSpPr>
          <p:nvPr userDrawn="1"/>
        </p:nvSpPr>
        <p:spPr bwMode="auto">
          <a:xfrm>
            <a:off x="618966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7" name="Rectangle 5">
            <a:extLst>
              <a:ext uri="{FF2B5EF4-FFF2-40B4-BE49-F238E27FC236}">
                <a16:creationId xmlns:a16="http://schemas.microsoft.com/office/drawing/2014/main" id="{39CD01D8-2BD4-4D13-8000-02C13A240944}"/>
              </a:ext>
            </a:extLst>
          </p:cNvPr>
          <p:cNvSpPr>
            <a:spLocks noChangeArrowheads="1"/>
          </p:cNvSpPr>
          <p:nvPr userDrawn="1"/>
        </p:nvSpPr>
        <p:spPr bwMode="auto">
          <a:xfrm>
            <a:off x="1039653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8" name="Rectangle 6">
            <a:extLst>
              <a:ext uri="{FF2B5EF4-FFF2-40B4-BE49-F238E27FC236}">
                <a16:creationId xmlns:a16="http://schemas.microsoft.com/office/drawing/2014/main" id="{481C4D79-C565-441F-AE47-542EEC7BA997}"/>
              </a:ext>
            </a:extLst>
          </p:cNvPr>
          <p:cNvSpPr>
            <a:spLocks noChangeArrowheads="1"/>
          </p:cNvSpPr>
          <p:nvPr userDrawn="1"/>
        </p:nvSpPr>
        <p:spPr bwMode="auto">
          <a:xfrm>
            <a:off x="6189663" y="2705100"/>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9" name="Rectangle 7">
            <a:extLst>
              <a:ext uri="{FF2B5EF4-FFF2-40B4-BE49-F238E27FC236}">
                <a16:creationId xmlns:a16="http://schemas.microsoft.com/office/drawing/2014/main" id="{1FDB4060-2126-413E-A4C9-8ED38981972E}"/>
              </a:ext>
            </a:extLst>
          </p:cNvPr>
          <p:cNvSpPr>
            <a:spLocks noChangeArrowheads="1"/>
          </p:cNvSpPr>
          <p:nvPr userDrawn="1"/>
        </p:nvSpPr>
        <p:spPr bwMode="auto">
          <a:xfrm>
            <a:off x="10396538" y="2705100"/>
            <a:ext cx="1311275" cy="982663"/>
          </a:xfrm>
          <a:prstGeom prst="rect">
            <a:avLst/>
          </a:prstGeom>
          <a:solidFill>
            <a:schemeClr val="accent3"/>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0" name="Rectangle 8">
            <a:extLst>
              <a:ext uri="{FF2B5EF4-FFF2-40B4-BE49-F238E27FC236}">
                <a16:creationId xmlns:a16="http://schemas.microsoft.com/office/drawing/2014/main" id="{A6417701-8D78-4A34-BCF3-E492A984ED1C}"/>
              </a:ext>
            </a:extLst>
          </p:cNvPr>
          <p:cNvSpPr>
            <a:spLocks noChangeArrowheads="1"/>
          </p:cNvSpPr>
          <p:nvPr userDrawn="1"/>
        </p:nvSpPr>
        <p:spPr bwMode="auto">
          <a:xfrm>
            <a:off x="6189663" y="3757613"/>
            <a:ext cx="1309687"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1" name="Rectangle 11">
            <a:extLst>
              <a:ext uri="{FF2B5EF4-FFF2-40B4-BE49-F238E27FC236}">
                <a16:creationId xmlns:a16="http://schemas.microsoft.com/office/drawing/2014/main" id="{6302EC01-340F-47B6-8FC0-BF1871E6B293}"/>
              </a:ext>
            </a:extLst>
          </p:cNvPr>
          <p:cNvSpPr>
            <a:spLocks noChangeArrowheads="1"/>
          </p:cNvSpPr>
          <p:nvPr userDrawn="1"/>
        </p:nvSpPr>
        <p:spPr bwMode="auto">
          <a:xfrm>
            <a:off x="10396538" y="3757613"/>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2" name="Rectangle 12">
            <a:extLst>
              <a:ext uri="{FF2B5EF4-FFF2-40B4-BE49-F238E27FC236}">
                <a16:creationId xmlns:a16="http://schemas.microsoft.com/office/drawing/2014/main" id="{2CC83E07-F31F-4562-AEAA-70E0FB895521}"/>
              </a:ext>
            </a:extLst>
          </p:cNvPr>
          <p:cNvSpPr>
            <a:spLocks noChangeArrowheads="1"/>
          </p:cNvSpPr>
          <p:nvPr userDrawn="1"/>
        </p:nvSpPr>
        <p:spPr bwMode="auto">
          <a:xfrm>
            <a:off x="6189663" y="4810125"/>
            <a:ext cx="1309687"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3" name="Rectangle 13">
            <a:extLst>
              <a:ext uri="{FF2B5EF4-FFF2-40B4-BE49-F238E27FC236}">
                <a16:creationId xmlns:a16="http://schemas.microsoft.com/office/drawing/2014/main" id="{5989F62F-FF34-439C-8C6F-61B3CEA434F0}"/>
              </a:ext>
            </a:extLst>
          </p:cNvPr>
          <p:cNvSpPr>
            <a:spLocks noChangeArrowheads="1"/>
          </p:cNvSpPr>
          <p:nvPr userDrawn="1"/>
        </p:nvSpPr>
        <p:spPr bwMode="auto">
          <a:xfrm>
            <a:off x="759301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4" name="Rectangle 14">
            <a:extLst>
              <a:ext uri="{FF2B5EF4-FFF2-40B4-BE49-F238E27FC236}">
                <a16:creationId xmlns:a16="http://schemas.microsoft.com/office/drawing/2014/main" id="{CB9BD2F6-4ECB-41EA-8649-AB55BD1DF7B2}"/>
              </a:ext>
            </a:extLst>
          </p:cNvPr>
          <p:cNvSpPr>
            <a:spLocks noChangeArrowheads="1"/>
          </p:cNvSpPr>
          <p:nvPr userDrawn="1"/>
        </p:nvSpPr>
        <p:spPr bwMode="auto">
          <a:xfrm>
            <a:off x="8993188" y="481012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5" name="Rectangle 15">
            <a:extLst>
              <a:ext uri="{FF2B5EF4-FFF2-40B4-BE49-F238E27FC236}">
                <a16:creationId xmlns:a16="http://schemas.microsoft.com/office/drawing/2014/main" id="{4BEB319D-0F86-4FA6-9640-DBD6AB103138}"/>
              </a:ext>
            </a:extLst>
          </p:cNvPr>
          <p:cNvSpPr>
            <a:spLocks noChangeArrowheads="1"/>
          </p:cNvSpPr>
          <p:nvPr userDrawn="1"/>
        </p:nvSpPr>
        <p:spPr bwMode="auto">
          <a:xfrm>
            <a:off x="10396538" y="481012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6" name="Rectangle 9">
            <a:extLst>
              <a:ext uri="{FF2B5EF4-FFF2-40B4-BE49-F238E27FC236}">
                <a16:creationId xmlns:a16="http://schemas.microsoft.com/office/drawing/2014/main" id="{31603BC9-07BE-43EE-8D96-77ED9A88EA6B}"/>
              </a:ext>
            </a:extLst>
          </p:cNvPr>
          <p:cNvSpPr>
            <a:spLocks noChangeArrowheads="1"/>
          </p:cNvSpPr>
          <p:nvPr userDrawn="1"/>
        </p:nvSpPr>
        <p:spPr bwMode="auto">
          <a:xfrm>
            <a:off x="759301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7" name="Rectangle 10">
            <a:extLst>
              <a:ext uri="{FF2B5EF4-FFF2-40B4-BE49-F238E27FC236}">
                <a16:creationId xmlns:a16="http://schemas.microsoft.com/office/drawing/2014/main" id="{2A001BAA-CEC0-4A54-9A28-9650DC9491F7}"/>
              </a:ext>
            </a:extLst>
          </p:cNvPr>
          <p:cNvSpPr>
            <a:spLocks noChangeArrowheads="1"/>
          </p:cNvSpPr>
          <p:nvPr userDrawn="1"/>
        </p:nvSpPr>
        <p:spPr bwMode="auto">
          <a:xfrm>
            <a:off x="899318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2" name="Titel 1"/>
          <p:cNvSpPr>
            <a:spLocks noGrp="1"/>
          </p:cNvSpPr>
          <p:nvPr>
            <p:ph type="title"/>
          </p:nvPr>
        </p:nvSpPr>
        <p:spPr>
          <a:xfrm>
            <a:off x="960000" y="2016001"/>
            <a:ext cx="4752000" cy="553998"/>
          </a:xfrm>
        </p:spPr>
        <p:txBody>
          <a:bodyPr/>
          <a:lstStyle>
            <a:lvl1pPr>
              <a:defRPr/>
            </a:lvl1pPr>
          </a:lstStyle>
          <a:p>
            <a:r>
              <a:rPr lang="de-DE"/>
              <a:t>Titelmasterformat durch Klicken bearbeiten</a:t>
            </a:r>
            <a:endParaRPr lang="de-DE" dirty="0"/>
          </a:p>
        </p:txBody>
      </p:sp>
      <p:sp>
        <p:nvSpPr>
          <p:cNvPr id="32" name="Bildplatzhalter 9"/>
          <p:cNvSpPr>
            <a:spLocks noGrp="1"/>
          </p:cNvSpPr>
          <p:nvPr>
            <p:ph type="pic" sz="quarter" idx="13"/>
          </p:nvPr>
        </p:nvSpPr>
        <p:spPr>
          <a:xfrm>
            <a:off x="7587840" y="2706687"/>
            <a:ext cx="2716800" cy="2037600"/>
          </a:xfrm>
        </p:spPr>
        <p:txBody>
          <a:bodyPr rtlCol="0">
            <a:noAutofit/>
          </a:bodyPr>
          <a:lstStyle>
            <a:lvl1pPr marL="0" marR="0" indent="0" defTabSz="914400" eaLnBrk="1" fontAlgn="base" latinLnBrk="0" hangingPunct="1">
              <a:lnSpc>
                <a:spcPct val="100000"/>
              </a:lnSpc>
              <a:spcBef>
                <a:spcPct val="50000"/>
              </a:spcBef>
              <a:spcAft>
                <a:spcPct val="0"/>
              </a:spcAft>
              <a:buClrTx/>
              <a:buSzTx/>
              <a:buFontTx/>
              <a:buNone/>
              <a:tabLst/>
              <a:defRPr sz="1000"/>
            </a:lvl1pPr>
          </a:lstStyle>
          <a:p>
            <a:pPr lvl="0"/>
            <a:r>
              <a:rPr lang="de-DE" noProof="0"/>
              <a:t>Bild durch Klicken auf Symbol hinzufügen</a:t>
            </a:r>
            <a:endParaRPr lang="de-DE" noProof="0" dirty="0"/>
          </a:p>
        </p:txBody>
      </p:sp>
      <p:sp>
        <p:nvSpPr>
          <p:cNvPr id="25" name="Inhaltsplatzhalter 2"/>
          <p:cNvSpPr>
            <a:spLocks noGrp="1"/>
          </p:cNvSpPr>
          <p:nvPr>
            <p:ph idx="1"/>
          </p:nvPr>
        </p:nvSpPr>
        <p:spPr>
          <a:xfrm>
            <a:off x="960000" y="2628001"/>
            <a:ext cx="4752000" cy="907941"/>
          </a:xfrm>
        </p:spPr>
        <p:txBody>
          <a:bodyPr/>
          <a:lstStyle>
            <a:lvl1pPr marL="0" marR="0" indent="0" algn="l" defTabSz="914400" rtl="0" eaLnBrk="1" fontAlgn="base" latinLnBrk="0" hangingPunct="1">
              <a:lnSpc>
                <a:spcPct val="110000"/>
              </a:lnSpc>
              <a:spcBef>
                <a:spcPct val="50000"/>
              </a:spcBef>
              <a:spcAft>
                <a:spcPct val="0"/>
              </a:spcAft>
              <a:buClrTx/>
              <a:buSzTx/>
              <a:buFont typeface="Arial" charset="0"/>
              <a:buNone/>
              <a:tabLst/>
              <a:defRPr sz="1000" b="1" cap="all" baseline="0">
                <a:solidFill>
                  <a:schemeClr val="bg1">
                    <a:lumMod val="50000"/>
                  </a:schemeClr>
                </a:solidFill>
              </a:defRPr>
            </a:lvl1pPr>
            <a:lvl2pPr marL="1588" marR="0" indent="0" algn="l" defTabSz="914400" rtl="0" eaLnBrk="1" fontAlgn="base" latinLnBrk="0" hangingPunct="1">
              <a:lnSpc>
                <a:spcPct val="110000"/>
              </a:lnSpc>
              <a:spcBef>
                <a:spcPts val="600"/>
              </a:spcBef>
              <a:spcAft>
                <a:spcPts val="0"/>
              </a:spcAft>
              <a:buClr>
                <a:srgbClr val="BFC0C5"/>
              </a:buClr>
              <a:buSzTx/>
              <a:buFont typeface="Wingdings" pitchFamily="2" charset="2"/>
              <a:buNone/>
              <a:tabLst/>
              <a:defRPr sz="1000"/>
            </a:lvl2pPr>
            <a:lvl3pPr marL="177800" indent="-177800">
              <a:lnSpc>
                <a:spcPct val="110000"/>
              </a:lnSpc>
              <a:spcBef>
                <a:spcPts val="600"/>
              </a:spcBef>
              <a:spcAft>
                <a:spcPts val="0"/>
              </a:spcAft>
              <a:buClr>
                <a:schemeClr val="accent6"/>
              </a:buClr>
              <a:buFont typeface="Wingdings" pitchFamily="2" charset="2"/>
              <a:buChar char="§"/>
              <a:defRPr sz="1000"/>
            </a:lvl3pPr>
            <a:lvl4pPr marL="357188" indent="-179388">
              <a:lnSpc>
                <a:spcPct val="110000"/>
              </a:lnSpc>
              <a:spcBef>
                <a:spcPts val="600"/>
              </a:spcBef>
              <a:spcAft>
                <a:spcPts val="0"/>
              </a:spcAft>
              <a:buClr>
                <a:schemeClr val="accent6"/>
              </a:buClr>
              <a:buFont typeface="Wingdings" pitchFamily="2" charset="2"/>
              <a:buChar char="§"/>
              <a:defRPr sz="1000"/>
            </a:lvl4pPr>
            <a:lvl5pPr>
              <a:lnSpc>
                <a:spcPct val="110000"/>
              </a:lnSpc>
              <a:spcBef>
                <a:spcPts val="600"/>
              </a:spcBef>
              <a:spcAft>
                <a:spcPts val="0"/>
              </a:spcAft>
              <a:defRPr sz="1000"/>
            </a:lvl5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32994764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_Team_04">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3BB793E-8CB8-48D8-BD97-E35E884ECAF0}"/>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6" name="Rectangle 4">
            <a:extLst>
              <a:ext uri="{FF2B5EF4-FFF2-40B4-BE49-F238E27FC236}">
                <a16:creationId xmlns:a16="http://schemas.microsoft.com/office/drawing/2014/main" id="{980BEAD5-3CA1-4A19-994E-58E0D9E51BAE}"/>
              </a:ext>
            </a:extLst>
          </p:cNvPr>
          <p:cNvSpPr>
            <a:spLocks noChangeArrowheads="1"/>
          </p:cNvSpPr>
          <p:nvPr userDrawn="1"/>
        </p:nvSpPr>
        <p:spPr bwMode="auto">
          <a:xfrm>
            <a:off x="618966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7" name="Rectangle 5">
            <a:extLst>
              <a:ext uri="{FF2B5EF4-FFF2-40B4-BE49-F238E27FC236}">
                <a16:creationId xmlns:a16="http://schemas.microsoft.com/office/drawing/2014/main" id="{6E81D0F8-2CD9-44DB-AC7C-E7DEF5DF2E26}"/>
              </a:ext>
            </a:extLst>
          </p:cNvPr>
          <p:cNvSpPr>
            <a:spLocks noChangeArrowheads="1"/>
          </p:cNvSpPr>
          <p:nvPr userDrawn="1"/>
        </p:nvSpPr>
        <p:spPr bwMode="auto">
          <a:xfrm>
            <a:off x="1039653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8" name="Rectangle 6">
            <a:extLst>
              <a:ext uri="{FF2B5EF4-FFF2-40B4-BE49-F238E27FC236}">
                <a16:creationId xmlns:a16="http://schemas.microsoft.com/office/drawing/2014/main" id="{BC3E9D0F-477E-458F-960A-8F4D78A43A5B}"/>
              </a:ext>
            </a:extLst>
          </p:cNvPr>
          <p:cNvSpPr>
            <a:spLocks noChangeArrowheads="1"/>
          </p:cNvSpPr>
          <p:nvPr userDrawn="1"/>
        </p:nvSpPr>
        <p:spPr bwMode="auto">
          <a:xfrm>
            <a:off x="6189663" y="2705100"/>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9" name="Rectangle 8">
            <a:extLst>
              <a:ext uri="{FF2B5EF4-FFF2-40B4-BE49-F238E27FC236}">
                <a16:creationId xmlns:a16="http://schemas.microsoft.com/office/drawing/2014/main" id="{9856EE4C-AAEF-4C59-8C91-7C994597C77A}"/>
              </a:ext>
            </a:extLst>
          </p:cNvPr>
          <p:cNvSpPr>
            <a:spLocks noChangeArrowheads="1"/>
          </p:cNvSpPr>
          <p:nvPr userDrawn="1"/>
        </p:nvSpPr>
        <p:spPr bwMode="auto">
          <a:xfrm>
            <a:off x="6189663" y="3757613"/>
            <a:ext cx="1309687"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0" name="Rectangle 12">
            <a:extLst>
              <a:ext uri="{FF2B5EF4-FFF2-40B4-BE49-F238E27FC236}">
                <a16:creationId xmlns:a16="http://schemas.microsoft.com/office/drawing/2014/main" id="{BBC56C58-01BF-42F9-8543-49D3DCB39D2D}"/>
              </a:ext>
            </a:extLst>
          </p:cNvPr>
          <p:cNvSpPr>
            <a:spLocks noChangeArrowheads="1"/>
          </p:cNvSpPr>
          <p:nvPr userDrawn="1"/>
        </p:nvSpPr>
        <p:spPr bwMode="auto">
          <a:xfrm>
            <a:off x="618966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1" name="Rectangle 9">
            <a:extLst>
              <a:ext uri="{FF2B5EF4-FFF2-40B4-BE49-F238E27FC236}">
                <a16:creationId xmlns:a16="http://schemas.microsoft.com/office/drawing/2014/main" id="{05FF3FFC-DF75-48DE-AD3C-D3F5940AEC90}"/>
              </a:ext>
            </a:extLst>
          </p:cNvPr>
          <p:cNvSpPr>
            <a:spLocks noChangeArrowheads="1"/>
          </p:cNvSpPr>
          <p:nvPr userDrawn="1"/>
        </p:nvSpPr>
        <p:spPr bwMode="auto">
          <a:xfrm>
            <a:off x="7593013" y="3757613"/>
            <a:ext cx="1309687" cy="982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2" name="Rectangle 13">
            <a:extLst>
              <a:ext uri="{FF2B5EF4-FFF2-40B4-BE49-F238E27FC236}">
                <a16:creationId xmlns:a16="http://schemas.microsoft.com/office/drawing/2014/main" id="{FDB83D47-A9BC-4E1B-B8EF-002CE07DD6D5}"/>
              </a:ext>
            </a:extLst>
          </p:cNvPr>
          <p:cNvSpPr>
            <a:spLocks noChangeArrowheads="1"/>
          </p:cNvSpPr>
          <p:nvPr userDrawn="1"/>
        </p:nvSpPr>
        <p:spPr bwMode="auto">
          <a:xfrm>
            <a:off x="759301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3" name="Rectangle 14">
            <a:extLst>
              <a:ext uri="{FF2B5EF4-FFF2-40B4-BE49-F238E27FC236}">
                <a16:creationId xmlns:a16="http://schemas.microsoft.com/office/drawing/2014/main" id="{21DA0950-77D7-4C6D-AB0C-2E94082A8EB0}"/>
              </a:ext>
            </a:extLst>
          </p:cNvPr>
          <p:cNvSpPr>
            <a:spLocks noChangeArrowheads="1"/>
          </p:cNvSpPr>
          <p:nvPr userDrawn="1"/>
        </p:nvSpPr>
        <p:spPr bwMode="auto">
          <a:xfrm>
            <a:off x="8993188" y="4810125"/>
            <a:ext cx="1311275" cy="982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4" name="Rectangle 15">
            <a:extLst>
              <a:ext uri="{FF2B5EF4-FFF2-40B4-BE49-F238E27FC236}">
                <a16:creationId xmlns:a16="http://schemas.microsoft.com/office/drawing/2014/main" id="{92E490E8-37FE-43EE-BF65-DF4C43605B20}"/>
              </a:ext>
            </a:extLst>
          </p:cNvPr>
          <p:cNvSpPr>
            <a:spLocks noChangeArrowheads="1"/>
          </p:cNvSpPr>
          <p:nvPr userDrawn="1"/>
        </p:nvSpPr>
        <p:spPr bwMode="auto">
          <a:xfrm>
            <a:off x="10396538" y="481012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5" name="Rectangle 9">
            <a:extLst>
              <a:ext uri="{FF2B5EF4-FFF2-40B4-BE49-F238E27FC236}">
                <a16:creationId xmlns:a16="http://schemas.microsoft.com/office/drawing/2014/main" id="{5C0316DF-B130-44E3-A6C2-0BAC8064D826}"/>
              </a:ext>
            </a:extLst>
          </p:cNvPr>
          <p:cNvSpPr>
            <a:spLocks noChangeArrowheads="1"/>
          </p:cNvSpPr>
          <p:nvPr userDrawn="1"/>
        </p:nvSpPr>
        <p:spPr bwMode="auto">
          <a:xfrm>
            <a:off x="759301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6" name="Rectangle 10">
            <a:extLst>
              <a:ext uri="{FF2B5EF4-FFF2-40B4-BE49-F238E27FC236}">
                <a16:creationId xmlns:a16="http://schemas.microsoft.com/office/drawing/2014/main" id="{D5811A50-E4F5-46A8-9CD1-99F371BA77DA}"/>
              </a:ext>
            </a:extLst>
          </p:cNvPr>
          <p:cNvSpPr>
            <a:spLocks noChangeArrowheads="1"/>
          </p:cNvSpPr>
          <p:nvPr userDrawn="1"/>
        </p:nvSpPr>
        <p:spPr bwMode="auto">
          <a:xfrm>
            <a:off x="899318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7" name="Rectangle 13">
            <a:extLst>
              <a:ext uri="{FF2B5EF4-FFF2-40B4-BE49-F238E27FC236}">
                <a16:creationId xmlns:a16="http://schemas.microsoft.com/office/drawing/2014/main" id="{137800B1-C0DF-4578-8B4F-07DEE1C247AB}"/>
              </a:ext>
            </a:extLst>
          </p:cNvPr>
          <p:cNvSpPr>
            <a:spLocks noChangeArrowheads="1"/>
          </p:cNvSpPr>
          <p:nvPr userDrawn="1"/>
        </p:nvSpPr>
        <p:spPr bwMode="auto">
          <a:xfrm>
            <a:off x="7593013" y="2706688"/>
            <a:ext cx="1309687"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2" name="Titel 1"/>
          <p:cNvSpPr>
            <a:spLocks noGrp="1"/>
          </p:cNvSpPr>
          <p:nvPr>
            <p:ph type="title"/>
          </p:nvPr>
        </p:nvSpPr>
        <p:spPr>
          <a:xfrm>
            <a:off x="960000" y="2016001"/>
            <a:ext cx="4752000" cy="553998"/>
          </a:xfrm>
        </p:spPr>
        <p:txBody>
          <a:bodyPr/>
          <a:lstStyle>
            <a:lvl1pPr>
              <a:defRPr/>
            </a:lvl1pPr>
          </a:lstStyle>
          <a:p>
            <a:r>
              <a:rPr lang="de-DE"/>
              <a:t>Titelmasterformat durch Klicken bearbeiten</a:t>
            </a:r>
            <a:endParaRPr lang="de-DE" dirty="0"/>
          </a:p>
        </p:txBody>
      </p:sp>
      <p:sp>
        <p:nvSpPr>
          <p:cNvPr id="32" name="Bildplatzhalter 9"/>
          <p:cNvSpPr>
            <a:spLocks noGrp="1"/>
          </p:cNvSpPr>
          <p:nvPr>
            <p:ph type="pic" sz="quarter" idx="13"/>
          </p:nvPr>
        </p:nvSpPr>
        <p:spPr>
          <a:xfrm>
            <a:off x="8990484" y="2706687"/>
            <a:ext cx="2716800" cy="2037600"/>
          </a:xfrm>
        </p:spPr>
        <p:txBody>
          <a:bodyPr rtlCol="0">
            <a:noAutofit/>
          </a:bodyPr>
          <a:lstStyle>
            <a:lvl1pPr marL="0" marR="0" indent="0" defTabSz="914400" eaLnBrk="1" fontAlgn="base" latinLnBrk="0" hangingPunct="1">
              <a:lnSpc>
                <a:spcPct val="100000"/>
              </a:lnSpc>
              <a:spcBef>
                <a:spcPct val="50000"/>
              </a:spcBef>
              <a:spcAft>
                <a:spcPct val="0"/>
              </a:spcAft>
              <a:buClrTx/>
              <a:buSzTx/>
              <a:buFontTx/>
              <a:buNone/>
              <a:tabLst/>
              <a:defRPr sz="1000"/>
            </a:lvl1pPr>
          </a:lstStyle>
          <a:p>
            <a:pPr lvl="0"/>
            <a:r>
              <a:rPr lang="de-DE" noProof="0"/>
              <a:t>Bild durch Klicken auf Symbol hinzufügen</a:t>
            </a:r>
            <a:endParaRPr lang="de-DE" noProof="0" dirty="0"/>
          </a:p>
        </p:txBody>
      </p:sp>
      <p:sp>
        <p:nvSpPr>
          <p:cNvPr id="23" name="Inhaltsplatzhalter 2"/>
          <p:cNvSpPr>
            <a:spLocks noGrp="1"/>
          </p:cNvSpPr>
          <p:nvPr>
            <p:ph idx="1"/>
          </p:nvPr>
        </p:nvSpPr>
        <p:spPr>
          <a:xfrm>
            <a:off x="960000" y="2628001"/>
            <a:ext cx="4752000" cy="907941"/>
          </a:xfrm>
        </p:spPr>
        <p:txBody>
          <a:bodyPr/>
          <a:lstStyle>
            <a:lvl1pPr marL="0" marR="0" indent="0" algn="l" defTabSz="914400" rtl="0" eaLnBrk="1" fontAlgn="base" latinLnBrk="0" hangingPunct="1">
              <a:lnSpc>
                <a:spcPct val="110000"/>
              </a:lnSpc>
              <a:spcBef>
                <a:spcPct val="50000"/>
              </a:spcBef>
              <a:spcAft>
                <a:spcPct val="0"/>
              </a:spcAft>
              <a:buClrTx/>
              <a:buSzTx/>
              <a:buFont typeface="Arial" charset="0"/>
              <a:buNone/>
              <a:tabLst/>
              <a:defRPr sz="1000" b="1" cap="all" baseline="0">
                <a:solidFill>
                  <a:schemeClr val="bg1">
                    <a:lumMod val="50000"/>
                  </a:schemeClr>
                </a:solidFill>
              </a:defRPr>
            </a:lvl1pPr>
            <a:lvl2pPr marL="1588" marR="0" indent="0" algn="l" defTabSz="914400" rtl="0" eaLnBrk="1" fontAlgn="base" latinLnBrk="0" hangingPunct="1">
              <a:lnSpc>
                <a:spcPct val="110000"/>
              </a:lnSpc>
              <a:spcBef>
                <a:spcPts val="600"/>
              </a:spcBef>
              <a:spcAft>
                <a:spcPts val="0"/>
              </a:spcAft>
              <a:buClr>
                <a:srgbClr val="BFC0C5"/>
              </a:buClr>
              <a:buSzTx/>
              <a:buFont typeface="Wingdings" pitchFamily="2" charset="2"/>
              <a:buNone/>
              <a:tabLst/>
              <a:defRPr sz="1000"/>
            </a:lvl2pPr>
            <a:lvl3pPr marL="177800" indent="-177800">
              <a:lnSpc>
                <a:spcPct val="110000"/>
              </a:lnSpc>
              <a:spcBef>
                <a:spcPts val="600"/>
              </a:spcBef>
              <a:spcAft>
                <a:spcPts val="0"/>
              </a:spcAft>
              <a:buClr>
                <a:schemeClr val="accent6"/>
              </a:buClr>
              <a:buFont typeface="Wingdings" pitchFamily="2" charset="2"/>
              <a:buChar char="§"/>
              <a:defRPr sz="1000"/>
            </a:lvl3pPr>
            <a:lvl4pPr marL="357188" indent="-179388">
              <a:lnSpc>
                <a:spcPct val="110000"/>
              </a:lnSpc>
              <a:spcBef>
                <a:spcPts val="600"/>
              </a:spcBef>
              <a:spcAft>
                <a:spcPts val="0"/>
              </a:spcAft>
              <a:buClr>
                <a:schemeClr val="accent6"/>
              </a:buClr>
              <a:buFont typeface="Wingdings" pitchFamily="2" charset="2"/>
              <a:buChar char="§"/>
              <a:defRPr sz="1000"/>
            </a:lvl4pPr>
            <a:lvl5pPr>
              <a:lnSpc>
                <a:spcPct val="110000"/>
              </a:lnSpc>
              <a:spcBef>
                <a:spcPts val="600"/>
              </a:spcBef>
              <a:spcAft>
                <a:spcPts val="0"/>
              </a:spcAft>
              <a:defRPr sz="1000"/>
            </a:lvl5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93289031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cxnSp>
        <p:nvCxnSpPr>
          <p:cNvPr id="7" name="Gerade Verbindung 7">
            <a:extLst>
              <a:ext uri="{FF2B5EF4-FFF2-40B4-BE49-F238E27FC236}">
                <a16:creationId xmlns:a16="http://schemas.microsoft.com/office/drawing/2014/main" id="{C743F5D4-2F57-45CF-8FE9-203339552187}"/>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039FAEB3-E723-4624-B37F-A92F684F7F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639738"/>
            <a:ext cx="3608839" cy="505969"/>
          </a:xfrm>
          <a:prstGeom prst="rect">
            <a:avLst/>
          </a:prstGeom>
        </p:spPr>
      </p:pic>
      <p:sp>
        <p:nvSpPr>
          <p:cNvPr id="12" name="Rechteck 11">
            <a:extLst>
              <a:ext uri="{FF2B5EF4-FFF2-40B4-BE49-F238E27FC236}">
                <a16:creationId xmlns:a16="http://schemas.microsoft.com/office/drawing/2014/main" id="{2708B567-A88C-4532-B61A-452B3B751665}"/>
              </a:ext>
            </a:extLst>
          </p:cNvPr>
          <p:cNvSpPr/>
          <p:nvPr userDrawn="1"/>
        </p:nvSpPr>
        <p:spPr bwMode="auto">
          <a:xfrm>
            <a:off x="479376" y="6525344"/>
            <a:ext cx="963265" cy="24721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0B0F0"/>
                </a:solidFill>
                <a:effectLst/>
                <a:latin typeface="Century Gothic" panose="020B0502020202020204" pitchFamily="34" charset="0"/>
              </a:rPr>
              <a:t>JAP 3 </a:t>
            </a:r>
            <a:r>
              <a:rPr kumimoji="0" lang="de-DE" sz="1000" b="1" i="0" u="none" strike="noStrike" cap="none" normalizeH="0" baseline="0" dirty="0">
                <a:ln>
                  <a:noFill/>
                </a:ln>
                <a:solidFill>
                  <a:srgbClr val="00B0F0"/>
                </a:solidFill>
                <a:effectLst/>
                <a:latin typeface="Century Gothic" panose="020B0502020202020204" pitchFamily="34" charset="0"/>
              </a:rPr>
              <a:t>2025</a:t>
            </a:r>
          </a:p>
        </p:txBody>
      </p:sp>
      <p:sp>
        <p:nvSpPr>
          <p:cNvPr id="11" name="Rectangle 36">
            <a:extLst>
              <a:ext uri="{FF2B5EF4-FFF2-40B4-BE49-F238E27FC236}">
                <a16:creationId xmlns:a16="http://schemas.microsoft.com/office/drawing/2014/main" id="{73D4AE9E-7568-41E6-B4A4-EBCAEC88C907}"/>
              </a:ext>
            </a:extLst>
          </p:cNvPr>
          <p:cNvSpPr txBox="1">
            <a:spLocks noChangeArrowheads="1"/>
          </p:cNvSpPr>
          <p:nvPr userDrawn="1"/>
        </p:nvSpPr>
        <p:spPr>
          <a:xfrm>
            <a:off x="8715308" y="6525343"/>
            <a:ext cx="1374842" cy="272837"/>
          </a:xfrm>
          <a:prstGeom prst="rect">
            <a:avLst/>
          </a:prstGeom>
          <a:ln/>
        </p:spPr>
        <p:txBody>
          <a:bodyPr lIns="0" tIns="0" rIns="0" bIns="0"/>
          <a:lstStyle>
            <a:defPPr>
              <a:defRPr lang="de-DE"/>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b="0"/>
              <a:t>#HB000</a:t>
            </a:r>
            <a:fld id="{1890FA82-6544-4B4F-9B6A-83E4012516B7}" type="slidenum">
              <a:rPr lang="de-DE" b="0" smtClean="0"/>
              <a:pPr algn="r">
                <a:defRPr/>
              </a:pPr>
              <a:t>‹Nr.›</a:t>
            </a:fld>
            <a:endParaRPr lang="de-DE" b="0" dirty="0"/>
          </a:p>
        </p:txBody>
      </p:sp>
      <p:cxnSp>
        <p:nvCxnSpPr>
          <p:cNvPr id="13" name="Gerade Verbindung 10">
            <a:extLst>
              <a:ext uri="{FF2B5EF4-FFF2-40B4-BE49-F238E27FC236}">
                <a16:creationId xmlns:a16="http://schemas.microsoft.com/office/drawing/2014/main" id="{36FEFF3C-4DC7-44D7-A661-B76AA3367E1D}"/>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Foliennummernplatzhalter 2">
            <a:extLst>
              <a:ext uri="{FF2B5EF4-FFF2-40B4-BE49-F238E27FC236}">
                <a16:creationId xmlns:a16="http://schemas.microsoft.com/office/drawing/2014/main" id="{2E3ACE16-4D7F-4FEC-822A-D4521C491F90}"/>
              </a:ext>
            </a:extLst>
          </p:cNvPr>
          <p:cNvSpPr txBox="1">
            <a:spLocks/>
          </p:cNvSpPr>
          <p:nvPr userDrawn="1"/>
        </p:nvSpPr>
        <p:spPr bwMode="auto">
          <a:xfrm>
            <a:off x="479425" y="6463787"/>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Tree>
    <p:extLst>
      <p:ext uri="{BB962C8B-B14F-4D97-AF65-F5344CB8AC3E}">
        <p14:creationId xmlns:p14="http://schemas.microsoft.com/office/powerpoint/2010/main" val="2295760716"/>
      </p:ext>
    </p:extLst>
  </p:cSld>
  <p:clrMapOvr>
    <a:masterClrMapping/>
  </p:clrMapOvr>
  <p:transition spd="slow"/>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_Team_05">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5104F5B-9E6B-4AA2-BAB1-FB044319394D}"/>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6" name="Rectangle 4">
            <a:extLst>
              <a:ext uri="{FF2B5EF4-FFF2-40B4-BE49-F238E27FC236}">
                <a16:creationId xmlns:a16="http://schemas.microsoft.com/office/drawing/2014/main" id="{D2076090-32AF-46C6-97B3-776A59684770}"/>
              </a:ext>
            </a:extLst>
          </p:cNvPr>
          <p:cNvSpPr>
            <a:spLocks noChangeArrowheads="1"/>
          </p:cNvSpPr>
          <p:nvPr userDrawn="1"/>
        </p:nvSpPr>
        <p:spPr bwMode="auto">
          <a:xfrm>
            <a:off x="618966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7" name="Rectangle 5">
            <a:extLst>
              <a:ext uri="{FF2B5EF4-FFF2-40B4-BE49-F238E27FC236}">
                <a16:creationId xmlns:a16="http://schemas.microsoft.com/office/drawing/2014/main" id="{C1C27702-B7EE-47E5-BA5D-1DAD7C93F23F}"/>
              </a:ext>
            </a:extLst>
          </p:cNvPr>
          <p:cNvSpPr>
            <a:spLocks noChangeArrowheads="1"/>
          </p:cNvSpPr>
          <p:nvPr userDrawn="1"/>
        </p:nvSpPr>
        <p:spPr bwMode="auto">
          <a:xfrm>
            <a:off x="10396538" y="165417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8" name="Rectangle 6">
            <a:extLst>
              <a:ext uri="{FF2B5EF4-FFF2-40B4-BE49-F238E27FC236}">
                <a16:creationId xmlns:a16="http://schemas.microsoft.com/office/drawing/2014/main" id="{40AFFE10-0B02-482D-A0C4-A9D82EC73B04}"/>
              </a:ext>
            </a:extLst>
          </p:cNvPr>
          <p:cNvSpPr>
            <a:spLocks noChangeArrowheads="1"/>
          </p:cNvSpPr>
          <p:nvPr userDrawn="1"/>
        </p:nvSpPr>
        <p:spPr bwMode="auto">
          <a:xfrm>
            <a:off x="6189663" y="2705100"/>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9" name="Rectangle 7">
            <a:extLst>
              <a:ext uri="{FF2B5EF4-FFF2-40B4-BE49-F238E27FC236}">
                <a16:creationId xmlns:a16="http://schemas.microsoft.com/office/drawing/2014/main" id="{6DDDF1E8-1093-415F-B526-CC33D9C9E7E7}"/>
              </a:ext>
            </a:extLst>
          </p:cNvPr>
          <p:cNvSpPr>
            <a:spLocks noChangeArrowheads="1"/>
          </p:cNvSpPr>
          <p:nvPr userDrawn="1"/>
        </p:nvSpPr>
        <p:spPr bwMode="auto">
          <a:xfrm>
            <a:off x="10396538" y="2705100"/>
            <a:ext cx="1311275" cy="982663"/>
          </a:xfrm>
          <a:prstGeom prst="rect">
            <a:avLst/>
          </a:prstGeom>
          <a:solidFill>
            <a:schemeClr val="accent3"/>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0" name="Rectangle 8">
            <a:extLst>
              <a:ext uri="{FF2B5EF4-FFF2-40B4-BE49-F238E27FC236}">
                <a16:creationId xmlns:a16="http://schemas.microsoft.com/office/drawing/2014/main" id="{AFF81C7D-5728-444C-8C7F-E47EE3859DD2}"/>
              </a:ext>
            </a:extLst>
          </p:cNvPr>
          <p:cNvSpPr>
            <a:spLocks noChangeArrowheads="1"/>
          </p:cNvSpPr>
          <p:nvPr userDrawn="1"/>
        </p:nvSpPr>
        <p:spPr bwMode="auto">
          <a:xfrm>
            <a:off x="6189663" y="3757613"/>
            <a:ext cx="1309687" cy="982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1" name="Rectangle 11">
            <a:extLst>
              <a:ext uri="{FF2B5EF4-FFF2-40B4-BE49-F238E27FC236}">
                <a16:creationId xmlns:a16="http://schemas.microsoft.com/office/drawing/2014/main" id="{1C123EC1-D12D-4EAC-AA28-1A235D84D5D1}"/>
              </a:ext>
            </a:extLst>
          </p:cNvPr>
          <p:cNvSpPr>
            <a:spLocks noChangeArrowheads="1"/>
          </p:cNvSpPr>
          <p:nvPr userDrawn="1"/>
        </p:nvSpPr>
        <p:spPr bwMode="auto">
          <a:xfrm>
            <a:off x="10396538" y="3757613"/>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2" name="Rectangle 12">
            <a:extLst>
              <a:ext uri="{FF2B5EF4-FFF2-40B4-BE49-F238E27FC236}">
                <a16:creationId xmlns:a16="http://schemas.microsoft.com/office/drawing/2014/main" id="{131DD13D-D398-4954-9AB4-48EB5387016A}"/>
              </a:ext>
            </a:extLst>
          </p:cNvPr>
          <p:cNvSpPr>
            <a:spLocks noChangeArrowheads="1"/>
          </p:cNvSpPr>
          <p:nvPr userDrawn="1"/>
        </p:nvSpPr>
        <p:spPr bwMode="auto">
          <a:xfrm>
            <a:off x="6189663" y="481012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3" name="Rectangle 15">
            <a:extLst>
              <a:ext uri="{FF2B5EF4-FFF2-40B4-BE49-F238E27FC236}">
                <a16:creationId xmlns:a16="http://schemas.microsoft.com/office/drawing/2014/main" id="{806D8592-9431-4390-80FB-F85B1E4B1174}"/>
              </a:ext>
            </a:extLst>
          </p:cNvPr>
          <p:cNvSpPr>
            <a:spLocks noChangeArrowheads="1"/>
          </p:cNvSpPr>
          <p:nvPr userDrawn="1"/>
        </p:nvSpPr>
        <p:spPr bwMode="auto">
          <a:xfrm>
            <a:off x="10396538" y="4810125"/>
            <a:ext cx="1311275"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4" name="Rectangle 9">
            <a:extLst>
              <a:ext uri="{FF2B5EF4-FFF2-40B4-BE49-F238E27FC236}">
                <a16:creationId xmlns:a16="http://schemas.microsoft.com/office/drawing/2014/main" id="{D3B34B0B-8985-4C10-9BF4-3214E74A05F1}"/>
              </a:ext>
            </a:extLst>
          </p:cNvPr>
          <p:cNvSpPr>
            <a:spLocks noChangeArrowheads="1"/>
          </p:cNvSpPr>
          <p:nvPr userDrawn="1"/>
        </p:nvSpPr>
        <p:spPr bwMode="auto">
          <a:xfrm>
            <a:off x="7593013" y="1654175"/>
            <a:ext cx="1309687" cy="982663"/>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5" name="Rectangle 10">
            <a:extLst>
              <a:ext uri="{FF2B5EF4-FFF2-40B4-BE49-F238E27FC236}">
                <a16:creationId xmlns:a16="http://schemas.microsoft.com/office/drawing/2014/main" id="{9C061D08-BA5F-4845-A026-95268A21FFD0}"/>
              </a:ext>
            </a:extLst>
          </p:cNvPr>
          <p:cNvSpPr>
            <a:spLocks noChangeArrowheads="1"/>
          </p:cNvSpPr>
          <p:nvPr userDrawn="1"/>
        </p:nvSpPr>
        <p:spPr bwMode="auto">
          <a:xfrm>
            <a:off x="8993188" y="1654175"/>
            <a:ext cx="1311275" cy="982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latin typeface="Verdana" pitchFamily="34" charset="0"/>
            </a:endParaRPr>
          </a:p>
        </p:txBody>
      </p:sp>
      <p:sp>
        <p:nvSpPr>
          <p:cNvPr id="16" name="Rectangle 13">
            <a:extLst>
              <a:ext uri="{FF2B5EF4-FFF2-40B4-BE49-F238E27FC236}">
                <a16:creationId xmlns:a16="http://schemas.microsoft.com/office/drawing/2014/main" id="{B6AAA0B2-7388-46D5-A935-5BE5CB1CCBC7}"/>
              </a:ext>
            </a:extLst>
          </p:cNvPr>
          <p:cNvSpPr>
            <a:spLocks noChangeArrowheads="1"/>
          </p:cNvSpPr>
          <p:nvPr userDrawn="1"/>
        </p:nvSpPr>
        <p:spPr bwMode="auto">
          <a:xfrm>
            <a:off x="7593013" y="2706688"/>
            <a:ext cx="1309687"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17" name="Rectangle 14">
            <a:extLst>
              <a:ext uri="{FF2B5EF4-FFF2-40B4-BE49-F238E27FC236}">
                <a16:creationId xmlns:a16="http://schemas.microsoft.com/office/drawing/2014/main" id="{40495317-F2D7-4B93-BDEB-E8E67817A62D}"/>
              </a:ext>
            </a:extLst>
          </p:cNvPr>
          <p:cNvSpPr>
            <a:spLocks noChangeArrowheads="1"/>
          </p:cNvSpPr>
          <p:nvPr userDrawn="1"/>
        </p:nvSpPr>
        <p:spPr bwMode="auto">
          <a:xfrm>
            <a:off x="8993188" y="2706688"/>
            <a:ext cx="1311275" cy="982662"/>
          </a:xfrm>
          <a:prstGeom prst="rect">
            <a:avLst/>
          </a:prstGeom>
          <a:solidFill>
            <a:schemeClr val="accent6"/>
          </a:solidFill>
          <a:ln>
            <a:noFill/>
          </a:ln>
          <a:effectLst/>
        </p:spPr>
        <p:txBody>
          <a:bodyPr wrap="none" anchor="ctr"/>
          <a:lstStyle/>
          <a:p>
            <a:pPr eaLnBrk="1" fontAlgn="auto" hangingPunct="1">
              <a:spcBef>
                <a:spcPts val="0"/>
              </a:spcBef>
              <a:spcAft>
                <a:spcPts val="0"/>
              </a:spcAft>
              <a:defRPr/>
            </a:pPr>
            <a:endParaRPr lang="de-DE">
              <a:solidFill>
                <a:prstClr val="black"/>
              </a:solidFill>
              <a:latin typeface="Verdana"/>
              <a:cs typeface="+mn-cs"/>
            </a:endParaRPr>
          </a:p>
        </p:txBody>
      </p:sp>
      <p:sp>
        <p:nvSpPr>
          <p:cNvPr id="2" name="Titel 1"/>
          <p:cNvSpPr>
            <a:spLocks noGrp="1"/>
          </p:cNvSpPr>
          <p:nvPr>
            <p:ph type="title"/>
          </p:nvPr>
        </p:nvSpPr>
        <p:spPr>
          <a:xfrm>
            <a:off x="960000" y="2016001"/>
            <a:ext cx="4752000" cy="553998"/>
          </a:xfrm>
        </p:spPr>
        <p:txBody>
          <a:bodyPr/>
          <a:lstStyle>
            <a:lvl1pPr>
              <a:defRPr/>
            </a:lvl1pPr>
          </a:lstStyle>
          <a:p>
            <a:r>
              <a:rPr lang="de-DE"/>
              <a:t>Titelmasterformat durch Klicken bearbeiten</a:t>
            </a:r>
            <a:endParaRPr lang="de-DE" dirty="0"/>
          </a:p>
        </p:txBody>
      </p:sp>
      <p:sp>
        <p:nvSpPr>
          <p:cNvPr id="32" name="Bildplatzhalter 9"/>
          <p:cNvSpPr>
            <a:spLocks noGrp="1"/>
          </p:cNvSpPr>
          <p:nvPr>
            <p:ph type="pic" sz="quarter" idx="13"/>
          </p:nvPr>
        </p:nvSpPr>
        <p:spPr>
          <a:xfrm>
            <a:off x="7591779" y="3755188"/>
            <a:ext cx="2716800" cy="2037600"/>
          </a:xfrm>
        </p:spPr>
        <p:txBody>
          <a:bodyPr rtlCol="0">
            <a:noAutofit/>
          </a:bodyPr>
          <a:lstStyle>
            <a:lvl1pPr marL="0" marR="0" indent="0" defTabSz="914400" eaLnBrk="1" fontAlgn="base" latinLnBrk="0" hangingPunct="1">
              <a:lnSpc>
                <a:spcPct val="100000"/>
              </a:lnSpc>
              <a:spcBef>
                <a:spcPct val="50000"/>
              </a:spcBef>
              <a:spcAft>
                <a:spcPct val="0"/>
              </a:spcAft>
              <a:buClrTx/>
              <a:buSzTx/>
              <a:buFontTx/>
              <a:buNone/>
              <a:tabLst/>
              <a:defRPr sz="1000"/>
            </a:lvl1pPr>
          </a:lstStyle>
          <a:p>
            <a:pPr lvl="0"/>
            <a:r>
              <a:rPr lang="de-DE" noProof="0"/>
              <a:t>Bild durch Klicken auf Symbol hinzufügen</a:t>
            </a:r>
            <a:endParaRPr lang="de-DE" noProof="0" dirty="0"/>
          </a:p>
        </p:txBody>
      </p:sp>
      <p:sp>
        <p:nvSpPr>
          <p:cNvPr id="25" name="Inhaltsplatzhalter 2"/>
          <p:cNvSpPr>
            <a:spLocks noGrp="1"/>
          </p:cNvSpPr>
          <p:nvPr>
            <p:ph idx="1"/>
          </p:nvPr>
        </p:nvSpPr>
        <p:spPr>
          <a:xfrm>
            <a:off x="960000" y="2628001"/>
            <a:ext cx="4752000" cy="907941"/>
          </a:xfrm>
        </p:spPr>
        <p:txBody>
          <a:bodyPr/>
          <a:lstStyle>
            <a:lvl1pPr marL="0" marR="0" indent="0" algn="l" defTabSz="914400" rtl="0" eaLnBrk="1" fontAlgn="base" latinLnBrk="0" hangingPunct="1">
              <a:lnSpc>
                <a:spcPct val="110000"/>
              </a:lnSpc>
              <a:spcBef>
                <a:spcPct val="50000"/>
              </a:spcBef>
              <a:spcAft>
                <a:spcPct val="0"/>
              </a:spcAft>
              <a:buClrTx/>
              <a:buSzTx/>
              <a:buFont typeface="Arial" charset="0"/>
              <a:buNone/>
              <a:tabLst/>
              <a:defRPr sz="1000" b="1" cap="all" baseline="0">
                <a:solidFill>
                  <a:schemeClr val="bg1">
                    <a:lumMod val="50000"/>
                  </a:schemeClr>
                </a:solidFill>
              </a:defRPr>
            </a:lvl1pPr>
            <a:lvl2pPr marL="1588" marR="0" indent="0" algn="l" defTabSz="914400" rtl="0" eaLnBrk="1" fontAlgn="base" latinLnBrk="0" hangingPunct="1">
              <a:lnSpc>
                <a:spcPct val="110000"/>
              </a:lnSpc>
              <a:spcBef>
                <a:spcPts val="600"/>
              </a:spcBef>
              <a:spcAft>
                <a:spcPts val="0"/>
              </a:spcAft>
              <a:buClr>
                <a:srgbClr val="BFC0C5"/>
              </a:buClr>
              <a:buSzTx/>
              <a:buFont typeface="Wingdings" pitchFamily="2" charset="2"/>
              <a:buNone/>
              <a:tabLst/>
              <a:defRPr sz="1000"/>
            </a:lvl2pPr>
            <a:lvl3pPr marL="177800" indent="-177800">
              <a:lnSpc>
                <a:spcPct val="110000"/>
              </a:lnSpc>
              <a:spcBef>
                <a:spcPts val="600"/>
              </a:spcBef>
              <a:spcAft>
                <a:spcPts val="0"/>
              </a:spcAft>
              <a:buClr>
                <a:schemeClr val="accent6"/>
              </a:buClr>
              <a:buFont typeface="Wingdings" pitchFamily="2" charset="2"/>
              <a:buChar char="§"/>
              <a:defRPr sz="1000"/>
            </a:lvl3pPr>
            <a:lvl4pPr marL="357188" indent="-179388">
              <a:lnSpc>
                <a:spcPct val="110000"/>
              </a:lnSpc>
              <a:spcBef>
                <a:spcPts val="600"/>
              </a:spcBef>
              <a:spcAft>
                <a:spcPts val="0"/>
              </a:spcAft>
              <a:buClr>
                <a:schemeClr val="accent6"/>
              </a:buClr>
              <a:buFont typeface="Wingdings" pitchFamily="2" charset="2"/>
              <a:buChar char="§"/>
              <a:defRPr sz="1000"/>
            </a:lvl4pPr>
            <a:lvl5pPr>
              <a:lnSpc>
                <a:spcPct val="110000"/>
              </a:lnSpc>
              <a:spcBef>
                <a:spcPts val="600"/>
              </a:spcBef>
              <a:spcAft>
                <a:spcPts val="0"/>
              </a:spcAft>
              <a:defRPr sz="1000"/>
            </a:lvl5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330419611"/>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_Team_Schlus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05A609F-9181-4293-B9A2-4FF38DE020A9}"/>
              </a:ext>
            </a:extLst>
          </p:cNvPr>
          <p:cNvSpPr/>
          <p:nvPr userDrawn="1"/>
        </p:nvSpPr>
        <p:spPr>
          <a:xfrm>
            <a:off x="481013" y="1655763"/>
            <a:ext cx="5519737" cy="414020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prstClr val="white"/>
              </a:solidFill>
            </a:endParaRPr>
          </a:p>
        </p:txBody>
      </p:sp>
      <p:sp>
        <p:nvSpPr>
          <p:cNvPr id="2" name="Titel 1"/>
          <p:cNvSpPr>
            <a:spLocks noGrp="1"/>
          </p:cNvSpPr>
          <p:nvPr>
            <p:ph type="title"/>
          </p:nvPr>
        </p:nvSpPr>
        <p:spPr>
          <a:xfrm>
            <a:off x="960000" y="2016001"/>
            <a:ext cx="4752000" cy="553998"/>
          </a:xfrm>
        </p:spPr>
        <p:txBody>
          <a:bodyPr/>
          <a:lstStyle/>
          <a:p>
            <a:r>
              <a:rPr lang="de-DE"/>
              <a:t>Titelmasterformat durch Klicken bearbeiten</a:t>
            </a:r>
            <a:endParaRPr lang="de-DE" dirty="0"/>
          </a:p>
        </p:txBody>
      </p:sp>
      <p:sp>
        <p:nvSpPr>
          <p:cNvPr id="3" name="Inhaltsplatzhalter 2"/>
          <p:cNvSpPr>
            <a:spLocks noGrp="1"/>
          </p:cNvSpPr>
          <p:nvPr>
            <p:ph idx="1"/>
          </p:nvPr>
        </p:nvSpPr>
        <p:spPr>
          <a:xfrm>
            <a:off x="960000" y="2628000"/>
            <a:ext cx="4752000" cy="975652"/>
          </a:xfrm>
        </p:spPr>
        <p:txBody>
          <a:bodyPr/>
          <a:lstStyle>
            <a:lvl1pPr>
              <a:lnSpc>
                <a:spcPct val="110000"/>
              </a:lnSpc>
              <a:spcBef>
                <a:spcPts val="600"/>
              </a:spcBef>
              <a:defRPr sz="1200"/>
            </a:lvl1pPr>
            <a:lvl2pPr>
              <a:lnSpc>
                <a:spcPct val="110000"/>
              </a:lnSpc>
              <a:spcBef>
                <a:spcPts val="600"/>
              </a:spcBef>
              <a:defRPr sz="1200"/>
            </a:lvl2pPr>
            <a:lvl3pPr marL="357188" indent="-176213">
              <a:lnSpc>
                <a:spcPct val="110000"/>
              </a:lnSpc>
              <a:spcBef>
                <a:spcPts val="600"/>
              </a:spcBef>
              <a:buClr>
                <a:schemeClr val="accent6"/>
              </a:buClr>
              <a:buFont typeface="Wingdings" pitchFamily="2" charset="2"/>
              <a:buChar char="§"/>
              <a:defRPr sz="1000"/>
            </a:lvl3pPr>
            <a:lvl4pPr marL="538163" indent="-180975">
              <a:lnSpc>
                <a:spcPct val="110000"/>
              </a:lnSpc>
              <a:spcBef>
                <a:spcPts val="600"/>
              </a:spcBef>
              <a:buClr>
                <a:schemeClr val="accent6"/>
              </a:buClr>
              <a:buFont typeface="Wingdings" pitchFamily="2" charset="2"/>
              <a:buChar char="§"/>
              <a:defRPr sz="1000"/>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9" name="Bildplatzhalter 8"/>
          <p:cNvSpPr>
            <a:spLocks noGrp="1"/>
          </p:cNvSpPr>
          <p:nvPr>
            <p:ph type="pic" sz="quarter" idx="13"/>
          </p:nvPr>
        </p:nvSpPr>
        <p:spPr>
          <a:xfrm>
            <a:off x="6192000" y="1656000"/>
            <a:ext cx="5520000" cy="153568"/>
          </a:xfrm>
        </p:spPr>
        <p:txBody>
          <a:bodyPr rtlCol="0"/>
          <a:lstStyle>
            <a:lvl1pPr>
              <a:defRPr sz="1000"/>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15587787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_Abschluss">
    <p:spTree>
      <p:nvGrpSpPr>
        <p:cNvPr id="1" name=""/>
        <p:cNvGrpSpPr/>
        <p:nvPr/>
      </p:nvGrpSpPr>
      <p:grpSpPr>
        <a:xfrm>
          <a:off x="0" y="0"/>
          <a:ext cx="0" cy="0"/>
          <a:chOff x="0" y="0"/>
          <a:chExt cx="0" cy="0"/>
        </a:xfrm>
      </p:grpSpPr>
      <p:cxnSp>
        <p:nvCxnSpPr>
          <p:cNvPr id="4" name="Gerade Verbindung 11">
            <a:extLst>
              <a:ext uri="{FF2B5EF4-FFF2-40B4-BE49-F238E27FC236}">
                <a16:creationId xmlns:a16="http://schemas.microsoft.com/office/drawing/2014/main" id="{5029E2EF-9D37-4F3C-AAE4-0CC381C99DC9}"/>
              </a:ext>
            </a:extLst>
          </p:cNvPr>
          <p:cNvCxnSpPr/>
          <p:nvPr userDrawn="1"/>
        </p:nvCxnSpPr>
        <p:spPr>
          <a:xfrm>
            <a:off x="493713" y="719138"/>
            <a:ext cx="9259887"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Gerade Verbindung 10">
            <a:extLst>
              <a:ext uri="{FF2B5EF4-FFF2-40B4-BE49-F238E27FC236}">
                <a16:creationId xmlns:a16="http://schemas.microsoft.com/office/drawing/2014/main" id="{3ADFE117-25A0-4024-93C2-65C3BD3144E6}"/>
              </a:ext>
            </a:extLst>
          </p:cNvPr>
          <p:cNvCxnSpPr/>
          <p:nvPr userDrawn="1"/>
        </p:nvCxnSpPr>
        <p:spPr>
          <a:xfrm>
            <a:off x="481013" y="6408738"/>
            <a:ext cx="95980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itel 11"/>
          <p:cNvSpPr>
            <a:spLocks noGrp="1"/>
          </p:cNvSpPr>
          <p:nvPr>
            <p:ph type="title"/>
          </p:nvPr>
        </p:nvSpPr>
        <p:spPr>
          <a:xfrm>
            <a:off x="1392000" y="4068001"/>
            <a:ext cx="9408000" cy="276999"/>
          </a:xfrm>
        </p:spPr>
        <p:txBody>
          <a:bodyPr/>
          <a:lstStyle>
            <a:lvl1pPr>
              <a:defRPr/>
            </a:lvl1pPr>
          </a:lstStyle>
          <a:p>
            <a:r>
              <a:rPr lang="de-DE"/>
              <a:t>Titelmasterformat durch Klicken bearbeiten</a:t>
            </a:r>
            <a:endParaRPr lang="de-DE" dirty="0"/>
          </a:p>
        </p:txBody>
      </p:sp>
      <p:sp>
        <p:nvSpPr>
          <p:cNvPr id="14" name="Textplatzhalter 13"/>
          <p:cNvSpPr>
            <a:spLocks noGrp="1"/>
          </p:cNvSpPr>
          <p:nvPr>
            <p:ph type="body" sz="quarter" idx="13"/>
          </p:nvPr>
        </p:nvSpPr>
        <p:spPr>
          <a:xfrm>
            <a:off x="1390649" y="4680001"/>
            <a:ext cx="9408000" cy="464358"/>
          </a:xfrm>
        </p:spPr>
        <p:txBody>
          <a:bodyPr/>
          <a:lstStyle>
            <a:lvl1pPr>
              <a:defRPr sz="1200"/>
            </a:lvl1pPr>
            <a:lvl2pPr>
              <a:buClr>
                <a:schemeClr val="accent4"/>
              </a:buClr>
              <a:defRPr sz="1200"/>
            </a:lvl2pPr>
            <a:lvl3pPr>
              <a:defRPr sz="1200"/>
            </a:lvl3pPr>
            <a:lvl4pPr>
              <a:defRPr sz="1200"/>
            </a:lvl4pPr>
            <a:lvl5pPr>
              <a:defRPr sz="1200"/>
            </a:lvl5pPr>
          </a:lstStyle>
          <a:p>
            <a:pPr lvl="0"/>
            <a:r>
              <a:rPr lang="de-DE"/>
              <a:t>Textmasterformat bearbeiten</a:t>
            </a:r>
          </a:p>
          <a:p>
            <a:pPr lvl="1"/>
            <a:r>
              <a:rPr lang="de-DE"/>
              <a:t>Zweite Ebene</a:t>
            </a:r>
          </a:p>
        </p:txBody>
      </p:sp>
      <p:pic>
        <p:nvPicPr>
          <p:cNvPr id="9" name="Grafik 1">
            <a:extLst>
              <a:ext uri="{FF2B5EF4-FFF2-40B4-BE49-F238E27FC236}">
                <a16:creationId xmlns:a16="http://schemas.microsoft.com/office/drawing/2014/main" id="{E9B406A2-9847-43AE-9E90-1C2717C5E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liennummernplatzhalter 2">
            <a:extLst>
              <a:ext uri="{FF2B5EF4-FFF2-40B4-BE49-F238E27FC236}">
                <a16:creationId xmlns:a16="http://schemas.microsoft.com/office/drawing/2014/main" id="{74A5A1CC-DCB4-40E3-A934-44003DAA6ACE}"/>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1" name="Rechteck 10">
            <a:extLst>
              <a:ext uri="{FF2B5EF4-FFF2-40B4-BE49-F238E27FC236}">
                <a16:creationId xmlns:a16="http://schemas.microsoft.com/office/drawing/2014/main" id="{CF0A7A60-C55F-454D-A3DA-EDB759F9A238}"/>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FC59B859-A4CC-4082-986A-40968FBAC939}"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13" name="Foliennummernplatzhalter 2">
            <a:extLst>
              <a:ext uri="{FF2B5EF4-FFF2-40B4-BE49-F238E27FC236}">
                <a16:creationId xmlns:a16="http://schemas.microsoft.com/office/drawing/2014/main" id="{32A7A141-831B-42CA-83C7-99D4A5008B91}"/>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94086338"/>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44085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cxnSp>
        <p:nvCxnSpPr>
          <p:cNvPr id="4" name="Gerade Verbindung 10">
            <a:extLst>
              <a:ext uri="{FF2B5EF4-FFF2-40B4-BE49-F238E27FC236}">
                <a16:creationId xmlns:a16="http://schemas.microsoft.com/office/drawing/2014/main" id="{ABDAD232-9FC8-4161-B358-152E0C5940F9}"/>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7DA2183A-5E69-421F-8BF6-08B90BC6D999}"/>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2D04A638-6DB2-401A-8206-00FF00134AFA}"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6146" name="Titelplatzhalter 1"/>
          <p:cNvSpPr>
            <a:spLocks noGrp="1"/>
          </p:cNvSpPr>
          <p:nvPr>
            <p:ph type="ctrTitle"/>
          </p:nvPr>
        </p:nvSpPr>
        <p:spPr>
          <a:xfrm>
            <a:off x="958851" y="4914901"/>
            <a:ext cx="9309100" cy="1470025"/>
          </a:xfrm>
        </p:spPr>
        <p:txBody>
          <a:bodyPr/>
          <a:lstStyle>
            <a:lvl1pPr>
              <a:defRPr sz="2800"/>
            </a:lvl1pPr>
          </a:lstStyle>
          <a:p>
            <a:pPr lvl="0"/>
            <a:r>
              <a:rPr lang="de-DE" altLang="de-DE" noProof="0"/>
              <a:t>Titelmasterformat durch Klicken bearbeiten</a:t>
            </a:r>
          </a:p>
        </p:txBody>
      </p:sp>
      <p:sp>
        <p:nvSpPr>
          <p:cNvPr id="6147" name="Textplatzhalter 2"/>
          <p:cNvSpPr>
            <a:spLocks noGrp="1"/>
          </p:cNvSpPr>
          <p:nvPr>
            <p:ph type="subTitle" idx="1"/>
          </p:nvPr>
        </p:nvSpPr>
        <p:spPr>
          <a:xfrm>
            <a:off x="958851" y="5613401"/>
            <a:ext cx="9309100" cy="265113"/>
          </a:xfrm>
        </p:spPr>
        <p:txBody>
          <a:bodyPr/>
          <a:lstStyle>
            <a:lvl1pPr>
              <a:defRPr/>
            </a:lvl1pPr>
          </a:lstStyle>
          <a:p>
            <a:pPr lvl="0"/>
            <a:r>
              <a:rPr lang="de-DE" altLang="de-DE" noProof="0"/>
              <a:t>Formatvorlage des Untertitelmasters durch Klicken bearbeiten</a:t>
            </a:r>
          </a:p>
        </p:txBody>
      </p:sp>
      <p:pic>
        <p:nvPicPr>
          <p:cNvPr id="8" name="Grafik 8">
            <a:extLst>
              <a:ext uri="{FF2B5EF4-FFF2-40B4-BE49-F238E27FC236}">
                <a16:creationId xmlns:a16="http://schemas.microsoft.com/office/drawing/2014/main" id="{FE4CDBF3-EBEF-4ACB-9D6D-7241ECA6E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7">
            <a:extLst>
              <a:ext uri="{FF2B5EF4-FFF2-40B4-BE49-F238E27FC236}">
                <a16:creationId xmlns:a16="http://schemas.microsoft.com/office/drawing/2014/main" id="{C549460D-4865-4B83-9689-457AE966621C}"/>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Foliennummernplatzhalter 2">
            <a:extLst>
              <a:ext uri="{FF2B5EF4-FFF2-40B4-BE49-F238E27FC236}">
                <a16:creationId xmlns:a16="http://schemas.microsoft.com/office/drawing/2014/main" id="{6C189028-1D8F-4F1C-93C8-9D6C854871F6}"/>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2" name="Foliennummernplatzhalter 2">
            <a:extLst>
              <a:ext uri="{FF2B5EF4-FFF2-40B4-BE49-F238E27FC236}">
                <a16:creationId xmlns:a16="http://schemas.microsoft.com/office/drawing/2014/main" id="{036B8E75-4110-4351-A11E-4882E2E88EC9}"/>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924027729"/>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48705945"/>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925639526"/>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78367" y="1438275"/>
            <a:ext cx="4696884"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378451" y="1438275"/>
            <a:ext cx="4696883"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66718015"/>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31348106"/>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4495533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1sp">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A95A9A-75D0-43DC-B84B-2A62D6FA5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2000" y="226800"/>
            <a:ext cx="1938532" cy="275540"/>
          </a:xfrm>
          <a:prstGeom prst="rect">
            <a:avLst/>
          </a:prstGeom>
        </p:spPr>
      </p:pic>
    </p:spTree>
    <p:extLst>
      <p:ext uri="{BB962C8B-B14F-4D97-AF65-F5344CB8AC3E}">
        <p14:creationId xmlns:p14="http://schemas.microsoft.com/office/powerpoint/2010/main" val="2862634143"/>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183673"/>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44549766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78852352"/>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15901791"/>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04818" y="720725"/>
            <a:ext cx="2806700" cy="47831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78367" y="720725"/>
            <a:ext cx="8223251" cy="47831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32226435"/>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Kapiteltrenner1">
    <p:spTree>
      <p:nvGrpSpPr>
        <p:cNvPr id="1" name=""/>
        <p:cNvGrpSpPr/>
        <p:nvPr/>
      </p:nvGrpSpPr>
      <p:grpSpPr>
        <a:xfrm>
          <a:off x="0" y="0"/>
          <a:ext cx="0" cy="0"/>
          <a:chOff x="0" y="0"/>
          <a:chExt cx="0" cy="0"/>
        </a:xfrm>
      </p:grpSpPr>
      <p:sp>
        <p:nvSpPr>
          <p:cNvPr id="2" name="Titel 1"/>
          <p:cNvSpPr>
            <a:spLocks noGrp="1"/>
          </p:cNvSpPr>
          <p:nvPr>
            <p:ph type="title"/>
          </p:nvPr>
        </p:nvSpPr>
        <p:spPr>
          <a:xfrm>
            <a:off x="1392001" y="4068000"/>
            <a:ext cx="8712967" cy="1107996"/>
          </a:xfrm>
        </p:spPr>
        <p:txBody>
          <a:bodyPr>
            <a:spAutoFit/>
          </a:bodyPr>
          <a:lstStyle>
            <a:lvl1pPr algn="l">
              <a:defRPr sz="3600" b="0" cap="none" baseline="0"/>
            </a:lvl1pPr>
          </a:lstStyle>
          <a:p>
            <a:r>
              <a:rPr lang="de-DE"/>
              <a:t>Titelmasterformat durch Klicken bearbeiten</a:t>
            </a:r>
            <a:endParaRPr lang="de-DE" dirty="0"/>
          </a:p>
        </p:txBody>
      </p:sp>
      <p:sp>
        <p:nvSpPr>
          <p:cNvPr id="3" name="Textplatzhalter 2"/>
          <p:cNvSpPr>
            <a:spLocks noGrp="1"/>
          </p:cNvSpPr>
          <p:nvPr>
            <p:ph type="body" idx="1"/>
          </p:nvPr>
        </p:nvSpPr>
        <p:spPr>
          <a:xfrm>
            <a:off x="1392000" y="4680000"/>
            <a:ext cx="10363200" cy="215444"/>
          </a:xfrm>
        </p:spPr>
        <p:txBody>
          <a:bodyPr>
            <a:spAutoFit/>
          </a:bodyPr>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326961627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4879708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cxnSp>
        <p:nvCxnSpPr>
          <p:cNvPr id="4" name="Gerade Verbindung 10">
            <a:extLst>
              <a:ext uri="{FF2B5EF4-FFF2-40B4-BE49-F238E27FC236}">
                <a16:creationId xmlns:a16="http://schemas.microsoft.com/office/drawing/2014/main" id="{833F1339-47D3-42F0-A671-BEF845B91567}"/>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7A91CF0D-3955-4293-B25A-6FE960CE41E1}"/>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7AFD1833-187F-4F9C-A4E7-50366E04E7EC}"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49154" name="Titelplatzhalter 1"/>
          <p:cNvSpPr>
            <a:spLocks noGrp="1"/>
          </p:cNvSpPr>
          <p:nvPr>
            <p:ph type="ctrTitle"/>
          </p:nvPr>
        </p:nvSpPr>
        <p:spPr>
          <a:xfrm>
            <a:off x="958851" y="4914901"/>
            <a:ext cx="9309100" cy="1470025"/>
          </a:xfrm>
        </p:spPr>
        <p:txBody>
          <a:bodyPr/>
          <a:lstStyle>
            <a:lvl1pPr>
              <a:defRPr sz="2800" smtClean="0"/>
            </a:lvl1pPr>
          </a:lstStyle>
          <a:p>
            <a:pPr lvl="0"/>
            <a:r>
              <a:rPr lang="de-DE" altLang="de-DE" noProof="0"/>
              <a:t>Titelmasterformat durch Klicken bearbeiten</a:t>
            </a:r>
          </a:p>
        </p:txBody>
      </p:sp>
      <p:sp>
        <p:nvSpPr>
          <p:cNvPr id="49155" name="Textplatzhalter 2"/>
          <p:cNvSpPr>
            <a:spLocks noGrp="1"/>
          </p:cNvSpPr>
          <p:nvPr>
            <p:ph type="subTitle" idx="1"/>
          </p:nvPr>
        </p:nvSpPr>
        <p:spPr>
          <a:xfrm>
            <a:off x="958851" y="5613401"/>
            <a:ext cx="9309100" cy="265113"/>
          </a:xfrm>
        </p:spPr>
        <p:txBody>
          <a:bodyPr/>
          <a:lstStyle>
            <a:lvl1pPr>
              <a:defRPr smtClean="0"/>
            </a:lvl1pPr>
          </a:lstStyle>
          <a:p>
            <a:pPr lvl="0"/>
            <a:r>
              <a:rPr lang="de-DE" altLang="de-DE" noProof="0"/>
              <a:t>Formatvorlage des Untertitelmasters durch Klicken bearbeiten</a:t>
            </a:r>
          </a:p>
        </p:txBody>
      </p:sp>
      <p:pic>
        <p:nvPicPr>
          <p:cNvPr id="8" name="Grafik 8">
            <a:extLst>
              <a:ext uri="{FF2B5EF4-FFF2-40B4-BE49-F238E27FC236}">
                <a16:creationId xmlns:a16="http://schemas.microsoft.com/office/drawing/2014/main" id="{8DB05825-529C-464E-BA11-6D2560455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7">
            <a:extLst>
              <a:ext uri="{FF2B5EF4-FFF2-40B4-BE49-F238E27FC236}">
                <a16:creationId xmlns:a16="http://schemas.microsoft.com/office/drawing/2014/main" id="{6307F794-96C6-4338-8900-0C83CD6CC34D}"/>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Foliennummernplatzhalter 2">
            <a:extLst>
              <a:ext uri="{FF2B5EF4-FFF2-40B4-BE49-F238E27FC236}">
                <a16:creationId xmlns:a16="http://schemas.microsoft.com/office/drawing/2014/main" id="{CF1D52F6-D10A-4883-B723-EDA41DFCE4FB}"/>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2" name="Foliennummernplatzhalter 2">
            <a:extLst>
              <a:ext uri="{FF2B5EF4-FFF2-40B4-BE49-F238E27FC236}">
                <a16:creationId xmlns:a16="http://schemas.microsoft.com/office/drawing/2014/main" id="{768EA426-1529-43F6-B2F6-075E52BF73EB}"/>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069569528"/>
      </p:ext>
    </p:extLst>
  </p:cSld>
  <p:clrMapOvr>
    <a:masterClrMapping/>
  </p:clrMapOvr>
  <p:transition spd="slow"/>
  <p:hf hd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piteltrenner1">
    <p:spTree>
      <p:nvGrpSpPr>
        <p:cNvPr id="1" name=""/>
        <p:cNvGrpSpPr/>
        <p:nvPr/>
      </p:nvGrpSpPr>
      <p:grpSpPr>
        <a:xfrm>
          <a:off x="0" y="0"/>
          <a:ext cx="0" cy="0"/>
          <a:chOff x="0" y="0"/>
          <a:chExt cx="0" cy="0"/>
        </a:xfrm>
      </p:grpSpPr>
      <p:sp>
        <p:nvSpPr>
          <p:cNvPr id="2" name="Titel 1"/>
          <p:cNvSpPr>
            <a:spLocks noGrp="1"/>
          </p:cNvSpPr>
          <p:nvPr>
            <p:ph type="title"/>
          </p:nvPr>
        </p:nvSpPr>
        <p:spPr>
          <a:xfrm>
            <a:off x="1392001" y="4068000"/>
            <a:ext cx="8712967" cy="1107996"/>
          </a:xfrm>
        </p:spPr>
        <p:txBody>
          <a:bodyPr>
            <a:spAutoFit/>
          </a:bodyPr>
          <a:lstStyle>
            <a:lvl1pPr algn="l">
              <a:defRPr sz="3600" b="0" cap="none" baseline="0"/>
            </a:lvl1pPr>
          </a:lstStyle>
          <a:p>
            <a:r>
              <a:rPr lang="de-DE"/>
              <a:t>Titelmasterformat durch Klicken bearbeiten</a:t>
            </a:r>
            <a:endParaRPr lang="de-DE" dirty="0"/>
          </a:p>
        </p:txBody>
      </p:sp>
      <p:sp>
        <p:nvSpPr>
          <p:cNvPr id="3" name="Textplatzhalter 2"/>
          <p:cNvSpPr>
            <a:spLocks noGrp="1"/>
          </p:cNvSpPr>
          <p:nvPr>
            <p:ph type="body" idx="1"/>
          </p:nvPr>
        </p:nvSpPr>
        <p:spPr>
          <a:xfrm>
            <a:off x="1392000" y="4680000"/>
            <a:ext cx="10363200" cy="215444"/>
          </a:xfrm>
        </p:spPr>
        <p:txBody>
          <a:bodyPr>
            <a:spAutoFit/>
          </a:bodyPr>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2067004721"/>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 Inhalt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80000" y="1440001"/>
            <a:ext cx="9600000" cy="1679499"/>
          </a:xfrm>
        </p:spPr>
        <p:txBody>
          <a:bodyPr>
            <a:spAutoFit/>
          </a:bodyPr>
          <a:lstStyle>
            <a:lvl1pPr marL="0" indent="0">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Tree>
    <p:extLst>
      <p:ext uri="{BB962C8B-B14F-4D97-AF65-F5344CB8AC3E}">
        <p14:creationId xmlns:p14="http://schemas.microsoft.com/office/powerpoint/2010/main" val="386652030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84281"/>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702687458"/>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und Inhalt 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80000" y="1440001"/>
            <a:ext cx="5376000" cy="1697901"/>
          </a:xfrm>
        </p:spPr>
        <p:txBody>
          <a:bodyPr>
            <a:spAutoFit/>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
        <p:nvSpPr>
          <p:cNvPr id="12" name="Inhaltsplatzhalter 2"/>
          <p:cNvSpPr>
            <a:spLocks noGrp="1"/>
          </p:cNvSpPr>
          <p:nvPr>
            <p:ph idx="15"/>
          </p:nvPr>
        </p:nvSpPr>
        <p:spPr>
          <a:xfrm>
            <a:off x="6336000" y="1440001"/>
            <a:ext cx="5376000" cy="1697901"/>
          </a:xfrm>
        </p:spPr>
        <p:txBody>
          <a:bodyPr>
            <a:spAutoFit/>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33166020"/>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522795"/>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80485" y="720725"/>
            <a:ext cx="11231033" cy="323850"/>
          </a:xfrm>
        </p:spPr>
        <p:txBody>
          <a:bodyPr/>
          <a:lstStyle/>
          <a:p>
            <a:r>
              <a:rPr lang="de-DE"/>
              <a:t>Titelmasterformat durch Klicken bearbeiten</a:t>
            </a:r>
          </a:p>
        </p:txBody>
      </p:sp>
      <p:sp>
        <p:nvSpPr>
          <p:cNvPr id="3" name="Inhaltsplatzhalter 2"/>
          <p:cNvSpPr>
            <a:spLocks noGrp="1"/>
          </p:cNvSpPr>
          <p:nvPr>
            <p:ph idx="1"/>
          </p:nvPr>
        </p:nvSpPr>
        <p:spPr>
          <a:xfrm>
            <a:off x="478367" y="1438275"/>
            <a:ext cx="9596967" cy="40655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79703798"/>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D54C4FA-F9A4-4F7B-A8BA-8F465D9BC046}"/>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0B6A3762-E618-4FBA-AE23-EBEB090D78DE}"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49154" name="Titelplatzhalter 1"/>
          <p:cNvSpPr>
            <a:spLocks noGrp="1"/>
          </p:cNvSpPr>
          <p:nvPr>
            <p:ph type="ctrTitle"/>
          </p:nvPr>
        </p:nvSpPr>
        <p:spPr>
          <a:xfrm>
            <a:off x="958851" y="4914901"/>
            <a:ext cx="9309100" cy="1470025"/>
          </a:xfrm>
        </p:spPr>
        <p:txBody>
          <a:bodyPr/>
          <a:lstStyle>
            <a:lvl1pPr>
              <a:defRPr sz="2800" smtClean="0"/>
            </a:lvl1pPr>
          </a:lstStyle>
          <a:p>
            <a:pPr lvl="0"/>
            <a:r>
              <a:rPr lang="de-DE" altLang="de-DE" noProof="0"/>
              <a:t>Titelmasterformat durch Klicken bearbeiten</a:t>
            </a:r>
          </a:p>
        </p:txBody>
      </p:sp>
      <p:sp>
        <p:nvSpPr>
          <p:cNvPr id="49155" name="Textplatzhalter 2"/>
          <p:cNvSpPr>
            <a:spLocks noGrp="1"/>
          </p:cNvSpPr>
          <p:nvPr>
            <p:ph type="subTitle" idx="1"/>
          </p:nvPr>
        </p:nvSpPr>
        <p:spPr>
          <a:xfrm>
            <a:off x="958851" y="5613401"/>
            <a:ext cx="9309100" cy="265113"/>
          </a:xfrm>
        </p:spPr>
        <p:txBody>
          <a:bodyPr/>
          <a:lstStyle>
            <a:lvl1pPr>
              <a:defRPr smtClean="0"/>
            </a:lvl1pPr>
          </a:lstStyle>
          <a:p>
            <a:pPr lvl="0"/>
            <a:r>
              <a:rPr lang="de-DE" altLang="de-DE" noProof="0"/>
              <a:t>Formatvorlage des Untertitelmasters durch Klicken bearbeiten</a:t>
            </a:r>
          </a:p>
        </p:txBody>
      </p:sp>
      <p:pic>
        <p:nvPicPr>
          <p:cNvPr id="7" name="Grafik 8">
            <a:extLst>
              <a:ext uri="{FF2B5EF4-FFF2-40B4-BE49-F238E27FC236}">
                <a16:creationId xmlns:a16="http://schemas.microsoft.com/office/drawing/2014/main" id="{7393B7EB-198B-4D23-A3CD-76A5082A7D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a:extLst>
              <a:ext uri="{FF2B5EF4-FFF2-40B4-BE49-F238E27FC236}">
                <a16:creationId xmlns:a16="http://schemas.microsoft.com/office/drawing/2014/main" id="{C69F8A81-16AD-4CE8-8996-9104CA546E5D}"/>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 Verbindung 10">
            <a:extLst>
              <a:ext uri="{FF2B5EF4-FFF2-40B4-BE49-F238E27FC236}">
                <a16:creationId xmlns:a16="http://schemas.microsoft.com/office/drawing/2014/main" id="{9646A83A-73C4-4564-998B-984ED0894554}"/>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Foliennummernplatzhalter 2">
            <a:extLst>
              <a:ext uri="{FF2B5EF4-FFF2-40B4-BE49-F238E27FC236}">
                <a16:creationId xmlns:a16="http://schemas.microsoft.com/office/drawing/2014/main" id="{B5567854-45BA-4BE3-AC13-AA48A355315E}"/>
              </a:ext>
            </a:extLst>
          </p:cNvPr>
          <p:cNvSpPr txBox="1">
            <a:spLocks/>
          </p:cNvSpPr>
          <p:nvPr userDrawn="1"/>
        </p:nvSpPr>
        <p:spPr bwMode="auto">
          <a:xfrm>
            <a:off x="479425" y="6474241"/>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2" name="Foliennummernplatzhalter 2">
            <a:extLst>
              <a:ext uri="{FF2B5EF4-FFF2-40B4-BE49-F238E27FC236}">
                <a16:creationId xmlns:a16="http://schemas.microsoft.com/office/drawing/2014/main" id="{2D97A5F6-E52A-4F16-91C5-7147A2574343}"/>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dirty="0">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897634724"/>
      </p:ext>
    </p:extLst>
  </p:cSld>
  <p:clrMapOvr>
    <a:masterClrMapping/>
  </p:clrMapOvr>
  <p:transition spd="slow"/>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und Inhalt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80000" y="1440001"/>
            <a:ext cx="9600000" cy="1679499"/>
          </a:xfrm>
        </p:spPr>
        <p:txBody>
          <a:bodyPr>
            <a:spAutoFit/>
          </a:bodyPr>
          <a:lstStyle>
            <a:lvl1pPr marL="0" indent="0">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3911545"/>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und Inhalt 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80000" y="1440001"/>
            <a:ext cx="5376000" cy="1697901"/>
          </a:xfrm>
        </p:spPr>
        <p:txBody>
          <a:bodyPr>
            <a:spAutoFit/>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
        <p:nvSpPr>
          <p:cNvPr id="12" name="Inhaltsplatzhalter 2"/>
          <p:cNvSpPr>
            <a:spLocks noGrp="1"/>
          </p:cNvSpPr>
          <p:nvPr>
            <p:ph idx="15"/>
          </p:nvPr>
        </p:nvSpPr>
        <p:spPr>
          <a:xfrm>
            <a:off x="6336000" y="1440001"/>
            <a:ext cx="5376000" cy="1697901"/>
          </a:xfrm>
        </p:spPr>
        <p:txBody>
          <a:bodyPr>
            <a:spAutoFit/>
          </a:bodyPr>
          <a:lstStyle>
            <a:lvl1pPr>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41818302"/>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80485" y="720725"/>
            <a:ext cx="11231033" cy="323850"/>
          </a:xfrm>
        </p:spPr>
        <p:txBody>
          <a:bodyPr/>
          <a:lstStyle/>
          <a:p>
            <a:r>
              <a:rPr lang="de-DE"/>
              <a:t>Titelmasterformat durch Klicken bearbeiten</a:t>
            </a:r>
          </a:p>
        </p:txBody>
      </p:sp>
      <p:sp>
        <p:nvSpPr>
          <p:cNvPr id="3" name="Inhaltsplatzhalter 2"/>
          <p:cNvSpPr>
            <a:spLocks noGrp="1"/>
          </p:cNvSpPr>
          <p:nvPr>
            <p:ph idx="1"/>
          </p:nvPr>
        </p:nvSpPr>
        <p:spPr>
          <a:xfrm>
            <a:off x="478367" y="1438275"/>
            <a:ext cx="9596967" cy="4065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08370800"/>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M_Titelfolie">
    <p:spTree>
      <p:nvGrpSpPr>
        <p:cNvPr id="1" name=""/>
        <p:cNvGrpSpPr/>
        <p:nvPr/>
      </p:nvGrpSpPr>
      <p:grpSpPr>
        <a:xfrm>
          <a:off x="0" y="0"/>
          <a:ext cx="0" cy="0"/>
          <a:chOff x="0" y="0"/>
          <a:chExt cx="0" cy="0"/>
        </a:xfrm>
      </p:grpSpPr>
      <p:sp>
        <p:nvSpPr>
          <p:cNvPr id="6" name="Rechteck 8">
            <a:extLst>
              <a:ext uri="{FF2B5EF4-FFF2-40B4-BE49-F238E27FC236}">
                <a16:creationId xmlns:a16="http://schemas.microsoft.com/office/drawing/2014/main" id="{49C4523F-E94B-4AB0-9417-B07F95AD3838}"/>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3102C5EF-8086-4018-94C1-89977F821727}"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2" name="Titel 1"/>
          <p:cNvSpPr>
            <a:spLocks noGrp="1"/>
          </p:cNvSpPr>
          <p:nvPr>
            <p:ph type="ctrTitle"/>
          </p:nvPr>
        </p:nvSpPr>
        <p:spPr>
          <a:xfrm>
            <a:off x="960000" y="5364001"/>
            <a:ext cx="8160000" cy="307777"/>
          </a:xfrm>
        </p:spPr>
        <p:txBody>
          <a:bodyPr anchor="b"/>
          <a:lstStyle>
            <a:lvl1pPr>
              <a:defRPr sz="2000"/>
            </a:lvl1pPr>
          </a:lstStyle>
          <a:p>
            <a:r>
              <a:rPr lang="de-DE"/>
              <a:t>Titelmasterformat durch Klicken bearbeiten</a:t>
            </a:r>
            <a:endParaRPr lang="de-DE" dirty="0"/>
          </a:p>
        </p:txBody>
      </p:sp>
      <p:sp>
        <p:nvSpPr>
          <p:cNvPr id="3" name="Untertitel 2"/>
          <p:cNvSpPr>
            <a:spLocks noGrp="1"/>
          </p:cNvSpPr>
          <p:nvPr>
            <p:ph type="subTitle" idx="1"/>
          </p:nvPr>
        </p:nvSpPr>
        <p:spPr>
          <a:xfrm>
            <a:off x="960000" y="5868000"/>
            <a:ext cx="8160000" cy="215444"/>
          </a:xfrm>
        </p:spPr>
        <p:txBody>
          <a:bodyPr/>
          <a:lstStyle>
            <a:lvl1pPr marL="0" indent="0" algn="l">
              <a:buNone/>
              <a:defRPr sz="140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3"/>
          </p:nvPr>
        </p:nvSpPr>
        <p:spPr>
          <a:xfrm>
            <a:off x="960000" y="2880001"/>
            <a:ext cx="10272000" cy="1110047"/>
          </a:xfrm>
        </p:spPr>
        <p:txBody>
          <a:bodyPr/>
          <a:lstStyle>
            <a:lvl1pPr>
              <a:lnSpc>
                <a:spcPct val="110000"/>
              </a:lnSpc>
              <a:spcBef>
                <a:spcPts val="960"/>
              </a:spcBef>
              <a:defRPr sz="1600">
                <a:solidFill>
                  <a:srgbClr val="898989"/>
                </a:solidFill>
              </a:defRPr>
            </a:lvl1pPr>
            <a:lvl2pPr marL="0" indent="0">
              <a:lnSpc>
                <a:spcPct val="110000"/>
              </a:lnSpc>
              <a:spcBef>
                <a:spcPts val="960"/>
              </a:spcBef>
              <a:buNone/>
              <a:defRPr sz="1600">
                <a:solidFill>
                  <a:srgbClr val="898989"/>
                </a:solidFill>
              </a:defRPr>
            </a:lvl2pPr>
            <a:lvl3pPr marL="180975" indent="0">
              <a:lnSpc>
                <a:spcPct val="110000"/>
              </a:lnSpc>
              <a:spcBef>
                <a:spcPts val="0"/>
              </a:spcBef>
              <a:buNone/>
              <a:defRPr sz="1400">
                <a:solidFill>
                  <a:srgbClr val="898989"/>
                </a:solidFill>
              </a:defRPr>
            </a:lvl3pPr>
            <a:lvl4pPr marL="357188" indent="0">
              <a:lnSpc>
                <a:spcPct val="110000"/>
              </a:lnSpc>
              <a:spcBef>
                <a:spcPts val="0"/>
              </a:spcBef>
              <a:buNone/>
              <a:defRPr sz="1200">
                <a:solidFill>
                  <a:srgbClr val="898989"/>
                </a:solidFill>
              </a:defRPr>
            </a:lvl4pPr>
            <a:lvl5pPr marL="538162" indent="0">
              <a:lnSpc>
                <a:spcPct val="110000"/>
              </a:lnSpc>
              <a:spcBef>
                <a:spcPts val="0"/>
              </a:spcBef>
              <a:buNone/>
              <a:defRPr sz="1000">
                <a:solidFill>
                  <a:srgbClr val="898989"/>
                </a:solidFill>
              </a:defRPr>
            </a:lvl5pPr>
          </a:lstStyle>
          <a:p>
            <a:pPr lvl="0"/>
            <a:r>
              <a:rPr lang="de-DE"/>
              <a:t>Textmasterformat bearbeiten</a:t>
            </a:r>
          </a:p>
          <a:p>
            <a:pPr lvl="1"/>
            <a:r>
              <a:rPr lang="de-DE"/>
              <a:t>Zweite Ebene</a:t>
            </a:r>
          </a:p>
          <a:p>
            <a:pPr lvl="2"/>
            <a:r>
              <a:rPr lang="de-DE"/>
              <a:t>Dritte Ebene</a:t>
            </a:r>
          </a:p>
          <a:p>
            <a:pPr lvl="3"/>
            <a:r>
              <a:rPr lang="de-DE"/>
              <a:t>Vierte Ebene</a:t>
            </a:r>
          </a:p>
        </p:txBody>
      </p:sp>
      <p:pic>
        <p:nvPicPr>
          <p:cNvPr id="8" name="Grafik 8">
            <a:extLst>
              <a:ext uri="{FF2B5EF4-FFF2-40B4-BE49-F238E27FC236}">
                <a16:creationId xmlns:a16="http://schemas.microsoft.com/office/drawing/2014/main" id="{30DD7334-1A24-41FD-A1CF-ECC8903E9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7">
            <a:extLst>
              <a:ext uri="{FF2B5EF4-FFF2-40B4-BE49-F238E27FC236}">
                <a16:creationId xmlns:a16="http://schemas.microsoft.com/office/drawing/2014/main" id="{37E1F4C3-FED2-435A-B4DE-0D4C5310D5AC}"/>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85B33A63-E1A3-43CD-83F7-6B0545E43621}"/>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Foliennummernplatzhalter 2">
            <a:extLst>
              <a:ext uri="{FF2B5EF4-FFF2-40B4-BE49-F238E27FC236}">
                <a16:creationId xmlns:a16="http://schemas.microsoft.com/office/drawing/2014/main" id="{BBBC0690-707D-4C18-90F3-6F703D113D4B}"/>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3" name="Foliennummernplatzhalter 2">
            <a:extLst>
              <a:ext uri="{FF2B5EF4-FFF2-40B4-BE49-F238E27FC236}">
                <a16:creationId xmlns:a16="http://schemas.microsoft.com/office/drawing/2014/main" id="{D625ED74-93EC-4790-B7EB-585CD29879BF}"/>
              </a:ext>
            </a:extLst>
          </p:cNvPr>
          <p:cNvSpPr txBox="1">
            <a:spLocks/>
          </p:cNvSpPr>
          <p:nvPr userDrawn="1"/>
        </p:nvSpPr>
        <p:spPr bwMode="auto">
          <a:xfrm>
            <a:off x="479376" y="6453336"/>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700757121"/>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M_Kapiteltrennseite">
    <p:spTree>
      <p:nvGrpSpPr>
        <p:cNvPr id="1" name=""/>
        <p:cNvGrpSpPr/>
        <p:nvPr/>
      </p:nvGrpSpPr>
      <p:grpSpPr>
        <a:xfrm>
          <a:off x="0" y="0"/>
          <a:ext cx="0" cy="0"/>
          <a:chOff x="0" y="0"/>
          <a:chExt cx="0" cy="0"/>
        </a:xfrm>
      </p:grpSpPr>
      <p:sp>
        <p:nvSpPr>
          <p:cNvPr id="5" name="Rechteck 8">
            <a:extLst>
              <a:ext uri="{FF2B5EF4-FFF2-40B4-BE49-F238E27FC236}">
                <a16:creationId xmlns:a16="http://schemas.microsoft.com/office/drawing/2014/main" id="{2AB9B2B0-C61F-4276-81C6-AB2796941D75}"/>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B8BDD546-AE93-40FC-9CB0-75DC884D2C8E}"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2" name="Titel 1"/>
          <p:cNvSpPr>
            <a:spLocks noGrp="1"/>
          </p:cNvSpPr>
          <p:nvPr>
            <p:ph type="title"/>
          </p:nvPr>
        </p:nvSpPr>
        <p:spPr>
          <a:xfrm>
            <a:off x="1392000" y="4068001"/>
            <a:ext cx="8590200" cy="492443"/>
          </a:xfrm>
        </p:spPr>
        <p:txBody>
          <a:bodyPr/>
          <a:lstStyle>
            <a:lvl1pPr>
              <a:defRPr sz="3200"/>
            </a:lvl1pPr>
          </a:lstStyle>
          <a:p>
            <a:r>
              <a:rPr lang="de-DE"/>
              <a:t>Titelmasterformat durch Klicken bearbeiten</a:t>
            </a:r>
            <a:endParaRPr lang="de-DE" dirty="0"/>
          </a:p>
        </p:txBody>
      </p:sp>
      <p:sp>
        <p:nvSpPr>
          <p:cNvPr id="7" name="Textplatzhalter 6"/>
          <p:cNvSpPr>
            <a:spLocks noGrp="1"/>
          </p:cNvSpPr>
          <p:nvPr>
            <p:ph type="body" sz="quarter" idx="13"/>
          </p:nvPr>
        </p:nvSpPr>
        <p:spPr>
          <a:xfrm>
            <a:off x="1392000" y="4680001"/>
            <a:ext cx="8590200" cy="483209"/>
          </a:xfrm>
        </p:spPr>
        <p:txBody>
          <a:bodyPr/>
          <a:lstStyle>
            <a:lvl1pPr marL="0" indent="0">
              <a:buFont typeface="+mj-lt"/>
              <a:buNone/>
              <a:defRPr sz="1200"/>
            </a:lvl1pPr>
            <a:lvl2pPr marL="177800" indent="-177800">
              <a:buFont typeface="Wingdings" pitchFamily="2" charset="2"/>
              <a:buChar char="§"/>
              <a:defRPr sz="1200"/>
            </a:lvl2pPr>
            <a:lvl3pPr marL="355600" indent="-177800">
              <a:defRPr sz="1200"/>
            </a:lvl3pPr>
            <a:lvl4pPr marL="539750" indent="-184150">
              <a:defRPr sz="1000"/>
            </a:lvl4pPr>
            <a:lvl5pPr marL="719138" indent="-179388">
              <a:defRPr sz="1000"/>
            </a:lvl5pPr>
          </a:lstStyle>
          <a:p>
            <a:pPr lvl="0"/>
            <a:r>
              <a:rPr lang="de-DE"/>
              <a:t>Textmasterformat bearbeiten</a:t>
            </a:r>
          </a:p>
          <a:p>
            <a:pPr lvl="1"/>
            <a:r>
              <a:rPr lang="de-DE"/>
              <a:t>Zweite Ebene</a:t>
            </a:r>
          </a:p>
        </p:txBody>
      </p:sp>
      <p:cxnSp>
        <p:nvCxnSpPr>
          <p:cNvPr id="8" name="Gerade Verbindung 7">
            <a:extLst>
              <a:ext uri="{FF2B5EF4-FFF2-40B4-BE49-F238E27FC236}">
                <a16:creationId xmlns:a16="http://schemas.microsoft.com/office/drawing/2014/main" id="{877C21C5-74DE-4799-ACE1-D3F97BA8AB18}"/>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7272E53A-0F3B-4DB4-9652-873954313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10">
            <a:extLst>
              <a:ext uri="{FF2B5EF4-FFF2-40B4-BE49-F238E27FC236}">
                <a16:creationId xmlns:a16="http://schemas.microsoft.com/office/drawing/2014/main" id="{FC00F934-B52E-4D50-BFAB-25038D2CFE2E}"/>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Foliennummernplatzhalter 2">
            <a:extLst>
              <a:ext uri="{FF2B5EF4-FFF2-40B4-BE49-F238E27FC236}">
                <a16:creationId xmlns:a16="http://schemas.microsoft.com/office/drawing/2014/main" id="{14F49FB2-EFA7-45D5-AAA4-BF5A93207001}"/>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3" name="Foliennummernplatzhalter 2">
            <a:extLst>
              <a:ext uri="{FF2B5EF4-FFF2-40B4-BE49-F238E27FC236}">
                <a16:creationId xmlns:a16="http://schemas.microsoft.com/office/drawing/2014/main" id="{B30E4028-F3A6-4D4C-A464-FBE546A0D137}"/>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306572454"/>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M_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7" name="Textplatzhalter 6"/>
          <p:cNvSpPr>
            <a:spLocks noGrp="1"/>
          </p:cNvSpPr>
          <p:nvPr>
            <p:ph type="body" sz="quarter" idx="13"/>
          </p:nvPr>
        </p:nvSpPr>
        <p:spPr>
          <a:xfrm>
            <a:off x="480000" y="1476001"/>
            <a:ext cx="9264000" cy="1323439"/>
          </a:xfrm>
        </p:spPr>
        <p:txBody>
          <a:bodyPr/>
          <a:lstStyle>
            <a:lvl1pPr>
              <a:defRPr sz="1400"/>
            </a:lvl1pPr>
            <a:lvl2pPr>
              <a:buClr>
                <a:schemeClr val="accent4"/>
              </a:buClr>
              <a:defRPr sz="1400"/>
            </a:lvl2pPr>
            <a:lvl3pPr>
              <a:buClr>
                <a:schemeClr val="accent4"/>
              </a:buClr>
              <a:defRPr sz="1200"/>
            </a:lvl3pPr>
            <a:lvl4pPr>
              <a:buClr>
                <a:schemeClr val="accent4"/>
              </a:buClr>
              <a:defRPr sz="1000"/>
            </a:lvl4pPr>
            <a:lvl5pPr>
              <a:buClr>
                <a:schemeClr val="accent4"/>
              </a:buClr>
              <a:defRPr sz="1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806209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81013" y="720725"/>
            <a:ext cx="11229975" cy="32385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8060268" y="1079500"/>
            <a:ext cx="3647017" cy="154709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223436"/>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M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518086"/>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Kapiteltrenner1">
    <p:spTree>
      <p:nvGrpSpPr>
        <p:cNvPr id="1" name=""/>
        <p:cNvGrpSpPr/>
        <p:nvPr/>
      </p:nvGrpSpPr>
      <p:grpSpPr>
        <a:xfrm>
          <a:off x="0" y="0"/>
          <a:ext cx="0" cy="0"/>
          <a:chOff x="0" y="0"/>
          <a:chExt cx="0" cy="0"/>
        </a:xfrm>
      </p:grpSpPr>
      <p:sp>
        <p:nvSpPr>
          <p:cNvPr id="2" name="Titel 1"/>
          <p:cNvSpPr>
            <a:spLocks noGrp="1"/>
          </p:cNvSpPr>
          <p:nvPr>
            <p:ph type="title"/>
          </p:nvPr>
        </p:nvSpPr>
        <p:spPr>
          <a:xfrm>
            <a:off x="1392001" y="4068000"/>
            <a:ext cx="8712967" cy="1107996"/>
          </a:xfrm>
        </p:spPr>
        <p:txBody>
          <a:bodyPr>
            <a:spAutoFit/>
          </a:bodyPr>
          <a:lstStyle>
            <a:lvl1pPr algn="l">
              <a:defRPr sz="3600" b="0" cap="none" baseline="0"/>
            </a:lvl1pPr>
          </a:lstStyle>
          <a:p>
            <a:r>
              <a:rPr lang="de-DE"/>
              <a:t>Titelmasterformat durch Klicken bearbeiten</a:t>
            </a:r>
            <a:endParaRPr lang="de-DE" dirty="0"/>
          </a:p>
        </p:txBody>
      </p:sp>
      <p:sp>
        <p:nvSpPr>
          <p:cNvPr id="3" name="Textplatzhalter 2"/>
          <p:cNvSpPr>
            <a:spLocks noGrp="1"/>
          </p:cNvSpPr>
          <p:nvPr>
            <p:ph type="body" idx="1"/>
          </p:nvPr>
        </p:nvSpPr>
        <p:spPr>
          <a:xfrm>
            <a:off x="1392000" y="4680000"/>
            <a:ext cx="10363200" cy="215444"/>
          </a:xfrm>
        </p:spPr>
        <p:txBody>
          <a:bodyPr>
            <a:spAutoFit/>
          </a:bodyPr>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1706088784"/>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99378483"/>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iagramm groß + Hea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Tree>
    <p:extLst>
      <p:ext uri="{BB962C8B-B14F-4D97-AF65-F5344CB8AC3E}">
        <p14:creationId xmlns:p14="http://schemas.microsoft.com/office/powerpoint/2010/main" val="3210323083"/>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53232"/>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cxnSp>
        <p:nvCxnSpPr>
          <p:cNvPr id="4" name="Gerade Verbindung 10">
            <a:extLst>
              <a:ext uri="{FF2B5EF4-FFF2-40B4-BE49-F238E27FC236}">
                <a16:creationId xmlns:a16="http://schemas.microsoft.com/office/drawing/2014/main" id="{6AC500C4-FCF9-48BA-A73B-63884330E7B2}"/>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D84DBD84-3A7D-49DD-93B2-FA3F5C351741}"/>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71F4B369-99D2-41A8-AF86-3D5DE7AFBC9D}"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6146" name="Titelplatzhalter 1"/>
          <p:cNvSpPr>
            <a:spLocks noGrp="1"/>
          </p:cNvSpPr>
          <p:nvPr>
            <p:ph type="ctrTitle"/>
          </p:nvPr>
        </p:nvSpPr>
        <p:spPr>
          <a:xfrm>
            <a:off x="958851" y="4914901"/>
            <a:ext cx="9309100" cy="1470025"/>
          </a:xfrm>
        </p:spPr>
        <p:txBody>
          <a:bodyPr/>
          <a:lstStyle>
            <a:lvl1pPr>
              <a:defRPr sz="2800"/>
            </a:lvl1pPr>
          </a:lstStyle>
          <a:p>
            <a:pPr lvl="0"/>
            <a:r>
              <a:rPr lang="de-DE" altLang="de-DE" noProof="0"/>
              <a:t>Titelmasterformat durch Klicken bearbeiten</a:t>
            </a:r>
          </a:p>
        </p:txBody>
      </p:sp>
      <p:sp>
        <p:nvSpPr>
          <p:cNvPr id="6147" name="Textplatzhalter 2"/>
          <p:cNvSpPr>
            <a:spLocks noGrp="1"/>
          </p:cNvSpPr>
          <p:nvPr>
            <p:ph type="subTitle" idx="1"/>
          </p:nvPr>
        </p:nvSpPr>
        <p:spPr>
          <a:xfrm>
            <a:off x="958851" y="5613401"/>
            <a:ext cx="9309100" cy="265113"/>
          </a:xfrm>
        </p:spPr>
        <p:txBody>
          <a:bodyPr/>
          <a:lstStyle>
            <a:lvl1pPr>
              <a:defRPr/>
            </a:lvl1pPr>
          </a:lstStyle>
          <a:p>
            <a:pPr lvl="0"/>
            <a:r>
              <a:rPr lang="de-DE" altLang="de-DE" noProof="0"/>
              <a:t>Formatvorlage des Untertitelmasters durch Klicken bearbeiten</a:t>
            </a:r>
          </a:p>
        </p:txBody>
      </p:sp>
      <p:cxnSp>
        <p:nvCxnSpPr>
          <p:cNvPr id="8" name="Gerade Verbindung 7">
            <a:extLst>
              <a:ext uri="{FF2B5EF4-FFF2-40B4-BE49-F238E27FC236}">
                <a16:creationId xmlns:a16="http://schemas.microsoft.com/office/drawing/2014/main" id="{41090022-58C7-42E5-A325-5D4DF2E951DF}"/>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6A866B2D-ED23-45A0-96DB-B2653E2E1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90681" y="549276"/>
            <a:ext cx="1800000" cy="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liennummernplatzhalter 2">
            <a:extLst>
              <a:ext uri="{FF2B5EF4-FFF2-40B4-BE49-F238E27FC236}">
                <a16:creationId xmlns:a16="http://schemas.microsoft.com/office/drawing/2014/main" id="{0B551C0B-EA1D-4899-8358-35290618379B}"/>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2" name="Foliennummernplatzhalter 2">
            <a:extLst>
              <a:ext uri="{FF2B5EF4-FFF2-40B4-BE49-F238E27FC236}">
                <a16:creationId xmlns:a16="http://schemas.microsoft.com/office/drawing/2014/main" id="{AE756AB9-ABF5-4BC8-AD2E-54C093BCEE56}"/>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838877218"/>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25002069"/>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687823069"/>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78367" y="1438275"/>
            <a:ext cx="4696884"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378451" y="1438275"/>
            <a:ext cx="4696883"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46756492"/>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89162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4099828"/>
            <a:ext cx="10363200" cy="30707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03450852"/>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24699082"/>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861361"/>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12552441"/>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328624316"/>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173634"/>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04818" y="720725"/>
            <a:ext cx="2806700" cy="47831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78367" y="720725"/>
            <a:ext cx="8223251" cy="47831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4736730"/>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Kapiteltrenner1">
    <p:spTree>
      <p:nvGrpSpPr>
        <p:cNvPr id="1" name=""/>
        <p:cNvGrpSpPr/>
        <p:nvPr/>
      </p:nvGrpSpPr>
      <p:grpSpPr>
        <a:xfrm>
          <a:off x="0" y="0"/>
          <a:ext cx="0" cy="0"/>
          <a:chOff x="0" y="0"/>
          <a:chExt cx="0" cy="0"/>
        </a:xfrm>
      </p:grpSpPr>
      <p:sp>
        <p:nvSpPr>
          <p:cNvPr id="2" name="Titel 1"/>
          <p:cNvSpPr>
            <a:spLocks noGrp="1"/>
          </p:cNvSpPr>
          <p:nvPr>
            <p:ph type="title"/>
          </p:nvPr>
        </p:nvSpPr>
        <p:spPr>
          <a:xfrm>
            <a:off x="1392001" y="4068000"/>
            <a:ext cx="8712967" cy="1107996"/>
          </a:xfrm>
        </p:spPr>
        <p:txBody>
          <a:bodyPr>
            <a:spAutoFit/>
          </a:bodyPr>
          <a:lstStyle>
            <a:lvl1pPr algn="l">
              <a:defRPr sz="3600" b="0" cap="none" baseline="0"/>
            </a:lvl1pPr>
          </a:lstStyle>
          <a:p>
            <a:r>
              <a:rPr lang="de-DE"/>
              <a:t>Titelmasterformat durch Klicken bearbeiten</a:t>
            </a:r>
            <a:endParaRPr lang="de-DE" dirty="0"/>
          </a:p>
        </p:txBody>
      </p:sp>
      <p:sp>
        <p:nvSpPr>
          <p:cNvPr id="3" name="Textplatzhalter 2"/>
          <p:cNvSpPr>
            <a:spLocks noGrp="1"/>
          </p:cNvSpPr>
          <p:nvPr>
            <p:ph type="body" idx="1"/>
          </p:nvPr>
        </p:nvSpPr>
        <p:spPr>
          <a:xfrm>
            <a:off x="1392000" y="4680000"/>
            <a:ext cx="10363200" cy="215444"/>
          </a:xfrm>
        </p:spPr>
        <p:txBody>
          <a:bodyPr>
            <a:spAutoFit/>
          </a:bodyPr>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3230871772"/>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36532470"/>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8">
            <a:extLst>
              <a:ext uri="{FF2B5EF4-FFF2-40B4-BE49-F238E27FC236}">
                <a16:creationId xmlns:a16="http://schemas.microsoft.com/office/drawing/2014/main" id="{1534BA36-2CBA-4D7D-9FBA-8F0F703918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8225" y="542925"/>
            <a:ext cx="26638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8">
            <a:extLst>
              <a:ext uri="{FF2B5EF4-FFF2-40B4-BE49-F238E27FC236}">
                <a16:creationId xmlns:a16="http://schemas.microsoft.com/office/drawing/2014/main" id="{1665837B-3F86-4A73-A69F-8C8A8FEBD9BF}"/>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BE955CD1-847F-43F8-BC28-DF05C6BC55F5}"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sp>
        <p:nvSpPr>
          <p:cNvPr id="49154" name="Titelplatzhalter 1"/>
          <p:cNvSpPr>
            <a:spLocks noGrp="1"/>
          </p:cNvSpPr>
          <p:nvPr>
            <p:ph type="ctrTitle"/>
          </p:nvPr>
        </p:nvSpPr>
        <p:spPr>
          <a:xfrm>
            <a:off x="958851" y="4914901"/>
            <a:ext cx="9309100" cy="1470025"/>
          </a:xfrm>
        </p:spPr>
        <p:txBody>
          <a:bodyPr/>
          <a:lstStyle>
            <a:lvl1pPr>
              <a:defRPr sz="2800" smtClean="0"/>
            </a:lvl1pPr>
          </a:lstStyle>
          <a:p>
            <a:pPr lvl="0"/>
            <a:r>
              <a:rPr lang="de-DE" altLang="de-DE" noProof="0"/>
              <a:t>Titelmasterformat durch Klicken bearbeiten</a:t>
            </a:r>
          </a:p>
        </p:txBody>
      </p:sp>
      <p:sp>
        <p:nvSpPr>
          <p:cNvPr id="49155" name="Textplatzhalter 2"/>
          <p:cNvSpPr>
            <a:spLocks noGrp="1"/>
          </p:cNvSpPr>
          <p:nvPr>
            <p:ph type="subTitle" idx="1"/>
          </p:nvPr>
        </p:nvSpPr>
        <p:spPr>
          <a:xfrm>
            <a:off x="958851" y="5613401"/>
            <a:ext cx="9309100" cy="265113"/>
          </a:xfrm>
        </p:spPr>
        <p:txBody>
          <a:bodyPr/>
          <a:lstStyle>
            <a:lvl1pPr>
              <a:defRPr smtClean="0"/>
            </a:lvl1pPr>
          </a:lstStyle>
          <a:p>
            <a:pPr lvl="0"/>
            <a:r>
              <a:rPr lang="de-DE" altLang="de-DE" noProof="0"/>
              <a:t>Formatvorlage des Untertitelmasters durch Klicken bearbeiten</a:t>
            </a:r>
          </a:p>
        </p:txBody>
      </p:sp>
      <p:sp>
        <p:nvSpPr>
          <p:cNvPr id="6" name="Foliennummernplatzhalter 5">
            <a:extLst>
              <a:ext uri="{FF2B5EF4-FFF2-40B4-BE49-F238E27FC236}">
                <a16:creationId xmlns:a16="http://schemas.microsoft.com/office/drawing/2014/main" id="{5235E8E6-7ACC-4CB7-9FF7-20EE898A53AC}"/>
              </a:ext>
            </a:extLst>
          </p:cNvPr>
          <p:cNvSpPr>
            <a:spLocks noGrp="1"/>
          </p:cNvSpPr>
          <p:nvPr>
            <p:ph type="sldNum" sz="quarter" idx="10"/>
          </p:nvPr>
        </p:nvSpPr>
        <p:spPr/>
        <p:txBody>
          <a:bodyPr/>
          <a:lstStyle>
            <a:lvl1pPr>
              <a:defRPr/>
            </a:lvl1pPr>
          </a:lstStyle>
          <a:p>
            <a:pPr>
              <a:defRPr/>
            </a:pPr>
            <a:r>
              <a:rPr lang="de-DE" altLang="de-DE"/>
              <a:t>Seite </a:t>
            </a:r>
            <a:fld id="{8B2E5E29-7CCE-4537-A1B3-72F983BC9E54}" type="slidenum">
              <a:rPr lang="de-DE" altLang="de-DE" smtClean="0"/>
              <a:pPr>
                <a:defRPr/>
              </a:pPr>
              <a:t>‹Nr.›</a:t>
            </a:fld>
            <a:r>
              <a:rPr lang="de-DE" altLang="de-DE"/>
              <a:t>  |</a:t>
            </a:r>
          </a:p>
        </p:txBody>
      </p:sp>
      <p:sp>
        <p:nvSpPr>
          <p:cNvPr id="8" name="Foliennummernplatzhalter 2">
            <a:extLst>
              <a:ext uri="{FF2B5EF4-FFF2-40B4-BE49-F238E27FC236}">
                <a16:creationId xmlns:a16="http://schemas.microsoft.com/office/drawing/2014/main" id="{3A4ABD00-1B6D-49BE-AF43-312B6F2E25E4}"/>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9" name="Foliennummernplatzhalter 2">
            <a:extLst>
              <a:ext uri="{FF2B5EF4-FFF2-40B4-BE49-F238E27FC236}">
                <a16:creationId xmlns:a16="http://schemas.microsoft.com/office/drawing/2014/main" id="{DE4CD5A2-98AA-4A13-B7F5-3BB928484F9D}"/>
              </a:ext>
            </a:extLst>
          </p:cNvPr>
          <p:cNvSpPr txBox="1">
            <a:spLocks/>
          </p:cNvSpPr>
          <p:nvPr userDrawn="1"/>
        </p:nvSpPr>
        <p:spPr bwMode="auto">
          <a:xfrm>
            <a:off x="1055440"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156109581"/>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und Inhalt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80000" y="1440001"/>
            <a:ext cx="9600000" cy="1679499"/>
          </a:xfrm>
        </p:spPr>
        <p:txBody>
          <a:bodyPr>
            <a:spAutoFit/>
          </a:bodyPr>
          <a:lstStyle>
            <a:lvl1pPr marL="0" indent="0">
              <a:lnSpc>
                <a:spcPct val="110000"/>
              </a:lnSpc>
              <a:spcBef>
                <a:spcPts val="1000"/>
              </a:spcBef>
              <a:defRPr/>
            </a:lvl1pPr>
            <a:lvl2pPr>
              <a:lnSpc>
                <a:spcPct val="110000"/>
              </a:lnSpc>
              <a:spcBef>
                <a:spcPts val="1000"/>
              </a:spcBef>
              <a:defRPr/>
            </a:lvl2pPr>
            <a:lvl3pPr>
              <a:lnSpc>
                <a:spcPct val="110000"/>
              </a:lnSpc>
              <a:spcBef>
                <a:spcPts val="1000"/>
              </a:spcBef>
              <a:defRPr/>
            </a:lvl3pPr>
            <a:lvl4pPr>
              <a:lnSpc>
                <a:spcPct val="110000"/>
              </a:lnSpc>
              <a:spcBef>
                <a:spcPts val="1000"/>
              </a:spcBef>
              <a:defRPr/>
            </a:lvl4pPr>
            <a:lvl5pPr>
              <a:lnSpc>
                <a:spcPct val="110000"/>
              </a:lnSpc>
              <a:spcBef>
                <a:spcPts val="100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480000" y="288000"/>
            <a:ext cx="8352000" cy="180000"/>
          </a:xfrm>
        </p:spPr>
        <p:txBody>
          <a:bodyPr>
            <a:normAutofit/>
          </a:bodyPr>
          <a:lstStyle>
            <a:lvl1pPr>
              <a:defRPr sz="1000"/>
            </a:lvl1pPr>
          </a:lstStyle>
          <a:p>
            <a:pPr lvl="0"/>
            <a:r>
              <a:rPr lang="de-DE" dirty="0"/>
              <a:t>Textmasterformat bearbeiten</a:t>
            </a:r>
          </a:p>
        </p:txBody>
      </p:sp>
      <p:sp>
        <p:nvSpPr>
          <p:cNvPr id="5" name="Foliennummernplatzhalter 5">
            <a:extLst>
              <a:ext uri="{FF2B5EF4-FFF2-40B4-BE49-F238E27FC236}">
                <a16:creationId xmlns:a16="http://schemas.microsoft.com/office/drawing/2014/main" id="{42BD11C6-ECB2-47E1-9570-5BAA31E1A080}"/>
              </a:ext>
            </a:extLst>
          </p:cNvPr>
          <p:cNvSpPr>
            <a:spLocks noGrp="1"/>
          </p:cNvSpPr>
          <p:nvPr>
            <p:ph type="sldNum" sz="quarter" idx="14"/>
          </p:nvPr>
        </p:nvSpPr>
        <p:spPr/>
        <p:txBody>
          <a:bodyPr/>
          <a:lstStyle>
            <a:lvl1pPr>
              <a:defRPr/>
            </a:lvl1pPr>
          </a:lstStyle>
          <a:p>
            <a:pPr>
              <a:defRPr/>
            </a:pPr>
            <a:r>
              <a:rPr lang="de-DE" altLang="de-DE"/>
              <a:t>Seite </a:t>
            </a:r>
            <a:fld id="{4C9132D7-FBC4-4ACC-A51B-AE206154DD9F}" type="slidenum">
              <a:rPr lang="de-DE" altLang="de-DE" smtClean="0"/>
              <a:pPr>
                <a:defRPr/>
              </a:pPr>
              <a:t>‹Nr.›</a:t>
            </a:fld>
            <a:r>
              <a:rPr lang="de-DE" altLang="de-DE"/>
              <a:t>  |</a:t>
            </a:r>
          </a:p>
        </p:txBody>
      </p:sp>
    </p:spTree>
    <p:extLst>
      <p:ext uri="{BB962C8B-B14F-4D97-AF65-F5344CB8AC3E}">
        <p14:creationId xmlns:p14="http://schemas.microsoft.com/office/powerpoint/2010/main" val="3916977934"/>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3.png"/><Relationship Id="rId5" Type="http://schemas.openxmlformats.org/officeDocument/2006/relationships/slideLayout" Target="../slideLayouts/slideLayout102.xml"/><Relationship Id="rId10" Type="http://schemas.openxmlformats.org/officeDocument/2006/relationships/theme" Target="../theme/theme10.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5.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3.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A1E059C1-1F49-4EED-848C-74CE48EDDBE7}"/>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14D3CC72-2240-49CB-BA93-A651C0694159}"/>
              </a:ext>
            </a:extLst>
          </p:cNvPr>
          <p:cNvCxnSpPr/>
          <p:nvPr/>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Foliennummernplatzhalter 2">
            <a:extLst>
              <a:ext uri="{FF2B5EF4-FFF2-40B4-BE49-F238E27FC236}">
                <a16:creationId xmlns:a16="http://schemas.microsoft.com/office/drawing/2014/main" id="{E9CCDB21-A7B0-4DB1-A872-808B1563AC06}"/>
              </a:ext>
            </a:extLst>
          </p:cNvPr>
          <p:cNvSpPr txBox="1">
            <a:spLocks/>
          </p:cNvSpPr>
          <p:nvPr userDrawn="1"/>
        </p:nvSpPr>
        <p:spPr bwMode="auto">
          <a:xfrm>
            <a:off x="479425" y="6463787"/>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2" name="Rectangle 36">
            <a:extLst>
              <a:ext uri="{FF2B5EF4-FFF2-40B4-BE49-F238E27FC236}">
                <a16:creationId xmlns:a16="http://schemas.microsoft.com/office/drawing/2014/main" id="{07B8C38C-DE87-46FA-A85F-034939527351}"/>
              </a:ext>
            </a:extLst>
          </p:cNvPr>
          <p:cNvSpPr txBox="1">
            <a:spLocks noChangeArrowheads="1"/>
          </p:cNvSpPr>
          <p:nvPr userDrawn="1"/>
        </p:nvSpPr>
        <p:spPr>
          <a:xfrm>
            <a:off x="8715308" y="6525343"/>
            <a:ext cx="1374842" cy="272837"/>
          </a:xfrm>
          <a:prstGeom prst="rect">
            <a:avLst/>
          </a:prstGeom>
          <a:ln/>
        </p:spPr>
        <p:txBody>
          <a:bodyPr lIns="0" tIns="0" rIns="0" bIns="0"/>
          <a:lstStyle>
            <a:defPPr>
              <a:defRPr lang="de-DE"/>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b="0" dirty="0"/>
              <a:t>#HB0</a:t>
            </a:r>
            <a:fld id="{1890FA82-6544-4B4F-9B6A-83E4012516B7}" type="slidenum">
              <a:rPr lang="de-DE" b="0" smtClean="0"/>
              <a:pPr algn="r">
                <a:defRPr/>
              </a:pPr>
              <a:t>‹Nr.›</a:t>
            </a:fld>
            <a:endParaRPr lang="de-DE" b="0" dirty="0"/>
          </a:p>
        </p:txBody>
      </p:sp>
      <p:sp>
        <p:nvSpPr>
          <p:cNvPr id="15" name="Rechteck 14">
            <a:extLst>
              <a:ext uri="{FF2B5EF4-FFF2-40B4-BE49-F238E27FC236}">
                <a16:creationId xmlns:a16="http://schemas.microsoft.com/office/drawing/2014/main" id="{98F81B1E-029E-4067-A61D-CB3C61862051}"/>
              </a:ext>
            </a:extLst>
          </p:cNvPr>
          <p:cNvSpPr/>
          <p:nvPr userDrawn="1"/>
        </p:nvSpPr>
        <p:spPr bwMode="auto">
          <a:xfrm>
            <a:off x="479376" y="6525344"/>
            <a:ext cx="963265" cy="24721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0B0F0"/>
                </a:solidFill>
                <a:effectLst/>
                <a:latin typeface="Century Gothic" panose="020B0502020202020204" pitchFamily="34" charset="0"/>
              </a:rPr>
              <a:t>JAP 3 </a:t>
            </a:r>
            <a:r>
              <a:rPr kumimoji="0" lang="de-DE" sz="1000" b="1" i="0" u="none" strike="noStrike" cap="none" normalizeH="0" baseline="0" dirty="0">
                <a:ln>
                  <a:noFill/>
                </a:ln>
                <a:solidFill>
                  <a:srgbClr val="00B0F0"/>
                </a:solidFill>
                <a:effectLst/>
                <a:latin typeface="Century Gothic" panose="020B0502020202020204" pitchFamily="34" charset="0"/>
              </a:rPr>
              <a:t>2025</a:t>
            </a:r>
          </a:p>
        </p:txBody>
      </p:sp>
    </p:spTree>
  </p:cSld>
  <p:clrMap bg1="lt1" tx1="dk1" bg2="lt2" tx2="dk2" accent1="accent1" accent2="accent2" accent3="accent3" accent4="accent4" accent5="accent5" accent6="accent6" hlink="hlink" folHlink="folHlink"/>
  <p:sldLayoutIdLst>
    <p:sldLayoutId id="2147500543" r:id="rId1"/>
    <p:sldLayoutId id="2147500478" r:id="rId2"/>
  </p:sldLayoutIdLst>
  <p:transition spd="slow"/>
  <p:hf hdr="0"/>
  <p:txStyles>
    <p:title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4BDC45FD-0DFE-4079-B7A7-C6C8C607D8C8}"/>
              </a:ext>
            </a:extLst>
          </p:cNvPr>
          <p:cNvSpPr>
            <a:spLocks noGrp="1"/>
          </p:cNvSpPr>
          <p:nvPr>
            <p:ph type="title"/>
          </p:nvPr>
        </p:nvSpPr>
        <p:spPr bwMode="auto">
          <a:xfrm>
            <a:off x="481013" y="720725"/>
            <a:ext cx="1122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a:extLst>
              <a:ext uri="{FF2B5EF4-FFF2-40B4-BE49-F238E27FC236}">
                <a16:creationId xmlns:a16="http://schemas.microsoft.com/office/drawing/2014/main" id="{DBD83B6A-2506-4A4C-AD32-B67C717812FD}"/>
              </a:ext>
            </a:extLst>
          </p:cNvPr>
          <p:cNvSpPr>
            <a:spLocks noGrp="1"/>
          </p:cNvSpPr>
          <p:nvPr>
            <p:ph type="body" idx="1"/>
          </p:nvPr>
        </p:nvSpPr>
        <p:spPr bwMode="auto">
          <a:xfrm>
            <a:off x="477838" y="1438275"/>
            <a:ext cx="95980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6" name="Foliennummernplatzhalter 5">
            <a:extLst>
              <a:ext uri="{FF2B5EF4-FFF2-40B4-BE49-F238E27FC236}">
                <a16:creationId xmlns:a16="http://schemas.microsoft.com/office/drawing/2014/main" id="{14E89E19-BE89-4D1B-9B89-7D940C4AE4B7}"/>
              </a:ext>
            </a:extLst>
          </p:cNvPr>
          <p:cNvSpPr>
            <a:spLocks noGrp="1"/>
          </p:cNvSpPr>
          <p:nvPr>
            <p:ph type="sldNum" sz="quarter" idx="4"/>
          </p:nvPr>
        </p:nvSpPr>
        <p:spPr>
          <a:xfrm>
            <a:off x="487363" y="6656388"/>
            <a:ext cx="768350" cy="123825"/>
          </a:xfrm>
          <a:prstGeom prst="rect">
            <a:avLst/>
          </a:prstGeom>
        </p:spPr>
        <p:txBody>
          <a:bodyPr vert="horz" wrap="square" lIns="0" tIns="0" rIns="0" bIns="0" numCol="1" anchor="ctr" anchorCtr="0" compatLnSpc="1">
            <a:prstTxWarp prst="textNoShape">
              <a:avLst/>
            </a:prstTxWarp>
            <a:spAutoFit/>
          </a:bodyPr>
          <a:lstStyle>
            <a:lvl1pPr eaLnBrk="1" hangingPunct="1">
              <a:spcBef>
                <a:spcPct val="0"/>
              </a:spcBef>
              <a:buFontTx/>
              <a:buNone/>
              <a:defRPr sz="800" b="0">
                <a:latin typeface="Arial" panose="020B0604020202020204" pitchFamily="34" charset="0"/>
              </a:defRPr>
            </a:lvl1pPr>
          </a:lstStyle>
          <a:p>
            <a:pPr>
              <a:defRPr/>
            </a:pPr>
            <a:r>
              <a:rPr lang="de-DE" altLang="de-DE"/>
              <a:t>Seite </a:t>
            </a:r>
            <a:fld id="{7B248E7E-1C91-400F-81C0-EBEF27D336F4}" type="slidenum">
              <a:rPr lang="de-DE" altLang="de-DE" smtClean="0"/>
              <a:pPr>
                <a:defRPr/>
              </a:pPr>
              <a:t>‹Nr.›</a:t>
            </a:fld>
            <a:r>
              <a:rPr lang="de-DE" altLang="de-DE"/>
              <a:t>  |</a:t>
            </a:r>
          </a:p>
        </p:txBody>
      </p:sp>
      <p:cxnSp>
        <p:nvCxnSpPr>
          <p:cNvPr id="9" name="Gerade Verbindung 7">
            <a:extLst>
              <a:ext uri="{FF2B5EF4-FFF2-40B4-BE49-F238E27FC236}">
                <a16:creationId xmlns:a16="http://schemas.microsoft.com/office/drawing/2014/main" id="{A7CCA3DD-47E1-46EF-9124-603D56A8526E}"/>
              </a:ext>
            </a:extLst>
          </p:cNvPr>
          <p:cNvCxnSpPr/>
          <p:nvPr userDrawn="1"/>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Gerade Verbindung 10">
            <a:extLst>
              <a:ext uri="{FF2B5EF4-FFF2-40B4-BE49-F238E27FC236}">
                <a16:creationId xmlns:a16="http://schemas.microsoft.com/office/drawing/2014/main" id="{25274CD7-4D4B-4DA7-AC12-D3C0EF54A4E3}"/>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hteck 8">
            <a:extLst>
              <a:ext uri="{FF2B5EF4-FFF2-40B4-BE49-F238E27FC236}">
                <a16:creationId xmlns:a16="http://schemas.microsoft.com/office/drawing/2014/main" id="{5E7C5A06-94AA-40A0-9EEA-4E7E4DDC07DC}"/>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A4E2615D-E42F-4575-8A5B-0C539D987303}"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13" name="Grafik 1">
            <a:extLst>
              <a:ext uri="{FF2B5EF4-FFF2-40B4-BE49-F238E27FC236}">
                <a16:creationId xmlns:a16="http://schemas.microsoft.com/office/drawing/2014/main" id="{184A23B7-3287-4C45-972C-8D776DD5E57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liennummernplatzhalter 2">
            <a:extLst>
              <a:ext uri="{FF2B5EF4-FFF2-40B4-BE49-F238E27FC236}">
                <a16:creationId xmlns:a16="http://schemas.microsoft.com/office/drawing/2014/main" id="{222BB054-BEF0-4033-BE36-5757738EB679}"/>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4" name="Foliennummernplatzhalter 2">
            <a:extLst>
              <a:ext uri="{FF2B5EF4-FFF2-40B4-BE49-F238E27FC236}">
                <a16:creationId xmlns:a16="http://schemas.microsoft.com/office/drawing/2014/main" id="{01F7A9D8-36F3-4817-8148-155545E080B9}"/>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4024283808"/>
      </p:ext>
    </p:extLst>
  </p:cSld>
  <p:clrMap bg1="lt1" tx1="dk1" bg2="lt2" tx2="dk2" accent1="accent1" accent2="accent2" accent3="accent3" accent4="accent4" accent5="accent5" accent6="accent6" hlink="hlink" folHlink="folHlink"/>
  <p:sldLayoutIdLst>
    <p:sldLayoutId id="2147500600" r:id="rId1"/>
    <p:sldLayoutId id="2147500601" r:id="rId2"/>
    <p:sldLayoutId id="2147500602" r:id="rId3"/>
    <p:sldLayoutId id="2147500603" r:id="rId4"/>
    <p:sldLayoutId id="2147500604" r:id="rId5"/>
    <p:sldLayoutId id="2147500605" r:id="rId6"/>
    <p:sldLayoutId id="2147500606" r:id="rId7"/>
    <p:sldLayoutId id="2147500609" r:id="rId8"/>
    <p:sldLayoutId id="2147500622" r:id="rId9"/>
  </p:sldLayoutIdLst>
  <p:transition spd="slow"/>
  <p:hf hdr="0"/>
  <p:txStyles>
    <p:title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5317D5DF-7FF3-470D-9F5F-5F2D0FC1830B}"/>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36">
            <a:extLst>
              <a:ext uri="{FF2B5EF4-FFF2-40B4-BE49-F238E27FC236}">
                <a16:creationId xmlns:a16="http://schemas.microsoft.com/office/drawing/2014/main" id="{08F6F430-1489-40E5-BD3E-2FEA87B447A1}"/>
              </a:ext>
            </a:extLst>
          </p:cNvPr>
          <p:cNvSpPr txBox="1">
            <a:spLocks noChangeArrowheads="1"/>
          </p:cNvSpPr>
          <p:nvPr userDrawn="1"/>
        </p:nvSpPr>
        <p:spPr>
          <a:xfrm>
            <a:off x="8715308" y="6525343"/>
            <a:ext cx="1374842" cy="272837"/>
          </a:xfrm>
          <a:prstGeom prst="rect">
            <a:avLst/>
          </a:prstGeom>
          <a:ln/>
        </p:spPr>
        <p:txBody>
          <a:bodyPr lIns="0" tIns="0" rIns="0" bIns="0"/>
          <a:lstStyle>
            <a:defPPr>
              <a:defRPr lang="de-DE"/>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b="0"/>
              <a:t>#HB00</a:t>
            </a:r>
            <a:fld id="{1890FA82-6544-4B4F-9B6A-83E4012516B7}" type="slidenum">
              <a:rPr lang="de-DE" b="0" smtClean="0"/>
              <a:pPr algn="r">
                <a:defRPr/>
              </a:pPr>
              <a:t>‹Nr.›</a:t>
            </a:fld>
            <a:endParaRPr lang="de-DE" b="0" dirty="0"/>
          </a:p>
        </p:txBody>
      </p:sp>
      <p:cxnSp>
        <p:nvCxnSpPr>
          <p:cNvPr id="15" name="Gerade Verbindung 10">
            <a:extLst>
              <a:ext uri="{FF2B5EF4-FFF2-40B4-BE49-F238E27FC236}">
                <a16:creationId xmlns:a16="http://schemas.microsoft.com/office/drawing/2014/main" id="{2C9BE7EB-EB2E-4EDC-949E-E225BA206B7D}"/>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Foliennummernplatzhalter 2">
            <a:extLst>
              <a:ext uri="{FF2B5EF4-FFF2-40B4-BE49-F238E27FC236}">
                <a16:creationId xmlns:a16="http://schemas.microsoft.com/office/drawing/2014/main" id="{358401D1-2600-415B-8E89-7B795511AB79}"/>
              </a:ext>
            </a:extLst>
          </p:cNvPr>
          <p:cNvSpPr txBox="1">
            <a:spLocks/>
          </p:cNvSpPr>
          <p:nvPr userDrawn="1"/>
        </p:nvSpPr>
        <p:spPr bwMode="auto">
          <a:xfrm>
            <a:off x="479425" y="6463787"/>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7" name="Rechteck 16">
            <a:extLst>
              <a:ext uri="{FF2B5EF4-FFF2-40B4-BE49-F238E27FC236}">
                <a16:creationId xmlns:a16="http://schemas.microsoft.com/office/drawing/2014/main" id="{29CBD0BE-A6DE-4262-BD79-FEDC11DE5BCD}"/>
              </a:ext>
            </a:extLst>
          </p:cNvPr>
          <p:cNvSpPr/>
          <p:nvPr userDrawn="1"/>
        </p:nvSpPr>
        <p:spPr bwMode="auto">
          <a:xfrm>
            <a:off x="479376" y="6525344"/>
            <a:ext cx="963265" cy="24721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0B0F0"/>
                </a:solidFill>
                <a:effectLst/>
                <a:latin typeface="Century Gothic" panose="020B0502020202020204" pitchFamily="34" charset="0"/>
              </a:rPr>
              <a:t>JAP 3 </a:t>
            </a:r>
            <a:r>
              <a:rPr kumimoji="0" lang="de-DE" sz="1000" b="1" i="0" u="none" strike="noStrike" cap="none" normalizeH="0" baseline="0" dirty="0">
                <a:ln>
                  <a:noFill/>
                </a:ln>
                <a:solidFill>
                  <a:srgbClr val="00B0F0"/>
                </a:solidFill>
                <a:effectLst/>
                <a:latin typeface="Century Gothic" panose="020B0502020202020204" pitchFamily="34" charset="0"/>
              </a:rPr>
              <a:t>2025</a:t>
            </a:r>
          </a:p>
        </p:txBody>
      </p:sp>
    </p:spTree>
  </p:cSld>
  <p:clrMap bg1="lt1" tx1="dk1" bg2="lt2" tx2="dk2" accent1="accent1" accent2="accent2" accent3="accent3" accent4="accent4" accent5="accent5" accent6="accent6" hlink="hlink" folHlink="folHlink"/>
  <p:sldLayoutIdLst>
    <p:sldLayoutId id="2147500618" r:id="rId1"/>
    <p:sldLayoutId id="2147500619" r:id="rId2"/>
  </p:sldLayoutIdLst>
  <p:transition spd="slow"/>
  <p:hf hdr="0"/>
  <p:txStyles>
    <p:title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cs typeface="Arial" charset="0"/>
        </a:defRPr>
      </a:lvl2pPr>
      <a:lvl3pPr algn="l" rtl="0" eaLnBrk="0" fontAlgn="base" hangingPunct="0">
        <a:spcBef>
          <a:spcPct val="0"/>
        </a:spcBef>
        <a:spcAft>
          <a:spcPct val="0"/>
        </a:spcAft>
        <a:defRPr>
          <a:solidFill>
            <a:schemeClr val="tx1"/>
          </a:solidFill>
          <a:latin typeface="Verdana" pitchFamily="34" charset="0"/>
          <a:cs typeface="Arial" charset="0"/>
        </a:defRPr>
      </a:lvl3pPr>
      <a:lvl4pPr algn="l" rtl="0" eaLnBrk="0" fontAlgn="base" hangingPunct="0">
        <a:spcBef>
          <a:spcPct val="0"/>
        </a:spcBef>
        <a:spcAft>
          <a:spcPct val="0"/>
        </a:spcAft>
        <a:defRPr>
          <a:solidFill>
            <a:schemeClr val="tx1"/>
          </a:solidFill>
          <a:latin typeface="Verdana" pitchFamily="34" charset="0"/>
          <a:cs typeface="Arial" charset="0"/>
        </a:defRPr>
      </a:lvl4pPr>
      <a:lvl5pPr algn="l" rtl="0" eaLnBrk="0" fontAlgn="base" hangingPunct="0">
        <a:spcBef>
          <a:spcPct val="0"/>
        </a:spcBef>
        <a:spcAft>
          <a:spcPct val="0"/>
        </a:spcAft>
        <a:defRPr>
          <a:solidFill>
            <a:schemeClr val="tx1"/>
          </a:solidFill>
          <a:latin typeface="Verdana" pitchFamily="34" charset="0"/>
          <a:cs typeface="Arial" charset="0"/>
        </a:defRPr>
      </a:lvl5pPr>
      <a:lvl6pPr marL="457200" algn="l" rtl="0" fontAlgn="base">
        <a:spcBef>
          <a:spcPct val="0"/>
        </a:spcBef>
        <a:spcAft>
          <a:spcPct val="0"/>
        </a:spcAft>
        <a:defRPr>
          <a:solidFill>
            <a:schemeClr val="tx1"/>
          </a:solidFill>
          <a:latin typeface="Verdana" pitchFamily="34" charset="0"/>
          <a:cs typeface="Arial" charset="0"/>
        </a:defRPr>
      </a:lvl6pPr>
      <a:lvl7pPr marL="914400" algn="l" rtl="0" fontAlgn="base">
        <a:spcBef>
          <a:spcPct val="0"/>
        </a:spcBef>
        <a:spcAft>
          <a:spcPct val="0"/>
        </a:spcAft>
        <a:defRPr>
          <a:solidFill>
            <a:schemeClr val="tx1"/>
          </a:solidFill>
          <a:latin typeface="Verdana" pitchFamily="34" charset="0"/>
          <a:cs typeface="Arial" charset="0"/>
        </a:defRPr>
      </a:lvl7pPr>
      <a:lvl8pPr marL="1371600" algn="l" rtl="0" fontAlgn="base">
        <a:spcBef>
          <a:spcPct val="0"/>
        </a:spcBef>
        <a:spcAft>
          <a:spcPct val="0"/>
        </a:spcAft>
        <a:defRPr>
          <a:solidFill>
            <a:schemeClr val="tx1"/>
          </a:solidFill>
          <a:latin typeface="Verdana" pitchFamily="34" charset="0"/>
          <a:cs typeface="Arial" charset="0"/>
        </a:defRPr>
      </a:lvl8pPr>
      <a:lvl9pPr marL="1828800" algn="l" rtl="0" fontAlgn="base">
        <a:spcBef>
          <a:spcPct val="0"/>
        </a:spcBef>
        <a:spcAft>
          <a:spcPct val="0"/>
        </a:spcAft>
        <a:defRPr>
          <a:solidFill>
            <a:schemeClr val="tx1"/>
          </a:solidFill>
          <a:latin typeface="Verdana" pitchFamily="34" charset="0"/>
          <a:cs typeface="Arial" charset="0"/>
        </a:defRPr>
      </a:lvl9pPr>
    </p:titleStyle>
    <p:bodyStyle>
      <a:lvl1pPr marL="342900" indent="-342900"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2pPr>
      <a:lvl3pPr marL="536575" indent="-176213"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3pPr>
      <a:lvl4pPr marL="8969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4pPr>
      <a:lvl5pPr marL="1257300"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5pPr>
      <a:lvl6pPr marL="17145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6pPr>
      <a:lvl7pPr marL="21717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7pPr>
      <a:lvl8pPr marL="26289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8pPr>
      <a:lvl9pPr marL="30861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194D772E-B6AD-420E-BC10-13B8B63B350F}"/>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C0371231-A3DF-41CA-BF70-41C99076345A}"/>
              </a:ext>
            </a:extLst>
          </p:cNvPr>
          <p:cNvSpPr/>
          <p:nvPr userDrawn="1"/>
        </p:nvSpPr>
        <p:spPr>
          <a:xfrm>
            <a:off x="6122988" y="5876925"/>
            <a:ext cx="1825625" cy="360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lstStyle/>
          <a:p>
            <a:pPr algn="r" eaLnBrk="1" fontAlgn="auto" hangingPunct="1">
              <a:spcBef>
                <a:spcPts val="0"/>
              </a:spcBef>
              <a:spcAft>
                <a:spcPts val="0"/>
              </a:spcAft>
              <a:defRPr/>
            </a:pPr>
            <a:endParaRPr lang="de-DE" sz="800" b="1" cap="all" dirty="0">
              <a:solidFill>
                <a:schemeClr val="tx1"/>
              </a:solidFill>
              <a:latin typeface="+mj-lt"/>
            </a:endParaRPr>
          </a:p>
        </p:txBody>
      </p:sp>
      <p:sp>
        <p:nvSpPr>
          <p:cNvPr id="15" name="Rectangle 36">
            <a:extLst>
              <a:ext uri="{FF2B5EF4-FFF2-40B4-BE49-F238E27FC236}">
                <a16:creationId xmlns:a16="http://schemas.microsoft.com/office/drawing/2014/main" id="{740B6CA3-961A-4A10-8D8E-37A766C9AE9A}"/>
              </a:ext>
            </a:extLst>
          </p:cNvPr>
          <p:cNvSpPr txBox="1">
            <a:spLocks noChangeArrowheads="1"/>
          </p:cNvSpPr>
          <p:nvPr userDrawn="1"/>
        </p:nvSpPr>
        <p:spPr>
          <a:xfrm>
            <a:off x="8715308" y="6525343"/>
            <a:ext cx="1374842" cy="272837"/>
          </a:xfrm>
          <a:prstGeom prst="rect">
            <a:avLst/>
          </a:prstGeom>
          <a:ln/>
        </p:spPr>
        <p:txBody>
          <a:bodyPr lIns="0" tIns="0" rIns="0" bIns="0"/>
          <a:lstStyle>
            <a:defPPr>
              <a:defRPr lang="de-DE"/>
            </a:defPPr>
            <a:lvl1pPr marL="0" algn="l" defTabSz="914400" rtl="0" eaLnBrk="1" latinLnBrk="0" hangingPunct="1">
              <a:defRPr sz="14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e-DE" b="0"/>
              <a:t>#HB000</a:t>
            </a:r>
            <a:fld id="{1890FA82-6544-4B4F-9B6A-83E4012516B7}" type="slidenum">
              <a:rPr lang="de-DE" b="0" smtClean="0"/>
              <a:pPr algn="r">
                <a:defRPr/>
              </a:pPr>
              <a:t>‹Nr.›</a:t>
            </a:fld>
            <a:endParaRPr lang="de-DE" b="0" dirty="0"/>
          </a:p>
        </p:txBody>
      </p:sp>
      <p:sp>
        <p:nvSpPr>
          <p:cNvPr id="18" name="Rechteck 17">
            <a:extLst>
              <a:ext uri="{FF2B5EF4-FFF2-40B4-BE49-F238E27FC236}">
                <a16:creationId xmlns:a16="http://schemas.microsoft.com/office/drawing/2014/main" id="{3E65345C-97DD-4D33-B6E2-1AC92FABAEE1}"/>
              </a:ext>
            </a:extLst>
          </p:cNvPr>
          <p:cNvSpPr/>
          <p:nvPr userDrawn="1"/>
        </p:nvSpPr>
        <p:spPr bwMode="auto">
          <a:xfrm>
            <a:off x="479376" y="6525344"/>
            <a:ext cx="963265" cy="24721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a:ln>
                  <a:noFill/>
                </a:ln>
                <a:solidFill>
                  <a:srgbClr val="00B0F0"/>
                </a:solidFill>
                <a:effectLst/>
                <a:latin typeface="Century Gothic" panose="020B0502020202020204" pitchFamily="34" charset="0"/>
              </a:rPr>
              <a:t>JAP 3 </a:t>
            </a:r>
            <a:r>
              <a:rPr kumimoji="0" lang="de-DE" sz="1000" b="1" i="0" u="none" strike="noStrike" cap="none" normalizeH="0" baseline="0" dirty="0">
                <a:ln>
                  <a:noFill/>
                </a:ln>
                <a:solidFill>
                  <a:srgbClr val="00B0F0"/>
                </a:solidFill>
                <a:effectLst/>
                <a:latin typeface="Century Gothic" panose="020B0502020202020204" pitchFamily="34" charset="0"/>
              </a:rPr>
              <a:t>2025</a:t>
            </a:r>
          </a:p>
        </p:txBody>
      </p:sp>
      <p:cxnSp>
        <p:nvCxnSpPr>
          <p:cNvPr id="19" name="Gerade Verbindung 10">
            <a:extLst>
              <a:ext uri="{FF2B5EF4-FFF2-40B4-BE49-F238E27FC236}">
                <a16:creationId xmlns:a16="http://schemas.microsoft.com/office/drawing/2014/main" id="{5592CE54-9E54-464B-967D-332AA972E906}"/>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Foliennummernplatzhalter 2">
            <a:extLst>
              <a:ext uri="{FF2B5EF4-FFF2-40B4-BE49-F238E27FC236}">
                <a16:creationId xmlns:a16="http://schemas.microsoft.com/office/drawing/2014/main" id="{A6260B01-6201-4DED-AFB4-76B7F53B87E3}"/>
              </a:ext>
            </a:extLst>
          </p:cNvPr>
          <p:cNvSpPr txBox="1">
            <a:spLocks/>
          </p:cNvSpPr>
          <p:nvPr userDrawn="1"/>
        </p:nvSpPr>
        <p:spPr bwMode="auto">
          <a:xfrm>
            <a:off x="479425" y="6463787"/>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620" r:id="rId1"/>
    <p:sldLayoutId id="2147500621" r:id="rId2"/>
    <p:sldLayoutId id="2147500492" r:id="rId3"/>
    <p:sldLayoutId id="2147500493" r:id="rId4"/>
    <p:sldLayoutId id="2147500494" r:id="rId5"/>
    <p:sldLayoutId id="2147500495" r:id="rId6"/>
    <p:sldLayoutId id="2147500496" r:id="rId7"/>
    <p:sldLayoutId id="2147500497" r:id="rId8"/>
    <p:sldLayoutId id="2147500498" r:id="rId9"/>
    <p:sldLayoutId id="2147500499" r:id="rId10"/>
    <p:sldLayoutId id="2147500500" r:id="rId11"/>
    <p:sldLayoutId id="2147500501" r:id="rId12"/>
    <p:sldLayoutId id="2147500502" r:id="rId13"/>
  </p:sldLayoutIdLst>
  <p:transition spd="slow"/>
  <p:hf hdr="0"/>
  <p:txStyles>
    <p:title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cs typeface="Arial" charset="0"/>
        </a:defRPr>
      </a:lvl2pPr>
      <a:lvl3pPr algn="l" rtl="0" eaLnBrk="0" fontAlgn="base" hangingPunct="0">
        <a:spcBef>
          <a:spcPct val="0"/>
        </a:spcBef>
        <a:spcAft>
          <a:spcPct val="0"/>
        </a:spcAft>
        <a:defRPr>
          <a:solidFill>
            <a:schemeClr val="tx1"/>
          </a:solidFill>
          <a:latin typeface="Verdana" pitchFamily="34" charset="0"/>
          <a:cs typeface="Arial" charset="0"/>
        </a:defRPr>
      </a:lvl3pPr>
      <a:lvl4pPr algn="l" rtl="0" eaLnBrk="0" fontAlgn="base" hangingPunct="0">
        <a:spcBef>
          <a:spcPct val="0"/>
        </a:spcBef>
        <a:spcAft>
          <a:spcPct val="0"/>
        </a:spcAft>
        <a:defRPr>
          <a:solidFill>
            <a:schemeClr val="tx1"/>
          </a:solidFill>
          <a:latin typeface="Verdana" pitchFamily="34" charset="0"/>
          <a:cs typeface="Arial" charset="0"/>
        </a:defRPr>
      </a:lvl4pPr>
      <a:lvl5pPr algn="l" rtl="0" eaLnBrk="0" fontAlgn="base" hangingPunct="0">
        <a:spcBef>
          <a:spcPct val="0"/>
        </a:spcBef>
        <a:spcAft>
          <a:spcPct val="0"/>
        </a:spcAft>
        <a:defRPr>
          <a:solidFill>
            <a:schemeClr val="tx1"/>
          </a:solidFill>
          <a:latin typeface="Verdana" pitchFamily="34" charset="0"/>
          <a:cs typeface="Arial" charset="0"/>
        </a:defRPr>
      </a:lvl5pPr>
      <a:lvl6pPr marL="457200" algn="l" rtl="0" fontAlgn="base">
        <a:spcBef>
          <a:spcPct val="0"/>
        </a:spcBef>
        <a:spcAft>
          <a:spcPct val="0"/>
        </a:spcAft>
        <a:defRPr>
          <a:solidFill>
            <a:schemeClr val="tx1"/>
          </a:solidFill>
          <a:latin typeface="Verdana" pitchFamily="34" charset="0"/>
          <a:cs typeface="Arial" charset="0"/>
        </a:defRPr>
      </a:lvl6pPr>
      <a:lvl7pPr marL="914400" algn="l" rtl="0" fontAlgn="base">
        <a:spcBef>
          <a:spcPct val="0"/>
        </a:spcBef>
        <a:spcAft>
          <a:spcPct val="0"/>
        </a:spcAft>
        <a:defRPr>
          <a:solidFill>
            <a:schemeClr val="tx1"/>
          </a:solidFill>
          <a:latin typeface="Verdana" pitchFamily="34" charset="0"/>
          <a:cs typeface="Arial" charset="0"/>
        </a:defRPr>
      </a:lvl7pPr>
      <a:lvl8pPr marL="1371600" algn="l" rtl="0" fontAlgn="base">
        <a:spcBef>
          <a:spcPct val="0"/>
        </a:spcBef>
        <a:spcAft>
          <a:spcPct val="0"/>
        </a:spcAft>
        <a:defRPr>
          <a:solidFill>
            <a:schemeClr val="tx1"/>
          </a:solidFill>
          <a:latin typeface="Verdana" pitchFamily="34" charset="0"/>
          <a:cs typeface="Arial" charset="0"/>
        </a:defRPr>
      </a:lvl8pPr>
      <a:lvl9pPr marL="1828800" algn="l" rtl="0" fontAlgn="base">
        <a:spcBef>
          <a:spcPct val="0"/>
        </a:spcBef>
        <a:spcAft>
          <a:spcPct val="0"/>
        </a:spcAft>
        <a:defRPr>
          <a:solidFill>
            <a:schemeClr val="tx1"/>
          </a:solidFill>
          <a:latin typeface="Verdana" pitchFamily="34" charset="0"/>
          <a:cs typeface="Arial"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2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200">
          <a:solidFill>
            <a:schemeClr val="tx1"/>
          </a:solidFill>
          <a:latin typeface="+mn-lt"/>
          <a:cs typeface="+mn-cs"/>
        </a:defRPr>
      </a:lvl2pPr>
      <a:lvl3pPr marL="542925" indent="-190500" algn="l" rtl="0" eaLnBrk="0" fontAlgn="base" hangingPunct="0">
        <a:lnSpc>
          <a:spcPct val="110000"/>
        </a:lnSpc>
        <a:spcBef>
          <a:spcPts val="800"/>
        </a:spcBef>
        <a:spcAft>
          <a:spcPct val="0"/>
        </a:spcAft>
        <a:buFont typeface="Arial" panose="020B0604020202020204" pitchFamily="34" charset="0"/>
        <a:buChar char="•"/>
        <a:defRPr sz="1200">
          <a:solidFill>
            <a:schemeClr val="tx1"/>
          </a:solidFill>
          <a:latin typeface="+mn-lt"/>
          <a:cs typeface="+mn-cs"/>
        </a:defRPr>
      </a:lvl3pPr>
      <a:lvl4pPr marL="2152650" indent="-180975" algn="l" rtl="0" eaLnBrk="0" fontAlgn="base" hangingPunct="0">
        <a:spcBef>
          <a:spcPct val="20000"/>
        </a:spcBef>
        <a:spcAft>
          <a:spcPct val="0"/>
        </a:spcAft>
        <a:buFont typeface="Arial" panose="020B0604020202020204" pitchFamily="34" charset="0"/>
        <a:buChar char="»"/>
        <a:defRPr sz="1400">
          <a:solidFill>
            <a:schemeClr val="tx1"/>
          </a:solidFill>
          <a:latin typeface="Arial" charset="0"/>
          <a:cs typeface="+mn-cs"/>
        </a:defRPr>
      </a:lvl4pPr>
      <a:lvl5pPr marL="2511425" indent="-179388" algn="l" rtl="0" eaLnBrk="0" fontAlgn="base" hangingPunct="0">
        <a:spcBef>
          <a:spcPct val="20000"/>
        </a:spcBef>
        <a:spcAft>
          <a:spcPct val="0"/>
        </a:spcAft>
        <a:buFont typeface="Arial" panose="020B0604020202020204" pitchFamily="34" charset="0"/>
        <a:buChar char="•"/>
        <a:defRPr sz="1400">
          <a:solidFill>
            <a:schemeClr val="tx1"/>
          </a:solidFill>
          <a:latin typeface="Arial" charset="0"/>
          <a:cs typeface="+mn-cs"/>
        </a:defRPr>
      </a:lvl5pPr>
      <a:lvl6pPr marL="2968625" indent="-179388" algn="l" rtl="0" fontAlgn="base">
        <a:spcBef>
          <a:spcPct val="20000"/>
        </a:spcBef>
        <a:spcAft>
          <a:spcPct val="0"/>
        </a:spcAft>
        <a:buFont typeface="Arial" charset="0"/>
        <a:buChar char="•"/>
        <a:defRPr sz="1400">
          <a:solidFill>
            <a:schemeClr val="tx1"/>
          </a:solidFill>
          <a:latin typeface="Arial" charset="0"/>
          <a:cs typeface="+mn-cs"/>
        </a:defRPr>
      </a:lvl6pPr>
      <a:lvl7pPr marL="3425825" indent="-179388" algn="l" rtl="0" fontAlgn="base">
        <a:spcBef>
          <a:spcPct val="20000"/>
        </a:spcBef>
        <a:spcAft>
          <a:spcPct val="0"/>
        </a:spcAft>
        <a:buFont typeface="Arial" charset="0"/>
        <a:buChar char="•"/>
        <a:defRPr sz="1400">
          <a:solidFill>
            <a:schemeClr val="tx1"/>
          </a:solidFill>
          <a:latin typeface="Arial" charset="0"/>
          <a:cs typeface="+mn-cs"/>
        </a:defRPr>
      </a:lvl7pPr>
      <a:lvl8pPr marL="3883025" indent="-179388" algn="l" rtl="0" fontAlgn="base">
        <a:spcBef>
          <a:spcPct val="20000"/>
        </a:spcBef>
        <a:spcAft>
          <a:spcPct val="0"/>
        </a:spcAft>
        <a:buFont typeface="Arial" charset="0"/>
        <a:buChar char="•"/>
        <a:defRPr sz="1400">
          <a:solidFill>
            <a:schemeClr val="tx1"/>
          </a:solidFill>
          <a:latin typeface="Arial" charset="0"/>
          <a:cs typeface="+mn-cs"/>
        </a:defRPr>
      </a:lvl8pPr>
      <a:lvl9pPr marL="4340225" indent="-179388" algn="l" rtl="0" fontAlgn="base">
        <a:spcBef>
          <a:spcPct val="20000"/>
        </a:spcBef>
        <a:spcAft>
          <a:spcPct val="0"/>
        </a:spcAft>
        <a:buFont typeface="Arial" charset="0"/>
        <a:buChar char="•"/>
        <a:defRPr sz="1400">
          <a:solidFill>
            <a:schemeClr val="tx1"/>
          </a:solidFill>
          <a:latin typeface="Arial"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Gerade Verbindung 7">
            <a:extLst>
              <a:ext uri="{FF2B5EF4-FFF2-40B4-BE49-F238E27FC236}">
                <a16:creationId xmlns:a16="http://schemas.microsoft.com/office/drawing/2014/main" id="{0E449209-C761-4BB2-B6FC-01E915165EFA}"/>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0113EF6F-B45B-4E26-9A89-25F5063DF7C6}"/>
              </a:ext>
            </a:extLst>
          </p:cNvPr>
          <p:cNvCxnSpPr/>
          <p:nvPr/>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0" name="Titelplatzhalter 1">
            <a:extLst>
              <a:ext uri="{FF2B5EF4-FFF2-40B4-BE49-F238E27FC236}">
                <a16:creationId xmlns:a16="http://schemas.microsoft.com/office/drawing/2014/main" id="{C91760CE-3B78-4F20-9DAA-2C5C197B0AC1}"/>
              </a:ext>
            </a:extLst>
          </p:cNvPr>
          <p:cNvSpPr>
            <a:spLocks noGrp="1"/>
          </p:cNvSpPr>
          <p:nvPr>
            <p:ph type="title"/>
          </p:nvPr>
        </p:nvSpPr>
        <p:spPr bwMode="auto">
          <a:xfrm>
            <a:off x="481013" y="720725"/>
            <a:ext cx="1122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4101" name="Textplatzhalter 2">
            <a:extLst>
              <a:ext uri="{FF2B5EF4-FFF2-40B4-BE49-F238E27FC236}">
                <a16:creationId xmlns:a16="http://schemas.microsoft.com/office/drawing/2014/main" id="{884E04D4-1A0D-4422-BEDC-FBF287612A39}"/>
              </a:ext>
            </a:extLst>
          </p:cNvPr>
          <p:cNvSpPr>
            <a:spLocks noGrp="1"/>
          </p:cNvSpPr>
          <p:nvPr>
            <p:ph type="body" idx="1"/>
          </p:nvPr>
        </p:nvSpPr>
        <p:spPr bwMode="auto">
          <a:xfrm>
            <a:off x="477838" y="1438275"/>
            <a:ext cx="743426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 name="Rechteck 9">
            <a:extLst>
              <a:ext uri="{FF2B5EF4-FFF2-40B4-BE49-F238E27FC236}">
                <a16:creationId xmlns:a16="http://schemas.microsoft.com/office/drawing/2014/main" id="{B9B5188F-37D8-44FE-B0B5-CFCD1B2424E3}"/>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B5571C71-3D7E-48B0-AB14-DD4B599846E4}"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9" name="Grafik 1">
            <a:extLst>
              <a:ext uri="{FF2B5EF4-FFF2-40B4-BE49-F238E27FC236}">
                <a16:creationId xmlns:a16="http://schemas.microsoft.com/office/drawing/2014/main" id="{EB8EA4EC-8F11-401B-A53C-098A522143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liennummernplatzhalter 2">
            <a:extLst>
              <a:ext uri="{FF2B5EF4-FFF2-40B4-BE49-F238E27FC236}">
                <a16:creationId xmlns:a16="http://schemas.microsoft.com/office/drawing/2014/main" id="{1E965B60-7285-482A-A157-191B0822FD8D}"/>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3" name="Foliennummernplatzhalter 2">
            <a:extLst>
              <a:ext uri="{FF2B5EF4-FFF2-40B4-BE49-F238E27FC236}">
                <a16:creationId xmlns:a16="http://schemas.microsoft.com/office/drawing/2014/main" id="{E850771A-413F-41E3-8959-CA703C8C2CF0}"/>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503" r:id="rId1"/>
    <p:sldLayoutId id="2147500504" r:id="rId2"/>
    <p:sldLayoutId id="2147500505" r:id="rId3"/>
    <p:sldLayoutId id="2147500506" r:id="rId4"/>
    <p:sldLayoutId id="2147500507" r:id="rId5"/>
    <p:sldLayoutId id="2147500508" r:id="rId6"/>
    <p:sldLayoutId id="2147500509" r:id="rId7"/>
    <p:sldLayoutId id="2147500510" r:id="rId8"/>
    <p:sldLayoutId id="2147500511" r:id="rId9"/>
    <p:sldLayoutId id="2147500512" r:id="rId10"/>
    <p:sldLayoutId id="2147500513" r:id="rId11"/>
  </p:sldLayoutIdLst>
  <p:transition spd="slow"/>
  <p:hf hdr="0"/>
  <p:txStyles>
    <p:title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cs typeface="Arial" charset="0"/>
        </a:defRPr>
      </a:lvl2pPr>
      <a:lvl3pPr algn="l" rtl="0" eaLnBrk="0" fontAlgn="base" hangingPunct="0">
        <a:spcBef>
          <a:spcPct val="0"/>
        </a:spcBef>
        <a:spcAft>
          <a:spcPct val="0"/>
        </a:spcAft>
        <a:defRPr>
          <a:solidFill>
            <a:schemeClr val="tx1"/>
          </a:solidFill>
          <a:latin typeface="Verdana" pitchFamily="34" charset="0"/>
          <a:cs typeface="Arial" charset="0"/>
        </a:defRPr>
      </a:lvl3pPr>
      <a:lvl4pPr algn="l" rtl="0" eaLnBrk="0" fontAlgn="base" hangingPunct="0">
        <a:spcBef>
          <a:spcPct val="0"/>
        </a:spcBef>
        <a:spcAft>
          <a:spcPct val="0"/>
        </a:spcAft>
        <a:defRPr>
          <a:solidFill>
            <a:schemeClr val="tx1"/>
          </a:solidFill>
          <a:latin typeface="Verdana" pitchFamily="34" charset="0"/>
          <a:cs typeface="Arial" charset="0"/>
        </a:defRPr>
      </a:lvl4pPr>
      <a:lvl5pPr algn="l" rtl="0" eaLnBrk="0" fontAlgn="base" hangingPunct="0">
        <a:spcBef>
          <a:spcPct val="0"/>
        </a:spcBef>
        <a:spcAft>
          <a:spcPct val="0"/>
        </a:spcAft>
        <a:defRPr>
          <a:solidFill>
            <a:schemeClr val="tx1"/>
          </a:solidFill>
          <a:latin typeface="Verdana" pitchFamily="34" charset="0"/>
          <a:cs typeface="Arial" charset="0"/>
        </a:defRPr>
      </a:lvl5pPr>
      <a:lvl6pPr marL="457200" algn="l" rtl="0" fontAlgn="base">
        <a:spcBef>
          <a:spcPct val="0"/>
        </a:spcBef>
        <a:spcAft>
          <a:spcPct val="0"/>
        </a:spcAft>
        <a:defRPr>
          <a:solidFill>
            <a:schemeClr val="tx1"/>
          </a:solidFill>
          <a:latin typeface="Verdana" pitchFamily="34" charset="0"/>
          <a:cs typeface="Arial" charset="0"/>
        </a:defRPr>
      </a:lvl6pPr>
      <a:lvl7pPr marL="914400" algn="l" rtl="0" fontAlgn="base">
        <a:spcBef>
          <a:spcPct val="0"/>
        </a:spcBef>
        <a:spcAft>
          <a:spcPct val="0"/>
        </a:spcAft>
        <a:defRPr>
          <a:solidFill>
            <a:schemeClr val="tx1"/>
          </a:solidFill>
          <a:latin typeface="Verdana" pitchFamily="34" charset="0"/>
          <a:cs typeface="Arial" charset="0"/>
        </a:defRPr>
      </a:lvl7pPr>
      <a:lvl8pPr marL="1371600" algn="l" rtl="0" fontAlgn="base">
        <a:spcBef>
          <a:spcPct val="0"/>
        </a:spcBef>
        <a:spcAft>
          <a:spcPct val="0"/>
        </a:spcAft>
        <a:defRPr>
          <a:solidFill>
            <a:schemeClr val="tx1"/>
          </a:solidFill>
          <a:latin typeface="Verdana" pitchFamily="34" charset="0"/>
          <a:cs typeface="Arial" charset="0"/>
        </a:defRPr>
      </a:lvl8pPr>
      <a:lvl9pPr marL="1828800" algn="l" rtl="0" fontAlgn="base">
        <a:spcBef>
          <a:spcPct val="0"/>
        </a:spcBef>
        <a:spcAft>
          <a:spcPct val="0"/>
        </a:spcAft>
        <a:defRPr>
          <a:solidFill>
            <a:schemeClr val="tx1"/>
          </a:solidFill>
          <a:latin typeface="Verdana" pitchFamily="34" charset="0"/>
          <a:cs typeface="Arial" charset="0"/>
        </a:defRPr>
      </a:lvl9pPr>
    </p:titleStyle>
    <p:bodyStyle>
      <a:lvl1pPr marL="342900" indent="-342900"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2pPr>
      <a:lvl3pPr marL="536575" indent="-176213"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3pPr>
      <a:lvl4pPr marL="8969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4pPr>
      <a:lvl5pPr marL="1257300"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cs typeface="+mn-cs"/>
        </a:defRPr>
      </a:lvl5pPr>
      <a:lvl6pPr marL="17145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6pPr>
      <a:lvl7pPr marL="21717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7pPr>
      <a:lvl8pPr marL="26289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8pPr>
      <a:lvl9pPr marL="3086100" indent="-179388" algn="l" rtl="0" fontAlgn="base">
        <a:lnSpc>
          <a:spcPct val="110000"/>
        </a:lnSpc>
        <a:spcBef>
          <a:spcPts val="800"/>
        </a:spcBef>
        <a:spcAft>
          <a:spcPct val="0"/>
        </a:spcAft>
        <a:buFont typeface="Arial" charset="0"/>
        <a:buChar char="•"/>
        <a:defRPr sz="1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elplatzhalter 1">
            <a:extLst>
              <a:ext uri="{FF2B5EF4-FFF2-40B4-BE49-F238E27FC236}">
                <a16:creationId xmlns:a16="http://schemas.microsoft.com/office/drawing/2014/main" id="{5C2F7DE8-9C20-4A0C-B5E8-3EAEE170CD83}"/>
              </a:ext>
            </a:extLst>
          </p:cNvPr>
          <p:cNvSpPr>
            <a:spLocks noGrp="1"/>
          </p:cNvSpPr>
          <p:nvPr>
            <p:ph type="title"/>
          </p:nvPr>
        </p:nvSpPr>
        <p:spPr bwMode="auto">
          <a:xfrm>
            <a:off x="481013" y="900113"/>
            <a:ext cx="926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Titelmasterformat durch Klicken bearbeiten</a:t>
            </a:r>
          </a:p>
        </p:txBody>
      </p:sp>
      <p:sp>
        <p:nvSpPr>
          <p:cNvPr id="5123" name="Textplatzhalter 2">
            <a:extLst>
              <a:ext uri="{FF2B5EF4-FFF2-40B4-BE49-F238E27FC236}">
                <a16:creationId xmlns:a16="http://schemas.microsoft.com/office/drawing/2014/main" id="{DA15F660-C964-4B05-B045-8F5C42C9DD3A}"/>
              </a:ext>
            </a:extLst>
          </p:cNvPr>
          <p:cNvSpPr>
            <a:spLocks noGrp="1"/>
          </p:cNvSpPr>
          <p:nvPr>
            <p:ph type="body" idx="1"/>
          </p:nvPr>
        </p:nvSpPr>
        <p:spPr bwMode="auto">
          <a:xfrm>
            <a:off x="481013" y="1476375"/>
            <a:ext cx="92614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7" name="Gerade Verbindung 15">
            <a:extLst>
              <a:ext uri="{FF2B5EF4-FFF2-40B4-BE49-F238E27FC236}">
                <a16:creationId xmlns:a16="http://schemas.microsoft.com/office/drawing/2014/main" id="{3FBB3401-B3B7-435A-806C-8CDD1EE9746B}"/>
              </a:ext>
            </a:extLst>
          </p:cNvPr>
          <p:cNvCxnSpPr/>
          <p:nvPr/>
        </p:nvCxnSpPr>
        <p:spPr>
          <a:xfrm>
            <a:off x="493713" y="7191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Gerade Verbindung 10">
            <a:extLst>
              <a:ext uri="{FF2B5EF4-FFF2-40B4-BE49-F238E27FC236}">
                <a16:creationId xmlns:a16="http://schemas.microsoft.com/office/drawing/2014/main" id="{7CF8CD2F-4713-4508-B944-22E4087CC6B3}"/>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hteck 8">
            <a:extLst>
              <a:ext uri="{FF2B5EF4-FFF2-40B4-BE49-F238E27FC236}">
                <a16:creationId xmlns:a16="http://schemas.microsoft.com/office/drawing/2014/main" id="{24D793FD-C605-4C89-BDFA-0B67324B1C65}"/>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C88E4BED-EEA6-4F79-B2EE-806A9EF7533E}"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9" name="Grafik 1">
            <a:extLst>
              <a:ext uri="{FF2B5EF4-FFF2-40B4-BE49-F238E27FC236}">
                <a16:creationId xmlns:a16="http://schemas.microsoft.com/office/drawing/2014/main" id="{8EBA894B-409B-43E4-AFC3-B2D296D85679}"/>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liennummernplatzhalter 2">
            <a:extLst>
              <a:ext uri="{FF2B5EF4-FFF2-40B4-BE49-F238E27FC236}">
                <a16:creationId xmlns:a16="http://schemas.microsoft.com/office/drawing/2014/main" id="{444A77A0-96F9-4E74-93E5-DB2A69EB074D}"/>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r>
              <a:rPr lang="de-DE" altLang="de-DE" sz="800" dirty="0">
                <a:latin typeface="Century Gothic" panose="020B0502020202020204" pitchFamily="34" charset="0"/>
              </a:rPr>
              <a:t> </a:t>
            </a:r>
            <a:r>
              <a:rPr lang="de-DE" altLang="de-DE" sz="800" i="0" dirty="0">
                <a:latin typeface="Century Gothic" panose="020B0502020202020204" pitchFamily="34" charset="0"/>
              </a:rPr>
              <a:t>2025</a:t>
            </a:r>
          </a:p>
        </p:txBody>
      </p:sp>
      <p:sp>
        <p:nvSpPr>
          <p:cNvPr id="13" name="Foliennummernplatzhalter 2">
            <a:extLst>
              <a:ext uri="{FF2B5EF4-FFF2-40B4-BE49-F238E27FC236}">
                <a16:creationId xmlns:a16="http://schemas.microsoft.com/office/drawing/2014/main" id="{347ACB2F-D789-469C-95E0-FC52F466CB86}"/>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545" r:id="rId1"/>
    <p:sldLayoutId id="2147500546" r:id="rId2"/>
    <p:sldLayoutId id="2147500547" r:id="rId3"/>
    <p:sldLayoutId id="2147500548" r:id="rId4"/>
    <p:sldLayoutId id="2147500549" r:id="rId5"/>
    <p:sldLayoutId id="2147500550" r:id="rId6"/>
    <p:sldLayoutId id="2147500551" r:id="rId7"/>
    <p:sldLayoutId id="2147500552" r:id="rId8"/>
    <p:sldLayoutId id="2147500553" r:id="rId9"/>
    <p:sldLayoutId id="2147500554" r:id="rId10"/>
    <p:sldLayoutId id="2147500555" r:id="rId11"/>
    <p:sldLayoutId id="2147500556" r:id="rId12"/>
    <p:sldLayoutId id="2147500557" r:id="rId13"/>
    <p:sldLayoutId id="2147500558" r:id="rId14"/>
    <p:sldLayoutId id="2147500559" r:id="rId15"/>
    <p:sldLayoutId id="2147500560" r:id="rId16"/>
    <p:sldLayoutId id="2147500561" r:id="rId17"/>
    <p:sldLayoutId id="2147500562" r:id="rId18"/>
    <p:sldLayoutId id="2147500563" r:id="rId19"/>
    <p:sldLayoutId id="2147500564" r:id="rId20"/>
    <p:sldLayoutId id="2147500565" r:id="rId21"/>
    <p:sldLayoutId id="2147500566" r:id="rId22"/>
    <p:sldLayoutId id="2147500567" r:id="rId23"/>
    <p:sldLayoutId id="2147500568" r:id="rId24"/>
    <p:sldLayoutId id="2147500569" r:id="rId25"/>
  </p:sldLayoutIdLst>
  <p:transition spd="slow"/>
  <p:hf hdr="0"/>
  <p:txStyles>
    <p:titleStyle>
      <a:lvl1pPr algn="l" rtl="0" eaLnBrk="0" fontAlgn="base" hangingPunct="0">
        <a:spcBef>
          <a:spcPct val="0"/>
        </a:spcBef>
        <a:spcAft>
          <a:spcPct val="0"/>
        </a:spcAft>
        <a:defRPr kern="12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Verdana" pitchFamily="34" charset="0"/>
        </a:defRPr>
      </a:lvl6pPr>
      <a:lvl7pPr marL="914400" algn="l" rtl="0" fontAlgn="base">
        <a:spcBef>
          <a:spcPct val="0"/>
        </a:spcBef>
        <a:spcAft>
          <a:spcPct val="0"/>
        </a:spcAft>
        <a:defRPr>
          <a:solidFill>
            <a:schemeClr val="tx1"/>
          </a:solidFill>
          <a:latin typeface="Verdana" pitchFamily="34" charset="0"/>
        </a:defRPr>
      </a:lvl7pPr>
      <a:lvl8pPr marL="1371600" algn="l" rtl="0" fontAlgn="base">
        <a:spcBef>
          <a:spcPct val="0"/>
        </a:spcBef>
        <a:spcAft>
          <a:spcPct val="0"/>
        </a:spcAft>
        <a:defRPr>
          <a:solidFill>
            <a:schemeClr val="tx1"/>
          </a:solidFill>
          <a:latin typeface="Verdana" pitchFamily="34" charset="0"/>
        </a:defRPr>
      </a:lvl8pPr>
      <a:lvl9pPr marL="1828800" algn="l" rtl="0" fontAlgn="base">
        <a:spcBef>
          <a:spcPct val="0"/>
        </a:spcBef>
        <a:spcAft>
          <a:spcPct val="0"/>
        </a:spcAft>
        <a:defRPr>
          <a:solidFill>
            <a:schemeClr val="tx1"/>
          </a:solidFill>
          <a:latin typeface="Verdana" pitchFamily="34" charset="0"/>
        </a:defRPr>
      </a:lvl9pPr>
    </p:titleStyle>
    <p:bodyStyle>
      <a:lvl1pPr algn="l" rtl="0" eaLnBrk="0" fontAlgn="base" hangingPunct="0">
        <a:lnSpc>
          <a:spcPct val="110000"/>
        </a:lnSpc>
        <a:spcBef>
          <a:spcPts val="600"/>
        </a:spcBef>
        <a:spcAft>
          <a:spcPct val="0"/>
        </a:spcAft>
        <a:buFont typeface="Arial" panose="020B0604020202020204" pitchFamily="34" charset="0"/>
        <a:defRPr sz="1400" kern="1200">
          <a:solidFill>
            <a:schemeClr val="tx1"/>
          </a:solidFill>
          <a:latin typeface="+mn-lt"/>
          <a:ea typeface="+mn-ea"/>
          <a:cs typeface="+mn-cs"/>
        </a:defRPr>
      </a:lvl1pPr>
      <a:lvl2pPr marL="180975" indent="-180975" algn="l" rtl="0" eaLnBrk="0" fontAlgn="base" hangingPunct="0">
        <a:lnSpc>
          <a:spcPct val="110000"/>
        </a:lnSpc>
        <a:spcBef>
          <a:spcPts val="600"/>
        </a:spcBef>
        <a:spcAft>
          <a:spcPct val="0"/>
        </a:spcAft>
        <a:buClr>
          <a:srgbClr val="F39501"/>
        </a:buClr>
        <a:buFont typeface="Wingdings" panose="05000000000000000000" pitchFamily="2" charset="2"/>
        <a:buChar char="§"/>
        <a:defRPr sz="1400" kern="1200">
          <a:solidFill>
            <a:schemeClr val="tx1"/>
          </a:solidFill>
          <a:latin typeface="+mn-lt"/>
          <a:ea typeface="+mn-ea"/>
          <a:cs typeface="+mn-cs"/>
        </a:defRPr>
      </a:lvl2pPr>
      <a:lvl3pPr marL="357188" indent="-176213" algn="l" rtl="0" eaLnBrk="0" fontAlgn="base" hangingPunct="0">
        <a:lnSpc>
          <a:spcPct val="110000"/>
        </a:lnSpc>
        <a:spcBef>
          <a:spcPts val="600"/>
        </a:spcBef>
        <a:spcAft>
          <a:spcPct val="0"/>
        </a:spcAft>
        <a:buClr>
          <a:srgbClr val="F39501"/>
        </a:buClr>
        <a:buFont typeface="Wingdings" panose="05000000000000000000" pitchFamily="2" charset="2"/>
        <a:buChar char="§"/>
        <a:defRPr sz="1200" kern="1200">
          <a:solidFill>
            <a:schemeClr val="tx1"/>
          </a:solidFill>
          <a:latin typeface="+mn-lt"/>
          <a:ea typeface="+mn-ea"/>
          <a:cs typeface="+mn-cs"/>
        </a:defRPr>
      </a:lvl3pPr>
      <a:lvl4pPr marL="538163" indent="-180975" algn="l" rtl="0" eaLnBrk="0" fontAlgn="base" hangingPunct="0">
        <a:lnSpc>
          <a:spcPct val="110000"/>
        </a:lnSpc>
        <a:spcBef>
          <a:spcPts val="600"/>
        </a:spcBef>
        <a:spcAft>
          <a:spcPct val="0"/>
        </a:spcAft>
        <a:buClr>
          <a:srgbClr val="F39501"/>
        </a:buClr>
        <a:buFont typeface="Wingdings" panose="05000000000000000000" pitchFamily="2" charset="2"/>
        <a:buChar char="§"/>
        <a:defRPr sz="1000" kern="1200">
          <a:solidFill>
            <a:schemeClr val="tx1"/>
          </a:solidFill>
          <a:latin typeface="+mn-lt"/>
          <a:ea typeface="+mn-ea"/>
          <a:cs typeface="+mn-cs"/>
        </a:defRPr>
      </a:lvl4pPr>
      <a:lvl5pPr marL="720725" indent="-182563" algn="l" rtl="0" eaLnBrk="0" fontAlgn="base" hangingPunct="0">
        <a:lnSpc>
          <a:spcPct val="110000"/>
        </a:lnSpc>
        <a:spcBef>
          <a:spcPts val="600"/>
        </a:spcBef>
        <a:spcAft>
          <a:spcPct val="0"/>
        </a:spcAft>
        <a:buClr>
          <a:srgbClr val="F39501"/>
        </a:buClr>
        <a:buFont typeface="Wingdings" panose="05000000000000000000"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elplatzhalter 1">
            <a:extLst>
              <a:ext uri="{FF2B5EF4-FFF2-40B4-BE49-F238E27FC236}">
                <a16:creationId xmlns:a16="http://schemas.microsoft.com/office/drawing/2014/main" id="{B3C40BB9-904C-4850-9184-A382B810C646}"/>
              </a:ext>
            </a:extLst>
          </p:cNvPr>
          <p:cNvSpPr>
            <a:spLocks noGrp="1"/>
          </p:cNvSpPr>
          <p:nvPr>
            <p:ph type="title"/>
          </p:nvPr>
        </p:nvSpPr>
        <p:spPr bwMode="auto">
          <a:xfrm>
            <a:off x="481013" y="720725"/>
            <a:ext cx="1122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6147" name="Textplatzhalter 2">
            <a:extLst>
              <a:ext uri="{FF2B5EF4-FFF2-40B4-BE49-F238E27FC236}">
                <a16:creationId xmlns:a16="http://schemas.microsoft.com/office/drawing/2014/main" id="{B4224ECD-277F-4571-B0B4-3FE91836933D}"/>
              </a:ext>
            </a:extLst>
          </p:cNvPr>
          <p:cNvSpPr>
            <a:spLocks noGrp="1"/>
          </p:cNvSpPr>
          <p:nvPr>
            <p:ph type="body" idx="1"/>
          </p:nvPr>
        </p:nvSpPr>
        <p:spPr bwMode="auto">
          <a:xfrm>
            <a:off x="477838" y="1438275"/>
            <a:ext cx="95980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cxnSp>
        <p:nvCxnSpPr>
          <p:cNvPr id="8" name="Gerade Verbindung 7">
            <a:extLst>
              <a:ext uri="{FF2B5EF4-FFF2-40B4-BE49-F238E27FC236}">
                <a16:creationId xmlns:a16="http://schemas.microsoft.com/office/drawing/2014/main" id="{370110C8-3D78-4B10-BE5B-BD82B519E31D}"/>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980A0065-4227-47C8-ADF2-B2595F50C20C}"/>
              </a:ext>
            </a:extLst>
          </p:cNvPr>
          <p:cNvCxnSpPr/>
          <p:nvPr/>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CD48F852-B55E-4113-AB49-72664398B7D5}"/>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FC59B859-A4CC-4082-986A-40968FBAC939}"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9" name="Grafik 1">
            <a:extLst>
              <a:ext uri="{FF2B5EF4-FFF2-40B4-BE49-F238E27FC236}">
                <a16:creationId xmlns:a16="http://schemas.microsoft.com/office/drawing/2014/main" id="{1DD4D6BB-C888-4351-A1FF-9B158E5410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liennummernplatzhalter 2">
            <a:extLst>
              <a:ext uri="{FF2B5EF4-FFF2-40B4-BE49-F238E27FC236}">
                <a16:creationId xmlns:a16="http://schemas.microsoft.com/office/drawing/2014/main" id="{AA59CDC1-D52C-49AC-8E7B-019D281AB082}"/>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3" name="Foliennummernplatzhalter 2">
            <a:extLst>
              <a:ext uri="{FF2B5EF4-FFF2-40B4-BE49-F238E27FC236}">
                <a16:creationId xmlns:a16="http://schemas.microsoft.com/office/drawing/2014/main" id="{46988DB5-2A34-4954-8A2C-C9CC652FC875}"/>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570" r:id="rId1"/>
    <p:sldLayoutId id="2147500514" r:id="rId2"/>
    <p:sldLayoutId id="2147500571" r:id="rId3"/>
    <p:sldLayoutId id="2147500515" r:id="rId4"/>
    <p:sldLayoutId id="2147500516" r:id="rId5"/>
    <p:sldLayoutId id="2147500517" r:id="rId6"/>
    <p:sldLayoutId id="2147500572" r:id="rId7"/>
    <p:sldLayoutId id="2147500573" r:id="rId8"/>
    <p:sldLayoutId id="2147500574" r:id="rId9"/>
    <p:sldLayoutId id="2147500575" r:id="rId10"/>
    <p:sldLayoutId id="2147500576" r:id="rId11"/>
    <p:sldLayoutId id="2147500518" r:id="rId12"/>
    <p:sldLayoutId id="2147500616" r:id="rId13"/>
  </p:sldLayoutIdLst>
  <p:transition spd="slow"/>
  <p:hf hdr="0" dt="0"/>
  <p:txStyles>
    <p:title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elplatzhalter 1">
            <a:extLst>
              <a:ext uri="{FF2B5EF4-FFF2-40B4-BE49-F238E27FC236}">
                <a16:creationId xmlns:a16="http://schemas.microsoft.com/office/drawing/2014/main" id="{510E5036-3D3A-435E-96A1-15357455A476}"/>
              </a:ext>
            </a:extLst>
          </p:cNvPr>
          <p:cNvSpPr>
            <a:spLocks noGrp="1"/>
          </p:cNvSpPr>
          <p:nvPr>
            <p:ph type="title"/>
          </p:nvPr>
        </p:nvSpPr>
        <p:spPr bwMode="auto">
          <a:xfrm>
            <a:off x="481013" y="720725"/>
            <a:ext cx="1122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7171" name="Textplatzhalter 2">
            <a:extLst>
              <a:ext uri="{FF2B5EF4-FFF2-40B4-BE49-F238E27FC236}">
                <a16:creationId xmlns:a16="http://schemas.microsoft.com/office/drawing/2014/main" id="{F0680F6B-5536-40C6-868D-9E0B95ECD7CA}"/>
              </a:ext>
            </a:extLst>
          </p:cNvPr>
          <p:cNvSpPr>
            <a:spLocks noGrp="1"/>
          </p:cNvSpPr>
          <p:nvPr>
            <p:ph type="body" idx="1"/>
          </p:nvPr>
        </p:nvSpPr>
        <p:spPr bwMode="auto">
          <a:xfrm>
            <a:off x="477838" y="1438275"/>
            <a:ext cx="95980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8" name="Gerade Verbindung 7">
            <a:extLst>
              <a:ext uri="{FF2B5EF4-FFF2-40B4-BE49-F238E27FC236}">
                <a16:creationId xmlns:a16="http://schemas.microsoft.com/office/drawing/2014/main" id="{9DFFFF44-A1C7-4354-99DC-0799D33115D4}"/>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B7BD4740-132D-4F4C-97E0-80ABED978D76}"/>
              </a:ext>
            </a:extLst>
          </p:cNvPr>
          <p:cNvCxnSpPr/>
          <p:nvPr/>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F8CADE6F-B211-4236-9109-CEF60AE2B960}"/>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0D72F83C-C663-4A39-BA7C-11CD1741C195}"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12" name="Grafik 1">
            <a:extLst>
              <a:ext uri="{FF2B5EF4-FFF2-40B4-BE49-F238E27FC236}">
                <a16:creationId xmlns:a16="http://schemas.microsoft.com/office/drawing/2014/main" id="{33088298-E180-4505-9E05-CF0D48CC23B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liennummernplatzhalter 2">
            <a:extLst>
              <a:ext uri="{FF2B5EF4-FFF2-40B4-BE49-F238E27FC236}">
                <a16:creationId xmlns:a16="http://schemas.microsoft.com/office/drawing/2014/main" id="{53B78D62-99CE-46A5-8050-0D183045F334}"/>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4" name="Foliennummernplatzhalter 2">
            <a:extLst>
              <a:ext uri="{FF2B5EF4-FFF2-40B4-BE49-F238E27FC236}">
                <a16:creationId xmlns:a16="http://schemas.microsoft.com/office/drawing/2014/main" id="{A6474B19-ACC6-4B77-B47B-51F35650D91E}"/>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577" r:id="rId1"/>
    <p:sldLayoutId id="2147500578" r:id="rId2"/>
    <p:sldLayoutId id="2147500579" r:id="rId3"/>
    <p:sldLayoutId id="2147500580" r:id="rId4"/>
    <p:sldLayoutId id="2147500581" r:id="rId5"/>
    <p:sldLayoutId id="2147500582" r:id="rId6"/>
  </p:sldLayoutIdLst>
  <p:transition spd="slow"/>
  <p:hf hdr="0"/>
  <p:txStyles>
    <p:title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elplatzhalter 1">
            <a:extLst>
              <a:ext uri="{FF2B5EF4-FFF2-40B4-BE49-F238E27FC236}">
                <a16:creationId xmlns:a16="http://schemas.microsoft.com/office/drawing/2014/main" id="{42D6E2DC-9DC7-4F47-A072-40F82BDDE231}"/>
              </a:ext>
            </a:extLst>
          </p:cNvPr>
          <p:cNvSpPr>
            <a:spLocks noGrp="1"/>
          </p:cNvSpPr>
          <p:nvPr>
            <p:ph type="title"/>
          </p:nvPr>
        </p:nvSpPr>
        <p:spPr bwMode="auto">
          <a:xfrm>
            <a:off x="481013" y="720725"/>
            <a:ext cx="1122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8195" name="Textplatzhalter 2">
            <a:extLst>
              <a:ext uri="{FF2B5EF4-FFF2-40B4-BE49-F238E27FC236}">
                <a16:creationId xmlns:a16="http://schemas.microsoft.com/office/drawing/2014/main" id="{1FABB13D-C4F6-4FEB-9BA1-D6917C27E616}"/>
              </a:ext>
            </a:extLst>
          </p:cNvPr>
          <p:cNvSpPr>
            <a:spLocks noGrp="1"/>
          </p:cNvSpPr>
          <p:nvPr>
            <p:ph type="body" idx="1"/>
          </p:nvPr>
        </p:nvSpPr>
        <p:spPr bwMode="auto">
          <a:xfrm>
            <a:off x="477838" y="1438275"/>
            <a:ext cx="95980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8" name="Gerade Verbindung 7">
            <a:extLst>
              <a:ext uri="{FF2B5EF4-FFF2-40B4-BE49-F238E27FC236}">
                <a16:creationId xmlns:a16="http://schemas.microsoft.com/office/drawing/2014/main" id="{A1E059C1-1F49-4EED-848C-74CE48EDDBE7}"/>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14D3CC72-2240-49CB-BA93-A651C0694159}"/>
              </a:ext>
            </a:extLst>
          </p:cNvPr>
          <p:cNvCxnSpPr/>
          <p:nvPr/>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hteck 8">
            <a:extLst>
              <a:ext uri="{FF2B5EF4-FFF2-40B4-BE49-F238E27FC236}">
                <a16:creationId xmlns:a16="http://schemas.microsoft.com/office/drawing/2014/main" id="{AB858019-1ACE-4B5B-8F63-0501A17B3035}"/>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CA39695F-40EA-4AC5-86AC-78CA69E6C489}"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9" name="Grafik 1">
            <a:extLst>
              <a:ext uri="{FF2B5EF4-FFF2-40B4-BE49-F238E27FC236}">
                <a16:creationId xmlns:a16="http://schemas.microsoft.com/office/drawing/2014/main" id="{D55F1CCC-D202-4E4B-B822-2B2ABF505B4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liennummernplatzhalter 2">
            <a:extLst>
              <a:ext uri="{FF2B5EF4-FFF2-40B4-BE49-F238E27FC236}">
                <a16:creationId xmlns:a16="http://schemas.microsoft.com/office/drawing/2014/main" id="{4BAA313C-7BE1-49A9-9FF0-9903C54FB255}"/>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3" name="Foliennummernplatzhalter 2">
            <a:extLst>
              <a:ext uri="{FF2B5EF4-FFF2-40B4-BE49-F238E27FC236}">
                <a16:creationId xmlns:a16="http://schemas.microsoft.com/office/drawing/2014/main" id="{B2B6FB48-59F8-431F-B201-16494B1FA66F}"/>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583" r:id="rId1"/>
    <p:sldLayoutId id="2147500519" r:id="rId2"/>
    <p:sldLayoutId id="2147500520" r:id="rId3"/>
    <p:sldLayoutId id="2147500521" r:id="rId4"/>
    <p:sldLayoutId id="2147500584" r:id="rId5"/>
    <p:sldLayoutId id="2147500585" r:id="rId6"/>
    <p:sldLayoutId id="2147500586" r:id="rId7"/>
    <p:sldLayoutId id="2147500587" r:id="rId8"/>
    <p:sldLayoutId id="2147500610" r:id="rId9"/>
    <p:sldLayoutId id="2147500612" r:id="rId10"/>
    <p:sldLayoutId id="2147500613" r:id="rId11"/>
    <p:sldLayoutId id="2147500614" r:id="rId12"/>
  </p:sldLayoutIdLst>
  <p:transition spd="slow"/>
  <p:hf hdr="0"/>
  <p:txStyles>
    <p:title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elplatzhalter 1">
            <a:extLst>
              <a:ext uri="{FF2B5EF4-FFF2-40B4-BE49-F238E27FC236}">
                <a16:creationId xmlns:a16="http://schemas.microsoft.com/office/drawing/2014/main" id="{2A3DA551-00C6-4D5E-AFF6-AC58E2D70FC3}"/>
              </a:ext>
            </a:extLst>
          </p:cNvPr>
          <p:cNvSpPr>
            <a:spLocks noGrp="1"/>
          </p:cNvSpPr>
          <p:nvPr>
            <p:ph type="title"/>
          </p:nvPr>
        </p:nvSpPr>
        <p:spPr bwMode="auto">
          <a:xfrm>
            <a:off x="481013" y="720725"/>
            <a:ext cx="1122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9219" name="Textplatzhalter 2">
            <a:extLst>
              <a:ext uri="{FF2B5EF4-FFF2-40B4-BE49-F238E27FC236}">
                <a16:creationId xmlns:a16="http://schemas.microsoft.com/office/drawing/2014/main" id="{DE87C188-3644-446B-A106-BE1A52818A5B}"/>
              </a:ext>
            </a:extLst>
          </p:cNvPr>
          <p:cNvSpPr>
            <a:spLocks noGrp="1"/>
          </p:cNvSpPr>
          <p:nvPr>
            <p:ph type="body" idx="1"/>
          </p:nvPr>
        </p:nvSpPr>
        <p:spPr bwMode="auto">
          <a:xfrm>
            <a:off x="477838" y="1438275"/>
            <a:ext cx="95980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8" name="Gerade Verbindung 7">
            <a:extLst>
              <a:ext uri="{FF2B5EF4-FFF2-40B4-BE49-F238E27FC236}">
                <a16:creationId xmlns:a16="http://schemas.microsoft.com/office/drawing/2014/main" id="{370110C8-3D78-4B10-BE5B-BD82B519E31D}"/>
              </a:ext>
            </a:extLst>
          </p:cNvPr>
          <p:cNvCxnSpPr/>
          <p:nvPr/>
        </p:nvCxnSpPr>
        <p:spPr>
          <a:xfrm>
            <a:off x="481013" y="479425"/>
            <a:ext cx="9610725" cy="1588"/>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980A0065-4227-47C8-ADF2-B2595F50C20C}"/>
              </a:ext>
            </a:extLst>
          </p:cNvPr>
          <p:cNvCxnSpPr/>
          <p:nvPr userDrawn="1"/>
        </p:nvCxnSpPr>
        <p:spPr>
          <a:xfrm>
            <a:off x="481013" y="6408738"/>
            <a:ext cx="9610725" cy="1587"/>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CD48F852-B55E-4113-AB49-72664398B7D5}"/>
              </a:ext>
            </a:extLst>
          </p:cNvPr>
          <p:cNvSpPr>
            <a:spLocks noChangeArrowheads="1"/>
          </p:cNvSpPr>
          <p:nvPr userDrawn="1"/>
        </p:nvSpPr>
        <p:spPr bwMode="auto">
          <a:xfrm>
            <a:off x="10415588" y="6289675"/>
            <a:ext cx="148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anose="020B0604030504040204" pitchFamily="34" charset="0"/>
                <a:cs typeface="Arial" panose="020B0604020202020204" pitchFamily="34" charset="0"/>
              </a:defRPr>
            </a:lvl1pPr>
            <a:lvl2pPr marL="742950" indent="-285750" eaLnBrk="0" hangingPunct="0">
              <a:defRPr sz="1600" b="1">
                <a:solidFill>
                  <a:schemeClr val="tx1"/>
                </a:solidFill>
                <a:latin typeface="Verdana" panose="020B0604030504040204" pitchFamily="34" charset="0"/>
                <a:cs typeface="Arial" panose="020B0604020202020204" pitchFamily="34" charset="0"/>
              </a:defRPr>
            </a:lvl2pPr>
            <a:lvl3pPr marL="1143000" indent="-228600" eaLnBrk="0" hangingPunct="0">
              <a:defRPr sz="1600" b="1">
                <a:solidFill>
                  <a:schemeClr val="tx1"/>
                </a:solidFill>
                <a:latin typeface="Verdana" panose="020B0604030504040204" pitchFamily="34" charset="0"/>
                <a:cs typeface="Arial" panose="020B0604020202020204" pitchFamily="34" charset="0"/>
              </a:defRPr>
            </a:lvl3pPr>
            <a:lvl4pPr marL="1600200" indent="-228600" eaLnBrk="0" hangingPunct="0">
              <a:defRPr sz="1600" b="1">
                <a:solidFill>
                  <a:schemeClr val="tx1"/>
                </a:solidFill>
                <a:latin typeface="Verdana" panose="020B0604030504040204" pitchFamily="34" charset="0"/>
                <a:cs typeface="Arial" panose="020B0604020202020204" pitchFamily="34" charset="0"/>
              </a:defRPr>
            </a:lvl4pPr>
            <a:lvl5pPr marL="2057400" indent="-228600" eaLnBrk="0" hangingPunct="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buChar char="•"/>
              <a:defRPr sz="1600" b="1">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defRPr/>
            </a:pPr>
            <a:r>
              <a:rPr lang="de-DE" altLang="de-DE" sz="2800" dirty="0">
                <a:solidFill>
                  <a:srgbClr val="00B0F0"/>
                </a:solidFill>
                <a:latin typeface="Century Gothic" panose="020B0502020202020204" pitchFamily="34" charset="0"/>
              </a:rPr>
              <a:t>#</a:t>
            </a:r>
            <a:fld id="{1346BCB7-820D-4799-BEBD-DDFCF7E30D64}" type="slidenum">
              <a:rPr lang="de-DE" altLang="de-DE" sz="2800" smtClean="0">
                <a:solidFill>
                  <a:srgbClr val="00B0F0"/>
                </a:solidFill>
                <a:latin typeface="Century Gothic" panose="020B0502020202020204" pitchFamily="34" charset="0"/>
              </a:rPr>
              <a:pPr algn="r" eaLnBrk="1" hangingPunct="1">
                <a:spcBef>
                  <a:spcPct val="50000"/>
                </a:spcBef>
                <a:defRPr/>
              </a:pPr>
              <a:t>‹Nr.›</a:t>
            </a:fld>
            <a:endParaRPr lang="de-DE" altLang="de-DE" sz="2800" dirty="0"/>
          </a:p>
        </p:txBody>
      </p:sp>
      <p:pic>
        <p:nvPicPr>
          <p:cNvPr id="9" name="Grafik 1">
            <a:extLst>
              <a:ext uri="{FF2B5EF4-FFF2-40B4-BE49-F238E27FC236}">
                <a16:creationId xmlns:a16="http://schemas.microsoft.com/office/drawing/2014/main" id="{3D0BC597-1BCE-44EF-86EB-753196B9DA6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10575963" y="134938"/>
            <a:ext cx="1101649"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liennummernplatzhalter 2">
            <a:extLst>
              <a:ext uri="{FF2B5EF4-FFF2-40B4-BE49-F238E27FC236}">
                <a16:creationId xmlns:a16="http://schemas.microsoft.com/office/drawing/2014/main" id="{8A7B802E-DD5B-4FF2-9B4C-E3C1F7AECC40}"/>
              </a:ext>
            </a:extLst>
          </p:cNvPr>
          <p:cNvSpPr txBox="1">
            <a:spLocks/>
          </p:cNvSpPr>
          <p:nvPr userDrawn="1"/>
        </p:nvSpPr>
        <p:spPr bwMode="auto">
          <a:xfrm>
            <a:off x="479425" y="6467832"/>
            <a:ext cx="96107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defRPr/>
            </a:pPr>
            <a:r>
              <a:rPr lang="de-DE" altLang="de-DE" sz="800" dirty="0">
                <a:latin typeface="Century Gothic" panose="020B0502020202020204" pitchFamily="34" charset="0"/>
              </a:rPr>
              <a:t>Jahresabschlussprüfung 3 </a:t>
            </a:r>
            <a:r>
              <a:rPr lang="de-DE" altLang="de-DE" sz="800" b="0" dirty="0">
                <a:latin typeface="Century Gothic" panose="020B0502020202020204" pitchFamily="34" charset="0"/>
              </a:rPr>
              <a:t>| Prüfung JA + LB (Fortgeschrittene)</a:t>
            </a:r>
            <a:endParaRPr lang="de-DE" altLang="de-DE" sz="800" i="0" dirty="0">
              <a:latin typeface="Century Gothic" panose="020B0502020202020204" pitchFamily="34" charset="0"/>
            </a:endParaRPr>
          </a:p>
        </p:txBody>
      </p:sp>
      <p:sp>
        <p:nvSpPr>
          <p:cNvPr id="13" name="Foliennummernplatzhalter 2">
            <a:extLst>
              <a:ext uri="{FF2B5EF4-FFF2-40B4-BE49-F238E27FC236}">
                <a16:creationId xmlns:a16="http://schemas.microsoft.com/office/drawing/2014/main" id="{CF933733-30FC-47AA-B0E1-96E8E023EE0C}"/>
              </a:ext>
            </a:extLst>
          </p:cNvPr>
          <p:cNvSpPr txBox="1">
            <a:spLocks/>
          </p:cNvSpPr>
          <p:nvPr userDrawn="1"/>
        </p:nvSpPr>
        <p:spPr bwMode="auto">
          <a:xfrm>
            <a:off x="479376" y="6438528"/>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l" eaLnBrk="1" hangingPunct="1">
              <a:lnSpc>
                <a:spcPct val="100000"/>
              </a:lnSpc>
              <a:spcBef>
                <a:spcPct val="0"/>
              </a:spcBef>
              <a:buFontTx/>
              <a:buNone/>
              <a:defRPr/>
            </a:pPr>
            <a:r>
              <a:rPr lang="de-DE" altLang="de-DE" sz="1500" b="1">
                <a:solidFill>
                  <a:srgbClr val="00B0F0"/>
                </a:solidFill>
                <a:latin typeface="Century Gothic" panose="020B0502020202020204" pitchFamily="34" charset="0"/>
              </a:rPr>
              <a:t>JAP 3</a:t>
            </a:r>
            <a:endParaRPr lang="de-DE" altLang="de-DE" sz="1500" b="1" i="0" dirty="0">
              <a:solidFill>
                <a:srgbClr val="00B0F0"/>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500588" r:id="rId1"/>
    <p:sldLayoutId id="2147500524" r:id="rId2"/>
    <p:sldLayoutId id="2147500589" r:id="rId3"/>
    <p:sldLayoutId id="2147500525" r:id="rId4"/>
    <p:sldLayoutId id="2147500526" r:id="rId5"/>
    <p:sldLayoutId id="2147500527" r:id="rId6"/>
    <p:sldLayoutId id="2147500590" r:id="rId7"/>
    <p:sldLayoutId id="2147500591" r:id="rId8"/>
    <p:sldLayoutId id="2147500592" r:id="rId9"/>
    <p:sldLayoutId id="2147500593" r:id="rId10"/>
    <p:sldLayoutId id="2147500594" r:id="rId11"/>
    <p:sldLayoutId id="2147500528" r:id="rId12"/>
    <p:sldLayoutId id="2147500615" r:id="rId13"/>
  </p:sldLayoutIdLst>
  <p:transition spd="slow"/>
  <p:hf hdr="0" dt="0"/>
  <p:txStyles>
    <p:title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p:titleStyle>
    <p:body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jpeg"/><Relationship Id="rId4" Type="http://schemas.microsoft.com/office/2007/relationships/hdphoto" Target="../media/hdphoto1.wdp"/></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4.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6.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jpeg"/><Relationship Id="rId4" Type="http://schemas.microsoft.com/office/2007/relationships/hdphoto" Target="../media/hdphoto1.wdp"/></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369.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9.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jpeg"/><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99F4FB1A-7875-4D12-8B43-47C26CDA3CAA}"/>
              </a:ext>
            </a:extLst>
          </p:cNvPr>
          <p:cNvSpPr>
            <a:spLocks noGrp="1"/>
          </p:cNvSpPr>
          <p:nvPr>
            <p:ph type="ctrTitle" idx="4294967295"/>
          </p:nvPr>
        </p:nvSpPr>
        <p:spPr>
          <a:xfrm>
            <a:off x="0" y="3068638"/>
            <a:ext cx="11522075" cy="865187"/>
          </a:xfrm>
          <a:prstGeom prst="rect">
            <a:avLst/>
          </a:prstGeom>
        </p:spPr>
        <p:txBody>
          <a:bodyPr/>
          <a:lstStyle/>
          <a:p>
            <a:pPr algn="ctr"/>
            <a:r>
              <a:rPr lang="de-DE" altLang="de-DE" sz="2800" b="1" dirty="0">
                <a:latin typeface="Century Gothic" panose="020B0502020202020204" pitchFamily="34" charset="0"/>
              </a:rPr>
              <a:t>Jahresabschlussprüfung 3</a:t>
            </a:r>
            <a:br>
              <a:rPr lang="de-DE" altLang="de-DE" sz="2800" b="1" dirty="0">
                <a:latin typeface="Century Gothic" panose="020B0502020202020204" pitchFamily="34" charset="0"/>
              </a:rPr>
            </a:br>
            <a:r>
              <a:rPr lang="de-DE" sz="2800" b="1" i="1" dirty="0">
                <a:latin typeface="Century Gothic" panose="020B0502020202020204" pitchFamily="34" charset="0"/>
              </a:rPr>
              <a:t>Prüfung JA + LB (Fortgeschrittene)</a:t>
            </a:r>
            <a:r>
              <a:rPr lang="de-DE" altLang="de-DE" sz="2800" b="1" i="1" dirty="0">
                <a:latin typeface="Century Gothic" panose="020B0502020202020204" pitchFamily="34" charset="0"/>
              </a:rPr>
              <a:t> </a:t>
            </a:r>
            <a:r>
              <a:rPr lang="de-DE" altLang="de-DE" sz="2800" b="1" i="1" dirty="0">
                <a:solidFill>
                  <a:srgbClr val="FF0000"/>
                </a:solidFill>
                <a:latin typeface="Century Gothic" panose="020B0502020202020204" pitchFamily="34" charset="0"/>
              </a:rPr>
              <a:t>2025</a:t>
            </a:r>
            <a:br>
              <a:rPr lang="de-DE" altLang="de-DE" sz="2800" dirty="0">
                <a:latin typeface="Century Gothic" panose="020B0502020202020204" pitchFamily="34" charset="0"/>
              </a:rPr>
            </a:br>
            <a:endParaRPr lang="de-DE" altLang="de-DE" sz="2800" dirty="0">
              <a:latin typeface="Century Gothic" panose="020B0502020202020204" pitchFamily="34" charset="0"/>
            </a:endParaRPr>
          </a:p>
        </p:txBody>
      </p:sp>
      <p:sp>
        <p:nvSpPr>
          <p:cNvPr id="4" name="Textfeld 3">
            <a:extLst>
              <a:ext uri="{FF2B5EF4-FFF2-40B4-BE49-F238E27FC236}">
                <a16:creationId xmlns:a16="http://schemas.microsoft.com/office/drawing/2014/main" id="{2F1165DE-6279-4C73-B8F8-7B70F84F75E6}"/>
              </a:ext>
            </a:extLst>
          </p:cNvPr>
          <p:cNvSpPr txBox="1"/>
          <p:nvPr/>
        </p:nvSpPr>
        <p:spPr>
          <a:xfrm>
            <a:off x="11534700" y="5661248"/>
            <a:ext cx="323165" cy="648072"/>
          </a:xfrm>
          <a:prstGeom prst="rect">
            <a:avLst/>
          </a:prstGeom>
          <a:noFill/>
        </p:spPr>
        <p:txBody>
          <a:bodyPr vert="vert270" wrap="square">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feld 1">
            <a:extLst>
              <a:ext uri="{FF2B5EF4-FFF2-40B4-BE49-F238E27FC236}">
                <a16:creationId xmlns:a16="http://schemas.microsoft.com/office/drawing/2014/main" id="{CA240780-B98F-4113-94F9-EB9E51CF75B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6" name="Rectangle 2">
            <a:extLst>
              <a:ext uri="{FF2B5EF4-FFF2-40B4-BE49-F238E27FC236}">
                <a16:creationId xmlns:a16="http://schemas.microsoft.com/office/drawing/2014/main" id="{B4E0391D-B214-4832-A64B-1BAE66F5F875}"/>
              </a:ext>
            </a:extLst>
          </p:cNvPr>
          <p:cNvSpPr txBox="1">
            <a:spLocks/>
          </p:cNvSpPr>
          <p:nvPr/>
        </p:nvSpPr>
        <p:spPr bwMode="auto">
          <a:xfrm>
            <a:off x="1055440" y="54710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5350" indent="-895350">
              <a:spcBef>
                <a:spcPts val="600"/>
              </a:spcBef>
              <a:spcAft>
                <a:spcPts val="1200"/>
              </a:spcAft>
              <a:tabLst>
                <a:tab pos="444500" algn="l"/>
              </a:tabLst>
            </a:pPr>
            <a:r>
              <a:rPr lang="de-DE" altLang="de-DE" sz="2800" b="1" dirty="0">
                <a:latin typeface="Century Gothic" panose="020B0502020202020204" pitchFamily="34" charset="0"/>
              </a:rPr>
              <a:t>1.2	</a:t>
            </a:r>
            <a:r>
              <a:rPr lang="de-DE" sz="2800" b="1" dirty="0">
                <a:latin typeface="Century Gothic" panose="020B0502020202020204" pitchFamily="34" charset="0"/>
              </a:rPr>
              <a:t>Folgeprüfungen</a:t>
            </a:r>
            <a:endParaRPr lang="de-DE" altLang="de-DE" sz="2800" b="1" dirty="0">
              <a:latin typeface="Century Gothic" panose="020B0502020202020204" pitchFamily="34" charset="0"/>
            </a:endParaRPr>
          </a:p>
          <a:p>
            <a:pPr marL="2724150" lvl="4" indent="-895350">
              <a:spcBef>
                <a:spcPts val="600"/>
              </a:spcBef>
              <a:spcAft>
                <a:spcPts val="600"/>
              </a:spcAft>
              <a:tabLst>
                <a:tab pos="444500" algn="l"/>
              </a:tabLst>
            </a:pPr>
            <a:r>
              <a:rPr lang="de-DE" b="1" dirty="0">
                <a:latin typeface="Century Gothic" panose="020B0502020202020204" pitchFamily="34" charset="0"/>
              </a:rPr>
              <a:t>1.2.1	</a:t>
            </a:r>
            <a:r>
              <a:rPr lang="de-DE" dirty="0">
                <a:latin typeface="Century Gothic" panose="020B0502020202020204" pitchFamily="34" charset="0"/>
              </a:rPr>
              <a:t>Kapitalerhöhung / Kapitalherabsetzung</a:t>
            </a:r>
            <a:endParaRPr lang="de-DE" b="1" dirty="0">
              <a:latin typeface="Century Gothic" panose="020B0502020202020204" pitchFamily="34" charset="0"/>
            </a:endParaRPr>
          </a:p>
          <a:p>
            <a:pPr marL="2724150" lvl="4" indent="-895350">
              <a:spcBef>
                <a:spcPts val="600"/>
              </a:spcBef>
              <a:spcAft>
                <a:spcPts val="600"/>
              </a:spcAft>
              <a:tabLst>
                <a:tab pos="444500" algn="l"/>
              </a:tabLst>
            </a:pPr>
            <a:r>
              <a:rPr lang="de-DE" b="1" dirty="0">
                <a:latin typeface="Century Gothic" panose="020B0502020202020204" pitchFamily="34" charset="0"/>
              </a:rPr>
              <a:t>1.2.2	</a:t>
            </a:r>
            <a:r>
              <a:rPr lang="de-DE" dirty="0">
                <a:latin typeface="Century Gothic" panose="020B0502020202020204" pitchFamily="34" charset="0"/>
              </a:rPr>
              <a:t>Eigene Anteile</a:t>
            </a:r>
            <a:endParaRPr lang="de-DE" b="1" dirty="0">
              <a:latin typeface="Century Gothic" panose="020B0502020202020204" pitchFamily="34" charset="0"/>
            </a:endParaRPr>
          </a:p>
          <a:p>
            <a:pPr marL="2724150" lvl="4" indent="-895350">
              <a:spcBef>
                <a:spcPts val="600"/>
              </a:spcBef>
              <a:spcAft>
                <a:spcPts val="600"/>
              </a:spcAft>
              <a:tabLst>
                <a:tab pos="444500" algn="l"/>
              </a:tabLst>
            </a:pPr>
            <a:r>
              <a:rPr lang="de-DE" b="1" dirty="0">
                <a:latin typeface="Century Gothic" panose="020B0502020202020204" pitchFamily="34" charset="0"/>
              </a:rPr>
              <a:t>1.2.3	</a:t>
            </a:r>
            <a:r>
              <a:rPr lang="de-DE" dirty="0">
                <a:latin typeface="Century Gothic" panose="020B0502020202020204" pitchFamily="34" charset="0"/>
              </a:rPr>
              <a:t>Rücklagen</a:t>
            </a:r>
            <a:endParaRPr lang="de-DE" altLang="de-DE" b="1" dirty="0">
              <a:latin typeface="Century Gothic" panose="020B0502020202020204" pitchFamily="34" charset="0"/>
            </a:endParaRPr>
          </a:p>
        </p:txBody>
      </p:sp>
    </p:spTree>
    <p:extLst>
      <p:ext uri="{BB962C8B-B14F-4D97-AF65-F5344CB8AC3E}">
        <p14:creationId xmlns:p14="http://schemas.microsoft.com/office/powerpoint/2010/main" val="519910316"/>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A169433-1850-460A-ABBD-695B7885C57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tangle 2">
            <a:extLst>
              <a:ext uri="{FF2B5EF4-FFF2-40B4-BE49-F238E27FC236}">
                <a16:creationId xmlns:a16="http://schemas.microsoft.com/office/drawing/2014/main" id="{EDE89B58-2925-4DF9-B6C7-9D2442296810}"/>
              </a:ext>
            </a:extLst>
          </p:cNvPr>
          <p:cNvSpPr txBox="1">
            <a:spLocks/>
          </p:cNvSpPr>
          <p:nvPr/>
        </p:nvSpPr>
        <p:spPr bwMode="auto">
          <a:xfrm>
            <a:off x="983432" y="69329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4.2	</a:t>
            </a:r>
            <a:r>
              <a:rPr lang="de-DE" sz="2800" b="1" dirty="0">
                <a:latin typeface="Century Gothic" panose="020B0502020202020204" pitchFamily="34" charset="0"/>
              </a:rPr>
              <a:t>Ausgewählte Ausweisfragen des Prüfers</a:t>
            </a:r>
          </a:p>
          <a:p>
            <a:pPr lvl="4">
              <a:spcBef>
                <a:spcPts val="600"/>
              </a:spcBef>
              <a:spcAft>
                <a:spcPts val="600"/>
              </a:spcAft>
              <a:tabLst>
                <a:tab pos="444500" algn="l"/>
              </a:tabLst>
            </a:pPr>
            <a:r>
              <a:rPr lang="de-DE" b="1" dirty="0">
                <a:latin typeface="Century Gothic" panose="020B0502020202020204" pitchFamily="34" charset="0"/>
              </a:rPr>
              <a:t>4.2.1</a:t>
            </a:r>
            <a:r>
              <a:rPr lang="de-DE" b="1">
                <a:latin typeface="Century Gothic" panose="020B0502020202020204" pitchFamily="34" charset="0"/>
              </a:rPr>
              <a:t>	</a:t>
            </a:r>
            <a:r>
              <a:rPr lang="de-DE">
                <a:latin typeface="Century Gothic" panose="020B0502020202020204" pitchFamily="34" charset="0"/>
              </a:rPr>
              <a:t>Ausweis </a:t>
            </a:r>
            <a:r>
              <a:rPr lang="de-DE" dirty="0">
                <a:latin typeface="Century Gothic" panose="020B0502020202020204" pitchFamily="34" charset="0"/>
              </a:rPr>
              <a:t>im Anlagenspiegel</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4.2.2	</a:t>
            </a:r>
            <a:r>
              <a:rPr lang="de-DE" dirty="0">
                <a:latin typeface="Century Gothic" panose="020B0502020202020204" pitchFamily="34" charset="0"/>
              </a:rPr>
              <a:t>Kapitalerhöhung aus Gesellschaftsmitteln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4.2.3	</a:t>
            </a:r>
            <a:r>
              <a:rPr lang="de-DE" dirty="0">
                <a:latin typeface="Century Gothic" panose="020B0502020202020204" pitchFamily="34" charset="0"/>
              </a:rPr>
              <a:t>Sondervorschrift Personenhandelsgesellschaft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4.2.4	</a:t>
            </a:r>
            <a:r>
              <a:rPr lang="de-DE" dirty="0">
                <a:latin typeface="Century Gothic" panose="020B0502020202020204" pitchFamily="34" charset="0"/>
              </a:rPr>
              <a:t>Ausleihungen an verbundene Unternehmen</a:t>
            </a:r>
          </a:p>
          <a:p>
            <a:pPr lvl="4">
              <a:spcBef>
                <a:spcPts val="600"/>
              </a:spcBef>
              <a:spcAft>
                <a:spcPts val="600"/>
              </a:spcAft>
              <a:tabLst>
                <a:tab pos="444500" algn="l"/>
              </a:tabLst>
            </a:pPr>
            <a:r>
              <a:rPr lang="de-DE" b="1" dirty="0">
                <a:latin typeface="Century Gothic" panose="020B0502020202020204" pitchFamily="34" charset="0"/>
              </a:rPr>
              <a:t>4.2.5	</a:t>
            </a:r>
            <a:r>
              <a:rPr lang="de-DE" dirty="0">
                <a:latin typeface="Century Gothic" panose="020B0502020202020204" pitchFamily="34" charset="0"/>
              </a:rPr>
              <a:t>Beteiligungen </a:t>
            </a:r>
          </a:p>
          <a:p>
            <a:pPr lvl="4">
              <a:spcBef>
                <a:spcPts val="600"/>
              </a:spcBef>
              <a:spcAft>
                <a:spcPts val="600"/>
              </a:spcAft>
              <a:tabLst>
                <a:tab pos="444500" algn="l"/>
              </a:tabLst>
            </a:pPr>
            <a:r>
              <a:rPr lang="de-DE" b="1" dirty="0">
                <a:latin typeface="Century Gothic" panose="020B0502020202020204" pitchFamily="34" charset="0"/>
              </a:rPr>
              <a:t>4.2.6	</a:t>
            </a:r>
            <a:r>
              <a:rPr lang="de-DE" dirty="0">
                <a:latin typeface="Century Gothic" panose="020B0502020202020204" pitchFamily="34" charset="0"/>
              </a:rPr>
              <a:t>Ausleihungen an Unternehmen, mit denen ein </a:t>
            </a:r>
            <a:br>
              <a:rPr lang="de-DE" dirty="0">
                <a:latin typeface="Century Gothic" panose="020B0502020202020204" pitchFamily="34" charset="0"/>
              </a:rPr>
            </a:br>
            <a:r>
              <a:rPr lang="de-DE" dirty="0">
                <a:latin typeface="Century Gothic" panose="020B0502020202020204" pitchFamily="34" charset="0"/>
              </a:rPr>
              <a:t>	Beteiligungsverhältnis besteht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4.2.7	</a:t>
            </a:r>
            <a:r>
              <a:rPr lang="de-DE" dirty="0">
                <a:latin typeface="Century Gothic" panose="020B0502020202020204" pitchFamily="34" charset="0"/>
              </a:rPr>
              <a:t>Wertpapiere des Anlagevermögens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4.2.8	</a:t>
            </a:r>
            <a:r>
              <a:rPr lang="de-DE" dirty="0">
                <a:latin typeface="Century Gothic" panose="020B0502020202020204" pitchFamily="34" charset="0"/>
              </a:rPr>
              <a:t>Sonstige Ausleihungen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4.2.9	</a:t>
            </a:r>
            <a:r>
              <a:rPr lang="de-DE" dirty="0">
                <a:latin typeface="Century Gothic" panose="020B0502020202020204" pitchFamily="34" charset="0"/>
              </a:rPr>
              <a:t>Kapitalerhöhung aus Gesellschaftsmitteln</a:t>
            </a:r>
            <a:endParaRPr lang="de-DE" b="1" dirty="0">
              <a:latin typeface="Century Gothic" panose="020B0502020202020204" pitchFamily="34" charset="0"/>
            </a:endParaRP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66222" y="730796"/>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 Ausgewählte Ausweisfragen des Prüfers</a:t>
            </a:r>
          </a:p>
        </p:txBody>
      </p:sp>
      <p:sp>
        <p:nvSpPr>
          <p:cNvPr id="15" name="Text Box 6">
            <a:extLst>
              <a:ext uri="{FF2B5EF4-FFF2-40B4-BE49-F238E27FC236}">
                <a16:creationId xmlns:a16="http://schemas.microsoft.com/office/drawing/2014/main" id="{400AA4C4-8C17-42BB-9B51-BD98558A4F4E}"/>
              </a:ext>
            </a:extLst>
          </p:cNvPr>
          <p:cNvSpPr txBox="1">
            <a:spLocks noChangeArrowheads="1"/>
          </p:cNvSpPr>
          <p:nvPr/>
        </p:nvSpPr>
        <p:spPr bwMode="auto">
          <a:xfrm>
            <a:off x="1065460" y="107102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.2.1 Ausweis im Anlagenspiegel</a:t>
            </a:r>
          </a:p>
        </p:txBody>
      </p:sp>
      <p:sp>
        <p:nvSpPr>
          <p:cNvPr id="16" name="Rectangle 3">
            <a:extLst>
              <a:ext uri="{FF2B5EF4-FFF2-40B4-BE49-F238E27FC236}">
                <a16:creationId xmlns:a16="http://schemas.microsoft.com/office/drawing/2014/main" id="{536B63F3-7A9C-41AC-96BC-21B285AA1B0B}"/>
              </a:ext>
            </a:extLst>
          </p:cNvPr>
          <p:cNvSpPr txBox="1">
            <a:spLocks/>
          </p:cNvSpPr>
          <p:nvPr/>
        </p:nvSpPr>
        <p:spPr bwMode="auto">
          <a:xfrm>
            <a:off x="1065212" y="1340768"/>
            <a:ext cx="1079142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eigene Bezugsrechte: kein Abzug bei Altanteilen und Zugang Neuanteile</a:t>
            </a:r>
          </a:p>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verkaufter Bezugsrechte: Abgang</a:t>
            </a:r>
          </a:p>
        </p:txBody>
      </p:sp>
      <p:sp>
        <p:nvSpPr>
          <p:cNvPr id="17" name="Text Box 6">
            <a:extLst>
              <a:ext uri="{FF2B5EF4-FFF2-40B4-BE49-F238E27FC236}">
                <a16:creationId xmlns:a16="http://schemas.microsoft.com/office/drawing/2014/main" id="{1E9EF7AD-7F25-4E0C-8C5B-3236B7B1296B}"/>
              </a:ext>
            </a:extLst>
          </p:cNvPr>
          <p:cNvSpPr txBox="1">
            <a:spLocks noChangeArrowheads="1"/>
          </p:cNvSpPr>
          <p:nvPr/>
        </p:nvSpPr>
        <p:spPr bwMode="auto">
          <a:xfrm>
            <a:off x="1065162" y="2276872"/>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.2.2 Kapitalerhöhung aus Gesellschaftsmitteln</a:t>
            </a:r>
          </a:p>
        </p:txBody>
      </p:sp>
      <p:sp>
        <p:nvSpPr>
          <p:cNvPr id="18" name="Rectangle 3">
            <a:extLst>
              <a:ext uri="{FF2B5EF4-FFF2-40B4-BE49-F238E27FC236}">
                <a16:creationId xmlns:a16="http://schemas.microsoft.com/office/drawing/2014/main" id="{22795A28-252D-4285-876D-F1633842CCB0}"/>
              </a:ext>
            </a:extLst>
          </p:cNvPr>
          <p:cNvSpPr txBox="1">
            <a:spLocks/>
          </p:cNvSpPr>
          <p:nvPr/>
        </p:nvSpPr>
        <p:spPr bwMode="auto">
          <a:xfrm>
            <a:off x="1064914" y="2546615"/>
            <a:ext cx="10791427" cy="138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Rechtsgrundlage</a:t>
            </a:r>
            <a:r>
              <a:rPr lang="de-DE" altLang="de-DE" sz="1600">
                <a:latin typeface="Century Gothic" pitchFamily="34" charset="0"/>
              </a:rPr>
              <a:t>: §§ 57c </a:t>
            </a:r>
            <a:r>
              <a:rPr lang="de-DE" altLang="de-DE" sz="1600" dirty="0">
                <a:latin typeface="Century Gothic" pitchFamily="34" charset="0"/>
              </a:rPr>
              <a:t>ff. GmbHG, 207 ff. AktG („spezielle Prüfungen“)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Gesellschafter: Mangels eigener AK: kein Zugang FAV; Die AK der alten </a:t>
            </a:r>
            <a:r>
              <a:rPr lang="de-DE" altLang="de-DE" sz="1600">
                <a:latin typeface="Century Gothic" pitchFamily="34" charset="0"/>
              </a:rPr>
              <a:t>Anteile sind</a:t>
            </a:r>
            <a:br>
              <a:rPr lang="de-DE" altLang="de-DE" sz="1600">
                <a:latin typeface="Century Gothic" pitchFamily="34" charset="0"/>
              </a:rPr>
            </a:br>
            <a:r>
              <a:rPr lang="de-DE" altLang="de-DE" sz="1600">
                <a:latin typeface="Century Gothic" pitchFamily="34" charset="0"/>
              </a:rPr>
              <a:t>nach </a:t>
            </a:r>
            <a:r>
              <a:rPr lang="de-DE" altLang="de-DE" sz="1600" dirty="0">
                <a:latin typeface="Century Gothic" pitchFamily="34" charset="0"/>
              </a:rPr>
              <a:t>dem Verhältnis der alten und neuen Anteile am gezeichneten Kapital </a:t>
            </a:r>
            <a:r>
              <a:rPr lang="de-DE" altLang="de-DE" sz="1600">
                <a:latin typeface="Century Gothic" pitchFamily="34" charset="0"/>
              </a:rPr>
              <a:t>auf diese</a:t>
            </a:r>
            <a:br>
              <a:rPr lang="de-DE" altLang="de-DE" sz="1600">
                <a:latin typeface="Century Gothic" pitchFamily="34" charset="0"/>
              </a:rPr>
            </a:br>
            <a:r>
              <a:rPr lang="de-DE" altLang="de-DE" sz="1600">
                <a:latin typeface="Century Gothic" pitchFamily="34" charset="0"/>
              </a:rPr>
              <a:t>(</a:t>
            </a:r>
            <a:r>
              <a:rPr lang="de-DE" altLang="de-DE" sz="1600" dirty="0">
                <a:latin typeface="Century Gothic" pitchFamily="34" charset="0"/>
              </a:rPr>
              <a:t>die alten und neuen Anteile) zu verteilen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Gesellschaft: Berichtigung der Gesellschafterliste (zuzüglich Veröffentlichung im HR)</a:t>
            </a:r>
          </a:p>
        </p:txBody>
      </p:sp>
      <p:sp>
        <p:nvSpPr>
          <p:cNvPr id="19" name="Text Box 6">
            <a:extLst>
              <a:ext uri="{FF2B5EF4-FFF2-40B4-BE49-F238E27FC236}">
                <a16:creationId xmlns:a16="http://schemas.microsoft.com/office/drawing/2014/main" id="{29970919-D743-417F-B56C-6D23A914F5AA}"/>
              </a:ext>
            </a:extLst>
          </p:cNvPr>
          <p:cNvSpPr txBox="1">
            <a:spLocks noChangeArrowheads="1"/>
          </p:cNvSpPr>
          <p:nvPr/>
        </p:nvSpPr>
        <p:spPr bwMode="auto">
          <a:xfrm>
            <a:off x="1065162" y="4400532"/>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.2.3 Sondervorschrift Personenhandelsgesellschaft</a:t>
            </a:r>
          </a:p>
        </p:txBody>
      </p:sp>
      <p:sp>
        <p:nvSpPr>
          <p:cNvPr id="20" name="Rectangle 3">
            <a:extLst>
              <a:ext uri="{FF2B5EF4-FFF2-40B4-BE49-F238E27FC236}">
                <a16:creationId xmlns:a16="http://schemas.microsoft.com/office/drawing/2014/main" id="{D8E1D291-3E2D-4741-8ACA-142A1739877C}"/>
              </a:ext>
            </a:extLst>
          </p:cNvPr>
          <p:cNvSpPr txBox="1">
            <a:spLocks/>
          </p:cNvSpPr>
          <p:nvPr/>
        </p:nvSpPr>
        <p:spPr bwMode="auto">
          <a:xfrm>
            <a:off x="1064914" y="4670276"/>
            <a:ext cx="1079142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Anteile an verbunden Unternehmen (§ 15 ff. AktG, § 271 Abs. 2 i. V. m. § 290 HGB)</a:t>
            </a:r>
          </a:p>
        </p:txBody>
      </p:sp>
      <p:sp>
        <p:nvSpPr>
          <p:cNvPr id="21" name="Text Box 6">
            <a:extLst>
              <a:ext uri="{FF2B5EF4-FFF2-40B4-BE49-F238E27FC236}">
                <a16:creationId xmlns:a16="http://schemas.microsoft.com/office/drawing/2014/main" id="{A9EC29D3-D46B-4517-BD74-45EDAB629498}"/>
              </a:ext>
            </a:extLst>
          </p:cNvPr>
          <p:cNvSpPr txBox="1">
            <a:spLocks noChangeArrowheads="1"/>
          </p:cNvSpPr>
          <p:nvPr/>
        </p:nvSpPr>
        <p:spPr bwMode="auto">
          <a:xfrm>
            <a:off x="1065162" y="528367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.2.4 Ausleihungen an verbundene </a:t>
            </a:r>
            <a:r>
              <a:rPr kumimoji="0" lang="de-DE" altLang="de-DE" sz="1600" b="1" i="0" u="none" strike="noStrike" kern="0" cap="none" spc="0" normalizeH="0" baseline="0" noProof="0" dirty="0" err="1">
                <a:ln>
                  <a:noFill/>
                </a:ln>
                <a:solidFill>
                  <a:srgbClr val="00B0F0"/>
                </a:solidFill>
                <a:effectLst/>
                <a:uLnTx/>
                <a:uFillTx/>
                <a:latin typeface="Century Gothic" pitchFamily="34" charset="0"/>
                <a:ea typeface="+mj-ea"/>
                <a:cs typeface="+mj-cs"/>
              </a:rPr>
              <a:t>Unterneh</a:t>
            </a:r>
            <a:r>
              <a:rPr lang="de-DE" altLang="de-DE" sz="1600" b="1" kern="0" dirty="0" err="1">
                <a:solidFill>
                  <a:srgbClr val="00B0F0"/>
                </a:solidFill>
                <a:latin typeface="Century Gothic" pitchFamily="34" charset="0"/>
              </a:rPr>
              <a:t>men</a:t>
            </a:r>
            <a:endPar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endParaRPr>
          </a:p>
        </p:txBody>
      </p:sp>
      <p:sp>
        <p:nvSpPr>
          <p:cNvPr id="22" name="Rectangle 3">
            <a:extLst>
              <a:ext uri="{FF2B5EF4-FFF2-40B4-BE49-F238E27FC236}">
                <a16:creationId xmlns:a16="http://schemas.microsoft.com/office/drawing/2014/main" id="{5A3B0850-1876-4418-A4C8-AB1A7FE7B68C}"/>
              </a:ext>
            </a:extLst>
          </p:cNvPr>
          <p:cNvSpPr txBox="1">
            <a:spLocks/>
          </p:cNvSpPr>
          <p:nvPr/>
        </p:nvSpPr>
        <p:spPr bwMode="auto">
          <a:xfrm>
            <a:off x="1064914" y="5553422"/>
            <a:ext cx="1079142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Laufzeit mind. 1 Jahr (z. B. durch Novation Ford L.L.)</a:t>
            </a:r>
          </a:p>
        </p:txBody>
      </p:sp>
      <p:sp>
        <p:nvSpPr>
          <p:cNvPr id="14" name="Textfeld 1">
            <a:extLst>
              <a:ext uri="{FF2B5EF4-FFF2-40B4-BE49-F238E27FC236}">
                <a16:creationId xmlns:a16="http://schemas.microsoft.com/office/drawing/2014/main" id="{E1F27F85-5FC0-45D2-891C-14C302B0C22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extLst>
      <p:ext uri="{BB962C8B-B14F-4D97-AF65-F5344CB8AC3E}">
        <p14:creationId xmlns:p14="http://schemas.microsoft.com/office/powerpoint/2010/main" val="251428251"/>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a:extLst>
              <a:ext uri="{FF2B5EF4-FFF2-40B4-BE49-F238E27FC236}">
                <a16:creationId xmlns:a16="http://schemas.microsoft.com/office/drawing/2014/main" id="{05099CB5-74B8-4BF9-82D9-1A99C0DE1467}"/>
              </a:ext>
            </a:extLst>
          </p:cNvPr>
          <p:cNvSpPr txBox="1">
            <a:spLocks noChangeArrowheads="1"/>
          </p:cNvSpPr>
          <p:nvPr/>
        </p:nvSpPr>
        <p:spPr bwMode="auto">
          <a:xfrm>
            <a:off x="1074604" y="107102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.2.5 Beteiligungen</a:t>
            </a:r>
          </a:p>
        </p:txBody>
      </p:sp>
      <p:sp>
        <p:nvSpPr>
          <p:cNvPr id="17" name="Rectangle 3">
            <a:extLst>
              <a:ext uri="{FF2B5EF4-FFF2-40B4-BE49-F238E27FC236}">
                <a16:creationId xmlns:a16="http://schemas.microsoft.com/office/drawing/2014/main" id="{017A8ECF-7E44-4115-88F4-CB8C872F059B}"/>
              </a:ext>
            </a:extLst>
          </p:cNvPr>
          <p:cNvSpPr txBox="1">
            <a:spLocks/>
          </p:cNvSpPr>
          <p:nvPr/>
        </p:nvSpPr>
        <p:spPr bwMode="auto">
          <a:xfrm>
            <a:off x="1065212" y="1391915"/>
            <a:ext cx="10791427" cy="95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Anteile, die dazu bestimmt sind, dauernd dem Geschäftsbetrieb der Gesellschaft </a:t>
            </a:r>
            <a:r>
              <a:rPr lang="de-DE" altLang="de-DE" sz="1600">
                <a:latin typeface="Century Gothic" pitchFamily="34" charset="0"/>
              </a:rPr>
              <a:t>zu dienen</a:t>
            </a:r>
            <a:br>
              <a:rPr lang="de-DE" altLang="de-DE" sz="1600">
                <a:latin typeface="Century Gothic" pitchFamily="34" charset="0"/>
              </a:rPr>
            </a:br>
            <a:r>
              <a:rPr lang="de-DE" altLang="de-DE" sz="1600">
                <a:latin typeface="Century Gothic" pitchFamily="34" charset="0"/>
              </a:rPr>
              <a:t>und </a:t>
            </a:r>
            <a:r>
              <a:rPr lang="de-DE" altLang="de-DE" sz="1600" dirty="0">
                <a:latin typeface="Century Gothic" pitchFamily="34" charset="0"/>
              </a:rPr>
              <a:t>Beteiligungsabsicht (Einflussnahme) besteht (§ 271 Abs. 1 S. 3 HGB)</a:t>
            </a:r>
          </a:p>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Sonderfall Personenhandelsgesellschaften</a:t>
            </a:r>
          </a:p>
        </p:txBody>
      </p:sp>
      <p:sp>
        <p:nvSpPr>
          <p:cNvPr id="18" name="Text Box 6">
            <a:extLst>
              <a:ext uri="{FF2B5EF4-FFF2-40B4-BE49-F238E27FC236}">
                <a16:creationId xmlns:a16="http://schemas.microsoft.com/office/drawing/2014/main" id="{3A66E935-266E-4202-BBAF-301F0826D0DD}"/>
              </a:ext>
            </a:extLst>
          </p:cNvPr>
          <p:cNvSpPr txBox="1">
            <a:spLocks noChangeArrowheads="1"/>
          </p:cNvSpPr>
          <p:nvPr/>
        </p:nvSpPr>
        <p:spPr bwMode="auto">
          <a:xfrm>
            <a:off x="1074604" y="2583192"/>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lvl="0"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.2.6 </a:t>
            </a:r>
            <a:r>
              <a:rPr lang="de-DE" altLang="de-DE" sz="1600" b="1" kern="0" dirty="0">
                <a:solidFill>
                  <a:srgbClr val="00B0F0"/>
                </a:solidFill>
                <a:latin typeface="Century Gothic" pitchFamily="34" charset="0"/>
              </a:rPr>
              <a:t>Ausleihungen an Unternehmen, mit denen ein Beteiligungsverhältnis besteht</a:t>
            </a:r>
            <a:endParaRPr kumimoji="0" lang="de-DE" altLang="de-DE" sz="1600" b="1" i="0" u="none" strike="noStrike" kern="0" cap="none" spc="0" normalizeH="0" baseline="0" noProof="0" dirty="0">
              <a:ln>
                <a:noFill/>
              </a:ln>
              <a:solidFill>
                <a:srgbClr val="00B0F0"/>
              </a:solidFill>
              <a:effectLst/>
              <a:highlight>
                <a:srgbClr val="FFFF00"/>
              </a:highlight>
              <a:uLnTx/>
              <a:uFillTx/>
              <a:latin typeface="Century Gothic" pitchFamily="34" charset="0"/>
              <a:ea typeface="+mj-ea"/>
              <a:cs typeface="+mj-cs"/>
            </a:endParaRPr>
          </a:p>
        </p:txBody>
      </p:sp>
      <p:sp>
        <p:nvSpPr>
          <p:cNvPr id="19" name="Rectangle 3">
            <a:extLst>
              <a:ext uri="{FF2B5EF4-FFF2-40B4-BE49-F238E27FC236}">
                <a16:creationId xmlns:a16="http://schemas.microsoft.com/office/drawing/2014/main" id="{C5EA5810-77DC-4D6F-AF20-FC2176B4196D}"/>
              </a:ext>
            </a:extLst>
          </p:cNvPr>
          <p:cNvSpPr txBox="1">
            <a:spLocks/>
          </p:cNvSpPr>
          <p:nvPr/>
        </p:nvSpPr>
        <p:spPr bwMode="auto">
          <a:xfrm>
            <a:off x="1065212" y="2904083"/>
            <a:ext cx="10791427" cy="74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Laufzeit mindestens 1 Jahr</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Beidseitig möglich</a:t>
            </a:r>
          </a:p>
        </p:txBody>
      </p:sp>
      <p:sp>
        <p:nvSpPr>
          <p:cNvPr id="20" name="Text Box 6">
            <a:extLst>
              <a:ext uri="{FF2B5EF4-FFF2-40B4-BE49-F238E27FC236}">
                <a16:creationId xmlns:a16="http://schemas.microsoft.com/office/drawing/2014/main" id="{DEF25858-8CD4-4C22-8910-A5DA510C9169}"/>
              </a:ext>
            </a:extLst>
          </p:cNvPr>
          <p:cNvSpPr txBox="1">
            <a:spLocks noChangeArrowheads="1"/>
          </p:cNvSpPr>
          <p:nvPr/>
        </p:nvSpPr>
        <p:spPr bwMode="auto">
          <a:xfrm>
            <a:off x="1074604" y="3933056"/>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.2.7 Wertpapiere des Anlagevermögens</a:t>
            </a:r>
          </a:p>
        </p:txBody>
      </p:sp>
      <p:sp>
        <p:nvSpPr>
          <p:cNvPr id="21" name="Rectangle 3">
            <a:extLst>
              <a:ext uri="{FF2B5EF4-FFF2-40B4-BE49-F238E27FC236}">
                <a16:creationId xmlns:a16="http://schemas.microsoft.com/office/drawing/2014/main" id="{2A8C8966-C0A0-441D-9733-BD5D8093146E}"/>
              </a:ext>
            </a:extLst>
          </p:cNvPr>
          <p:cNvSpPr txBox="1">
            <a:spLocks/>
          </p:cNvSpPr>
          <p:nvPr/>
        </p:nvSpPr>
        <p:spPr bwMode="auto">
          <a:xfrm>
            <a:off x="1065212" y="4253947"/>
            <a:ext cx="10791427" cy="35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Aktien, festverzinsliche Wertpapiere</a:t>
            </a:r>
          </a:p>
        </p:txBody>
      </p:sp>
      <p:sp>
        <p:nvSpPr>
          <p:cNvPr id="12" name="Textfeld 1">
            <a:extLst>
              <a:ext uri="{FF2B5EF4-FFF2-40B4-BE49-F238E27FC236}">
                <a16:creationId xmlns:a16="http://schemas.microsoft.com/office/drawing/2014/main" id="{C50864F6-8530-4CED-A8B3-48B91493A2B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extLst>
      <p:ext uri="{BB962C8B-B14F-4D97-AF65-F5344CB8AC3E}">
        <p14:creationId xmlns:p14="http://schemas.microsoft.com/office/powerpoint/2010/main" val="3753034143"/>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D3008241-F524-4DA4-9C35-66686443C0F2}"/>
              </a:ext>
            </a:extLst>
          </p:cNvPr>
          <p:cNvSpPr txBox="1">
            <a:spLocks/>
          </p:cNvSpPr>
          <p:nvPr/>
        </p:nvSpPr>
        <p:spPr bwMode="auto">
          <a:xfrm>
            <a:off x="1065212" y="3677335"/>
            <a:ext cx="10791427" cy="15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Rechtsgrundlage: §§ 57c ff. GmbHG, 207 ff. AktG („spezielle Prüfungen“)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Gesellschafter: Mangels eigener AK: kein Zugang FAV; Die AK der alten </a:t>
            </a:r>
            <a:r>
              <a:rPr lang="de-DE" altLang="de-DE" sz="1600">
                <a:latin typeface="Century Gothic" pitchFamily="34" charset="0"/>
              </a:rPr>
              <a:t>Anteile sind</a:t>
            </a:r>
            <a:br>
              <a:rPr lang="de-DE" altLang="de-DE" sz="1600">
                <a:latin typeface="Century Gothic" pitchFamily="34" charset="0"/>
              </a:rPr>
            </a:br>
            <a:r>
              <a:rPr lang="de-DE" altLang="de-DE" sz="1600">
                <a:latin typeface="Century Gothic" pitchFamily="34" charset="0"/>
              </a:rPr>
              <a:t>nach </a:t>
            </a:r>
            <a:r>
              <a:rPr lang="de-DE" altLang="de-DE" sz="1600" dirty="0">
                <a:latin typeface="Century Gothic" pitchFamily="34" charset="0"/>
              </a:rPr>
              <a:t>dem Verhältnis der alten und neuen Anteile am gezeichneten Kapital </a:t>
            </a:r>
            <a:r>
              <a:rPr lang="de-DE" altLang="de-DE" sz="1600">
                <a:latin typeface="Century Gothic" pitchFamily="34" charset="0"/>
              </a:rPr>
              <a:t>auf diese</a:t>
            </a:r>
            <a:br>
              <a:rPr lang="de-DE" altLang="de-DE" sz="1600">
                <a:latin typeface="Century Gothic" pitchFamily="34" charset="0"/>
              </a:rPr>
            </a:br>
            <a:r>
              <a:rPr lang="de-DE" altLang="de-DE" sz="1600">
                <a:latin typeface="Century Gothic" pitchFamily="34" charset="0"/>
              </a:rPr>
              <a:t>(</a:t>
            </a:r>
            <a:r>
              <a:rPr lang="de-DE" altLang="de-DE" sz="1600" dirty="0">
                <a:latin typeface="Century Gothic" pitchFamily="34" charset="0"/>
              </a:rPr>
              <a:t>die alten und neuen Anteile) zu verteilen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Gesellschaft: Berichtigung der Gesellschafterliste (zuzüglich Veröffentlichung im HR)</a:t>
            </a:r>
          </a:p>
        </p:txBody>
      </p:sp>
      <p:sp>
        <p:nvSpPr>
          <p:cNvPr id="14" name="Text Box 6">
            <a:extLst>
              <a:ext uri="{FF2B5EF4-FFF2-40B4-BE49-F238E27FC236}">
                <a16:creationId xmlns:a16="http://schemas.microsoft.com/office/drawing/2014/main" id="{D89522D7-0079-40BF-B028-9567344E71EB}"/>
              </a:ext>
            </a:extLst>
          </p:cNvPr>
          <p:cNvSpPr txBox="1">
            <a:spLocks noChangeArrowheads="1"/>
          </p:cNvSpPr>
          <p:nvPr/>
        </p:nvSpPr>
        <p:spPr bwMode="auto">
          <a:xfrm>
            <a:off x="1065460" y="328498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.2.9 Kapitalerhöhung aus Gesellschaftsmitteln</a:t>
            </a:r>
          </a:p>
        </p:txBody>
      </p:sp>
      <p:sp>
        <p:nvSpPr>
          <p:cNvPr id="15" name="Text Box 6">
            <a:extLst>
              <a:ext uri="{FF2B5EF4-FFF2-40B4-BE49-F238E27FC236}">
                <a16:creationId xmlns:a16="http://schemas.microsoft.com/office/drawing/2014/main" id="{0641C4F5-3E9D-4FC1-80A0-3C196710CCA1}"/>
              </a:ext>
            </a:extLst>
          </p:cNvPr>
          <p:cNvSpPr txBox="1">
            <a:spLocks noChangeArrowheads="1"/>
          </p:cNvSpPr>
          <p:nvPr/>
        </p:nvSpPr>
        <p:spPr bwMode="auto">
          <a:xfrm>
            <a:off x="1065162" y="107102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4</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.2.8 Sonstige Ausleihungen</a:t>
            </a:r>
          </a:p>
        </p:txBody>
      </p:sp>
      <p:sp>
        <p:nvSpPr>
          <p:cNvPr id="16" name="Rectangle 3">
            <a:extLst>
              <a:ext uri="{FF2B5EF4-FFF2-40B4-BE49-F238E27FC236}">
                <a16:creationId xmlns:a16="http://schemas.microsoft.com/office/drawing/2014/main" id="{BBFF05CD-8B01-4D9E-A0F9-7F5CD3EBADAF}"/>
              </a:ext>
            </a:extLst>
          </p:cNvPr>
          <p:cNvSpPr txBox="1">
            <a:spLocks/>
          </p:cNvSpPr>
          <p:nvPr/>
        </p:nvSpPr>
        <p:spPr bwMode="auto">
          <a:xfrm>
            <a:off x="1064914" y="1484784"/>
            <a:ext cx="10791427" cy="35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Kredite GmbH-Gesellschafter</a:t>
            </a:r>
          </a:p>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Vorstand: Gesonderter Ausweis: § 89, § 115 AktG, § 42 Abs. 3 GmbHG;</a:t>
            </a:r>
          </a:p>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Kautionen</a:t>
            </a:r>
          </a:p>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Rückdeckungsversicherung</a:t>
            </a:r>
          </a:p>
        </p:txBody>
      </p:sp>
      <p:sp>
        <p:nvSpPr>
          <p:cNvPr id="12" name="Textfeld 1">
            <a:extLst>
              <a:ext uri="{FF2B5EF4-FFF2-40B4-BE49-F238E27FC236}">
                <a16:creationId xmlns:a16="http://schemas.microsoft.com/office/drawing/2014/main" id="{3724F66C-D2EF-41A8-8473-5436CA1A156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extLst>
      <p:ext uri="{BB962C8B-B14F-4D97-AF65-F5344CB8AC3E}">
        <p14:creationId xmlns:p14="http://schemas.microsoft.com/office/powerpoint/2010/main" val="1477116380"/>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237E868A-C67C-4532-8DEE-FAB14FA41E0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8" name="Rectangle 2">
            <a:extLst>
              <a:ext uri="{FF2B5EF4-FFF2-40B4-BE49-F238E27FC236}">
                <a16:creationId xmlns:a16="http://schemas.microsoft.com/office/drawing/2014/main" id="{DB2C3264-E75E-4211-A275-E1653D0E4F3C}"/>
              </a:ext>
            </a:extLst>
          </p:cNvPr>
          <p:cNvSpPr txBox="1">
            <a:spLocks/>
          </p:cNvSpPr>
          <p:nvPr/>
        </p:nvSpPr>
        <p:spPr bwMode="auto">
          <a:xfrm>
            <a:off x="1064584" y="770037"/>
            <a:ext cx="9398818"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4.3	</a:t>
            </a:r>
            <a:r>
              <a:rPr lang="de-DE" sz="2800" b="1" dirty="0">
                <a:latin typeface="Century Gothic" panose="020B0502020202020204" pitchFamily="34" charset="0"/>
              </a:rPr>
              <a:t>Überlegungen zur (Folge-)Bewertung Anlagevermögen</a:t>
            </a:r>
          </a:p>
          <a:p>
            <a:pPr lvl="4">
              <a:spcBef>
                <a:spcPts val="600"/>
              </a:spcBef>
              <a:spcAft>
                <a:spcPts val="600"/>
              </a:spcAft>
              <a:tabLst>
                <a:tab pos="444500" algn="l"/>
              </a:tabLst>
            </a:pPr>
            <a:r>
              <a:rPr lang="de-DE" b="1" dirty="0">
                <a:latin typeface="Century Gothic" panose="020B0502020202020204" pitchFamily="34" charset="0"/>
              </a:rPr>
              <a:t>4.3.1	</a:t>
            </a:r>
            <a:r>
              <a:rPr lang="de-DE" dirty="0">
                <a:latin typeface="Century Gothic" panose="020B0502020202020204" pitchFamily="34" charset="0"/>
              </a:rPr>
              <a:t>Bewertung zu Anschaffungskosten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4.3.2	</a:t>
            </a:r>
            <a:r>
              <a:rPr lang="de-DE" dirty="0">
                <a:latin typeface="Century Gothic" panose="020B0502020202020204" pitchFamily="34" charset="0"/>
              </a:rPr>
              <a:t>Fall 1 zur Folgebewertung: „Niedrigerer beizulegender Wert“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4.3.3	</a:t>
            </a:r>
            <a:r>
              <a:rPr lang="de-DE" dirty="0">
                <a:latin typeface="Century Gothic" panose="020B0502020202020204" pitchFamily="34" charset="0"/>
              </a:rPr>
              <a:t>Fall 2 zur Folgebewertung: „Voraussichtlich dauernde </a:t>
            </a:r>
            <a:br>
              <a:rPr lang="de-DE" dirty="0">
                <a:latin typeface="Century Gothic" panose="020B0502020202020204" pitchFamily="34" charset="0"/>
              </a:rPr>
            </a:br>
            <a:r>
              <a:rPr lang="de-DE" dirty="0">
                <a:latin typeface="Century Gothic" panose="020B0502020202020204" pitchFamily="34" charset="0"/>
              </a:rPr>
              <a:t>	Wertminderung“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4.3.4	</a:t>
            </a:r>
            <a:r>
              <a:rPr lang="de-DE" dirty="0">
                <a:latin typeface="Century Gothic" panose="020B0502020202020204" pitchFamily="34" charset="0"/>
              </a:rPr>
              <a:t>Fall 3 zur Folgebewertung: „Wertminderung“</a:t>
            </a:r>
          </a:p>
        </p:txBody>
      </p:sp>
      <p:sp>
        <p:nvSpPr>
          <p:cNvPr id="6" name="Textfeld 5">
            <a:extLst>
              <a:ext uri="{FF2B5EF4-FFF2-40B4-BE49-F238E27FC236}">
                <a16:creationId xmlns:a16="http://schemas.microsoft.com/office/drawing/2014/main" id="{871FE932-6EAA-4438-8D9F-3D746720B03C}"/>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58791049"/>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1E18D7D4-373B-4B36-BB77-93F8E6DD74B7}"/>
              </a:ext>
            </a:extLst>
          </p:cNvPr>
          <p:cNvSpPr txBox="1">
            <a:spLocks/>
          </p:cNvSpPr>
          <p:nvPr/>
        </p:nvSpPr>
        <p:spPr bwMode="auto">
          <a:xfrm>
            <a:off x="1065213" y="1484784"/>
            <a:ext cx="1079142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Anschaffungskosten für Anteile an </a:t>
            </a:r>
            <a:r>
              <a:rPr lang="de-DE" altLang="de-DE" sz="1600" b="1" dirty="0">
                <a:latin typeface="Century Gothic" pitchFamily="34" charset="0"/>
              </a:rPr>
              <a:t>Kapitalgesellschaften</a:t>
            </a:r>
            <a:r>
              <a:rPr lang="de-DE" altLang="de-DE" sz="1600" dirty="0">
                <a:latin typeface="Century Gothic" pitchFamily="34" charset="0"/>
              </a:rPr>
              <a:t>:</a:t>
            </a:r>
            <a:br>
              <a:rPr lang="de-DE" altLang="de-DE" sz="1600" dirty="0">
                <a:latin typeface="Century Gothic" pitchFamily="34" charset="0"/>
              </a:rPr>
            </a:br>
            <a:r>
              <a:rPr lang="de-DE" altLang="de-DE" sz="1600" dirty="0" err="1">
                <a:latin typeface="Century Gothic" pitchFamily="34" charset="0"/>
              </a:rPr>
              <a:t>h.M</a:t>
            </a:r>
            <a:r>
              <a:rPr lang="de-DE" altLang="de-DE" sz="1600" dirty="0">
                <a:latin typeface="Century Gothic" pitchFamily="34" charset="0"/>
              </a:rPr>
              <a:t>. Aktivierung mit vollständigen AK bei ggf. Passivierung der Restzahlungsverpflichtung</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Anschaffungskosten für Anteile an </a:t>
            </a:r>
            <a:r>
              <a:rPr lang="de-DE" altLang="de-DE" sz="1600" b="1" dirty="0">
                <a:latin typeface="Century Gothic" pitchFamily="34" charset="0"/>
              </a:rPr>
              <a:t>Personengesellschaften</a:t>
            </a:r>
            <a:r>
              <a:rPr lang="de-DE" altLang="de-DE" sz="1600" dirty="0">
                <a:latin typeface="Century Gothic" pitchFamily="34" charset="0"/>
              </a:rPr>
              <a:t>:</a:t>
            </a:r>
            <a:br>
              <a:rPr lang="de-DE" altLang="de-DE" sz="1600" dirty="0">
                <a:latin typeface="Century Gothic" pitchFamily="34" charset="0"/>
              </a:rPr>
            </a:br>
            <a:r>
              <a:rPr lang="de-DE" altLang="de-DE" sz="1600" dirty="0">
                <a:latin typeface="Century Gothic" pitchFamily="34" charset="0"/>
              </a:rPr>
              <a:t>IDW RS HFA 18: AK i. H. der gezahlten Beträge und eingeforderte Beträge;</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Nicht eingeforderte Einlage = finanzielle Verpflichtung: Anhang</a:t>
            </a:r>
          </a:p>
        </p:txBody>
      </p:sp>
      <p:sp>
        <p:nvSpPr>
          <p:cNvPr id="10" name="Text Box 6">
            <a:extLst>
              <a:ext uri="{FF2B5EF4-FFF2-40B4-BE49-F238E27FC236}">
                <a16:creationId xmlns:a16="http://schemas.microsoft.com/office/drawing/2014/main" id="{3DE036A4-1386-42F7-AAD1-C7916B9A3148}"/>
              </a:ext>
            </a:extLst>
          </p:cNvPr>
          <p:cNvSpPr txBox="1">
            <a:spLocks noChangeArrowheads="1"/>
          </p:cNvSpPr>
          <p:nvPr/>
        </p:nvSpPr>
        <p:spPr bwMode="auto">
          <a:xfrm>
            <a:off x="1065460" y="1079782"/>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4.3.1 Bewertung zu Anschaffungskosten</a:t>
            </a:r>
          </a:p>
        </p:txBody>
      </p:sp>
      <p:sp>
        <p:nvSpPr>
          <p:cNvPr id="12" name="Text Box 6">
            <a:extLst>
              <a:ext uri="{FF2B5EF4-FFF2-40B4-BE49-F238E27FC236}">
                <a16:creationId xmlns:a16="http://schemas.microsoft.com/office/drawing/2014/main" id="{5CDC3C3D-6BD3-46FB-BE6D-A361BBAEB81A}"/>
              </a:ext>
            </a:extLst>
          </p:cNvPr>
          <p:cNvSpPr txBox="1">
            <a:spLocks noChangeArrowheads="1"/>
          </p:cNvSpPr>
          <p:nvPr/>
        </p:nvSpPr>
        <p:spPr bwMode="auto">
          <a:xfrm>
            <a:off x="1065460" y="71250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4.3 </a:t>
            </a:r>
            <a:r>
              <a:rPr lang="de-DE" altLang="de-DE" sz="1600" b="1" kern="0" dirty="0">
                <a:solidFill>
                  <a:srgbClr val="00B0F0"/>
                </a:solidFill>
                <a:latin typeface="Century Gothic" pitchFamily="34" charset="0"/>
              </a:rPr>
              <a:t>Überlegungen zur (Folge)</a:t>
            </a:r>
            <a:r>
              <a:rPr lang="de-DE" altLang="de-DE" sz="1600" b="1" kern="0" dirty="0" err="1">
                <a:solidFill>
                  <a:srgbClr val="00B0F0"/>
                </a:solidFill>
                <a:latin typeface="Century Gothic" pitchFamily="34" charset="0"/>
              </a:rPr>
              <a:t>bewertung</a:t>
            </a:r>
            <a:r>
              <a:rPr lang="de-DE" altLang="de-DE" sz="1600" b="1" kern="0" dirty="0">
                <a:solidFill>
                  <a:srgbClr val="00B0F0"/>
                </a:solidFill>
                <a:latin typeface="Century Gothic" pitchFamily="34" charset="0"/>
              </a:rPr>
              <a:t> Anlagevermögen</a:t>
            </a:r>
            <a:endPar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endParaRPr>
          </a:p>
        </p:txBody>
      </p:sp>
      <p:sp>
        <p:nvSpPr>
          <p:cNvPr id="11" name="Textfeld 1">
            <a:extLst>
              <a:ext uri="{FF2B5EF4-FFF2-40B4-BE49-F238E27FC236}">
                <a16:creationId xmlns:a16="http://schemas.microsoft.com/office/drawing/2014/main" id="{020ACD01-C316-4B6C-B9F7-CA370A2B861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extLst>
      <p:ext uri="{BB962C8B-B14F-4D97-AF65-F5344CB8AC3E}">
        <p14:creationId xmlns:p14="http://schemas.microsoft.com/office/powerpoint/2010/main" val="4018167982"/>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1942B712-AD90-473F-9F6F-B13C0605A532}"/>
              </a:ext>
            </a:extLst>
          </p:cNvPr>
          <p:cNvSpPr txBox="1">
            <a:spLocks noChangeArrowheads="1"/>
          </p:cNvSpPr>
          <p:nvPr/>
        </p:nvSpPr>
        <p:spPr bwMode="auto">
          <a:xfrm>
            <a:off x="3042022" y="1628800"/>
            <a:ext cx="4648200" cy="288925"/>
          </a:xfrm>
          <a:prstGeom prst="roundRect">
            <a:avLst/>
          </a:prstGeom>
          <a:solidFill>
            <a:srgbClr val="FFFFA3"/>
          </a:solidFill>
          <a:ln w="9525" algn="ctr">
            <a:solidFill>
              <a:srgbClr val="FFFF00"/>
            </a:solidFill>
            <a:miter lim="800000"/>
            <a:headEnd/>
            <a:tailEnd/>
          </a:ln>
        </p:spPr>
        <p:txBody>
          <a:bodyPr anchor="ct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100" kern="0" dirty="0">
                <a:solidFill>
                  <a:srgbClr val="000000"/>
                </a:solidFill>
                <a:latin typeface="Century Gothic" panose="020B0502020202020204" pitchFamily="34" charset="0"/>
              </a:rPr>
              <a:t>Niedrigerer beizulegender Wert</a:t>
            </a:r>
          </a:p>
        </p:txBody>
      </p:sp>
      <p:sp>
        <p:nvSpPr>
          <p:cNvPr id="11" name="Text Box 6">
            <a:extLst>
              <a:ext uri="{FF2B5EF4-FFF2-40B4-BE49-F238E27FC236}">
                <a16:creationId xmlns:a16="http://schemas.microsoft.com/office/drawing/2014/main" id="{C863F595-E3EA-4F38-80D2-4272FD47DD4F}"/>
              </a:ext>
            </a:extLst>
          </p:cNvPr>
          <p:cNvSpPr txBox="1">
            <a:spLocks noChangeArrowheads="1"/>
          </p:cNvSpPr>
          <p:nvPr/>
        </p:nvSpPr>
        <p:spPr bwMode="auto">
          <a:xfrm>
            <a:off x="2135560" y="2314600"/>
            <a:ext cx="2743200" cy="476250"/>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100" kern="0" dirty="0">
                <a:solidFill>
                  <a:srgbClr val="000000"/>
                </a:solidFill>
                <a:latin typeface="Century Gothic" panose="020B0502020202020204" pitchFamily="34" charset="0"/>
              </a:rPr>
              <a:t>Börsenkurs</a:t>
            </a:r>
            <a:br>
              <a:rPr lang="de-DE" altLang="de-DE" sz="1100" kern="0" dirty="0">
                <a:solidFill>
                  <a:srgbClr val="000000"/>
                </a:solidFill>
                <a:latin typeface="Century Gothic" panose="020B0502020202020204" pitchFamily="34" charset="0"/>
              </a:rPr>
            </a:br>
            <a:r>
              <a:rPr lang="de-DE" altLang="de-DE" sz="1100" b="0" kern="0" dirty="0">
                <a:solidFill>
                  <a:srgbClr val="000000"/>
                </a:solidFill>
                <a:latin typeface="Century Gothic" panose="020B0502020202020204" pitchFamily="34" charset="0"/>
              </a:rPr>
              <a:t>(„objektivierter Wert“)</a:t>
            </a:r>
          </a:p>
        </p:txBody>
      </p:sp>
      <p:sp>
        <p:nvSpPr>
          <p:cNvPr id="12" name="Text Box 7">
            <a:extLst>
              <a:ext uri="{FF2B5EF4-FFF2-40B4-BE49-F238E27FC236}">
                <a16:creationId xmlns:a16="http://schemas.microsoft.com/office/drawing/2014/main" id="{BC7ECDF9-27AB-40F0-99CA-ED79245F4271}"/>
              </a:ext>
            </a:extLst>
          </p:cNvPr>
          <p:cNvSpPr txBox="1">
            <a:spLocks noChangeArrowheads="1"/>
          </p:cNvSpPr>
          <p:nvPr/>
        </p:nvSpPr>
        <p:spPr bwMode="auto">
          <a:xfrm>
            <a:off x="5632822" y="2314600"/>
            <a:ext cx="2743200" cy="476250"/>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100" kern="0" dirty="0">
                <a:solidFill>
                  <a:srgbClr val="000000"/>
                </a:solidFill>
                <a:latin typeface="Century Gothic" panose="020B0502020202020204" pitchFamily="34" charset="0"/>
              </a:rPr>
              <a:t>Abweichender Wertansatz</a:t>
            </a:r>
            <a:br>
              <a:rPr lang="de-DE" altLang="de-DE" sz="1100" b="0" kern="0" dirty="0">
                <a:solidFill>
                  <a:srgbClr val="000000"/>
                </a:solidFill>
                <a:latin typeface="Century Gothic" panose="020B0502020202020204" pitchFamily="34" charset="0"/>
              </a:rPr>
            </a:br>
            <a:r>
              <a:rPr lang="de-DE" altLang="de-DE" sz="1100" b="0" kern="0" dirty="0">
                <a:solidFill>
                  <a:srgbClr val="000000"/>
                </a:solidFill>
                <a:latin typeface="Century Gothic" panose="020B0502020202020204" pitchFamily="34" charset="0"/>
              </a:rPr>
              <a:t>(Bandbreite)</a:t>
            </a:r>
          </a:p>
        </p:txBody>
      </p:sp>
      <p:sp>
        <p:nvSpPr>
          <p:cNvPr id="13" name="Text Box 8">
            <a:extLst>
              <a:ext uri="{FF2B5EF4-FFF2-40B4-BE49-F238E27FC236}">
                <a16:creationId xmlns:a16="http://schemas.microsoft.com/office/drawing/2014/main" id="{2DCA7913-D14E-4487-92A9-A7303F1FCA62}"/>
              </a:ext>
            </a:extLst>
          </p:cNvPr>
          <p:cNvSpPr txBox="1">
            <a:spLocks noChangeArrowheads="1"/>
          </p:cNvSpPr>
          <p:nvPr/>
        </p:nvSpPr>
        <p:spPr bwMode="auto">
          <a:xfrm>
            <a:off x="5632822" y="3128987"/>
            <a:ext cx="2743200" cy="569913"/>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100" b="0" kern="0" dirty="0">
                <a:solidFill>
                  <a:srgbClr val="000000"/>
                </a:solidFill>
                <a:latin typeface="Century Gothic" panose="020B0502020202020204" pitchFamily="34" charset="0"/>
              </a:rPr>
              <a:t>Unternehmensbewertung</a:t>
            </a:r>
          </a:p>
          <a:p>
            <a:pPr algn="ctr">
              <a:spcBef>
                <a:spcPct val="50000"/>
              </a:spcBef>
              <a:buClrTx/>
              <a:buFontTx/>
              <a:buNone/>
              <a:defRPr/>
            </a:pPr>
            <a:r>
              <a:rPr lang="de-DE" altLang="de-DE" sz="1100" b="0" kern="0" dirty="0">
                <a:solidFill>
                  <a:srgbClr val="000000"/>
                </a:solidFill>
                <a:latin typeface="Century Gothic" panose="020B0502020202020204" pitchFamily="34" charset="0"/>
              </a:rPr>
              <a:t>IDW S 1, IDW RS HFA 10</a:t>
            </a:r>
          </a:p>
        </p:txBody>
      </p:sp>
      <p:cxnSp>
        <p:nvCxnSpPr>
          <p:cNvPr id="93190" name="AutoShape 10">
            <a:extLst>
              <a:ext uri="{FF2B5EF4-FFF2-40B4-BE49-F238E27FC236}">
                <a16:creationId xmlns:a16="http://schemas.microsoft.com/office/drawing/2014/main" id="{AB119D51-17D9-4842-B066-862C61DDA131}"/>
              </a:ext>
            </a:extLst>
          </p:cNvPr>
          <p:cNvCxnSpPr>
            <a:cxnSpLocks noChangeShapeType="1"/>
          </p:cNvCxnSpPr>
          <p:nvPr/>
        </p:nvCxnSpPr>
        <p:spPr bwMode="auto">
          <a:xfrm rot="5400000">
            <a:off x="4231059" y="1179538"/>
            <a:ext cx="396875" cy="187325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3191" name="AutoShape 11">
            <a:extLst>
              <a:ext uri="{FF2B5EF4-FFF2-40B4-BE49-F238E27FC236}">
                <a16:creationId xmlns:a16="http://schemas.microsoft.com/office/drawing/2014/main" id="{F3A4E7B2-F699-455E-BE26-83A46C375196}"/>
              </a:ext>
            </a:extLst>
          </p:cNvPr>
          <p:cNvCxnSpPr>
            <a:cxnSpLocks noChangeShapeType="1"/>
          </p:cNvCxnSpPr>
          <p:nvPr/>
        </p:nvCxnSpPr>
        <p:spPr bwMode="auto">
          <a:xfrm rot="16200000" flipH="1">
            <a:off x="5986834" y="1297013"/>
            <a:ext cx="396875" cy="163830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6" name="AutoShape 12">
            <a:extLst>
              <a:ext uri="{FF2B5EF4-FFF2-40B4-BE49-F238E27FC236}">
                <a16:creationId xmlns:a16="http://schemas.microsoft.com/office/drawing/2014/main" id="{E2E3D70E-EFEF-4A57-BAB4-4AF1E40BF516}"/>
              </a:ext>
            </a:extLst>
          </p:cNvPr>
          <p:cNvSpPr>
            <a:spLocks noChangeArrowheads="1"/>
          </p:cNvSpPr>
          <p:nvPr/>
        </p:nvSpPr>
        <p:spPr bwMode="auto">
          <a:xfrm>
            <a:off x="6852022" y="2849587"/>
            <a:ext cx="228600" cy="228600"/>
          </a:xfrm>
          <a:prstGeom prst="downArrow">
            <a:avLst>
              <a:gd name="adj1" fmla="val 50000"/>
              <a:gd name="adj2" fmla="val 25000"/>
            </a:avLst>
          </a:prstGeom>
          <a:solidFill>
            <a:srgbClr val="00B0F0"/>
          </a:solidFill>
          <a:ln w="9525">
            <a:noFill/>
            <a:miter lim="800000"/>
            <a:headEnd/>
            <a:tailEnd/>
          </a:ln>
          <a:extLst/>
        </p:spPr>
        <p:txBody>
          <a:bodyPr wrap="none"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a:solidFill>
                <a:srgbClr val="000000"/>
              </a:solidFill>
            </a:endParaRPr>
          </a:p>
        </p:txBody>
      </p:sp>
      <p:sp>
        <p:nvSpPr>
          <p:cNvPr id="17" name="Text Box 13">
            <a:extLst>
              <a:ext uri="{FF2B5EF4-FFF2-40B4-BE49-F238E27FC236}">
                <a16:creationId xmlns:a16="http://schemas.microsoft.com/office/drawing/2014/main" id="{C25EE1A5-B54E-4D24-8F53-C16DA355B36C}"/>
              </a:ext>
            </a:extLst>
          </p:cNvPr>
          <p:cNvSpPr txBox="1">
            <a:spLocks noChangeArrowheads="1"/>
          </p:cNvSpPr>
          <p:nvPr/>
        </p:nvSpPr>
        <p:spPr bwMode="auto">
          <a:xfrm>
            <a:off x="5632822" y="4745062"/>
            <a:ext cx="2743200" cy="850900"/>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spcBef>
                <a:spcPct val="50000"/>
              </a:spcBef>
              <a:buClrTx/>
              <a:buFontTx/>
              <a:buChar char="•"/>
              <a:defRPr/>
            </a:pPr>
            <a:r>
              <a:rPr lang="de-DE" altLang="de-DE" sz="1100" b="0" kern="0" dirty="0">
                <a:solidFill>
                  <a:srgbClr val="000000"/>
                </a:solidFill>
                <a:latin typeface="Century Gothic" panose="020B0502020202020204" pitchFamily="34" charset="0"/>
              </a:rPr>
              <a:t> interne Ergebnisplanungen</a:t>
            </a:r>
          </a:p>
          <a:p>
            <a:pPr>
              <a:spcBef>
                <a:spcPct val="50000"/>
              </a:spcBef>
              <a:buClrTx/>
              <a:buFontTx/>
              <a:buChar char="•"/>
              <a:defRPr/>
            </a:pPr>
            <a:r>
              <a:rPr lang="de-DE" altLang="de-DE" sz="1100" b="0" kern="0" dirty="0">
                <a:solidFill>
                  <a:srgbClr val="000000"/>
                </a:solidFill>
                <a:latin typeface="Century Gothic" panose="020B0502020202020204" pitchFamily="34" charset="0"/>
              </a:rPr>
              <a:t> externer Prognosen</a:t>
            </a:r>
          </a:p>
          <a:p>
            <a:pPr>
              <a:spcBef>
                <a:spcPct val="50000"/>
              </a:spcBef>
              <a:buClrTx/>
              <a:buFontTx/>
              <a:buChar char="•"/>
              <a:defRPr/>
            </a:pPr>
            <a:r>
              <a:rPr lang="de-DE" altLang="de-DE" sz="1100" b="0" kern="0" dirty="0">
                <a:solidFill>
                  <a:srgbClr val="000000"/>
                </a:solidFill>
                <a:latin typeface="Century Gothic" panose="020B0502020202020204" pitchFamily="34" charset="0"/>
              </a:rPr>
              <a:t> vereinfachte Verfahren</a:t>
            </a:r>
          </a:p>
        </p:txBody>
      </p:sp>
      <p:sp>
        <p:nvSpPr>
          <p:cNvPr id="18" name="Text Box 14">
            <a:extLst>
              <a:ext uri="{FF2B5EF4-FFF2-40B4-BE49-F238E27FC236}">
                <a16:creationId xmlns:a16="http://schemas.microsoft.com/office/drawing/2014/main" id="{407ACE49-32CB-4072-BEF3-00533F4026A9}"/>
              </a:ext>
            </a:extLst>
          </p:cNvPr>
          <p:cNvSpPr txBox="1">
            <a:spLocks noChangeArrowheads="1"/>
          </p:cNvSpPr>
          <p:nvPr/>
        </p:nvSpPr>
        <p:spPr bwMode="auto">
          <a:xfrm>
            <a:off x="5632822" y="3762400"/>
            <a:ext cx="2743200" cy="663575"/>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100" b="0" kern="0" dirty="0">
                <a:solidFill>
                  <a:srgbClr val="000000"/>
                </a:solidFill>
                <a:latin typeface="Century Gothic" panose="020B0502020202020204" pitchFamily="34" charset="0"/>
              </a:rPr>
              <a:t>DCF- oder Ertragswertverfahren incl. Berücksichtigung von Synergieeffekten</a:t>
            </a:r>
          </a:p>
        </p:txBody>
      </p:sp>
      <p:sp>
        <p:nvSpPr>
          <p:cNvPr id="19" name="AutoShape 15">
            <a:extLst>
              <a:ext uri="{FF2B5EF4-FFF2-40B4-BE49-F238E27FC236}">
                <a16:creationId xmlns:a16="http://schemas.microsoft.com/office/drawing/2014/main" id="{17789025-D920-4406-8CF0-4EB695E25743}"/>
              </a:ext>
            </a:extLst>
          </p:cNvPr>
          <p:cNvSpPr>
            <a:spLocks noChangeArrowheads="1"/>
          </p:cNvSpPr>
          <p:nvPr/>
        </p:nvSpPr>
        <p:spPr bwMode="auto">
          <a:xfrm>
            <a:off x="6852022" y="4476775"/>
            <a:ext cx="228600" cy="228600"/>
          </a:xfrm>
          <a:prstGeom prst="downArrow">
            <a:avLst>
              <a:gd name="adj1" fmla="val 50000"/>
              <a:gd name="adj2" fmla="val 25000"/>
            </a:avLst>
          </a:prstGeom>
          <a:solidFill>
            <a:srgbClr val="00B0F0"/>
          </a:solidFill>
          <a:ln w="9525">
            <a:noFill/>
            <a:miter lim="800000"/>
            <a:headEnd/>
            <a:tailEnd/>
          </a:ln>
          <a:extLst/>
        </p:spPr>
        <p:txBody>
          <a:bodyPr wrap="none"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a:solidFill>
                <a:srgbClr val="000000"/>
              </a:solidFill>
            </a:endParaRPr>
          </a:p>
        </p:txBody>
      </p:sp>
      <p:sp>
        <p:nvSpPr>
          <p:cNvPr id="20" name="Text Box 8">
            <a:extLst>
              <a:ext uri="{FF2B5EF4-FFF2-40B4-BE49-F238E27FC236}">
                <a16:creationId xmlns:a16="http://schemas.microsoft.com/office/drawing/2014/main" id="{5D90B8D5-9FA4-4919-B1E4-38BFCEC80B2F}"/>
              </a:ext>
            </a:extLst>
          </p:cNvPr>
          <p:cNvSpPr txBox="1">
            <a:spLocks noChangeArrowheads="1"/>
          </p:cNvSpPr>
          <p:nvPr/>
        </p:nvSpPr>
        <p:spPr bwMode="auto">
          <a:xfrm>
            <a:off x="2135560" y="3130575"/>
            <a:ext cx="2743200" cy="288925"/>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100" b="0" kern="0" dirty="0">
                <a:solidFill>
                  <a:srgbClr val="000000"/>
                </a:solidFill>
                <a:latin typeface="Century Gothic" panose="020B0502020202020204" pitchFamily="34" charset="0"/>
              </a:rPr>
              <a:t>Exkurs (siehe gesonderte Folien)</a:t>
            </a:r>
          </a:p>
        </p:txBody>
      </p:sp>
      <p:sp>
        <p:nvSpPr>
          <p:cNvPr id="21" name="Pfeil nach rechts 1">
            <a:extLst>
              <a:ext uri="{FF2B5EF4-FFF2-40B4-BE49-F238E27FC236}">
                <a16:creationId xmlns:a16="http://schemas.microsoft.com/office/drawing/2014/main" id="{B0FC6BDE-A0A5-4044-B31C-7525620508C5}"/>
              </a:ext>
            </a:extLst>
          </p:cNvPr>
          <p:cNvSpPr>
            <a:spLocks noChangeArrowheads="1"/>
          </p:cNvSpPr>
          <p:nvPr/>
        </p:nvSpPr>
        <p:spPr bwMode="auto">
          <a:xfrm flipH="1">
            <a:off x="5104185" y="3590949"/>
            <a:ext cx="287337" cy="481013"/>
          </a:xfrm>
          <a:prstGeom prst="rightArrow">
            <a:avLst>
              <a:gd name="adj1" fmla="val 50000"/>
              <a:gd name="adj2" fmla="val 50000"/>
            </a:avLst>
          </a:prstGeom>
          <a:solidFill>
            <a:srgbClr val="00B0F0"/>
          </a:solidFill>
          <a:ln w="9525" algn="ctr">
            <a:noFill/>
            <a:round/>
            <a:headEnd/>
            <a:tailEnd/>
          </a:ln>
          <a:extLst/>
        </p:spPr>
        <p:txBody>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a:solidFill>
                <a:srgbClr val="000000"/>
              </a:solidFill>
            </a:endParaRPr>
          </a:p>
        </p:txBody>
      </p:sp>
      <p:sp>
        <p:nvSpPr>
          <p:cNvPr id="22" name="Text Box 8">
            <a:extLst>
              <a:ext uri="{FF2B5EF4-FFF2-40B4-BE49-F238E27FC236}">
                <a16:creationId xmlns:a16="http://schemas.microsoft.com/office/drawing/2014/main" id="{E0A60282-797E-4A08-8216-F2649F12618F}"/>
              </a:ext>
            </a:extLst>
          </p:cNvPr>
          <p:cNvSpPr txBox="1">
            <a:spLocks noChangeArrowheads="1"/>
          </p:cNvSpPr>
          <p:nvPr/>
        </p:nvSpPr>
        <p:spPr bwMode="auto">
          <a:xfrm>
            <a:off x="2135560" y="3541737"/>
            <a:ext cx="2743200" cy="2695575"/>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36000" anchor="ct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ts val="600"/>
              </a:spcBef>
              <a:buClrTx/>
              <a:buFont typeface="Wingdings" pitchFamily="2" charset="2"/>
              <a:buNone/>
              <a:defRPr/>
            </a:pPr>
            <a:r>
              <a:rPr lang="de-DE" altLang="de-DE" sz="1100" kern="0" dirty="0">
                <a:solidFill>
                  <a:srgbClr val="000000"/>
                </a:solidFill>
                <a:latin typeface="Century Gothic" panose="020B0502020202020204" pitchFamily="34" charset="0"/>
              </a:rPr>
              <a:t>Hinweis:</a:t>
            </a:r>
          </a:p>
          <a:p>
            <a:pPr algn="ctr">
              <a:spcBef>
                <a:spcPts val="600"/>
              </a:spcBef>
              <a:buClrTx/>
              <a:buFont typeface="Wingdings" pitchFamily="2" charset="2"/>
              <a:buNone/>
              <a:defRPr/>
            </a:pPr>
            <a:r>
              <a:rPr lang="de-DE" altLang="de-DE" sz="1100" b="0" kern="0" dirty="0">
                <a:solidFill>
                  <a:srgbClr val="000000"/>
                </a:solidFill>
                <a:latin typeface="Century Gothic" panose="020B0502020202020204" pitchFamily="34" charset="0"/>
              </a:rPr>
              <a:t>IDW S 1: Grundsätze zur Durchführung von Unternehmensbewertungen</a:t>
            </a:r>
          </a:p>
          <a:p>
            <a:pPr algn="ctr">
              <a:spcBef>
                <a:spcPts val="600"/>
              </a:spcBef>
              <a:buClrTx/>
              <a:buFont typeface="Wingdings" pitchFamily="2" charset="2"/>
              <a:buNone/>
              <a:defRPr/>
            </a:pPr>
            <a:r>
              <a:rPr lang="de-DE" altLang="de-DE" sz="1100" b="0" kern="0" dirty="0">
                <a:solidFill>
                  <a:srgbClr val="000000"/>
                </a:solidFill>
                <a:latin typeface="Century Gothic" panose="020B0502020202020204" pitchFamily="34" charset="0"/>
              </a:rPr>
              <a:t>IDW RS HFA 10: IDW Stellungnahme zur Rechnungslegung: Anwendung der Grundsätze des IDW S 1 bei der Bewertung von Beteiligungen und sonstigen Unternehmensanteilen für die Zwecke eines handelsrechtlichen Jahresabschlusses</a:t>
            </a:r>
          </a:p>
        </p:txBody>
      </p:sp>
      <p:sp>
        <p:nvSpPr>
          <p:cNvPr id="93199" name="Rectangle 2">
            <a:extLst>
              <a:ext uri="{FF2B5EF4-FFF2-40B4-BE49-F238E27FC236}">
                <a16:creationId xmlns:a16="http://schemas.microsoft.com/office/drawing/2014/main" id="{9A3DAD38-C797-479D-8378-AC959E09D2B7}"/>
              </a:ext>
            </a:extLst>
          </p:cNvPr>
          <p:cNvSpPr txBox="1">
            <a:spLocks/>
          </p:cNvSpPr>
          <p:nvPr/>
        </p:nvSpPr>
        <p:spPr bwMode="auto">
          <a:xfrm>
            <a:off x="1055290" y="101691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4.3.2 Fall 1 zur Folgebewertung: „Niedrigerer beizulegender Wert“</a:t>
            </a:r>
            <a:endParaRPr lang="de-DE" altLang="de-DE" sz="2000" b="1" dirty="0">
              <a:solidFill>
                <a:srgbClr val="00B0F0"/>
              </a:solidFill>
              <a:latin typeface="Century Gothic" panose="020B0502020202020204" pitchFamily="34" charset="0"/>
            </a:endParaRPr>
          </a:p>
        </p:txBody>
      </p:sp>
      <p:sp>
        <p:nvSpPr>
          <p:cNvPr id="25" name="Textfeld 1">
            <a:extLst>
              <a:ext uri="{FF2B5EF4-FFF2-40B4-BE49-F238E27FC236}">
                <a16:creationId xmlns:a16="http://schemas.microsoft.com/office/drawing/2014/main" id="{BA789D15-04AC-45A4-BAB2-C48F65FA13A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F4FC6118-A468-4D1B-99AA-FFCAB566F0A6}"/>
              </a:ext>
            </a:extLst>
          </p:cNvPr>
          <p:cNvSpPr>
            <a:spLocks noChangeArrowheads="1"/>
          </p:cNvSpPr>
          <p:nvPr/>
        </p:nvSpPr>
        <p:spPr bwMode="auto">
          <a:xfrm>
            <a:off x="4651251" y="4344566"/>
            <a:ext cx="4876800" cy="1162050"/>
          </a:xfrm>
          <a:prstGeom prst="roundRect">
            <a:avLst/>
          </a:prstGeom>
          <a:solidFill>
            <a:srgbClr val="00B0F0"/>
          </a:solidFill>
          <a:ln w="9525">
            <a:noFill/>
            <a:prstDash val="sysDot"/>
            <a:miter lim="800000"/>
            <a:headEnd/>
            <a:tailEnd/>
          </a:ln>
        </p:spPr>
        <p:txBody>
          <a:bodyPr wrap="none"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a:solidFill>
                <a:srgbClr val="000000"/>
              </a:solidFill>
            </a:endParaRPr>
          </a:p>
        </p:txBody>
      </p:sp>
      <p:sp>
        <p:nvSpPr>
          <p:cNvPr id="94211" name="Oval 5">
            <a:extLst>
              <a:ext uri="{FF2B5EF4-FFF2-40B4-BE49-F238E27FC236}">
                <a16:creationId xmlns:a16="http://schemas.microsoft.com/office/drawing/2014/main" id="{2F9E3520-0D81-43D1-88A6-AFF8A2053410}"/>
              </a:ext>
            </a:extLst>
          </p:cNvPr>
          <p:cNvSpPr>
            <a:spLocks noChangeArrowheads="1"/>
          </p:cNvSpPr>
          <p:nvPr/>
        </p:nvSpPr>
        <p:spPr bwMode="auto">
          <a:xfrm>
            <a:off x="6950224" y="2285579"/>
            <a:ext cx="3098030" cy="68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a:lnSpc>
                <a:spcPct val="40000"/>
              </a:lnSpc>
              <a:spcBef>
                <a:spcPct val="50000"/>
              </a:spcBef>
              <a:buFontTx/>
              <a:buNone/>
            </a:pPr>
            <a:r>
              <a:rPr lang="de-DE" altLang="de-DE" sz="1200" b="1" dirty="0">
                <a:solidFill>
                  <a:srgbClr val="000000"/>
                </a:solidFill>
                <a:latin typeface="Century Gothic" panose="020B0502020202020204" pitchFamily="34" charset="0"/>
              </a:rPr>
              <a:t>Prognosezeitraum</a:t>
            </a:r>
          </a:p>
          <a:p>
            <a:pPr algn="ctr">
              <a:lnSpc>
                <a:spcPct val="40000"/>
              </a:lnSpc>
              <a:spcBef>
                <a:spcPct val="50000"/>
              </a:spcBef>
              <a:buFontTx/>
              <a:buNone/>
            </a:pPr>
            <a:r>
              <a:rPr lang="de-DE" altLang="de-DE" sz="1200" b="1" dirty="0">
                <a:solidFill>
                  <a:srgbClr val="000000"/>
                </a:solidFill>
                <a:latin typeface="Century Gothic" panose="020B0502020202020204" pitchFamily="34" charset="0"/>
              </a:rPr>
              <a:t>2 Jahre</a:t>
            </a:r>
          </a:p>
        </p:txBody>
      </p:sp>
      <p:sp>
        <p:nvSpPr>
          <p:cNvPr id="12" name="Text Box 6">
            <a:extLst>
              <a:ext uri="{FF2B5EF4-FFF2-40B4-BE49-F238E27FC236}">
                <a16:creationId xmlns:a16="http://schemas.microsoft.com/office/drawing/2014/main" id="{17B2AA51-8E6D-4DC8-90D3-29D580E2AAA6}"/>
              </a:ext>
            </a:extLst>
          </p:cNvPr>
          <p:cNvSpPr txBox="1">
            <a:spLocks noChangeArrowheads="1"/>
          </p:cNvSpPr>
          <p:nvPr/>
        </p:nvSpPr>
        <p:spPr bwMode="auto">
          <a:xfrm>
            <a:off x="3003426" y="1772816"/>
            <a:ext cx="4722813" cy="339725"/>
          </a:xfrm>
          <a:prstGeom prst="roundRect">
            <a:avLst/>
          </a:prstGeom>
          <a:solidFill>
            <a:srgbClr val="FFFFA3"/>
          </a:solidFill>
          <a:ln w="9525" algn="ctr">
            <a:solidFill>
              <a:srgbClr val="FFFF00"/>
            </a:solidFill>
            <a:prstDash val="sysDot"/>
            <a:miter lim="800000"/>
            <a:headEnd/>
            <a:tailEnd/>
          </a:ln>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kern="0" dirty="0">
                <a:solidFill>
                  <a:srgbClr val="000000"/>
                </a:solidFill>
                <a:latin typeface="Century Gothic" panose="020B0502020202020204" pitchFamily="34" charset="0"/>
              </a:rPr>
              <a:t>Voraussichtlich dauernde Wertminderung</a:t>
            </a:r>
          </a:p>
        </p:txBody>
      </p:sp>
      <p:sp>
        <p:nvSpPr>
          <p:cNvPr id="13" name="Text Box 7">
            <a:extLst>
              <a:ext uri="{FF2B5EF4-FFF2-40B4-BE49-F238E27FC236}">
                <a16:creationId xmlns:a16="http://schemas.microsoft.com/office/drawing/2014/main" id="{10ADD691-BBFF-4C8F-BDEA-1921624BD4C2}"/>
              </a:ext>
            </a:extLst>
          </p:cNvPr>
          <p:cNvSpPr txBox="1">
            <a:spLocks noChangeArrowheads="1"/>
          </p:cNvSpPr>
          <p:nvPr/>
        </p:nvSpPr>
        <p:spPr bwMode="auto">
          <a:xfrm>
            <a:off x="3003426" y="2458616"/>
            <a:ext cx="4724400" cy="306387"/>
          </a:xfrm>
          <a:prstGeom prst="round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200" b="0" kern="0" dirty="0">
                <a:solidFill>
                  <a:srgbClr val="000000"/>
                </a:solidFill>
                <a:latin typeface="Century Gothic" panose="020B0502020202020204" pitchFamily="34" charset="0"/>
              </a:rPr>
              <a:t>Beizulegender Wert „nachhaltig“ &lt; Buchwert</a:t>
            </a:r>
          </a:p>
        </p:txBody>
      </p:sp>
      <p:sp>
        <p:nvSpPr>
          <p:cNvPr id="14" name="Text Box 8">
            <a:extLst>
              <a:ext uri="{FF2B5EF4-FFF2-40B4-BE49-F238E27FC236}">
                <a16:creationId xmlns:a16="http://schemas.microsoft.com/office/drawing/2014/main" id="{E87857FE-833A-4336-9AA8-BA3739956371}"/>
              </a:ext>
            </a:extLst>
          </p:cNvPr>
          <p:cNvSpPr txBox="1">
            <a:spLocks noChangeArrowheads="1"/>
          </p:cNvSpPr>
          <p:nvPr/>
        </p:nvSpPr>
        <p:spPr bwMode="auto">
          <a:xfrm>
            <a:off x="3003426" y="3284116"/>
            <a:ext cx="4724400" cy="612775"/>
          </a:xfrm>
          <a:prstGeom prst="round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200" b="0" kern="0" dirty="0">
                <a:solidFill>
                  <a:prstClr val="black"/>
                </a:solidFill>
                <a:latin typeface="Century Gothic" panose="020B0502020202020204" pitchFamily="34" charset="0"/>
              </a:rPr>
              <a:t>Dauerhafte Wertminderung liegt regelmäßig vor, wenn</a:t>
            </a:r>
          </a:p>
          <a:p>
            <a:pPr algn="ctr">
              <a:spcBef>
                <a:spcPct val="50000"/>
              </a:spcBef>
              <a:buClrTx/>
              <a:buFontTx/>
              <a:buNone/>
              <a:defRPr/>
            </a:pPr>
            <a:r>
              <a:rPr lang="de-DE" altLang="de-DE" sz="1200" b="0" kern="0" dirty="0">
                <a:solidFill>
                  <a:prstClr val="black"/>
                </a:solidFill>
                <a:latin typeface="Century Gothic" panose="020B0502020202020204" pitchFamily="34" charset="0"/>
              </a:rPr>
              <a:t>(IDW RS VFA 2, Tz. 14 ff., Beck, 11. Aufl., Tz. 314 zu § 253)</a:t>
            </a:r>
          </a:p>
        </p:txBody>
      </p:sp>
      <p:sp>
        <p:nvSpPr>
          <p:cNvPr id="15" name="Text Box 9">
            <a:extLst>
              <a:ext uri="{FF2B5EF4-FFF2-40B4-BE49-F238E27FC236}">
                <a16:creationId xmlns:a16="http://schemas.microsoft.com/office/drawing/2014/main" id="{1CA3F2FA-BF35-4148-BC05-BE77A34BBBCD}"/>
              </a:ext>
            </a:extLst>
          </p:cNvPr>
          <p:cNvSpPr txBox="1">
            <a:spLocks noChangeArrowheads="1"/>
          </p:cNvSpPr>
          <p:nvPr/>
        </p:nvSpPr>
        <p:spPr bwMode="auto">
          <a:xfrm>
            <a:off x="1271464" y="4419178"/>
            <a:ext cx="2819400" cy="935038"/>
          </a:xfrm>
          <a:prstGeom prst="round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200" b="0" kern="0" dirty="0">
                <a:solidFill>
                  <a:srgbClr val="000000"/>
                </a:solidFill>
                <a:latin typeface="Century Gothic" panose="020B0502020202020204" pitchFamily="34" charset="0"/>
              </a:rPr>
              <a:t>Zeitwert &lt; (Buchwert – 20 %)</a:t>
            </a:r>
            <a:br>
              <a:rPr lang="de-DE" altLang="de-DE" sz="1200" b="0" kern="0" dirty="0">
                <a:solidFill>
                  <a:srgbClr val="000000"/>
                </a:solidFill>
                <a:latin typeface="Century Gothic" panose="020B0502020202020204" pitchFamily="34" charset="0"/>
              </a:rPr>
            </a:br>
            <a:br>
              <a:rPr lang="de-DE" altLang="de-DE" sz="1200" b="0" kern="0" dirty="0">
                <a:solidFill>
                  <a:srgbClr val="000000"/>
                </a:solidFill>
                <a:latin typeface="Century Gothic" panose="020B0502020202020204" pitchFamily="34" charset="0"/>
              </a:rPr>
            </a:br>
            <a:r>
              <a:rPr lang="de-DE" altLang="de-DE" sz="1200" b="0" kern="0" dirty="0">
                <a:solidFill>
                  <a:srgbClr val="000000"/>
                </a:solidFill>
                <a:latin typeface="Century Gothic" panose="020B0502020202020204" pitchFamily="34" charset="0"/>
              </a:rPr>
              <a:t>permanent in den 6 Monaten vor dem letzten Bilanzstichtag</a:t>
            </a:r>
          </a:p>
        </p:txBody>
      </p:sp>
      <p:sp>
        <p:nvSpPr>
          <p:cNvPr id="16" name="Text Box 10">
            <a:extLst>
              <a:ext uri="{FF2B5EF4-FFF2-40B4-BE49-F238E27FC236}">
                <a16:creationId xmlns:a16="http://schemas.microsoft.com/office/drawing/2014/main" id="{A66E52FA-D4EC-4642-A5A2-80810226627D}"/>
              </a:ext>
            </a:extLst>
          </p:cNvPr>
          <p:cNvSpPr txBox="1">
            <a:spLocks noChangeArrowheads="1"/>
          </p:cNvSpPr>
          <p:nvPr/>
        </p:nvSpPr>
        <p:spPr bwMode="auto">
          <a:xfrm>
            <a:off x="4748089" y="4419177"/>
            <a:ext cx="1905000" cy="1020763"/>
          </a:xfrm>
          <a:prstGeom prst="roundRect">
            <a:avLst/>
          </a:prstGeom>
          <a:solidFill>
            <a:srgbClr val="DFE6F1"/>
          </a:solidFill>
          <a:ln w="9525">
            <a:noFill/>
            <a:prstDash val="sysDot"/>
            <a:miter lim="800000"/>
            <a:headEnd/>
            <a:tailEnd/>
          </a:ln>
        </p:spPr>
        <p:txBody>
          <a:bodyPr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200" b="0" kern="0" dirty="0">
                <a:solidFill>
                  <a:srgbClr val="000000"/>
                </a:solidFill>
                <a:latin typeface="Century Gothic" panose="020B0502020202020204" pitchFamily="34" charset="0"/>
              </a:rPr>
              <a:t>Zeitwert &lt; Buchwert</a:t>
            </a:r>
            <a:br>
              <a:rPr lang="de-DE" altLang="de-DE" sz="1200" b="0" kern="0" dirty="0">
                <a:solidFill>
                  <a:srgbClr val="000000"/>
                </a:solidFill>
                <a:latin typeface="Century Gothic" panose="020B0502020202020204" pitchFamily="34" charset="0"/>
              </a:rPr>
            </a:br>
            <a:br>
              <a:rPr lang="de-DE" altLang="de-DE" sz="1200" b="0" kern="0" dirty="0">
                <a:solidFill>
                  <a:srgbClr val="000000"/>
                </a:solidFill>
                <a:latin typeface="Century Gothic" panose="020B0502020202020204" pitchFamily="34" charset="0"/>
              </a:rPr>
            </a:br>
            <a:r>
              <a:rPr lang="de-DE" altLang="de-DE" sz="1200" b="0" kern="0" dirty="0">
                <a:solidFill>
                  <a:srgbClr val="000000"/>
                </a:solidFill>
                <a:latin typeface="Century Gothic" panose="020B0502020202020204" pitchFamily="34" charset="0"/>
              </a:rPr>
              <a:t>länger als 1 Geschäftsjahr</a:t>
            </a:r>
          </a:p>
        </p:txBody>
      </p:sp>
      <p:sp>
        <p:nvSpPr>
          <p:cNvPr id="17" name="Text Box 11">
            <a:extLst>
              <a:ext uri="{FF2B5EF4-FFF2-40B4-BE49-F238E27FC236}">
                <a16:creationId xmlns:a16="http://schemas.microsoft.com/office/drawing/2014/main" id="{02A4A11E-3FB1-4D20-BD3F-A9370369959E}"/>
              </a:ext>
            </a:extLst>
          </p:cNvPr>
          <p:cNvSpPr txBox="1">
            <a:spLocks noChangeArrowheads="1"/>
          </p:cNvSpPr>
          <p:nvPr/>
        </p:nvSpPr>
        <p:spPr bwMode="auto">
          <a:xfrm>
            <a:off x="6957889" y="4419178"/>
            <a:ext cx="2514600" cy="1020763"/>
          </a:xfrm>
          <a:prstGeom prst="roundRect">
            <a:avLst/>
          </a:prstGeom>
          <a:solidFill>
            <a:srgbClr val="DFE6F1"/>
          </a:solidFill>
          <a:ln w="9525">
            <a:noFill/>
            <a:prstDash val="sysDot"/>
            <a:miter lim="800000"/>
            <a:headEnd/>
            <a:tailEnd/>
          </a:ln>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sz="1200" b="0" kern="0">
                <a:solidFill>
                  <a:srgbClr val="000000"/>
                </a:solidFill>
                <a:latin typeface="Century Gothic" panose="020B0502020202020204" pitchFamily="34" charset="0"/>
              </a:rPr>
              <a:t>Durchschnittswert d. tägl. Börsenkurse </a:t>
            </a:r>
            <a:br>
              <a:rPr lang="de-DE" altLang="de-DE" sz="1200" b="0" kern="0" dirty="0">
                <a:solidFill>
                  <a:srgbClr val="000000"/>
                </a:solidFill>
                <a:latin typeface="Century Gothic" panose="020B0502020202020204" pitchFamily="34" charset="0"/>
              </a:rPr>
            </a:br>
            <a:r>
              <a:rPr lang="de-DE" altLang="de-DE" sz="1200" b="0" kern="0" dirty="0">
                <a:solidFill>
                  <a:srgbClr val="000000"/>
                </a:solidFill>
                <a:latin typeface="Century Gothic" panose="020B0502020202020204" pitchFamily="34" charset="0"/>
              </a:rPr>
              <a:t>&lt; (Buchwert – 10 %)</a:t>
            </a:r>
          </a:p>
          <a:p>
            <a:pPr algn="ctr">
              <a:spcBef>
                <a:spcPct val="50000"/>
              </a:spcBef>
              <a:buClrTx/>
              <a:buFontTx/>
              <a:buNone/>
              <a:defRPr/>
            </a:pPr>
            <a:r>
              <a:rPr lang="de-DE" altLang="de-DE" sz="1200" b="0" kern="0" dirty="0">
                <a:solidFill>
                  <a:srgbClr val="000000"/>
                </a:solidFill>
                <a:latin typeface="Century Gothic" panose="020B0502020202020204" pitchFamily="34" charset="0"/>
              </a:rPr>
              <a:t>In den letzten 12 Monaten</a:t>
            </a:r>
          </a:p>
        </p:txBody>
      </p:sp>
      <p:cxnSp>
        <p:nvCxnSpPr>
          <p:cNvPr id="94219" name="AutoShape 14">
            <a:extLst>
              <a:ext uri="{FF2B5EF4-FFF2-40B4-BE49-F238E27FC236}">
                <a16:creationId xmlns:a16="http://schemas.microsoft.com/office/drawing/2014/main" id="{5BF409FA-AAF6-4F13-AD29-4E494B6A7BF3}"/>
              </a:ext>
            </a:extLst>
          </p:cNvPr>
          <p:cNvCxnSpPr>
            <a:cxnSpLocks noChangeShapeType="1"/>
          </p:cNvCxnSpPr>
          <p:nvPr/>
        </p:nvCxnSpPr>
        <p:spPr bwMode="auto">
          <a:xfrm>
            <a:off x="5325939" y="4014366"/>
            <a:ext cx="1763712" cy="23812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1" name="AutoShape 16">
            <a:extLst>
              <a:ext uri="{FF2B5EF4-FFF2-40B4-BE49-F238E27FC236}">
                <a16:creationId xmlns:a16="http://schemas.microsoft.com/office/drawing/2014/main" id="{DF1048F8-1B44-4C02-94AA-A7B3D922CF84}"/>
              </a:ext>
            </a:extLst>
          </p:cNvPr>
          <p:cNvSpPr>
            <a:spLocks noChangeArrowheads="1"/>
          </p:cNvSpPr>
          <p:nvPr/>
        </p:nvSpPr>
        <p:spPr bwMode="auto">
          <a:xfrm>
            <a:off x="5213226" y="2880891"/>
            <a:ext cx="304800" cy="304800"/>
          </a:xfrm>
          <a:prstGeom prst="downArrow">
            <a:avLst>
              <a:gd name="adj1" fmla="val 50000"/>
              <a:gd name="adj2" fmla="val 25000"/>
            </a:avLst>
          </a:prstGeom>
          <a:solidFill>
            <a:srgbClr val="00B0F0"/>
          </a:solidFill>
          <a:ln w="9525">
            <a:noFill/>
            <a:miter lim="800000"/>
            <a:headEnd/>
            <a:tailEnd/>
          </a:ln>
          <a:extLst/>
        </p:spPr>
        <p:txBody>
          <a:bodyPr wrap="none"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dirty="0">
              <a:solidFill>
                <a:srgbClr val="000000"/>
              </a:solidFill>
            </a:endParaRPr>
          </a:p>
        </p:txBody>
      </p:sp>
      <p:sp>
        <p:nvSpPr>
          <p:cNvPr id="94221" name="Text Box 18">
            <a:extLst>
              <a:ext uri="{FF2B5EF4-FFF2-40B4-BE49-F238E27FC236}">
                <a16:creationId xmlns:a16="http://schemas.microsoft.com/office/drawing/2014/main" id="{30BD4C0B-1CA9-4784-83B5-262552D70C8A}"/>
              </a:ext>
            </a:extLst>
          </p:cNvPr>
          <p:cNvSpPr txBox="1">
            <a:spLocks noChangeArrowheads="1"/>
          </p:cNvSpPr>
          <p:nvPr/>
        </p:nvSpPr>
        <p:spPr bwMode="auto">
          <a:xfrm>
            <a:off x="5200526" y="2115716"/>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r" eaLnBrk="1" hangingPunct="1">
              <a:lnSpc>
                <a:spcPct val="100000"/>
              </a:lnSpc>
              <a:spcBef>
                <a:spcPct val="0"/>
              </a:spcBef>
              <a:buFontTx/>
              <a:buNone/>
            </a:pPr>
            <a:r>
              <a:rPr lang="de-DE" altLang="de-DE">
                <a:solidFill>
                  <a:srgbClr val="000000"/>
                </a:solidFill>
              </a:rPr>
              <a:t>=</a:t>
            </a:r>
          </a:p>
        </p:txBody>
      </p:sp>
      <p:sp>
        <p:nvSpPr>
          <p:cNvPr id="94222" name="Rectangle 2">
            <a:extLst>
              <a:ext uri="{FF2B5EF4-FFF2-40B4-BE49-F238E27FC236}">
                <a16:creationId xmlns:a16="http://schemas.microsoft.com/office/drawing/2014/main" id="{3D7FC59F-6C6E-46CB-98F3-810A4AE6FFFA}"/>
              </a:ext>
            </a:extLst>
          </p:cNvPr>
          <p:cNvSpPr txBox="1">
            <a:spLocks/>
          </p:cNvSpPr>
          <p:nvPr/>
        </p:nvSpPr>
        <p:spPr bwMode="auto">
          <a:xfrm>
            <a:off x="1055290" y="101691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4.3.3 Fall 2 zur Folgebewertung: „Voraussichtlich dauernde Wertminderung“</a:t>
            </a:r>
            <a:endParaRPr lang="de-DE" altLang="de-DE" sz="2000" b="1" dirty="0">
              <a:solidFill>
                <a:srgbClr val="00B0F0"/>
              </a:solidFill>
              <a:latin typeface="Century Gothic" panose="020B0502020202020204" pitchFamily="34" charset="0"/>
            </a:endParaRPr>
          </a:p>
        </p:txBody>
      </p:sp>
      <p:cxnSp>
        <p:nvCxnSpPr>
          <p:cNvPr id="5" name="Gerade Verbindung 4">
            <a:extLst>
              <a:ext uri="{FF2B5EF4-FFF2-40B4-BE49-F238E27FC236}">
                <a16:creationId xmlns:a16="http://schemas.microsoft.com/office/drawing/2014/main" id="{E2973DEC-7F9D-43C2-A315-377BACF5476B}"/>
              </a:ext>
            </a:extLst>
          </p:cNvPr>
          <p:cNvCxnSpPr>
            <a:cxnSpLocks/>
          </p:cNvCxnSpPr>
          <p:nvPr/>
        </p:nvCxnSpPr>
        <p:spPr>
          <a:xfrm flipV="1">
            <a:off x="5365626" y="3896891"/>
            <a:ext cx="0" cy="117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753FE853-A534-4ABF-8C6A-6DC5BCF64B18}"/>
              </a:ext>
            </a:extLst>
          </p:cNvPr>
          <p:cNvCxnSpPr/>
          <p:nvPr/>
        </p:nvCxnSpPr>
        <p:spPr>
          <a:xfrm flipH="1">
            <a:off x="3114551" y="4014366"/>
            <a:ext cx="2211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011A6D69-610B-434D-90BF-3B0EA24156F7}"/>
              </a:ext>
            </a:extLst>
          </p:cNvPr>
          <p:cNvCxnSpPr/>
          <p:nvPr/>
        </p:nvCxnSpPr>
        <p:spPr>
          <a:xfrm>
            <a:off x="3114551" y="4014366"/>
            <a:ext cx="0" cy="23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1">
            <a:extLst>
              <a:ext uri="{FF2B5EF4-FFF2-40B4-BE49-F238E27FC236}">
                <a16:creationId xmlns:a16="http://schemas.microsoft.com/office/drawing/2014/main" id="{C2C3EAA3-2DA2-4597-BD76-54C1C6C0B5B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2" name="Kreuz 1">
            <a:extLst>
              <a:ext uri="{FF2B5EF4-FFF2-40B4-BE49-F238E27FC236}">
                <a16:creationId xmlns:a16="http://schemas.microsoft.com/office/drawing/2014/main" id="{30612EAB-E574-431E-9828-0A5890E7A5A7}"/>
              </a:ext>
            </a:extLst>
          </p:cNvPr>
          <p:cNvSpPr/>
          <p:nvPr/>
        </p:nvSpPr>
        <p:spPr>
          <a:xfrm>
            <a:off x="6693985" y="4804311"/>
            <a:ext cx="206672" cy="230858"/>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6">
            <a:extLst>
              <a:ext uri="{FF2B5EF4-FFF2-40B4-BE49-F238E27FC236}">
                <a16:creationId xmlns:a16="http://schemas.microsoft.com/office/drawing/2014/main" id="{8D20E801-06A5-468C-B8DB-176E05FD7F14}"/>
              </a:ext>
            </a:extLst>
          </p:cNvPr>
          <p:cNvSpPr txBox="1">
            <a:spLocks noChangeArrowheads="1"/>
          </p:cNvSpPr>
          <p:nvPr/>
        </p:nvSpPr>
        <p:spPr bwMode="auto">
          <a:xfrm>
            <a:off x="1055441" y="1982788"/>
            <a:ext cx="8712968" cy="340519"/>
          </a:xfrm>
          <a:prstGeom prst="roundRect">
            <a:avLst/>
          </a:prstGeom>
          <a:solidFill>
            <a:srgbClr val="CCECFF"/>
          </a:solidFill>
          <a:ln w="9525" algn="ctr">
            <a:solidFill>
              <a:schemeClr val="bg1">
                <a:lumMod val="95000"/>
              </a:schemeClr>
            </a:solidFill>
            <a:miter lim="800000"/>
            <a:headEnd/>
            <a:tailEnd/>
          </a:ln>
          <a:extLst/>
        </p:spPr>
        <p:txBody>
          <a:bodyPr wrap="square">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kern="0" dirty="0">
                <a:solidFill>
                  <a:srgbClr val="000000"/>
                </a:solidFill>
                <a:latin typeface="Century Gothic" panose="020B0502020202020204" pitchFamily="34" charset="0"/>
              </a:rPr>
              <a:t>Beurteilung des Gesamtengagements beim Unternehmen</a:t>
            </a:r>
          </a:p>
        </p:txBody>
      </p:sp>
      <p:sp>
        <p:nvSpPr>
          <p:cNvPr id="25" name="Text Box 7">
            <a:extLst>
              <a:ext uri="{FF2B5EF4-FFF2-40B4-BE49-F238E27FC236}">
                <a16:creationId xmlns:a16="http://schemas.microsoft.com/office/drawing/2014/main" id="{37C3457D-769F-442B-B321-16969D520A25}"/>
              </a:ext>
            </a:extLst>
          </p:cNvPr>
          <p:cNvSpPr txBox="1">
            <a:spLocks noChangeArrowheads="1"/>
          </p:cNvSpPr>
          <p:nvPr/>
        </p:nvSpPr>
        <p:spPr bwMode="auto">
          <a:xfrm>
            <a:off x="1055441" y="2963863"/>
            <a:ext cx="8712968" cy="578882"/>
          </a:xfrm>
          <a:prstGeom prst="roundRect">
            <a:avLst/>
          </a:prstGeom>
          <a:solidFill>
            <a:srgbClr val="CCECFF"/>
          </a:solidFill>
          <a:ln w="9525">
            <a:solidFill>
              <a:schemeClr val="bg1">
                <a:lumMod val="95000"/>
              </a:schemeClr>
            </a:solidFill>
            <a:miter lim="800000"/>
            <a:headEnd/>
            <a:tailEnd/>
          </a:ln>
          <a:extLst/>
        </p:spPr>
        <p:txBody>
          <a:bodyPr wrap="square">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a:spcBef>
                <a:spcPct val="50000"/>
              </a:spcBef>
              <a:buClrTx/>
              <a:buFontTx/>
              <a:buNone/>
              <a:defRPr/>
            </a:pPr>
            <a:r>
              <a:rPr lang="de-DE" altLang="de-DE" b="0" kern="0" dirty="0">
                <a:solidFill>
                  <a:srgbClr val="000000"/>
                </a:solidFill>
                <a:latin typeface="Century Gothic" panose="020B0502020202020204" pitchFamily="34" charset="0"/>
              </a:rPr>
              <a:t>Umstände, die zu Abschreibung von Beteiligungen führen, können sich </a:t>
            </a:r>
            <a:r>
              <a:rPr lang="de-DE" altLang="de-DE" kern="0" dirty="0">
                <a:solidFill>
                  <a:srgbClr val="FF0000"/>
                </a:solidFill>
                <a:latin typeface="Century Gothic" panose="020B0502020202020204" pitchFamily="34" charset="0"/>
              </a:rPr>
              <a:t>auch auf andere Beziehungen zu diesem Unternehmen auswirken</a:t>
            </a:r>
          </a:p>
        </p:txBody>
      </p:sp>
      <p:sp>
        <p:nvSpPr>
          <p:cNvPr id="27" name="AutoShape 9">
            <a:extLst>
              <a:ext uri="{FF2B5EF4-FFF2-40B4-BE49-F238E27FC236}">
                <a16:creationId xmlns:a16="http://schemas.microsoft.com/office/drawing/2014/main" id="{D5EEA8BE-47B6-4C48-8459-A8F4ED9E8478}"/>
              </a:ext>
            </a:extLst>
          </p:cNvPr>
          <p:cNvSpPr>
            <a:spLocks noChangeArrowheads="1"/>
          </p:cNvSpPr>
          <p:nvPr/>
        </p:nvSpPr>
        <p:spPr bwMode="auto">
          <a:xfrm>
            <a:off x="4970265" y="2492446"/>
            <a:ext cx="304800" cy="304800"/>
          </a:xfrm>
          <a:prstGeom prst="downArrow">
            <a:avLst>
              <a:gd name="adj1" fmla="val 50000"/>
              <a:gd name="adj2" fmla="val 25000"/>
            </a:avLst>
          </a:prstGeom>
          <a:solidFill>
            <a:srgbClr val="00B0F0"/>
          </a:solidFill>
          <a:ln w="9525">
            <a:noFill/>
            <a:miter lim="800000"/>
            <a:headEnd/>
            <a:tailEnd/>
          </a:ln>
          <a:extLst/>
        </p:spPr>
        <p:txBody>
          <a:bodyPr wrap="none"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a:solidFill>
                <a:srgbClr val="000000"/>
              </a:solidFill>
            </a:endParaRPr>
          </a:p>
        </p:txBody>
      </p:sp>
      <p:sp>
        <p:nvSpPr>
          <p:cNvPr id="28" name="AutoShape 10">
            <a:extLst>
              <a:ext uri="{FF2B5EF4-FFF2-40B4-BE49-F238E27FC236}">
                <a16:creationId xmlns:a16="http://schemas.microsoft.com/office/drawing/2014/main" id="{294E7A83-890D-4BF8-815A-F84C9B562C55}"/>
              </a:ext>
            </a:extLst>
          </p:cNvPr>
          <p:cNvSpPr>
            <a:spLocks noChangeArrowheads="1"/>
          </p:cNvSpPr>
          <p:nvPr/>
        </p:nvSpPr>
        <p:spPr bwMode="auto">
          <a:xfrm>
            <a:off x="4970265" y="3717032"/>
            <a:ext cx="269875" cy="304800"/>
          </a:xfrm>
          <a:prstGeom prst="downArrow">
            <a:avLst>
              <a:gd name="adj1" fmla="val 50000"/>
              <a:gd name="adj2" fmla="val 28235"/>
            </a:avLst>
          </a:prstGeom>
          <a:solidFill>
            <a:srgbClr val="00B0F0"/>
          </a:solidFill>
          <a:ln w="9525">
            <a:noFill/>
            <a:miter lim="800000"/>
            <a:headEnd/>
            <a:tailEnd/>
          </a:ln>
          <a:extLst/>
        </p:spPr>
        <p:txBody>
          <a:bodyPr wrap="none" anchor="ct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r" eaLnBrk="1" hangingPunct="1">
              <a:spcBef>
                <a:spcPct val="0"/>
              </a:spcBef>
              <a:buClrTx/>
              <a:buFontTx/>
              <a:buNone/>
              <a:defRPr/>
            </a:pPr>
            <a:endParaRPr lang="de-DE" altLang="de-DE" b="0" kern="0">
              <a:solidFill>
                <a:srgbClr val="000000"/>
              </a:solidFill>
            </a:endParaRPr>
          </a:p>
        </p:txBody>
      </p:sp>
      <p:sp>
        <p:nvSpPr>
          <p:cNvPr id="95238" name="Text Box 12">
            <a:extLst>
              <a:ext uri="{FF2B5EF4-FFF2-40B4-BE49-F238E27FC236}">
                <a16:creationId xmlns:a16="http://schemas.microsoft.com/office/drawing/2014/main" id="{60F2507D-D668-4B8B-B6A9-F69CD96C9DE2}"/>
              </a:ext>
            </a:extLst>
          </p:cNvPr>
          <p:cNvSpPr txBox="1">
            <a:spLocks noChangeArrowheads="1"/>
          </p:cNvSpPr>
          <p:nvPr/>
        </p:nvSpPr>
        <p:spPr bwMode="auto">
          <a:xfrm>
            <a:off x="4439816" y="3709362"/>
            <a:ext cx="606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50000"/>
              </a:spcBef>
              <a:buFontTx/>
              <a:buNone/>
            </a:pPr>
            <a:r>
              <a:rPr lang="de-DE" altLang="de-DE" dirty="0">
                <a:solidFill>
                  <a:srgbClr val="000000"/>
                </a:solidFill>
                <a:latin typeface="Century Gothic" panose="020B0502020202020204" pitchFamily="34" charset="0"/>
              </a:rPr>
              <a:t>z. B.</a:t>
            </a:r>
          </a:p>
        </p:txBody>
      </p:sp>
      <p:sp>
        <p:nvSpPr>
          <p:cNvPr id="95239" name="Text Box 13">
            <a:extLst>
              <a:ext uri="{FF2B5EF4-FFF2-40B4-BE49-F238E27FC236}">
                <a16:creationId xmlns:a16="http://schemas.microsoft.com/office/drawing/2014/main" id="{49271FD3-EB04-4892-97EC-3CB24F8AAF16}"/>
              </a:ext>
            </a:extLst>
          </p:cNvPr>
          <p:cNvSpPr txBox="1">
            <a:spLocks noChangeArrowheads="1"/>
          </p:cNvSpPr>
          <p:nvPr/>
        </p:nvSpPr>
        <p:spPr bwMode="auto">
          <a:xfrm>
            <a:off x="992957" y="4149080"/>
            <a:ext cx="1052309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285750" indent="-285750">
              <a:lnSpc>
                <a:spcPct val="100000"/>
              </a:lnSpc>
              <a:spcBef>
                <a:spcPct val="50000"/>
              </a:spcBef>
              <a:buFont typeface="Symbol" panose="05050102010706020507" pitchFamily="18" charset="2"/>
              <a:buChar char=""/>
            </a:pPr>
            <a:r>
              <a:rPr lang="de-DE" altLang="de-DE" dirty="0">
                <a:solidFill>
                  <a:srgbClr val="000000"/>
                </a:solidFill>
                <a:latin typeface="Century Gothic" panose="020B0502020202020204" pitchFamily="34" charset="0"/>
              </a:rPr>
              <a:t>Werthaltigkeit gewährter Gesellschafterdarlehen u. Forderungen</a:t>
            </a:r>
          </a:p>
          <a:p>
            <a:pPr marL="285750" indent="-285750">
              <a:lnSpc>
                <a:spcPct val="100000"/>
              </a:lnSpc>
              <a:spcBef>
                <a:spcPct val="50000"/>
              </a:spcBef>
              <a:buFont typeface="Symbol" panose="05050102010706020507" pitchFamily="18" charset="2"/>
              <a:buChar char=""/>
            </a:pPr>
            <a:r>
              <a:rPr lang="de-DE" altLang="de-DE" dirty="0">
                <a:solidFill>
                  <a:srgbClr val="000000"/>
                </a:solidFill>
                <a:latin typeface="Century Gothic" panose="020B0502020202020204" pitchFamily="34" charset="0"/>
              </a:rPr>
              <a:t>mögliche Inanspruchnahme aus Haftungsverhältnissen (Patronatserklärungen, Bürgschaften, Garantien ...)</a:t>
            </a:r>
          </a:p>
          <a:p>
            <a:pPr marL="285750" indent="-285750">
              <a:lnSpc>
                <a:spcPct val="100000"/>
              </a:lnSpc>
              <a:spcBef>
                <a:spcPct val="50000"/>
              </a:spcBef>
              <a:buFont typeface="Symbol" panose="05050102010706020507" pitchFamily="18" charset="2"/>
              <a:buChar char=""/>
            </a:pPr>
            <a:r>
              <a:rPr lang="de-DE" altLang="de-DE" dirty="0">
                <a:solidFill>
                  <a:srgbClr val="000000"/>
                </a:solidFill>
                <a:latin typeface="Century Gothic" panose="020B0502020202020204" pitchFamily="34" charset="0"/>
              </a:rPr>
              <a:t>drohende Verluste aus schwebenden Geschäften</a:t>
            </a:r>
          </a:p>
          <a:p>
            <a:pPr marL="285750" indent="-285750">
              <a:lnSpc>
                <a:spcPct val="100000"/>
              </a:lnSpc>
              <a:spcBef>
                <a:spcPct val="50000"/>
              </a:spcBef>
              <a:buFont typeface="Symbol" panose="05050102010706020507" pitchFamily="18" charset="2"/>
              <a:buChar char=""/>
            </a:pPr>
            <a:r>
              <a:rPr lang="de-DE" altLang="de-DE" dirty="0">
                <a:solidFill>
                  <a:srgbClr val="000000"/>
                </a:solidFill>
                <a:latin typeface="Century Gothic" panose="020B0502020202020204" pitchFamily="34" charset="0"/>
              </a:rPr>
              <a:t>bilanzielle Folgen einer evtl. Verlustübernahmeverpflichtung</a:t>
            </a:r>
          </a:p>
          <a:p>
            <a:pPr marL="285750" indent="-285750">
              <a:lnSpc>
                <a:spcPct val="100000"/>
              </a:lnSpc>
              <a:spcBef>
                <a:spcPct val="50000"/>
              </a:spcBef>
              <a:buFont typeface="Symbol" panose="05050102010706020507" pitchFamily="18" charset="2"/>
              <a:buChar char=""/>
            </a:pPr>
            <a:r>
              <a:rPr lang="de-DE" altLang="de-DE" dirty="0">
                <a:solidFill>
                  <a:srgbClr val="000000"/>
                </a:solidFill>
                <a:latin typeface="Century Gothic" panose="020B0502020202020204" pitchFamily="34" charset="0"/>
              </a:rPr>
              <a:t>evtl. Auswirkungen auf Risikolage und Lageberichterstattung</a:t>
            </a:r>
          </a:p>
        </p:txBody>
      </p:sp>
      <p:sp>
        <p:nvSpPr>
          <p:cNvPr id="95241" name="Rectangle 2">
            <a:extLst>
              <a:ext uri="{FF2B5EF4-FFF2-40B4-BE49-F238E27FC236}">
                <a16:creationId xmlns:a16="http://schemas.microsoft.com/office/drawing/2014/main" id="{67649D62-C23A-4708-9E8D-0F8FBB08BA3B}"/>
              </a:ext>
            </a:extLst>
          </p:cNvPr>
          <p:cNvSpPr txBox="1">
            <a:spLocks/>
          </p:cNvSpPr>
          <p:nvPr/>
        </p:nvSpPr>
        <p:spPr bwMode="auto">
          <a:xfrm>
            <a:off x="1055290" y="10175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4.3.4 Fall 3 zur Folgebewertung: „Wertminderung“</a:t>
            </a:r>
            <a:endParaRPr lang="de-DE" altLang="de-DE" sz="2000" b="1" dirty="0">
              <a:solidFill>
                <a:srgbClr val="00B0F0"/>
              </a:solidFill>
              <a:latin typeface="Century Gothic" panose="020B0502020202020204" pitchFamily="34" charset="0"/>
            </a:endParaRPr>
          </a:p>
        </p:txBody>
      </p:sp>
      <p:sp>
        <p:nvSpPr>
          <p:cNvPr id="13" name="Textfeld 1">
            <a:extLst>
              <a:ext uri="{FF2B5EF4-FFF2-40B4-BE49-F238E27FC236}">
                <a16:creationId xmlns:a16="http://schemas.microsoft.com/office/drawing/2014/main" id="{7E8073AF-6CC7-4BC4-B923-B207C99380B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81291126-9CF9-4B9F-A655-50D04E20C10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7" name="Rectangle 2">
            <a:extLst>
              <a:ext uri="{FF2B5EF4-FFF2-40B4-BE49-F238E27FC236}">
                <a16:creationId xmlns:a16="http://schemas.microsoft.com/office/drawing/2014/main" id="{FC56BC3D-9118-43AB-802A-4DA39B30FD6F}"/>
              </a:ext>
            </a:extLst>
          </p:cNvPr>
          <p:cNvSpPr txBox="1">
            <a:spLocks/>
          </p:cNvSpPr>
          <p:nvPr/>
        </p:nvSpPr>
        <p:spPr bwMode="auto">
          <a:xfrm>
            <a:off x="1062592" y="981328"/>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4.4	</a:t>
            </a:r>
            <a:r>
              <a:rPr lang="de-DE" sz="2800" b="1" dirty="0">
                <a:latin typeface="Century Gothic" panose="020B0502020202020204" pitchFamily="34" charset="0"/>
              </a:rPr>
              <a:t>Exkurs: Grundzüge Unternehmensbewertung</a:t>
            </a:r>
          </a:p>
          <a:p>
            <a:pPr lvl="4">
              <a:spcBef>
                <a:spcPts val="600"/>
              </a:spcBef>
              <a:spcAft>
                <a:spcPts val="600"/>
              </a:spcAft>
              <a:tabLst>
                <a:tab pos="444500" algn="l"/>
              </a:tabLst>
            </a:pPr>
            <a:r>
              <a:rPr lang="de-DE" b="1" dirty="0">
                <a:latin typeface="Century Gothic" panose="020B0502020202020204" pitchFamily="34" charset="0"/>
              </a:rPr>
              <a:t>4.4.1</a:t>
            </a:r>
            <a:r>
              <a:rPr lang="de-DE" b="1">
                <a:latin typeface="Century Gothic" panose="020B0502020202020204" pitchFamily="34" charset="0"/>
              </a:rPr>
              <a:t>	</a:t>
            </a:r>
            <a:r>
              <a:rPr lang="de-DE">
                <a:latin typeface="Century Gothic" panose="020B0502020202020204" pitchFamily="34" charset="0"/>
              </a:rPr>
              <a:t>Verfahren / Vorgehensweise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4.4.2	</a:t>
            </a:r>
            <a:r>
              <a:rPr lang="de-DE" dirty="0">
                <a:latin typeface="Century Gothic" panose="020B0502020202020204" pitchFamily="34" charset="0"/>
              </a:rPr>
              <a:t>Schema kapitalwertorientierte Verfahren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4.4.3	</a:t>
            </a:r>
            <a:r>
              <a:rPr lang="de-DE" dirty="0">
                <a:latin typeface="Century Gothic" panose="020B0502020202020204" pitchFamily="34" charset="0"/>
              </a:rPr>
              <a:t>Prognose </a:t>
            </a:r>
            <a:r>
              <a:rPr lang="de-DE">
                <a:latin typeface="Century Gothic" panose="020B0502020202020204" pitchFamily="34" charset="0"/>
              </a:rPr>
              <a:t>der Überschüsse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4.4.4	</a:t>
            </a:r>
            <a:r>
              <a:rPr lang="de-DE" dirty="0">
                <a:latin typeface="Century Gothic" panose="020B0502020202020204" pitchFamily="34" charset="0"/>
              </a:rPr>
              <a:t>Kapitalisierungszinssatz (IDW S1, Tz. 85 ff.)</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4.4.5	</a:t>
            </a:r>
            <a:r>
              <a:rPr lang="de-DE" dirty="0">
                <a:latin typeface="Century Gothic" panose="020B0502020202020204" pitchFamily="34" charset="0"/>
              </a:rPr>
              <a:t>Exkurs: Beispiel zur Unternehmenswertermittlung nach DCF</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804BBC63-622F-4DCE-BECF-37A5EF100A0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68682077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6">
            <a:extLst>
              <a:ext uri="{FF2B5EF4-FFF2-40B4-BE49-F238E27FC236}">
                <a16:creationId xmlns:a16="http://schemas.microsoft.com/office/drawing/2014/main" id="{61C20900-2338-4268-948E-3DBBC969FEB8}"/>
              </a:ext>
            </a:extLst>
          </p:cNvPr>
          <p:cNvSpPr>
            <a:spLocks noGrp="1" noChangeArrowheads="1"/>
          </p:cNvSpPr>
          <p:nvPr>
            <p:ph type="title" idx="4294967295"/>
          </p:nvPr>
        </p:nvSpPr>
        <p:spPr>
          <a:xfrm>
            <a:off x="892762" y="641100"/>
            <a:ext cx="9817918" cy="323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8163" indent="-493713" eaLnBrk="1" hangingPunct="1"/>
            <a:r>
              <a:rPr lang="de-DE" altLang="de-DE" sz="1600" b="1" dirty="0">
                <a:solidFill>
                  <a:srgbClr val="00B0F0"/>
                </a:solidFill>
                <a:latin typeface="Century Gothic" panose="020B0502020202020204" pitchFamily="34" charset="0"/>
              </a:rPr>
              <a:t>1.2 Folgeprüfungen</a:t>
            </a:r>
          </a:p>
        </p:txBody>
      </p:sp>
      <p:sp>
        <p:nvSpPr>
          <p:cNvPr id="140293" name="Textfeld 1">
            <a:extLst>
              <a:ext uri="{FF2B5EF4-FFF2-40B4-BE49-F238E27FC236}">
                <a16:creationId xmlns:a16="http://schemas.microsoft.com/office/drawing/2014/main" id="{8E1CA008-C565-47E8-8003-4B6C746EF82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40295" name="Rechteck 1">
            <a:extLst>
              <a:ext uri="{FF2B5EF4-FFF2-40B4-BE49-F238E27FC236}">
                <a16:creationId xmlns:a16="http://schemas.microsoft.com/office/drawing/2014/main" id="{68ECD1E9-7A14-486A-AD33-CA477F3E70F2}"/>
              </a:ext>
            </a:extLst>
          </p:cNvPr>
          <p:cNvSpPr>
            <a:spLocks noChangeArrowheads="1"/>
          </p:cNvSpPr>
          <p:nvPr/>
        </p:nvSpPr>
        <p:spPr bwMode="auto">
          <a:xfrm>
            <a:off x="839416" y="1035824"/>
            <a:ext cx="4803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r>
              <a:rPr lang="de-DE" altLang="de-DE" sz="1600" b="1" dirty="0">
                <a:solidFill>
                  <a:srgbClr val="00B0F0"/>
                </a:solidFill>
                <a:latin typeface="Century Gothic" panose="020B0502020202020204" pitchFamily="34" charset="0"/>
              </a:rPr>
              <a:t>1.2.1 Kapitalerhöhung / Kapitalherabsetzung</a:t>
            </a:r>
          </a:p>
        </p:txBody>
      </p:sp>
      <p:sp>
        <p:nvSpPr>
          <p:cNvPr id="10" name="Rechteck 1">
            <a:extLst>
              <a:ext uri="{FF2B5EF4-FFF2-40B4-BE49-F238E27FC236}">
                <a16:creationId xmlns:a16="http://schemas.microsoft.com/office/drawing/2014/main" id="{3FBDD9B7-A0B9-4A8B-9F2A-F7942034463A}"/>
              </a:ext>
            </a:extLst>
          </p:cNvPr>
          <p:cNvSpPr>
            <a:spLocks noChangeArrowheads="1"/>
          </p:cNvSpPr>
          <p:nvPr/>
        </p:nvSpPr>
        <p:spPr bwMode="auto">
          <a:xfrm>
            <a:off x="847049" y="1430548"/>
            <a:ext cx="21526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r>
              <a:rPr lang="de-DE" altLang="de-DE" sz="1600" dirty="0">
                <a:solidFill>
                  <a:srgbClr val="00B0F0"/>
                </a:solidFill>
                <a:latin typeface="Century Gothic" panose="020B0502020202020204" pitchFamily="34" charset="0"/>
              </a:rPr>
              <a:t>1.2.1.1 Grundsatz</a:t>
            </a:r>
          </a:p>
        </p:txBody>
      </p:sp>
      <p:sp>
        <p:nvSpPr>
          <p:cNvPr id="11" name="Rechteck 1">
            <a:extLst>
              <a:ext uri="{FF2B5EF4-FFF2-40B4-BE49-F238E27FC236}">
                <a16:creationId xmlns:a16="http://schemas.microsoft.com/office/drawing/2014/main" id="{7B5EA553-0C65-4CEF-86B6-82A8F61568CC}"/>
              </a:ext>
            </a:extLst>
          </p:cNvPr>
          <p:cNvSpPr>
            <a:spLocks noChangeArrowheads="1"/>
          </p:cNvSpPr>
          <p:nvPr/>
        </p:nvSpPr>
        <p:spPr bwMode="auto">
          <a:xfrm>
            <a:off x="839416" y="2572778"/>
            <a:ext cx="51125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r>
              <a:rPr lang="de-DE" altLang="de-DE" sz="1600" dirty="0">
                <a:solidFill>
                  <a:srgbClr val="00B0F0"/>
                </a:solidFill>
                <a:latin typeface="Century Gothic" panose="020B0502020202020204" pitchFamily="34" charset="0"/>
              </a:rPr>
              <a:t>1.2.1.2 Zusätzliche Prüfungshandlungen</a:t>
            </a:r>
          </a:p>
        </p:txBody>
      </p:sp>
      <p:sp>
        <p:nvSpPr>
          <p:cNvPr id="12" name="Rectangle 7">
            <a:extLst>
              <a:ext uri="{FF2B5EF4-FFF2-40B4-BE49-F238E27FC236}">
                <a16:creationId xmlns:a16="http://schemas.microsoft.com/office/drawing/2014/main" id="{5BAEF71D-8770-41F4-ACE3-862F991EF407}"/>
              </a:ext>
            </a:extLst>
          </p:cNvPr>
          <p:cNvSpPr txBox="1">
            <a:spLocks noChangeArrowheads="1"/>
          </p:cNvSpPr>
          <p:nvPr/>
        </p:nvSpPr>
        <p:spPr bwMode="auto">
          <a:xfrm>
            <a:off x="957586" y="2867865"/>
            <a:ext cx="10539015" cy="2526887"/>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a:spcBef>
                <a:spcPts val="600"/>
              </a:spcBef>
              <a:spcAft>
                <a:spcPts val="0"/>
              </a:spcAft>
              <a:defRPr/>
            </a:pPr>
            <a:r>
              <a:rPr lang="de-DE" altLang="de-DE" sz="1600" b="1" dirty="0">
                <a:latin typeface="Century Gothic" pitchFamily="34" charset="0"/>
              </a:rPr>
              <a:t>Zusätzlich</a:t>
            </a:r>
            <a:r>
              <a:rPr lang="de-DE" altLang="de-DE" sz="1600" dirty="0">
                <a:latin typeface="Century Gothic" pitchFamily="34" charset="0"/>
              </a:rPr>
              <a:t> sind bei Kapitalerhöhungen /-herabsetzungen noch </a:t>
            </a:r>
            <a:r>
              <a:rPr lang="de-DE" altLang="de-DE" sz="1600">
                <a:latin typeface="Century Gothic" pitchFamily="34" charset="0"/>
              </a:rPr>
              <a:t>folgende Prüfungshandlungen</a:t>
            </a:r>
            <a:br>
              <a:rPr lang="de-DE" altLang="de-DE" sz="1600">
                <a:latin typeface="Century Gothic" pitchFamily="34" charset="0"/>
              </a:rPr>
            </a:br>
            <a:r>
              <a:rPr lang="de-DE" altLang="de-DE" sz="1600">
                <a:latin typeface="Century Gothic" pitchFamily="34" charset="0"/>
              </a:rPr>
              <a:t>erforderlich</a:t>
            </a:r>
            <a:r>
              <a:rPr lang="de-DE" altLang="de-DE" sz="1600" dirty="0">
                <a:latin typeface="Century Gothic" pitchFamily="34" charset="0"/>
              </a:rPr>
              <a:t>:</a:t>
            </a:r>
          </a:p>
          <a:p>
            <a:pPr marL="361950" indent="-276225">
              <a:spcBef>
                <a:spcPts val="600"/>
              </a:spcBef>
              <a:spcAft>
                <a:spcPts val="0"/>
              </a:spcAft>
              <a:buFont typeface="Wingdings" panose="05000000000000000000" pitchFamily="2" charset="2"/>
              <a:buChar char="Ø"/>
              <a:defRPr/>
            </a:pPr>
            <a:r>
              <a:rPr lang="de-DE" altLang="de-DE" sz="1600" dirty="0">
                <a:latin typeface="Century Gothic" pitchFamily="34" charset="0"/>
              </a:rPr>
              <a:t>Sind die </a:t>
            </a:r>
            <a:r>
              <a:rPr lang="de-DE" altLang="de-DE" sz="1600" b="1" dirty="0">
                <a:latin typeface="Century Gothic" pitchFamily="34" charset="0"/>
              </a:rPr>
              <a:t>gesetzlichen Vorschriften eingehalten</a:t>
            </a:r>
            <a:r>
              <a:rPr lang="de-DE" altLang="de-DE" sz="1600" dirty="0">
                <a:latin typeface="Century Gothic" pitchFamily="34" charset="0"/>
              </a:rPr>
              <a:t> worden?</a:t>
            </a:r>
          </a:p>
          <a:p>
            <a:pPr marL="361950" indent="-276225">
              <a:spcBef>
                <a:spcPts val="600"/>
              </a:spcBef>
              <a:spcAft>
                <a:spcPts val="0"/>
              </a:spcAft>
              <a:buFont typeface="Wingdings" panose="05000000000000000000" pitchFamily="2" charset="2"/>
              <a:buChar char="Ø"/>
              <a:defRPr/>
            </a:pPr>
            <a:r>
              <a:rPr lang="de-DE" altLang="de-DE" sz="1600" dirty="0">
                <a:latin typeface="Century Gothic" pitchFamily="34" charset="0"/>
              </a:rPr>
              <a:t>Sind die </a:t>
            </a:r>
            <a:r>
              <a:rPr lang="de-DE" altLang="de-DE" sz="1600" b="1" dirty="0">
                <a:latin typeface="Century Gothic" pitchFamily="34" charset="0"/>
              </a:rPr>
              <a:t>Beschlüsse</a:t>
            </a:r>
            <a:r>
              <a:rPr lang="de-DE" altLang="de-DE" sz="1600" dirty="0">
                <a:latin typeface="Century Gothic" pitchFamily="34" charset="0"/>
              </a:rPr>
              <a:t> </a:t>
            </a:r>
          </a:p>
          <a:p>
            <a:pPr marL="628650" indent="-266700">
              <a:spcBef>
                <a:spcPts val="600"/>
              </a:spcBef>
              <a:spcAft>
                <a:spcPts val="0"/>
              </a:spcAft>
              <a:buFont typeface="Arial" panose="020B0604020202020204" pitchFamily="34" charset="0"/>
              <a:buChar char="•"/>
              <a:defRPr/>
            </a:pPr>
            <a:r>
              <a:rPr lang="de-DE" altLang="de-DE" sz="1600" dirty="0">
                <a:latin typeface="Century Gothic" pitchFamily="34" charset="0"/>
              </a:rPr>
              <a:t>der Gesellschafterversammlung bzw.</a:t>
            </a:r>
          </a:p>
          <a:p>
            <a:pPr marL="628650" indent="-266700">
              <a:spcBef>
                <a:spcPts val="600"/>
              </a:spcBef>
              <a:spcAft>
                <a:spcPts val="0"/>
              </a:spcAft>
              <a:buFont typeface="Arial" panose="020B0604020202020204" pitchFamily="34" charset="0"/>
              <a:buChar char="•"/>
              <a:defRPr/>
            </a:pPr>
            <a:r>
              <a:rPr lang="de-DE" altLang="de-DE" sz="1600" dirty="0">
                <a:latin typeface="Century Gothic" pitchFamily="34" charset="0"/>
              </a:rPr>
              <a:t>des Aufsichtsrats und der Hauptversammlung</a:t>
            </a:r>
          </a:p>
          <a:p>
            <a:pPr marL="180975" indent="180975">
              <a:spcBef>
                <a:spcPts val="600"/>
              </a:spcBef>
              <a:spcAft>
                <a:spcPts val="0"/>
              </a:spcAft>
              <a:defRPr/>
            </a:pPr>
            <a:r>
              <a:rPr lang="de-DE" altLang="de-DE" sz="1600" b="1" dirty="0">
                <a:latin typeface="Century Gothic" pitchFamily="34" charset="0"/>
              </a:rPr>
              <a:t>eingehalten</a:t>
            </a:r>
            <a:r>
              <a:rPr lang="de-DE" altLang="de-DE" sz="1600" dirty="0">
                <a:latin typeface="Century Gothic" pitchFamily="34" charset="0"/>
              </a:rPr>
              <a:t> worden?</a:t>
            </a:r>
          </a:p>
        </p:txBody>
      </p:sp>
      <p:sp>
        <p:nvSpPr>
          <p:cNvPr id="9" name="Rectangle 7">
            <a:extLst>
              <a:ext uri="{FF2B5EF4-FFF2-40B4-BE49-F238E27FC236}">
                <a16:creationId xmlns:a16="http://schemas.microsoft.com/office/drawing/2014/main" id="{78CEE81B-6877-4681-B83E-7192A92250CF}"/>
              </a:ext>
            </a:extLst>
          </p:cNvPr>
          <p:cNvSpPr txBox="1">
            <a:spLocks noChangeArrowheads="1"/>
          </p:cNvSpPr>
          <p:nvPr/>
        </p:nvSpPr>
        <p:spPr bwMode="auto">
          <a:xfrm>
            <a:off x="970510" y="1647888"/>
            <a:ext cx="10539015" cy="2526887"/>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a:spcBef>
                <a:spcPts val="600"/>
              </a:spcBef>
              <a:spcAft>
                <a:spcPts val="0"/>
              </a:spcAft>
              <a:defRPr/>
            </a:pPr>
            <a:r>
              <a:rPr lang="de-DE" altLang="de-DE" sz="1600">
                <a:latin typeface="Century Gothic" pitchFamily="34" charset="0"/>
              </a:rPr>
              <a:t>Bei der Prüfung von </a:t>
            </a:r>
            <a:r>
              <a:rPr lang="de-DE" altLang="de-DE" sz="1600" b="1">
                <a:latin typeface="Century Gothic" pitchFamily="34" charset="0"/>
              </a:rPr>
              <a:t>Kapitalerhöhungen</a:t>
            </a:r>
            <a:r>
              <a:rPr lang="de-DE" altLang="de-DE" sz="1600">
                <a:latin typeface="Century Gothic" pitchFamily="34" charset="0"/>
              </a:rPr>
              <a:t> sind die Leistungen ebenso wie der Ausweis und die</a:t>
            </a:r>
            <a:br>
              <a:rPr lang="de-DE" altLang="de-DE" sz="1600">
                <a:latin typeface="Century Gothic" pitchFamily="34" charset="0"/>
              </a:rPr>
            </a:br>
            <a:r>
              <a:rPr lang="de-DE" altLang="de-DE" sz="1600">
                <a:latin typeface="Century Gothic" pitchFamily="34" charset="0"/>
              </a:rPr>
              <a:t>Bewertung gleichermaßen </a:t>
            </a:r>
            <a:r>
              <a:rPr lang="de-DE" altLang="de-DE" sz="1600" b="1">
                <a:latin typeface="Century Gothic" pitchFamily="34" charset="0"/>
              </a:rPr>
              <a:t>wie bei einer Erstprüfung </a:t>
            </a:r>
            <a:r>
              <a:rPr lang="de-DE" altLang="de-DE" sz="1600">
                <a:latin typeface="Century Gothic" pitchFamily="34" charset="0"/>
              </a:rPr>
              <a:t>des gezeichneten Kapitals zu prüfen.</a:t>
            </a:r>
            <a:endParaRPr lang="de-DE" altLang="de-DE" sz="1600">
              <a:solidFill>
                <a:srgbClr val="002060"/>
              </a:solidFill>
              <a:latin typeface="Century Gothic" pitchFamily="34" charset="0"/>
            </a:endParaRPr>
          </a:p>
          <a:p>
            <a:pPr marL="85725">
              <a:spcBef>
                <a:spcPts val="600"/>
              </a:spcBef>
              <a:spcAft>
                <a:spcPts val="0"/>
              </a:spcAft>
              <a:defRPr/>
            </a:pPr>
            <a:endParaRPr lang="de-DE" altLang="de-DE" sz="1600" dirty="0">
              <a:latin typeface="Century Gothic" pitchFamily="34" charset="0"/>
            </a:endParaRPr>
          </a:p>
        </p:txBody>
      </p:sp>
    </p:spTree>
    <p:extLst>
      <p:ext uri="{BB962C8B-B14F-4D97-AF65-F5344CB8AC3E}">
        <p14:creationId xmlns:p14="http://schemas.microsoft.com/office/powerpoint/2010/main" val="303285415"/>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AF41A99F-A586-4F8E-99E3-A6BB3D7908F3}"/>
              </a:ext>
            </a:extLst>
          </p:cNvPr>
          <p:cNvSpPr txBox="1">
            <a:spLocks noChangeArrowheads="1"/>
          </p:cNvSpPr>
          <p:nvPr/>
        </p:nvSpPr>
        <p:spPr bwMode="auto">
          <a:xfrm>
            <a:off x="983432" y="2348706"/>
            <a:ext cx="2625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44000"/>
          <a:lstStyle>
            <a:lvl1pPr marL="342900" indent="-342900" algn="l" rtl="0" eaLnBrk="0" fontAlgn="base" hangingPunct="0">
              <a:spcBef>
                <a:spcPct val="20000"/>
              </a:spcBef>
              <a:spcAft>
                <a:spcPct val="0"/>
              </a:spcAft>
              <a:buClr>
                <a:srgbClr val="003371"/>
              </a:buClr>
              <a:buFont typeface="Wingdings" pitchFamily="2" charset="2"/>
              <a:buChar char="§"/>
              <a:defRPr sz="1400" b="1">
                <a:solidFill>
                  <a:schemeClr val="tx1"/>
                </a:solidFill>
                <a:latin typeface="+mn-lt"/>
                <a:ea typeface="+mn-ea"/>
                <a:cs typeface="+mn-cs"/>
              </a:defRPr>
            </a:lvl1pPr>
            <a:lvl2pPr marL="7620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2pPr>
            <a:lvl3pPr marL="12192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3pPr>
            <a:lvl4pPr marL="16764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4pPr>
            <a:lvl5pPr marL="21336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5pPr>
            <a:lvl6pPr marL="2590800" indent="-304800" algn="l" rtl="0" fontAlgn="base">
              <a:spcBef>
                <a:spcPct val="0"/>
              </a:spcBef>
              <a:spcAft>
                <a:spcPct val="0"/>
              </a:spcAft>
              <a:buClr>
                <a:srgbClr val="003371"/>
              </a:buClr>
              <a:buFont typeface="Wingdings" pitchFamily="2" charset="2"/>
              <a:buChar char="§"/>
              <a:defRPr sz="1400">
                <a:solidFill>
                  <a:schemeClr val="tx1"/>
                </a:solidFill>
                <a:latin typeface="+mn-lt"/>
              </a:defRPr>
            </a:lvl6pPr>
            <a:lvl7pPr marL="3048000" indent="-304800" algn="l" rtl="0" fontAlgn="base">
              <a:spcBef>
                <a:spcPct val="0"/>
              </a:spcBef>
              <a:spcAft>
                <a:spcPct val="0"/>
              </a:spcAft>
              <a:buClr>
                <a:srgbClr val="003371"/>
              </a:buClr>
              <a:buFont typeface="Wingdings" pitchFamily="2" charset="2"/>
              <a:buChar char="§"/>
              <a:defRPr sz="1400">
                <a:solidFill>
                  <a:schemeClr val="tx1"/>
                </a:solidFill>
                <a:latin typeface="+mn-lt"/>
              </a:defRPr>
            </a:lvl7pPr>
            <a:lvl8pPr marL="3505200" indent="-304800" algn="l" rtl="0" fontAlgn="base">
              <a:spcBef>
                <a:spcPct val="0"/>
              </a:spcBef>
              <a:spcAft>
                <a:spcPct val="0"/>
              </a:spcAft>
              <a:buClr>
                <a:srgbClr val="003371"/>
              </a:buClr>
              <a:buFont typeface="Wingdings" pitchFamily="2" charset="2"/>
              <a:buChar char="§"/>
              <a:defRPr sz="1400">
                <a:solidFill>
                  <a:schemeClr val="tx1"/>
                </a:solidFill>
                <a:latin typeface="+mn-lt"/>
              </a:defRPr>
            </a:lvl8pPr>
            <a:lvl9pPr marL="3962400" indent="-304800" algn="l" rtl="0" fontAlgn="base">
              <a:spcBef>
                <a:spcPct val="0"/>
              </a:spcBef>
              <a:spcAft>
                <a:spcPct val="0"/>
              </a:spcAft>
              <a:buClr>
                <a:srgbClr val="003371"/>
              </a:buClr>
              <a:buFont typeface="Wingdings" pitchFamily="2" charset="2"/>
              <a:buChar char="§"/>
              <a:defRPr sz="1400">
                <a:solidFill>
                  <a:schemeClr val="tx1"/>
                </a:solidFill>
                <a:latin typeface="+mn-lt"/>
              </a:defRPr>
            </a:lvl9pPr>
          </a:lstStyle>
          <a:p>
            <a:pPr eaLnBrk="1" hangingPunct="1">
              <a:buClr>
                <a:prstClr val="black"/>
              </a:buClr>
              <a:buFont typeface="Arial" panose="020B0604020202020204" pitchFamily="34" charset="0"/>
              <a:buChar char="•"/>
              <a:defRPr/>
            </a:pPr>
            <a:r>
              <a:rPr lang="de-DE" altLang="de-DE" kern="0" dirty="0">
                <a:solidFill>
                  <a:srgbClr val="000000"/>
                </a:solidFill>
                <a:latin typeface="Century Gothic" panose="020B0502020202020204" pitchFamily="34" charset="0"/>
              </a:rPr>
              <a:t>Marktorientierte Verfahren </a:t>
            </a:r>
            <a:br>
              <a:rPr lang="de-DE" altLang="de-DE" kern="0" dirty="0">
                <a:solidFill>
                  <a:srgbClr val="000000"/>
                </a:solidFill>
                <a:latin typeface="Century Gothic" panose="020B0502020202020204" pitchFamily="34" charset="0"/>
              </a:rPr>
            </a:br>
            <a:r>
              <a:rPr lang="de-DE" altLang="de-DE" kern="0" dirty="0">
                <a:solidFill>
                  <a:srgbClr val="000000"/>
                </a:solidFill>
                <a:latin typeface="Century Gothic" panose="020B0502020202020204" pitchFamily="34" charset="0"/>
              </a:rPr>
              <a:t>(Wert vs. Preis!)</a:t>
            </a:r>
          </a:p>
          <a:p>
            <a:pPr eaLnBrk="1" hangingPunct="1">
              <a:buClr>
                <a:prstClr val="black"/>
              </a:buClr>
              <a:buFont typeface="Arial" panose="020B0604020202020204" pitchFamily="34" charset="0"/>
              <a:buChar char="•"/>
              <a:defRPr/>
            </a:pPr>
            <a:endParaRPr lang="de-DE" altLang="de-DE" kern="0" dirty="0">
              <a:solidFill>
                <a:srgbClr val="000000"/>
              </a:solidFill>
              <a:latin typeface="Century Gothic" panose="020B0502020202020204" pitchFamily="34" charset="0"/>
            </a:endParaRPr>
          </a:p>
          <a:p>
            <a:pPr eaLnBrk="1" hangingPunct="1">
              <a:buClr>
                <a:prstClr val="black"/>
              </a:buClr>
              <a:buFont typeface="Arial" panose="020B0604020202020204" pitchFamily="34" charset="0"/>
              <a:buChar char="•"/>
              <a:defRPr/>
            </a:pPr>
            <a:endParaRPr lang="de-DE" altLang="de-DE" sz="300" kern="0" dirty="0">
              <a:solidFill>
                <a:srgbClr val="000000"/>
              </a:solidFill>
              <a:latin typeface="Century Gothic" panose="020B0502020202020204" pitchFamily="34" charset="0"/>
            </a:endParaRPr>
          </a:p>
          <a:p>
            <a:pPr eaLnBrk="1" hangingPunct="1">
              <a:buClr>
                <a:prstClr val="black"/>
              </a:buClr>
              <a:buFont typeface="Arial" panose="020B0604020202020204" pitchFamily="34" charset="0"/>
              <a:buChar char="•"/>
              <a:defRPr/>
            </a:pPr>
            <a:r>
              <a:rPr lang="de-DE" altLang="de-DE" kern="0" dirty="0">
                <a:solidFill>
                  <a:srgbClr val="000000"/>
                </a:solidFill>
                <a:latin typeface="Century Gothic" panose="020B0502020202020204" pitchFamily="34" charset="0"/>
              </a:rPr>
              <a:t>Kapitalwert-Verfahren</a:t>
            </a:r>
            <a:br>
              <a:rPr lang="de-DE" altLang="de-DE" kern="0" dirty="0">
                <a:solidFill>
                  <a:srgbClr val="000000"/>
                </a:solidFill>
                <a:latin typeface="Century Gothic" panose="020B0502020202020204" pitchFamily="34" charset="0"/>
              </a:rPr>
            </a:br>
            <a:r>
              <a:rPr lang="de-DE" altLang="de-DE" kern="0" dirty="0">
                <a:solidFill>
                  <a:srgbClr val="000000"/>
                </a:solidFill>
                <a:latin typeface="Century Gothic" panose="020B0502020202020204" pitchFamily="34" charset="0"/>
              </a:rPr>
              <a:t>(DCF oder Ertragswert)</a:t>
            </a:r>
          </a:p>
        </p:txBody>
      </p:sp>
      <p:sp>
        <p:nvSpPr>
          <p:cNvPr id="99332" name="Text Box 17">
            <a:extLst>
              <a:ext uri="{FF2B5EF4-FFF2-40B4-BE49-F238E27FC236}">
                <a16:creationId xmlns:a16="http://schemas.microsoft.com/office/drawing/2014/main" id="{61DE2249-4614-4E10-A75E-1AC797C23B70}"/>
              </a:ext>
            </a:extLst>
          </p:cNvPr>
          <p:cNvSpPr txBox="1">
            <a:spLocks noChangeArrowheads="1"/>
          </p:cNvSpPr>
          <p:nvPr/>
        </p:nvSpPr>
        <p:spPr bwMode="auto">
          <a:xfrm>
            <a:off x="7388699" y="5641305"/>
            <a:ext cx="188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r" eaLnBrk="1" hangingPunct="1">
              <a:lnSpc>
                <a:spcPct val="100000"/>
              </a:lnSpc>
              <a:spcBef>
                <a:spcPct val="0"/>
              </a:spcBef>
              <a:buFontTx/>
              <a:buNone/>
            </a:pPr>
            <a:r>
              <a:rPr lang="de-DE" altLang="de-DE" b="1" dirty="0">
                <a:solidFill>
                  <a:srgbClr val="000000"/>
                </a:solidFill>
                <a:latin typeface="Century Gothic" panose="020B0502020202020204" pitchFamily="34" charset="0"/>
              </a:rPr>
              <a:t>Berechnung HFA 10</a:t>
            </a:r>
          </a:p>
        </p:txBody>
      </p:sp>
      <p:sp>
        <p:nvSpPr>
          <p:cNvPr id="29" name="Line 18">
            <a:extLst>
              <a:ext uri="{FF2B5EF4-FFF2-40B4-BE49-F238E27FC236}">
                <a16:creationId xmlns:a16="http://schemas.microsoft.com/office/drawing/2014/main" id="{9A1551E8-5BE9-429C-8AF2-72DBA3106047}"/>
              </a:ext>
            </a:extLst>
          </p:cNvPr>
          <p:cNvSpPr>
            <a:spLocks noChangeShapeType="1"/>
          </p:cNvSpPr>
          <p:nvPr/>
        </p:nvSpPr>
        <p:spPr bwMode="auto">
          <a:xfrm>
            <a:off x="5084766" y="5229225"/>
            <a:ext cx="0" cy="360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de-DE" sz="1400" kern="0">
              <a:solidFill>
                <a:srgbClr val="000000"/>
              </a:solidFill>
              <a:latin typeface="Verdana"/>
            </a:endParaRPr>
          </a:p>
        </p:txBody>
      </p:sp>
      <p:sp>
        <p:nvSpPr>
          <p:cNvPr id="30" name="Line 19">
            <a:extLst>
              <a:ext uri="{FF2B5EF4-FFF2-40B4-BE49-F238E27FC236}">
                <a16:creationId xmlns:a16="http://schemas.microsoft.com/office/drawing/2014/main" id="{3054C901-3811-4D92-8328-A6D6AB94F89A}"/>
              </a:ext>
            </a:extLst>
          </p:cNvPr>
          <p:cNvSpPr>
            <a:spLocks noChangeShapeType="1"/>
          </p:cNvSpPr>
          <p:nvPr/>
        </p:nvSpPr>
        <p:spPr bwMode="auto">
          <a:xfrm>
            <a:off x="8315686" y="5307546"/>
            <a:ext cx="0" cy="360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de-DE" sz="1400" kern="0">
              <a:solidFill>
                <a:srgbClr val="000000"/>
              </a:solidFill>
              <a:latin typeface="Verdana"/>
            </a:endParaRPr>
          </a:p>
        </p:txBody>
      </p:sp>
      <p:sp>
        <p:nvSpPr>
          <p:cNvPr id="99335" name="Rectangle 2">
            <a:extLst>
              <a:ext uri="{FF2B5EF4-FFF2-40B4-BE49-F238E27FC236}">
                <a16:creationId xmlns:a16="http://schemas.microsoft.com/office/drawing/2014/main" id="{BA4A5BD3-35F3-420B-AC3E-57FD2117C591}"/>
              </a:ext>
            </a:extLst>
          </p:cNvPr>
          <p:cNvSpPr txBox="1">
            <a:spLocks/>
          </p:cNvSpPr>
          <p:nvPr/>
        </p:nvSpPr>
        <p:spPr bwMode="auto">
          <a:xfrm>
            <a:off x="1055440" y="64523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4.4 Exkurs: Grundzüge Unternehmensbewertung</a:t>
            </a:r>
          </a:p>
        </p:txBody>
      </p:sp>
      <p:sp>
        <p:nvSpPr>
          <p:cNvPr id="99336" name="Textfeld 14">
            <a:extLst>
              <a:ext uri="{FF2B5EF4-FFF2-40B4-BE49-F238E27FC236}">
                <a16:creationId xmlns:a16="http://schemas.microsoft.com/office/drawing/2014/main" id="{F4520C73-9945-4348-85A8-D38EF48B5601}"/>
              </a:ext>
            </a:extLst>
          </p:cNvPr>
          <p:cNvSpPr txBox="1">
            <a:spLocks noChangeArrowheads="1"/>
          </p:cNvSpPr>
          <p:nvPr/>
        </p:nvSpPr>
        <p:spPr bwMode="auto">
          <a:xfrm>
            <a:off x="983432" y="1024088"/>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de-DE" altLang="de-DE" sz="1600" b="1">
                <a:solidFill>
                  <a:srgbClr val="00B0F0"/>
                </a:solidFill>
                <a:latin typeface="Century Gothic" panose="020B0502020202020204" pitchFamily="34" charset="0"/>
              </a:rPr>
              <a:t>4.4.1 Verfahren / Vorgehensweise</a:t>
            </a:r>
            <a:endParaRPr lang="de-DE" altLang="de-DE" sz="1600" b="1" dirty="0">
              <a:solidFill>
                <a:srgbClr val="00B0F0"/>
              </a:solidFill>
              <a:latin typeface="Century Gothic" panose="020B0502020202020204" pitchFamily="34" charset="0"/>
            </a:endParaRPr>
          </a:p>
        </p:txBody>
      </p:sp>
      <p:sp>
        <p:nvSpPr>
          <p:cNvPr id="99337" name="Text Box 17">
            <a:extLst>
              <a:ext uri="{FF2B5EF4-FFF2-40B4-BE49-F238E27FC236}">
                <a16:creationId xmlns:a16="http://schemas.microsoft.com/office/drawing/2014/main" id="{5B01C1AF-B62C-4AC0-B7F8-4443CE8C7FFC}"/>
              </a:ext>
            </a:extLst>
          </p:cNvPr>
          <p:cNvSpPr txBox="1">
            <a:spLocks noChangeArrowheads="1"/>
          </p:cNvSpPr>
          <p:nvPr/>
        </p:nvSpPr>
        <p:spPr bwMode="auto">
          <a:xfrm>
            <a:off x="3860307" y="5589240"/>
            <a:ext cx="24780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dirty="0">
                <a:solidFill>
                  <a:srgbClr val="000000"/>
                </a:solidFill>
                <a:latin typeface="Century Gothic" panose="020B0502020202020204" pitchFamily="34" charset="0"/>
              </a:rPr>
              <a:t>IDW S1, Tz. 144, 164 ff.  </a:t>
            </a:r>
          </a:p>
          <a:p>
            <a:pPr algn="ctr" eaLnBrk="1" hangingPunct="1">
              <a:lnSpc>
                <a:spcPct val="100000"/>
              </a:lnSpc>
              <a:spcBef>
                <a:spcPct val="0"/>
              </a:spcBef>
              <a:buFontTx/>
              <a:buNone/>
            </a:pPr>
            <a:r>
              <a:rPr lang="de-DE" altLang="de-DE" b="1" dirty="0">
                <a:solidFill>
                  <a:srgbClr val="000000"/>
                </a:solidFill>
                <a:latin typeface="Century Gothic" panose="020B0502020202020204" pitchFamily="34" charset="0"/>
              </a:rPr>
              <a:t>zur Plausibilisierung, </a:t>
            </a:r>
          </a:p>
          <a:p>
            <a:pPr algn="ctr" eaLnBrk="1" hangingPunct="1">
              <a:lnSpc>
                <a:spcPct val="100000"/>
              </a:lnSpc>
              <a:spcBef>
                <a:spcPct val="0"/>
              </a:spcBef>
              <a:buFontTx/>
              <a:buNone/>
            </a:pPr>
            <a:r>
              <a:rPr lang="de-DE" altLang="de-DE" b="1" dirty="0">
                <a:solidFill>
                  <a:srgbClr val="000000"/>
                </a:solidFill>
                <a:latin typeface="Century Gothic" panose="020B0502020202020204" pitchFamily="34" charset="0"/>
              </a:rPr>
              <a:t>für kleine DL-Unternehmen</a:t>
            </a:r>
          </a:p>
        </p:txBody>
      </p:sp>
      <p:sp>
        <p:nvSpPr>
          <p:cNvPr id="2" name="Rechteck: abgerundete Ecken 1">
            <a:extLst>
              <a:ext uri="{FF2B5EF4-FFF2-40B4-BE49-F238E27FC236}">
                <a16:creationId xmlns:a16="http://schemas.microsoft.com/office/drawing/2014/main" id="{C362177E-61D6-4164-81F3-F8DAA10119FC}"/>
              </a:ext>
            </a:extLst>
          </p:cNvPr>
          <p:cNvSpPr/>
          <p:nvPr/>
        </p:nvSpPr>
        <p:spPr>
          <a:xfrm>
            <a:off x="3609155" y="1440855"/>
            <a:ext cx="6155808" cy="4369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Bewertungsverfahren</a:t>
            </a:r>
          </a:p>
        </p:txBody>
      </p:sp>
      <p:sp>
        <p:nvSpPr>
          <p:cNvPr id="4" name="Rechteck: abgerundete Ecken 3">
            <a:extLst>
              <a:ext uri="{FF2B5EF4-FFF2-40B4-BE49-F238E27FC236}">
                <a16:creationId xmlns:a16="http://schemas.microsoft.com/office/drawing/2014/main" id="{0A1D4738-AB6F-421E-9813-4BA7F5991C2E}"/>
              </a:ext>
            </a:extLst>
          </p:cNvPr>
          <p:cNvSpPr/>
          <p:nvPr/>
        </p:nvSpPr>
        <p:spPr>
          <a:xfrm>
            <a:off x="3609157" y="1954436"/>
            <a:ext cx="2987454" cy="28852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tx1"/>
                </a:solidFill>
                <a:latin typeface="Century Gothic" panose="020B0502020202020204" pitchFamily="34" charset="0"/>
              </a:rPr>
              <a:t>Einperiodige</a:t>
            </a:r>
            <a:r>
              <a:rPr lang="de-DE" sz="1400" b="1" dirty="0">
                <a:solidFill>
                  <a:schemeClr val="tx1"/>
                </a:solidFill>
                <a:latin typeface="Century Gothic" panose="020B0502020202020204" pitchFamily="34" charset="0"/>
              </a:rPr>
              <a:t> Betrachtung</a:t>
            </a:r>
          </a:p>
        </p:txBody>
      </p:sp>
      <p:sp>
        <p:nvSpPr>
          <p:cNvPr id="16" name="Rechteck: abgerundete Ecken 15">
            <a:extLst>
              <a:ext uri="{FF2B5EF4-FFF2-40B4-BE49-F238E27FC236}">
                <a16:creationId xmlns:a16="http://schemas.microsoft.com/office/drawing/2014/main" id="{65147B32-6C2C-4480-B694-D9ED7BCCB815}"/>
              </a:ext>
            </a:extLst>
          </p:cNvPr>
          <p:cNvSpPr/>
          <p:nvPr/>
        </p:nvSpPr>
        <p:spPr>
          <a:xfrm>
            <a:off x="6777509" y="1954436"/>
            <a:ext cx="2987454" cy="28852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Mehrperiodige Betrachtung</a:t>
            </a:r>
          </a:p>
        </p:txBody>
      </p:sp>
      <p:sp>
        <p:nvSpPr>
          <p:cNvPr id="18" name="Rechteck: abgerundete Ecken 17">
            <a:extLst>
              <a:ext uri="{FF2B5EF4-FFF2-40B4-BE49-F238E27FC236}">
                <a16:creationId xmlns:a16="http://schemas.microsoft.com/office/drawing/2014/main" id="{D99EC3F3-33C8-4331-9C23-B37E166952FA}"/>
              </a:ext>
            </a:extLst>
          </p:cNvPr>
          <p:cNvSpPr/>
          <p:nvPr/>
        </p:nvSpPr>
        <p:spPr>
          <a:xfrm>
            <a:off x="3610682" y="2352774"/>
            <a:ext cx="2987454" cy="64333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Vergleichswert</a:t>
            </a:r>
          </a:p>
        </p:txBody>
      </p:sp>
      <p:sp>
        <p:nvSpPr>
          <p:cNvPr id="19" name="Rechteck: abgerundete Ecken 18">
            <a:extLst>
              <a:ext uri="{FF2B5EF4-FFF2-40B4-BE49-F238E27FC236}">
                <a16:creationId xmlns:a16="http://schemas.microsoft.com/office/drawing/2014/main" id="{BF901253-5B90-42B7-B299-D3A23032F3B1}"/>
              </a:ext>
            </a:extLst>
          </p:cNvPr>
          <p:cNvSpPr/>
          <p:nvPr/>
        </p:nvSpPr>
        <p:spPr>
          <a:xfrm>
            <a:off x="6777509" y="2352774"/>
            <a:ext cx="2987454" cy="64333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Zukunftserfolgswert</a:t>
            </a:r>
          </a:p>
        </p:txBody>
      </p:sp>
      <p:sp>
        <p:nvSpPr>
          <p:cNvPr id="20" name="Rechteck: abgerundete Ecken 19">
            <a:extLst>
              <a:ext uri="{FF2B5EF4-FFF2-40B4-BE49-F238E27FC236}">
                <a16:creationId xmlns:a16="http://schemas.microsoft.com/office/drawing/2014/main" id="{EDF10E5F-25B0-40D2-B2AB-4F0C98EA2F3F}"/>
              </a:ext>
            </a:extLst>
          </p:cNvPr>
          <p:cNvSpPr/>
          <p:nvPr/>
        </p:nvSpPr>
        <p:spPr>
          <a:xfrm>
            <a:off x="3610682" y="3159223"/>
            <a:ext cx="2987454" cy="1133872"/>
          </a:xfrm>
          <a:prstGeom prst="roundRect">
            <a:avLst/>
          </a:prstGeom>
          <a:solidFill>
            <a:srgbClr val="FFFFA3"/>
          </a:solidFill>
          <a:ln>
            <a:solidFill>
              <a:srgbClr val="FFF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tx1"/>
                </a:solidFill>
                <a:latin typeface="Century Gothic" panose="020B0502020202020204" pitchFamily="34" charset="0"/>
              </a:rPr>
              <a:t>Unternehmensspez</a:t>
            </a:r>
            <a:r>
              <a:rPr lang="de-DE" sz="1400" b="1" dirty="0">
                <a:solidFill>
                  <a:schemeClr val="tx1"/>
                </a:solidFill>
                <a:latin typeface="Century Gothic" panose="020B0502020202020204" pitchFamily="34" charset="0"/>
              </a:rPr>
              <a:t>. Faktor *</a:t>
            </a:r>
          </a:p>
          <a:p>
            <a:pPr algn="ctr"/>
            <a:r>
              <a:rPr lang="de-DE" sz="1400" b="1" dirty="0">
                <a:solidFill>
                  <a:schemeClr val="tx1"/>
                </a:solidFill>
                <a:latin typeface="Century Gothic" panose="020B0502020202020204" pitchFamily="34" charset="0"/>
              </a:rPr>
              <a:t>Umsatz / Ergebnis vor Steuern</a:t>
            </a:r>
          </a:p>
        </p:txBody>
      </p:sp>
      <p:sp>
        <p:nvSpPr>
          <p:cNvPr id="21" name="Rechteck: abgerundete Ecken 20">
            <a:extLst>
              <a:ext uri="{FF2B5EF4-FFF2-40B4-BE49-F238E27FC236}">
                <a16:creationId xmlns:a16="http://schemas.microsoft.com/office/drawing/2014/main" id="{D5EFE89E-2430-4A3F-ADA0-6E4EBC5F0BF9}"/>
              </a:ext>
            </a:extLst>
          </p:cNvPr>
          <p:cNvSpPr/>
          <p:nvPr/>
        </p:nvSpPr>
        <p:spPr>
          <a:xfrm>
            <a:off x="6777509" y="3159223"/>
            <a:ext cx="2987454" cy="1133873"/>
          </a:xfrm>
          <a:prstGeom prst="roundRect">
            <a:avLst/>
          </a:prstGeom>
          <a:solidFill>
            <a:srgbClr val="FFFFA3"/>
          </a:solidFill>
          <a:ln>
            <a:solidFill>
              <a:srgbClr val="FFF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Detaillierte Berechnung des Barwerts der zukünftigen Überschüsse (Ertragswertverfahren)</a:t>
            </a:r>
          </a:p>
        </p:txBody>
      </p:sp>
      <p:sp>
        <p:nvSpPr>
          <p:cNvPr id="5" name="Ellipse 4">
            <a:extLst>
              <a:ext uri="{FF2B5EF4-FFF2-40B4-BE49-F238E27FC236}">
                <a16:creationId xmlns:a16="http://schemas.microsoft.com/office/drawing/2014/main" id="{4C4BD96E-1987-4CC0-A29D-295501039E6A}"/>
              </a:ext>
            </a:extLst>
          </p:cNvPr>
          <p:cNvSpPr/>
          <p:nvPr/>
        </p:nvSpPr>
        <p:spPr>
          <a:xfrm>
            <a:off x="3790021" y="4515458"/>
            <a:ext cx="2625726" cy="79208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tx1"/>
                </a:solidFill>
                <a:latin typeface="Century Gothic" panose="020B0502020202020204" pitchFamily="34" charset="0"/>
              </a:rPr>
              <a:t>Praktikeransatz</a:t>
            </a:r>
            <a:endParaRPr lang="de-DE" sz="1600" b="1" dirty="0">
              <a:solidFill>
                <a:schemeClr val="tx1"/>
              </a:solidFill>
              <a:latin typeface="Century Gothic" panose="020B0502020202020204" pitchFamily="34" charset="0"/>
            </a:endParaRPr>
          </a:p>
        </p:txBody>
      </p:sp>
      <p:sp>
        <p:nvSpPr>
          <p:cNvPr id="22" name="Ellipse 21">
            <a:extLst>
              <a:ext uri="{FF2B5EF4-FFF2-40B4-BE49-F238E27FC236}">
                <a16:creationId xmlns:a16="http://schemas.microsoft.com/office/drawing/2014/main" id="{AF47739B-4606-4C2A-8BCD-2AFEE49A0D1D}"/>
              </a:ext>
            </a:extLst>
          </p:cNvPr>
          <p:cNvSpPr/>
          <p:nvPr/>
        </p:nvSpPr>
        <p:spPr>
          <a:xfrm>
            <a:off x="6958373" y="4515458"/>
            <a:ext cx="2625726" cy="792088"/>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entury Gothic" panose="020B0502020202020204" pitchFamily="34" charset="0"/>
              </a:rPr>
              <a:t>Theorie und Rechtsprechung</a:t>
            </a:r>
          </a:p>
        </p:txBody>
      </p:sp>
      <p:sp>
        <p:nvSpPr>
          <p:cNvPr id="23" name="Line 18">
            <a:extLst>
              <a:ext uri="{FF2B5EF4-FFF2-40B4-BE49-F238E27FC236}">
                <a16:creationId xmlns:a16="http://schemas.microsoft.com/office/drawing/2014/main" id="{9E23C740-0883-4BD3-A0E7-223040A6FC9E}"/>
              </a:ext>
            </a:extLst>
          </p:cNvPr>
          <p:cNvSpPr>
            <a:spLocks noChangeShapeType="1"/>
          </p:cNvSpPr>
          <p:nvPr/>
        </p:nvSpPr>
        <p:spPr bwMode="auto">
          <a:xfrm>
            <a:off x="5104409" y="2996108"/>
            <a:ext cx="0" cy="1631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de-DE" sz="1400" kern="0">
              <a:solidFill>
                <a:srgbClr val="000000"/>
              </a:solidFill>
              <a:latin typeface="Verdana"/>
            </a:endParaRPr>
          </a:p>
        </p:txBody>
      </p:sp>
      <p:sp>
        <p:nvSpPr>
          <p:cNvPr id="24" name="Line 18">
            <a:extLst>
              <a:ext uri="{FF2B5EF4-FFF2-40B4-BE49-F238E27FC236}">
                <a16:creationId xmlns:a16="http://schemas.microsoft.com/office/drawing/2014/main" id="{FF36C574-B0B7-4ECD-ACCD-FE09D04F660C}"/>
              </a:ext>
            </a:extLst>
          </p:cNvPr>
          <p:cNvSpPr>
            <a:spLocks noChangeShapeType="1"/>
          </p:cNvSpPr>
          <p:nvPr/>
        </p:nvSpPr>
        <p:spPr bwMode="auto">
          <a:xfrm>
            <a:off x="8271236" y="2997198"/>
            <a:ext cx="0" cy="1631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de-DE" sz="1400" kern="0">
              <a:solidFill>
                <a:srgbClr val="000000"/>
              </a:solidFill>
              <a:latin typeface="Verdana"/>
            </a:endParaRPr>
          </a:p>
        </p:txBody>
      </p:sp>
      <p:sp>
        <p:nvSpPr>
          <p:cNvPr id="26" name="Textfeld 1">
            <a:extLst>
              <a:ext uri="{FF2B5EF4-FFF2-40B4-BE49-F238E27FC236}">
                <a16:creationId xmlns:a16="http://schemas.microsoft.com/office/drawing/2014/main" id="{AB45F0ED-DF0F-4215-896D-DAA6442C184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366" name="Gerader Verbinder 100365">
            <a:extLst>
              <a:ext uri="{FF2B5EF4-FFF2-40B4-BE49-F238E27FC236}">
                <a16:creationId xmlns:a16="http://schemas.microsoft.com/office/drawing/2014/main" id="{AA2D63C7-E45E-438F-8C37-A59E24826400}"/>
              </a:ext>
            </a:extLst>
          </p:cNvPr>
          <p:cNvCxnSpPr/>
          <p:nvPr/>
        </p:nvCxnSpPr>
        <p:spPr>
          <a:xfrm>
            <a:off x="7576337" y="3184230"/>
            <a:ext cx="1" cy="1151250"/>
          </a:xfrm>
          <a:prstGeom prst="line">
            <a:avLst/>
          </a:prstGeom>
          <a:ln w="15875">
            <a:solidFill>
              <a:schemeClr val="tx2">
                <a:lumMod val="50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100356" name="AutoShape 7">
            <a:extLst>
              <a:ext uri="{FF2B5EF4-FFF2-40B4-BE49-F238E27FC236}">
                <a16:creationId xmlns:a16="http://schemas.microsoft.com/office/drawing/2014/main" id="{494FEF2F-CE29-4482-802E-5997C8FDDC82}"/>
              </a:ext>
            </a:extLst>
          </p:cNvPr>
          <p:cNvSpPr>
            <a:spLocks noChangeAspect="1" noChangeArrowheads="1"/>
          </p:cNvSpPr>
          <p:nvPr/>
        </p:nvSpPr>
        <p:spPr bwMode="auto">
          <a:xfrm>
            <a:off x="1625804" y="1953430"/>
            <a:ext cx="80645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r" eaLnBrk="1" hangingPunct="1">
              <a:lnSpc>
                <a:spcPct val="100000"/>
              </a:lnSpc>
              <a:spcBef>
                <a:spcPct val="0"/>
              </a:spcBef>
              <a:buFontTx/>
              <a:buNone/>
            </a:pPr>
            <a:endParaRPr lang="de-DE" altLang="de-DE">
              <a:solidFill>
                <a:srgbClr val="000000"/>
              </a:solidFill>
            </a:endParaRPr>
          </a:p>
        </p:txBody>
      </p:sp>
      <p:sp>
        <p:nvSpPr>
          <p:cNvPr id="100357" name="Textfeld 14">
            <a:extLst>
              <a:ext uri="{FF2B5EF4-FFF2-40B4-BE49-F238E27FC236}">
                <a16:creationId xmlns:a16="http://schemas.microsoft.com/office/drawing/2014/main" id="{D3D0B409-83F9-4917-BCCE-2D4E7DBD5BB5}"/>
              </a:ext>
            </a:extLst>
          </p:cNvPr>
          <p:cNvSpPr txBox="1">
            <a:spLocks noChangeArrowheads="1"/>
          </p:cNvSpPr>
          <p:nvPr/>
        </p:nvSpPr>
        <p:spPr bwMode="auto">
          <a:xfrm>
            <a:off x="970144" y="1015952"/>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de-DE" altLang="de-DE" sz="1600" b="1" dirty="0">
                <a:solidFill>
                  <a:srgbClr val="00B0F0"/>
                </a:solidFill>
                <a:latin typeface="Century Gothic" panose="020B0502020202020204" pitchFamily="34" charset="0"/>
              </a:rPr>
              <a:t>4.4.2 Schema kapitalwertorientierte Verfahren</a:t>
            </a:r>
          </a:p>
        </p:txBody>
      </p:sp>
      <p:sp>
        <p:nvSpPr>
          <p:cNvPr id="2" name="Ellipse 1">
            <a:extLst>
              <a:ext uri="{FF2B5EF4-FFF2-40B4-BE49-F238E27FC236}">
                <a16:creationId xmlns:a16="http://schemas.microsoft.com/office/drawing/2014/main" id="{1564921C-138E-4340-B145-91750F8976C7}"/>
              </a:ext>
            </a:extLst>
          </p:cNvPr>
          <p:cNvSpPr/>
          <p:nvPr/>
        </p:nvSpPr>
        <p:spPr>
          <a:xfrm>
            <a:off x="2982124" y="3509860"/>
            <a:ext cx="2520280" cy="9064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latin typeface="Century Gothic" panose="020B0502020202020204" pitchFamily="34" charset="0"/>
              </a:rPr>
              <a:t>Diskontierung</a:t>
            </a:r>
          </a:p>
        </p:txBody>
      </p:sp>
      <p:sp>
        <p:nvSpPr>
          <p:cNvPr id="22" name="Rechteck 21">
            <a:extLst>
              <a:ext uri="{FF2B5EF4-FFF2-40B4-BE49-F238E27FC236}">
                <a16:creationId xmlns:a16="http://schemas.microsoft.com/office/drawing/2014/main" id="{F3D9878E-151C-47F5-A7F5-66FB22F851DE}"/>
              </a:ext>
            </a:extLst>
          </p:cNvPr>
          <p:cNvSpPr/>
          <p:nvPr/>
        </p:nvSpPr>
        <p:spPr>
          <a:xfrm>
            <a:off x="1631504" y="1844824"/>
            <a:ext cx="1944216" cy="1227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latin typeface="Century Gothic" panose="020B0502020202020204" pitchFamily="34" charset="0"/>
            </a:endParaRPr>
          </a:p>
        </p:txBody>
      </p:sp>
      <p:sp>
        <p:nvSpPr>
          <p:cNvPr id="21" name="Rechteck 20">
            <a:extLst>
              <a:ext uri="{FF2B5EF4-FFF2-40B4-BE49-F238E27FC236}">
                <a16:creationId xmlns:a16="http://schemas.microsoft.com/office/drawing/2014/main" id="{A501CD55-CD4B-48C4-BA6E-50E2A7BB68C1}"/>
              </a:ext>
            </a:extLst>
          </p:cNvPr>
          <p:cNvSpPr/>
          <p:nvPr/>
        </p:nvSpPr>
        <p:spPr>
          <a:xfrm>
            <a:off x="1495872" y="1628800"/>
            <a:ext cx="1944216" cy="1227048"/>
          </a:xfrm>
          <a:prstGeom prst="rec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latin typeface="Century Gothic" panose="020B0502020202020204" pitchFamily="34" charset="0"/>
            </a:endParaRPr>
          </a:p>
        </p:txBody>
      </p:sp>
      <p:sp>
        <p:nvSpPr>
          <p:cNvPr id="15" name="Rechteck 14">
            <a:extLst>
              <a:ext uri="{FF2B5EF4-FFF2-40B4-BE49-F238E27FC236}">
                <a16:creationId xmlns:a16="http://schemas.microsoft.com/office/drawing/2014/main" id="{5D494525-FD9B-48FA-88B6-553C4D3FEFE5}"/>
              </a:ext>
            </a:extLst>
          </p:cNvPr>
          <p:cNvSpPr/>
          <p:nvPr/>
        </p:nvSpPr>
        <p:spPr>
          <a:xfrm>
            <a:off x="1343472" y="1484784"/>
            <a:ext cx="1944216" cy="122704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Century Gothic" panose="020B0502020202020204" pitchFamily="34" charset="0"/>
              </a:rPr>
              <a:t>Einzahlungs-überschüsse an Kapitalgeber nach Steuern</a:t>
            </a:r>
          </a:p>
        </p:txBody>
      </p:sp>
      <p:sp>
        <p:nvSpPr>
          <p:cNvPr id="17" name="Textfeld 16">
            <a:extLst>
              <a:ext uri="{FF2B5EF4-FFF2-40B4-BE49-F238E27FC236}">
                <a16:creationId xmlns:a16="http://schemas.microsoft.com/office/drawing/2014/main" id="{F1DBE10D-9DC1-4231-899E-2166255F3C8F}"/>
              </a:ext>
            </a:extLst>
          </p:cNvPr>
          <p:cNvSpPr txBox="1"/>
          <p:nvPr/>
        </p:nvSpPr>
        <p:spPr>
          <a:xfrm>
            <a:off x="2609900" y="2447310"/>
            <a:ext cx="800420" cy="261610"/>
          </a:xfrm>
          <a:prstGeom prst="rect">
            <a:avLst/>
          </a:prstGeom>
          <a:noFill/>
        </p:spPr>
        <p:txBody>
          <a:bodyPr wrap="square" rtlCol="0">
            <a:spAutoFit/>
          </a:bodyPr>
          <a:lstStyle/>
          <a:p>
            <a:pPr algn="ctr"/>
            <a:r>
              <a:rPr lang="de-DE" sz="1100" b="1" dirty="0">
                <a:latin typeface="Century Gothic" panose="020B0502020202020204" pitchFamily="34" charset="0"/>
              </a:rPr>
              <a:t>Jahr 1</a:t>
            </a:r>
          </a:p>
        </p:txBody>
      </p:sp>
      <p:sp>
        <p:nvSpPr>
          <p:cNvPr id="25" name="Textfeld 24">
            <a:extLst>
              <a:ext uri="{FF2B5EF4-FFF2-40B4-BE49-F238E27FC236}">
                <a16:creationId xmlns:a16="http://schemas.microsoft.com/office/drawing/2014/main" id="{06CB94E1-D5FB-4F30-9F23-BB10D8AFA97E}"/>
              </a:ext>
            </a:extLst>
          </p:cNvPr>
          <p:cNvSpPr txBox="1"/>
          <p:nvPr/>
        </p:nvSpPr>
        <p:spPr>
          <a:xfrm>
            <a:off x="2915565" y="2833886"/>
            <a:ext cx="800420" cy="261610"/>
          </a:xfrm>
          <a:prstGeom prst="rect">
            <a:avLst/>
          </a:prstGeom>
          <a:noFill/>
        </p:spPr>
        <p:txBody>
          <a:bodyPr wrap="square" rtlCol="0">
            <a:spAutoFit/>
          </a:bodyPr>
          <a:lstStyle/>
          <a:p>
            <a:pPr algn="ctr"/>
            <a:r>
              <a:rPr lang="de-DE" sz="1100" b="1" dirty="0">
                <a:latin typeface="Century Gothic" panose="020B0502020202020204" pitchFamily="34" charset="0"/>
              </a:rPr>
              <a:t>Jahr n</a:t>
            </a:r>
          </a:p>
        </p:txBody>
      </p:sp>
      <p:sp>
        <p:nvSpPr>
          <p:cNvPr id="26" name="Rechteck: abgerundete Ecken 25">
            <a:extLst>
              <a:ext uri="{FF2B5EF4-FFF2-40B4-BE49-F238E27FC236}">
                <a16:creationId xmlns:a16="http://schemas.microsoft.com/office/drawing/2014/main" id="{4BCAAA52-7234-45D5-A7DB-D6C727AB3439}"/>
              </a:ext>
            </a:extLst>
          </p:cNvPr>
          <p:cNvSpPr/>
          <p:nvPr/>
        </p:nvSpPr>
        <p:spPr>
          <a:xfrm>
            <a:off x="1322877" y="4983501"/>
            <a:ext cx="1944216" cy="82176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Kapitalisierungs-zinssatz</a:t>
            </a:r>
          </a:p>
        </p:txBody>
      </p:sp>
      <p:sp>
        <p:nvSpPr>
          <p:cNvPr id="27" name="Rechteck: abgerundete Ecken 26">
            <a:extLst>
              <a:ext uri="{FF2B5EF4-FFF2-40B4-BE49-F238E27FC236}">
                <a16:creationId xmlns:a16="http://schemas.microsoft.com/office/drawing/2014/main" id="{78759492-E312-4DDC-9E6D-3A8585AD80E2}"/>
              </a:ext>
            </a:extLst>
          </p:cNvPr>
          <p:cNvSpPr/>
          <p:nvPr/>
        </p:nvSpPr>
        <p:spPr>
          <a:xfrm>
            <a:off x="6518211" y="2780861"/>
            <a:ext cx="2110936" cy="58202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Century Gothic" panose="020B0502020202020204" pitchFamily="34" charset="0"/>
              </a:rPr>
              <a:t>Ertragswert (Zukunftserfolgswert)</a:t>
            </a:r>
          </a:p>
        </p:txBody>
      </p:sp>
      <p:sp>
        <p:nvSpPr>
          <p:cNvPr id="28" name="Rechteck: abgerundete Ecken 27">
            <a:extLst>
              <a:ext uri="{FF2B5EF4-FFF2-40B4-BE49-F238E27FC236}">
                <a16:creationId xmlns:a16="http://schemas.microsoft.com/office/drawing/2014/main" id="{049C0DCA-8B0C-44A1-9E30-3DE4A8895921}"/>
              </a:ext>
            </a:extLst>
          </p:cNvPr>
          <p:cNvSpPr/>
          <p:nvPr/>
        </p:nvSpPr>
        <p:spPr>
          <a:xfrm>
            <a:off x="8967504" y="3609426"/>
            <a:ext cx="1582402" cy="64807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Century Gothic" panose="020B0502020202020204" pitchFamily="34" charset="0"/>
              </a:rPr>
              <a:t>Unternehmens-</a:t>
            </a:r>
          </a:p>
          <a:p>
            <a:pPr algn="ctr"/>
            <a:r>
              <a:rPr lang="de-DE" sz="1400" b="1" dirty="0">
                <a:solidFill>
                  <a:schemeClr val="bg1"/>
                </a:solidFill>
                <a:latin typeface="Century Gothic" panose="020B0502020202020204" pitchFamily="34" charset="0"/>
              </a:rPr>
              <a:t>wert</a:t>
            </a:r>
          </a:p>
        </p:txBody>
      </p:sp>
      <p:sp>
        <p:nvSpPr>
          <p:cNvPr id="29" name="Rechteck: abgerundete Ecken 28">
            <a:extLst>
              <a:ext uri="{FF2B5EF4-FFF2-40B4-BE49-F238E27FC236}">
                <a16:creationId xmlns:a16="http://schemas.microsoft.com/office/drawing/2014/main" id="{E8290855-ABEE-4C6A-B2B8-D0AA6D9B8E88}"/>
              </a:ext>
            </a:extLst>
          </p:cNvPr>
          <p:cNvSpPr/>
          <p:nvPr/>
        </p:nvSpPr>
        <p:spPr>
          <a:xfrm>
            <a:off x="6480257" y="4319211"/>
            <a:ext cx="2186843" cy="89416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Wert des nicht betriebsnotwendigen Vermögens</a:t>
            </a:r>
          </a:p>
        </p:txBody>
      </p:sp>
      <p:cxnSp>
        <p:nvCxnSpPr>
          <p:cNvPr id="19" name="Gerade Verbindung mit Pfeil 18">
            <a:extLst>
              <a:ext uri="{FF2B5EF4-FFF2-40B4-BE49-F238E27FC236}">
                <a16:creationId xmlns:a16="http://schemas.microsoft.com/office/drawing/2014/main" id="{F1148A01-7634-4458-B00E-2D16A8A9FCEA}"/>
              </a:ext>
            </a:extLst>
          </p:cNvPr>
          <p:cNvCxnSpPr>
            <a:cxnSpLocks/>
          </p:cNvCxnSpPr>
          <p:nvPr/>
        </p:nvCxnSpPr>
        <p:spPr>
          <a:xfrm>
            <a:off x="3046178" y="3139641"/>
            <a:ext cx="670882" cy="390500"/>
          </a:xfrm>
          <a:prstGeom prst="straightConnector1">
            <a:avLst/>
          </a:prstGeom>
          <a:ln w="158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4BEF2781-4273-4D6E-856C-5A51119DA140}"/>
              </a:ext>
            </a:extLst>
          </p:cNvPr>
          <p:cNvCxnSpPr>
            <a:cxnSpLocks/>
          </p:cNvCxnSpPr>
          <p:nvPr/>
        </p:nvCxnSpPr>
        <p:spPr>
          <a:xfrm flipV="1">
            <a:off x="3046178" y="4396007"/>
            <a:ext cx="669807" cy="560642"/>
          </a:xfrm>
          <a:prstGeom prst="straightConnector1">
            <a:avLst/>
          </a:prstGeom>
          <a:ln w="158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368" name="Gerade Verbindung mit Pfeil 100367">
            <a:extLst>
              <a:ext uri="{FF2B5EF4-FFF2-40B4-BE49-F238E27FC236}">
                <a16:creationId xmlns:a16="http://schemas.microsoft.com/office/drawing/2014/main" id="{59ED128D-2FF5-491A-8950-72100C9D9558}"/>
              </a:ext>
            </a:extLst>
          </p:cNvPr>
          <p:cNvCxnSpPr/>
          <p:nvPr/>
        </p:nvCxnSpPr>
        <p:spPr>
          <a:xfrm>
            <a:off x="7576338" y="3925842"/>
            <a:ext cx="1369666" cy="7658"/>
          </a:xfrm>
          <a:prstGeom prst="straightConnector1">
            <a:avLst/>
          </a:prstGeom>
          <a:ln w="158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feld 1">
            <a:extLst>
              <a:ext uri="{FF2B5EF4-FFF2-40B4-BE49-F238E27FC236}">
                <a16:creationId xmlns:a16="http://schemas.microsoft.com/office/drawing/2014/main" id="{401E71A4-572C-40C5-927A-EB3CEC74C52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Pfeil: nach rechts 8">
            <a:extLst>
              <a:ext uri="{FF2B5EF4-FFF2-40B4-BE49-F238E27FC236}">
                <a16:creationId xmlns:a16="http://schemas.microsoft.com/office/drawing/2014/main" id="{0E79C330-9A5A-4298-9CA9-0A1867D1DE8B}"/>
              </a:ext>
            </a:extLst>
          </p:cNvPr>
          <p:cNvSpPr/>
          <p:nvPr/>
        </p:nvSpPr>
        <p:spPr>
          <a:xfrm rot="19891959">
            <a:off x="5392144" y="3308371"/>
            <a:ext cx="1080120" cy="318261"/>
          </a:xfrm>
          <a:prstGeom prst="rightArrow">
            <a:avLst>
              <a:gd name="adj1" fmla="val 41229"/>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83730FFA-3F97-4EAD-ACF6-42AD4DF98962}"/>
              </a:ext>
            </a:extLst>
          </p:cNvPr>
          <p:cNvSpPr txBox="1">
            <a:spLocks noChangeArrowheads="1"/>
          </p:cNvSpPr>
          <p:nvPr/>
        </p:nvSpPr>
        <p:spPr bwMode="auto">
          <a:xfrm>
            <a:off x="983432" y="1368078"/>
            <a:ext cx="108013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44000"/>
          <a:lstStyle>
            <a:lvl1pPr marL="342900" indent="-342900" algn="l" rtl="0" eaLnBrk="0" fontAlgn="base" hangingPunct="0">
              <a:spcBef>
                <a:spcPct val="20000"/>
              </a:spcBef>
              <a:spcAft>
                <a:spcPct val="0"/>
              </a:spcAft>
              <a:buClr>
                <a:srgbClr val="003371"/>
              </a:buClr>
              <a:buFont typeface="Wingdings" pitchFamily="2" charset="2"/>
              <a:buChar char="§"/>
              <a:defRPr sz="1400" b="1">
                <a:solidFill>
                  <a:schemeClr val="tx1"/>
                </a:solidFill>
                <a:latin typeface="+mn-lt"/>
                <a:ea typeface="+mn-ea"/>
                <a:cs typeface="+mn-cs"/>
              </a:defRPr>
            </a:lvl1pPr>
            <a:lvl2pPr marL="7620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2pPr>
            <a:lvl3pPr marL="12192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3pPr>
            <a:lvl4pPr marL="16764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4pPr>
            <a:lvl5pPr marL="21336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5pPr>
            <a:lvl6pPr marL="2590800" indent="-304800" algn="l" rtl="0" fontAlgn="base">
              <a:spcBef>
                <a:spcPct val="0"/>
              </a:spcBef>
              <a:spcAft>
                <a:spcPct val="0"/>
              </a:spcAft>
              <a:buClr>
                <a:srgbClr val="003371"/>
              </a:buClr>
              <a:buFont typeface="Wingdings" pitchFamily="2" charset="2"/>
              <a:buChar char="§"/>
              <a:defRPr sz="1400">
                <a:solidFill>
                  <a:schemeClr val="tx1"/>
                </a:solidFill>
                <a:latin typeface="+mn-lt"/>
              </a:defRPr>
            </a:lvl6pPr>
            <a:lvl7pPr marL="3048000" indent="-304800" algn="l" rtl="0" fontAlgn="base">
              <a:spcBef>
                <a:spcPct val="0"/>
              </a:spcBef>
              <a:spcAft>
                <a:spcPct val="0"/>
              </a:spcAft>
              <a:buClr>
                <a:srgbClr val="003371"/>
              </a:buClr>
              <a:buFont typeface="Wingdings" pitchFamily="2" charset="2"/>
              <a:buChar char="§"/>
              <a:defRPr sz="1400">
                <a:solidFill>
                  <a:schemeClr val="tx1"/>
                </a:solidFill>
                <a:latin typeface="+mn-lt"/>
              </a:defRPr>
            </a:lvl7pPr>
            <a:lvl8pPr marL="3505200" indent="-304800" algn="l" rtl="0" fontAlgn="base">
              <a:spcBef>
                <a:spcPct val="0"/>
              </a:spcBef>
              <a:spcAft>
                <a:spcPct val="0"/>
              </a:spcAft>
              <a:buClr>
                <a:srgbClr val="003371"/>
              </a:buClr>
              <a:buFont typeface="Wingdings" pitchFamily="2" charset="2"/>
              <a:buChar char="§"/>
              <a:defRPr sz="1400">
                <a:solidFill>
                  <a:schemeClr val="tx1"/>
                </a:solidFill>
                <a:latin typeface="+mn-lt"/>
              </a:defRPr>
            </a:lvl8pPr>
            <a:lvl9pPr marL="3962400" indent="-304800" algn="l" rtl="0" fontAlgn="base">
              <a:spcBef>
                <a:spcPct val="0"/>
              </a:spcBef>
              <a:spcAft>
                <a:spcPct val="0"/>
              </a:spcAft>
              <a:buClr>
                <a:srgbClr val="003371"/>
              </a:buClr>
              <a:buFont typeface="Wingdings" pitchFamily="2" charset="2"/>
              <a:buChar char="§"/>
              <a:defRPr sz="1400">
                <a:solidFill>
                  <a:schemeClr val="tx1"/>
                </a:solidFill>
                <a:latin typeface="+mn-lt"/>
              </a:defRPr>
            </a:lvl9pPr>
          </a:lstStyle>
          <a:p>
            <a:pPr marL="266700" indent="-266700" eaLnBrk="1" hangingPunct="1">
              <a:spcBef>
                <a:spcPts val="600"/>
              </a:spcBef>
              <a:spcAft>
                <a:spcPts val="600"/>
              </a:spcAft>
              <a:buClrTx/>
              <a:buFont typeface="Arial" panose="020B0604020202020204" pitchFamily="34" charset="0"/>
              <a:buChar char="•"/>
              <a:tabLst>
                <a:tab pos="1524000" algn="l"/>
              </a:tabLst>
              <a:defRPr/>
            </a:pPr>
            <a:r>
              <a:rPr lang="de-DE" altLang="de-DE" sz="1600" kern="0" dirty="0">
                <a:solidFill>
                  <a:prstClr val="black"/>
                </a:solidFill>
                <a:latin typeface="Century Gothic" panose="020B0502020202020204" pitchFamily="34" charset="0"/>
              </a:rPr>
              <a:t>Ableitung aus der bestehenden Unternehmensbasis</a:t>
            </a:r>
          </a:p>
          <a:p>
            <a:pPr marL="542925" lvl="2" indent="-276225"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Vergangenheitsanalyse (IDW S1, Tz. 72 ff)</a:t>
            </a:r>
          </a:p>
          <a:p>
            <a:pPr marL="542925" lvl="2" indent="-276225"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Ermittlung der Erfolgsfaktoren</a:t>
            </a:r>
          </a:p>
          <a:p>
            <a:pPr marL="542925" lvl="2" indent="-276225"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Neutralisierung von einmaligen Sondereinflüssen (IDW S1, Tz. 74)</a:t>
            </a:r>
            <a:br>
              <a:rPr lang="de-DE" altLang="de-DE" sz="1600" kern="0" dirty="0">
                <a:solidFill>
                  <a:prstClr val="black"/>
                </a:solidFill>
                <a:latin typeface="Century Gothic" panose="020B0502020202020204" pitchFamily="34" charset="0"/>
              </a:rPr>
            </a:br>
            <a:endParaRPr lang="de-DE" altLang="de-DE" sz="1600" kern="0" dirty="0">
              <a:solidFill>
                <a:prstClr val="black"/>
              </a:solidFill>
              <a:latin typeface="Century Gothic" panose="020B0502020202020204" pitchFamily="34" charset="0"/>
            </a:endParaRPr>
          </a:p>
          <a:p>
            <a:pPr marL="266700" indent="-266700" eaLnBrk="1" hangingPunct="1">
              <a:spcBef>
                <a:spcPts val="600"/>
              </a:spcBef>
              <a:spcAft>
                <a:spcPts val="600"/>
              </a:spcAft>
              <a:buClrTx/>
              <a:buFont typeface="Arial" panose="020B0604020202020204" pitchFamily="34" charset="0"/>
              <a:buChar char="•"/>
              <a:tabLst>
                <a:tab pos="1524000" algn="l"/>
              </a:tabLst>
              <a:defRPr/>
            </a:pPr>
            <a:r>
              <a:rPr lang="de-DE" altLang="de-DE" sz="1600" kern="0" dirty="0">
                <a:solidFill>
                  <a:prstClr val="black"/>
                </a:solidFill>
                <a:latin typeface="Century Gothic" panose="020B0502020202020204" pitchFamily="34" charset="0"/>
              </a:rPr>
              <a:t>Entwicklung eines Planungsmoduls (IDW S1, Tz. 75 ff.)</a:t>
            </a:r>
          </a:p>
          <a:p>
            <a:pPr marL="544513" lvl="2" indent="-277813"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Plan Gewinn- und Verlustrechnungen</a:t>
            </a:r>
          </a:p>
          <a:p>
            <a:pPr marL="544513" lvl="2" indent="-277813"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Plan Investitionen und Finanzierungen</a:t>
            </a:r>
          </a:p>
          <a:p>
            <a:pPr marL="544513" lvl="2" indent="-277813"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Plan Bilanzen</a:t>
            </a:r>
          </a:p>
          <a:p>
            <a:pPr marL="544513" lvl="2" indent="-277813" eaLnBrk="1" hangingPunct="1">
              <a:spcBef>
                <a:spcPts val="600"/>
              </a:spcBef>
              <a:spcAft>
                <a:spcPts val="600"/>
              </a:spcAft>
              <a:buClrTx/>
              <a:buFont typeface="Symbol" panose="05050102010706020507" pitchFamily="18" charset="2"/>
              <a:buChar char="-"/>
              <a:tabLst>
                <a:tab pos="1524000" algn="l"/>
              </a:tabLst>
              <a:defRPr/>
            </a:pPr>
            <a:r>
              <a:rPr lang="de-DE" altLang="de-DE" sz="1600" kern="0" dirty="0">
                <a:solidFill>
                  <a:prstClr val="black"/>
                </a:solidFill>
                <a:latin typeface="Century Gothic" panose="020B0502020202020204" pitchFamily="34" charset="0"/>
              </a:rPr>
              <a:t>Plan </a:t>
            </a:r>
            <a:r>
              <a:rPr lang="de-DE" altLang="de-DE" sz="1600" b="1" kern="0" dirty="0">
                <a:solidFill>
                  <a:prstClr val="black"/>
                </a:solidFill>
                <a:latin typeface="Century Gothic" panose="020B0502020202020204" pitchFamily="34" charset="0"/>
              </a:rPr>
              <a:t>Cashflow-Rechnungen</a:t>
            </a:r>
          </a:p>
        </p:txBody>
      </p:sp>
      <p:sp>
        <p:nvSpPr>
          <p:cNvPr id="101379" name="Textfeld 12">
            <a:extLst>
              <a:ext uri="{FF2B5EF4-FFF2-40B4-BE49-F238E27FC236}">
                <a16:creationId xmlns:a16="http://schemas.microsoft.com/office/drawing/2014/main" id="{BC0AFB51-78AC-4883-B878-5B9FA57C734A}"/>
              </a:ext>
            </a:extLst>
          </p:cNvPr>
          <p:cNvSpPr txBox="1">
            <a:spLocks noChangeArrowheads="1"/>
          </p:cNvSpPr>
          <p:nvPr/>
        </p:nvSpPr>
        <p:spPr bwMode="auto">
          <a:xfrm>
            <a:off x="959864" y="1026448"/>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de-DE" altLang="de-DE" sz="1600" b="1" dirty="0">
                <a:solidFill>
                  <a:srgbClr val="00B0F0"/>
                </a:solidFill>
                <a:latin typeface="Century Gothic" panose="020B0502020202020204" pitchFamily="34" charset="0"/>
              </a:rPr>
              <a:t>4.4.3 Prognose </a:t>
            </a:r>
            <a:r>
              <a:rPr lang="de-DE" altLang="de-DE" sz="1600" b="1">
                <a:solidFill>
                  <a:srgbClr val="00B0F0"/>
                </a:solidFill>
                <a:latin typeface="Century Gothic" panose="020B0502020202020204" pitchFamily="34" charset="0"/>
              </a:rPr>
              <a:t>der Überschüsse</a:t>
            </a:r>
            <a:endParaRPr lang="de-DE" altLang="de-DE" sz="16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EB755BC4-DAA3-4A4D-AC1D-CA4DAF59E75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feld 12">
            <a:extLst>
              <a:ext uri="{FF2B5EF4-FFF2-40B4-BE49-F238E27FC236}">
                <a16:creationId xmlns:a16="http://schemas.microsoft.com/office/drawing/2014/main" id="{A9DB7948-C8FD-41A6-A069-AAEAD590A2B1}"/>
              </a:ext>
            </a:extLst>
          </p:cNvPr>
          <p:cNvSpPr txBox="1">
            <a:spLocks noChangeArrowheads="1"/>
          </p:cNvSpPr>
          <p:nvPr/>
        </p:nvSpPr>
        <p:spPr bwMode="auto">
          <a:xfrm>
            <a:off x="949144" y="1030062"/>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de-DE" altLang="de-DE" sz="1600" b="1" dirty="0">
                <a:solidFill>
                  <a:srgbClr val="00B0F0"/>
                </a:solidFill>
                <a:latin typeface="Century Gothic" panose="020B0502020202020204" pitchFamily="34" charset="0"/>
              </a:rPr>
              <a:t>4.4.4 Kapitalisierungszinssatz (IDW S1, Tz. 85 ff.)</a:t>
            </a:r>
          </a:p>
        </p:txBody>
      </p:sp>
      <p:sp>
        <p:nvSpPr>
          <p:cNvPr id="8" name="Textfeld 1">
            <a:extLst>
              <a:ext uri="{FF2B5EF4-FFF2-40B4-BE49-F238E27FC236}">
                <a16:creationId xmlns:a16="http://schemas.microsoft.com/office/drawing/2014/main" id="{1781031A-748E-4A04-A380-6D846C2F918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hteck: abgerundete Ecken 8">
            <a:extLst>
              <a:ext uri="{FF2B5EF4-FFF2-40B4-BE49-F238E27FC236}">
                <a16:creationId xmlns:a16="http://schemas.microsoft.com/office/drawing/2014/main" id="{57D91B4C-E99A-4775-91FB-496215FBF6FA}"/>
              </a:ext>
            </a:extLst>
          </p:cNvPr>
          <p:cNvSpPr/>
          <p:nvPr/>
        </p:nvSpPr>
        <p:spPr>
          <a:xfrm>
            <a:off x="1559496" y="1556792"/>
            <a:ext cx="6481140" cy="4369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bg1"/>
                </a:solidFill>
                <a:latin typeface="Century Gothic" panose="020B0502020202020204" pitchFamily="34" charset="0"/>
              </a:rPr>
              <a:t>Risikoloser Basiszinssatz</a:t>
            </a:r>
            <a:endParaRPr lang="de-DE" sz="1600" b="1" dirty="0">
              <a:solidFill>
                <a:schemeClr val="bg1"/>
              </a:solidFill>
              <a:latin typeface="Century Gothic" panose="020B0502020202020204" pitchFamily="34" charset="0"/>
            </a:endParaRPr>
          </a:p>
        </p:txBody>
      </p:sp>
      <p:sp>
        <p:nvSpPr>
          <p:cNvPr id="10" name="Rechteck: abgerundete Ecken 9">
            <a:extLst>
              <a:ext uri="{FF2B5EF4-FFF2-40B4-BE49-F238E27FC236}">
                <a16:creationId xmlns:a16="http://schemas.microsoft.com/office/drawing/2014/main" id="{87A37FAB-33B0-4570-8898-B493D6F7D769}"/>
              </a:ext>
            </a:extLst>
          </p:cNvPr>
          <p:cNvSpPr/>
          <p:nvPr/>
        </p:nvSpPr>
        <p:spPr>
          <a:xfrm>
            <a:off x="1564556" y="2492896"/>
            <a:ext cx="6481140" cy="4369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bg1"/>
                </a:solidFill>
                <a:latin typeface="Century Gothic" panose="020B0502020202020204" pitchFamily="34" charset="0"/>
              </a:rPr>
              <a:t>Risikozuschlag für das Unternehmensrisiko</a:t>
            </a:r>
            <a:endParaRPr lang="de-DE" sz="1600" b="1" dirty="0">
              <a:solidFill>
                <a:schemeClr val="bg1"/>
              </a:solidFill>
              <a:latin typeface="Century Gothic" panose="020B0502020202020204" pitchFamily="34" charset="0"/>
            </a:endParaRPr>
          </a:p>
        </p:txBody>
      </p:sp>
      <p:sp>
        <p:nvSpPr>
          <p:cNvPr id="11" name="Rechteck: abgerundete Ecken 10">
            <a:extLst>
              <a:ext uri="{FF2B5EF4-FFF2-40B4-BE49-F238E27FC236}">
                <a16:creationId xmlns:a16="http://schemas.microsoft.com/office/drawing/2014/main" id="{CBEDAF6C-028D-418D-8E8A-21049AC28BC6}"/>
              </a:ext>
            </a:extLst>
          </p:cNvPr>
          <p:cNvSpPr/>
          <p:nvPr/>
        </p:nvSpPr>
        <p:spPr>
          <a:xfrm>
            <a:off x="1827851" y="2989827"/>
            <a:ext cx="5904656" cy="38583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latin typeface="Century Gothic" panose="020B0502020202020204" pitchFamily="34" charset="0"/>
              </a:rPr>
              <a:t>Risikozuschlag abgeleitet aus Kapitalmarktdaten</a:t>
            </a:r>
            <a:endParaRPr lang="de-DE" sz="1400" b="1" dirty="0">
              <a:solidFill>
                <a:schemeClr val="tx1"/>
              </a:solidFill>
              <a:latin typeface="Century Gothic" panose="020B0502020202020204" pitchFamily="34" charset="0"/>
            </a:endParaRPr>
          </a:p>
        </p:txBody>
      </p:sp>
      <p:sp>
        <p:nvSpPr>
          <p:cNvPr id="12" name="Rechteck: abgerundete Ecken 11">
            <a:extLst>
              <a:ext uri="{FF2B5EF4-FFF2-40B4-BE49-F238E27FC236}">
                <a16:creationId xmlns:a16="http://schemas.microsoft.com/office/drawing/2014/main" id="{F1DD612B-FD45-4A65-A47F-88809692F362}"/>
              </a:ext>
            </a:extLst>
          </p:cNvPr>
          <p:cNvSpPr/>
          <p:nvPr/>
        </p:nvSpPr>
        <p:spPr>
          <a:xfrm>
            <a:off x="1827851" y="3422452"/>
            <a:ext cx="5904656" cy="38583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solidFill>
                  <a:schemeClr val="tx1"/>
                </a:solidFill>
                <a:latin typeface="Century Gothic" panose="020B0502020202020204" pitchFamily="34" charset="0"/>
              </a:rPr>
              <a:t>Risikozuschlag für mittelständische Unternehmen</a:t>
            </a:r>
            <a:endParaRPr lang="de-DE" sz="1400" b="1" dirty="0">
              <a:solidFill>
                <a:schemeClr val="tx1"/>
              </a:solidFill>
              <a:latin typeface="Century Gothic" panose="020B0502020202020204" pitchFamily="34" charset="0"/>
            </a:endParaRPr>
          </a:p>
        </p:txBody>
      </p:sp>
      <p:sp>
        <p:nvSpPr>
          <p:cNvPr id="14" name="Rechteck: abgerundete Ecken 13">
            <a:extLst>
              <a:ext uri="{FF2B5EF4-FFF2-40B4-BE49-F238E27FC236}">
                <a16:creationId xmlns:a16="http://schemas.microsoft.com/office/drawing/2014/main" id="{80EEF88B-AB56-4D4C-83C1-21DFFB30FB97}"/>
              </a:ext>
            </a:extLst>
          </p:cNvPr>
          <p:cNvSpPr/>
          <p:nvPr/>
        </p:nvSpPr>
        <p:spPr>
          <a:xfrm>
            <a:off x="1559915" y="4149080"/>
            <a:ext cx="6485337" cy="4369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a:solidFill>
                  <a:schemeClr val="bg1"/>
                </a:solidFill>
                <a:latin typeface="Century Gothic" panose="020B0502020202020204" pitchFamily="34" charset="0"/>
              </a:rPr>
              <a:t>Inflations- und Wachstumsabschlag</a:t>
            </a:r>
            <a:endParaRPr lang="de-DE" sz="1600" b="1" dirty="0">
              <a:solidFill>
                <a:schemeClr val="bg1"/>
              </a:solidFill>
              <a:latin typeface="Century Gothic" panose="020B0502020202020204" pitchFamily="34" charset="0"/>
            </a:endParaRPr>
          </a:p>
        </p:txBody>
      </p:sp>
      <p:sp>
        <p:nvSpPr>
          <p:cNvPr id="22" name="Rechteck 21">
            <a:extLst>
              <a:ext uri="{FF2B5EF4-FFF2-40B4-BE49-F238E27FC236}">
                <a16:creationId xmlns:a16="http://schemas.microsoft.com/office/drawing/2014/main" id="{533D297C-20D4-4AF7-9594-3057C30A1457}"/>
              </a:ext>
            </a:extLst>
          </p:cNvPr>
          <p:cNvSpPr/>
          <p:nvPr/>
        </p:nvSpPr>
        <p:spPr>
          <a:xfrm>
            <a:off x="4595321" y="3933056"/>
            <a:ext cx="360828" cy="73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Kreuz 1">
            <a:extLst>
              <a:ext uri="{FF2B5EF4-FFF2-40B4-BE49-F238E27FC236}">
                <a16:creationId xmlns:a16="http://schemas.microsoft.com/office/drawing/2014/main" id="{F7C3C190-EA06-4246-B949-A3E10DADC25A}"/>
              </a:ext>
            </a:extLst>
          </p:cNvPr>
          <p:cNvSpPr/>
          <p:nvPr/>
        </p:nvSpPr>
        <p:spPr>
          <a:xfrm>
            <a:off x="4653799" y="2081589"/>
            <a:ext cx="288032" cy="274640"/>
          </a:xfrm>
          <a:prstGeom prst="plu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DEA9B8CC-5241-42CD-97E6-9B4ACCC9C06F}"/>
              </a:ext>
            </a:extLst>
          </p:cNvPr>
          <p:cNvGrpSpPr/>
          <p:nvPr/>
        </p:nvGrpSpPr>
        <p:grpSpPr>
          <a:xfrm>
            <a:off x="4595321" y="4805844"/>
            <a:ext cx="364185" cy="207332"/>
            <a:chOff x="5603014" y="5552400"/>
            <a:chExt cx="364185" cy="207332"/>
          </a:xfrm>
        </p:grpSpPr>
        <p:sp>
          <p:nvSpPr>
            <p:cNvPr id="27" name="Rechteck 26">
              <a:extLst>
                <a:ext uri="{FF2B5EF4-FFF2-40B4-BE49-F238E27FC236}">
                  <a16:creationId xmlns:a16="http://schemas.microsoft.com/office/drawing/2014/main" id="{4D2C43C4-5DE0-449D-9610-F2CD28CD88AB}"/>
                </a:ext>
              </a:extLst>
            </p:cNvPr>
            <p:cNvSpPr/>
            <p:nvPr/>
          </p:nvSpPr>
          <p:spPr>
            <a:xfrm>
              <a:off x="5603014" y="5552400"/>
              <a:ext cx="360828" cy="73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A8FBD1E-952F-4031-B6F8-15A405344BA3}"/>
                </a:ext>
              </a:extLst>
            </p:cNvPr>
            <p:cNvSpPr/>
            <p:nvPr/>
          </p:nvSpPr>
          <p:spPr>
            <a:xfrm>
              <a:off x="5606371" y="5686052"/>
              <a:ext cx="360828" cy="73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Ellipse 31">
            <a:extLst>
              <a:ext uri="{FF2B5EF4-FFF2-40B4-BE49-F238E27FC236}">
                <a16:creationId xmlns:a16="http://schemas.microsoft.com/office/drawing/2014/main" id="{569D3E8D-0566-475B-88DA-83F8F4729692}"/>
              </a:ext>
            </a:extLst>
          </p:cNvPr>
          <p:cNvSpPr/>
          <p:nvPr/>
        </p:nvSpPr>
        <p:spPr>
          <a:xfrm>
            <a:off x="2759511" y="5115162"/>
            <a:ext cx="4032448" cy="906429"/>
          </a:xfrm>
          <a:prstGeom prst="ellipse">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tx1"/>
                </a:solidFill>
                <a:latin typeface="Century Gothic" panose="020B0502020202020204" pitchFamily="34" charset="0"/>
              </a:rPr>
              <a:t>Kapitalisierungszins</a:t>
            </a:r>
            <a:endParaRPr lang="de-DE" sz="2000" b="1" dirty="0">
              <a:solidFill>
                <a:schemeClr val="tx1"/>
              </a:solidFill>
              <a:latin typeface="Century Gothic" panose="020B0502020202020204" pitchFamily="34" charset="0"/>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45DBD9C-382B-45B6-9071-3DB11371F088}"/>
              </a:ext>
            </a:extLst>
          </p:cNvPr>
          <p:cNvSpPr txBox="1">
            <a:spLocks/>
          </p:cNvSpPr>
          <p:nvPr/>
        </p:nvSpPr>
        <p:spPr bwMode="auto">
          <a:xfrm>
            <a:off x="1046146" y="103587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4.4.5 Exkurs: Beispiel zur Unternehmenswertermittlung nach DCF</a:t>
            </a:r>
            <a:endParaRPr lang="de-DE" altLang="de-DE" sz="2000" b="1" dirty="0">
              <a:solidFill>
                <a:srgbClr val="00B0F0"/>
              </a:solidFill>
              <a:latin typeface="Century Gothic" panose="020B0502020202020204" pitchFamily="34" charset="0"/>
            </a:endParaRPr>
          </a:p>
        </p:txBody>
      </p:sp>
      <p:sp>
        <p:nvSpPr>
          <p:cNvPr id="4" name="Rechteck 3">
            <a:extLst>
              <a:ext uri="{FF2B5EF4-FFF2-40B4-BE49-F238E27FC236}">
                <a16:creationId xmlns:a16="http://schemas.microsoft.com/office/drawing/2014/main" id="{D51782DD-C783-4F35-AF4D-345F3B3FF717}"/>
              </a:ext>
            </a:extLst>
          </p:cNvPr>
          <p:cNvSpPr/>
          <p:nvPr/>
        </p:nvSpPr>
        <p:spPr>
          <a:xfrm>
            <a:off x="1781175" y="1460500"/>
            <a:ext cx="4768850" cy="32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prstClr val="white"/>
              </a:solidFill>
            </a:endParaRPr>
          </a:p>
        </p:txBody>
      </p:sp>
      <p:pic>
        <p:nvPicPr>
          <p:cNvPr id="103429" name="Grafik 4">
            <a:extLst>
              <a:ext uri="{FF2B5EF4-FFF2-40B4-BE49-F238E27FC236}">
                <a16:creationId xmlns:a16="http://schemas.microsoft.com/office/drawing/2014/main" id="{C8A2421A-F5B8-4E84-9174-E1F4AB330C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503957"/>
            <a:ext cx="86360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a:extLst>
              <a:ext uri="{FF2B5EF4-FFF2-40B4-BE49-F238E27FC236}">
                <a16:creationId xmlns:a16="http://schemas.microsoft.com/office/drawing/2014/main" id="{E385EB00-C929-44B6-8111-58EE4FB4E065}"/>
              </a:ext>
            </a:extLst>
          </p:cNvPr>
          <p:cNvSpPr/>
          <p:nvPr/>
        </p:nvSpPr>
        <p:spPr>
          <a:xfrm>
            <a:off x="1559645" y="1664875"/>
            <a:ext cx="4440237" cy="32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9" name="Textfeld 1">
            <a:extLst>
              <a:ext uri="{FF2B5EF4-FFF2-40B4-BE49-F238E27FC236}">
                <a16:creationId xmlns:a16="http://schemas.microsoft.com/office/drawing/2014/main" id="{43E3164C-8866-493C-89DD-78112DC96BF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Grafik 5">
            <a:extLst>
              <a:ext uri="{FF2B5EF4-FFF2-40B4-BE49-F238E27FC236}">
                <a16:creationId xmlns:a16="http://schemas.microsoft.com/office/drawing/2014/main" id="{7C8F4D89-E488-4A55-9382-29BE741DDA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1535471"/>
            <a:ext cx="9351963"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Rectangle 2">
            <a:extLst>
              <a:ext uri="{FF2B5EF4-FFF2-40B4-BE49-F238E27FC236}">
                <a16:creationId xmlns:a16="http://schemas.microsoft.com/office/drawing/2014/main" id="{7ED4D18B-7BCC-4561-BB8C-5A878E1F3784}"/>
              </a:ext>
            </a:extLst>
          </p:cNvPr>
          <p:cNvSpPr txBox="1">
            <a:spLocks/>
          </p:cNvSpPr>
          <p:nvPr/>
        </p:nvSpPr>
        <p:spPr bwMode="auto">
          <a:xfrm>
            <a:off x="1055687" y="103187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4.4.5 Exkurs: Beispiel zur Unternehmenswertermittlung nach DCF; Forts.</a:t>
            </a:r>
            <a:endParaRPr lang="de-DE" altLang="de-DE" sz="20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B5CF8655-D4D2-43E2-A5E0-B1247096A0D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Grafik 2">
            <a:extLst>
              <a:ext uri="{FF2B5EF4-FFF2-40B4-BE49-F238E27FC236}">
                <a16:creationId xmlns:a16="http://schemas.microsoft.com/office/drawing/2014/main" id="{76E84D4A-1DD8-438F-A599-B64B388677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412776"/>
            <a:ext cx="5761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Rectangle 2">
            <a:extLst>
              <a:ext uri="{FF2B5EF4-FFF2-40B4-BE49-F238E27FC236}">
                <a16:creationId xmlns:a16="http://schemas.microsoft.com/office/drawing/2014/main" id="{85243905-1EB5-46A1-A9CC-80D198F35B40}"/>
              </a:ext>
            </a:extLst>
          </p:cNvPr>
          <p:cNvSpPr txBox="1">
            <a:spLocks/>
          </p:cNvSpPr>
          <p:nvPr/>
        </p:nvSpPr>
        <p:spPr bwMode="auto">
          <a:xfrm>
            <a:off x="1055290" y="10175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4.4.5 Exkurs: Beispiel zur Unternehmenswertermittlung nach DCF; Forts.</a:t>
            </a:r>
            <a:endParaRPr lang="de-DE" altLang="de-DE" sz="20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AE9EA552-8BBB-41B5-9B52-ACA05E7BC10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Grafik 1">
            <a:extLst>
              <a:ext uri="{FF2B5EF4-FFF2-40B4-BE49-F238E27FC236}">
                <a16:creationId xmlns:a16="http://schemas.microsoft.com/office/drawing/2014/main" id="{7BF3204D-07D9-4E50-A697-663A3F65FC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816" y="1196752"/>
            <a:ext cx="7432837" cy="515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Rectangle 2">
            <a:extLst>
              <a:ext uri="{FF2B5EF4-FFF2-40B4-BE49-F238E27FC236}">
                <a16:creationId xmlns:a16="http://schemas.microsoft.com/office/drawing/2014/main" id="{5575A727-00AF-4D44-8475-317782E28BBA}"/>
              </a:ext>
            </a:extLst>
          </p:cNvPr>
          <p:cNvSpPr txBox="1">
            <a:spLocks/>
          </p:cNvSpPr>
          <p:nvPr/>
        </p:nvSpPr>
        <p:spPr bwMode="auto">
          <a:xfrm>
            <a:off x="1045152" y="104359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4.4.5 Exkurs: Beispiel zur Unternehmenswertermittlung nach DCF; Forts.</a:t>
            </a:r>
            <a:endParaRPr lang="de-DE" altLang="de-DE" sz="20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61C7077B-1508-4551-B458-32491986494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3BBCC933-A74E-40E8-9ACF-3FF1CE56556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tangle 2">
            <a:extLst>
              <a:ext uri="{FF2B5EF4-FFF2-40B4-BE49-F238E27FC236}">
                <a16:creationId xmlns:a16="http://schemas.microsoft.com/office/drawing/2014/main" id="{F5440A04-0720-41F4-9875-051D63F9FF19}"/>
              </a:ext>
            </a:extLst>
          </p:cNvPr>
          <p:cNvSpPr txBox="1">
            <a:spLocks/>
          </p:cNvSpPr>
          <p:nvPr/>
        </p:nvSpPr>
        <p:spPr bwMode="auto">
          <a:xfrm>
            <a:off x="1063794" y="-10853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4.5	</a:t>
            </a:r>
            <a:r>
              <a:rPr lang="de-DE" sz="2800" b="1" dirty="0">
                <a:latin typeface="Century Gothic" panose="020B0502020202020204" pitchFamily="34" charset="0"/>
              </a:rPr>
              <a:t>Gewinn- und Verlustrechnung</a:t>
            </a:r>
          </a:p>
        </p:txBody>
      </p:sp>
      <p:sp>
        <p:nvSpPr>
          <p:cNvPr id="7" name="Textfeld 6">
            <a:extLst>
              <a:ext uri="{FF2B5EF4-FFF2-40B4-BE49-F238E27FC236}">
                <a16:creationId xmlns:a16="http://schemas.microsoft.com/office/drawing/2014/main" id="{E7F7E8EE-43C0-4F71-A8B1-35C96813ED72}"/>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6">
            <a:extLst>
              <a:ext uri="{FF2B5EF4-FFF2-40B4-BE49-F238E27FC236}">
                <a16:creationId xmlns:a16="http://schemas.microsoft.com/office/drawing/2014/main" id="{C03F46ED-ADE1-4BDA-8F05-D9AA4F9AD50E}"/>
              </a:ext>
            </a:extLst>
          </p:cNvPr>
          <p:cNvSpPr>
            <a:spLocks noChangeArrowheads="1"/>
          </p:cNvSpPr>
          <p:nvPr/>
        </p:nvSpPr>
        <p:spPr bwMode="auto">
          <a:xfrm>
            <a:off x="938856" y="1830388"/>
            <a:ext cx="4302125" cy="374650"/>
          </a:xfrm>
          <a:prstGeom prst="roundRect">
            <a:avLst>
              <a:gd name="adj" fmla="val 16667"/>
            </a:avLst>
          </a:prstGeom>
          <a:noFill/>
          <a:ln>
            <a:noFill/>
          </a:ln>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50000"/>
              </a:spcBef>
              <a:buFontTx/>
              <a:buNone/>
            </a:pPr>
            <a:r>
              <a:rPr lang="de-DE" altLang="de-DE" sz="1600" b="1" dirty="0">
                <a:solidFill>
                  <a:srgbClr val="000000"/>
                </a:solidFill>
                <a:latin typeface="Century Gothic" panose="020B0502020202020204" pitchFamily="34" charset="0"/>
              </a:rPr>
              <a:t>GuV-Positionen (Nr. XY des § 275 II HGB):</a:t>
            </a:r>
          </a:p>
        </p:txBody>
      </p:sp>
      <p:sp>
        <p:nvSpPr>
          <p:cNvPr id="11" name="Text Box 7">
            <a:extLst>
              <a:ext uri="{FF2B5EF4-FFF2-40B4-BE49-F238E27FC236}">
                <a16:creationId xmlns:a16="http://schemas.microsoft.com/office/drawing/2014/main" id="{E58A5B0F-6CF9-4594-A0E1-5DF02742CB14}"/>
              </a:ext>
            </a:extLst>
          </p:cNvPr>
          <p:cNvSpPr txBox="1">
            <a:spLocks noChangeArrowheads="1"/>
          </p:cNvSpPr>
          <p:nvPr/>
        </p:nvSpPr>
        <p:spPr bwMode="auto">
          <a:xfrm>
            <a:off x="972931" y="2346325"/>
            <a:ext cx="10793413"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algn="l" eaLnBrk="0" hangingPunct="0">
              <a:buClr>
                <a:srgbClr val="003371"/>
              </a:buClr>
              <a:buFont typeface="Verdana" pitchFamily="34" charset="0"/>
              <a:buChar char="–"/>
              <a:defRPr sz="1400">
                <a:solidFill>
                  <a:schemeClr val="tx1"/>
                </a:solidFill>
                <a:latin typeface="Verdana" pitchFamily="34" charset="0"/>
              </a:defRPr>
            </a:lvl2pPr>
            <a:lvl3pPr marL="1143000" indent="-228600" algn="l" eaLnBrk="0" hangingPunct="0">
              <a:buClr>
                <a:srgbClr val="003371"/>
              </a:buClr>
              <a:buFont typeface="Wingdings" pitchFamily="2" charset="2"/>
              <a:buChar char="§"/>
              <a:defRPr sz="1400">
                <a:solidFill>
                  <a:schemeClr val="tx1"/>
                </a:solidFill>
                <a:latin typeface="Verdana" pitchFamily="34" charset="0"/>
              </a:defRPr>
            </a:lvl3pPr>
            <a:lvl4pPr marL="1600200" indent="-228600" algn="l" eaLnBrk="0" hangingPunct="0">
              <a:buClr>
                <a:srgbClr val="003371"/>
              </a:buClr>
              <a:buFont typeface="Verdana" pitchFamily="34" charset="0"/>
              <a:buChar char="–"/>
              <a:defRPr sz="1400">
                <a:solidFill>
                  <a:schemeClr val="tx1"/>
                </a:solidFill>
                <a:latin typeface="Verdana" pitchFamily="34" charset="0"/>
              </a:defRPr>
            </a:lvl4pPr>
            <a:lvl5pPr marL="2057400" indent="-228600" algn="l"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marL="285750" indent="-285750">
              <a:spcBef>
                <a:spcPts val="600"/>
              </a:spcBef>
              <a:spcAft>
                <a:spcPts val="600"/>
              </a:spcAft>
              <a:buClrTx/>
              <a:buFont typeface="Arial" panose="020B0604020202020204" pitchFamily="34" charset="0"/>
              <a:buChar char="•"/>
              <a:defRPr/>
            </a:pPr>
            <a:r>
              <a:rPr lang="de-DE" altLang="de-DE" sz="1600" b="0" dirty="0">
                <a:solidFill>
                  <a:srgbClr val="000000"/>
                </a:solidFill>
                <a:latin typeface="Century Gothic" panose="020B0502020202020204" pitchFamily="34" charset="0"/>
              </a:rPr>
              <a:t>Erträge aus Beteiligungen, Nr. 9</a:t>
            </a:r>
          </a:p>
          <a:p>
            <a:pPr marL="285750" indent="-285750">
              <a:spcBef>
                <a:spcPts val="600"/>
              </a:spcBef>
              <a:spcAft>
                <a:spcPts val="600"/>
              </a:spcAft>
              <a:buClrTx/>
              <a:buFont typeface="Arial" panose="020B0604020202020204" pitchFamily="34" charset="0"/>
              <a:buChar char="•"/>
              <a:defRPr/>
            </a:pPr>
            <a:r>
              <a:rPr lang="de-DE" altLang="de-DE" sz="1600" b="0" dirty="0">
                <a:solidFill>
                  <a:srgbClr val="000000"/>
                </a:solidFill>
                <a:latin typeface="Century Gothic" panose="020B0502020202020204" pitchFamily="34" charset="0"/>
              </a:rPr>
              <a:t>Erträge aus anderen Wertpapieren und Ausleihungen des Finanz-AV, Nr. 10</a:t>
            </a:r>
          </a:p>
          <a:p>
            <a:pPr marL="285750" indent="-285750">
              <a:spcBef>
                <a:spcPts val="600"/>
              </a:spcBef>
              <a:spcAft>
                <a:spcPts val="600"/>
              </a:spcAft>
              <a:buClrTx/>
              <a:buFont typeface="Arial" panose="020B0604020202020204" pitchFamily="34" charset="0"/>
              <a:buChar char="•"/>
              <a:defRPr/>
            </a:pPr>
            <a:r>
              <a:rPr lang="de-DE" altLang="de-DE" sz="1600" b="0" dirty="0">
                <a:solidFill>
                  <a:srgbClr val="000000"/>
                </a:solidFill>
                <a:latin typeface="Century Gothic" panose="020B0502020202020204" pitchFamily="34" charset="0"/>
              </a:rPr>
              <a:t>Sonstige Zinsen und ähnliche Erträge, Nr. 11</a:t>
            </a:r>
          </a:p>
          <a:p>
            <a:pPr marL="285750" indent="-285750">
              <a:spcBef>
                <a:spcPts val="600"/>
              </a:spcBef>
              <a:spcAft>
                <a:spcPts val="600"/>
              </a:spcAft>
              <a:buClrTx/>
              <a:buFont typeface="Arial" panose="020B0604020202020204" pitchFamily="34" charset="0"/>
              <a:buChar char="•"/>
              <a:defRPr/>
            </a:pPr>
            <a:r>
              <a:rPr lang="de-DE" altLang="de-DE" sz="1600" b="0" dirty="0">
                <a:solidFill>
                  <a:srgbClr val="000000"/>
                </a:solidFill>
                <a:latin typeface="Century Gothic" panose="020B0502020202020204" pitchFamily="34" charset="0"/>
              </a:rPr>
              <a:t>Sonstige Zinsen und ähnliche Aufwendungen, Nr. 13</a:t>
            </a:r>
          </a:p>
          <a:p>
            <a:pPr marL="285750" indent="-285750">
              <a:spcBef>
                <a:spcPts val="600"/>
              </a:spcBef>
              <a:spcAft>
                <a:spcPts val="600"/>
              </a:spcAft>
              <a:buClrTx/>
              <a:buFont typeface="Arial" panose="020B0604020202020204" pitchFamily="34" charset="0"/>
              <a:buChar char="•"/>
              <a:defRPr/>
            </a:pPr>
            <a:r>
              <a:rPr lang="de-DE" altLang="de-DE" sz="1600" b="0" dirty="0">
                <a:solidFill>
                  <a:srgbClr val="000000"/>
                </a:solidFill>
                <a:latin typeface="Century Gothic" panose="020B0502020202020204" pitchFamily="34" charset="0"/>
              </a:rPr>
              <a:t>Abschreibungen auf Finanzanlagen und auf Wertpapiere des </a:t>
            </a:r>
            <a:r>
              <a:rPr lang="de-DE" altLang="de-DE" sz="1600" b="0" dirty="0" err="1">
                <a:solidFill>
                  <a:srgbClr val="000000"/>
                </a:solidFill>
                <a:latin typeface="Century Gothic" panose="020B0502020202020204" pitchFamily="34" charset="0"/>
              </a:rPr>
              <a:t>UV</a:t>
            </a:r>
            <a:r>
              <a:rPr lang="de-DE" altLang="de-DE" sz="1600" b="0" dirty="0">
                <a:solidFill>
                  <a:srgbClr val="000000"/>
                </a:solidFill>
                <a:latin typeface="Century Gothic" panose="020B0502020202020204" pitchFamily="34" charset="0"/>
              </a:rPr>
              <a:t>, Nr. 12</a:t>
            </a:r>
          </a:p>
          <a:p>
            <a:pPr marL="285750" indent="-285750">
              <a:spcBef>
                <a:spcPts val="600"/>
              </a:spcBef>
              <a:spcAft>
                <a:spcPts val="600"/>
              </a:spcAft>
              <a:buClrTx/>
              <a:buFont typeface="Arial" panose="020B0604020202020204" pitchFamily="34" charset="0"/>
              <a:buChar char="•"/>
              <a:defRPr/>
            </a:pPr>
            <a:r>
              <a:rPr lang="de-DE" altLang="de-DE" sz="1600" b="0" dirty="0">
                <a:solidFill>
                  <a:srgbClr val="000000"/>
                </a:solidFill>
                <a:latin typeface="Century Gothic" panose="020B0502020202020204" pitchFamily="34" charset="0"/>
              </a:rPr>
              <a:t>Sonstige betriebliche Erträge und Aufwendungen, Nr. 4 und Nr. 8</a:t>
            </a:r>
          </a:p>
          <a:p>
            <a:pPr>
              <a:spcBef>
                <a:spcPts val="600"/>
              </a:spcBef>
              <a:spcAft>
                <a:spcPts val="600"/>
              </a:spcAft>
              <a:buClrTx/>
              <a:buFont typeface="Wingdings" pitchFamily="2" charset="2"/>
              <a:buNone/>
              <a:tabLst>
                <a:tab pos="714375" algn="l"/>
              </a:tabLst>
              <a:defRPr/>
            </a:pPr>
            <a:r>
              <a:rPr lang="de-DE" altLang="de-DE" sz="1600" dirty="0">
                <a:solidFill>
                  <a:srgbClr val="000000"/>
                </a:solidFill>
                <a:latin typeface="Century Gothic" panose="020B0502020202020204" pitchFamily="34" charset="0"/>
              </a:rPr>
              <a:t>Wichtig: </a:t>
            </a:r>
            <a:r>
              <a:rPr lang="de-DE" altLang="de-DE" sz="1600" b="0" dirty="0">
                <a:solidFill>
                  <a:srgbClr val="000000"/>
                </a:solidFill>
                <a:latin typeface="Century Gothic" panose="020B0502020202020204" pitchFamily="34" charset="0"/>
              </a:rPr>
              <a:t>„Davon-Vermerke" bei Nr. 9, 10, 11, 13, soweit verbundene Unternehmen betreffend!</a:t>
            </a:r>
          </a:p>
        </p:txBody>
      </p:sp>
      <p:sp>
        <p:nvSpPr>
          <p:cNvPr id="109572" name="Rectangle 2">
            <a:extLst>
              <a:ext uri="{FF2B5EF4-FFF2-40B4-BE49-F238E27FC236}">
                <a16:creationId xmlns:a16="http://schemas.microsoft.com/office/drawing/2014/main" id="{512D37C8-3C08-4D88-A2BD-F52879438C24}"/>
              </a:ext>
            </a:extLst>
          </p:cNvPr>
          <p:cNvSpPr txBox="1">
            <a:spLocks/>
          </p:cNvSpPr>
          <p:nvPr/>
        </p:nvSpPr>
        <p:spPr bwMode="auto">
          <a:xfrm>
            <a:off x="1057399" y="1018478"/>
            <a:ext cx="10793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4.5 Gewinn- und Verlustrechnung</a:t>
            </a:r>
          </a:p>
        </p:txBody>
      </p:sp>
      <p:sp>
        <p:nvSpPr>
          <p:cNvPr id="109573" name="Textfeld 14">
            <a:extLst>
              <a:ext uri="{FF2B5EF4-FFF2-40B4-BE49-F238E27FC236}">
                <a16:creationId xmlns:a16="http://schemas.microsoft.com/office/drawing/2014/main" id="{D5BCFC7E-4282-4B35-A366-357F970D92D6}"/>
              </a:ext>
            </a:extLst>
          </p:cNvPr>
          <p:cNvSpPr txBox="1">
            <a:spLocks noChangeArrowheads="1"/>
          </p:cNvSpPr>
          <p:nvPr/>
        </p:nvSpPr>
        <p:spPr bwMode="auto">
          <a:xfrm>
            <a:off x="947641" y="1377633"/>
            <a:ext cx="107934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28650" algn="l"/>
              </a:tabLst>
              <a:defRPr>
                <a:solidFill>
                  <a:schemeClr val="tx1"/>
                </a:solidFill>
                <a:latin typeface="Arial" panose="020B0604020202020204" pitchFamily="34" charset="0"/>
                <a:cs typeface="Arial" panose="020B0604020202020204" pitchFamily="34" charset="0"/>
              </a:defRPr>
            </a:lvl1pPr>
            <a:lvl2pPr marL="742950" indent="-285750">
              <a:tabLst>
                <a:tab pos="628650" algn="l"/>
              </a:tabLst>
              <a:defRPr>
                <a:solidFill>
                  <a:schemeClr val="tx1"/>
                </a:solidFill>
                <a:latin typeface="Arial" panose="020B0604020202020204" pitchFamily="34" charset="0"/>
                <a:cs typeface="Arial" panose="020B0604020202020204" pitchFamily="34" charset="0"/>
              </a:defRPr>
            </a:lvl2pPr>
            <a:lvl3pPr marL="1143000" indent="-228600">
              <a:tabLst>
                <a:tab pos="628650" algn="l"/>
              </a:tabLst>
              <a:defRPr>
                <a:solidFill>
                  <a:schemeClr val="tx1"/>
                </a:solidFill>
                <a:latin typeface="Arial" panose="020B0604020202020204" pitchFamily="34" charset="0"/>
                <a:cs typeface="Arial" panose="020B0604020202020204" pitchFamily="34" charset="0"/>
              </a:defRPr>
            </a:lvl3pPr>
            <a:lvl4pPr marL="1600200" indent="-228600">
              <a:tabLst>
                <a:tab pos="628650" algn="l"/>
              </a:tabLst>
              <a:defRPr>
                <a:solidFill>
                  <a:schemeClr val="tx1"/>
                </a:solidFill>
                <a:latin typeface="Arial" panose="020B0604020202020204" pitchFamily="34" charset="0"/>
                <a:cs typeface="Arial" panose="020B0604020202020204" pitchFamily="34" charset="0"/>
              </a:defRPr>
            </a:lvl4pPr>
            <a:lvl5pPr marL="2057400" indent="-228600">
              <a:tabLst>
                <a:tab pos="6286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a:solidFill>
                  <a:srgbClr val="00B0F0"/>
                </a:solidFill>
                <a:latin typeface="Century Gothic" panose="020B0502020202020204" pitchFamily="34" charset="0"/>
              </a:rPr>
              <a:t>GuV-Positionen im Zusammenhang mit Buchungen des Finanzanlagevermögens</a:t>
            </a:r>
            <a:endParaRPr lang="de-DE" altLang="de-DE" sz="1600" b="1">
              <a:solidFill>
                <a:srgbClr val="92D050"/>
              </a:solidFill>
              <a:latin typeface="Century Gothic" panose="020B0502020202020204" pitchFamily="34" charset="0"/>
            </a:endParaRPr>
          </a:p>
        </p:txBody>
      </p:sp>
      <p:sp>
        <p:nvSpPr>
          <p:cNvPr id="10" name="Textfeld 1">
            <a:extLst>
              <a:ext uri="{FF2B5EF4-FFF2-40B4-BE49-F238E27FC236}">
                <a16:creationId xmlns:a16="http://schemas.microsoft.com/office/drawing/2014/main" id="{3ABF2D65-8AEE-439D-844E-DC1A4B02143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15CA5D33-A29B-4B19-8BEF-B39968A9FEEA}"/>
              </a:ext>
            </a:extLst>
          </p:cNvPr>
          <p:cNvSpPr>
            <a:spLocks noGrp="1" noChangeArrowheads="1"/>
          </p:cNvSpPr>
          <p:nvPr>
            <p:ph type="body" idx="4294967295"/>
          </p:nvPr>
        </p:nvSpPr>
        <p:spPr>
          <a:xfrm>
            <a:off x="771459" y="1293813"/>
            <a:ext cx="10796587" cy="3863975"/>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442913" indent="-261938">
              <a:spcBef>
                <a:spcPts val="600"/>
              </a:spcBef>
              <a:spcAft>
                <a:spcPts val="1200"/>
              </a:spcAft>
              <a:buFont typeface="Wingdings" panose="05000000000000000000" pitchFamily="2" charset="2"/>
              <a:buChar char="Ø"/>
              <a:defRPr/>
            </a:pPr>
            <a:r>
              <a:rPr lang="de-DE" altLang="de-DE" sz="1600" dirty="0">
                <a:latin typeface="Century Gothic" pitchFamily="34" charset="0"/>
              </a:rPr>
              <a:t>Durchsicht der </a:t>
            </a:r>
            <a:r>
              <a:rPr lang="de-DE" altLang="de-DE" sz="1600" b="1" dirty="0">
                <a:latin typeface="Century Gothic" pitchFamily="34" charset="0"/>
              </a:rPr>
              <a:t>Protokolle der Gesellschafterversammlung </a:t>
            </a:r>
            <a:r>
              <a:rPr lang="de-DE" altLang="de-DE" sz="1600" dirty="0">
                <a:latin typeface="Century Gothic" pitchFamily="34" charset="0"/>
              </a:rPr>
              <a:t>bzw. </a:t>
            </a:r>
            <a:r>
              <a:rPr lang="de-DE" altLang="de-DE" sz="1600">
                <a:latin typeface="Century Gothic" pitchFamily="34" charset="0"/>
              </a:rPr>
              <a:t>der Hauptversammlung</a:t>
            </a:r>
            <a:br>
              <a:rPr lang="de-DE" altLang="de-DE" sz="1600">
                <a:latin typeface="Century Gothic" pitchFamily="34" charset="0"/>
              </a:rPr>
            </a:br>
            <a:r>
              <a:rPr lang="de-DE" altLang="de-DE" sz="1600">
                <a:latin typeface="Century Gothic" pitchFamily="34" charset="0"/>
              </a:rPr>
              <a:t>und </a:t>
            </a:r>
            <a:r>
              <a:rPr lang="de-DE" altLang="de-DE" sz="1600" dirty="0">
                <a:latin typeface="Century Gothic" pitchFamily="34" charset="0"/>
              </a:rPr>
              <a:t>der Aufsichtsratssitzungen:</a:t>
            </a:r>
            <a:br>
              <a:rPr lang="de-DE" altLang="de-DE" sz="1600" dirty="0">
                <a:latin typeface="Century Gothic" pitchFamily="34" charset="0"/>
              </a:rPr>
            </a:br>
            <a:br>
              <a:rPr lang="de-DE" altLang="de-DE" sz="800" dirty="0">
                <a:latin typeface="Century Gothic" pitchFamily="34" charset="0"/>
              </a:rPr>
            </a:br>
            <a:r>
              <a:rPr lang="de-DE" altLang="de-DE" sz="1600" dirty="0">
                <a:latin typeface="Century Gothic" pitchFamily="34" charset="0"/>
              </a:rPr>
              <a:t>Gibt es </a:t>
            </a:r>
            <a:r>
              <a:rPr lang="de-DE" altLang="de-DE" sz="1600" b="1" dirty="0">
                <a:latin typeface="Century Gothic" pitchFamily="34" charset="0"/>
              </a:rPr>
              <a:t>Beschlüsse zu zukünftigen Kapitaländerungen</a:t>
            </a:r>
            <a:r>
              <a:rPr lang="de-DE" altLang="de-DE" sz="1600" dirty="0">
                <a:latin typeface="Century Gothic" pitchFamily="34" charset="0"/>
              </a:rPr>
              <a:t> (bedingtes / genehmigtes </a:t>
            </a:r>
            <a:r>
              <a:rPr lang="de-DE" altLang="de-DE" sz="1600">
                <a:latin typeface="Century Gothic" pitchFamily="34" charset="0"/>
              </a:rPr>
              <a:t>Kapital)</a:t>
            </a:r>
            <a:br>
              <a:rPr lang="de-DE" altLang="de-DE" sz="1600">
                <a:latin typeface="Century Gothic" pitchFamily="34" charset="0"/>
              </a:rPr>
            </a:br>
            <a:r>
              <a:rPr lang="de-DE" altLang="de-DE" sz="1600">
                <a:latin typeface="Century Gothic" pitchFamily="34" charset="0"/>
              </a:rPr>
              <a:t>und </a:t>
            </a:r>
            <a:r>
              <a:rPr lang="de-DE" altLang="de-DE" sz="1600" dirty="0">
                <a:latin typeface="Century Gothic" pitchFamily="34" charset="0"/>
              </a:rPr>
              <a:t>wurden entsprechende </a:t>
            </a:r>
            <a:r>
              <a:rPr lang="de-DE" altLang="de-DE" sz="1600" b="1" dirty="0">
                <a:latin typeface="Century Gothic" pitchFamily="34" charset="0"/>
              </a:rPr>
              <a:t>Berichtserstattungspflichten</a:t>
            </a:r>
            <a:r>
              <a:rPr lang="de-DE" altLang="de-DE" sz="1600" dirty="0">
                <a:latin typeface="Century Gothic" pitchFamily="34" charset="0"/>
              </a:rPr>
              <a:t> wie z. </a:t>
            </a:r>
            <a:r>
              <a:rPr lang="de-DE" altLang="de-DE" sz="1600">
                <a:latin typeface="Century Gothic" pitchFamily="34" charset="0"/>
              </a:rPr>
              <a:t>B. § </a:t>
            </a:r>
            <a:r>
              <a:rPr lang="de-DE" altLang="de-DE" sz="1600" dirty="0">
                <a:latin typeface="Century Gothic" pitchFamily="34" charset="0"/>
              </a:rPr>
              <a:t>160 Abs. 1 Nr. </a:t>
            </a:r>
            <a:r>
              <a:rPr lang="de-DE" altLang="de-DE" sz="1600">
                <a:latin typeface="Century Gothic" pitchFamily="34" charset="0"/>
              </a:rPr>
              <a:t>4 AktG</a:t>
            </a:r>
            <a:br>
              <a:rPr lang="de-DE" altLang="de-DE" sz="1600">
                <a:latin typeface="Century Gothic" pitchFamily="34" charset="0"/>
              </a:rPr>
            </a:br>
            <a:r>
              <a:rPr lang="de-DE" altLang="de-DE" sz="1600">
                <a:latin typeface="Century Gothic" pitchFamily="34" charset="0"/>
              </a:rPr>
              <a:t>beachtet</a:t>
            </a:r>
            <a:r>
              <a:rPr lang="de-DE" altLang="de-DE" sz="1600" dirty="0">
                <a:latin typeface="Century Gothic" pitchFamily="34" charset="0"/>
              </a:rPr>
              <a:t>?</a:t>
            </a:r>
          </a:p>
          <a:p>
            <a:pPr>
              <a:spcBef>
                <a:spcPts val="600"/>
              </a:spcBef>
              <a:spcAft>
                <a:spcPts val="0"/>
              </a:spcAft>
              <a:defRPr/>
            </a:pPr>
            <a:endParaRPr lang="de-DE" altLang="de-DE" sz="1600" dirty="0">
              <a:solidFill>
                <a:srgbClr val="002060"/>
              </a:solidFill>
              <a:latin typeface="Century Gothic" pitchFamily="34" charset="0"/>
            </a:endParaRPr>
          </a:p>
          <a:p>
            <a:pPr>
              <a:spcBef>
                <a:spcPts val="1200"/>
              </a:spcBef>
              <a:spcAft>
                <a:spcPts val="1200"/>
              </a:spcAft>
              <a:defRPr/>
            </a:pPr>
            <a:endParaRPr lang="de-DE" altLang="de-DE" dirty="0">
              <a:latin typeface="Century Gothic" pitchFamily="34" charset="0"/>
            </a:endParaRPr>
          </a:p>
        </p:txBody>
      </p:sp>
      <p:sp>
        <p:nvSpPr>
          <p:cNvPr id="140293" name="Textfeld 1">
            <a:extLst>
              <a:ext uri="{FF2B5EF4-FFF2-40B4-BE49-F238E27FC236}">
                <a16:creationId xmlns:a16="http://schemas.microsoft.com/office/drawing/2014/main" id="{8E1CA008-C565-47E8-8003-4B6C746EF82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0" name="Rechteck 1">
            <a:extLst>
              <a:ext uri="{FF2B5EF4-FFF2-40B4-BE49-F238E27FC236}">
                <a16:creationId xmlns:a16="http://schemas.microsoft.com/office/drawing/2014/main" id="{1CB76877-EE55-455C-A41E-7250A4A95553}"/>
              </a:ext>
            </a:extLst>
          </p:cNvPr>
          <p:cNvSpPr>
            <a:spLocks noChangeArrowheads="1"/>
          </p:cNvSpPr>
          <p:nvPr/>
        </p:nvSpPr>
        <p:spPr bwMode="auto">
          <a:xfrm>
            <a:off x="939417" y="1029775"/>
            <a:ext cx="34980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1.2.1.3 Anzufordernde Unterlagen</a:t>
            </a:r>
          </a:p>
        </p:txBody>
      </p:sp>
    </p:spTree>
    <p:extLst>
      <p:ext uri="{BB962C8B-B14F-4D97-AF65-F5344CB8AC3E}">
        <p14:creationId xmlns:p14="http://schemas.microsoft.com/office/powerpoint/2010/main" val="1515564307"/>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6">
            <a:extLst>
              <a:ext uri="{FF2B5EF4-FFF2-40B4-BE49-F238E27FC236}">
                <a16:creationId xmlns:a16="http://schemas.microsoft.com/office/drawing/2014/main" id="{F93DD592-A6D4-468D-83A2-FBFBC692FE5A}"/>
              </a:ext>
            </a:extLst>
          </p:cNvPr>
          <p:cNvSpPr>
            <a:spLocks noChangeArrowheads="1"/>
          </p:cNvSpPr>
          <p:nvPr/>
        </p:nvSpPr>
        <p:spPr bwMode="auto">
          <a:xfrm>
            <a:off x="946077" y="1830388"/>
            <a:ext cx="7725147" cy="374650"/>
          </a:xfrm>
          <a:prstGeom prst="roundRect">
            <a:avLst>
              <a:gd name="adj" fmla="val 16667"/>
            </a:avLst>
          </a:prstGeom>
          <a:noFill/>
          <a:ln>
            <a:noFill/>
          </a:ln>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50000"/>
              </a:spcBef>
              <a:buFontTx/>
              <a:buNone/>
            </a:pPr>
            <a:r>
              <a:rPr lang="de-DE" altLang="de-DE" sz="1600" b="1" dirty="0">
                <a:solidFill>
                  <a:srgbClr val="000000"/>
                </a:solidFill>
                <a:latin typeface="Century Gothic" panose="020B0502020202020204" pitchFamily="34" charset="0"/>
              </a:rPr>
              <a:t>GuV-Positionen (§ 277 III HGB als Ergänzung zum Schema des § 275 HGB):</a:t>
            </a:r>
          </a:p>
        </p:txBody>
      </p:sp>
      <p:sp>
        <p:nvSpPr>
          <p:cNvPr id="110595" name="Text Box 7">
            <a:extLst>
              <a:ext uri="{FF2B5EF4-FFF2-40B4-BE49-F238E27FC236}">
                <a16:creationId xmlns:a16="http://schemas.microsoft.com/office/drawing/2014/main" id="{377CEAA1-DF43-4186-AF36-D8149A90BA13}"/>
              </a:ext>
            </a:extLst>
          </p:cNvPr>
          <p:cNvSpPr txBox="1">
            <a:spLocks noChangeArrowheads="1"/>
          </p:cNvSpPr>
          <p:nvPr/>
        </p:nvSpPr>
        <p:spPr bwMode="auto">
          <a:xfrm>
            <a:off x="981701" y="2322513"/>
            <a:ext cx="109366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Außenplanmäßige Abschreibungen nach § 253 III S. 5 und 6 HGB, sofern nicht </a:t>
            </a:r>
            <a:r>
              <a:rPr lang="de-DE" altLang="de-DE" sz="1600">
                <a:solidFill>
                  <a:srgbClr val="000000"/>
                </a:solidFill>
                <a:latin typeface="Century Gothic" panose="020B0502020202020204" pitchFamily="34" charset="0"/>
              </a:rPr>
              <a:t>im Anhang</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angegeben </a:t>
            </a:r>
            <a:r>
              <a:rPr lang="de-DE" altLang="de-DE" sz="1600" dirty="0">
                <a:solidFill>
                  <a:srgbClr val="000000"/>
                </a:solidFill>
                <a:latin typeface="Century Gothic" panose="020B0502020202020204" pitchFamily="34" charset="0"/>
              </a:rPr>
              <a:t>(Wahlrecht)</a:t>
            </a:r>
          </a:p>
          <a:p>
            <a:pPr>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Erträge aus Gewinnabführungsverträgen</a:t>
            </a:r>
          </a:p>
          <a:p>
            <a:pPr>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Aufwendungen aus Verlustübernahme</a:t>
            </a:r>
          </a:p>
          <a:p>
            <a:pPr>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Aufgrund eines Gewinnabführungsvertrages </a:t>
            </a:r>
            <a:r>
              <a:rPr lang="de-DE" altLang="de-DE" sz="1600">
                <a:solidFill>
                  <a:srgbClr val="000000"/>
                </a:solidFill>
                <a:latin typeface="Century Gothic" panose="020B0502020202020204" pitchFamily="34" charset="0"/>
              </a:rPr>
              <a:t>abgeführte Gewinne</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a:t>
            </a:r>
            <a:r>
              <a:rPr lang="de-DE" altLang="de-DE" sz="1600" dirty="0">
                <a:solidFill>
                  <a:srgbClr val="000000"/>
                </a:solidFill>
                <a:latin typeface="Century Gothic" panose="020B0502020202020204" pitchFamily="34" charset="0"/>
              </a:rPr>
              <a:t>Aufwand aus Gewinnabführung)</a:t>
            </a:r>
          </a:p>
          <a:p>
            <a:pPr>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Aufgrund eines Gewinnabführungsvertrages </a:t>
            </a:r>
            <a:r>
              <a:rPr lang="de-DE" altLang="de-DE" sz="1600">
                <a:solidFill>
                  <a:srgbClr val="000000"/>
                </a:solidFill>
                <a:latin typeface="Century Gothic" panose="020B0502020202020204" pitchFamily="34" charset="0"/>
              </a:rPr>
              <a:t>abgeführte Gewinne</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a:t>
            </a:r>
            <a:r>
              <a:rPr lang="de-DE" altLang="de-DE" sz="1600" dirty="0">
                <a:solidFill>
                  <a:srgbClr val="000000"/>
                </a:solidFill>
                <a:latin typeface="Century Gothic" panose="020B0502020202020204" pitchFamily="34" charset="0"/>
              </a:rPr>
              <a:t>Erträge aus Verlustübernahme)</a:t>
            </a:r>
          </a:p>
        </p:txBody>
      </p:sp>
      <p:sp>
        <p:nvSpPr>
          <p:cNvPr id="110600" name="Textfeld 14">
            <a:extLst>
              <a:ext uri="{FF2B5EF4-FFF2-40B4-BE49-F238E27FC236}">
                <a16:creationId xmlns:a16="http://schemas.microsoft.com/office/drawing/2014/main" id="{24B78138-55C7-42BA-834F-C5A1C713699A}"/>
              </a:ext>
            </a:extLst>
          </p:cNvPr>
          <p:cNvSpPr txBox="1">
            <a:spLocks noChangeArrowheads="1"/>
          </p:cNvSpPr>
          <p:nvPr/>
        </p:nvSpPr>
        <p:spPr bwMode="auto">
          <a:xfrm>
            <a:off x="943478" y="1380809"/>
            <a:ext cx="1093665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628650" algn="l"/>
              </a:tabLst>
              <a:defRPr>
                <a:solidFill>
                  <a:schemeClr val="tx1"/>
                </a:solidFill>
                <a:latin typeface="Arial" panose="020B0604020202020204" pitchFamily="34" charset="0"/>
                <a:cs typeface="Arial" panose="020B0604020202020204" pitchFamily="34" charset="0"/>
              </a:defRPr>
            </a:lvl1pPr>
            <a:lvl2pPr marL="742950" indent="-285750">
              <a:tabLst>
                <a:tab pos="628650" algn="l"/>
              </a:tabLst>
              <a:defRPr>
                <a:solidFill>
                  <a:schemeClr val="tx1"/>
                </a:solidFill>
                <a:latin typeface="Arial" panose="020B0604020202020204" pitchFamily="34" charset="0"/>
                <a:cs typeface="Arial" panose="020B0604020202020204" pitchFamily="34" charset="0"/>
              </a:defRPr>
            </a:lvl2pPr>
            <a:lvl3pPr marL="1143000" indent="-228600">
              <a:tabLst>
                <a:tab pos="628650" algn="l"/>
              </a:tabLst>
              <a:defRPr>
                <a:solidFill>
                  <a:schemeClr val="tx1"/>
                </a:solidFill>
                <a:latin typeface="Arial" panose="020B0604020202020204" pitchFamily="34" charset="0"/>
                <a:cs typeface="Arial" panose="020B0604020202020204" pitchFamily="34" charset="0"/>
              </a:defRPr>
            </a:lvl3pPr>
            <a:lvl4pPr marL="1600200" indent="-228600">
              <a:tabLst>
                <a:tab pos="628650" algn="l"/>
              </a:tabLst>
              <a:defRPr>
                <a:solidFill>
                  <a:schemeClr val="tx1"/>
                </a:solidFill>
                <a:latin typeface="Arial" panose="020B0604020202020204" pitchFamily="34" charset="0"/>
                <a:cs typeface="Arial" panose="020B0604020202020204" pitchFamily="34" charset="0"/>
              </a:defRPr>
            </a:lvl4pPr>
            <a:lvl5pPr marL="2057400" indent="-228600">
              <a:tabLst>
                <a:tab pos="6286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28650" algn="l"/>
              </a:tabLs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B0F0"/>
                </a:solidFill>
                <a:latin typeface="Century Gothic" panose="020B0502020202020204" pitchFamily="34" charset="0"/>
              </a:rPr>
              <a:t>GuV-Positionen im Zusammenhang mit Buchungen des Finanzanlagevermögens; Forts.</a:t>
            </a:r>
            <a:endParaRPr lang="de-DE" altLang="de-DE" sz="1600" b="1" dirty="0">
              <a:solidFill>
                <a:srgbClr val="92D050"/>
              </a:solidFill>
              <a:latin typeface="Century Gothic" panose="020B0502020202020204" pitchFamily="34" charset="0"/>
            </a:endParaRPr>
          </a:p>
        </p:txBody>
      </p:sp>
      <p:sp>
        <p:nvSpPr>
          <p:cNvPr id="9" name="Textfeld 1">
            <a:extLst>
              <a:ext uri="{FF2B5EF4-FFF2-40B4-BE49-F238E27FC236}">
                <a16:creationId xmlns:a16="http://schemas.microsoft.com/office/drawing/2014/main" id="{6BCEF604-C4E6-46D9-A199-59B3FF8BA06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7" name="Rectangle 2">
            <a:extLst>
              <a:ext uri="{FF2B5EF4-FFF2-40B4-BE49-F238E27FC236}">
                <a16:creationId xmlns:a16="http://schemas.microsoft.com/office/drawing/2014/main" id="{A2EDB674-10E3-4ECB-8B44-FAC79A797E1B}"/>
              </a:ext>
            </a:extLst>
          </p:cNvPr>
          <p:cNvSpPr txBox="1">
            <a:spLocks/>
          </p:cNvSpPr>
          <p:nvPr/>
        </p:nvSpPr>
        <p:spPr bwMode="auto">
          <a:xfrm>
            <a:off x="1057399" y="1018478"/>
            <a:ext cx="10793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4.5 Gewinn- </a:t>
            </a:r>
            <a:r>
              <a:rPr lang="de-DE" altLang="de-DE" sz="1600" b="1">
                <a:solidFill>
                  <a:srgbClr val="00B0F0"/>
                </a:solidFill>
                <a:latin typeface="Century Gothic" panose="020B0502020202020204" pitchFamily="34" charset="0"/>
              </a:rPr>
              <a:t>und Verlustrechnung;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60B6C9F-DD01-40C6-B074-CA874294899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tangle 2">
            <a:extLst>
              <a:ext uri="{FF2B5EF4-FFF2-40B4-BE49-F238E27FC236}">
                <a16:creationId xmlns:a16="http://schemas.microsoft.com/office/drawing/2014/main" id="{1625DA07-AE27-48D9-84DD-69BE8628D158}"/>
              </a:ext>
            </a:extLst>
          </p:cNvPr>
          <p:cNvSpPr txBox="1">
            <a:spLocks/>
          </p:cNvSpPr>
          <p:nvPr/>
        </p:nvSpPr>
        <p:spPr bwMode="auto">
          <a:xfrm>
            <a:off x="1056584" y="68415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4.6	</a:t>
            </a:r>
            <a:r>
              <a:rPr lang="de-DE" sz="2800" b="1" dirty="0">
                <a:latin typeface="Century Gothic" panose="020B0502020202020204" pitchFamily="34" charset="0"/>
              </a:rPr>
              <a:t>Pflichtangaben im Anhang</a:t>
            </a:r>
          </a:p>
          <a:p>
            <a:pPr lvl="4">
              <a:spcBef>
                <a:spcPts val="600"/>
              </a:spcBef>
              <a:spcAft>
                <a:spcPts val="600"/>
              </a:spcAft>
              <a:tabLst>
                <a:tab pos="444500" algn="l"/>
              </a:tabLst>
            </a:pPr>
            <a:r>
              <a:rPr lang="de-DE" b="1" dirty="0">
                <a:latin typeface="Century Gothic" panose="020B0502020202020204" pitchFamily="34" charset="0"/>
              </a:rPr>
              <a:t>4.6.1	</a:t>
            </a:r>
            <a:r>
              <a:rPr lang="de-DE" dirty="0">
                <a:latin typeface="Century Gothic" panose="020B0502020202020204" pitchFamily="34" charset="0"/>
              </a:rPr>
              <a:t>Einzelangaben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4.6.2	</a:t>
            </a:r>
            <a:r>
              <a:rPr lang="de-DE" dirty="0">
                <a:latin typeface="Century Gothic" panose="020B0502020202020204" pitchFamily="34" charset="0"/>
              </a:rPr>
              <a:t>Anlagenspiegel § 284 III HGB</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4.6.3	</a:t>
            </a:r>
            <a:r>
              <a:rPr lang="de-DE" dirty="0">
                <a:latin typeface="Century Gothic" panose="020B0502020202020204" pitchFamily="34" charset="0"/>
              </a:rPr>
              <a:t>Anteilsliste § 285 Nr. 11 HGB </a:t>
            </a:r>
            <a:br>
              <a:rPr lang="de-DE" dirty="0">
                <a:latin typeface="Century Gothic" panose="020B0502020202020204" pitchFamily="34" charset="0"/>
              </a:rPr>
            </a:br>
            <a:r>
              <a:rPr lang="de-DE" dirty="0">
                <a:latin typeface="Century Gothic" panose="020B0502020202020204" pitchFamily="34" charset="0"/>
              </a:rPr>
              <a:t>	(siehe auch §§ 285 Nr. 11a und Nr. </a:t>
            </a:r>
            <a:r>
              <a:rPr lang="de-DE">
                <a:latin typeface="Century Gothic" panose="020B0502020202020204" pitchFamily="34" charset="0"/>
              </a:rPr>
              <a:t>11b HGB)</a:t>
            </a:r>
            <a:endParaRPr lang="de-DE" dirty="0">
              <a:latin typeface="Century Gothic" panose="020B0502020202020204" pitchFamily="34" charset="0"/>
            </a:endParaRPr>
          </a:p>
        </p:txBody>
      </p:sp>
      <p:sp>
        <p:nvSpPr>
          <p:cNvPr id="7" name="Textfeld 6">
            <a:extLst>
              <a:ext uri="{FF2B5EF4-FFF2-40B4-BE49-F238E27FC236}">
                <a16:creationId xmlns:a16="http://schemas.microsoft.com/office/drawing/2014/main" id="{B98B8DEF-B970-45ED-A731-8FAE339391E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29BEA33-9D11-497E-85E4-EE96D5FF54C1}"/>
              </a:ext>
            </a:extLst>
          </p:cNvPr>
          <p:cNvSpPr txBox="1">
            <a:spLocks noChangeArrowheads="1"/>
          </p:cNvSpPr>
          <p:nvPr/>
        </p:nvSpPr>
        <p:spPr bwMode="auto">
          <a:xfrm>
            <a:off x="965144" y="1221383"/>
            <a:ext cx="10936288"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44000"/>
          <a:lstStyle>
            <a:lvl1pPr marL="342900" indent="-342900" algn="l" rtl="0" eaLnBrk="0" fontAlgn="base" hangingPunct="0">
              <a:spcBef>
                <a:spcPct val="20000"/>
              </a:spcBef>
              <a:spcAft>
                <a:spcPct val="0"/>
              </a:spcAft>
              <a:buClr>
                <a:srgbClr val="003371"/>
              </a:buClr>
              <a:buFont typeface="Wingdings" pitchFamily="2" charset="2"/>
              <a:buChar char="§"/>
              <a:defRPr sz="1400" b="1">
                <a:solidFill>
                  <a:schemeClr val="tx1"/>
                </a:solidFill>
                <a:latin typeface="+mn-lt"/>
                <a:ea typeface="+mn-ea"/>
                <a:cs typeface="+mn-cs"/>
              </a:defRPr>
            </a:lvl1pPr>
            <a:lvl2pPr marL="7620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2pPr>
            <a:lvl3pPr marL="12192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3pPr>
            <a:lvl4pPr marL="16764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4pPr>
            <a:lvl5pPr marL="21336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5pPr>
            <a:lvl6pPr marL="2590800" indent="-304800" algn="l" rtl="0" fontAlgn="base">
              <a:spcBef>
                <a:spcPct val="0"/>
              </a:spcBef>
              <a:spcAft>
                <a:spcPct val="0"/>
              </a:spcAft>
              <a:buClr>
                <a:srgbClr val="003371"/>
              </a:buClr>
              <a:buFont typeface="Wingdings" pitchFamily="2" charset="2"/>
              <a:buChar char="§"/>
              <a:defRPr sz="1400">
                <a:solidFill>
                  <a:schemeClr val="tx1"/>
                </a:solidFill>
                <a:latin typeface="+mn-lt"/>
              </a:defRPr>
            </a:lvl6pPr>
            <a:lvl7pPr marL="3048000" indent="-304800" algn="l" rtl="0" fontAlgn="base">
              <a:spcBef>
                <a:spcPct val="0"/>
              </a:spcBef>
              <a:spcAft>
                <a:spcPct val="0"/>
              </a:spcAft>
              <a:buClr>
                <a:srgbClr val="003371"/>
              </a:buClr>
              <a:buFont typeface="Wingdings" pitchFamily="2" charset="2"/>
              <a:buChar char="§"/>
              <a:defRPr sz="1400">
                <a:solidFill>
                  <a:schemeClr val="tx1"/>
                </a:solidFill>
                <a:latin typeface="+mn-lt"/>
              </a:defRPr>
            </a:lvl7pPr>
            <a:lvl8pPr marL="3505200" indent="-304800" algn="l" rtl="0" fontAlgn="base">
              <a:spcBef>
                <a:spcPct val="0"/>
              </a:spcBef>
              <a:spcAft>
                <a:spcPct val="0"/>
              </a:spcAft>
              <a:buClr>
                <a:srgbClr val="003371"/>
              </a:buClr>
              <a:buFont typeface="Wingdings" pitchFamily="2" charset="2"/>
              <a:buChar char="§"/>
              <a:defRPr sz="1400">
                <a:solidFill>
                  <a:schemeClr val="tx1"/>
                </a:solidFill>
                <a:latin typeface="+mn-lt"/>
              </a:defRPr>
            </a:lvl8pPr>
            <a:lvl9pPr marL="3962400" indent="-304800" algn="l" rtl="0" fontAlgn="base">
              <a:spcBef>
                <a:spcPct val="0"/>
              </a:spcBef>
              <a:spcAft>
                <a:spcPct val="0"/>
              </a:spcAft>
              <a:buClr>
                <a:srgbClr val="003371"/>
              </a:buClr>
              <a:buFont typeface="Wingdings" pitchFamily="2" charset="2"/>
              <a:buChar char="§"/>
              <a:defRPr sz="1400">
                <a:solidFill>
                  <a:schemeClr val="tx1"/>
                </a:solidFill>
                <a:latin typeface="+mn-lt"/>
              </a:defRPr>
            </a:lvl9pPr>
          </a:lstStyle>
          <a:p>
            <a:pPr marL="0" indent="0" eaLnBrk="1" hangingPunct="1">
              <a:lnSpc>
                <a:spcPct val="120000"/>
              </a:lnSpc>
              <a:spcBef>
                <a:spcPts val="600"/>
              </a:spcBef>
              <a:spcAft>
                <a:spcPts val="600"/>
              </a:spcAft>
              <a:buClrTx/>
              <a:buFont typeface="Wingdings" pitchFamily="2" charset="2"/>
              <a:buNone/>
              <a:defRPr/>
            </a:pPr>
            <a:r>
              <a:rPr lang="de-DE" altLang="de-DE" sz="1600" kern="0" dirty="0">
                <a:solidFill>
                  <a:srgbClr val="00B0F0"/>
                </a:solidFill>
                <a:latin typeface="Century Gothic" panose="020B0502020202020204" pitchFamily="34" charset="0"/>
              </a:rPr>
              <a:t>4.6.1  Einzelangaben</a:t>
            </a:r>
          </a:p>
          <a:p>
            <a:pPr marL="266700" lvl="1" indent="-266700" eaLnBrk="1" hangingPunct="1">
              <a:spcBef>
                <a:spcPts val="300"/>
              </a:spcBef>
              <a:spcAft>
                <a:spcPts val="3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Angewandte Bilanzierungs- und Bewertungsmethoden einschließlich Grundlagen der Währungsumrechnung, § 284 II Nr. 1 HGB</a:t>
            </a:r>
          </a:p>
          <a:p>
            <a:pPr marL="266700" lvl="1" indent="-266700" eaLnBrk="1" hangingPunct="1">
              <a:spcBef>
                <a:spcPts val="300"/>
              </a:spcBef>
              <a:spcAft>
                <a:spcPts val="3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Begründung der Änderung von Bewertungsmethoden und Einfluss auf </a:t>
            </a:r>
            <a:r>
              <a:rPr lang="de-DE" altLang="de-DE" sz="1600" kern="0">
                <a:solidFill>
                  <a:prstClr val="black"/>
                </a:solidFill>
                <a:latin typeface="Century Gothic" panose="020B0502020202020204" pitchFamily="34" charset="0"/>
              </a:rPr>
              <a:t>VFE-Lage gesondert</a:t>
            </a:r>
            <a:br>
              <a:rPr lang="de-DE" altLang="de-DE" sz="1600" kern="0">
                <a:solidFill>
                  <a:prstClr val="black"/>
                </a:solidFill>
                <a:latin typeface="Century Gothic" panose="020B0502020202020204" pitchFamily="34" charset="0"/>
              </a:rPr>
            </a:br>
            <a:r>
              <a:rPr lang="de-DE" altLang="de-DE" sz="1600" kern="0">
                <a:solidFill>
                  <a:prstClr val="black"/>
                </a:solidFill>
                <a:latin typeface="Century Gothic" panose="020B0502020202020204" pitchFamily="34" charset="0"/>
              </a:rPr>
              <a:t>dargestellt, § </a:t>
            </a:r>
            <a:r>
              <a:rPr lang="de-DE" altLang="de-DE" sz="1600" kern="0" dirty="0">
                <a:solidFill>
                  <a:prstClr val="black"/>
                </a:solidFill>
                <a:latin typeface="Century Gothic" panose="020B0502020202020204" pitchFamily="34" charset="0"/>
              </a:rPr>
              <a:t>284 II Nr. 3 HGB</a:t>
            </a:r>
          </a:p>
          <a:p>
            <a:pPr marL="266700" lvl="1" indent="-266700" eaLnBrk="1" hangingPunct="1">
              <a:spcBef>
                <a:spcPts val="300"/>
              </a:spcBef>
              <a:spcAft>
                <a:spcPts val="3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Verpfändungen und ähnliche Verfügungsbeschränkungen, § 285 Nr. 1b HGB</a:t>
            </a:r>
          </a:p>
          <a:p>
            <a:pPr marL="266700" lvl="1" indent="-266700" eaLnBrk="1" hangingPunct="1">
              <a:spcBef>
                <a:spcPts val="300"/>
              </a:spcBef>
              <a:spcAft>
                <a:spcPts val="3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Beteiligung an </a:t>
            </a:r>
            <a:r>
              <a:rPr lang="de-DE" altLang="de-DE" sz="1600" kern="0" dirty="0" err="1">
                <a:solidFill>
                  <a:prstClr val="black"/>
                </a:solidFill>
                <a:latin typeface="Century Gothic" panose="020B0502020202020204" pitchFamily="34" charset="0"/>
              </a:rPr>
              <a:t>PersGes</a:t>
            </a:r>
            <a:r>
              <a:rPr lang="de-DE" altLang="de-DE" sz="1600" kern="0" dirty="0">
                <a:solidFill>
                  <a:prstClr val="black"/>
                </a:solidFill>
                <a:latin typeface="Century Gothic" panose="020B0502020202020204" pitchFamily="34" charset="0"/>
              </a:rPr>
              <a:t>: Höhere Haftsummen als ausgewiesene Beteiligung sowie </a:t>
            </a:r>
            <a:r>
              <a:rPr lang="de-DE" altLang="de-DE" sz="1600" kern="0">
                <a:solidFill>
                  <a:prstClr val="black"/>
                </a:solidFill>
                <a:latin typeface="Century Gothic" panose="020B0502020202020204" pitchFamily="34" charset="0"/>
              </a:rPr>
              <a:t>über sonstige</a:t>
            </a:r>
            <a:br>
              <a:rPr lang="de-DE" altLang="de-DE" sz="1600" kern="0">
                <a:solidFill>
                  <a:prstClr val="black"/>
                </a:solidFill>
                <a:latin typeface="Century Gothic" panose="020B0502020202020204" pitchFamily="34" charset="0"/>
              </a:rPr>
            </a:br>
            <a:r>
              <a:rPr lang="de-DE" altLang="de-DE" sz="1600" kern="0">
                <a:solidFill>
                  <a:prstClr val="black"/>
                </a:solidFill>
                <a:latin typeface="Century Gothic" panose="020B0502020202020204" pitchFamily="34" charset="0"/>
              </a:rPr>
              <a:t>finanzielle </a:t>
            </a:r>
            <a:r>
              <a:rPr lang="de-DE" altLang="de-DE" sz="1600" kern="0" dirty="0">
                <a:solidFill>
                  <a:prstClr val="black"/>
                </a:solidFill>
                <a:latin typeface="Century Gothic" panose="020B0502020202020204" pitchFamily="34" charset="0"/>
              </a:rPr>
              <a:t>Risiken, § 285 Nr. 3a HGB</a:t>
            </a:r>
          </a:p>
          <a:p>
            <a:pPr marL="266700" lvl="1" indent="-266700" eaLnBrk="1" hangingPunct="1">
              <a:spcBef>
                <a:spcPts val="300"/>
              </a:spcBef>
              <a:spcAft>
                <a:spcPts val="300"/>
              </a:spcAft>
              <a:buClrTx/>
              <a:buFont typeface="Arial" panose="020B0604020202020204" pitchFamily="34" charset="0"/>
              <a:buChar char="•"/>
              <a:defRPr/>
            </a:pPr>
            <a:r>
              <a:rPr lang="de-DE" altLang="de-DE" sz="1600" kern="0" dirty="0" err="1">
                <a:solidFill>
                  <a:prstClr val="black"/>
                </a:solidFill>
                <a:latin typeface="Century Gothic" panose="020B0502020202020204" pitchFamily="34" charset="0"/>
              </a:rPr>
              <a:t>Aplm</a:t>
            </a:r>
            <a:r>
              <a:rPr lang="de-DE" altLang="de-DE" sz="1600" kern="0" dirty="0">
                <a:solidFill>
                  <a:prstClr val="black"/>
                </a:solidFill>
                <a:latin typeface="Century Gothic" panose="020B0502020202020204" pitchFamily="34" charset="0"/>
              </a:rPr>
              <a:t>. Abschreibungen nach § 253 III S. 5 und 6 HGB, sofern nicht in der </a:t>
            </a:r>
            <a:r>
              <a:rPr lang="de-DE" altLang="de-DE" sz="1600" kern="0">
                <a:solidFill>
                  <a:prstClr val="black"/>
                </a:solidFill>
                <a:latin typeface="Century Gothic" panose="020B0502020202020204" pitchFamily="34" charset="0"/>
              </a:rPr>
              <a:t>GuV gesondert</a:t>
            </a:r>
            <a:br>
              <a:rPr lang="de-DE" altLang="de-DE" sz="1600" kern="0">
                <a:solidFill>
                  <a:prstClr val="black"/>
                </a:solidFill>
                <a:latin typeface="Century Gothic" panose="020B0502020202020204" pitchFamily="34" charset="0"/>
              </a:rPr>
            </a:br>
            <a:r>
              <a:rPr lang="de-DE" altLang="de-DE" sz="1600" kern="0">
                <a:solidFill>
                  <a:prstClr val="black"/>
                </a:solidFill>
                <a:latin typeface="Century Gothic" panose="020B0502020202020204" pitchFamily="34" charset="0"/>
              </a:rPr>
              <a:t>ausgewiesen </a:t>
            </a:r>
            <a:r>
              <a:rPr lang="de-DE" altLang="de-DE" sz="1600" kern="0" dirty="0">
                <a:solidFill>
                  <a:prstClr val="black"/>
                </a:solidFill>
                <a:latin typeface="Century Gothic" panose="020B0502020202020204" pitchFamily="34" charset="0"/>
              </a:rPr>
              <a:t>(Wahlrecht)</a:t>
            </a:r>
          </a:p>
          <a:p>
            <a:pPr marL="0" lvl="1" indent="0" eaLnBrk="1" hangingPunct="1">
              <a:lnSpc>
                <a:spcPct val="120000"/>
              </a:lnSpc>
              <a:spcBef>
                <a:spcPts val="300"/>
              </a:spcBef>
              <a:spcAft>
                <a:spcPts val="300"/>
              </a:spcAft>
              <a:buClrTx/>
              <a:buFont typeface="Verdana" pitchFamily="34" charset="0"/>
              <a:buNone/>
              <a:defRPr/>
            </a:pPr>
            <a:endParaRPr lang="de-DE" altLang="de-DE" sz="1600" kern="0" dirty="0">
              <a:solidFill>
                <a:prstClr val="black"/>
              </a:solidFill>
              <a:latin typeface="Century Gothic" panose="020B0502020202020204" pitchFamily="34" charset="0"/>
            </a:endParaRPr>
          </a:p>
          <a:p>
            <a:pPr marL="0" indent="0" eaLnBrk="1" hangingPunct="1">
              <a:lnSpc>
                <a:spcPct val="120000"/>
              </a:lnSpc>
              <a:spcBef>
                <a:spcPts val="600"/>
              </a:spcBef>
              <a:spcAft>
                <a:spcPts val="600"/>
              </a:spcAft>
              <a:buClrTx/>
              <a:buFont typeface="Wingdings" pitchFamily="2" charset="2"/>
              <a:buNone/>
              <a:defRPr/>
            </a:pPr>
            <a:r>
              <a:rPr lang="de-DE" altLang="de-DE" sz="1600" kern="0" dirty="0">
                <a:solidFill>
                  <a:srgbClr val="00B0F0"/>
                </a:solidFill>
                <a:latin typeface="Century Gothic" panose="020B0502020202020204" pitchFamily="34" charset="0"/>
              </a:rPr>
              <a:t>4.6.2  Anlagenspiegel § 284 III HGB</a:t>
            </a:r>
            <a:endParaRPr lang="de-DE" altLang="de-DE" sz="1600" b="0" kern="0" dirty="0">
              <a:solidFill>
                <a:srgbClr val="00B0F0"/>
              </a:solidFill>
              <a:latin typeface="Century Gothic" panose="020B0502020202020204" pitchFamily="34" charset="0"/>
            </a:endParaRPr>
          </a:p>
          <a:p>
            <a:pPr marL="265113" lvl="1" indent="-265113" eaLnBrk="1" hangingPunct="1">
              <a:lnSpc>
                <a:spcPct val="120000"/>
              </a:lnSpc>
              <a:spcBef>
                <a:spcPts val="300"/>
              </a:spcBef>
              <a:spcAft>
                <a:spcPts val="3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Anlagenspiegel = Verpflichteten der Bestandteil des Anhangs</a:t>
            </a:r>
          </a:p>
        </p:txBody>
      </p:sp>
      <p:sp>
        <p:nvSpPr>
          <p:cNvPr id="114691" name="Rectangle 2">
            <a:extLst>
              <a:ext uri="{FF2B5EF4-FFF2-40B4-BE49-F238E27FC236}">
                <a16:creationId xmlns:a16="http://schemas.microsoft.com/office/drawing/2014/main" id="{F3E84E44-6E85-4539-BB7C-E7130F74BC84}"/>
              </a:ext>
            </a:extLst>
          </p:cNvPr>
          <p:cNvSpPr txBox="1">
            <a:spLocks/>
          </p:cNvSpPr>
          <p:nvPr/>
        </p:nvSpPr>
        <p:spPr bwMode="auto">
          <a:xfrm>
            <a:off x="105544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4.6 Pflichtangaben im Anhang</a:t>
            </a:r>
          </a:p>
        </p:txBody>
      </p:sp>
      <p:sp>
        <p:nvSpPr>
          <p:cNvPr id="8" name="Textfeld 1">
            <a:extLst>
              <a:ext uri="{FF2B5EF4-FFF2-40B4-BE49-F238E27FC236}">
                <a16:creationId xmlns:a16="http://schemas.microsoft.com/office/drawing/2014/main" id="{B008E60C-5DDA-489D-B377-29AA13CF777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BD364614-BB55-4E3F-A183-23B04DB21D59}"/>
              </a:ext>
            </a:extLst>
          </p:cNvPr>
          <p:cNvSpPr txBox="1">
            <a:spLocks noChangeArrowheads="1"/>
          </p:cNvSpPr>
          <p:nvPr/>
        </p:nvSpPr>
        <p:spPr bwMode="auto">
          <a:xfrm>
            <a:off x="983282" y="1268760"/>
            <a:ext cx="10801350" cy="501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44000"/>
          <a:lstStyle>
            <a:lvl1pPr marL="342900" indent="-342900" algn="l" rtl="0" eaLnBrk="0" fontAlgn="base" hangingPunct="0">
              <a:spcBef>
                <a:spcPct val="20000"/>
              </a:spcBef>
              <a:spcAft>
                <a:spcPct val="0"/>
              </a:spcAft>
              <a:buClr>
                <a:srgbClr val="003371"/>
              </a:buClr>
              <a:buFont typeface="Wingdings" pitchFamily="2" charset="2"/>
              <a:buChar char="§"/>
              <a:defRPr sz="1400" b="1">
                <a:solidFill>
                  <a:schemeClr val="tx1"/>
                </a:solidFill>
                <a:latin typeface="+mn-lt"/>
                <a:ea typeface="+mn-ea"/>
                <a:cs typeface="+mn-cs"/>
              </a:defRPr>
            </a:lvl1pPr>
            <a:lvl2pPr marL="7620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2pPr>
            <a:lvl3pPr marL="12192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3pPr>
            <a:lvl4pPr marL="16764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4pPr>
            <a:lvl5pPr marL="21336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5pPr>
            <a:lvl6pPr marL="2590800" indent="-304800" algn="l" rtl="0" fontAlgn="base">
              <a:spcBef>
                <a:spcPct val="0"/>
              </a:spcBef>
              <a:spcAft>
                <a:spcPct val="0"/>
              </a:spcAft>
              <a:buClr>
                <a:srgbClr val="003371"/>
              </a:buClr>
              <a:buFont typeface="Wingdings" pitchFamily="2" charset="2"/>
              <a:buChar char="§"/>
              <a:defRPr sz="1400">
                <a:solidFill>
                  <a:schemeClr val="tx1"/>
                </a:solidFill>
                <a:latin typeface="+mn-lt"/>
              </a:defRPr>
            </a:lvl6pPr>
            <a:lvl7pPr marL="3048000" indent="-304800" algn="l" rtl="0" fontAlgn="base">
              <a:spcBef>
                <a:spcPct val="0"/>
              </a:spcBef>
              <a:spcAft>
                <a:spcPct val="0"/>
              </a:spcAft>
              <a:buClr>
                <a:srgbClr val="003371"/>
              </a:buClr>
              <a:buFont typeface="Wingdings" pitchFamily="2" charset="2"/>
              <a:buChar char="§"/>
              <a:defRPr sz="1400">
                <a:solidFill>
                  <a:schemeClr val="tx1"/>
                </a:solidFill>
                <a:latin typeface="+mn-lt"/>
              </a:defRPr>
            </a:lvl7pPr>
            <a:lvl8pPr marL="3505200" indent="-304800" algn="l" rtl="0" fontAlgn="base">
              <a:spcBef>
                <a:spcPct val="0"/>
              </a:spcBef>
              <a:spcAft>
                <a:spcPct val="0"/>
              </a:spcAft>
              <a:buClr>
                <a:srgbClr val="003371"/>
              </a:buClr>
              <a:buFont typeface="Wingdings" pitchFamily="2" charset="2"/>
              <a:buChar char="§"/>
              <a:defRPr sz="1400">
                <a:solidFill>
                  <a:schemeClr val="tx1"/>
                </a:solidFill>
                <a:latin typeface="+mn-lt"/>
              </a:defRPr>
            </a:lvl8pPr>
            <a:lvl9pPr marL="3962400" indent="-304800" algn="l" rtl="0" fontAlgn="base">
              <a:spcBef>
                <a:spcPct val="0"/>
              </a:spcBef>
              <a:spcAft>
                <a:spcPct val="0"/>
              </a:spcAft>
              <a:buClr>
                <a:srgbClr val="003371"/>
              </a:buClr>
              <a:buFont typeface="Wingdings" pitchFamily="2" charset="2"/>
              <a:buChar char="§"/>
              <a:defRPr sz="1400">
                <a:solidFill>
                  <a:schemeClr val="tx1"/>
                </a:solidFill>
                <a:latin typeface="+mn-lt"/>
              </a:defRPr>
            </a:lvl9pPr>
          </a:lstStyle>
          <a:p>
            <a:pPr marL="0" indent="0" eaLnBrk="1" hangingPunct="1">
              <a:spcBef>
                <a:spcPts val="500"/>
              </a:spcBef>
              <a:spcAft>
                <a:spcPts val="500"/>
              </a:spcAft>
              <a:buClrTx/>
              <a:buFont typeface="Wingdings" pitchFamily="2" charset="2"/>
              <a:buNone/>
              <a:defRPr/>
            </a:pPr>
            <a:r>
              <a:rPr lang="de-DE" altLang="de-DE" sz="1600" kern="0" dirty="0">
                <a:solidFill>
                  <a:prstClr val="black"/>
                </a:solidFill>
                <a:latin typeface="Century Gothic" panose="020B0502020202020204" pitchFamily="34" charset="0"/>
              </a:rPr>
              <a:t>Im Anhang oder als gesonderte Liste mit Verweis hierauf im Anhang</a:t>
            </a:r>
            <a:endParaRPr lang="de-DE" altLang="de-DE" sz="1600" kern="0" dirty="0">
              <a:solidFill>
                <a:srgbClr val="00B0F0"/>
              </a:solidFill>
              <a:latin typeface="Century Gothic" panose="020B0502020202020204" pitchFamily="34" charset="0"/>
            </a:endParaRPr>
          </a:p>
          <a:p>
            <a:pPr marL="266700" lvl="1" indent="-266700" eaLnBrk="1" hangingPunct="1">
              <a:spcBef>
                <a:spcPts val="500"/>
              </a:spcBef>
              <a:spcAft>
                <a:spcPts val="500"/>
              </a:spcAft>
              <a:buClrTx/>
              <a:buFont typeface="+mj-lt"/>
              <a:buAutoNum type="alphaLcPeriod"/>
              <a:defRPr/>
            </a:pPr>
            <a:r>
              <a:rPr lang="de-DE" altLang="de-DE" sz="1600" b="1" kern="0" dirty="0">
                <a:solidFill>
                  <a:srgbClr val="00B0F0"/>
                </a:solidFill>
                <a:latin typeface="Century Gothic" panose="020B0502020202020204" pitchFamily="34" charset="0"/>
              </a:rPr>
              <a:t>Anzugebende Beteiligungen</a:t>
            </a:r>
          </a:p>
          <a:p>
            <a:pPr marL="268288" lvl="2" indent="-268288" eaLnBrk="1" hangingPunct="1">
              <a:spcBef>
                <a:spcPts val="500"/>
              </a:spcBef>
              <a:spcAft>
                <a:spcPts val="5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Immer: </a:t>
            </a:r>
          </a:p>
          <a:p>
            <a:pPr marL="539750" lvl="2" indent="-268288" eaLnBrk="1" hangingPunct="1">
              <a:spcBef>
                <a:spcPts val="500"/>
              </a:spcBef>
              <a:spcAft>
                <a:spcPts val="500"/>
              </a:spcAft>
              <a:buClrTx/>
              <a:buFont typeface="Symbol" panose="05050102010706020507" pitchFamily="18" charset="2"/>
              <a:buChar char="-"/>
              <a:defRPr/>
            </a:pPr>
            <a:r>
              <a:rPr lang="de-DE" altLang="de-DE" sz="1600" kern="0" dirty="0">
                <a:solidFill>
                  <a:prstClr val="black"/>
                </a:solidFill>
                <a:latin typeface="Century Gothic" panose="020B0502020202020204" pitchFamily="34" charset="0"/>
              </a:rPr>
              <a:t>alle Beteiligungen unabhängig von der Anteilsquote </a:t>
            </a:r>
          </a:p>
          <a:p>
            <a:pPr marL="539750" lvl="2" indent="-268288" eaLnBrk="1" hangingPunct="1">
              <a:spcBef>
                <a:spcPts val="500"/>
              </a:spcBef>
              <a:spcAft>
                <a:spcPts val="500"/>
              </a:spcAft>
              <a:buClrTx/>
              <a:buFont typeface="Symbol" panose="05050102010706020507" pitchFamily="18" charset="2"/>
              <a:buChar char="-"/>
              <a:defRPr/>
            </a:pPr>
            <a:r>
              <a:rPr lang="de-DE" altLang="de-DE" sz="1600" kern="0" dirty="0">
                <a:solidFill>
                  <a:prstClr val="black"/>
                </a:solidFill>
                <a:latin typeface="Century Gothic" panose="020B0502020202020204" pitchFamily="34" charset="0"/>
              </a:rPr>
              <a:t>Beteiligungen als pers. </a:t>
            </a:r>
            <a:r>
              <a:rPr lang="de-DE" altLang="de-DE" sz="1600" kern="0" dirty="0" err="1">
                <a:solidFill>
                  <a:prstClr val="black"/>
                </a:solidFill>
                <a:latin typeface="Century Gothic" panose="020B0502020202020204" pitchFamily="34" charset="0"/>
              </a:rPr>
              <a:t>haft</a:t>
            </a:r>
            <a:r>
              <a:rPr lang="de-DE" altLang="de-DE" sz="1600" kern="0" dirty="0">
                <a:solidFill>
                  <a:prstClr val="black"/>
                </a:solidFill>
                <a:latin typeface="Century Gothic" panose="020B0502020202020204" pitchFamily="34" charset="0"/>
              </a:rPr>
              <a:t>. Gesellschafter	</a:t>
            </a:r>
          </a:p>
          <a:p>
            <a:pPr marL="268288" lvl="2" indent="-268288" eaLnBrk="1" hangingPunct="1">
              <a:spcBef>
                <a:spcPts val="500"/>
              </a:spcBef>
              <a:spcAft>
                <a:spcPts val="5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Zusätzlich bei börsennotierten </a:t>
            </a:r>
            <a:r>
              <a:rPr lang="de-DE" altLang="de-DE" sz="1600" kern="0" dirty="0" err="1">
                <a:solidFill>
                  <a:prstClr val="black"/>
                </a:solidFill>
                <a:latin typeface="Century Gothic" panose="020B0502020202020204" pitchFamily="34" charset="0"/>
              </a:rPr>
              <a:t>KapGes</a:t>
            </a:r>
            <a:r>
              <a:rPr lang="de-DE" altLang="de-DE" sz="1600" kern="0" dirty="0">
                <a:solidFill>
                  <a:prstClr val="black"/>
                </a:solidFill>
                <a:latin typeface="Century Gothic" panose="020B0502020202020204" pitchFamily="34" charset="0"/>
              </a:rPr>
              <a:t>: </a:t>
            </a:r>
          </a:p>
          <a:p>
            <a:pPr marL="539750" lvl="2" indent="-268288" eaLnBrk="1" hangingPunct="1">
              <a:spcBef>
                <a:spcPts val="500"/>
              </a:spcBef>
              <a:spcAft>
                <a:spcPts val="500"/>
              </a:spcAft>
              <a:buClrTx/>
              <a:buFont typeface="Symbol" panose="05050102010706020507" pitchFamily="18" charset="2"/>
              <a:buChar char="-"/>
              <a:defRPr/>
            </a:pPr>
            <a:r>
              <a:rPr lang="de-DE" altLang="de-DE" sz="1600" kern="0" dirty="0" err="1">
                <a:solidFill>
                  <a:prstClr val="black"/>
                </a:solidFill>
                <a:latin typeface="Century Gothic" panose="020B0502020202020204" pitchFamily="34" charset="0"/>
              </a:rPr>
              <a:t>Beteiligung</a:t>
            </a:r>
            <a:r>
              <a:rPr lang="de-DE" altLang="de-DE" sz="1600" kern="0" dirty="0">
                <a:solidFill>
                  <a:prstClr val="black"/>
                </a:solidFill>
                <a:latin typeface="Century Gothic" panose="020B0502020202020204" pitchFamily="34" charset="0"/>
              </a:rPr>
              <a:t> an großen </a:t>
            </a:r>
            <a:r>
              <a:rPr lang="de-DE" altLang="de-DE" sz="1600" kern="0" dirty="0" err="1">
                <a:solidFill>
                  <a:prstClr val="black"/>
                </a:solidFill>
                <a:latin typeface="Century Gothic" panose="020B0502020202020204" pitchFamily="34" charset="0"/>
              </a:rPr>
              <a:t>KapGes</a:t>
            </a:r>
            <a:r>
              <a:rPr lang="de-DE" altLang="de-DE" sz="1600" kern="0" dirty="0">
                <a:solidFill>
                  <a:prstClr val="black"/>
                </a:solidFill>
                <a:latin typeface="Century Gothic" panose="020B0502020202020204" pitchFamily="34" charset="0"/>
              </a:rPr>
              <a:t> mit Stimmrechtsanteil &gt; 5 %</a:t>
            </a:r>
          </a:p>
          <a:p>
            <a:pPr marL="266700" lvl="1" indent="-266700" eaLnBrk="1" hangingPunct="1">
              <a:spcBef>
                <a:spcPts val="500"/>
              </a:spcBef>
              <a:spcAft>
                <a:spcPts val="500"/>
              </a:spcAft>
              <a:buClrTx/>
              <a:buFont typeface="+mj-lt"/>
              <a:buAutoNum type="alphaLcPeriod"/>
              <a:defRPr/>
            </a:pPr>
            <a:r>
              <a:rPr lang="de-DE" altLang="de-DE" sz="1600" b="1" kern="0" dirty="0">
                <a:solidFill>
                  <a:srgbClr val="00B0F0"/>
                </a:solidFill>
                <a:latin typeface="Century Gothic" panose="020B0502020202020204" pitchFamily="34" charset="0"/>
              </a:rPr>
              <a:t>Inhalt</a:t>
            </a:r>
          </a:p>
          <a:p>
            <a:pPr marL="265113" lvl="2" indent="-265113" eaLnBrk="1" hangingPunct="1">
              <a:spcBef>
                <a:spcPts val="500"/>
              </a:spcBef>
              <a:spcAft>
                <a:spcPts val="5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Name und Sitz des Beteiligungsunternehmens</a:t>
            </a:r>
          </a:p>
          <a:p>
            <a:pPr marL="265113" lvl="2" indent="-265113" eaLnBrk="1" hangingPunct="1">
              <a:spcBef>
                <a:spcPts val="500"/>
              </a:spcBef>
              <a:spcAft>
                <a:spcPts val="5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Höhe des Anteils am Kapital</a:t>
            </a:r>
          </a:p>
          <a:p>
            <a:pPr marL="265113" lvl="2" indent="-265113" eaLnBrk="1" hangingPunct="1">
              <a:spcBef>
                <a:spcPts val="500"/>
              </a:spcBef>
              <a:spcAft>
                <a:spcPts val="5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Eigenkapital</a:t>
            </a:r>
          </a:p>
          <a:p>
            <a:pPr marL="265113" lvl="2" indent="-265113" eaLnBrk="1" hangingPunct="1">
              <a:spcBef>
                <a:spcPts val="500"/>
              </a:spcBef>
              <a:spcAft>
                <a:spcPts val="5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Ergebnis des letzten Geschäftsjahres</a:t>
            </a:r>
          </a:p>
        </p:txBody>
      </p:sp>
      <p:sp>
        <p:nvSpPr>
          <p:cNvPr id="11" name="Rectangle 2">
            <a:extLst>
              <a:ext uri="{FF2B5EF4-FFF2-40B4-BE49-F238E27FC236}">
                <a16:creationId xmlns:a16="http://schemas.microsoft.com/office/drawing/2014/main" id="{032A8568-656A-467F-910C-8E34978B6055}"/>
              </a:ext>
            </a:extLst>
          </p:cNvPr>
          <p:cNvSpPr txBox="1">
            <a:spLocks/>
          </p:cNvSpPr>
          <p:nvPr/>
        </p:nvSpPr>
        <p:spPr bwMode="auto">
          <a:xfrm>
            <a:off x="1055440" y="1020918"/>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buChar char="•"/>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buChar char="•"/>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542925" indent="-542925" fontAlgn="auto">
              <a:spcBef>
                <a:spcPts val="0"/>
              </a:spcBef>
              <a:spcAft>
                <a:spcPts val="0"/>
              </a:spcAft>
              <a:tabLst>
                <a:tab pos="571500" algn="l"/>
              </a:tabLst>
              <a:defRPr/>
            </a:pPr>
            <a:r>
              <a:rPr lang="de-DE" altLang="de-DE" sz="1600" b="1" kern="0" dirty="0">
                <a:solidFill>
                  <a:srgbClr val="00B0F0"/>
                </a:solidFill>
                <a:latin typeface="Century Gothic" panose="020B0502020202020204" pitchFamily="34" charset="0"/>
              </a:rPr>
              <a:t>4.6.3 Anteilsliste § 285 Nr. 11 HGB (siehe auch §§ 285 Nr. 11a und Nr. 11b HGB)</a:t>
            </a:r>
            <a:endParaRPr lang="de-DE" sz="1600" b="1" dirty="0">
              <a:solidFill>
                <a:srgbClr val="00B0F0"/>
              </a:solidFill>
              <a:latin typeface="Century Gothic" panose="020B0502020202020204" pitchFamily="34" charset="0"/>
            </a:endParaRPr>
          </a:p>
        </p:txBody>
      </p:sp>
      <p:sp>
        <p:nvSpPr>
          <p:cNvPr id="9" name="Textfeld 1">
            <a:extLst>
              <a:ext uri="{FF2B5EF4-FFF2-40B4-BE49-F238E27FC236}">
                <a16:creationId xmlns:a16="http://schemas.microsoft.com/office/drawing/2014/main" id="{C7C82B23-D5D3-468A-83CD-15B4801F36A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0B55313-DEC9-4306-B262-0E177CA19883}"/>
              </a:ext>
            </a:extLst>
          </p:cNvPr>
          <p:cNvSpPr txBox="1">
            <a:spLocks noChangeArrowheads="1"/>
          </p:cNvSpPr>
          <p:nvPr/>
        </p:nvSpPr>
        <p:spPr bwMode="auto">
          <a:xfrm>
            <a:off x="983432" y="1409700"/>
            <a:ext cx="10883131"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44000"/>
          <a:lstStyle>
            <a:lvl1pPr marL="342900" indent="-342900" algn="l" rtl="0" eaLnBrk="0" fontAlgn="base" hangingPunct="0">
              <a:spcBef>
                <a:spcPct val="20000"/>
              </a:spcBef>
              <a:spcAft>
                <a:spcPct val="0"/>
              </a:spcAft>
              <a:buClr>
                <a:srgbClr val="003371"/>
              </a:buClr>
              <a:buFont typeface="Wingdings" pitchFamily="2" charset="2"/>
              <a:buChar char="§"/>
              <a:defRPr sz="1400" b="1">
                <a:solidFill>
                  <a:schemeClr val="tx1"/>
                </a:solidFill>
                <a:latin typeface="+mn-lt"/>
                <a:ea typeface="+mn-ea"/>
                <a:cs typeface="+mn-cs"/>
              </a:defRPr>
            </a:lvl1pPr>
            <a:lvl2pPr marL="7620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2pPr>
            <a:lvl3pPr marL="12192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3pPr>
            <a:lvl4pPr marL="1676400" indent="-304800" algn="l" rtl="0" eaLnBrk="0" fontAlgn="base" hangingPunct="0">
              <a:spcBef>
                <a:spcPct val="0"/>
              </a:spcBef>
              <a:spcAft>
                <a:spcPct val="0"/>
              </a:spcAft>
              <a:buClr>
                <a:srgbClr val="003371"/>
              </a:buClr>
              <a:buFont typeface="Verdana" pitchFamily="34" charset="0"/>
              <a:buChar char="–"/>
              <a:defRPr sz="1400">
                <a:solidFill>
                  <a:schemeClr val="tx1"/>
                </a:solidFill>
                <a:latin typeface="+mn-lt"/>
              </a:defRPr>
            </a:lvl4pPr>
            <a:lvl5pPr marL="2133600" indent="-304800" algn="l" rtl="0" eaLnBrk="0" fontAlgn="base" hangingPunct="0">
              <a:spcBef>
                <a:spcPct val="0"/>
              </a:spcBef>
              <a:spcAft>
                <a:spcPct val="0"/>
              </a:spcAft>
              <a:buClr>
                <a:srgbClr val="003371"/>
              </a:buClr>
              <a:buFont typeface="Wingdings" pitchFamily="2" charset="2"/>
              <a:buChar char="§"/>
              <a:defRPr sz="1400">
                <a:solidFill>
                  <a:schemeClr val="tx1"/>
                </a:solidFill>
                <a:latin typeface="+mn-lt"/>
              </a:defRPr>
            </a:lvl5pPr>
            <a:lvl6pPr marL="2590800" indent="-304800" algn="l" rtl="0" fontAlgn="base">
              <a:spcBef>
                <a:spcPct val="0"/>
              </a:spcBef>
              <a:spcAft>
                <a:spcPct val="0"/>
              </a:spcAft>
              <a:buClr>
                <a:srgbClr val="003371"/>
              </a:buClr>
              <a:buFont typeface="Wingdings" pitchFamily="2" charset="2"/>
              <a:buChar char="§"/>
              <a:defRPr sz="1400">
                <a:solidFill>
                  <a:schemeClr val="tx1"/>
                </a:solidFill>
                <a:latin typeface="+mn-lt"/>
              </a:defRPr>
            </a:lvl6pPr>
            <a:lvl7pPr marL="3048000" indent="-304800" algn="l" rtl="0" fontAlgn="base">
              <a:spcBef>
                <a:spcPct val="0"/>
              </a:spcBef>
              <a:spcAft>
                <a:spcPct val="0"/>
              </a:spcAft>
              <a:buClr>
                <a:srgbClr val="003371"/>
              </a:buClr>
              <a:buFont typeface="Wingdings" pitchFamily="2" charset="2"/>
              <a:buChar char="§"/>
              <a:defRPr sz="1400">
                <a:solidFill>
                  <a:schemeClr val="tx1"/>
                </a:solidFill>
                <a:latin typeface="+mn-lt"/>
              </a:defRPr>
            </a:lvl7pPr>
            <a:lvl8pPr marL="3505200" indent="-304800" algn="l" rtl="0" fontAlgn="base">
              <a:spcBef>
                <a:spcPct val="0"/>
              </a:spcBef>
              <a:spcAft>
                <a:spcPct val="0"/>
              </a:spcAft>
              <a:buClr>
                <a:srgbClr val="003371"/>
              </a:buClr>
              <a:buFont typeface="Wingdings" pitchFamily="2" charset="2"/>
              <a:buChar char="§"/>
              <a:defRPr sz="1400">
                <a:solidFill>
                  <a:schemeClr val="tx1"/>
                </a:solidFill>
                <a:latin typeface="+mn-lt"/>
              </a:defRPr>
            </a:lvl8pPr>
            <a:lvl9pPr marL="3962400" indent="-304800" algn="l" rtl="0" fontAlgn="base">
              <a:spcBef>
                <a:spcPct val="0"/>
              </a:spcBef>
              <a:spcAft>
                <a:spcPct val="0"/>
              </a:spcAft>
              <a:buClr>
                <a:srgbClr val="003371"/>
              </a:buClr>
              <a:buFont typeface="Wingdings" pitchFamily="2" charset="2"/>
              <a:buChar char="§"/>
              <a:defRPr sz="1400">
                <a:solidFill>
                  <a:schemeClr val="tx1"/>
                </a:solidFill>
                <a:latin typeface="+mn-lt"/>
              </a:defRPr>
            </a:lvl9pPr>
          </a:lstStyle>
          <a:p>
            <a:pPr marL="266700" lvl="1" indent="-266700" eaLnBrk="1" hangingPunct="1">
              <a:lnSpc>
                <a:spcPct val="110000"/>
              </a:lnSpc>
              <a:spcBef>
                <a:spcPts val="600"/>
              </a:spcBef>
              <a:spcAft>
                <a:spcPts val="600"/>
              </a:spcAft>
              <a:buClrTx/>
              <a:buFont typeface="+mj-lt"/>
              <a:buAutoNum type="alphaLcPeriod" startAt="3"/>
              <a:defRPr/>
            </a:pPr>
            <a:r>
              <a:rPr lang="de-DE" altLang="de-DE" sz="1600" b="1" kern="0" dirty="0">
                <a:solidFill>
                  <a:srgbClr val="00B0F0"/>
                </a:solidFill>
                <a:latin typeface="Century Gothic" panose="020B0502020202020204" pitchFamily="34" charset="0"/>
              </a:rPr>
              <a:t>Schutzklausel § 286 III</a:t>
            </a:r>
          </a:p>
          <a:p>
            <a:pPr marL="357188" lvl="2" indent="-357188" eaLnBrk="1" hangingPunct="1">
              <a:lnSpc>
                <a:spcPct val="110000"/>
              </a:lnSpc>
              <a:spcBef>
                <a:spcPts val="600"/>
              </a:spcBef>
              <a:spcAft>
                <a:spcPts val="6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Nr.1 untergeordnete Bedeutung für </a:t>
            </a:r>
            <a:r>
              <a:rPr lang="de-DE" altLang="de-DE" sz="1600" kern="0" dirty="0" err="1">
                <a:solidFill>
                  <a:prstClr val="black"/>
                </a:solidFill>
                <a:latin typeface="Century Gothic" panose="020B0502020202020204" pitchFamily="34" charset="0"/>
              </a:rPr>
              <a:t>VFE</a:t>
            </a:r>
            <a:r>
              <a:rPr lang="de-DE" altLang="de-DE" sz="1600" kern="0" dirty="0">
                <a:solidFill>
                  <a:prstClr val="black"/>
                </a:solidFill>
                <a:latin typeface="Century Gothic" panose="020B0502020202020204" pitchFamily="34" charset="0"/>
              </a:rPr>
              <a:t>-Lage</a:t>
            </a:r>
          </a:p>
          <a:p>
            <a:pPr marL="357188" lvl="2" indent="-357188" eaLnBrk="1" hangingPunct="1">
              <a:lnSpc>
                <a:spcPct val="110000"/>
              </a:lnSpc>
              <a:spcBef>
                <a:spcPts val="600"/>
              </a:spcBef>
              <a:spcAft>
                <a:spcPts val="600"/>
              </a:spcAft>
              <a:buClrTx/>
              <a:buFont typeface="Arial" panose="020B0604020202020204" pitchFamily="34" charset="0"/>
              <a:buChar char="•"/>
              <a:defRPr/>
            </a:pPr>
            <a:r>
              <a:rPr lang="de-DE" altLang="de-DE" sz="1600" kern="0" dirty="0">
                <a:solidFill>
                  <a:prstClr val="black"/>
                </a:solidFill>
                <a:latin typeface="Century Gothic" panose="020B0502020202020204" pitchFamily="34" charset="0"/>
              </a:rPr>
              <a:t>Nr.2 erheblicher Nachteil für </a:t>
            </a:r>
            <a:r>
              <a:rPr lang="de-DE" altLang="de-DE" sz="1600" kern="0" dirty="0" err="1">
                <a:solidFill>
                  <a:prstClr val="black"/>
                </a:solidFill>
                <a:latin typeface="Century Gothic" panose="020B0502020202020204" pitchFamily="34" charset="0"/>
              </a:rPr>
              <a:t>KapGes</a:t>
            </a:r>
            <a:r>
              <a:rPr lang="de-DE" altLang="de-DE" sz="1600" kern="0" dirty="0">
                <a:solidFill>
                  <a:prstClr val="black"/>
                </a:solidFill>
                <a:latin typeface="Century Gothic" panose="020B0502020202020204" pitchFamily="34" charset="0"/>
              </a:rPr>
              <a:t> oder anderes Unternehmen</a:t>
            </a:r>
          </a:p>
          <a:p>
            <a:pPr marL="630238" lvl="3" indent="-266700" eaLnBrk="1" hangingPunct="1">
              <a:lnSpc>
                <a:spcPct val="110000"/>
              </a:lnSpc>
              <a:spcBef>
                <a:spcPts val="600"/>
              </a:spcBef>
              <a:spcAft>
                <a:spcPts val="600"/>
              </a:spcAft>
              <a:buClrTx/>
              <a:defRPr/>
            </a:pPr>
            <a:r>
              <a:rPr lang="de-DE" altLang="de-DE" sz="1600" kern="0" dirty="0">
                <a:solidFill>
                  <a:prstClr val="black"/>
                </a:solidFill>
                <a:latin typeface="Century Gothic" panose="020B0502020202020204" pitchFamily="34" charset="0"/>
              </a:rPr>
              <a:t>Nr. 2 nicht anwendbar bei börsennotierten </a:t>
            </a:r>
            <a:r>
              <a:rPr lang="de-DE" altLang="de-DE" sz="1600" kern="0" dirty="0" err="1">
                <a:solidFill>
                  <a:prstClr val="black"/>
                </a:solidFill>
                <a:latin typeface="Century Gothic" panose="020B0502020202020204" pitchFamily="34" charset="0"/>
              </a:rPr>
              <a:t>KapGes</a:t>
            </a:r>
            <a:endParaRPr lang="de-DE" altLang="de-DE" sz="1600" kern="0" dirty="0">
              <a:solidFill>
                <a:prstClr val="black"/>
              </a:solidFill>
              <a:latin typeface="Century Gothic" panose="020B0502020202020204" pitchFamily="34" charset="0"/>
            </a:endParaRPr>
          </a:p>
          <a:p>
            <a:pPr marL="630238" lvl="3" indent="-266700" eaLnBrk="1" hangingPunct="1">
              <a:lnSpc>
                <a:spcPct val="110000"/>
              </a:lnSpc>
              <a:spcBef>
                <a:spcPts val="600"/>
              </a:spcBef>
              <a:spcAft>
                <a:spcPts val="600"/>
              </a:spcAft>
              <a:buClrTx/>
              <a:defRPr/>
            </a:pPr>
            <a:r>
              <a:rPr lang="de-DE" altLang="de-DE" sz="1600" kern="0" dirty="0">
                <a:solidFill>
                  <a:prstClr val="black"/>
                </a:solidFill>
                <a:latin typeface="Century Gothic" panose="020B0502020202020204" pitchFamily="34" charset="0"/>
              </a:rPr>
              <a:t>Pflicht zur Angabe der Schutzklausel nach Nr. 2</a:t>
            </a:r>
          </a:p>
          <a:p>
            <a:pPr marL="630238" lvl="3" indent="-266700" eaLnBrk="1" hangingPunct="1">
              <a:lnSpc>
                <a:spcPct val="110000"/>
              </a:lnSpc>
              <a:spcBef>
                <a:spcPts val="600"/>
              </a:spcBef>
              <a:spcAft>
                <a:spcPts val="600"/>
              </a:spcAft>
              <a:buClrTx/>
              <a:defRPr/>
            </a:pPr>
            <a:r>
              <a:rPr lang="de-DE" altLang="de-DE" sz="1600" kern="0" dirty="0">
                <a:solidFill>
                  <a:prstClr val="black"/>
                </a:solidFill>
                <a:latin typeface="Century Gothic" panose="020B0502020202020204" pitchFamily="34" charset="0"/>
              </a:rPr>
              <a:t>Erleichterung kleine Gesellschaften: § 288 Abs. 1 Nr. 1 HGB: </a:t>
            </a:r>
            <a:r>
              <a:rPr lang="de-DE" altLang="de-DE" sz="1600" kern="0">
                <a:solidFill>
                  <a:prstClr val="black"/>
                </a:solidFill>
                <a:latin typeface="Century Gothic" panose="020B0502020202020204" pitchFamily="34" charset="0"/>
              </a:rPr>
              <a:t>Angaben nach</a:t>
            </a:r>
            <a:br>
              <a:rPr lang="de-DE" altLang="de-DE" sz="1600" kern="0">
                <a:solidFill>
                  <a:prstClr val="black"/>
                </a:solidFill>
                <a:latin typeface="Century Gothic" panose="020B0502020202020204" pitchFamily="34" charset="0"/>
              </a:rPr>
            </a:br>
            <a:r>
              <a:rPr lang="de-DE" altLang="de-DE" sz="1600" kern="0">
                <a:solidFill>
                  <a:prstClr val="black"/>
                </a:solidFill>
                <a:latin typeface="Century Gothic" panose="020B0502020202020204" pitchFamily="34" charset="0"/>
              </a:rPr>
              <a:t>§ </a:t>
            </a:r>
            <a:r>
              <a:rPr lang="de-DE" altLang="de-DE" sz="1600" kern="0" dirty="0">
                <a:solidFill>
                  <a:prstClr val="black"/>
                </a:solidFill>
                <a:latin typeface="Century Gothic" panose="020B0502020202020204" pitchFamily="34" charset="0"/>
              </a:rPr>
              <a:t>285 Nr. 11, 11a, 11b können entfallen.</a:t>
            </a:r>
          </a:p>
        </p:txBody>
      </p:sp>
      <p:sp>
        <p:nvSpPr>
          <p:cNvPr id="9" name="Rectangle 2">
            <a:extLst>
              <a:ext uri="{FF2B5EF4-FFF2-40B4-BE49-F238E27FC236}">
                <a16:creationId xmlns:a16="http://schemas.microsoft.com/office/drawing/2014/main" id="{363DA396-712C-48D9-95B3-59731216ABD7}"/>
              </a:ext>
            </a:extLst>
          </p:cNvPr>
          <p:cNvSpPr txBox="1">
            <a:spLocks/>
          </p:cNvSpPr>
          <p:nvPr/>
        </p:nvSpPr>
        <p:spPr bwMode="auto">
          <a:xfrm>
            <a:off x="1055290" y="1019774"/>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buChar char="•"/>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buChar char="•"/>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542925" indent="-542925" fontAlgn="auto">
              <a:spcBef>
                <a:spcPts val="0"/>
              </a:spcBef>
              <a:spcAft>
                <a:spcPts val="0"/>
              </a:spcAft>
              <a:tabLst>
                <a:tab pos="571500" algn="l"/>
              </a:tabLst>
              <a:defRPr/>
            </a:pPr>
            <a:r>
              <a:rPr lang="de-DE" altLang="de-DE" sz="1600" b="1" kern="0" dirty="0">
                <a:solidFill>
                  <a:srgbClr val="00B0F0"/>
                </a:solidFill>
                <a:latin typeface="Century Gothic" panose="020B0502020202020204" pitchFamily="34" charset="0"/>
              </a:rPr>
              <a:t>4.6.3 Anteilsliste § 285 Nr. 11 HGB (siehe auch §§ 285 Nr. 11a und Nr. 11b HGB); Forts.</a:t>
            </a:r>
            <a:endParaRPr lang="de-DE" sz="1600" b="1" dirty="0">
              <a:solidFill>
                <a:srgbClr val="00B0F0"/>
              </a:solidFill>
              <a:latin typeface="Century Gothic" panose="020B0502020202020204" pitchFamily="34" charset="0"/>
            </a:endParaRPr>
          </a:p>
        </p:txBody>
      </p:sp>
      <p:sp>
        <p:nvSpPr>
          <p:cNvPr id="10" name="Textfeld 1">
            <a:extLst>
              <a:ext uri="{FF2B5EF4-FFF2-40B4-BE49-F238E27FC236}">
                <a16:creationId xmlns:a16="http://schemas.microsoft.com/office/drawing/2014/main" id="{11DF6139-376C-4FE4-848F-1042EAE680B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A225FE8-F0B8-4415-B75C-B33F74277CF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tangle 2">
            <a:extLst>
              <a:ext uri="{FF2B5EF4-FFF2-40B4-BE49-F238E27FC236}">
                <a16:creationId xmlns:a16="http://schemas.microsoft.com/office/drawing/2014/main" id="{8BBB6798-C49F-4CE4-BF0B-9D35C63B6837}"/>
              </a:ext>
            </a:extLst>
          </p:cNvPr>
          <p:cNvSpPr txBox="1">
            <a:spLocks/>
          </p:cNvSpPr>
          <p:nvPr/>
        </p:nvSpPr>
        <p:spPr bwMode="auto">
          <a:xfrm>
            <a:off x="1063002" y="993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4.7	</a:t>
            </a:r>
            <a:r>
              <a:rPr lang="de-DE" sz="2800" b="1" dirty="0">
                <a:latin typeface="Century Gothic" panose="020B0502020202020204" pitchFamily="34" charset="0"/>
              </a:rPr>
              <a:t>Sonderfall: Gewinnausschüttungen einer Kapitalgesellschaft</a:t>
            </a:r>
          </a:p>
        </p:txBody>
      </p:sp>
      <p:sp>
        <p:nvSpPr>
          <p:cNvPr id="7" name="Textfeld 6">
            <a:extLst>
              <a:ext uri="{FF2B5EF4-FFF2-40B4-BE49-F238E27FC236}">
                <a16:creationId xmlns:a16="http://schemas.microsoft.com/office/drawing/2014/main" id="{BA9D6AF7-A3B8-423E-8D59-071CD61FC7A5}"/>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uppieren 10">
            <a:extLst>
              <a:ext uri="{FF2B5EF4-FFF2-40B4-BE49-F238E27FC236}">
                <a16:creationId xmlns:a16="http://schemas.microsoft.com/office/drawing/2014/main" id="{EF2A101B-BA2F-411A-87B2-95860CC11C0E}"/>
              </a:ext>
            </a:extLst>
          </p:cNvPr>
          <p:cNvGrpSpPr>
            <a:grpSpLocks/>
          </p:cNvGrpSpPr>
          <p:nvPr/>
        </p:nvGrpSpPr>
        <p:grpSpPr bwMode="auto">
          <a:xfrm>
            <a:off x="957554" y="1531517"/>
            <a:ext cx="11128375" cy="4379912"/>
            <a:chOff x="317478" y="1917576"/>
            <a:chExt cx="8207377" cy="4380492"/>
          </a:xfrm>
        </p:grpSpPr>
        <p:sp>
          <p:nvSpPr>
            <p:cNvPr id="119815" name="Text Box 7">
              <a:extLst>
                <a:ext uri="{FF2B5EF4-FFF2-40B4-BE49-F238E27FC236}">
                  <a16:creationId xmlns:a16="http://schemas.microsoft.com/office/drawing/2014/main" id="{01B17BF3-B99A-46D0-AD05-9A0CFCE8724A}"/>
                </a:ext>
              </a:extLst>
            </p:cNvPr>
            <p:cNvSpPr txBox="1">
              <a:spLocks noChangeArrowheads="1"/>
            </p:cNvSpPr>
            <p:nvPr/>
          </p:nvSpPr>
          <p:spPr bwMode="auto">
            <a:xfrm>
              <a:off x="317478" y="1917576"/>
              <a:ext cx="8153399" cy="3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50000"/>
                </a:spcBef>
                <a:buFont typeface="Arial" panose="020B0604020202020204" pitchFamily="34" charset="0"/>
                <a:buChar char="•"/>
              </a:pPr>
              <a:r>
                <a:rPr lang="de-DE" altLang="de-DE" sz="1600" b="1" dirty="0">
                  <a:solidFill>
                    <a:srgbClr val="000000"/>
                  </a:solidFill>
                  <a:latin typeface="Century Gothic" panose="020B0502020202020204" pitchFamily="34" charset="0"/>
                </a:rPr>
                <a:t>Grundsatz</a:t>
              </a:r>
              <a:r>
                <a:rPr lang="de-DE" altLang="de-DE" sz="1600" dirty="0">
                  <a:solidFill>
                    <a:srgbClr val="000000"/>
                  </a:solidFill>
                  <a:latin typeface="Century Gothic" panose="020B0502020202020204" pitchFamily="34" charset="0"/>
                </a:rPr>
                <a:t>:	Erfassung zum Zeitpunkt der Beschlussfassung</a:t>
              </a:r>
            </a:p>
          </p:txBody>
        </p:sp>
        <p:sp>
          <p:nvSpPr>
            <p:cNvPr id="8" name="Text Box 8">
              <a:extLst>
                <a:ext uri="{FF2B5EF4-FFF2-40B4-BE49-F238E27FC236}">
                  <a16:creationId xmlns:a16="http://schemas.microsoft.com/office/drawing/2014/main" id="{F5A9D0FD-07DA-435C-8AA1-D25D9740EBB2}"/>
                </a:ext>
              </a:extLst>
            </p:cNvPr>
            <p:cNvSpPr txBox="1">
              <a:spLocks noChangeArrowheads="1"/>
            </p:cNvSpPr>
            <p:nvPr/>
          </p:nvSpPr>
          <p:spPr bwMode="auto">
            <a:xfrm>
              <a:off x="317478" y="2349433"/>
              <a:ext cx="8153096" cy="206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marL="285750" indent="-285750">
                <a:spcBef>
                  <a:spcPct val="50000"/>
                </a:spcBef>
                <a:buClrTx/>
                <a:buFont typeface="Arial" panose="020B0604020202020204" pitchFamily="34" charset="0"/>
                <a:buChar char="•"/>
                <a:defRPr/>
              </a:pPr>
              <a:r>
                <a:rPr lang="de-DE" altLang="de-DE" sz="1600" dirty="0">
                  <a:solidFill>
                    <a:srgbClr val="000000"/>
                  </a:solidFill>
                  <a:latin typeface="Century Gothic" panose="020B0502020202020204" pitchFamily="34" charset="0"/>
                </a:rPr>
                <a:t>Ausnahme 1</a:t>
              </a:r>
              <a:r>
                <a:rPr lang="de-DE" altLang="de-DE" sz="1600" b="0" dirty="0">
                  <a:solidFill>
                    <a:srgbClr val="000000"/>
                  </a:solidFill>
                  <a:latin typeface="Century Gothic" panose="020B0502020202020204" pitchFamily="34" charset="0"/>
                </a:rPr>
                <a:t>:	Phasengleiche Bilanzierung (BGH 1975)</a:t>
              </a:r>
            </a:p>
            <a:p>
              <a:pPr>
                <a:spcBef>
                  <a:spcPct val="50000"/>
                </a:spcBef>
                <a:buClrTx/>
                <a:buFont typeface="Wingdings" pitchFamily="2" charset="2"/>
                <a:buNone/>
                <a:defRPr/>
              </a:pPr>
              <a:r>
                <a:rPr lang="de-DE" altLang="de-DE" sz="1600" b="0" dirty="0">
                  <a:solidFill>
                    <a:srgbClr val="000000"/>
                  </a:solidFill>
                  <a:latin typeface="Century Gothic" panose="020B0502020202020204" pitchFamily="34" charset="0"/>
                </a:rPr>
                <a:t>		1. Mutter hat Stimmrechtsmehrheit</a:t>
              </a:r>
              <a:br>
                <a:rPr lang="de-DE" altLang="de-DE" sz="1600" b="0" dirty="0">
                  <a:solidFill>
                    <a:srgbClr val="000000"/>
                  </a:solidFill>
                  <a:latin typeface="Century Gothic" panose="020B0502020202020204" pitchFamily="34" charset="0"/>
                </a:rPr>
              </a:br>
              <a:r>
                <a:rPr lang="de-DE" altLang="de-DE" sz="1600" b="0" dirty="0">
                  <a:solidFill>
                    <a:srgbClr val="000000"/>
                  </a:solidFill>
                  <a:latin typeface="Century Gothic" panose="020B0502020202020204" pitchFamily="34" charset="0"/>
                </a:rPr>
                <a:t>		</a:t>
              </a:r>
              <a:r>
                <a:rPr lang="de-DE" altLang="de-DE" sz="1600" b="0" dirty="0">
                  <a:solidFill>
                    <a:srgbClr val="000000"/>
                  </a:solidFill>
                  <a:latin typeface="Century Gothic" panose="020B0502020202020204" pitchFamily="34" charset="0"/>
                  <a:sym typeface="Wingdings" pitchFamily="2" charset="2"/>
                </a:rPr>
                <a:t>2. </a:t>
              </a:r>
              <a:r>
                <a:rPr lang="de-DE" altLang="de-DE" sz="1600" b="0" dirty="0">
                  <a:solidFill>
                    <a:srgbClr val="000000"/>
                  </a:solidFill>
                  <a:latin typeface="Century Gothic" panose="020B0502020202020204" pitchFamily="34" charset="0"/>
                </a:rPr>
                <a:t>Bilanzstichtag Tochter </a:t>
              </a:r>
              <a:r>
                <a:rPr lang="de-DE" altLang="de-DE" sz="1600" b="0" dirty="0">
                  <a:solidFill>
                    <a:srgbClr val="000000"/>
                  </a:solidFill>
                  <a:latin typeface="Century Gothic" panose="020B0502020202020204" pitchFamily="34" charset="0"/>
                  <a:cs typeface="Times New Roman" pitchFamily="18" charset="0"/>
                </a:rPr>
                <a:t>≤</a:t>
              </a:r>
              <a:r>
                <a:rPr lang="de-DE" altLang="de-DE" sz="1600" b="0" dirty="0">
                  <a:solidFill>
                    <a:srgbClr val="000000"/>
                  </a:solidFill>
                  <a:latin typeface="Century Gothic" panose="020B0502020202020204" pitchFamily="34" charset="0"/>
                </a:rPr>
                <a:t> Mutter</a:t>
              </a:r>
              <a:br>
                <a:rPr lang="de-DE" altLang="de-DE" sz="1600" b="0" dirty="0">
                  <a:solidFill>
                    <a:srgbClr val="000000"/>
                  </a:solidFill>
                  <a:latin typeface="Century Gothic" panose="020B0502020202020204" pitchFamily="34" charset="0"/>
                </a:rPr>
              </a:br>
              <a:r>
                <a:rPr lang="de-DE" altLang="de-DE" sz="1600" b="0" dirty="0">
                  <a:solidFill>
                    <a:srgbClr val="000000"/>
                  </a:solidFill>
                  <a:latin typeface="Century Gothic" panose="020B0502020202020204" pitchFamily="34" charset="0"/>
                </a:rPr>
                <a:t>		3</a:t>
              </a:r>
              <a:r>
                <a:rPr lang="de-DE" altLang="de-DE" sz="1600" b="0" dirty="0">
                  <a:solidFill>
                    <a:srgbClr val="FF0000"/>
                  </a:solidFill>
                  <a:latin typeface="Century Gothic" panose="020B0502020202020204" pitchFamily="34" charset="0"/>
                </a:rPr>
                <a:t>. </a:t>
              </a:r>
              <a:r>
                <a:rPr lang="de-DE" altLang="de-DE" sz="1600" b="0" dirty="0">
                  <a:solidFill>
                    <a:prstClr val="black"/>
                  </a:solidFill>
                  <a:latin typeface="Century Gothic" panose="020B0502020202020204" pitchFamily="34" charset="0"/>
                </a:rPr>
                <a:t>Im Zeitpunkt Bilanzerstellung Mutter weitgehendes </a:t>
              </a:r>
              <a:br>
                <a:rPr lang="de-DE" altLang="de-DE" sz="1600" b="0" dirty="0">
                  <a:solidFill>
                    <a:prstClr val="black"/>
                  </a:solidFill>
                  <a:latin typeface="Century Gothic" panose="020B0502020202020204" pitchFamily="34" charset="0"/>
                </a:rPr>
              </a:br>
              <a:r>
                <a:rPr lang="de-DE" altLang="de-DE" sz="1600" b="0" dirty="0">
                  <a:solidFill>
                    <a:prstClr val="black"/>
                  </a:solidFill>
                  <a:latin typeface="Century Gothic" panose="020B0502020202020204" pitchFamily="34" charset="0"/>
                </a:rPr>
                <a:t>		    Feststehen der Ausschüttung (Gewinnverwendungsvorschlag)</a:t>
              </a:r>
              <a:br>
                <a:rPr lang="de-DE" altLang="de-DE" sz="1600" b="0" dirty="0">
                  <a:solidFill>
                    <a:srgbClr val="FF0000"/>
                  </a:solidFill>
                  <a:latin typeface="Century Gothic" panose="020B0502020202020204" pitchFamily="34" charset="0"/>
                </a:rPr>
              </a:br>
              <a:r>
                <a:rPr lang="de-DE" altLang="de-DE" sz="1600" b="0" dirty="0">
                  <a:solidFill>
                    <a:srgbClr val="000000"/>
                  </a:solidFill>
                  <a:latin typeface="Century Gothic" panose="020B0502020202020204" pitchFamily="34" charset="0"/>
                </a:rPr>
                <a:t>		4. JA Tochter festgestellt bis zum Prüfungsende bei Mutter</a:t>
              </a:r>
            </a:p>
            <a:p>
              <a:pPr>
                <a:spcBef>
                  <a:spcPct val="50000"/>
                </a:spcBef>
                <a:buClrTx/>
                <a:buFont typeface="Wingdings" pitchFamily="2" charset="2"/>
                <a:buNone/>
                <a:defRPr/>
              </a:pPr>
              <a:r>
                <a:rPr lang="de-DE" altLang="de-DE" sz="1600" b="0" dirty="0">
                  <a:solidFill>
                    <a:srgbClr val="000000"/>
                  </a:solidFill>
                  <a:latin typeface="Century Gothic" panose="020B0502020202020204" pitchFamily="34" charset="0"/>
                </a:rPr>
                <a:t>		</a:t>
              </a:r>
              <a:r>
                <a:rPr lang="de-DE" altLang="de-DE" sz="1600" b="0" dirty="0">
                  <a:solidFill>
                    <a:srgbClr val="000000"/>
                  </a:solidFill>
                  <a:latin typeface="Century Gothic" panose="020B0502020202020204" pitchFamily="34" charset="0"/>
                  <a:cs typeface="Times New Roman" pitchFamily="18" charset="0"/>
                  <a:sym typeface="Wingdings 3" pitchFamily="18" charset="2"/>
                </a:rPr>
                <a:t></a:t>
              </a:r>
              <a:r>
                <a:rPr lang="de-DE" altLang="de-DE" sz="1600" b="0" dirty="0">
                  <a:solidFill>
                    <a:srgbClr val="000000"/>
                  </a:solidFill>
                  <a:latin typeface="Century Gothic" panose="020B0502020202020204" pitchFamily="34" charset="0"/>
                </a:rPr>
                <a:t> Aktivierungs</a:t>
              </a:r>
              <a:r>
                <a:rPr lang="de-DE" altLang="de-DE" sz="1600" dirty="0">
                  <a:solidFill>
                    <a:srgbClr val="000000"/>
                  </a:solidFill>
                  <a:latin typeface="Century Gothic" panose="020B0502020202020204" pitchFamily="34" charset="0"/>
                </a:rPr>
                <a:t>wahlrecht</a:t>
              </a:r>
              <a:r>
                <a:rPr lang="de-DE" altLang="de-DE" sz="1600" b="0" dirty="0">
                  <a:solidFill>
                    <a:srgbClr val="000000"/>
                  </a:solidFill>
                  <a:latin typeface="Century Gothic" panose="020B0502020202020204" pitchFamily="34" charset="0"/>
                </a:rPr>
                <a:t>		</a:t>
              </a:r>
            </a:p>
          </p:txBody>
        </p:sp>
        <p:sp>
          <p:nvSpPr>
            <p:cNvPr id="9" name="Text Box 9">
              <a:extLst>
                <a:ext uri="{FF2B5EF4-FFF2-40B4-BE49-F238E27FC236}">
                  <a16:creationId xmlns:a16="http://schemas.microsoft.com/office/drawing/2014/main" id="{DA558707-4DD7-4C68-AA2D-2392CF7C5E2E}"/>
                </a:ext>
              </a:extLst>
            </p:cNvPr>
            <p:cNvSpPr txBox="1">
              <a:spLocks noChangeArrowheads="1"/>
            </p:cNvSpPr>
            <p:nvPr/>
          </p:nvSpPr>
          <p:spPr bwMode="auto">
            <a:xfrm>
              <a:off x="317478" y="4356844"/>
              <a:ext cx="8153096" cy="107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marL="285750" indent="-285750">
                <a:spcBef>
                  <a:spcPct val="50000"/>
                </a:spcBef>
                <a:buClrTx/>
                <a:buFont typeface="Arial" panose="020B0604020202020204" pitchFamily="34" charset="0"/>
                <a:buChar char="•"/>
                <a:defRPr/>
              </a:pPr>
              <a:r>
                <a:rPr lang="de-DE" altLang="de-DE" sz="1600" dirty="0">
                  <a:solidFill>
                    <a:srgbClr val="000000"/>
                  </a:solidFill>
                  <a:latin typeface="Century Gothic" panose="020B0502020202020204" pitchFamily="34" charset="0"/>
                </a:rPr>
                <a:t>Ausnahme 2</a:t>
              </a:r>
              <a:r>
                <a:rPr lang="de-DE" altLang="de-DE" sz="1600" b="0" dirty="0">
                  <a:solidFill>
                    <a:srgbClr val="000000"/>
                  </a:solidFill>
                  <a:latin typeface="Century Gothic" panose="020B0502020202020204" pitchFamily="34" charset="0"/>
                </a:rPr>
                <a:t>:	Phasengleiche Bilanzierung (BGH 1998)</a:t>
              </a:r>
            </a:p>
            <a:p>
              <a:pPr>
                <a:spcBef>
                  <a:spcPct val="50000"/>
                </a:spcBef>
                <a:buClrTx/>
                <a:buFont typeface="Wingdings" pitchFamily="2" charset="2"/>
                <a:buNone/>
                <a:defRPr/>
              </a:pPr>
              <a:r>
                <a:rPr lang="de-DE" altLang="de-DE" sz="1600" b="0" dirty="0">
                  <a:solidFill>
                    <a:srgbClr val="000000"/>
                  </a:solidFill>
                  <a:latin typeface="Century Gothic" panose="020B0502020202020204" pitchFamily="34" charset="0"/>
                </a:rPr>
                <a:t>		Wie oben, allerdings Gewinnverwendung bei Tochter bereits beschlossen</a:t>
              </a:r>
            </a:p>
            <a:p>
              <a:pPr>
                <a:spcBef>
                  <a:spcPct val="50000"/>
                </a:spcBef>
                <a:buClrTx/>
                <a:buFont typeface="Wingdings" pitchFamily="2" charset="2"/>
                <a:buNone/>
                <a:defRPr/>
              </a:pPr>
              <a:r>
                <a:rPr lang="de-DE" altLang="de-DE" sz="1600" b="0" dirty="0">
                  <a:solidFill>
                    <a:srgbClr val="000000"/>
                  </a:solidFill>
                  <a:latin typeface="Century Gothic" panose="020B0502020202020204" pitchFamily="34" charset="0"/>
                </a:rPr>
                <a:t>		</a:t>
              </a:r>
              <a:r>
                <a:rPr lang="de-DE" altLang="de-DE" sz="1600" b="0" dirty="0">
                  <a:solidFill>
                    <a:srgbClr val="000000"/>
                  </a:solidFill>
                  <a:latin typeface="Century Gothic" panose="020B0502020202020204" pitchFamily="34" charset="0"/>
                  <a:cs typeface="Times New Roman" pitchFamily="18" charset="0"/>
                  <a:sym typeface="Wingdings 3" pitchFamily="18" charset="2"/>
                </a:rPr>
                <a:t></a:t>
              </a:r>
              <a:r>
                <a:rPr lang="de-DE" altLang="de-DE" sz="1600" b="0" dirty="0">
                  <a:solidFill>
                    <a:srgbClr val="000000"/>
                  </a:solidFill>
                  <a:latin typeface="Century Gothic" panose="020B0502020202020204" pitchFamily="34" charset="0"/>
                </a:rPr>
                <a:t> Aktivierungs</a:t>
              </a:r>
              <a:r>
                <a:rPr lang="de-DE" altLang="de-DE" sz="1600" dirty="0">
                  <a:solidFill>
                    <a:srgbClr val="000000"/>
                  </a:solidFill>
                  <a:latin typeface="Century Gothic" panose="020B0502020202020204" pitchFamily="34" charset="0"/>
                </a:rPr>
                <a:t>pflicht</a:t>
              </a:r>
              <a:r>
                <a:rPr lang="de-DE" altLang="de-DE" sz="1600" b="0" dirty="0">
                  <a:solidFill>
                    <a:srgbClr val="000000"/>
                  </a:solidFill>
                  <a:latin typeface="Century Gothic" panose="020B0502020202020204" pitchFamily="34" charset="0"/>
                </a:rPr>
                <a:t>		</a:t>
              </a:r>
            </a:p>
          </p:txBody>
        </p:sp>
        <p:sp>
          <p:nvSpPr>
            <p:cNvPr id="10" name="Text Box 10">
              <a:extLst>
                <a:ext uri="{FF2B5EF4-FFF2-40B4-BE49-F238E27FC236}">
                  <a16:creationId xmlns:a16="http://schemas.microsoft.com/office/drawing/2014/main" id="{27A086FD-29E5-41DF-8C3E-B2FCE3F218F2}"/>
                </a:ext>
              </a:extLst>
            </p:cNvPr>
            <p:cNvSpPr txBox="1">
              <a:spLocks noChangeArrowheads="1"/>
            </p:cNvSpPr>
            <p:nvPr/>
          </p:nvSpPr>
          <p:spPr bwMode="auto">
            <a:xfrm>
              <a:off x="317478" y="5589949"/>
              <a:ext cx="8207377" cy="70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marL="285750" indent="-285750">
                <a:spcBef>
                  <a:spcPct val="50000"/>
                </a:spcBef>
                <a:buClrTx/>
                <a:buFont typeface="Arial" panose="020B0604020202020204" pitchFamily="34" charset="0"/>
                <a:buChar char="•"/>
                <a:defRPr/>
              </a:pPr>
              <a:r>
                <a:rPr lang="de-DE" altLang="de-DE" sz="1600" dirty="0">
                  <a:solidFill>
                    <a:srgbClr val="000000"/>
                  </a:solidFill>
                  <a:latin typeface="Century Gothic" panose="020B0502020202020204" pitchFamily="34" charset="0"/>
                </a:rPr>
                <a:t>Steuerrecht</a:t>
              </a:r>
              <a:r>
                <a:rPr lang="de-DE" altLang="de-DE" sz="1600" b="0" dirty="0">
                  <a:solidFill>
                    <a:srgbClr val="000000"/>
                  </a:solidFill>
                  <a:latin typeface="Century Gothic" panose="020B0502020202020204" pitchFamily="34" charset="0"/>
                </a:rPr>
                <a:t>:	Nur noch bei Vorabausschüttungen (seit BFH 07.08.2000)</a:t>
              </a:r>
            </a:p>
            <a:p>
              <a:pPr>
                <a:spcBef>
                  <a:spcPct val="50000"/>
                </a:spcBef>
                <a:buClrTx/>
                <a:buFont typeface="Wingdings" pitchFamily="2" charset="2"/>
                <a:buNone/>
                <a:defRPr/>
              </a:pPr>
              <a:r>
                <a:rPr lang="de-DE" altLang="de-DE" sz="1600" b="0" dirty="0">
                  <a:solidFill>
                    <a:srgbClr val="000000"/>
                  </a:solidFill>
                  <a:latin typeface="Century Gothic" panose="020B0502020202020204" pitchFamily="34" charset="0"/>
                  <a:sym typeface="Wingdings 3" pitchFamily="18" charset="2"/>
                </a:rPr>
                <a:t>		</a:t>
              </a:r>
              <a:r>
                <a:rPr lang="de-DE" altLang="de-DE" sz="1600" b="0" dirty="0">
                  <a:solidFill>
                    <a:srgbClr val="000000"/>
                  </a:solidFill>
                  <a:latin typeface="Century Gothic" panose="020B0502020202020204" pitchFamily="34" charset="0"/>
                </a:rPr>
                <a:t> Latente Steuern? 			</a:t>
              </a:r>
            </a:p>
          </p:txBody>
        </p:sp>
      </p:grpSp>
      <p:sp>
        <p:nvSpPr>
          <p:cNvPr id="119811" name="Textfeld 15">
            <a:extLst>
              <a:ext uri="{FF2B5EF4-FFF2-40B4-BE49-F238E27FC236}">
                <a16:creationId xmlns:a16="http://schemas.microsoft.com/office/drawing/2014/main" id="{6BE57951-14F1-4639-8538-D0ED212FD5DB}"/>
              </a:ext>
            </a:extLst>
          </p:cNvPr>
          <p:cNvSpPr txBox="1">
            <a:spLocks noChangeArrowheads="1"/>
          </p:cNvSpPr>
          <p:nvPr/>
        </p:nvSpPr>
        <p:spPr bwMode="auto">
          <a:xfrm>
            <a:off x="964138" y="1023306"/>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B0F0"/>
                </a:solidFill>
                <a:latin typeface="Century Gothic" panose="020B0502020202020204" pitchFamily="34" charset="0"/>
              </a:rPr>
              <a:t>4.7 Sonderfall: Gewinnausschüttungen einer Kapitalgesellschaft</a:t>
            </a:r>
          </a:p>
        </p:txBody>
      </p:sp>
      <p:sp>
        <p:nvSpPr>
          <p:cNvPr id="13" name="Textfeld 1">
            <a:extLst>
              <a:ext uri="{FF2B5EF4-FFF2-40B4-BE49-F238E27FC236}">
                <a16:creationId xmlns:a16="http://schemas.microsoft.com/office/drawing/2014/main" id="{1A63295F-64F9-490F-A5B0-07D3705E958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333ED472-0CF9-4ED5-B65E-4051AF9CE62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tangle 2">
            <a:extLst>
              <a:ext uri="{FF2B5EF4-FFF2-40B4-BE49-F238E27FC236}">
                <a16:creationId xmlns:a16="http://schemas.microsoft.com/office/drawing/2014/main" id="{A0430F6E-D364-492D-9B99-F061E1536E49}"/>
              </a:ext>
            </a:extLst>
          </p:cNvPr>
          <p:cNvSpPr txBox="1">
            <a:spLocks/>
          </p:cNvSpPr>
          <p:nvPr/>
        </p:nvSpPr>
        <p:spPr bwMode="auto">
          <a:xfrm>
            <a:off x="1063002" y="11663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4.8	</a:t>
            </a:r>
            <a:r>
              <a:rPr lang="de-DE" sz="2800" b="1" dirty="0">
                <a:latin typeface="Century Gothic" panose="020B0502020202020204" pitchFamily="34" charset="0"/>
              </a:rPr>
              <a:t>Sonderfall: Gewinnanteil an einer Personengesellschaft</a:t>
            </a:r>
          </a:p>
        </p:txBody>
      </p:sp>
      <p:sp>
        <p:nvSpPr>
          <p:cNvPr id="7" name="Textfeld 6">
            <a:extLst>
              <a:ext uri="{FF2B5EF4-FFF2-40B4-BE49-F238E27FC236}">
                <a16:creationId xmlns:a16="http://schemas.microsoft.com/office/drawing/2014/main" id="{517BF61A-587A-4CA9-8F45-3615E4FC47B7}"/>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a:extLst>
              <a:ext uri="{FF2B5EF4-FFF2-40B4-BE49-F238E27FC236}">
                <a16:creationId xmlns:a16="http://schemas.microsoft.com/office/drawing/2014/main" id="{064DB23C-0F79-4003-8994-85A229556F79}"/>
              </a:ext>
            </a:extLst>
          </p:cNvPr>
          <p:cNvSpPr txBox="1">
            <a:spLocks noChangeArrowheads="1"/>
          </p:cNvSpPr>
          <p:nvPr/>
        </p:nvSpPr>
        <p:spPr bwMode="auto">
          <a:xfrm>
            <a:off x="968707" y="1444625"/>
            <a:ext cx="1116171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marL="285750" indent="-285750">
              <a:spcBef>
                <a:spcPct val="50000"/>
              </a:spcBef>
              <a:buClrTx/>
              <a:buFont typeface="Arial" panose="020B0604020202020204" pitchFamily="34" charset="0"/>
              <a:buChar char="•"/>
              <a:tabLst>
                <a:tab pos="1885950" algn="l"/>
              </a:tabLst>
              <a:defRPr/>
            </a:pPr>
            <a:r>
              <a:rPr lang="de-DE" altLang="de-DE" sz="1600" dirty="0">
                <a:solidFill>
                  <a:srgbClr val="000000"/>
                </a:solidFill>
                <a:latin typeface="Century Gothic" panose="020B0502020202020204" pitchFamily="34" charset="0"/>
              </a:rPr>
              <a:t>Grundsatz</a:t>
            </a:r>
            <a:r>
              <a:rPr lang="de-DE" altLang="de-DE" sz="1600" b="0" dirty="0">
                <a:solidFill>
                  <a:srgbClr val="000000"/>
                </a:solidFill>
                <a:latin typeface="Century Gothic" panose="020B0502020202020204" pitchFamily="34" charset="0"/>
              </a:rPr>
              <a:t>:	Entstehung Gewinnanteil mit Ablauf des GJ der </a:t>
            </a:r>
            <a:r>
              <a:rPr lang="de-DE" altLang="de-DE" sz="1600" b="0" dirty="0" err="1">
                <a:solidFill>
                  <a:srgbClr val="000000"/>
                </a:solidFill>
                <a:latin typeface="Century Gothic" panose="020B0502020202020204" pitchFamily="34" charset="0"/>
              </a:rPr>
              <a:t>PersGes</a:t>
            </a:r>
            <a:r>
              <a:rPr lang="de-DE" altLang="de-DE" sz="1600" b="0" dirty="0">
                <a:solidFill>
                  <a:srgbClr val="000000"/>
                </a:solidFill>
                <a:latin typeface="Century Gothic" panose="020B0502020202020204" pitchFamily="34" charset="0"/>
              </a:rPr>
              <a:t>, ohne </a:t>
            </a:r>
            <a:r>
              <a:rPr lang="de-DE" altLang="de-DE" sz="1600" b="0">
                <a:solidFill>
                  <a:srgbClr val="000000"/>
                </a:solidFill>
                <a:latin typeface="Century Gothic" panose="020B0502020202020204" pitchFamily="34" charset="0"/>
              </a:rPr>
              <a:t>dass es</a:t>
            </a:r>
            <a:br>
              <a:rPr lang="de-DE" altLang="de-DE" sz="1600" b="0">
                <a:solidFill>
                  <a:srgbClr val="000000"/>
                </a:solidFill>
                <a:latin typeface="Century Gothic" panose="020B0502020202020204" pitchFamily="34" charset="0"/>
              </a:rPr>
            </a:br>
            <a:r>
              <a:rPr lang="de-DE" altLang="de-DE" sz="1600" b="0">
                <a:solidFill>
                  <a:srgbClr val="000000"/>
                </a:solidFill>
                <a:latin typeface="Century Gothic" panose="020B0502020202020204" pitchFamily="34" charset="0"/>
              </a:rPr>
              <a:t>	besonderer Formalien </a:t>
            </a:r>
            <a:r>
              <a:rPr lang="de-DE" altLang="de-DE" sz="1600" b="0" dirty="0">
                <a:solidFill>
                  <a:srgbClr val="000000"/>
                </a:solidFill>
                <a:latin typeface="Century Gothic" panose="020B0502020202020204" pitchFamily="34" charset="0"/>
              </a:rPr>
              <a:t>(Feststellung u. ä.) bedürfte</a:t>
            </a:r>
          </a:p>
          <a:p>
            <a:pPr>
              <a:spcBef>
                <a:spcPct val="50000"/>
              </a:spcBef>
              <a:buClrTx/>
              <a:buFont typeface="Wingdings" pitchFamily="2" charset="2"/>
              <a:buNone/>
              <a:tabLst>
                <a:tab pos="1885950" algn="l"/>
              </a:tabLst>
              <a:defRPr/>
            </a:pPr>
            <a:r>
              <a:rPr lang="de-DE" altLang="de-DE" sz="1600" b="0" dirty="0">
                <a:solidFill>
                  <a:srgbClr val="000000"/>
                </a:solidFill>
                <a:latin typeface="Century Gothic" panose="020B0502020202020204" pitchFamily="34" charset="0"/>
                <a:sym typeface="Monotype Sorts"/>
              </a:rPr>
              <a:t>	 </a:t>
            </a:r>
            <a:r>
              <a:rPr lang="de-DE" altLang="de-DE" sz="1600" b="0" dirty="0">
                <a:solidFill>
                  <a:srgbClr val="000000"/>
                </a:solidFill>
                <a:latin typeface="Century Gothic" panose="020B0502020202020204" pitchFamily="34" charset="0"/>
                <a:sym typeface="Wingdings 3" pitchFamily="18" charset="2"/>
              </a:rPr>
              <a:t></a:t>
            </a:r>
            <a:r>
              <a:rPr lang="de-DE" altLang="de-DE" sz="1600" b="0" dirty="0">
                <a:solidFill>
                  <a:srgbClr val="000000"/>
                </a:solidFill>
                <a:latin typeface="Century Gothic" panose="020B0502020202020204" pitchFamily="34" charset="0"/>
              </a:rPr>
              <a:t> </a:t>
            </a:r>
            <a:r>
              <a:rPr lang="de-DE" altLang="de-DE" sz="1600" b="0" dirty="0">
                <a:solidFill>
                  <a:srgbClr val="000000"/>
                </a:solidFill>
                <a:latin typeface="Century Gothic" panose="020B0502020202020204" pitchFamily="34" charset="0"/>
                <a:sym typeface="Wingdings 3" pitchFamily="18" charset="2"/>
              </a:rPr>
              <a:t>phasenkongruente Vereinnahmung</a:t>
            </a:r>
            <a:br>
              <a:rPr lang="de-DE" altLang="de-DE" sz="1600" b="0" dirty="0">
                <a:solidFill>
                  <a:srgbClr val="000000"/>
                </a:solidFill>
                <a:latin typeface="Century Gothic" panose="020B0502020202020204" pitchFamily="34" charset="0"/>
                <a:sym typeface="Wingdings 3" pitchFamily="18" charset="2"/>
              </a:rPr>
            </a:br>
            <a:br>
              <a:rPr lang="de-DE" altLang="de-DE" sz="1600" b="0" dirty="0">
                <a:solidFill>
                  <a:srgbClr val="000000"/>
                </a:solidFill>
                <a:latin typeface="Century Gothic" panose="020B0502020202020204" pitchFamily="34" charset="0"/>
              </a:rPr>
            </a:br>
            <a:endParaRPr lang="de-DE" altLang="de-DE" sz="1600" b="0" dirty="0">
              <a:solidFill>
                <a:srgbClr val="000000"/>
              </a:solidFill>
              <a:latin typeface="Century Gothic" panose="020B0502020202020204" pitchFamily="34" charset="0"/>
            </a:endParaRPr>
          </a:p>
          <a:p>
            <a:pPr marL="285750" indent="-285750">
              <a:spcBef>
                <a:spcPct val="50000"/>
              </a:spcBef>
              <a:buClrTx/>
              <a:buFont typeface="Arial" panose="020B0604020202020204" pitchFamily="34" charset="0"/>
              <a:buChar char="•"/>
              <a:tabLst>
                <a:tab pos="1885950" algn="l"/>
              </a:tabLst>
              <a:defRPr/>
            </a:pPr>
            <a:r>
              <a:rPr lang="de-DE" altLang="de-DE" sz="1600" dirty="0">
                <a:solidFill>
                  <a:srgbClr val="000000"/>
                </a:solidFill>
                <a:latin typeface="Century Gothic" panose="020B0502020202020204" pitchFamily="34" charset="0"/>
              </a:rPr>
              <a:t>Voraussetzung</a:t>
            </a:r>
            <a:r>
              <a:rPr lang="de-DE" altLang="de-DE" sz="1600" b="0" dirty="0">
                <a:solidFill>
                  <a:srgbClr val="000000"/>
                </a:solidFill>
                <a:latin typeface="Century Gothic" panose="020B0502020202020204" pitchFamily="34" charset="0"/>
              </a:rPr>
              <a:t>:	Gewinnanteil hinreichend konkretisiert (Aufstellung </a:t>
            </a:r>
            <a:r>
              <a:rPr lang="de-DE" altLang="de-DE" sz="1600" b="0">
                <a:solidFill>
                  <a:srgbClr val="000000"/>
                </a:solidFill>
                <a:latin typeface="Century Gothic" panose="020B0502020202020204" pitchFamily="34" charset="0"/>
              </a:rPr>
              <a:t>erfolgt;</a:t>
            </a:r>
            <a:br>
              <a:rPr lang="de-DE" altLang="de-DE" sz="1600" b="0">
                <a:solidFill>
                  <a:srgbClr val="000000"/>
                </a:solidFill>
                <a:latin typeface="Century Gothic" panose="020B0502020202020204" pitchFamily="34" charset="0"/>
              </a:rPr>
            </a:br>
            <a:r>
              <a:rPr lang="de-DE" altLang="de-DE" sz="1600" b="0">
                <a:solidFill>
                  <a:srgbClr val="000000"/>
                </a:solidFill>
                <a:latin typeface="Century Gothic" panose="020B0502020202020204" pitchFamily="34" charset="0"/>
              </a:rPr>
              <a:t>	falls prüfungspflichtig: Prüfung abgeschlossen</a:t>
            </a:r>
            <a:r>
              <a:rPr lang="de-DE" altLang="de-DE" sz="1600" b="0" dirty="0">
                <a:solidFill>
                  <a:srgbClr val="000000"/>
                </a:solidFill>
                <a:latin typeface="Century Gothic" panose="020B0502020202020204" pitchFamily="34" charset="0"/>
              </a:rPr>
              <a:t>) </a:t>
            </a:r>
            <a:br>
              <a:rPr lang="de-DE" altLang="de-DE" sz="1600" b="0" dirty="0">
                <a:solidFill>
                  <a:srgbClr val="000000"/>
                </a:solidFill>
                <a:latin typeface="Century Gothic" panose="020B0502020202020204" pitchFamily="34" charset="0"/>
              </a:rPr>
            </a:br>
            <a:r>
              <a:rPr lang="de-DE" altLang="de-DE" sz="1600" b="0" dirty="0">
                <a:solidFill>
                  <a:srgbClr val="000000"/>
                </a:solidFill>
                <a:latin typeface="Century Gothic" panose="020B0502020202020204" pitchFamily="34" charset="0"/>
              </a:rPr>
              <a:t>				 </a:t>
            </a:r>
            <a:br>
              <a:rPr lang="de-DE" altLang="de-DE" sz="1600" b="0" dirty="0">
                <a:solidFill>
                  <a:srgbClr val="000000"/>
                </a:solidFill>
                <a:latin typeface="Century Gothic" panose="020B0502020202020204" pitchFamily="34" charset="0"/>
              </a:rPr>
            </a:br>
            <a:endParaRPr lang="de-DE" altLang="de-DE" sz="1600" b="0" dirty="0">
              <a:solidFill>
                <a:srgbClr val="000000"/>
              </a:solidFill>
              <a:latin typeface="Century Gothic" panose="020B0502020202020204" pitchFamily="34" charset="0"/>
            </a:endParaRPr>
          </a:p>
          <a:p>
            <a:pPr marL="285750" indent="-285750">
              <a:spcBef>
                <a:spcPct val="50000"/>
              </a:spcBef>
              <a:buClrTx/>
              <a:buFont typeface="Arial" panose="020B0604020202020204" pitchFamily="34" charset="0"/>
              <a:buChar char="•"/>
              <a:tabLst>
                <a:tab pos="1885950" algn="l"/>
              </a:tabLst>
              <a:defRPr/>
            </a:pPr>
            <a:r>
              <a:rPr lang="de-DE" altLang="de-DE" sz="1600" dirty="0">
                <a:solidFill>
                  <a:srgbClr val="000000"/>
                </a:solidFill>
                <a:latin typeface="Century Gothic" panose="020B0502020202020204" pitchFamily="34" charset="0"/>
              </a:rPr>
              <a:t>Ausnahme:</a:t>
            </a:r>
            <a:r>
              <a:rPr lang="de-DE" altLang="de-DE" sz="1600" b="0" dirty="0">
                <a:solidFill>
                  <a:srgbClr val="000000"/>
                </a:solidFill>
                <a:latin typeface="Century Gothic" panose="020B0502020202020204" pitchFamily="34" charset="0"/>
              </a:rPr>
              <a:t> 	Keine Verfügungsmöglichkeit über Gewinnanteil, z. B.	</a:t>
            </a:r>
          </a:p>
          <a:p>
            <a:pPr>
              <a:spcBef>
                <a:spcPct val="50000"/>
              </a:spcBef>
              <a:buClrTx/>
              <a:buFontTx/>
              <a:buNone/>
              <a:tabLst>
                <a:tab pos="1885950" algn="l"/>
              </a:tabLst>
              <a:defRPr/>
            </a:pPr>
            <a:r>
              <a:rPr lang="de-DE" altLang="de-DE" sz="1600" b="0" dirty="0">
                <a:solidFill>
                  <a:srgbClr val="000000"/>
                </a:solidFill>
                <a:latin typeface="Century Gothic" panose="020B0502020202020204" pitchFamily="34" charset="0"/>
                <a:sym typeface="Wingdings" pitchFamily="2" charset="2"/>
              </a:rPr>
              <a:t>	</a:t>
            </a:r>
            <a:r>
              <a:rPr lang="de-DE" altLang="de-DE" sz="1600" b="0">
                <a:solidFill>
                  <a:srgbClr val="000000"/>
                </a:solidFill>
                <a:latin typeface="Century Gothic" panose="020B0502020202020204" pitchFamily="34" charset="0"/>
                <a:sym typeface="Wingdings" pitchFamily="2" charset="2"/>
              </a:rPr>
              <a:t>   g</a:t>
            </a:r>
            <a:r>
              <a:rPr lang="de-DE" altLang="de-DE" sz="1600" b="0">
                <a:solidFill>
                  <a:srgbClr val="000000"/>
                </a:solidFill>
                <a:latin typeface="Century Gothic" panose="020B0502020202020204" pitchFamily="34" charset="0"/>
              </a:rPr>
              <a:t>esetzliche </a:t>
            </a:r>
            <a:r>
              <a:rPr lang="de-DE" altLang="de-DE" sz="1600" b="0" dirty="0">
                <a:solidFill>
                  <a:srgbClr val="000000"/>
                </a:solidFill>
                <a:latin typeface="Century Gothic" panose="020B0502020202020204" pitchFamily="34" charset="0"/>
              </a:rPr>
              <a:t>Regelungen (z. B. Verlustausgleich bei Kommanditisten)</a:t>
            </a:r>
          </a:p>
          <a:p>
            <a:pPr>
              <a:spcBef>
                <a:spcPct val="50000"/>
              </a:spcBef>
              <a:buClrTx/>
              <a:buFontTx/>
              <a:buNone/>
              <a:tabLst>
                <a:tab pos="1885950" algn="l"/>
                <a:tab pos="2152650" algn="l"/>
              </a:tabLst>
              <a:defRPr/>
            </a:pPr>
            <a:r>
              <a:rPr lang="de-DE" altLang="de-DE" sz="1600" b="0" dirty="0">
                <a:solidFill>
                  <a:srgbClr val="000000"/>
                </a:solidFill>
                <a:latin typeface="Century Gothic" panose="020B0502020202020204" pitchFamily="34" charset="0"/>
              </a:rPr>
              <a:t>	</a:t>
            </a:r>
            <a:r>
              <a:rPr lang="de-DE" altLang="de-DE" sz="1600" b="0" dirty="0">
                <a:solidFill>
                  <a:srgbClr val="000000"/>
                </a:solidFill>
                <a:latin typeface="Century Gothic" panose="020B0502020202020204" pitchFamily="34" charset="0"/>
                <a:sym typeface="Wingdings" pitchFamily="2" charset="2"/>
              </a:rPr>
              <a:t>   </a:t>
            </a:r>
            <a:r>
              <a:rPr lang="de-DE" altLang="de-DE" sz="1600" b="0" dirty="0">
                <a:solidFill>
                  <a:srgbClr val="000000"/>
                </a:solidFill>
                <a:latin typeface="Century Gothic" panose="020B0502020202020204" pitchFamily="34" charset="0"/>
              </a:rPr>
              <a:t>Regelungen im Gesellschaftsvertrag (Beschluss </a:t>
            </a:r>
            <a:r>
              <a:rPr lang="de-DE" altLang="de-DE" sz="1600" b="0">
                <a:solidFill>
                  <a:srgbClr val="000000"/>
                </a:solidFill>
                <a:latin typeface="Century Gothic" panose="020B0502020202020204" pitchFamily="34" charset="0"/>
              </a:rPr>
              <a:t>über Gewinnverwendung</a:t>
            </a:r>
            <a:br>
              <a:rPr lang="de-DE" altLang="de-DE" sz="1600" b="0">
                <a:solidFill>
                  <a:srgbClr val="000000"/>
                </a:solidFill>
                <a:latin typeface="Century Gothic" panose="020B0502020202020204" pitchFamily="34" charset="0"/>
              </a:rPr>
            </a:br>
            <a:r>
              <a:rPr lang="de-DE" altLang="de-DE" sz="1600" b="0">
                <a:solidFill>
                  <a:srgbClr val="000000"/>
                </a:solidFill>
                <a:latin typeface="Century Gothic" panose="020B0502020202020204" pitchFamily="34" charset="0"/>
              </a:rPr>
              <a:t>		durch Gesellschafterversammlung</a:t>
            </a:r>
            <a:r>
              <a:rPr lang="de-DE" altLang="de-DE" sz="1600" b="0" dirty="0">
                <a:solidFill>
                  <a:srgbClr val="000000"/>
                </a:solidFill>
                <a:latin typeface="Century Gothic" panose="020B0502020202020204" pitchFamily="34" charset="0"/>
              </a:rPr>
              <a:t>; Entnahmebeschränkungen)</a:t>
            </a:r>
          </a:p>
        </p:txBody>
      </p:sp>
      <p:sp>
        <p:nvSpPr>
          <p:cNvPr id="122883" name="Rectangle 2">
            <a:extLst>
              <a:ext uri="{FF2B5EF4-FFF2-40B4-BE49-F238E27FC236}">
                <a16:creationId xmlns:a16="http://schemas.microsoft.com/office/drawing/2014/main" id="{14BFE094-3856-4D5C-9ABA-44D01912B317}"/>
              </a:ext>
            </a:extLst>
          </p:cNvPr>
          <p:cNvSpPr txBox="1">
            <a:spLocks/>
          </p:cNvSpPr>
          <p:nvPr/>
        </p:nvSpPr>
        <p:spPr bwMode="auto">
          <a:xfrm>
            <a:off x="1055290" y="103484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4.8 Sonderfall: Gewinnanteil an einer Personengesellschaft</a:t>
            </a:r>
          </a:p>
        </p:txBody>
      </p:sp>
      <p:sp>
        <p:nvSpPr>
          <p:cNvPr id="8" name="Textfeld 1">
            <a:extLst>
              <a:ext uri="{FF2B5EF4-FFF2-40B4-BE49-F238E27FC236}">
                <a16:creationId xmlns:a16="http://schemas.microsoft.com/office/drawing/2014/main" id="{FABB5868-6BAC-43B2-A80A-D403E1F6E1C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8668B3A6-A4F9-409C-AF90-B429B79DC5C7}"/>
              </a:ext>
            </a:extLst>
          </p:cNvPr>
          <p:cNvSpPr>
            <a:spLocks noGrp="1"/>
          </p:cNvSpPr>
          <p:nvPr>
            <p:ph type="body" idx="4294967295"/>
          </p:nvPr>
        </p:nvSpPr>
        <p:spPr>
          <a:xfrm>
            <a:off x="948928" y="1447800"/>
            <a:ext cx="10801350" cy="4968875"/>
          </a:xfrm>
          <a:prstGeom prst="rect">
            <a:avLst/>
          </a:prstGeom>
        </p:spPr>
        <p:txBody>
          <a:bodyPr/>
          <a:lstStyle/>
          <a:p>
            <a:pPr marL="342900" indent="-342900">
              <a:lnSpc>
                <a:spcPct val="100000"/>
              </a:lnSpc>
              <a:spcBef>
                <a:spcPct val="0"/>
              </a:spcBef>
              <a:spcAft>
                <a:spcPts val="1200"/>
              </a:spcAft>
              <a:tabLst>
                <a:tab pos="2152650" algn="l"/>
              </a:tabLst>
            </a:pPr>
            <a:r>
              <a:rPr lang="de-DE" altLang="de-DE" sz="1600" b="1" dirty="0">
                <a:solidFill>
                  <a:srgbClr val="00B0F0"/>
                </a:solidFill>
                <a:latin typeface="Century Gothic" panose="020B0502020202020204" pitchFamily="34" charset="0"/>
              </a:rPr>
              <a:t>Fachliche Beiträge zu diesem Themenbereich</a:t>
            </a:r>
          </a:p>
          <a:p>
            <a:pPr marL="342900" indent="-342900">
              <a:lnSpc>
                <a:spcPct val="100000"/>
              </a:lnSpc>
              <a:spcBef>
                <a:spcPts val="600"/>
              </a:spcBef>
              <a:spcAft>
                <a:spcPts val="600"/>
              </a:spcAft>
              <a:buFont typeface="Arial" panose="020B0604020202020204" pitchFamily="34" charset="0"/>
              <a:buChar char="•"/>
              <a:tabLst>
                <a:tab pos="2397125" algn="l"/>
                <a:tab pos="2695575" algn="l"/>
                <a:tab pos="3228975" algn="l"/>
              </a:tabLst>
            </a:pPr>
            <a:r>
              <a:rPr lang="de-DE" altLang="de-DE" sz="1600" b="1" dirty="0">
                <a:latin typeface="Century Gothic" panose="020B0502020202020204" pitchFamily="34" charset="0"/>
              </a:rPr>
              <a:t>Fachlicher Beitrag 4 (Teil 1): 	</a:t>
            </a:r>
            <a:r>
              <a:rPr lang="de-DE" altLang="de-DE" sz="1600" dirty="0">
                <a:latin typeface="Century Gothic" panose="020B0502020202020204" pitchFamily="34" charset="0"/>
              </a:rPr>
              <a:t>„Umwidmung von Wertpapieren vom Umlauf- in das</a:t>
            </a:r>
            <a:br>
              <a:rPr lang="de-DE" altLang="de-DE" sz="1600" dirty="0">
                <a:latin typeface="Century Gothic" panose="020B0502020202020204" pitchFamily="34" charset="0"/>
              </a:rPr>
            </a:br>
            <a:r>
              <a:rPr lang="de-DE" altLang="de-DE" sz="1600" dirty="0">
                <a:latin typeface="Century Gothic" panose="020B0502020202020204" pitchFamily="34" charset="0"/>
              </a:rPr>
              <a:t>			Anlagevermögen – Praxisfragen bei der Bilanzierung</a:t>
            </a:r>
            <a:br>
              <a:rPr lang="de-DE" altLang="de-DE" sz="1600" dirty="0">
                <a:latin typeface="Century Gothic" panose="020B0502020202020204" pitchFamily="34" charset="0"/>
              </a:rPr>
            </a:br>
            <a:r>
              <a:rPr lang="de-DE" altLang="de-DE" sz="1600" dirty="0">
                <a:latin typeface="Century Gothic" panose="020B0502020202020204" pitchFamily="34" charset="0"/>
              </a:rPr>
              <a:t>			(IDW RH HFA 1.014)“</a:t>
            </a:r>
            <a:endParaRPr lang="de-DE" altLang="de-DE" sz="1600" b="1" dirty="0">
              <a:latin typeface="Century Gothic" panose="020B0502020202020204" pitchFamily="34" charset="0"/>
            </a:endParaRPr>
          </a:p>
          <a:p>
            <a:pPr marL="342900" indent="-342900" defTabSz="927100">
              <a:lnSpc>
                <a:spcPct val="100000"/>
              </a:lnSpc>
              <a:spcBef>
                <a:spcPts val="600"/>
              </a:spcBef>
              <a:spcAft>
                <a:spcPts val="600"/>
              </a:spcAft>
              <a:buFont typeface="Arial" panose="020B0604020202020204" pitchFamily="34" charset="0"/>
              <a:buChar char="•"/>
              <a:tabLst>
                <a:tab pos="2397125" algn="l"/>
                <a:tab pos="2695575" algn="l"/>
              </a:tabLst>
            </a:pPr>
            <a:endParaRPr lang="de-DE" altLang="de-DE" sz="1600" dirty="0">
              <a:latin typeface="Century Gothic" panose="020B0502020202020204" pitchFamily="34" charset="0"/>
            </a:endParaRPr>
          </a:p>
          <a:p>
            <a:pPr marL="342900" indent="-342900">
              <a:lnSpc>
                <a:spcPct val="100000"/>
              </a:lnSpc>
              <a:spcBef>
                <a:spcPts val="600"/>
              </a:spcBef>
              <a:spcAft>
                <a:spcPts val="600"/>
              </a:spcAft>
              <a:buFont typeface="Arial" panose="020B0604020202020204" pitchFamily="34" charset="0"/>
              <a:buChar char="•"/>
              <a:tabLst>
                <a:tab pos="2397125" algn="l"/>
              </a:tabLst>
            </a:pPr>
            <a:endParaRPr lang="de-DE" altLang="de-DE" sz="1600" dirty="0">
              <a:latin typeface="Century Gothic" panose="020B0502020202020204" pitchFamily="34" charset="0"/>
            </a:endParaRPr>
          </a:p>
        </p:txBody>
      </p:sp>
      <p:sp>
        <p:nvSpPr>
          <p:cNvPr id="8" name="Rectangle 2">
            <a:extLst>
              <a:ext uri="{FF2B5EF4-FFF2-40B4-BE49-F238E27FC236}">
                <a16:creationId xmlns:a16="http://schemas.microsoft.com/office/drawing/2014/main" id="{AB2D497E-CA5C-4DDB-9FF7-AB9498A85598}"/>
              </a:ext>
            </a:extLst>
          </p:cNvPr>
          <p:cNvSpPr txBox="1">
            <a:spLocks/>
          </p:cNvSpPr>
          <p:nvPr/>
        </p:nvSpPr>
        <p:spPr bwMode="auto">
          <a:xfrm>
            <a:off x="1056587" y="102420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10" name="Textfeld 1">
            <a:extLst>
              <a:ext uri="{FF2B5EF4-FFF2-40B4-BE49-F238E27FC236}">
                <a16:creationId xmlns:a16="http://schemas.microsoft.com/office/drawing/2014/main" id="{082A36B3-C6BD-41C3-A8DA-A122E3EA056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extLst>
      <p:ext uri="{BB962C8B-B14F-4D97-AF65-F5344CB8AC3E}">
        <p14:creationId xmlns:p14="http://schemas.microsoft.com/office/powerpoint/2010/main" val="22743985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2BF69AAB-9899-408F-9022-0A9CC737AB37}"/>
              </a:ext>
            </a:extLst>
          </p:cNvPr>
          <p:cNvSpPr>
            <a:spLocks noGrp="1" noChangeArrowheads="1"/>
          </p:cNvSpPr>
          <p:nvPr>
            <p:ph type="body" idx="4294967295"/>
          </p:nvPr>
        </p:nvSpPr>
        <p:spPr>
          <a:xfrm>
            <a:off x="983432" y="3068638"/>
            <a:ext cx="10296525" cy="1847850"/>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180975">
              <a:spcBef>
                <a:spcPts val="600"/>
              </a:spcBef>
              <a:spcAft>
                <a:spcPts val="0"/>
              </a:spcAft>
              <a:defRPr/>
            </a:pPr>
            <a:r>
              <a:rPr lang="de-DE" altLang="de-DE" sz="1600" b="1" dirty="0">
                <a:latin typeface="Century Gothic" pitchFamily="34" charset="0"/>
              </a:rPr>
              <a:t>Zusätzlich</a:t>
            </a:r>
            <a:r>
              <a:rPr lang="de-DE" altLang="de-DE" sz="1600" dirty="0">
                <a:latin typeface="Century Gothic" pitchFamily="34" charset="0"/>
              </a:rPr>
              <a:t> sind beim Erwerb eigener Anteile noch folgende </a:t>
            </a:r>
            <a:r>
              <a:rPr lang="de-DE" altLang="de-DE" sz="1600" b="1" dirty="0">
                <a:latin typeface="Century Gothic" pitchFamily="34" charset="0"/>
              </a:rPr>
              <a:t>Prüfungshandlungen</a:t>
            </a:r>
            <a:r>
              <a:rPr lang="de-DE" altLang="de-DE" sz="1600" dirty="0">
                <a:latin typeface="Century Gothic" pitchFamily="34" charset="0"/>
              </a:rPr>
              <a:t> erforderlich:</a:t>
            </a:r>
          </a:p>
          <a:p>
            <a:pPr marL="442913" indent="-261938">
              <a:spcBef>
                <a:spcPts val="600"/>
              </a:spcBef>
              <a:spcAft>
                <a:spcPts val="0"/>
              </a:spcAft>
              <a:buFont typeface="Wingdings" panose="05000000000000000000" pitchFamily="2" charset="2"/>
              <a:buChar char="Ø"/>
              <a:defRPr/>
            </a:pPr>
            <a:r>
              <a:rPr lang="de-DE" altLang="de-DE" sz="1600" dirty="0">
                <a:latin typeface="Century Gothic" pitchFamily="34" charset="0"/>
              </a:rPr>
              <a:t>Durchsicht der </a:t>
            </a:r>
            <a:r>
              <a:rPr lang="de-DE" altLang="de-DE" sz="1600" b="1" dirty="0">
                <a:latin typeface="Century Gothic" pitchFamily="34" charset="0"/>
              </a:rPr>
              <a:t>Kauf- bzw. Vertragsunterlagen </a:t>
            </a:r>
            <a:r>
              <a:rPr lang="de-DE" altLang="de-DE" sz="1600" dirty="0">
                <a:latin typeface="Century Gothic" pitchFamily="34" charset="0"/>
              </a:rPr>
              <a:t>zur Prüfung der bilanziellen Behandlung</a:t>
            </a:r>
          </a:p>
          <a:p>
            <a:pPr marL="442913" indent="-261938">
              <a:spcBef>
                <a:spcPts val="600"/>
              </a:spcBef>
              <a:spcAft>
                <a:spcPts val="0"/>
              </a:spcAft>
              <a:buFont typeface="Wingdings" panose="05000000000000000000" pitchFamily="2" charset="2"/>
              <a:buChar char="Ø"/>
              <a:defRPr/>
            </a:pPr>
            <a:r>
              <a:rPr lang="de-DE" altLang="de-DE" sz="1600" dirty="0">
                <a:latin typeface="Century Gothic" pitchFamily="34" charset="0"/>
              </a:rPr>
              <a:t>Prüfung, ob </a:t>
            </a:r>
            <a:r>
              <a:rPr lang="de-DE" altLang="de-DE" sz="1600" b="1" dirty="0">
                <a:latin typeface="Century Gothic" pitchFamily="34" charset="0"/>
              </a:rPr>
              <a:t>gesetzliche Beschränkungen </a:t>
            </a:r>
            <a:r>
              <a:rPr lang="de-DE" altLang="de-DE" sz="1600" dirty="0">
                <a:latin typeface="Century Gothic" pitchFamily="34" charset="0"/>
              </a:rPr>
              <a:t>nach § 33 GmbHG bzw. §§ 71, </a:t>
            </a:r>
            <a:r>
              <a:rPr lang="de-DE" altLang="de-DE" sz="1600">
                <a:latin typeface="Century Gothic" pitchFamily="34" charset="0"/>
              </a:rPr>
              <a:t>71a-e AktG</a:t>
            </a:r>
            <a:br>
              <a:rPr lang="de-DE" altLang="de-DE" sz="1600">
                <a:latin typeface="Century Gothic" pitchFamily="34" charset="0"/>
              </a:rPr>
            </a:br>
            <a:r>
              <a:rPr lang="de-DE" altLang="de-DE" sz="1600">
                <a:latin typeface="Century Gothic" pitchFamily="34" charset="0"/>
              </a:rPr>
              <a:t>wie </a:t>
            </a:r>
            <a:r>
              <a:rPr lang="de-DE" altLang="de-DE" sz="1600" dirty="0">
                <a:latin typeface="Century Gothic" pitchFamily="34" charset="0"/>
              </a:rPr>
              <a:t>z. B. die Beschränkung des Erwerbs eigener Anteile nur bei </a:t>
            </a:r>
            <a:r>
              <a:rPr lang="de-DE" altLang="de-DE" sz="1600">
                <a:latin typeface="Century Gothic" pitchFamily="34" charset="0"/>
              </a:rPr>
              <a:t>vollständig geleisteter</a:t>
            </a:r>
            <a:br>
              <a:rPr lang="de-DE" altLang="de-DE" sz="1600">
                <a:latin typeface="Century Gothic" pitchFamily="34" charset="0"/>
              </a:rPr>
            </a:br>
            <a:r>
              <a:rPr lang="de-DE" altLang="de-DE" sz="1600">
                <a:latin typeface="Century Gothic" pitchFamily="34" charset="0"/>
              </a:rPr>
              <a:t>Einlage </a:t>
            </a:r>
            <a:r>
              <a:rPr lang="de-DE" altLang="de-DE" sz="1600" dirty="0">
                <a:latin typeface="Century Gothic" pitchFamily="34" charset="0"/>
              </a:rPr>
              <a:t>eingehalten worden sind.</a:t>
            </a:r>
          </a:p>
        </p:txBody>
      </p:sp>
      <p:sp>
        <p:nvSpPr>
          <p:cNvPr id="141316" name="Textfeld 1">
            <a:extLst>
              <a:ext uri="{FF2B5EF4-FFF2-40B4-BE49-F238E27FC236}">
                <a16:creationId xmlns:a16="http://schemas.microsoft.com/office/drawing/2014/main" id="{C997EF67-97AE-490F-B07F-F95D7A450D3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0" name="Rechteck 1">
            <a:extLst>
              <a:ext uri="{FF2B5EF4-FFF2-40B4-BE49-F238E27FC236}">
                <a16:creationId xmlns:a16="http://schemas.microsoft.com/office/drawing/2014/main" id="{44B93080-0E0F-4920-964F-36472DE12E41}"/>
              </a:ext>
            </a:extLst>
          </p:cNvPr>
          <p:cNvSpPr>
            <a:spLocks noChangeArrowheads="1"/>
          </p:cNvSpPr>
          <p:nvPr/>
        </p:nvSpPr>
        <p:spPr bwMode="auto">
          <a:xfrm>
            <a:off x="955439" y="2779331"/>
            <a:ext cx="4070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1.2.2.2 Zusätzliche Prüfungshandlungen</a:t>
            </a:r>
          </a:p>
        </p:txBody>
      </p:sp>
      <p:sp>
        <p:nvSpPr>
          <p:cNvPr id="11" name="Rectangle 7">
            <a:extLst>
              <a:ext uri="{FF2B5EF4-FFF2-40B4-BE49-F238E27FC236}">
                <a16:creationId xmlns:a16="http://schemas.microsoft.com/office/drawing/2014/main" id="{778A43DD-08E6-40F0-A37E-2F16570DA383}"/>
              </a:ext>
            </a:extLst>
          </p:cNvPr>
          <p:cNvSpPr txBox="1">
            <a:spLocks noChangeArrowheads="1"/>
          </p:cNvSpPr>
          <p:nvPr/>
        </p:nvSpPr>
        <p:spPr bwMode="auto">
          <a:xfrm>
            <a:off x="964770" y="5445075"/>
            <a:ext cx="10406027" cy="864245"/>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a:spcBef>
                <a:spcPts val="600"/>
              </a:spcBef>
              <a:spcAft>
                <a:spcPts val="0"/>
              </a:spcAft>
              <a:defRPr/>
            </a:pPr>
            <a:r>
              <a:rPr lang="de-DE" altLang="de-DE" sz="1600" dirty="0">
                <a:latin typeface="Century Gothic" pitchFamily="34" charset="0"/>
              </a:rPr>
              <a:t>Bei </a:t>
            </a:r>
            <a:r>
              <a:rPr lang="de-DE" altLang="de-DE" sz="1600" b="1" dirty="0">
                <a:latin typeface="Century Gothic" pitchFamily="34" charset="0"/>
              </a:rPr>
              <a:t>Einziehung von Aktien</a:t>
            </a:r>
            <a:r>
              <a:rPr lang="de-DE" altLang="de-DE" sz="1600" dirty="0">
                <a:latin typeface="Century Gothic" pitchFamily="34" charset="0"/>
              </a:rPr>
              <a:t>: Prüfung der Voraussetzungen zur Einziehung eigener </a:t>
            </a:r>
            <a:r>
              <a:rPr lang="de-DE" altLang="de-DE" sz="1600">
                <a:latin typeface="Century Gothic" pitchFamily="34" charset="0"/>
              </a:rPr>
              <a:t>Anteile nach</a:t>
            </a:r>
            <a:br>
              <a:rPr lang="de-DE" altLang="de-DE" sz="1600">
                <a:latin typeface="Century Gothic" pitchFamily="34" charset="0"/>
              </a:rPr>
            </a:br>
            <a:r>
              <a:rPr lang="de-DE" altLang="de-DE" sz="1600">
                <a:latin typeface="Century Gothic" pitchFamily="34" charset="0"/>
              </a:rPr>
              <a:t>§ </a:t>
            </a:r>
            <a:r>
              <a:rPr lang="de-DE" altLang="de-DE" sz="1600" dirty="0">
                <a:latin typeface="Century Gothic" pitchFamily="34" charset="0"/>
              </a:rPr>
              <a:t>237 AktG.</a:t>
            </a:r>
            <a:endParaRPr lang="de-DE" altLang="de-DE" dirty="0">
              <a:latin typeface="Century Gothic" pitchFamily="34" charset="0"/>
            </a:endParaRPr>
          </a:p>
        </p:txBody>
      </p:sp>
      <p:sp>
        <p:nvSpPr>
          <p:cNvPr id="12" name="Rechteck 1">
            <a:extLst>
              <a:ext uri="{FF2B5EF4-FFF2-40B4-BE49-F238E27FC236}">
                <a16:creationId xmlns:a16="http://schemas.microsoft.com/office/drawing/2014/main" id="{FF3607DD-ED1F-48C7-8066-FC0CDB44DE67}"/>
              </a:ext>
            </a:extLst>
          </p:cNvPr>
          <p:cNvSpPr>
            <a:spLocks noChangeArrowheads="1"/>
          </p:cNvSpPr>
          <p:nvPr/>
        </p:nvSpPr>
        <p:spPr bwMode="auto">
          <a:xfrm>
            <a:off x="955439" y="5137447"/>
            <a:ext cx="4132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1.2.2.3 Sonderfall: Einstellung von Aktien</a:t>
            </a:r>
          </a:p>
        </p:txBody>
      </p:sp>
      <p:sp>
        <p:nvSpPr>
          <p:cNvPr id="9" name="Rectangle 7">
            <a:extLst>
              <a:ext uri="{FF2B5EF4-FFF2-40B4-BE49-F238E27FC236}">
                <a16:creationId xmlns:a16="http://schemas.microsoft.com/office/drawing/2014/main" id="{1E0CFEDB-7BA6-43E1-83D4-CB2648D3B5B8}"/>
              </a:ext>
            </a:extLst>
          </p:cNvPr>
          <p:cNvSpPr txBox="1">
            <a:spLocks noChangeArrowheads="1"/>
          </p:cNvSpPr>
          <p:nvPr/>
        </p:nvSpPr>
        <p:spPr bwMode="auto">
          <a:xfrm>
            <a:off x="864769" y="1628800"/>
            <a:ext cx="10296525" cy="814556"/>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600"/>
              </a:spcAft>
              <a:defRPr/>
            </a:pPr>
            <a:r>
              <a:rPr lang="de-DE" altLang="de-DE" sz="1600" dirty="0">
                <a:latin typeface="Century Gothic" pitchFamily="34" charset="0"/>
              </a:rPr>
              <a:t>Bei der Prüfung der neuen eigenen Anteile ist der </a:t>
            </a:r>
            <a:r>
              <a:rPr lang="de-DE" altLang="de-DE" sz="1600" b="1" dirty="0">
                <a:latin typeface="Century Gothic" pitchFamily="34" charset="0"/>
              </a:rPr>
              <a:t>Ausweis und die Bewertung wie </a:t>
            </a:r>
            <a:r>
              <a:rPr lang="de-DE" altLang="de-DE" sz="1600" b="1">
                <a:latin typeface="Century Gothic" pitchFamily="34" charset="0"/>
              </a:rPr>
              <a:t>bei einer</a:t>
            </a:r>
            <a:br>
              <a:rPr lang="de-DE" altLang="de-DE" sz="1600" b="1">
                <a:latin typeface="Century Gothic" pitchFamily="34" charset="0"/>
              </a:rPr>
            </a:br>
            <a:r>
              <a:rPr lang="de-DE" altLang="de-DE" sz="1600" b="1">
                <a:latin typeface="Century Gothic" pitchFamily="34" charset="0"/>
              </a:rPr>
              <a:t>Erstprüfung </a:t>
            </a:r>
            <a:r>
              <a:rPr lang="de-DE" altLang="de-DE" sz="1600" dirty="0">
                <a:latin typeface="Century Gothic" pitchFamily="34" charset="0"/>
              </a:rPr>
              <a:t>des gezeichneten Kapitals zu prüfen.</a:t>
            </a:r>
            <a:endParaRPr lang="de-DE" altLang="de-DE" dirty="0">
              <a:latin typeface="Century Gothic" pitchFamily="34" charset="0"/>
            </a:endParaRPr>
          </a:p>
        </p:txBody>
      </p:sp>
      <p:sp>
        <p:nvSpPr>
          <p:cNvPr id="13" name="Rechteck 1">
            <a:extLst>
              <a:ext uri="{FF2B5EF4-FFF2-40B4-BE49-F238E27FC236}">
                <a16:creationId xmlns:a16="http://schemas.microsoft.com/office/drawing/2014/main" id="{7976FEAE-4446-4448-AD6E-3BBD6129837C}"/>
              </a:ext>
            </a:extLst>
          </p:cNvPr>
          <p:cNvSpPr>
            <a:spLocks noChangeArrowheads="1"/>
          </p:cNvSpPr>
          <p:nvPr/>
        </p:nvSpPr>
        <p:spPr bwMode="auto">
          <a:xfrm>
            <a:off x="956687" y="1030207"/>
            <a:ext cx="2140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1.2.2 Eigene Anteile</a:t>
            </a:r>
          </a:p>
        </p:txBody>
      </p:sp>
      <p:sp>
        <p:nvSpPr>
          <p:cNvPr id="14" name="Rechteck 1">
            <a:extLst>
              <a:ext uri="{FF2B5EF4-FFF2-40B4-BE49-F238E27FC236}">
                <a16:creationId xmlns:a16="http://schemas.microsoft.com/office/drawing/2014/main" id="{34F9774D-C5C8-426B-A459-C2D0379F0389}"/>
              </a:ext>
            </a:extLst>
          </p:cNvPr>
          <p:cNvSpPr>
            <a:spLocks noChangeArrowheads="1"/>
          </p:cNvSpPr>
          <p:nvPr/>
        </p:nvSpPr>
        <p:spPr bwMode="auto">
          <a:xfrm>
            <a:off x="955439" y="1340768"/>
            <a:ext cx="30244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1.2.2.1 Grundsatz</a:t>
            </a:r>
          </a:p>
        </p:txBody>
      </p:sp>
    </p:spTree>
    <p:extLst>
      <p:ext uri="{BB962C8B-B14F-4D97-AF65-F5344CB8AC3E}">
        <p14:creationId xmlns:p14="http://schemas.microsoft.com/office/powerpoint/2010/main" val="609930553"/>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692696"/>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16832"/>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5" name="Textfeld 1">
            <a:extLst>
              <a:ext uri="{FF2B5EF4-FFF2-40B4-BE49-F238E27FC236}">
                <a16:creationId xmlns:a16="http://schemas.microsoft.com/office/drawing/2014/main" id="{F952B596-E19D-4BC1-9ACD-DB4667431AE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extLst>
      <p:ext uri="{BB962C8B-B14F-4D97-AF65-F5344CB8AC3E}">
        <p14:creationId xmlns:p14="http://schemas.microsoft.com/office/powerpoint/2010/main" val="1541912681"/>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0E751DB4-9C9E-4A82-AF35-1074E7CB9DAD}"/>
              </a:ext>
            </a:extLst>
          </p:cNvPr>
          <p:cNvSpPr txBox="1">
            <a:spLocks/>
          </p:cNvSpPr>
          <p:nvPr/>
        </p:nvSpPr>
        <p:spPr>
          <a:xfrm>
            <a:off x="334963" y="2997200"/>
            <a:ext cx="11522075" cy="863600"/>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srgbClr val="000000"/>
                </a:solidFill>
                <a:latin typeface="Century Gothic" pitchFamily="34" charset="0"/>
              </a:rPr>
              <a:t>Themenbereich 4 (Teil 2):</a:t>
            </a:r>
            <a:br>
              <a:rPr lang="de-DE" altLang="de-DE" sz="2800" b="1" kern="0" dirty="0">
                <a:solidFill>
                  <a:srgbClr val="000000"/>
                </a:solidFill>
                <a:latin typeface="Century Gothic" pitchFamily="34" charset="0"/>
              </a:rPr>
            </a:br>
            <a:r>
              <a:rPr lang="de-DE" altLang="de-DE" sz="2800" b="1" kern="0" dirty="0">
                <a:solidFill>
                  <a:srgbClr val="000000"/>
                </a:solidFill>
                <a:latin typeface="Century Gothic" pitchFamily="34" charset="0"/>
              </a:rPr>
              <a:t>Prüfung der Finanzinstrumente</a:t>
            </a:r>
            <a:br>
              <a:rPr lang="de-DE" altLang="de-DE" sz="2800" b="1" kern="0" dirty="0">
                <a:solidFill>
                  <a:srgbClr val="000000"/>
                </a:solidFill>
                <a:latin typeface="Century Gothic" pitchFamily="34" charset="0"/>
              </a:rPr>
            </a:br>
            <a:br>
              <a:rPr lang="de-DE" altLang="de-DE" sz="2800" b="1" kern="0" dirty="0">
                <a:solidFill>
                  <a:srgbClr val="000000"/>
                </a:solidFill>
                <a:latin typeface="Century Gothic" pitchFamily="34" charset="0"/>
              </a:rPr>
            </a:br>
            <a:endParaRPr lang="de-DE" altLang="de-DE" sz="2800" b="1" kern="0" dirty="0">
              <a:solidFill>
                <a:srgbClr val="000000"/>
              </a:solidFill>
              <a:latin typeface="Century Gothic" pitchFamily="34" charset="0"/>
            </a:endParaRPr>
          </a:p>
        </p:txBody>
      </p:sp>
    </p:spTree>
    <p:extLst>
      <p:ext uri="{BB962C8B-B14F-4D97-AF65-F5344CB8AC3E}">
        <p14:creationId xmlns:p14="http://schemas.microsoft.com/office/powerpoint/2010/main" val="1833071367"/>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Inhaltsplatzhalter 2">
            <a:extLst>
              <a:ext uri="{FF2B5EF4-FFF2-40B4-BE49-F238E27FC236}">
                <a16:creationId xmlns:a16="http://schemas.microsoft.com/office/drawing/2014/main" id="{63925F27-0F69-4E36-9DE7-5DA44CB4BD8D}"/>
              </a:ext>
            </a:extLst>
          </p:cNvPr>
          <p:cNvSpPr>
            <a:spLocks/>
          </p:cNvSpPr>
          <p:nvPr/>
        </p:nvSpPr>
        <p:spPr bwMode="auto">
          <a:xfrm>
            <a:off x="1055688" y="1053712"/>
            <a:ext cx="10801350"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1950" indent="-3619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982663"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42875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874838"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320925"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778125"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235325"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692525"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4149725"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1200"/>
              </a:spcAft>
            </a:pPr>
            <a:r>
              <a:rPr lang="de-DE" altLang="de-DE" sz="1600" b="1" dirty="0">
                <a:solidFill>
                  <a:srgbClr val="000000"/>
                </a:solidFill>
                <a:latin typeface="Century Gothic" panose="020B0502020202020204" pitchFamily="34" charset="0"/>
              </a:rPr>
              <a:t>Gliederung </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4.9	 Begriffsbestimmung Finanzinstrumente</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4.10	 Bilanzierung von Optionsgeschäften</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4.11	 Bilanzierung von Swapgeschäften</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4.12	 Bilanzierung von Financial Futures</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4.13	 Bildung von Bewertungseinheiten</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4.14	 Bilanzierung von Bewertungseinheiten</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4.15	 </a:t>
            </a:r>
            <a:r>
              <a:rPr lang="de-DE" altLang="de-DE" sz="1600" b="1" dirty="0" err="1">
                <a:solidFill>
                  <a:srgbClr val="000000"/>
                </a:solidFill>
                <a:latin typeface="Century Gothic" panose="020B0502020202020204" pitchFamily="34" charset="0"/>
              </a:rPr>
              <a:t>Anhangangaben</a:t>
            </a:r>
            <a:r>
              <a:rPr lang="de-DE" altLang="de-DE" sz="1600" b="1" dirty="0">
                <a:solidFill>
                  <a:srgbClr val="000000"/>
                </a:solidFill>
                <a:latin typeface="Century Gothic" panose="020B0502020202020204" pitchFamily="34" charset="0"/>
              </a:rPr>
              <a:t> und Lageberichterstattung</a:t>
            </a:r>
          </a:p>
          <a:p>
            <a:pPr marL="447675" indent="-447675"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4.16	 Besondere Prüfungshandlungen zu den Finanzinstrumenten</a:t>
            </a:r>
          </a:p>
        </p:txBody>
      </p:sp>
      <p:sp>
        <p:nvSpPr>
          <p:cNvPr id="269316" name="Textfeld 1">
            <a:extLst>
              <a:ext uri="{FF2B5EF4-FFF2-40B4-BE49-F238E27FC236}">
                <a16:creationId xmlns:a16="http://schemas.microsoft.com/office/drawing/2014/main" id="{107E00FD-3AC0-463F-846E-7BDC1A08462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853350756"/>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9" name="Textfeld 1">
            <a:extLst>
              <a:ext uri="{FF2B5EF4-FFF2-40B4-BE49-F238E27FC236}">
                <a16:creationId xmlns:a16="http://schemas.microsoft.com/office/drawing/2014/main" id="{2A3652AA-6FD9-4EBD-866A-EAC61170D77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521272B6-6EDB-4A4E-95EE-F2F9E6BF88E3}"/>
              </a:ext>
            </a:extLst>
          </p:cNvPr>
          <p:cNvSpPr txBox="1">
            <a:spLocks/>
          </p:cNvSpPr>
          <p:nvPr/>
        </p:nvSpPr>
        <p:spPr bwMode="auto">
          <a:xfrm>
            <a:off x="1060887" y="-9879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4.9	</a:t>
            </a:r>
            <a:r>
              <a:rPr lang="de-DE" sz="2800" b="1" dirty="0">
                <a:latin typeface="Century Gothic" panose="020B0502020202020204" pitchFamily="34" charset="0"/>
              </a:rPr>
              <a:t>Begriffsbestimmung Finanzinstrumente</a:t>
            </a:r>
          </a:p>
        </p:txBody>
      </p:sp>
      <p:sp>
        <p:nvSpPr>
          <p:cNvPr id="7" name="Textfeld 6">
            <a:extLst>
              <a:ext uri="{FF2B5EF4-FFF2-40B4-BE49-F238E27FC236}">
                <a16:creationId xmlns:a16="http://schemas.microsoft.com/office/drawing/2014/main" id="{6267C33E-5EB5-42A3-9436-EFA1BD62BB50}"/>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4269191505"/>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Inhaltsplatzhalter 2">
            <a:extLst>
              <a:ext uri="{FF2B5EF4-FFF2-40B4-BE49-F238E27FC236}">
                <a16:creationId xmlns:a16="http://schemas.microsoft.com/office/drawing/2014/main" id="{9BB3A3D4-4783-4EFB-9227-C3F9D7DB2999}"/>
              </a:ext>
            </a:extLst>
          </p:cNvPr>
          <p:cNvSpPr>
            <a:spLocks noGrp="1"/>
          </p:cNvSpPr>
          <p:nvPr>
            <p:ph idx="4294967295"/>
          </p:nvPr>
        </p:nvSpPr>
        <p:spPr>
          <a:xfrm>
            <a:off x="983432" y="1412875"/>
            <a:ext cx="11017250" cy="2544671"/>
          </a:xfrm>
          <a:prstGeom prst="rect">
            <a:avLst/>
          </a:prstGeom>
        </p:spPr>
        <p:txBody>
          <a:bodyPr wrap="square">
            <a:spAutoFit/>
          </a:bodyPr>
          <a:lstStyle/>
          <a:p>
            <a:pPr marL="266700" indent="-266700">
              <a:spcAft>
                <a:spcPts val="800"/>
              </a:spcAft>
              <a:buFont typeface="+mj-lt"/>
              <a:buAutoNum type="alphaLcPeriod"/>
              <a:defRPr/>
            </a:pPr>
            <a:r>
              <a:rPr lang="de-DE" altLang="de-DE" sz="1600" b="1" dirty="0">
                <a:solidFill>
                  <a:srgbClr val="00B0F0"/>
                </a:solidFill>
                <a:latin typeface="Century Gothic" panose="020B0502020202020204" pitchFamily="34" charset="0"/>
                <a:sym typeface="Monotype Sorts"/>
              </a:rPr>
              <a:t>Allgemeine Definition des unbestimmten Rechtsbegriffs</a:t>
            </a:r>
          </a:p>
          <a:p>
            <a:pPr marL="266700">
              <a:spcBef>
                <a:spcPts val="0"/>
              </a:spcBef>
              <a:defRPr/>
            </a:pPr>
            <a:r>
              <a:rPr lang="de-DE" altLang="de-DE" sz="1600" dirty="0">
                <a:latin typeface="Century Gothic" panose="020B0502020202020204" pitchFamily="34" charset="0"/>
                <a:sym typeface="Monotype Sorts"/>
              </a:rPr>
              <a:t>Vertrag, der bei einem Unternehmen zu einem finanziellen Vermögenswert und </a:t>
            </a:r>
            <a:r>
              <a:rPr lang="de-DE" altLang="de-DE" sz="1600">
                <a:latin typeface="Century Gothic" panose="020B0502020202020204" pitchFamily="34" charset="0"/>
                <a:sym typeface="Monotype Sorts"/>
              </a:rPr>
              <a:t>bei einem</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anderen </a:t>
            </a:r>
            <a:r>
              <a:rPr lang="de-DE" altLang="de-DE" sz="1600" dirty="0">
                <a:latin typeface="Century Gothic" panose="020B0502020202020204" pitchFamily="34" charset="0"/>
                <a:sym typeface="Monotype Sorts"/>
              </a:rPr>
              <a:t>Unternehmen zu einer finanziellen Verbindlichkeit bzw. </a:t>
            </a:r>
            <a:r>
              <a:rPr lang="de-DE" altLang="de-DE" sz="1600">
                <a:latin typeface="Century Gothic" panose="020B0502020202020204" pitchFamily="34" charset="0"/>
                <a:sym typeface="Monotype Sorts"/>
              </a:rPr>
              <a:t>einem Eigenkapitalinstrument</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führt (</a:t>
            </a:r>
            <a:r>
              <a:rPr lang="de-DE" altLang="de-DE" sz="1600" dirty="0">
                <a:latin typeface="Century Gothic" panose="020B0502020202020204" pitchFamily="34" charset="0"/>
                <a:sym typeface="Monotype Sorts"/>
              </a:rPr>
              <a:t>ISA 32.11).</a:t>
            </a:r>
          </a:p>
          <a:p>
            <a:pPr marL="266700">
              <a:spcBef>
                <a:spcPts val="0"/>
              </a:spcBef>
              <a:defRPr/>
            </a:pPr>
            <a:endParaRPr lang="de-DE" altLang="de-DE" sz="1600" dirty="0">
              <a:latin typeface="Century Gothic" panose="020B0502020202020204" pitchFamily="34" charset="0"/>
              <a:sym typeface="Monotype Sorts"/>
            </a:endParaRPr>
          </a:p>
          <a:p>
            <a:pPr marL="266700" indent="-266700">
              <a:spcAft>
                <a:spcPts val="800"/>
              </a:spcAft>
              <a:buFont typeface="+mj-lt"/>
              <a:buAutoNum type="alphaLcPeriod" startAt="2"/>
              <a:defRPr/>
            </a:pPr>
            <a:r>
              <a:rPr lang="de-DE" altLang="de-DE" sz="1600" b="1" dirty="0">
                <a:solidFill>
                  <a:srgbClr val="00B0F0"/>
                </a:solidFill>
                <a:latin typeface="Century Gothic" panose="020B0502020202020204" pitchFamily="34" charset="0"/>
                <a:sym typeface="Monotype Sorts"/>
              </a:rPr>
              <a:t>Begriffsbestimmung gemäß IDW RH HFA 1.005, Tz. 4</a:t>
            </a:r>
          </a:p>
          <a:p>
            <a:pPr marL="276225">
              <a:spcBef>
                <a:spcPts val="0"/>
              </a:spcBef>
              <a:defRPr/>
            </a:pPr>
            <a:r>
              <a:rPr lang="de-DE" altLang="de-DE" sz="1600" i="1" dirty="0">
                <a:latin typeface="Century Gothic" panose="020B0502020202020204" pitchFamily="34" charset="0"/>
                <a:sym typeface="Monotype Sorts"/>
              </a:rPr>
              <a:t>„</a:t>
            </a:r>
            <a:r>
              <a:rPr lang="de-DE" sz="1600" i="1" dirty="0">
                <a:latin typeface="Century Gothic" panose="020B0502020202020204" pitchFamily="34" charset="0"/>
              </a:rPr>
              <a:t>Dies umfasst auch Finanzanlagen i. S. d. § 266 Abs. 2 A. III. HGB, Forderungen i. S. d.</a:t>
            </a:r>
            <a:br>
              <a:rPr lang="de-DE" sz="1600" i="1" dirty="0">
                <a:latin typeface="Century Gothic" panose="020B0502020202020204" pitchFamily="34" charset="0"/>
              </a:rPr>
            </a:br>
            <a:r>
              <a:rPr lang="de-DE" sz="1600" i="1" dirty="0">
                <a:latin typeface="Century Gothic" panose="020B0502020202020204" pitchFamily="34" charset="0"/>
              </a:rPr>
              <a:t>§ 266 Abs. 2 B. II. Nr. 1–3 HGB und Verbindlichkeiten i. S. d. § 266 Abs. 3 C. Nr. 1-2, Nr. 4-8 HGB.“</a:t>
            </a:r>
          </a:p>
        </p:txBody>
      </p:sp>
      <p:sp>
        <p:nvSpPr>
          <p:cNvPr id="274435" name="Rectangle 2">
            <a:extLst>
              <a:ext uri="{FF2B5EF4-FFF2-40B4-BE49-F238E27FC236}">
                <a16:creationId xmlns:a16="http://schemas.microsoft.com/office/drawing/2014/main" id="{CC646E03-48BE-418B-BBE4-E96E4971C45D}"/>
              </a:ext>
            </a:extLst>
          </p:cNvPr>
          <p:cNvSpPr txBox="1">
            <a:spLocks/>
          </p:cNvSpPr>
          <p:nvPr/>
        </p:nvSpPr>
        <p:spPr bwMode="auto">
          <a:xfrm>
            <a:off x="105529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4.9 Begriffsbestimmung Finanzinstrumente</a:t>
            </a:r>
          </a:p>
        </p:txBody>
      </p:sp>
      <p:sp>
        <p:nvSpPr>
          <p:cNvPr id="274438" name="Textfeld 1">
            <a:extLst>
              <a:ext uri="{FF2B5EF4-FFF2-40B4-BE49-F238E27FC236}">
                <a16:creationId xmlns:a16="http://schemas.microsoft.com/office/drawing/2014/main" id="{504BE23A-9C53-4E86-8793-406439B132C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182551315"/>
      </p:ext>
    </p:extLst>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Inhaltsplatzhalter 2">
            <a:extLst>
              <a:ext uri="{FF2B5EF4-FFF2-40B4-BE49-F238E27FC236}">
                <a16:creationId xmlns:a16="http://schemas.microsoft.com/office/drawing/2014/main" id="{F59393F4-491B-4895-A808-CDA7319EC696}"/>
              </a:ext>
            </a:extLst>
          </p:cNvPr>
          <p:cNvSpPr>
            <a:spLocks noGrp="1"/>
          </p:cNvSpPr>
          <p:nvPr>
            <p:ph idx="4294967295"/>
          </p:nvPr>
        </p:nvSpPr>
        <p:spPr>
          <a:xfrm>
            <a:off x="965144" y="1412875"/>
            <a:ext cx="11017250" cy="4011996"/>
          </a:xfrm>
          <a:prstGeom prst="rect">
            <a:avLst/>
          </a:prstGeom>
        </p:spPr>
        <p:txBody>
          <a:bodyPr wrap="square">
            <a:spAutoFit/>
          </a:bodyPr>
          <a:lstStyle/>
          <a:p>
            <a:pPr marL="266700" indent="-266700">
              <a:spcAft>
                <a:spcPts val="800"/>
              </a:spcAft>
              <a:buFont typeface="+mj-lt"/>
              <a:buAutoNum type="alphaLcPeriod" startAt="3"/>
              <a:defRPr/>
            </a:pPr>
            <a:r>
              <a:rPr lang="de-DE" altLang="de-DE" sz="1600" b="1" dirty="0">
                <a:solidFill>
                  <a:srgbClr val="00B0F0"/>
                </a:solidFill>
                <a:latin typeface="Century Gothic" panose="020B0502020202020204" pitchFamily="34" charset="0"/>
                <a:sym typeface="Monotype Sorts"/>
              </a:rPr>
              <a:t>Einteilung / Gruppierung:</a:t>
            </a:r>
          </a:p>
          <a:p>
            <a:pPr marL="266700">
              <a:spcBef>
                <a:spcPts val="600"/>
              </a:spcBef>
              <a:spcAft>
                <a:spcPts val="600"/>
              </a:spcAft>
              <a:tabLst>
                <a:tab pos="534988" algn="l"/>
                <a:tab pos="714375" algn="l"/>
              </a:tabLst>
              <a:defRPr/>
            </a:pPr>
            <a:r>
              <a:rPr lang="de-DE" altLang="de-DE" sz="1600" b="1" dirty="0">
                <a:latin typeface="Century Gothic" panose="020B0502020202020204" pitchFamily="34" charset="0"/>
                <a:sym typeface="Monotype Sorts"/>
              </a:rPr>
              <a:t>c.1	Originäre Finanzinstrumente</a:t>
            </a:r>
          </a:p>
          <a:p>
            <a:pPr marL="182562" lvl="1" indent="0">
              <a:spcBef>
                <a:spcPts val="0"/>
              </a:spcBef>
              <a:spcAft>
                <a:spcPts val="600"/>
              </a:spcAft>
              <a:buFont typeface="Arial" panose="020B0604020202020204" pitchFamily="34" charset="0"/>
              <a:buNone/>
              <a:tabLst>
                <a:tab pos="534988" algn="l"/>
                <a:tab pos="714375" algn="l"/>
              </a:tabLst>
              <a:defRPr/>
            </a:pPr>
            <a:r>
              <a:rPr lang="de-DE" altLang="de-DE" sz="1600" dirty="0">
                <a:latin typeface="Century Gothic" panose="020B0502020202020204" pitchFamily="34" charset="0"/>
                <a:sym typeface="Monotype Sorts"/>
              </a:rPr>
              <a:t>		Fest- oder Residualansprüche, die auf die konditionale Leistung </a:t>
            </a:r>
            <a:r>
              <a:rPr lang="de-DE" altLang="de-DE" sz="1600">
                <a:latin typeface="Century Gothic" panose="020B0502020202020204" pitchFamily="34" charset="0"/>
                <a:sym typeface="Monotype Sorts"/>
              </a:rPr>
              <a:t>von Geldbeträgen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		gerichtet sind (</a:t>
            </a:r>
            <a:r>
              <a:rPr lang="de-DE" altLang="de-DE" sz="1600" dirty="0">
                <a:latin typeface="Century Gothic" panose="020B0502020202020204" pitchFamily="34" charset="0"/>
                <a:sym typeface="Monotype Sorts"/>
              </a:rPr>
              <a:t>eigen- und fremdkapitalbezogene Finanzinstrumente)</a:t>
            </a:r>
          </a:p>
          <a:p>
            <a:pPr marL="266700">
              <a:spcBef>
                <a:spcPts val="600"/>
              </a:spcBef>
              <a:spcAft>
                <a:spcPts val="600"/>
              </a:spcAft>
              <a:tabLst>
                <a:tab pos="534988" algn="l"/>
                <a:tab pos="714375" algn="l"/>
              </a:tabLst>
              <a:defRPr/>
            </a:pPr>
            <a:r>
              <a:rPr lang="de-DE" altLang="de-DE" sz="1600" b="1" dirty="0">
                <a:latin typeface="Century Gothic" panose="020B0502020202020204" pitchFamily="34" charset="0"/>
                <a:sym typeface="Monotype Sorts"/>
              </a:rPr>
              <a:t>c.2	Derivate Finanzinstrumente</a:t>
            </a:r>
            <a:br>
              <a:rPr lang="de-DE" altLang="de-DE" sz="1600" b="1" dirty="0">
                <a:latin typeface="Century Gothic" panose="020B0502020202020204" pitchFamily="34" charset="0"/>
                <a:sym typeface="Monotype Sorts"/>
              </a:rPr>
            </a:br>
            <a:r>
              <a:rPr lang="de-DE" altLang="de-DE" sz="1600" b="1" dirty="0">
                <a:latin typeface="Century Gothic" panose="020B0502020202020204" pitchFamily="34" charset="0"/>
                <a:sym typeface="Monotype Sorts"/>
              </a:rPr>
              <a:t>		Schwebendes Vertragsverhältnis</a:t>
            </a:r>
            <a:r>
              <a:rPr lang="de-DE" altLang="de-DE" sz="1600" dirty="0">
                <a:latin typeface="Century Gothic" panose="020B0502020202020204" pitchFamily="34" charset="0"/>
                <a:sym typeface="Monotype Sorts"/>
              </a:rPr>
              <a:t>, dessen Wert auf Änderungen des </a:t>
            </a:r>
            <a:r>
              <a:rPr lang="de-DE" altLang="de-DE" sz="1600">
                <a:latin typeface="Century Gothic" panose="020B0502020202020204" pitchFamily="34" charset="0"/>
                <a:sym typeface="Monotype Sorts"/>
              </a:rPr>
              <a:t>Wertes eines</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		Basisobjektes (</a:t>
            </a:r>
            <a:r>
              <a:rPr lang="de-DE" altLang="de-DE" sz="1600" dirty="0">
                <a:latin typeface="Century Gothic" panose="020B0502020202020204" pitchFamily="34" charset="0"/>
                <a:sym typeface="Monotype Sorts"/>
              </a:rPr>
              <a:t>Zinssatz, Wechselkurs, Rohstoffpreise etc.) reagiert, </a:t>
            </a:r>
            <a:r>
              <a:rPr lang="de-DE" altLang="de-DE" sz="1600">
                <a:latin typeface="Century Gothic" panose="020B0502020202020204" pitchFamily="34" charset="0"/>
                <a:sym typeface="Monotype Sorts"/>
              </a:rPr>
              <a:t>bei denen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		Anschaffungskosten </a:t>
            </a:r>
            <a:r>
              <a:rPr lang="de-DE" altLang="de-DE" sz="1600" dirty="0">
                <a:latin typeface="Century Gothic" panose="020B0502020202020204" pitchFamily="34" charset="0"/>
                <a:sym typeface="Monotype Sorts"/>
              </a:rPr>
              <a:t>nur in </a:t>
            </a:r>
            <a:r>
              <a:rPr lang="de-DE" altLang="de-DE" sz="1600">
                <a:latin typeface="Century Gothic" panose="020B0502020202020204" pitchFamily="34" charset="0"/>
                <a:sym typeface="Monotype Sorts"/>
              </a:rPr>
              <a:t>sehr geringem </a:t>
            </a:r>
            <a:r>
              <a:rPr lang="de-DE" altLang="de-DE" sz="1600" dirty="0">
                <a:latin typeface="Century Gothic" panose="020B0502020202020204" pitchFamily="34" charset="0"/>
                <a:sym typeface="Monotype Sorts"/>
              </a:rPr>
              <a:t>Umfang anfallen und das erst </a:t>
            </a:r>
            <a:r>
              <a:rPr lang="de-DE" altLang="de-DE" sz="1600">
                <a:latin typeface="Century Gothic" panose="020B0502020202020204" pitchFamily="34" charset="0"/>
                <a:sym typeface="Monotype Sorts"/>
              </a:rPr>
              <a:t>in Zukunft</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		erfüllt </a:t>
            </a:r>
            <a:r>
              <a:rPr lang="de-DE" altLang="de-DE" sz="1600" dirty="0">
                <a:latin typeface="Century Gothic" panose="020B0502020202020204" pitchFamily="34" charset="0"/>
                <a:sym typeface="Monotype Sorts"/>
              </a:rPr>
              <a:t>wird.</a:t>
            </a:r>
          </a:p>
          <a:p>
            <a:pPr marL="266700" indent="-266700">
              <a:spcAft>
                <a:spcPts val="800"/>
              </a:spcAft>
              <a:buClr>
                <a:srgbClr val="00B0F0"/>
              </a:buClr>
              <a:buFont typeface="+mj-lt"/>
              <a:buAutoNum type="alphaLcPeriod" startAt="4"/>
              <a:defRPr/>
            </a:pPr>
            <a:r>
              <a:rPr lang="de-DE" altLang="de-DE" sz="1600" b="1" dirty="0" err="1">
                <a:solidFill>
                  <a:srgbClr val="00B0F0"/>
                </a:solidFill>
                <a:latin typeface="Century Gothic" panose="020B0502020202020204" pitchFamily="34" charset="0"/>
                <a:sym typeface="Monotype Sorts"/>
              </a:rPr>
              <a:t>Prüferischer</a:t>
            </a:r>
            <a:r>
              <a:rPr lang="de-DE" altLang="de-DE" sz="1600" b="1" dirty="0">
                <a:solidFill>
                  <a:srgbClr val="00B0F0"/>
                </a:solidFill>
                <a:latin typeface="Century Gothic" panose="020B0502020202020204" pitchFamily="34" charset="0"/>
                <a:sym typeface="Monotype Sorts"/>
              </a:rPr>
              <a:t> Fokus in der Praxis</a:t>
            </a:r>
          </a:p>
          <a:p>
            <a:pPr marL="714375" indent="-447675">
              <a:spcBef>
                <a:spcPts val="0"/>
              </a:spcBef>
              <a:buFont typeface="Wingdings" panose="05000000000000000000" pitchFamily="2" charset="2"/>
              <a:buChar char=""/>
              <a:defRPr/>
            </a:pPr>
            <a:r>
              <a:rPr lang="de-DE" altLang="de-DE" sz="1600" b="1" dirty="0">
                <a:latin typeface="Century Gothic" panose="020B0502020202020204" pitchFamily="34" charset="0"/>
                <a:sym typeface="Monotype Sorts"/>
              </a:rPr>
              <a:t>Die folgende Darstellung konzentriert sich auf die </a:t>
            </a:r>
            <a:r>
              <a:rPr lang="de-DE" altLang="de-DE" sz="1600" b="1">
                <a:latin typeface="Century Gothic" panose="020B0502020202020204" pitchFamily="34" charset="0"/>
                <a:sym typeface="Monotype Sorts"/>
              </a:rPr>
              <a:t>Bilanzierung von</a:t>
            </a:r>
            <a:br>
              <a:rPr lang="de-DE" altLang="de-DE" sz="1600" b="1">
                <a:latin typeface="Century Gothic" panose="020B0502020202020204" pitchFamily="34" charset="0"/>
                <a:sym typeface="Monotype Sorts"/>
              </a:rPr>
            </a:br>
            <a:r>
              <a:rPr lang="de-DE" altLang="de-DE" sz="1600" b="1">
                <a:latin typeface="Century Gothic" panose="020B0502020202020204" pitchFamily="34" charset="0"/>
                <a:sym typeface="Monotype Sorts"/>
              </a:rPr>
              <a:t>Derivativen Finanzinstrumenten</a:t>
            </a:r>
            <a:endParaRPr lang="de-DE" altLang="de-DE" sz="1600" b="1" dirty="0">
              <a:latin typeface="Century Gothic" panose="020B0502020202020204" pitchFamily="34" charset="0"/>
              <a:sym typeface="Monotype Sorts"/>
            </a:endParaRPr>
          </a:p>
        </p:txBody>
      </p:sp>
      <p:sp>
        <p:nvSpPr>
          <p:cNvPr id="276486" name="Textfeld 1">
            <a:extLst>
              <a:ext uri="{FF2B5EF4-FFF2-40B4-BE49-F238E27FC236}">
                <a16:creationId xmlns:a16="http://schemas.microsoft.com/office/drawing/2014/main" id="{1AD0D502-9673-43E5-95FC-C0577424111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5" name="Rectangle 2">
            <a:extLst>
              <a:ext uri="{FF2B5EF4-FFF2-40B4-BE49-F238E27FC236}">
                <a16:creationId xmlns:a16="http://schemas.microsoft.com/office/drawing/2014/main" id="{29B2DF51-9C92-423C-9CB9-798EF5216861}"/>
              </a:ext>
            </a:extLst>
          </p:cNvPr>
          <p:cNvSpPr txBox="1">
            <a:spLocks/>
          </p:cNvSpPr>
          <p:nvPr/>
        </p:nvSpPr>
        <p:spPr bwMode="auto">
          <a:xfrm>
            <a:off x="105529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4.9 </a:t>
            </a:r>
            <a:r>
              <a:rPr lang="de-DE" altLang="de-DE" sz="1600" b="1">
                <a:solidFill>
                  <a:srgbClr val="00B0F0"/>
                </a:solidFill>
                <a:latin typeface="Century Gothic" panose="020B0502020202020204" pitchFamily="34" charset="0"/>
              </a:rPr>
              <a:t>Begriffsbestimmung Finanzinstrumente; 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4125994935"/>
      </p:ext>
    </p:extLst>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Inhaltsplatzhalter 2">
            <a:extLst>
              <a:ext uri="{FF2B5EF4-FFF2-40B4-BE49-F238E27FC236}">
                <a16:creationId xmlns:a16="http://schemas.microsoft.com/office/drawing/2014/main" id="{05E93400-08BC-4AB9-B124-4818E3015848}"/>
              </a:ext>
            </a:extLst>
          </p:cNvPr>
          <p:cNvSpPr>
            <a:spLocks noGrp="1"/>
          </p:cNvSpPr>
          <p:nvPr>
            <p:ph idx="4294967295"/>
          </p:nvPr>
        </p:nvSpPr>
        <p:spPr>
          <a:xfrm>
            <a:off x="983432" y="1430338"/>
            <a:ext cx="11017250" cy="4899033"/>
          </a:xfrm>
          <a:prstGeom prst="rect">
            <a:avLst/>
          </a:prstGeom>
        </p:spPr>
        <p:txBody>
          <a:bodyPr wrap="square">
            <a:spAutoFit/>
          </a:bodyPr>
          <a:lstStyle/>
          <a:p>
            <a:pPr marL="266700" indent="-266700">
              <a:spcBef>
                <a:spcPts val="1200"/>
              </a:spcBef>
              <a:spcAft>
                <a:spcPts val="1200"/>
              </a:spcAft>
              <a:buFont typeface="+mj-lt"/>
              <a:buAutoNum type="alphaLcPeriod" startAt="5"/>
              <a:defRPr/>
            </a:pPr>
            <a:r>
              <a:rPr lang="de-DE" altLang="de-DE" sz="1600" b="1" dirty="0">
                <a:solidFill>
                  <a:srgbClr val="00B0F0"/>
                </a:solidFill>
                <a:latin typeface="Century Gothic" panose="020B0502020202020204" pitchFamily="34" charset="0"/>
                <a:sym typeface="Monotype Sorts"/>
              </a:rPr>
              <a:t>Derivative Finanzinstrumente nach IDW RH HFA 1.005, Tz. 4-6</a:t>
            </a:r>
          </a:p>
          <a:p>
            <a:pPr marL="534988" indent="-268288">
              <a:spcBef>
                <a:spcPts val="0"/>
              </a:spcBef>
              <a:spcAft>
                <a:spcPts val="600"/>
              </a:spcAft>
              <a:buFont typeface="Arial" panose="020B0604020202020204" pitchFamily="34" charset="0"/>
              <a:buChar char="•"/>
              <a:defRPr/>
            </a:pPr>
            <a:r>
              <a:rPr lang="de-DE" sz="1600" dirty="0">
                <a:latin typeface="Century Gothic" panose="020B0502020202020204" pitchFamily="34" charset="0"/>
              </a:rPr>
              <a:t>Als Fest- oder Optionsgeschäfte ausgestaltete Termingeschäfte, deren Wert </a:t>
            </a:r>
            <a:r>
              <a:rPr lang="de-DE" sz="1600">
                <a:latin typeface="Century Gothic" panose="020B0502020202020204" pitchFamily="34" charset="0"/>
              </a:rPr>
              <a:t>von Basisvariablen</a:t>
            </a:r>
            <a:br>
              <a:rPr lang="de-DE" sz="1600">
                <a:latin typeface="Century Gothic" panose="020B0502020202020204" pitchFamily="34" charset="0"/>
              </a:rPr>
            </a:br>
            <a:r>
              <a:rPr lang="de-DE" sz="1600">
                <a:latin typeface="Century Gothic" panose="020B0502020202020204" pitchFamily="34" charset="0"/>
              </a:rPr>
              <a:t>abhängt</a:t>
            </a:r>
            <a:endParaRPr lang="de-DE" sz="1600" dirty="0">
              <a:latin typeface="Century Gothic" panose="020B0502020202020204" pitchFamily="34" charset="0"/>
            </a:endParaRPr>
          </a:p>
          <a:p>
            <a:pPr marL="534988" indent="-268288">
              <a:spcBef>
                <a:spcPts val="600"/>
              </a:spcBef>
              <a:spcAft>
                <a:spcPts val="600"/>
              </a:spcAft>
              <a:buFont typeface="Arial" panose="020B0604020202020204" pitchFamily="34" charset="0"/>
              <a:buChar char="•"/>
              <a:defRPr/>
            </a:pPr>
            <a:r>
              <a:rPr lang="de-DE" sz="1600" dirty="0">
                <a:latin typeface="Century Gothic" panose="020B0502020202020204" pitchFamily="34" charset="0"/>
              </a:rPr>
              <a:t>Erfüllung der Verpflichtungen durch Geldzahlungen bzw. Zugang/Abgang von anderen Finanzinstrumenten</a:t>
            </a:r>
          </a:p>
          <a:p>
            <a:pPr marL="534988" indent="-268288">
              <a:spcBef>
                <a:spcPts val="600"/>
              </a:spcBef>
              <a:spcAft>
                <a:spcPts val="600"/>
              </a:spcAft>
              <a:buFont typeface="Arial" panose="020B0604020202020204" pitchFamily="34" charset="0"/>
              <a:buChar char="•"/>
              <a:defRPr/>
            </a:pPr>
            <a:r>
              <a:rPr lang="de-DE" sz="1600" dirty="0">
                <a:latin typeface="Century Gothic" panose="020B0502020202020204" pitchFamily="34" charset="0"/>
              </a:rPr>
              <a:t>Auch </a:t>
            </a:r>
            <a:r>
              <a:rPr lang="de-DE" sz="1600" b="1" dirty="0">
                <a:latin typeface="Century Gothic" panose="020B0502020202020204" pitchFamily="34" charset="0"/>
              </a:rPr>
              <a:t>Warentermingeschäfte,</a:t>
            </a:r>
            <a:r>
              <a:rPr lang="de-DE" sz="1600" dirty="0">
                <a:latin typeface="Century Gothic" panose="020B0502020202020204" pitchFamily="34" charset="0"/>
              </a:rPr>
              <a:t> bei denen Ver­äußerer oder Erwerber zur Abgeltung in </a:t>
            </a:r>
            <a:r>
              <a:rPr lang="de-DE" sz="1600">
                <a:latin typeface="Century Gothic" panose="020B0502020202020204" pitchFamily="34" charset="0"/>
              </a:rPr>
              <a:t>bar oder</a:t>
            </a:r>
            <a:br>
              <a:rPr lang="de-DE" sz="1600">
                <a:latin typeface="Century Gothic" panose="020B0502020202020204" pitchFamily="34" charset="0"/>
              </a:rPr>
            </a:br>
            <a:r>
              <a:rPr lang="de-DE" sz="1600">
                <a:latin typeface="Century Gothic" panose="020B0502020202020204" pitchFamily="34" charset="0"/>
              </a:rPr>
              <a:t>durch </a:t>
            </a:r>
            <a:r>
              <a:rPr lang="de-DE" sz="1600" dirty="0">
                <a:latin typeface="Century Gothic" panose="020B0502020202020204" pitchFamily="34" charset="0"/>
              </a:rPr>
              <a:t>ein anderes Finanzinstrument berechtigt sind</a:t>
            </a:r>
          </a:p>
          <a:p>
            <a:pPr marL="534988" indent="-268288">
              <a:spcBef>
                <a:spcPts val="600"/>
              </a:spcBef>
              <a:spcAft>
                <a:spcPts val="600"/>
              </a:spcAft>
              <a:buFont typeface="Arial" panose="020B0604020202020204" pitchFamily="34" charset="0"/>
              <a:buChar char="•"/>
              <a:defRPr/>
            </a:pPr>
            <a:r>
              <a:rPr lang="de-DE" sz="1600" dirty="0">
                <a:latin typeface="Century Gothic" panose="020B0502020202020204" pitchFamily="34" charset="0"/>
              </a:rPr>
              <a:t>Auch gemäß </a:t>
            </a:r>
            <a:r>
              <a:rPr lang="de-DE" sz="1600" b="1" dirty="0">
                <a:latin typeface="Century Gothic" panose="020B0502020202020204" pitchFamily="34" charset="0"/>
              </a:rPr>
              <a:t>IDW RS HFA 22 </a:t>
            </a:r>
            <a:r>
              <a:rPr lang="de-DE" sz="1600" dirty="0">
                <a:latin typeface="Century Gothic" panose="020B0502020202020204" pitchFamily="34" charset="0"/>
              </a:rPr>
              <a:t>getrennt zu bilanzierende </a:t>
            </a:r>
            <a:r>
              <a:rPr lang="de-DE" sz="1600" b="1" dirty="0">
                <a:latin typeface="Century Gothic" panose="020B0502020202020204" pitchFamily="34" charset="0"/>
              </a:rPr>
              <a:t>eingebettete Derivate </a:t>
            </a:r>
            <a:r>
              <a:rPr lang="de-DE" sz="1600" dirty="0">
                <a:latin typeface="Century Gothic" panose="020B0502020202020204" pitchFamily="34" charset="0"/>
              </a:rPr>
              <a:t>eines strukturierten Finanzinstruments</a:t>
            </a:r>
          </a:p>
          <a:p>
            <a:pPr marL="266700" indent="-266700">
              <a:spcBef>
                <a:spcPts val="1200"/>
              </a:spcBef>
              <a:spcAft>
                <a:spcPts val="1200"/>
              </a:spcAft>
              <a:buFont typeface="+mj-lt"/>
              <a:buAutoNum type="alphaLcPeriod" startAt="6"/>
              <a:defRPr/>
            </a:pPr>
            <a:r>
              <a:rPr lang="de-DE" sz="1600" b="1" dirty="0">
                <a:solidFill>
                  <a:srgbClr val="00B0F0"/>
                </a:solidFill>
                <a:latin typeface="Century Gothic" panose="020B0502020202020204" pitchFamily="34" charset="0"/>
              </a:rPr>
              <a:t>Formen von derivativen Finanzobjekten</a:t>
            </a:r>
          </a:p>
          <a:p>
            <a:pPr marL="266700">
              <a:spcBef>
                <a:spcPts val="0"/>
              </a:spcBef>
              <a:spcAft>
                <a:spcPts val="600"/>
              </a:spcAft>
              <a:tabLst>
                <a:tab pos="534988" algn="l"/>
              </a:tabLst>
              <a:defRPr/>
            </a:pPr>
            <a:r>
              <a:rPr lang="de-DE" sz="1600" dirty="0">
                <a:latin typeface="Century Gothic" panose="020B0502020202020204" pitchFamily="34" charset="0"/>
              </a:rPr>
              <a:t>f.1  „Optionen“ (Kauf-/Verkaufsoption)</a:t>
            </a:r>
          </a:p>
          <a:p>
            <a:pPr marL="266700">
              <a:spcBef>
                <a:spcPts val="600"/>
              </a:spcBef>
              <a:spcAft>
                <a:spcPts val="600"/>
              </a:spcAft>
              <a:tabLst>
                <a:tab pos="534988" algn="l"/>
              </a:tabLst>
              <a:defRPr/>
            </a:pPr>
            <a:r>
              <a:rPr lang="de-DE" sz="1600" dirty="0">
                <a:latin typeface="Century Gothic" panose="020B0502020202020204" pitchFamily="34" charset="0"/>
              </a:rPr>
              <a:t>f.2  „Swapgeschäfte“ </a:t>
            </a:r>
            <a:r>
              <a:rPr lang="de-DE" sz="1600">
                <a:latin typeface="Century Gothic" panose="020B0502020202020204" pitchFamily="34" charset="0"/>
              </a:rPr>
              <a:t>(insbesondere </a:t>
            </a:r>
            <a:r>
              <a:rPr lang="de-DE" sz="1600" dirty="0">
                <a:latin typeface="Century Gothic" panose="020B0502020202020204" pitchFamily="34" charset="0"/>
              </a:rPr>
              <a:t>Zins- und Währungsswap)</a:t>
            </a:r>
          </a:p>
          <a:p>
            <a:pPr marL="266700">
              <a:spcBef>
                <a:spcPts val="600"/>
              </a:spcBef>
              <a:spcAft>
                <a:spcPts val="600"/>
              </a:spcAft>
              <a:tabLst>
                <a:tab pos="534988" algn="l"/>
              </a:tabLst>
              <a:defRPr/>
            </a:pPr>
            <a:r>
              <a:rPr lang="de-DE" sz="1600" dirty="0">
                <a:latin typeface="Century Gothic" panose="020B0502020202020204" pitchFamily="34" charset="0"/>
              </a:rPr>
              <a:t>f.3  „Financial Futures“ (Zins-, Währungs-, Index-Futures)</a:t>
            </a:r>
            <a:endParaRPr lang="de-DE" altLang="de-DE" sz="1600" b="1" dirty="0">
              <a:latin typeface="Century Gothic" panose="020B0502020202020204" pitchFamily="34" charset="0"/>
              <a:sym typeface="Monotype Sorts"/>
            </a:endParaRPr>
          </a:p>
        </p:txBody>
      </p:sp>
      <p:sp>
        <p:nvSpPr>
          <p:cNvPr id="278534" name="Textfeld 1">
            <a:extLst>
              <a:ext uri="{FF2B5EF4-FFF2-40B4-BE49-F238E27FC236}">
                <a16:creationId xmlns:a16="http://schemas.microsoft.com/office/drawing/2014/main" id="{CBC916F0-635D-42EF-88C4-2467A8939CC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5" name="Rectangle 2">
            <a:extLst>
              <a:ext uri="{FF2B5EF4-FFF2-40B4-BE49-F238E27FC236}">
                <a16:creationId xmlns:a16="http://schemas.microsoft.com/office/drawing/2014/main" id="{A5968FBA-0AB0-4B34-9D41-43191F5F42DC}"/>
              </a:ext>
            </a:extLst>
          </p:cNvPr>
          <p:cNvSpPr txBox="1">
            <a:spLocks/>
          </p:cNvSpPr>
          <p:nvPr/>
        </p:nvSpPr>
        <p:spPr bwMode="auto">
          <a:xfrm>
            <a:off x="105529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4.9 </a:t>
            </a:r>
            <a:r>
              <a:rPr lang="de-DE" altLang="de-DE" sz="1600" b="1">
                <a:solidFill>
                  <a:srgbClr val="00B0F0"/>
                </a:solidFill>
                <a:latin typeface="Century Gothic" panose="020B0502020202020204" pitchFamily="34" charset="0"/>
              </a:rPr>
              <a:t>Begriffsbestimmung Finanzinstrumente; 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962477784"/>
      </p:ext>
    </p:extLst>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1" name="Textfeld 1">
            <a:extLst>
              <a:ext uri="{FF2B5EF4-FFF2-40B4-BE49-F238E27FC236}">
                <a16:creationId xmlns:a16="http://schemas.microsoft.com/office/drawing/2014/main" id="{D278F9F2-FBEB-4E92-AB1C-5E96210B6E5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9" name="Rectangle 2">
            <a:extLst>
              <a:ext uri="{FF2B5EF4-FFF2-40B4-BE49-F238E27FC236}">
                <a16:creationId xmlns:a16="http://schemas.microsoft.com/office/drawing/2014/main" id="{FE8ABA87-1BE4-42F2-ABC6-12E8722F4C7C}"/>
              </a:ext>
            </a:extLst>
          </p:cNvPr>
          <p:cNvSpPr txBox="1">
            <a:spLocks/>
          </p:cNvSpPr>
          <p:nvPr/>
        </p:nvSpPr>
        <p:spPr bwMode="auto">
          <a:xfrm>
            <a:off x="1061448" y="55842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4.10	</a:t>
            </a:r>
            <a:r>
              <a:rPr lang="de-DE" sz="2800" b="1" dirty="0">
                <a:latin typeface="Century Gothic" panose="020B0502020202020204" pitchFamily="34" charset="0"/>
              </a:rPr>
              <a:t>Bilanzierung von Optionsgeschäften</a:t>
            </a:r>
          </a:p>
          <a:p>
            <a:pPr lvl="4">
              <a:spcBef>
                <a:spcPts val="600"/>
              </a:spcBef>
              <a:spcAft>
                <a:spcPts val="600"/>
              </a:spcAft>
              <a:tabLst>
                <a:tab pos="444500" algn="l"/>
              </a:tabLst>
            </a:pPr>
            <a:r>
              <a:rPr lang="de-DE" b="1" dirty="0">
                <a:latin typeface="Century Gothic" panose="020B0502020202020204" pitchFamily="34" charset="0"/>
              </a:rPr>
              <a:t>4.10.1	</a:t>
            </a:r>
            <a:r>
              <a:rPr lang="de-DE" dirty="0">
                <a:latin typeface="Century Gothic" panose="020B0502020202020204" pitchFamily="34" charset="0"/>
              </a:rPr>
              <a:t>Inhalte eines Optionsgeschäftes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4.10.2	</a:t>
            </a:r>
            <a:r>
              <a:rPr lang="de-DE" dirty="0">
                <a:latin typeface="Century Gothic" panose="020B0502020202020204" pitchFamily="34" charset="0"/>
              </a:rPr>
              <a:t>Bilanzierung beim Käufer der Option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4.10.3	</a:t>
            </a:r>
            <a:r>
              <a:rPr lang="de-DE" dirty="0">
                <a:latin typeface="Century Gothic" panose="020B0502020202020204" pitchFamily="34" charset="0"/>
              </a:rPr>
              <a:t>Bilanzierung beim Verkäufer der Option</a:t>
            </a:r>
          </a:p>
        </p:txBody>
      </p:sp>
      <p:sp>
        <p:nvSpPr>
          <p:cNvPr id="6" name="Textfeld 5">
            <a:extLst>
              <a:ext uri="{FF2B5EF4-FFF2-40B4-BE49-F238E27FC236}">
                <a16:creationId xmlns:a16="http://schemas.microsoft.com/office/drawing/2014/main" id="{9E305E73-57EA-4058-B5B6-B026B1C782B7}"/>
              </a:ext>
            </a:extLst>
          </p:cNvPr>
          <p:cNvSpPr txBox="1"/>
          <p:nvPr/>
        </p:nvSpPr>
        <p:spPr>
          <a:xfrm>
            <a:off x="11536924" y="5661248"/>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853073837"/>
      </p:ext>
    </p:extLst>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812CD5B-1809-4282-B84B-EB3B4A02A8B2}"/>
              </a:ext>
            </a:extLst>
          </p:cNvPr>
          <p:cNvSpPr txBox="1"/>
          <p:nvPr/>
        </p:nvSpPr>
        <p:spPr>
          <a:xfrm>
            <a:off x="948481" y="1387158"/>
            <a:ext cx="11052175" cy="4185761"/>
          </a:xfrm>
          <a:prstGeom prst="rect">
            <a:avLst/>
          </a:prstGeom>
          <a:noFill/>
        </p:spPr>
        <p:txBody>
          <a:bodyPr>
            <a:spAutoFit/>
          </a:bodyPr>
          <a:lstStyle/>
          <a:p>
            <a:pPr marL="266700" indent="-266700" eaLnBrk="1" hangingPunct="1">
              <a:spcBef>
                <a:spcPts val="600"/>
              </a:spcBef>
              <a:spcAft>
                <a:spcPts val="600"/>
              </a:spcAft>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4.10.1 Inhalte </a:t>
            </a:r>
            <a:r>
              <a:rPr lang="de-DE" altLang="de-DE" sz="1600" b="1">
                <a:solidFill>
                  <a:srgbClr val="00B0F0"/>
                </a:solidFill>
                <a:latin typeface="Century Gothic" panose="020B0502020202020204" pitchFamily="34" charset="0"/>
                <a:ea typeface="Verdana" panose="020B0604030504040204" pitchFamily="34" charset="0"/>
                <a:cs typeface="Verdana" panose="020B0604030504040204" pitchFamily="34" charset="0"/>
              </a:rPr>
              <a:t>eines Optionsgeschäftes</a:t>
            </a:r>
          </a:p>
          <a:p>
            <a:pPr marL="266700" indent="-266700" eaLnBrk="1" hangingPunct="1">
              <a:spcBef>
                <a:spcPts val="600"/>
              </a:spcBef>
              <a:spcAft>
                <a:spcPts val="600"/>
              </a:spcAft>
              <a:defRPr/>
            </a:pPr>
            <a:r>
              <a:rPr lang="de-DE" altLang="de-DE" sz="1600" b="1">
                <a:latin typeface="Century Gothic" panose="020B0502020202020204" pitchFamily="34" charset="0"/>
                <a:ea typeface="Verdana" panose="020B0604030504040204" pitchFamily="34" charset="0"/>
                <a:cs typeface="Verdana" panose="020B0604030504040204" pitchFamily="34" charset="0"/>
              </a:rPr>
              <a:t>Es </a:t>
            </a:r>
            <a:r>
              <a:rPr lang="de-DE" altLang="de-DE" sz="1600" b="1" dirty="0">
                <a:latin typeface="Century Gothic" panose="020B0502020202020204" pitchFamily="34" charset="0"/>
                <a:ea typeface="Verdana" panose="020B0604030504040204" pitchFamily="34" charset="0"/>
                <a:cs typeface="Verdana" panose="020B0604030504040204" pitchFamily="34" charset="0"/>
              </a:rPr>
              <a:t>wird das Recht gewährt, </a:t>
            </a:r>
          </a:p>
          <a:p>
            <a:pPr marL="273050" lvl="1" indent="-273050"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eine bestimmte Menge von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Basisobjekten</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(z.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B.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Devisen, Aktien)</a:t>
            </a:r>
          </a:p>
          <a:p>
            <a:pPr marL="273050" lvl="1" indent="-273050"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gegen die vereinbarte Zahlung zum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Basispreis</a:t>
            </a:r>
          </a:p>
          <a:p>
            <a:pPr marL="273050" lvl="1" indent="-273050" eaLnBrk="1" hangingPunct="1">
              <a:spcBef>
                <a:spcPts val="600"/>
              </a:spcBef>
              <a:spcAft>
                <a:spcPts val="6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bis zu oder an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einem bestimmten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Zeitpunkt</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zu handeln</a:t>
            </a:r>
          </a:p>
          <a:p>
            <a:pPr marL="273050" indent="-273050" eaLnBrk="1" hangingPunct="1">
              <a:spcBef>
                <a:spcPts val="600"/>
              </a:spcBef>
              <a:spcAft>
                <a:spcPts val="600"/>
              </a:spcAft>
              <a:buFont typeface="Arial" panose="020B0604020202020204" pitchFamily="34" charset="0"/>
              <a:buChar char="•"/>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Verkäufer erhält und Käufer zahlt bei Vertragsabschluss eine Optionsprämie</a:t>
            </a:r>
          </a:p>
          <a:p>
            <a:pPr marL="273050" indent="-273050" eaLnBrk="1" hangingPunct="1">
              <a:spcBef>
                <a:spcPts val="600"/>
              </a:spcBef>
              <a:spcAft>
                <a:spcPts val="600"/>
              </a:spcAft>
              <a:buFont typeface="Arial" panose="020B0604020202020204" pitchFamily="34" charset="0"/>
              <a:buChar char="•"/>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b</a:t>
            </a:r>
            <a:r>
              <a:rPr lang="de-DE" altLang="de-DE" sz="1600" b="1">
                <a:solidFill>
                  <a:srgbClr val="00B0F0"/>
                </a:solidFill>
                <a:latin typeface="Century Gothic" panose="020B0502020202020204" pitchFamily="34" charset="0"/>
                <a:ea typeface="Verdana" panose="020B0604030504040204" pitchFamily="34" charset="0"/>
                <a:cs typeface="Verdana" panose="020B0604030504040204" pitchFamily="34" charset="0"/>
              </a:rPr>
              <a:t>örsennotierte </a:t>
            </a: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Optionen</a:t>
            </a:r>
          </a:p>
          <a:p>
            <a:pPr marL="273050" indent="-273050"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Kontraktsumme, Basispreis, Laufzeit und Optionspreis sind standardisiert</a:t>
            </a:r>
          </a:p>
          <a:p>
            <a:pPr marL="273050" indent="-273050" eaLnBrk="1" hangingPunct="1">
              <a:spcBef>
                <a:spcPts val="600"/>
              </a:spcBef>
              <a:spcAft>
                <a:spcPts val="600"/>
              </a:spcAft>
              <a:buClr>
                <a:schemeClr val="tx1"/>
              </a:buClr>
              <a:buFont typeface="Arial" panose="020B0604020202020204" pitchFamily="34" charset="0"/>
              <a:buChar char="•"/>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OTC-Optionen (Over The Counter)</a:t>
            </a:r>
          </a:p>
          <a:p>
            <a:pPr marL="273050" indent="-273050" eaLnBrk="1" hangingPunct="1">
              <a:spcBef>
                <a:spcPts val="600"/>
              </a:spcBef>
              <a:spcAft>
                <a:spcPts val="6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individuelle Vereinbarungen</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deren bilanzielle Behandlung anhand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des Vertrags</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nach den allgemeinen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Grundsätzen zu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erfolgen hat</a:t>
            </a: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282629" name="Rectangle 2">
            <a:extLst>
              <a:ext uri="{FF2B5EF4-FFF2-40B4-BE49-F238E27FC236}">
                <a16:creationId xmlns:a16="http://schemas.microsoft.com/office/drawing/2014/main" id="{2415EA54-AC00-4945-8BDF-9472FB519AFB}"/>
              </a:ext>
            </a:extLst>
          </p:cNvPr>
          <p:cNvSpPr txBox="1">
            <a:spLocks/>
          </p:cNvSpPr>
          <p:nvPr/>
        </p:nvSpPr>
        <p:spPr bwMode="auto">
          <a:xfrm>
            <a:off x="1055290" y="103670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4.10 Bilanzierung von Optionsgeschäften</a:t>
            </a:r>
          </a:p>
        </p:txBody>
      </p:sp>
      <p:sp>
        <p:nvSpPr>
          <p:cNvPr id="282630" name="Textfeld 1">
            <a:extLst>
              <a:ext uri="{FF2B5EF4-FFF2-40B4-BE49-F238E27FC236}">
                <a16:creationId xmlns:a16="http://schemas.microsoft.com/office/drawing/2014/main" id="{8FBE5B8D-C174-4A36-8DC5-0FB7DB3E622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415204963"/>
      </p:ext>
    </p:extLst>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feld 2">
            <a:extLst>
              <a:ext uri="{FF2B5EF4-FFF2-40B4-BE49-F238E27FC236}">
                <a16:creationId xmlns:a16="http://schemas.microsoft.com/office/drawing/2014/main" id="{CEC3B3E1-9D97-4BDB-AD20-D52F5AFEF994}"/>
              </a:ext>
            </a:extLst>
          </p:cNvPr>
          <p:cNvSpPr txBox="1">
            <a:spLocks noChangeArrowheads="1"/>
          </p:cNvSpPr>
          <p:nvPr/>
        </p:nvSpPr>
        <p:spPr bwMode="auto">
          <a:xfrm>
            <a:off x="928688" y="1420813"/>
            <a:ext cx="1871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buFont typeface="Arial" panose="020B0604020202020204" pitchFamily="34" charset="0"/>
              <a:buChar char="•"/>
            </a:pPr>
            <a:r>
              <a:rPr lang="de-DE" altLang="de-DE" sz="1600" b="1" dirty="0">
                <a:solidFill>
                  <a:srgbClr val="00B0F0"/>
                </a:solidFill>
                <a:latin typeface="Century Gothic" panose="020B0502020202020204" pitchFamily="34" charset="0"/>
              </a:rPr>
              <a:t>Kaufoption</a:t>
            </a:r>
            <a:endParaRPr lang="de-DE" altLang="de-DE" sz="1600" dirty="0">
              <a:solidFill>
                <a:srgbClr val="00B0F0"/>
              </a:solidFill>
              <a:latin typeface="Century Gothic" panose="020B0502020202020204" pitchFamily="34" charset="0"/>
            </a:endParaRPr>
          </a:p>
        </p:txBody>
      </p:sp>
      <p:sp>
        <p:nvSpPr>
          <p:cNvPr id="284691" name="Textfeld 8">
            <a:extLst>
              <a:ext uri="{FF2B5EF4-FFF2-40B4-BE49-F238E27FC236}">
                <a16:creationId xmlns:a16="http://schemas.microsoft.com/office/drawing/2014/main" id="{80E69592-0E06-40C8-8CD6-B2DCB85BF085}"/>
              </a:ext>
            </a:extLst>
          </p:cNvPr>
          <p:cNvSpPr>
            <a:spLocks noChangeArrowheads="1"/>
          </p:cNvSpPr>
          <p:nvPr/>
        </p:nvSpPr>
        <p:spPr bwMode="auto">
          <a:xfrm>
            <a:off x="4260199" y="1415152"/>
            <a:ext cx="3609423" cy="30660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Optionsprämie bei Vertragsabschluss</a:t>
            </a:r>
          </a:p>
        </p:txBody>
      </p:sp>
      <p:sp>
        <p:nvSpPr>
          <p:cNvPr id="5" name="Ellipse 4">
            <a:extLst>
              <a:ext uri="{FF2B5EF4-FFF2-40B4-BE49-F238E27FC236}">
                <a16:creationId xmlns:a16="http://schemas.microsoft.com/office/drawing/2014/main" id="{47DD7C11-86AD-490D-8FAF-D5A3D86F575D}"/>
              </a:ext>
            </a:extLst>
          </p:cNvPr>
          <p:cNvSpPr/>
          <p:nvPr/>
        </p:nvSpPr>
        <p:spPr bwMode="auto">
          <a:xfrm>
            <a:off x="2495600" y="2081213"/>
            <a:ext cx="1970087" cy="7207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200" b="1" dirty="0">
                <a:solidFill>
                  <a:schemeClr val="bg1"/>
                </a:solidFill>
                <a:latin typeface="Century Gothic" panose="020B0502020202020204" pitchFamily="34" charset="0"/>
              </a:rPr>
              <a:t>Käufer</a:t>
            </a:r>
          </a:p>
        </p:txBody>
      </p:sp>
      <p:sp>
        <p:nvSpPr>
          <p:cNvPr id="13" name="Ellipse 12">
            <a:extLst>
              <a:ext uri="{FF2B5EF4-FFF2-40B4-BE49-F238E27FC236}">
                <a16:creationId xmlns:a16="http://schemas.microsoft.com/office/drawing/2014/main" id="{CECD9380-89F2-426A-9E6D-987CC191867F}"/>
              </a:ext>
            </a:extLst>
          </p:cNvPr>
          <p:cNvSpPr/>
          <p:nvPr/>
        </p:nvSpPr>
        <p:spPr bwMode="auto">
          <a:xfrm>
            <a:off x="7500987" y="2009775"/>
            <a:ext cx="1970088" cy="7207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200" b="1" dirty="0">
                <a:solidFill>
                  <a:schemeClr val="bg1"/>
                </a:solidFill>
                <a:latin typeface="Century Gothic" panose="020B0502020202020204" pitchFamily="34" charset="0"/>
              </a:rPr>
              <a:t>Verkäufer (Stillhalter)</a:t>
            </a:r>
          </a:p>
        </p:txBody>
      </p:sp>
      <p:sp>
        <p:nvSpPr>
          <p:cNvPr id="2" name="180-Grad-Pfeil 1">
            <a:extLst>
              <a:ext uri="{FF2B5EF4-FFF2-40B4-BE49-F238E27FC236}">
                <a16:creationId xmlns:a16="http://schemas.microsoft.com/office/drawing/2014/main" id="{F929F09F-50C0-49D7-B780-62C189DCE195}"/>
              </a:ext>
            </a:extLst>
          </p:cNvPr>
          <p:cNvSpPr/>
          <p:nvPr/>
        </p:nvSpPr>
        <p:spPr bwMode="auto">
          <a:xfrm>
            <a:off x="3398887" y="1782240"/>
            <a:ext cx="5251450" cy="288925"/>
          </a:xfrm>
          <a:prstGeom prst="utur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200">
              <a:solidFill>
                <a:schemeClr val="tx1"/>
              </a:solidFill>
              <a:latin typeface="Century Gothic" panose="020B0502020202020204" pitchFamily="34" charset="0"/>
            </a:endParaRPr>
          </a:p>
        </p:txBody>
      </p:sp>
      <p:sp>
        <p:nvSpPr>
          <p:cNvPr id="10" name="180-Grad-Pfeil 9">
            <a:extLst>
              <a:ext uri="{FF2B5EF4-FFF2-40B4-BE49-F238E27FC236}">
                <a16:creationId xmlns:a16="http://schemas.microsoft.com/office/drawing/2014/main" id="{2E66EF64-B504-4BA1-AAC0-7BD55573373C}"/>
              </a:ext>
            </a:extLst>
          </p:cNvPr>
          <p:cNvSpPr/>
          <p:nvPr/>
        </p:nvSpPr>
        <p:spPr bwMode="auto">
          <a:xfrm rot="10800000">
            <a:off x="3316338" y="2740548"/>
            <a:ext cx="5251450" cy="360363"/>
          </a:xfrm>
          <a:prstGeom prst="utur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200" dirty="0">
              <a:solidFill>
                <a:schemeClr val="tx1"/>
              </a:solidFill>
              <a:latin typeface="Century Gothic" panose="020B0502020202020204" pitchFamily="34" charset="0"/>
            </a:endParaRPr>
          </a:p>
        </p:txBody>
      </p:sp>
      <p:sp>
        <p:nvSpPr>
          <p:cNvPr id="284693" name="Textfeld 15">
            <a:extLst>
              <a:ext uri="{FF2B5EF4-FFF2-40B4-BE49-F238E27FC236}">
                <a16:creationId xmlns:a16="http://schemas.microsoft.com/office/drawing/2014/main" id="{F28F0AE4-FB7E-41B5-80E7-4E58E3C4172C}"/>
              </a:ext>
            </a:extLst>
          </p:cNvPr>
          <p:cNvSpPr>
            <a:spLocks noChangeArrowheads="1"/>
          </p:cNvSpPr>
          <p:nvPr/>
        </p:nvSpPr>
        <p:spPr bwMode="auto">
          <a:xfrm>
            <a:off x="4423623" y="1916832"/>
            <a:ext cx="3282576" cy="30660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Basispreis bei Einlösung der Option</a:t>
            </a:r>
          </a:p>
        </p:txBody>
      </p:sp>
      <p:sp>
        <p:nvSpPr>
          <p:cNvPr id="284694" name="Textfeld 16">
            <a:extLst>
              <a:ext uri="{FF2B5EF4-FFF2-40B4-BE49-F238E27FC236}">
                <a16:creationId xmlns:a16="http://schemas.microsoft.com/office/drawing/2014/main" id="{831868E0-71CE-4056-940C-2825A64D7D46}"/>
              </a:ext>
            </a:extLst>
          </p:cNvPr>
          <p:cNvSpPr>
            <a:spLocks noChangeArrowheads="1"/>
          </p:cNvSpPr>
          <p:nvPr/>
        </p:nvSpPr>
        <p:spPr bwMode="auto">
          <a:xfrm>
            <a:off x="3685403" y="3082118"/>
            <a:ext cx="4513320" cy="5110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Lieferung des Basisobjektes wie vereinbart.</a:t>
            </a:r>
            <a:br>
              <a:rPr lang="de-DE" altLang="de-DE" sz="1200" b="1">
                <a:solidFill>
                  <a:srgbClr val="000000"/>
                </a:solidFill>
                <a:latin typeface="Century Gothic" panose="020B0502020202020204" pitchFamily="34" charset="0"/>
              </a:rPr>
            </a:br>
            <a:r>
              <a:rPr lang="de-DE" altLang="de-DE" sz="1200" b="1">
                <a:solidFill>
                  <a:srgbClr val="000000"/>
                </a:solidFill>
                <a:latin typeface="Century Gothic" panose="020B0502020202020204" pitchFamily="34" charset="0"/>
              </a:rPr>
              <a:t>Ist dies nicht lieferbar, erfolgt „cash settlement“</a:t>
            </a:r>
          </a:p>
        </p:txBody>
      </p:sp>
      <p:sp>
        <p:nvSpPr>
          <p:cNvPr id="284682" name="Textfeld 20">
            <a:extLst>
              <a:ext uri="{FF2B5EF4-FFF2-40B4-BE49-F238E27FC236}">
                <a16:creationId xmlns:a16="http://schemas.microsoft.com/office/drawing/2014/main" id="{373B54C4-9A37-4340-90D6-B26373623893}"/>
              </a:ext>
            </a:extLst>
          </p:cNvPr>
          <p:cNvSpPr>
            <a:spLocks noChangeArrowheads="1"/>
          </p:cNvSpPr>
          <p:nvPr/>
        </p:nvSpPr>
        <p:spPr bwMode="auto">
          <a:xfrm>
            <a:off x="4301424" y="4509120"/>
            <a:ext cx="3526969" cy="31676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Optionsprämie bei Vertragsabschluss</a:t>
            </a:r>
          </a:p>
        </p:txBody>
      </p:sp>
      <p:sp>
        <p:nvSpPr>
          <p:cNvPr id="27" name="Ellipse 26">
            <a:extLst>
              <a:ext uri="{FF2B5EF4-FFF2-40B4-BE49-F238E27FC236}">
                <a16:creationId xmlns:a16="http://schemas.microsoft.com/office/drawing/2014/main" id="{30953B8D-1F41-4779-852C-5805B3CE9D64}"/>
              </a:ext>
            </a:extLst>
          </p:cNvPr>
          <p:cNvSpPr/>
          <p:nvPr/>
        </p:nvSpPr>
        <p:spPr bwMode="auto">
          <a:xfrm>
            <a:off x="2495600" y="4821219"/>
            <a:ext cx="1970087" cy="74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200" b="1" dirty="0">
                <a:solidFill>
                  <a:schemeClr val="bg1"/>
                </a:solidFill>
                <a:latin typeface="Century Gothic" panose="020B0502020202020204" pitchFamily="34" charset="0"/>
              </a:rPr>
              <a:t>Käufer</a:t>
            </a:r>
          </a:p>
        </p:txBody>
      </p:sp>
      <p:sp>
        <p:nvSpPr>
          <p:cNvPr id="28" name="Ellipse 27">
            <a:extLst>
              <a:ext uri="{FF2B5EF4-FFF2-40B4-BE49-F238E27FC236}">
                <a16:creationId xmlns:a16="http://schemas.microsoft.com/office/drawing/2014/main" id="{BF435762-AF6D-43B5-923D-9DF3D4B87AD3}"/>
              </a:ext>
            </a:extLst>
          </p:cNvPr>
          <p:cNvSpPr/>
          <p:nvPr/>
        </p:nvSpPr>
        <p:spPr bwMode="auto">
          <a:xfrm>
            <a:off x="7500987" y="4760931"/>
            <a:ext cx="1970088" cy="7445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200" b="1" dirty="0">
                <a:solidFill>
                  <a:schemeClr val="bg1"/>
                </a:solidFill>
                <a:latin typeface="Century Gothic" panose="020B0502020202020204" pitchFamily="34" charset="0"/>
              </a:rPr>
              <a:t>Verkäufer (Stillhalter)</a:t>
            </a:r>
          </a:p>
        </p:txBody>
      </p:sp>
      <p:sp>
        <p:nvSpPr>
          <p:cNvPr id="29" name="180-Grad-Pfeil 28">
            <a:extLst>
              <a:ext uri="{FF2B5EF4-FFF2-40B4-BE49-F238E27FC236}">
                <a16:creationId xmlns:a16="http://schemas.microsoft.com/office/drawing/2014/main" id="{BCAE0872-9AF6-41CA-8268-E1639960923C}"/>
              </a:ext>
            </a:extLst>
          </p:cNvPr>
          <p:cNvSpPr/>
          <p:nvPr/>
        </p:nvSpPr>
        <p:spPr bwMode="auto">
          <a:xfrm>
            <a:off x="3398887" y="4424941"/>
            <a:ext cx="5251450" cy="358775"/>
          </a:xfrm>
          <a:prstGeom prst="utur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200">
              <a:solidFill>
                <a:schemeClr val="tx1"/>
              </a:solidFill>
              <a:latin typeface="Century Gothic" panose="020B0502020202020204" pitchFamily="34" charset="0"/>
            </a:endParaRPr>
          </a:p>
        </p:txBody>
      </p:sp>
      <p:sp>
        <p:nvSpPr>
          <p:cNvPr id="26" name="180-Grad-Pfeil 25">
            <a:extLst>
              <a:ext uri="{FF2B5EF4-FFF2-40B4-BE49-F238E27FC236}">
                <a16:creationId xmlns:a16="http://schemas.microsoft.com/office/drawing/2014/main" id="{08672301-68B4-44BD-BBDF-DEB758363344}"/>
              </a:ext>
            </a:extLst>
          </p:cNvPr>
          <p:cNvSpPr/>
          <p:nvPr/>
        </p:nvSpPr>
        <p:spPr bwMode="auto">
          <a:xfrm rot="10800000">
            <a:off x="3316338" y="5556120"/>
            <a:ext cx="5251450" cy="373063"/>
          </a:xfrm>
          <a:prstGeom prst="utur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200" dirty="0">
              <a:solidFill>
                <a:schemeClr val="tx1"/>
              </a:solidFill>
              <a:latin typeface="Century Gothic" panose="020B0502020202020204" pitchFamily="34" charset="0"/>
            </a:endParaRPr>
          </a:p>
        </p:txBody>
      </p:sp>
      <p:sp>
        <p:nvSpPr>
          <p:cNvPr id="284684" name="Textfeld 22">
            <a:extLst>
              <a:ext uri="{FF2B5EF4-FFF2-40B4-BE49-F238E27FC236}">
                <a16:creationId xmlns:a16="http://schemas.microsoft.com/office/drawing/2014/main" id="{25221BA9-8846-41DF-9BF6-73B61A87ECBB}"/>
              </a:ext>
            </a:extLst>
          </p:cNvPr>
          <p:cNvSpPr>
            <a:spLocks noChangeArrowheads="1"/>
          </p:cNvSpPr>
          <p:nvPr/>
        </p:nvSpPr>
        <p:spPr bwMode="auto">
          <a:xfrm>
            <a:off x="4383324" y="5928567"/>
            <a:ext cx="3282576" cy="31676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Basispreis bei Einlösung der Option</a:t>
            </a:r>
          </a:p>
        </p:txBody>
      </p:sp>
      <p:sp>
        <p:nvSpPr>
          <p:cNvPr id="284685" name="Textfeld 23">
            <a:extLst>
              <a:ext uri="{FF2B5EF4-FFF2-40B4-BE49-F238E27FC236}">
                <a16:creationId xmlns:a16="http://schemas.microsoft.com/office/drawing/2014/main" id="{23486E71-5510-467B-B336-84DB941563FB}"/>
              </a:ext>
            </a:extLst>
          </p:cNvPr>
          <p:cNvSpPr>
            <a:spLocks noChangeArrowheads="1"/>
          </p:cNvSpPr>
          <p:nvPr/>
        </p:nvSpPr>
        <p:spPr bwMode="auto">
          <a:xfrm>
            <a:off x="3767095" y="3960422"/>
            <a:ext cx="4595629" cy="52794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Lieferung des Basisobjektes wie vereinbart</a:t>
            </a:r>
            <a:br>
              <a:rPr lang="de-DE" altLang="de-DE" sz="1200" b="1">
                <a:solidFill>
                  <a:srgbClr val="000000"/>
                </a:solidFill>
                <a:latin typeface="Century Gothic" panose="020B0502020202020204" pitchFamily="34" charset="0"/>
              </a:rPr>
            </a:br>
            <a:r>
              <a:rPr lang="de-DE" altLang="de-DE" sz="1200" b="1">
                <a:solidFill>
                  <a:srgbClr val="000000"/>
                </a:solidFill>
                <a:latin typeface="Century Gothic" panose="020B0502020202020204" pitchFamily="34" charset="0"/>
              </a:rPr>
              <a:t>Ist dies nicht lieferbar, erfolgt „cash settlement“</a:t>
            </a:r>
          </a:p>
        </p:txBody>
      </p:sp>
      <p:sp>
        <p:nvSpPr>
          <p:cNvPr id="284677" name="Textfeld 29">
            <a:extLst>
              <a:ext uri="{FF2B5EF4-FFF2-40B4-BE49-F238E27FC236}">
                <a16:creationId xmlns:a16="http://schemas.microsoft.com/office/drawing/2014/main" id="{3CE36C33-FA61-479B-90DB-1FC5CA30B0F9}"/>
              </a:ext>
            </a:extLst>
          </p:cNvPr>
          <p:cNvSpPr txBox="1">
            <a:spLocks noChangeArrowheads="1"/>
          </p:cNvSpPr>
          <p:nvPr/>
        </p:nvSpPr>
        <p:spPr bwMode="auto">
          <a:xfrm>
            <a:off x="928688" y="3933825"/>
            <a:ext cx="2160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buFont typeface="Arial" panose="020B0604020202020204" pitchFamily="34" charset="0"/>
              <a:buChar char="•"/>
            </a:pPr>
            <a:r>
              <a:rPr lang="de-DE" altLang="de-DE" sz="1600" b="1">
                <a:solidFill>
                  <a:srgbClr val="00B0F0"/>
                </a:solidFill>
                <a:latin typeface="Century Gothic" panose="020B0502020202020204" pitchFamily="34" charset="0"/>
              </a:rPr>
              <a:t>Verkaufsoption</a:t>
            </a:r>
            <a:endParaRPr lang="de-DE" altLang="de-DE" sz="1600">
              <a:solidFill>
                <a:srgbClr val="00B0F0"/>
              </a:solidFill>
              <a:latin typeface="Century Gothic" panose="020B0502020202020204" pitchFamily="34" charset="0"/>
            </a:endParaRPr>
          </a:p>
        </p:txBody>
      </p:sp>
      <p:sp>
        <p:nvSpPr>
          <p:cNvPr id="284680" name="Rectangle 2">
            <a:extLst>
              <a:ext uri="{FF2B5EF4-FFF2-40B4-BE49-F238E27FC236}">
                <a16:creationId xmlns:a16="http://schemas.microsoft.com/office/drawing/2014/main" id="{4CE50AF1-2B3B-4A00-B744-768B3BF278B9}"/>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4.10.1 Inhalte eines Optionsgeschäftes</a:t>
            </a:r>
            <a:r>
              <a:rPr lang="de-DE" altLang="de-DE" sz="1600" b="1" dirty="0">
                <a:solidFill>
                  <a:srgbClr val="00B0F0"/>
                </a:solidFill>
                <a:latin typeface="Century Gothic" panose="020B0502020202020204" pitchFamily="34" charset="0"/>
                <a:sym typeface="Monotype Sorts"/>
              </a:rPr>
              <a:t>; Forts.</a:t>
            </a:r>
            <a:endParaRPr lang="de-DE" altLang="de-DE" sz="1600" b="1" dirty="0">
              <a:solidFill>
                <a:srgbClr val="00B0F0"/>
              </a:solidFill>
              <a:latin typeface="Century Gothic" panose="020B0502020202020204" pitchFamily="34" charset="0"/>
            </a:endParaRPr>
          </a:p>
        </p:txBody>
      </p:sp>
      <p:sp>
        <p:nvSpPr>
          <p:cNvPr id="284681" name="Textfeld 1">
            <a:extLst>
              <a:ext uri="{FF2B5EF4-FFF2-40B4-BE49-F238E27FC236}">
                <a16:creationId xmlns:a16="http://schemas.microsoft.com/office/drawing/2014/main" id="{30310650-A5F7-4641-A01E-DDE463AA491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08364100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2BF69AAB-9899-408F-9022-0A9CC737AB37}"/>
              </a:ext>
            </a:extLst>
          </p:cNvPr>
          <p:cNvSpPr>
            <a:spLocks noGrp="1" noChangeArrowheads="1"/>
          </p:cNvSpPr>
          <p:nvPr>
            <p:ph type="body" idx="4294967295"/>
          </p:nvPr>
        </p:nvSpPr>
        <p:spPr>
          <a:xfrm>
            <a:off x="817122" y="1266825"/>
            <a:ext cx="10225087" cy="1730375"/>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523875" indent="-342900">
              <a:spcBef>
                <a:spcPts val="600"/>
              </a:spcBef>
              <a:spcAft>
                <a:spcPts val="0"/>
              </a:spcAft>
              <a:buFont typeface="Arial" panose="020B0604020202020204" pitchFamily="34" charset="0"/>
              <a:buChar char="•"/>
              <a:defRPr/>
            </a:pPr>
            <a:r>
              <a:rPr lang="de-DE" altLang="de-DE" sz="1600" dirty="0">
                <a:latin typeface="Century Gothic" pitchFamily="34" charset="0"/>
              </a:rPr>
              <a:t>Der </a:t>
            </a:r>
            <a:r>
              <a:rPr lang="de-DE" altLang="de-DE" sz="1600" b="1" dirty="0">
                <a:latin typeface="Century Gothic" pitchFamily="34" charset="0"/>
              </a:rPr>
              <a:t>Nennbetrag</a:t>
            </a:r>
            <a:r>
              <a:rPr lang="de-DE" altLang="de-DE" sz="1600" dirty="0">
                <a:latin typeface="Century Gothic" pitchFamily="34" charset="0"/>
              </a:rPr>
              <a:t> der eigenen Anteile (wenn nicht vorhanden, der rechnerische Wert</a:t>
            </a:r>
            <a:r>
              <a:rPr lang="de-DE" altLang="de-DE" sz="1600">
                <a:latin typeface="Century Gothic" pitchFamily="34" charset="0"/>
              </a:rPr>
              <a:t>) ist</a:t>
            </a:r>
            <a:br>
              <a:rPr lang="de-DE" altLang="de-DE" sz="1600">
                <a:latin typeface="Century Gothic" pitchFamily="34" charset="0"/>
              </a:rPr>
            </a:br>
            <a:r>
              <a:rPr lang="de-DE" altLang="de-DE" sz="1600">
                <a:latin typeface="Century Gothic" pitchFamily="34" charset="0"/>
              </a:rPr>
              <a:t>in </a:t>
            </a:r>
            <a:r>
              <a:rPr lang="de-DE" altLang="de-DE" sz="1600" dirty="0">
                <a:latin typeface="Century Gothic" pitchFamily="34" charset="0"/>
              </a:rPr>
              <a:t>einer Vorspalte offen von dem Posten „Gezeichnetes Kapital“ abzusetzen.</a:t>
            </a:r>
          </a:p>
          <a:p>
            <a:pPr marL="523875" indent="-342900">
              <a:spcBef>
                <a:spcPts val="600"/>
              </a:spcBef>
              <a:spcAft>
                <a:spcPts val="0"/>
              </a:spcAft>
              <a:buFont typeface="Arial" panose="020B0604020202020204" pitchFamily="34" charset="0"/>
              <a:buChar char="•"/>
              <a:defRPr/>
            </a:pPr>
            <a:r>
              <a:rPr lang="de-DE" altLang="de-DE" sz="1600" dirty="0">
                <a:latin typeface="Century Gothic" pitchFamily="34" charset="0"/>
              </a:rPr>
              <a:t>Der </a:t>
            </a:r>
            <a:r>
              <a:rPr lang="de-DE" altLang="de-DE" sz="1600" b="1" dirty="0">
                <a:latin typeface="Century Gothic" pitchFamily="34" charset="0"/>
              </a:rPr>
              <a:t>Unterschiedsbetrag</a:t>
            </a:r>
            <a:r>
              <a:rPr lang="de-DE" altLang="de-DE" sz="1600" dirty="0">
                <a:latin typeface="Century Gothic" pitchFamily="34" charset="0"/>
              </a:rPr>
              <a:t> zwischen dem Nennbetrag bzw. rechnerischen Wert und den Anschaffungskosten ist mit den frei verfügbaren Rücklagen zu verrechnen.</a:t>
            </a:r>
          </a:p>
          <a:p>
            <a:pPr marL="523875" indent="-342900">
              <a:spcBef>
                <a:spcPts val="600"/>
              </a:spcBef>
              <a:spcAft>
                <a:spcPts val="0"/>
              </a:spcAft>
              <a:buFont typeface="Arial" panose="020B0604020202020204" pitchFamily="34" charset="0"/>
              <a:buChar char="•"/>
              <a:defRPr/>
            </a:pPr>
            <a:r>
              <a:rPr lang="de-DE" altLang="de-DE" sz="1600" dirty="0">
                <a:latin typeface="Century Gothic" pitchFamily="34" charset="0"/>
              </a:rPr>
              <a:t>Anschaffungsnebenkosten wie z. B. Notarkosten sind Aufwand des Geschäftsjahres</a:t>
            </a:r>
          </a:p>
        </p:txBody>
      </p:sp>
      <p:sp>
        <p:nvSpPr>
          <p:cNvPr id="142340" name="Textfeld 1">
            <a:extLst>
              <a:ext uri="{FF2B5EF4-FFF2-40B4-BE49-F238E27FC236}">
                <a16:creationId xmlns:a16="http://schemas.microsoft.com/office/drawing/2014/main" id="{C816FAB8-893A-49E8-AE28-191BC487684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8" name="Rechteck 1">
            <a:extLst>
              <a:ext uri="{FF2B5EF4-FFF2-40B4-BE49-F238E27FC236}">
                <a16:creationId xmlns:a16="http://schemas.microsoft.com/office/drawing/2014/main" id="{DDFE3177-89D3-47C3-B2B2-886055A81203}"/>
              </a:ext>
            </a:extLst>
          </p:cNvPr>
          <p:cNvSpPr>
            <a:spLocks noChangeArrowheads="1"/>
          </p:cNvSpPr>
          <p:nvPr/>
        </p:nvSpPr>
        <p:spPr bwMode="auto">
          <a:xfrm>
            <a:off x="946571" y="1044110"/>
            <a:ext cx="49728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1.2.2.4 Ausweis bei Erwerb von eigenen Anteilen</a:t>
            </a:r>
          </a:p>
        </p:txBody>
      </p:sp>
      <p:sp>
        <p:nvSpPr>
          <p:cNvPr id="10" name="Rectangle 7">
            <a:extLst>
              <a:ext uri="{FF2B5EF4-FFF2-40B4-BE49-F238E27FC236}">
                <a16:creationId xmlns:a16="http://schemas.microsoft.com/office/drawing/2014/main" id="{1BA3732B-371C-4F5C-AC6C-95B09232F865}"/>
              </a:ext>
            </a:extLst>
          </p:cNvPr>
          <p:cNvSpPr txBox="1">
            <a:spLocks noChangeArrowheads="1"/>
          </p:cNvSpPr>
          <p:nvPr/>
        </p:nvSpPr>
        <p:spPr bwMode="auto">
          <a:xfrm>
            <a:off x="918019" y="3356992"/>
            <a:ext cx="10290549" cy="2520280"/>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1" indent="0">
              <a:spcBef>
                <a:spcPts val="600"/>
              </a:spcBef>
              <a:spcAft>
                <a:spcPts val="0"/>
              </a:spcAft>
              <a:buFont typeface="Arial" panose="020B0604020202020204" pitchFamily="34" charset="0"/>
              <a:buNone/>
              <a:defRPr/>
            </a:pPr>
            <a:endParaRPr lang="de-DE" altLang="de-DE" sz="1600" dirty="0">
              <a:latin typeface="Century Gothic" pitchFamily="34" charset="0"/>
            </a:endParaRPr>
          </a:p>
          <a:p>
            <a:pPr marL="523875" indent="-342900">
              <a:spcBef>
                <a:spcPts val="600"/>
              </a:spcBef>
              <a:spcAft>
                <a:spcPts val="0"/>
              </a:spcAft>
              <a:buFont typeface="Arial" panose="020B0604020202020204" pitchFamily="34" charset="0"/>
              <a:buChar char="•"/>
              <a:defRPr/>
            </a:pPr>
            <a:r>
              <a:rPr lang="de-DE" altLang="de-DE" sz="1600" dirty="0">
                <a:latin typeface="Century Gothic" pitchFamily="34" charset="0"/>
              </a:rPr>
              <a:t>Der Ausweis nach § 272 Abs. 1a Satz 1 HGB entfällt.</a:t>
            </a:r>
          </a:p>
          <a:p>
            <a:pPr marL="523875" indent="-342900">
              <a:spcBef>
                <a:spcPts val="600"/>
              </a:spcBef>
              <a:spcAft>
                <a:spcPts val="0"/>
              </a:spcAft>
              <a:buFont typeface="Arial" panose="020B0604020202020204" pitchFamily="34" charset="0"/>
              <a:buChar char="•"/>
              <a:defRPr/>
            </a:pPr>
            <a:r>
              <a:rPr lang="de-DE" altLang="de-DE" sz="1600" dirty="0">
                <a:latin typeface="Century Gothic" pitchFamily="34" charset="0"/>
              </a:rPr>
              <a:t>Der Unterschiedsbetrag zwischen Veräußerungserlös und dem Nennbetrag </a:t>
            </a:r>
            <a:r>
              <a:rPr lang="de-DE" altLang="de-DE" sz="1600">
                <a:latin typeface="Century Gothic" pitchFamily="34" charset="0"/>
              </a:rPr>
              <a:t>bzw.</a:t>
            </a:r>
            <a:br>
              <a:rPr lang="de-DE" altLang="de-DE" sz="1600">
                <a:latin typeface="Century Gothic" pitchFamily="34" charset="0"/>
              </a:rPr>
            </a:br>
            <a:r>
              <a:rPr lang="de-DE" altLang="de-DE" sz="1600">
                <a:latin typeface="Century Gothic" pitchFamily="34" charset="0"/>
              </a:rPr>
              <a:t>rechnerischen </a:t>
            </a:r>
            <a:r>
              <a:rPr lang="de-DE" altLang="de-DE" sz="1600" dirty="0">
                <a:latin typeface="Century Gothic" pitchFamily="34" charset="0"/>
              </a:rPr>
              <a:t>Wert ist bis zur Höhe des mit dem der freien </a:t>
            </a:r>
            <a:r>
              <a:rPr lang="de-DE" altLang="de-DE" sz="1600">
                <a:latin typeface="Century Gothic" pitchFamily="34" charset="0"/>
              </a:rPr>
              <a:t>Rücklagen verrechneten</a:t>
            </a:r>
            <a:br>
              <a:rPr lang="de-DE" altLang="de-DE" sz="1600">
                <a:latin typeface="Century Gothic" pitchFamily="34" charset="0"/>
              </a:rPr>
            </a:br>
            <a:r>
              <a:rPr lang="de-DE" altLang="de-DE" sz="1600">
                <a:latin typeface="Century Gothic" pitchFamily="34" charset="0"/>
              </a:rPr>
              <a:t>Betrages </a:t>
            </a:r>
            <a:r>
              <a:rPr lang="de-DE" altLang="de-DE" sz="1600" dirty="0">
                <a:latin typeface="Century Gothic" pitchFamily="34" charset="0"/>
              </a:rPr>
              <a:t>in die jeweiligen Rücklagen einzustellen. Ein eventuell übersteigender </a:t>
            </a:r>
            <a:r>
              <a:rPr lang="de-DE" altLang="de-DE" sz="1600">
                <a:latin typeface="Century Gothic" pitchFamily="34" charset="0"/>
              </a:rPr>
              <a:t>Betrag ist</a:t>
            </a:r>
            <a:br>
              <a:rPr lang="de-DE" altLang="de-DE" sz="1600">
                <a:latin typeface="Century Gothic" pitchFamily="34" charset="0"/>
              </a:rPr>
            </a:br>
            <a:r>
              <a:rPr lang="de-DE" altLang="de-DE" sz="1600">
                <a:latin typeface="Century Gothic" pitchFamily="34" charset="0"/>
              </a:rPr>
              <a:t>in </a:t>
            </a:r>
            <a:r>
              <a:rPr lang="de-DE" altLang="de-DE" sz="1600" dirty="0">
                <a:latin typeface="Century Gothic" pitchFamily="34" charset="0"/>
              </a:rPr>
              <a:t>die Kapitalrücklage nach § 272 Abs. 2 Nr. 1 HGB einzustellen.</a:t>
            </a:r>
          </a:p>
          <a:p>
            <a:pPr marL="523875" indent="-342900">
              <a:spcBef>
                <a:spcPts val="600"/>
              </a:spcBef>
              <a:spcAft>
                <a:spcPts val="0"/>
              </a:spcAft>
              <a:buFont typeface="Arial" panose="020B0604020202020204" pitchFamily="34" charset="0"/>
              <a:buChar char="•"/>
              <a:defRPr/>
            </a:pPr>
            <a:r>
              <a:rPr lang="de-DE" altLang="de-DE" sz="1600" dirty="0">
                <a:latin typeface="Century Gothic" pitchFamily="34" charset="0"/>
              </a:rPr>
              <a:t>Nebenkosten der Veräußerung sind Aufwand des Geschäftsjahres.</a:t>
            </a:r>
          </a:p>
          <a:p>
            <a:pPr>
              <a:spcBef>
                <a:spcPts val="1200"/>
              </a:spcBef>
              <a:spcAft>
                <a:spcPts val="1200"/>
              </a:spcAft>
              <a:defRPr/>
            </a:pPr>
            <a:endParaRPr lang="de-DE" altLang="de-DE" dirty="0">
              <a:latin typeface="Century Gothic" pitchFamily="34" charset="0"/>
            </a:endParaRPr>
          </a:p>
        </p:txBody>
      </p:sp>
      <p:sp>
        <p:nvSpPr>
          <p:cNvPr id="11" name="Rechteck 1">
            <a:extLst>
              <a:ext uri="{FF2B5EF4-FFF2-40B4-BE49-F238E27FC236}">
                <a16:creationId xmlns:a16="http://schemas.microsoft.com/office/drawing/2014/main" id="{F3E0901A-F143-4791-A358-901D3E14324B}"/>
              </a:ext>
            </a:extLst>
          </p:cNvPr>
          <p:cNvSpPr>
            <a:spLocks noChangeArrowheads="1"/>
          </p:cNvSpPr>
          <p:nvPr/>
        </p:nvSpPr>
        <p:spPr bwMode="auto">
          <a:xfrm>
            <a:off x="953086" y="3450486"/>
            <a:ext cx="5080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1.2.2.5 Ausweis bei Verkauf von eigenen Anteilen</a:t>
            </a:r>
          </a:p>
        </p:txBody>
      </p:sp>
    </p:spTree>
    <p:extLst>
      <p:ext uri="{BB962C8B-B14F-4D97-AF65-F5344CB8AC3E}">
        <p14:creationId xmlns:p14="http://schemas.microsoft.com/office/powerpoint/2010/main" val="660413746"/>
      </p:ext>
    </p:extLst>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4ECDB8F-7902-4797-8515-897CE2DE4898}"/>
              </a:ext>
            </a:extLst>
          </p:cNvPr>
          <p:cNvSpPr txBox="1"/>
          <p:nvPr/>
        </p:nvSpPr>
        <p:spPr>
          <a:xfrm>
            <a:off x="964375" y="1369251"/>
            <a:ext cx="10874375" cy="4832350"/>
          </a:xfrm>
          <a:prstGeom prst="rect">
            <a:avLst/>
          </a:prstGeom>
          <a:noFill/>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66700" indent="-266700" eaLnBrk="1" hangingPunct="1">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Zugangsbewertung: Anschaffungskosten (§ 253 HGB) zum Zeitpunkt des Vertragsabschlusses</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Aktivierung der Optionsprämie unter den sonstigen Vermögensgegenständen </a:t>
            </a:r>
            <a:r>
              <a:rPr lang="de-DE" altLang="de-DE" sz="1600">
                <a:solidFill>
                  <a:srgbClr val="000000"/>
                </a:solidFill>
                <a:latin typeface="Century Gothic" panose="020B0502020202020204" pitchFamily="34" charset="0"/>
              </a:rPr>
              <a:t>zzgl.</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Transaktionskosten </a:t>
            </a:r>
            <a:r>
              <a:rPr lang="de-DE" altLang="de-DE" sz="1600" dirty="0">
                <a:solidFill>
                  <a:srgbClr val="000000"/>
                </a:solidFill>
                <a:latin typeface="Century Gothic" panose="020B0502020202020204" pitchFamily="34" charset="0"/>
              </a:rPr>
              <a:t>(Wesentlichkeitsprinzip widerspricht dem in Praxis gelegentlich)</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Ausnahme: verbriefte Optionsrechte sind als sonstige Wertpapiere im UV auszuweisen</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Ggf. Abzinsung von über einen längeren Zeitraum unverzinslich gestundeter Prämie</a:t>
            </a:r>
          </a:p>
          <a:p>
            <a:pPr marL="266700" indent="-266700" eaLnBrk="1" hangingPunct="1">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Folgebewertung </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Beachtung des </a:t>
            </a:r>
            <a:r>
              <a:rPr lang="de-DE" altLang="de-DE" sz="1600" b="1" dirty="0">
                <a:solidFill>
                  <a:srgbClr val="000000"/>
                </a:solidFill>
                <a:latin typeface="Century Gothic" panose="020B0502020202020204" pitchFamily="34" charset="0"/>
              </a:rPr>
              <a:t>strengen Niederstwertprinzips </a:t>
            </a:r>
            <a:r>
              <a:rPr lang="de-DE" altLang="de-DE" sz="1600" dirty="0">
                <a:solidFill>
                  <a:srgbClr val="000000"/>
                </a:solidFill>
                <a:latin typeface="Century Gothic" panose="020B0502020202020204" pitchFamily="34" charset="0"/>
              </a:rPr>
              <a:t>des § 253 Abs. 3 HGB (</a:t>
            </a:r>
            <a:r>
              <a:rPr lang="de-DE" altLang="de-DE" sz="1600" b="1" dirty="0">
                <a:solidFill>
                  <a:srgbClr val="000000"/>
                </a:solidFill>
                <a:latin typeface="Century Gothic" panose="020B0502020202020204" pitchFamily="34" charset="0"/>
              </a:rPr>
              <a:t>UV</a:t>
            </a:r>
            <a:r>
              <a:rPr lang="de-DE" altLang="de-DE" sz="1600" dirty="0">
                <a:solidFill>
                  <a:srgbClr val="000000"/>
                </a:solidFill>
                <a:latin typeface="Century Gothic" panose="020B0502020202020204" pitchFamily="34" charset="0"/>
              </a:rPr>
              <a:t>)</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Vergleichswert bei börsennotierten Optionsrechten: </a:t>
            </a:r>
            <a:r>
              <a:rPr lang="de-DE" altLang="de-DE" sz="1600" b="1" dirty="0">
                <a:solidFill>
                  <a:srgbClr val="000000"/>
                </a:solidFill>
                <a:latin typeface="Century Gothic" panose="020B0502020202020204" pitchFamily="34" charset="0"/>
              </a:rPr>
              <a:t>Börsenpreis</a:t>
            </a:r>
            <a:r>
              <a:rPr lang="de-DE" altLang="de-DE" sz="1600" dirty="0">
                <a:solidFill>
                  <a:srgbClr val="000000"/>
                </a:solidFill>
                <a:latin typeface="Century Gothic" panose="020B0502020202020204" pitchFamily="34" charset="0"/>
              </a:rPr>
              <a:t> zum Stichtag</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Vergleichswert bei </a:t>
            </a:r>
            <a:r>
              <a:rPr lang="de-DE" altLang="de-DE" sz="1600" b="1" dirty="0">
                <a:solidFill>
                  <a:srgbClr val="000000"/>
                </a:solidFill>
                <a:latin typeface="Century Gothic" panose="020B0502020202020204" pitchFamily="34" charset="0"/>
              </a:rPr>
              <a:t>nicht börsengehandelten Optionsrechten</a:t>
            </a:r>
            <a:r>
              <a:rPr lang="de-DE" altLang="de-DE" sz="1600" dirty="0">
                <a:solidFill>
                  <a:srgbClr val="000000"/>
                </a:solidFill>
                <a:latin typeface="Century Gothic" panose="020B0502020202020204" pitchFamily="34" charset="0"/>
              </a:rPr>
              <a:t>:</a:t>
            </a:r>
          </a:p>
          <a:p>
            <a:pPr marL="801688" lvl="2" indent="-266700" eaLnBrk="1" hangingPunct="1">
              <a:spcBef>
                <a:spcPts val="600"/>
              </a:spcBef>
              <a:spcAft>
                <a:spcPts val="600"/>
              </a:spcAft>
              <a:buFont typeface="Symbol" pitchFamily="18" charset="2"/>
              <a:buChar char="-"/>
              <a:defRPr/>
            </a:pPr>
            <a:r>
              <a:rPr lang="de-DE" altLang="de-DE" sz="1600" dirty="0">
                <a:solidFill>
                  <a:srgbClr val="000000"/>
                </a:solidFill>
                <a:latin typeface="Century Gothic" panose="020B0502020202020204" pitchFamily="34" charset="0"/>
              </a:rPr>
              <a:t>wenn verfügbar: veröffentlichte Marktpreise</a:t>
            </a:r>
          </a:p>
          <a:p>
            <a:pPr marL="801688" lvl="2" indent="-266700" eaLnBrk="1" hangingPunct="1">
              <a:spcBef>
                <a:spcPts val="600"/>
              </a:spcBef>
              <a:spcAft>
                <a:spcPts val="600"/>
              </a:spcAft>
              <a:buFont typeface="Symbol" pitchFamily="18" charset="2"/>
              <a:buChar char="-"/>
              <a:defRPr/>
            </a:pPr>
            <a:r>
              <a:rPr lang="de-DE" altLang="de-DE" sz="1600" dirty="0">
                <a:solidFill>
                  <a:srgbClr val="000000"/>
                </a:solidFill>
                <a:latin typeface="Century Gothic" panose="020B0502020202020204" pitchFamily="34" charset="0"/>
              </a:rPr>
              <a:t>sonst: Bestimmung mit </a:t>
            </a:r>
            <a:r>
              <a:rPr lang="de-DE" altLang="de-DE" sz="1600" b="1" dirty="0">
                <a:solidFill>
                  <a:srgbClr val="000000"/>
                </a:solidFill>
                <a:latin typeface="Century Gothic" panose="020B0502020202020204" pitchFamily="34" charset="0"/>
              </a:rPr>
              <a:t>Optionspreismodellen </a:t>
            </a:r>
            <a:r>
              <a:rPr lang="de-DE" altLang="de-DE" sz="1600" dirty="0">
                <a:solidFill>
                  <a:srgbClr val="000000"/>
                </a:solidFill>
                <a:latin typeface="Century Gothic" panose="020B0502020202020204" pitchFamily="34" charset="0"/>
              </a:rPr>
              <a:t>(unter Berücksichtigung der aktuellen Marktverhältnisse) (IDW RH HFA 1.005, Tz. 7 ff.)</a:t>
            </a:r>
          </a:p>
          <a:p>
            <a:pPr marL="534988" lvl="2"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Keine Abschreibung, da kein abnutzbarer VG!</a:t>
            </a:r>
          </a:p>
        </p:txBody>
      </p:sp>
      <p:sp>
        <p:nvSpPr>
          <p:cNvPr id="286725" name="Rectangle 2">
            <a:extLst>
              <a:ext uri="{FF2B5EF4-FFF2-40B4-BE49-F238E27FC236}">
                <a16:creationId xmlns:a16="http://schemas.microsoft.com/office/drawing/2014/main" id="{C4C88D01-8274-4648-AB09-F99CD9EE2ED1}"/>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4.10.2 Bilanzierung beim Käufer der Option</a:t>
            </a:r>
          </a:p>
        </p:txBody>
      </p:sp>
      <p:sp>
        <p:nvSpPr>
          <p:cNvPr id="286726" name="Textfeld 1">
            <a:extLst>
              <a:ext uri="{FF2B5EF4-FFF2-40B4-BE49-F238E27FC236}">
                <a16:creationId xmlns:a16="http://schemas.microsoft.com/office/drawing/2014/main" id="{F2F62E9A-98DF-451A-B326-43845815A05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919422731"/>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feld 2">
            <a:extLst>
              <a:ext uri="{FF2B5EF4-FFF2-40B4-BE49-F238E27FC236}">
                <a16:creationId xmlns:a16="http://schemas.microsoft.com/office/drawing/2014/main" id="{9C27EDED-0575-44D6-BD24-212BCE676FED}"/>
              </a:ext>
            </a:extLst>
          </p:cNvPr>
          <p:cNvSpPr txBox="1">
            <a:spLocks noChangeArrowheads="1"/>
          </p:cNvSpPr>
          <p:nvPr/>
        </p:nvSpPr>
        <p:spPr bwMode="auto">
          <a:xfrm>
            <a:off x="964375" y="1369251"/>
            <a:ext cx="1087437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42925" indent="-2762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 typeface="Verdana" panose="020B0604030504040204" pitchFamily="34" charset="0"/>
              <a:buAutoNum type="alphaLcPeriod" startAt="3"/>
            </a:pPr>
            <a:r>
              <a:rPr lang="de-DE" altLang="de-DE" sz="1600" b="1" dirty="0">
                <a:solidFill>
                  <a:srgbClr val="00B0F0"/>
                </a:solidFill>
                <a:latin typeface="Century Gothic" panose="020B0502020202020204" pitchFamily="34" charset="0"/>
              </a:rPr>
              <a:t>Bilanzierung bei Verfall der Option</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D. h. Käufer der Option übt das Recht nicht aus</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Optionsprämie wird erfolgswirksam ausgebucht</a:t>
            </a:r>
          </a:p>
          <a:p>
            <a:pPr eaLnBrk="1" hangingPunct="1">
              <a:lnSpc>
                <a:spcPct val="100000"/>
              </a:lnSpc>
              <a:spcBef>
                <a:spcPts val="600"/>
              </a:spcBef>
              <a:spcAft>
                <a:spcPts val="600"/>
              </a:spcAft>
              <a:buFont typeface="Verdana" panose="020B0604030504040204" pitchFamily="34" charset="0"/>
              <a:buAutoNum type="alphaLcPeriod" startAt="3"/>
            </a:pPr>
            <a:r>
              <a:rPr lang="de-DE" altLang="de-DE" sz="1600" b="1" dirty="0">
                <a:solidFill>
                  <a:srgbClr val="00B0F0"/>
                </a:solidFill>
                <a:latin typeface="Century Gothic" panose="020B0502020202020204" pitchFamily="34" charset="0"/>
              </a:rPr>
              <a:t>Bilanzierung bei Glattstellung der Option </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D. h. entweder durch Abschluss eines komplementären Gegengeschäftes oder durch Abschluss</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eines den ursprünglichen Vertrag aufhebendes Gegengeschäft</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Für beide Geschäfte wird ein „</a:t>
            </a:r>
            <a:r>
              <a:rPr lang="de-DE" altLang="de-DE" sz="1600" dirty="0" err="1">
                <a:solidFill>
                  <a:srgbClr val="000000"/>
                </a:solidFill>
                <a:latin typeface="Century Gothic" panose="020B0502020202020204" pitchFamily="34" charset="0"/>
              </a:rPr>
              <a:t>net</a:t>
            </a:r>
            <a:r>
              <a:rPr lang="de-DE" altLang="de-DE" sz="1600" dirty="0">
                <a:solidFill>
                  <a:srgbClr val="000000"/>
                </a:solidFill>
                <a:latin typeface="Century Gothic" panose="020B0502020202020204" pitchFamily="34" charset="0"/>
              </a:rPr>
              <a:t> cash </a:t>
            </a:r>
            <a:r>
              <a:rPr lang="de-DE" altLang="de-DE" sz="1600" dirty="0" err="1">
                <a:solidFill>
                  <a:srgbClr val="000000"/>
                </a:solidFill>
                <a:latin typeface="Century Gothic" panose="020B0502020202020204" pitchFamily="34" charset="0"/>
              </a:rPr>
              <a:t>settlement</a:t>
            </a:r>
            <a:r>
              <a:rPr lang="de-DE" altLang="de-DE" sz="1600" dirty="0">
                <a:solidFill>
                  <a:srgbClr val="000000"/>
                </a:solidFill>
                <a:latin typeface="Century Gothic" panose="020B0502020202020204" pitchFamily="34" charset="0"/>
              </a:rPr>
              <a:t>“ vorgesehen (Differenzausgleich)</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Ertrag aus Auflösung darf verrechnet werden mit Aufwand zur Glattstellung</a:t>
            </a:r>
          </a:p>
          <a:p>
            <a:pPr eaLnBrk="1" hangingPunct="1">
              <a:lnSpc>
                <a:spcPct val="100000"/>
              </a:lnSpc>
              <a:spcBef>
                <a:spcPts val="600"/>
              </a:spcBef>
              <a:spcAft>
                <a:spcPts val="600"/>
              </a:spcAft>
              <a:buFont typeface="Verdana" panose="020B0604030504040204" pitchFamily="34" charset="0"/>
              <a:buAutoNum type="alphaLcPeriod" startAt="3"/>
            </a:pPr>
            <a:r>
              <a:rPr lang="de-DE" altLang="de-DE" sz="1600" b="1" dirty="0">
                <a:solidFill>
                  <a:srgbClr val="00B0F0"/>
                </a:solidFill>
                <a:latin typeface="Century Gothic" panose="020B0502020202020204" pitchFamily="34" charset="0"/>
              </a:rPr>
              <a:t>Bilanzierung bei Ausübung</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Bei Erwerb eines VG gehört die Optionsprämie zu den Anschaffungskosten des Basisobjektes</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Bei Verkauf eines VG mindert die Optionsprämie den Verkaufserlös</a:t>
            </a:r>
          </a:p>
        </p:txBody>
      </p:sp>
      <p:sp>
        <p:nvSpPr>
          <p:cNvPr id="288773" name="Rectangle 2">
            <a:extLst>
              <a:ext uri="{FF2B5EF4-FFF2-40B4-BE49-F238E27FC236}">
                <a16:creationId xmlns:a16="http://schemas.microsoft.com/office/drawing/2014/main" id="{E9761783-6CE4-419F-AF81-6E19E644F354}"/>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4.10.2 Bilanzierung beim Käufer der Option; Forts.</a:t>
            </a:r>
          </a:p>
        </p:txBody>
      </p:sp>
      <p:sp>
        <p:nvSpPr>
          <p:cNvPr id="288774" name="Textfeld 1">
            <a:extLst>
              <a:ext uri="{FF2B5EF4-FFF2-40B4-BE49-F238E27FC236}">
                <a16:creationId xmlns:a16="http://schemas.microsoft.com/office/drawing/2014/main" id="{C0FF9E71-A96B-49E5-AA05-C4E4FAAF9F1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240677733"/>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7100236-9F1A-4C69-A9E7-C269285812F4}"/>
              </a:ext>
            </a:extLst>
          </p:cNvPr>
          <p:cNvSpPr txBox="1"/>
          <p:nvPr/>
        </p:nvSpPr>
        <p:spPr>
          <a:xfrm>
            <a:off x="964375" y="1378395"/>
            <a:ext cx="10874375" cy="4031873"/>
          </a:xfrm>
          <a:prstGeom prst="rect">
            <a:avLst/>
          </a:prstGeom>
          <a:noFill/>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66700" indent="-266700" eaLnBrk="1" hangingPunct="1">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Zugangsbewertung </a:t>
            </a:r>
          </a:p>
          <a:p>
            <a:pPr marL="534988" lvl="1"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Optionsprämie ist als Verbindlichkeit zu passivieren</a:t>
            </a:r>
          </a:p>
          <a:p>
            <a:pPr marL="266700" indent="-266700" eaLnBrk="1" hangingPunct="1">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Drohverlustrückstellung </a:t>
            </a:r>
          </a:p>
          <a:p>
            <a:pPr marL="534988" lvl="2"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Nach der Glattstellungsmethode (vorherrschend): für </a:t>
            </a:r>
            <a:r>
              <a:rPr lang="de-DE" altLang="de-DE" sz="1600">
                <a:solidFill>
                  <a:srgbClr val="000000"/>
                </a:solidFill>
                <a:latin typeface="Century Gothic" panose="020B0502020202020204" pitchFamily="34" charset="0"/>
              </a:rPr>
              <a:t>fiktives Glattstellungsgeschäft</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zu zahlenden </a:t>
            </a:r>
            <a:r>
              <a:rPr lang="de-DE" altLang="de-DE" sz="1600" dirty="0">
                <a:solidFill>
                  <a:srgbClr val="000000"/>
                </a:solidFill>
                <a:latin typeface="Century Gothic" panose="020B0502020202020204" pitchFamily="34" charset="0"/>
              </a:rPr>
              <a:t>Prämie übersteigt Buchwert der Optionsprämie</a:t>
            </a:r>
          </a:p>
          <a:p>
            <a:pPr marL="534988" lvl="2"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Nach der Ausübungsmethode: Marktpreis übersteigt am </a:t>
            </a:r>
            <a:r>
              <a:rPr lang="de-DE" altLang="de-DE" sz="1600">
                <a:solidFill>
                  <a:srgbClr val="000000"/>
                </a:solidFill>
                <a:latin typeface="Century Gothic" panose="020B0502020202020204" pitchFamily="34" charset="0"/>
              </a:rPr>
              <a:t>Bilanzstichtag den</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vereinbarten </a:t>
            </a:r>
            <a:r>
              <a:rPr lang="de-DE" altLang="de-DE" sz="1600" dirty="0">
                <a:solidFill>
                  <a:srgbClr val="000000"/>
                </a:solidFill>
                <a:latin typeface="Century Gothic" panose="020B0502020202020204" pitchFamily="34" charset="0"/>
              </a:rPr>
              <a:t>Basispreis</a:t>
            </a:r>
          </a:p>
          <a:p>
            <a:pPr marL="266700" lvl="2" indent="-266700" eaLnBrk="1" hangingPunct="1">
              <a:spcBef>
                <a:spcPts val="600"/>
              </a:spcBef>
              <a:spcAft>
                <a:spcPts val="600"/>
              </a:spcAft>
              <a:buFont typeface="+mj-lt"/>
              <a:buAutoNum type="alphaLcPeriod" startAt="3"/>
              <a:defRPr/>
            </a:pPr>
            <a:r>
              <a:rPr lang="de-DE" altLang="de-DE" sz="1600" b="1" dirty="0">
                <a:solidFill>
                  <a:srgbClr val="00B0F0"/>
                </a:solidFill>
                <a:latin typeface="Century Gothic" panose="020B0502020202020204" pitchFamily="34" charset="0"/>
              </a:rPr>
              <a:t>Bilanzierung bei Verfall/Glattstellung: analog zum Käufer</a:t>
            </a:r>
          </a:p>
          <a:p>
            <a:pPr marL="266700" lvl="2" indent="-266700" eaLnBrk="1" hangingPunct="1">
              <a:spcBef>
                <a:spcPts val="600"/>
              </a:spcBef>
              <a:spcAft>
                <a:spcPts val="600"/>
              </a:spcAft>
              <a:buFont typeface="+mj-lt"/>
              <a:buAutoNum type="alphaLcPeriod" startAt="3"/>
              <a:defRPr/>
            </a:pPr>
            <a:r>
              <a:rPr lang="de-DE" altLang="de-DE" sz="1600" b="1" dirty="0">
                <a:solidFill>
                  <a:srgbClr val="00B0F0"/>
                </a:solidFill>
                <a:latin typeface="Century Gothic" panose="020B0502020202020204" pitchFamily="34" charset="0"/>
              </a:rPr>
              <a:t>Bilanzierung bei Ausübung</a:t>
            </a:r>
          </a:p>
          <a:p>
            <a:pPr marL="534988" lvl="2"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Bei Verkaufsoption vermindert die Optionsprämie die AK eines erworbenen VG</a:t>
            </a:r>
          </a:p>
          <a:p>
            <a:pPr marL="534988" lvl="2" indent="-26828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Bei Kaufoption erhöht die Optionsprämie den Verkaufserlös</a:t>
            </a:r>
          </a:p>
        </p:txBody>
      </p:sp>
      <p:sp>
        <p:nvSpPr>
          <p:cNvPr id="290821" name="Rectangle 2">
            <a:extLst>
              <a:ext uri="{FF2B5EF4-FFF2-40B4-BE49-F238E27FC236}">
                <a16:creationId xmlns:a16="http://schemas.microsoft.com/office/drawing/2014/main" id="{FF62154A-6ECE-42A8-9107-0781F39EEEE6}"/>
              </a:ext>
            </a:extLst>
          </p:cNvPr>
          <p:cNvSpPr txBox="1">
            <a:spLocks/>
          </p:cNvSpPr>
          <p:nvPr/>
        </p:nvSpPr>
        <p:spPr bwMode="auto">
          <a:xfrm>
            <a:off x="1055290" y="103444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4.10.3 Bilanzierung beim Verkäufer der Option</a:t>
            </a:r>
          </a:p>
        </p:txBody>
      </p:sp>
      <p:sp>
        <p:nvSpPr>
          <p:cNvPr id="290822" name="Textfeld 1">
            <a:extLst>
              <a:ext uri="{FF2B5EF4-FFF2-40B4-BE49-F238E27FC236}">
                <a16:creationId xmlns:a16="http://schemas.microsoft.com/office/drawing/2014/main" id="{3E969D3B-BADA-45EE-8C19-8F1F9BDEAA2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735578001"/>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9" name="Textfeld 1">
            <a:extLst>
              <a:ext uri="{FF2B5EF4-FFF2-40B4-BE49-F238E27FC236}">
                <a16:creationId xmlns:a16="http://schemas.microsoft.com/office/drawing/2014/main" id="{05804FFE-D518-44CA-AFFC-E4966AEE8CD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9454A22A-C36F-4328-A1FF-114EF7EEEAAA}"/>
              </a:ext>
            </a:extLst>
          </p:cNvPr>
          <p:cNvSpPr txBox="1">
            <a:spLocks/>
          </p:cNvSpPr>
          <p:nvPr/>
        </p:nvSpPr>
        <p:spPr bwMode="auto">
          <a:xfrm>
            <a:off x="1061448" y="76530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4.11	</a:t>
            </a:r>
            <a:r>
              <a:rPr lang="de-DE" sz="2800" b="1" dirty="0">
                <a:latin typeface="Century Gothic" panose="020B0502020202020204" pitchFamily="34" charset="0"/>
              </a:rPr>
              <a:t>Bilanzierung von Swapgeschäften</a:t>
            </a:r>
          </a:p>
          <a:p>
            <a:pPr lvl="4">
              <a:spcBef>
                <a:spcPts val="600"/>
              </a:spcBef>
              <a:spcAft>
                <a:spcPts val="600"/>
              </a:spcAft>
              <a:tabLst>
                <a:tab pos="444500" algn="l"/>
              </a:tabLst>
            </a:pPr>
            <a:r>
              <a:rPr lang="de-DE" b="1" dirty="0">
                <a:latin typeface="Century Gothic" panose="020B0502020202020204" pitchFamily="34" charset="0"/>
              </a:rPr>
              <a:t>4.11.1	</a:t>
            </a:r>
            <a:r>
              <a:rPr lang="de-DE" dirty="0">
                <a:latin typeface="Century Gothic" panose="020B0502020202020204" pitchFamily="34" charset="0"/>
              </a:rPr>
              <a:t>Inhalt des Geschäftes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4.11.2	</a:t>
            </a:r>
            <a:r>
              <a:rPr lang="de-DE" dirty="0">
                <a:latin typeface="Century Gothic" panose="020B0502020202020204" pitchFamily="34" charset="0"/>
              </a:rPr>
              <a:t>Bilanzierung bei Vertragsabschluss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4.11.3	</a:t>
            </a:r>
            <a:r>
              <a:rPr lang="de-DE" dirty="0">
                <a:latin typeface="Century Gothic" panose="020B0502020202020204" pitchFamily="34" charset="0"/>
              </a:rPr>
              <a:t>Bilanzierung in Zinszahlungsperiode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4.11.4	</a:t>
            </a:r>
            <a:r>
              <a:rPr lang="de-DE" dirty="0">
                <a:latin typeface="Century Gothic" panose="020B0502020202020204" pitchFamily="34" charset="0"/>
              </a:rPr>
              <a:t>Bilanzierung Folgebewertung</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C93617C7-ECEF-4A8E-8E99-0B7B06D556F1}"/>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670899445"/>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DADD9BE-F8E2-447E-8066-749D5796508D}"/>
              </a:ext>
            </a:extLst>
          </p:cNvPr>
          <p:cNvSpPr txBox="1"/>
          <p:nvPr/>
        </p:nvSpPr>
        <p:spPr>
          <a:xfrm>
            <a:off x="966288" y="1031271"/>
            <a:ext cx="11089630" cy="5224507"/>
          </a:xfrm>
          <a:prstGeom prst="rect">
            <a:avLst/>
          </a:prstGeom>
          <a:noFill/>
        </p:spPr>
        <p:txBody>
          <a:bodyPr wrap="square">
            <a:spAutoFit/>
          </a:bodyPr>
          <a:lstStyle/>
          <a:p>
            <a:pPr eaLnBrk="1" hangingPunct="1">
              <a:spcBef>
                <a:spcPts val="600"/>
              </a:spcBef>
              <a:spcAft>
                <a:spcPts val="600"/>
              </a:spcAft>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4.11.1 Inhalt des Geschäftes</a:t>
            </a:r>
          </a:p>
          <a:p>
            <a:pPr marL="180975" eaLnBrk="1" hangingPunct="1">
              <a:spcBef>
                <a:spcPts val="600"/>
              </a:spcBef>
              <a:spcAft>
                <a:spcPts val="600"/>
              </a:spcAft>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Verträge auf </a:t>
            </a:r>
          </a:p>
          <a:p>
            <a:pPr marL="442913" lvl="1" indent="-261938" eaLnBrk="1" hangingPunct="1">
              <a:spcBef>
                <a:spcPts val="300"/>
              </a:spcBef>
              <a:spcAft>
                <a:spcPts val="3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zeitlich begrenzten Austausch zukünftiger Zahlungsströme </a:t>
            </a:r>
          </a:p>
          <a:p>
            <a:pPr marL="442913" lvl="1" indent="-261938" eaLnBrk="1" hangingPunct="1">
              <a:spcBef>
                <a:spcPts val="300"/>
              </a:spcBef>
              <a:spcAft>
                <a:spcPts val="3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zwischen zwei Parteien</a:t>
            </a:r>
          </a:p>
          <a:p>
            <a:pPr marL="442913" indent="-261938" eaLnBrk="1" hangingPunct="1">
              <a:spcBef>
                <a:spcPts val="600"/>
              </a:spcBef>
              <a:spcAft>
                <a:spcPts val="600"/>
              </a:spcAft>
              <a:buFont typeface="+mj-lt"/>
              <a:buAutoNum type="alphaLcPeriod"/>
              <a:defRPr/>
            </a:pPr>
            <a:r>
              <a:rPr lang="de-DE" altLang="de-DE" sz="1600" b="1" dirty="0" err="1">
                <a:solidFill>
                  <a:srgbClr val="00B0F0"/>
                </a:solidFill>
                <a:latin typeface="Century Gothic" panose="020B0502020202020204" pitchFamily="34" charset="0"/>
                <a:ea typeface="Verdana" panose="020B0604030504040204" pitchFamily="34" charset="0"/>
                <a:cs typeface="Verdana" panose="020B0604030504040204" pitchFamily="34" charset="0"/>
              </a:rPr>
              <a:t>Zinsswap</a:t>
            </a:r>
            <a:endPar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endParaRPr>
          </a:p>
          <a:p>
            <a:pPr marL="180975" eaLnBrk="1" hangingPunct="1">
              <a:spcBef>
                <a:spcPts val="600"/>
              </a:spcBef>
              <a:spcAft>
                <a:spcPts val="600"/>
              </a:spcAft>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Austausch von Zinszahlungen auf einen identischen, fiktiven Kapitalbetrag; wobei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die Art</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der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Verzinsung jeweils unterschiedlich ist (fix/variabel)</a:t>
            </a:r>
          </a:p>
          <a:p>
            <a:pPr marL="442913" indent="-261938" eaLnBrk="1" hangingPunct="1">
              <a:spcBef>
                <a:spcPts val="600"/>
              </a:spcBef>
              <a:spcAft>
                <a:spcPts val="600"/>
              </a:spcAft>
              <a:buFont typeface="+mj-lt"/>
              <a:buAutoNum type="alphaLcPeriod" startAt="2"/>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Währungsswap</a:t>
            </a:r>
          </a:p>
          <a:p>
            <a:pPr marL="180975" eaLnBrk="1" hangingPunct="1">
              <a:spcBef>
                <a:spcPts val="600"/>
              </a:spcBef>
              <a:spcAft>
                <a:spcPts val="600"/>
              </a:spcAft>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Tausch von Zinszahlungen zzgl. der zugrunde liegenden Kapitalbeträge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in unterschiedlichen</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Währungen</a:t>
            </a:r>
            <a:endPar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marL="442913" lvl="1" indent="-261938" eaLnBrk="1" hangingPunct="1">
              <a:spcBef>
                <a:spcPts val="300"/>
              </a:spcBef>
              <a:spcAft>
                <a:spcPts val="3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Anfangstransaktion:</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Tausch der Währungsbeträge in unterschiedliche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Währungen zum</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aktuellen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Devisenkassakurs</a:t>
            </a:r>
          </a:p>
          <a:p>
            <a:pPr marL="442913" lvl="1" indent="-261938" eaLnBrk="1" hangingPunct="1">
              <a:spcBef>
                <a:spcPts val="300"/>
              </a:spcBef>
              <a:spcAft>
                <a:spcPts val="3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Zinstransaktion: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Austausch von Zinszahlungen während der Laufzeit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zum vereinbarten</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Zinssatz und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für die vereinbarte Kapitalsumme; wg. der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unterschiedlichen Währungen</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sind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die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Zinssätze unterschiedlich</a:t>
            </a:r>
          </a:p>
          <a:p>
            <a:pPr marL="442913" lvl="1" indent="-261938" eaLnBrk="1" hangingPunct="1">
              <a:spcBef>
                <a:spcPts val="300"/>
              </a:spcBef>
              <a:spcAft>
                <a:spcPts val="3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Schlusstransaktion: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Rücktausch der Kapitalbeträge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zum Kurs der Anfangstransaktion</a:t>
            </a:r>
          </a:p>
        </p:txBody>
      </p:sp>
      <p:sp>
        <p:nvSpPr>
          <p:cNvPr id="294917" name="Rectangle 2">
            <a:extLst>
              <a:ext uri="{FF2B5EF4-FFF2-40B4-BE49-F238E27FC236}">
                <a16:creationId xmlns:a16="http://schemas.microsoft.com/office/drawing/2014/main" id="{D6E22106-765D-46B4-8585-8910C78CB500}"/>
              </a:ext>
            </a:extLst>
          </p:cNvPr>
          <p:cNvSpPr txBox="1">
            <a:spLocks/>
          </p:cNvSpPr>
          <p:nvPr/>
        </p:nvSpPr>
        <p:spPr bwMode="auto">
          <a:xfrm>
            <a:off x="1055290" y="75517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4.11 Bilanzierung von Swapgeschäften</a:t>
            </a:r>
          </a:p>
        </p:txBody>
      </p:sp>
      <p:sp>
        <p:nvSpPr>
          <p:cNvPr id="294918" name="Textfeld 1">
            <a:extLst>
              <a:ext uri="{FF2B5EF4-FFF2-40B4-BE49-F238E27FC236}">
                <a16:creationId xmlns:a16="http://schemas.microsoft.com/office/drawing/2014/main" id="{F4B18A8F-2F4B-4A82-B4AD-D7214E1AAD0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3480612221"/>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35BA14A-9FB4-4174-8EC8-55AA22083C8F}"/>
              </a:ext>
            </a:extLst>
          </p:cNvPr>
          <p:cNvSpPr txBox="1"/>
          <p:nvPr/>
        </p:nvSpPr>
        <p:spPr>
          <a:xfrm>
            <a:off x="776552" y="1381804"/>
            <a:ext cx="10950575" cy="3970318"/>
          </a:xfrm>
          <a:prstGeom prst="rect">
            <a:avLst/>
          </a:prstGeom>
          <a:noFill/>
        </p:spPr>
        <p:txBody>
          <a:bodyPr>
            <a:spAutoFit/>
          </a:bodyPr>
          <a:lstStyle/>
          <a:p>
            <a:pPr marL="180975" eaLnBrk="1" hangingPunct="1">
              <a:spcBef>
                <a:spcPts val="600"/>
              </a:spcBef>
              <a:spcAft>
                <a:spcPts val="600"/>
              </a:spcAft>
              <a:tabLst>
                <a:tab pos="18256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Nur beim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Währungsswap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wird eine zu bilanzierende Transaktion ausgeübt: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Zahlung des Kapital-</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betrages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in einer Währung und Erhalt eines Kapitalbetrages in einer anderen Währung</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jeweils</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zum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Devisenkassakurs am Transaktionstag (Aktivtausch).</a:t>
            </a:r>
            <a:b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b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marL="182563" eaLnBrk="1" hangingPunct="1">
              <a:spcBef>
                <a:spcPts val="600"/>
              </a:spcBef>
              <a:spcAft>
                <a:spcPts val="600"/>
              </a:spcAft>
              <a:defRPr/>
            </a:pPr>
            <a:r>
              <a:rPr 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4.11.3 Bilanzierung in Zinszahlungsperiode</a:t>
            </a:r>
          </a:p>
          <a:p>
            <a:pPr marL="442913" indent="-26193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ggf. Zinsabgrenzung</a:t>
            </a:r>
          </a:p>
          <a:p>
            <a:pPr marL="442913" indent="-26193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Berücksichtigung eines Agios bei Up-Front-Zahlungen für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vereinbarte Sonderkonditionen</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aktiver RAP)</a:t>
            </a:r>
          </a:p>
          <a:p>
            <a:pPr eaLnBrk="1" hangingPunct="1">
              <a:spcBef>
                <a:spcPts val="600"/>
              </a:spcBef>
              <a:spcAft>
                <a:spcPts val="600"/>
              </a:spcAft>
              <a:defRPr/>
            </a:pPr>
            <a:endParaRPr lang="de-DE" sz="8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marL="182563" eaLnBrk="1" hangingPunct="1">
              <a:spcBef>
                <a:spcPts val="600"/>
              </a:spcBef>
              <a:spcAft>
                <a:spcPts val="600"/>
              </a:spcAft>
              <a:defRPr/>
            </a:pPr>
            <a:r>
              <a:rPr 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4.11.4 Bilanzierung Folgebewertung</a:t>
            </a:r>
          </a:p>
          <a:p>
            <a:pPr marL="180975" eaLnBrk="1" hangingPunct="1">
              <a:spcBef>
                <a:spcPts val="600"/>
              </a:spcBef>
              <a:spcAft>
                <a:spcPts val="600"/>
              </a:spcAft>
              <a:tabLst>
                <a:tab pos="26670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Ermittlung des Marktwertes des Swap; ist dieser negativ, muss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eine Drohverlustrückstellung</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gebildet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werden.</a:t>
            </a:r>
            <a:endPar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296965" name="Rectangle 2">
            <a:extLst>
              <a:ext uri="{FF2B5EF4-FFF2-40B4-BE49-F238E27FC236}">
                <a16:creationId xmlns:a16="http://schemas.microsoft.com/office/drawing/2014/main" id="{846637A6-113F-4C2B-B100-F3E077420EA3}"/>
              </a:ext>
            </a:extLst>
          </p:cNvPr>
          <p:cNvSpPr txBox="1">
            <a:spLocks/>
          </p:cNvSpPr>
          <p:nvPr/>
        </p:nvSpPr>
        <p:spPr bwMode="auto">
          <a:xfrm>
            <a:off x="1055035" y="103572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4.11.2 Bilanzierung </a:t>
            </a: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bei Vertragsabschluss</a:t>
            </a:r>
            <a:endParaRPr lang="de-DE" altLang="de-DE" sz="1600" b="1" dirty="0">
              <a:solidFill>
                <a:srgbClr val="00B0F0"/>
              </a:solidFill>
              <a:latin typeface="Century Gothic" panose="020B0502020202020204" pitchFamily="34" charset="0"/>
            </a:endParaRPr>
          </a:p>
        </p:txBody>
      </p:sp>
      <p:sp>
        <p:nvSpPr>
          <p:cNvPr id="296966" name="Textfeld 1">
            <a:extLst>
              <a:ext uri="{FF2B5EF4-FFF2-40B4-BE49-F238E27FC236}">
                <a16:creationId xmlns:a16="http://schemas.microsoft.com/office/drawing/2014/main" id="{A00670CA-EEED-4ABF-8A7D-8FC9F90ACFF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3302489383"/>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3" name="Textfeld 1">
            <a:extLst>
              <a:ext uri="{FF2B5EF4-FFF2-40B4-BE49-F238E27FC236}">
                <a16:creationId xmlns:a16="http://schemas.microsoft.com/office/drawing/2014/main" id="{5646700D-B603-48C8-95D8-E189D96F0F6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1623EE17-A236-4B09-971C-84D6A08082A5}"/>
              </a:ext>
            </a:extLst>
          </p:cNvPr>
          <p:cNvSpPr txBox="1">
            <a:spLocks/>
          </p:cNvSpPr>
          <p:nvPr/>
        </p:nvSpPr>
        <p:spPr bwMode="auto">
          <a:xfrm>
            <a:off x="1061448" y="76530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4.12	</a:t>
            </a:r>
            <a:r>
              <a:rPr lang="de-DE" sz="2800" b="1" dirty="0">
                <a:latin typeface="Century Gothic" panose="020B0502020202020204" pitchFamily="34" charset="0"/>
              </a:rPr>
              <a:t>Bilanzierung von Financial Futures</a:t>
            </a:r>
          </a:p>
          <a:p>
            <a:pPr lvl="4">
              <a:spcBef>
                <a:spcPts val="600"/>
              </a:spcBef>
              <a:spcAft>
                <a:spcPts val="600"/>
              </a:spcAft>
              <a:tabLst>
                <a:tab pos="444500" algn="l"/>
              </a:tabLst>
            </a:pPr>
            <a:r>
              <a:rPr lang="de-DE" b="1" dirty="0">
                <a:latin typeface="Century Gothic" panose="020B0502020202020204" pitchFamily="34" charset="0"/>
              </a:rPr>
              <a:t>4.12.1	</a:t>
            </a:r>
            <a:r>
              <a:rPr lang="de-DE" dirty="0">
                <a:latin typeface="Century Gothic" panose="020B0502020202020204" pitchFamily="34" charset="0"/>
              </a:rPr>
              <a:t>Inhalt des Geschäftes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4.12.2	</a:t>
            </a:r>
            <a:r>
              <a:rPr lang="de-DE" dirty="0">
                <a:latin typeface="Century Gothic" panose="020B0502020202020204" pitchFamily="34" charset="0"/>
              </a:rPr>
              <a:t>Bilanzierung bei Vertragsabschluss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4.12.3	</a:t>
            </a:r>
            <a:r>
              <a:rPr lang="de-DE" dirty="0">
                <a:latin typeface="Century Gothic" panose="020B0502020202020204" pitchFamily="34" charset="0"/>
              </a:rPr>
              <a:t>Bilanzierung Folgebewertung </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4.12.4	</a:t>
            </a:r>
            <a:r>
              <a:rPr lang="de-DE" dirty="0">
                <a:latin typeface="Century Gothic" panose="020B0502020202020204" pitchFamily="34" charset="0"/>
              </a:rPr>
              <a:t>Bilanzierung bei Vertragsende</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D9E69388-C23E-4D45-BA62-345D5558CF10}"/>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4180908448"/>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BE72A41-0BB0-494A-A2AF-A63BE9B5A417}"/>
              </a:ext>
            </a:extLst>
          </p:cNvPr>
          <p:cNvSpPr txBox="1"/>
          <p:nvPr/>
        </p:nvSpPr>
        <p:spPr>
          <a:xfrm>
            <a:off x="776552" y="1362993"/>
            <a:ext cx="11089630" cy="4355038"/>
          </a:xfrm>
          <a:prstGeom prst="rect">
            <a:avLst/>
          </a:prstGeom>
          <a:noFill/>
        </p:spPr>
        <p:txBody>
          <a:bodyPr wrap="square">
            <a:spAutoFit/>
          </a:bodyPr>
          <a:lstStyle/>
          <a:p>
            <a:pPr marL="182563" eaLnBrk="1" hangingPunct="1">
              <a:spcBef>
                <a:spcPts val="600"/>
              </a:spcBef>
              <a:spcAft>
                <a:spcPts val="600"/>
              </a:spcAft>
              <a:defRPr/>
            </a:pPr>
            <a:r>
              <a:rPr lang="de-DE" alt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4.12.1 Inhalt des Geschäftes</a:t>
            </a:r>
          </a:p>
          <a:p>
            <a:pPr marL="442913" indent="-26193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Terminkontrakte, die sich auf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Finanzinstrumente</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beziehen</a:t>
            </a:r>
          </a:p>
          <a:p>
            <a:pPr marL="442913" indent="-261938" eaLnBrk="1" hangingPunct="1">
              <a:spcBef>
                <a:spcPts val="600"/>
              </a:spcBef>
              <a:spcAft>
                <a:spcPts val="3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Lieferung </a:t>
            </a:r>
          </a:p>
          <a:p>
            <a:pPr marL="715963" lvl="1"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eines bestimmten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Basisobjektes </a:t>
            </a:r>
          </a:p>
          <a:p>
            <a:pPr marL="715963" lvl="1"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zu einem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festen zukünftigen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Zeitpunkt</a:t>
            </a:r>
          </a:p>
          <a:p>
            <a:pPr marL="715963" lvl="1"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gegen ein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fest vereinbartes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Entgelt</a:t>
            </a:r>
          </a:p>
          <a:p>
            <a:pPr marL="442913" indent="-26193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Financial Futures sind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standardisierte Terminkontrakte</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die an der Börse </a:t>
            </a: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gehandelt und</a:t>
            </a:r>
            <a:b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alt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über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eine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Clearingstelle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(Gläubigerschutz) abgewickelt werden. </a:t>
            </a:r>
          </a:p>
          <a:p>
            <a:pPr marL="442913" indent="-261938"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Bei Abschluss haben beide Seiten </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Sicherheiten</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zu hinterlegen</a:t>
            </a:r>
          </a:p>
          <a:p>
            <a:pPr marL="442913" indent="-261938" eaLnBrk="1" hangingPunct="1">
              <a:spcBef>
                <a:spcPts val="600"/>
              </a:spcBef>
              <a:spcAft>
                <a:spcPts val="6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Zins-Futures: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Basisobjekt = Anleihen oder Zinssatz</a:t>
            </a:r>
          </a:p>
          <a:p>
            <a:pPr marL="442913" indent="-261938" eaLnBrk="1" hangingPunct="1">
              <a:spcBef>
                <a:spcPts val="600"/>
              </a:spcBef>
              <a:spcAft>
                <a:spcPts val="600"/>
              </a:spcAft>
              <a:buFont typeface="Arial" panose="020B0604020202020204" pitchFamily="34" charset="0"/>
              <a:buChar char="•"/>
              <a:defRPr/>
            </a:pPr>
            <a:r>
              <a:rPr lang="de-DE" altLang="de-DE" sz="1600" b="1" dirty="0" err="1">
                <a:solidFill>
                  <a:srgbClr val="000000"/>
                </a:solidFill>
                <a:latin typeface="Century Gothic" panose="020B0502020202020204" pitchFamily="34" charset="0"/>
                <a:ea typeface="Verdana" panose="020B0604030504040204" pitchFamily="34" charset="0"/>
                <a:cs typeface="Verdana" panose="020B0604030504040204" pitchFamily="34" charset="0"/>
              </a:rPr>
              <a:t>Währungsfutures</a:t>
            </a: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Basisobjekt = Währungsbetrag</a:t>
            </a:r>
          </a:p>
          <a:p>
            <a:pPr marL="442913" indent="-261938" eaLnBrk="1" hangingPunct="1">
              <a:spcBef>
                <a:spcPts val="600"/>
              </a:spcBef>
              <a:spcAft>
                <a:spcPts val="600"/>
              </a:spcAft>
              <a:buFont typeface="Arial" panose="020B0604020202020204" pitchFamily="34" charset="0"/>
              <a:buChar char="•"/>
              <a:defRPr/>
            </a:pPr>
            <a:r>
              <a:rPr lang="de-DE" alt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Index-Futures: </a:t>
            </a:r>
            <a:r>
              <a:rPr lang="de-DE" alt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Basisobjekt = Aktienindex</a:t>
            </a:r>
          </a:p>
        </p:txBody>
      </p:sp>
      <p:sp>
        <p:nvSpPr>
          <p:cNvPr id="301061" name="Rectangle 2">
            <a:extLst>
              <a:ext uri="{FF2B5EF4-FFF2-40B4-BE49-F238E27FC236}">
                <a16:creationId xmlns:a16="http://schemas.microsoft.com/office/drawing/2014/main" id="{470C9184-CB85-49FC-BC4D-A1DD1D7EA988}"/>
              </a:ext>
            </a:extLst>
          </p:cNvPr>
          <p:cNvSpPr txBox="1">
            <a:spLocks/>
          </p:cNvSpPr>
          <p:nvPr/>
        </p:nvSpPr>
        <p:spPr bwMode="auto">
          <a:xfrm>
            <a:off x="1055290" y="103635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4.12 Bilanzierung von Financial Futures</a:t>
            </a:r>
          </a:p>
        </p:txBody>
      </p:sp>
      <p:sp>
        <p:nvSpPr>
          <p:cNvPr id="301062" name="Textfeld 1">
            <a:extLst>
              <a:ext uri="{FF2B5EF4-FFF2-40B4-BE49-F238E27FC236}">
                <a16:creationId xmlns:a16="http://schemas.microsoft.com/office/drawing/2014/main" id="{EE050330-F359-4853-BB80-ACE24AAD816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913562599"/>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5F12CCC-66FB-4201-A6D4-0A3942F4DDD9}"/>
              </a:ext>
            </a:extLst>
          </p:cNvPr>
          <p:cNvSpPr txBox="1"/>
          <p:nvPr/>
        </p:nvSpPr>
        <p:spPr>
          <a:xfrm>
            <a:off x="776552" y="959817"/>
            <a:ext cx="11025188" cy="3577903"/>
          </a:xfrm>
          <a:prstGeom prst="rect">
            <a:avLst/>
          </a:prstGeom>
          <a:noFill/>
        </p:spPr>
        <p:txBody>
          <a:bodyPr>
            <a:spAutoFit/>
          </a:bodyPr>
          <a:lstStyle/>
          <a:p>
            <a:pPr marL="442913" indent="-261938" eaLnBrk="1" hangingPunct="1">
              <a:spcBef>
                <a:spcPts val="600"/>
              </a:spcBef>
              <a:spcAft>
                <a:spcPts val="600"/>
              </a:spcAft>
              <a:buFont typeface="+mj-lt"/>
              <a:buAutoNum type="alphaLcPeriod"/>
              <a:defRPr/>
            </a:pPr>
            <a:r>
              <a:rPr lang="de-DE" sz="14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Initial Margin</a:t>
            </a:r>
          </a:p>
          <a:p>
            <a:pPr marL="715963" indent="-273050" eaLnBrk="1" hangingPunct="1">
              <a:spcBef>
                <a:spcPts val="300"/>
              </a:spcBef>
              <a:spcAft>
                <a:spcPts val="300"/>
              </a:spcAft>
              <a:buFont typeface="Arial" panose="020B0604020202020204" pitchFamily="34" charset="0"/>
              <a:buChar char="•"/>
              <a:defRPr/>
            </a:pP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An die Clearingstelle zu zahlende Sicherheit, die in gleicher Höhe zum Vertragsende erstattet wird. </a:t>
            </a:r>
          </a:p>
          <a:p>
            <a:pPr marL="715963" indent="-273050" eaLnBrk="1" hangingPunct="1">
              <a:spcBef>
                <a:spcPts val="300"/>
              </a:spcBef>
              <a:spcAft>
                <a:spcPts val="300"/>
              </a:spcAft>
              <a:buFont typeface="Arial" panose="020B0604020202020204" pitchFamily="34" charset="0"/>
              <a:buChar char="•"/>
              <a:defRPr/>
            </a:pP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Ausweis unter sonst. VG</a:t>
            </a:r>
          </a:p>
          <a:p>
            <a:pPr marL="442913" indent="-261938" eaLnBrk="1" hangingPunct="1">
              <a:spcBef>
                <a:spcPts val="600"/>
              </a:spcBef>
              <a:spcAft>
                <a:spcPts val="600"/>
              </a:spcAft>
              <a:buFont typeface="+mj-lt"/>
              <a:buAutoNum type="alphaLcPeriod" startAt="2"/>
              <a:defRPr/>
            </a:pPr>
            <a:r>
              <a:rPr lang="de-DE" sz="14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Variation </a:t>
            </a:r>
            <a:r>
              <a:rPr lang="de-DE" sz="1400" b="1" dirty="0" err="1">
                <a:solidFill>
                  <a:srgbClr val="00B0F0"/>
                </a:solidFill>
                <a:latin typeface="Century Gothic" panose="020B0502020202020204" pitchFamily="34" charset="0"/>
                <a:ea typeface="Verdana" panose="020B0604030504040204" pitchFamily="34" charset="0"/>
                <a:cs typeface="Verdana" panose="020B0604030504040204" pitchFamily="34" charset="0"/>
              </a:rPr>
              <a:t>Marging</a:t>
            </a:r>
            <a:endParaRPr lang="de-DE" sz="1400" b="1" dirty="0">
              <a:solidFill>
                <a:srgbClr val="00B0F0"/>
              </a:solidFill>
              <a:latin typeface="Century Gothic" panose="020B0502020202020204" pitchFamily="34" charset="0"/>
              <a:ea typeface="Verdana" panose="020B0604030504040204" pitchFamily="34" charset="0"/>
              <a:cs typeface="Verdana" panose="020B0604030504040204" pitchFamily="34" charset="0"/>
            </a:endParaRPr>
          </a:p>
          <a:p>
            <a:pPr marL="442913" eaLnBrk="1" hangingPunct="1">
              <a:spcBef>
                <a:spcPts val="600"/>
              </a:spcBef>
              <a:spcAft>
                <a:spcPts val="1800"/>
              </a:spcAft>
              <a:defRPr/>
            </a:pP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Angleichung des vereinbarten Preises an aktuellen Markpreis; wird täglich von </a:t>
            </a:r>
            <a:r>
              <a:rPr lang="de-DE" sz="1400">
                <a:solidFill>
                  <a:srgbClr val="000000"/>
                </a:solidFill>
                <a:latin typeface="Century Gothic" panose="020B0502020202020204" pitchFamily="34" charset="0"/>
                <a:ea typeface="Verdana" panose="020B0604030504040204" pitchFamily="34" charset="0"/>
                <a:cs typeface="Verdana" panose="020B0604030504040204" pitchFamily="34" charset="0"/>
              </a:rPr>
              <a:t>Clearingstelle den</a:t>
            </a:r>
            <a:br>
              <a:rPr lang="de-DE" sz="14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400">
                <a:solidFill>
                  <a:srgbClr val="000000"/>
                </a:solidFill>
                <a:latin typeface="Century Gothic" panose="020B0502020202020204" pitchFamily="34" charset="0"/>
                <a:ea typeface="Verdana" panose="020B0604030504040204" pitchFamily="34" charset="0"/>
                <a:cs typeface="Verdana" panose="020B0604030504040204" pitchFamily="34" charset="0"/>
              </a:rPr>
              <a:t>Vertragsparteien </a:t>
            </a: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gutgeschrieben bzw. belastet und stellt ebenfalls eine Sicherheit dar.</a:t>
            </a:r>
            <a:b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Ausweis als sonst VG beim Sicherungsgeber und als sonst. Verb. beim </a:t>
            </a:r>
            <a:r>
              <a:rPr lang="de-DE" sz="1400">
                <a:solidFill>
                  <a:srgbClr val="000000"/>
                </a:solidFill>
                <a:latin typeface="Century Gothic" panose="020B0502020202020204" pitchFamily="34" charset="0"/>
                <a:ea typeface="Verdana" panose="020B0604030504040204" pitchFamily="34" charset="0"/>
                <a:cs typeface="Verdana" panose="020B0604030504040204" pitchFamily="34" charset="0"/>
              </a:rPr>
              <a:t>Sicherungsnehmer.</a:t>
            </a:r>
            <a:endPar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indent="182563" eaLnBrk="1" hangingPunct="1">
              <a:spcBef>
                <a:spcPts val="600"/>
              </a:spcBef>
              <a:spcAft>
                <a:spcPts val="600"/>
              </a:spcAft>
              <a:defRPr/>
            </a:pPr>
            <a:r>
              <a:rPr lang="de-DE" sz="14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4.12.3  Bilanzierung Folgebewertung</a:t>
            </a:r>
          </a:p>
          <a:p>
            <a:pPr marL="447675" indent="-265113" eaLnBrk="1" hangingPunct="1">
              <a:spcBef>
                <a:spcPts val="600"/>
              </a:spcBef>
              <a:spcAft>
                <a:spcPts val="600"/>
              </a:spcAft>
              <a:buFont typeface="Arial" panose="020B0604020202020204" pitchFamily="34" charset="0"/>
              <a:buChar char="•"/>
              <a:defRPr/>
            </a:pP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Vergleich des vereinbarten Kurses mit dem Börsenkurs am Stichtag </a:t>
            </a:r>
            <a:r>
              <a:rPr lang="de-DE" sz="14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ist aktueller Kurs</a:t>
            </a:r>
          </a:p>
          <a:p>
            <a:pPr marL="809625" lvl="1" indent="-266700" eaLnBrk="1" hangingPunct="1">
              <a:spcBef>
                <a:spcPts val="300"/>
              </a:spcBef>
              <a:spcAft>
                <a:spcPts val="300"/>
              </a:spcAft>
              <a:buFont typeface="Symbol" panose="05050102010706020507" pitchFamily="18" charset="2"/>
              <a:buChar char="-"/>
              <a:defRPr/>
            </a:pPr>
            <a:r>
              <a:rPr lang="de-DE" sz="14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niedriger</a:t>
            </a: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 ist Rückstellung für drohende Verluste zu bilden (Käufer)</a:t>
            </a:r>
          </a:p>
          <a:p>
            <a:pPr marL="809625" lvl="1" indent="-266700" eaLnBrk="1" hangingPunct="1">
              <a:spcBef>
                <a:spcPts val="300"/>
              </a:spcBef>
              <a:spcAft>
                <a:spcPts val="300"/>
              </a:spcAft>
              <a:buFont typeface="Symbol" panose="05050102010706020507" pitchFamily="18" charset="2"/>
              <a:buChar char="-"/>
              <a:defRPr/>
            </a:pPr>
            <a:r>
              <a:rPr lang="de-DE" sz="14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höher</a:t>
            </a:r>
            <a:r>
              <a:rPr lang="de-DE" sz="1400" dirty="0">
                <a:solidFill>
                  <a:srgbClr val="000000"/>
                </a:solidFill>
                <a:latin typeface="Century Gothic" panose="020B0502020202020204" pitchFamily="34" charset="0"/>
                <a:ea typeface="Verdana" panose="020B0604030504040204" pitchFamily="34" charset="0"/>
                <a:cs typeface="Verdana" panose="020B0604030504040204" pitchFamily="34" charset="0"/>
              </a:rPr>
              <a:t>, ist Rückstellung für drohende Verluste zu bilden (Verkäufer)</a:t>
            </a:r>
          </a:p>
        </p:txBody>
      </p:sp>
      <p:sp>
        <p:nvSpPr>
          <p:cNvPr id="303109" name="Rectangle 2">
            <a:extLst>
              <a:ext uri="{FF2B5EF4-FFF2-40B4-BE49-F238E27FC236}">
                <a16:creationId xmlns:a16="http://schemas.microsoft.com/office/drawing/2014/main" id="{17C2FB86-92B2-4A20-B382-C2591E560BE4}"/>
              </a:ext>
            </a:extLst>
          </p:cNvPr>
          <p:cNvSpPr txBox="1">
            <a:spLocks/>
          </p:cNvSpPr>
          <p:nvPr/>
        </p:nvSpPr>
        <p:spPr bwMode="auto">
          <a:xfrm>
            <a:off x="1055290" y="61691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b="1" dirty="0">
                <a:solidFill>
                  <a:srgbClr val="00B0F0"/>
                </a:solidFill>
                <a:latin typeface="Century Gothic" panose="020B0502020202020204" pitchFamily="34" charset="0"/>
              </a:rPr>
              <a:t>4.12.2 Bilanzierung </a:t>
            </a:r>
            <a:r>
              <a:rPr lang="de-DE" altLang="de-DE" b="1" dirty="0">
                <a:solidFill>
                  <a:srgbClr val="00B0F0"/>
                </a:solidFill>
                <a:latin typeface="Century Gothic" panose="020B0502020202020204" pitchFamily="34" charset="0"/>
                <a:ea typeface="Verdana" panose="020B0604030504040204" pitchFamily="34" charset="0"/>
                <a:cs typeface="Verdana" panose="020B0604030504040204" pitchFamily="34" charset="0"/>
              </a:rPr>
              <a:t>bei Vertragsabschluss</a:t>
            </a:r>
            <a:endParaRPr lang="de-DE" altLang="de-DE" b="1" dirty="0">
              <a:solidFill>
                <a:srgbClr val="00B0F0"/>
              </a:solidFill>
              <a:latin typeface="Century Gothic" panose="020B0502020202020204" pitchFamily="34" charset="0"/>
            </a:endParaRPr>
          </a:p>
        </p:txBody>
      </p:sp>
      <p:sp>
        <p:nvSpPr>
          <p:cNvPr id="303110" name="Textfeld 1">
            <a:extLst>
              <a:ext uri="{FF2B5EF4-FFF2-40B4-BE49-F238E27FC236}">
                <a16:creationId xmlns:a16="http://schemas.microsoft.com/office/drawing/2014/main" id="{7A10A3B4-D9B1-4C93-A8D0-6F30F603EF1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7" name="Textfeld 1">
            <a:extLst>
              <a:ext uri="{FF2B5EF4-FFF2-40B4-BE49-F238E27FC236}">
                <a16:creationId xmlns:a16="http://schemas.microsoft.com/office/drawing/2014/main" id="{E6A99604-AB44-44C4-AB1C-94955B5E1400}"/>
              </a:ext>
            </a:extLst>
          </p:cNvPr>
          <p:cNvSpPr txBox="1">
            <a:spLocks noChangeArrowheads="1"/>
          </p:cNvSpPr>
          <p:nvPr/>
        </p:nvSpPr>
        <p:spPr bwMode="auto">
          <a:xfrm>
            <a:off x="785696" y="5019804"/>
            <a:ext cx="110172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2913" indent="-2619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300"/>
              </a:spcBef>
              <a:spcAft>
                <a:spcPts val="300"/>
              </a:spcAft>
              <a:buFont typeface="Arial" panose="020B0604020202020204" pitchFamily="34" charset="0"/>
              <a:buChar char="•"/>
            </a:pPr>
            <a:r>
              <a:rPr lang="de-DE" altLang="de-DE" sz="1400" dirty="0">
                <a:solidFill>
                  <a:srgbClr val="000000"/>
                </a:solidFill>
                <a:latin typeface="Century Gothic" panose="020B0502020202020204" pitchFamily="34" charset="0"/>
              </a:rPr>
              <a:t>Bei Glattstellung vor Endfälligkeit, die Variation </a:t>
            </a:r>
            <a:r>
              <a:rPr lang="de-DE" altLang="de-DE" sz="1400" dirty="0" err="1">
                <a:solidFill>
                  <a:srgbClr val="000000"/>
                </a:solidFill>
                <a:latin typeface="Century Gothic" panose="020B0502020202020204" pitchFamily="34" charset="0"/>
              </a:rPr>
              <a:t>Margins</a:t>
            </a:r>
            <a:r>
              <a:rPr lang="de-DE" altLang="de-DE" sz="1400" dirty="0">
                <a:solidFill>
                  <a:srgbClr val="000000"/>
                </a:solidFill>
                <a:latin typeface="Century Gothic" panose="020B0502020202020204" pitchFamily="34" charset="0"/>
              </a:rPr>
              <a:t> ergebniswirksam zu erfassen</a:t>
            </a:r>
          </a:p>
          <a:p>
            <a:pPr eaLnBrk="1" hangingPunct="1">
              <a:spcBef>
                <a:spcPts val="300"/>
              </a:spcBef>
              <a:spcAft>
                <a:spcPts val="300"/>
              </a:spcAft>
              <a:buFont typeface="Arial" panose="020B0604020202020204" pitchFamily="34" charset="0"/>
              <a:buChar char="•"/>
            </a:pPr>
            <a:r>
              <a:rPr lang="de-DE" altLang="de-DE" sz="1400" b="1" dirty="0">
                <a:solidFill>
                  <a:srgbClr val="000000"/>
                </a:solidFill>
                <a:latin typeface="Century Gothic" panose="020B0502020202020204" pitchFamily="34" charset="0"/>
              </a:rPr>
              <a:t>Bei Verträge mit Differenzausgleich: </a:t>
            </a:r>
            <a:r>
              <a:rPr lang="de-DE" altLang="de-DE" sz="1400" dirty="0">
                <a:solidFill>
                  <a:srgbClr val="000000"/>
                </a:solidFill>
                <a:latin typeface="Century Gothic" panose="020B0502020202020204" pitchFamily="34" charset="0"/>
              </a:rPr>
              <a:t>Ausweis der aufgelaufenen Kursgewinne und -verluste in GuV </a:t>
            </a:r>
          </a:p>
          <a:p>
            <a:pPr eaLnBrk="1" hangingPunct="1">
              <a:spcBef>
                <a:spcPts val="300"/>
              </a:spcBef>
              <a:spcAft>
                <a:spcPts val="300"/>
              </a:spcAft>
              <a:buFont typeface="Arial" panose="020B0604020202020204" pitchFamily="34" charset="0"/>
              <a:buChar char="•"/>
            </a:pPr>
            <a:r>
              <a:rPr lang="de-DE" altLang="de-DE" sz="1400" b="1" dirty="0">
                <a:solidFill>
                  <a:srgbClr val="000000"/>
                </a:solidFill>
                <a:latin typeface="Century Gothic" panose="020B0502020202020204" pitchFamily="34" charset="0"/>
              </a:rPr>
              <a:t>Bei Verträgen mit physischer Lieferung: </a:t>
            </a:r>
            <a:r>
              <a:rPr lang="de-DE" altLang="de-DE" sz="1400" dirty="0">
                <a:solidFill>
                  <a:srgbClr val="000000"/>
                </a:solidFill>
                <a:latin typeface="Century Gothic" panose="020B0502020202020204" pitchFamily="34" charset="0"/>
              </a:rPr>
              <a:t>AK des Käufers = vereinbarte Basispreis </a:t>
            </a:r>
            <a:r>
              <a:rPr lang="de-DE" altLang="de-DE" sz="1400">
                <a:solidFill>
                  <a:srgbClr val="000000"/>
                </a:solidFill>
                <a:latin typeface="Century Gothic" panose="020B0502020202020204" pitchFamily="34" charset="0"/>
              </a:rPr>
              <a:t>korrigiert um</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aufgelaufene </a:t>
            </a:r>
            <a:r>
              <a:rPr lang="de-DE" altLang="de-DE" sz="1400" dirty="0">
                <a:solidFill>
                  <a:srgbClr val="000000"/>
                </a:solidFill>
                <a:latin typeface="Century Gothic" panose="020B0502020202020204" pitchFamily="34" charset="0"/>
              </a:rPr>
              <a:t>Variation </a:t>
            </a:r>
            <a:r>
              <a:rPr lang="de-DE" altLang="de-DE" sz="1400" dirty="0" err="1">
                <a:solidFill>
                  <a:srgbClr val="000000"/>
                </a:solidFill>
                <a:latin typeface="Century Gothic" panose="020B0502020202020204" pitchFamily="34" charset="0"/>
              </a:rPr>
              <a:t>Margins</a:t>
            </a:r>
            <a:r>
              <a:rPr lang="de-DE" altLang="de-DE" sz="1400" dirty="0">
                <a:solidFill>
                  <a:srgbClr val="000000"/>
                </a:solidFill>
                <a:latin typeface="Century Gothic" panose="020B0502020202020204" pitchFamily="34" charset="0"/>
              </a:rPr>
              <a:t> (spiegelbildliche Berücksichtigung beim Verkäufer)</a:t>
            </a:r>
          </a:p>
        </p:txBody>
      </p:sp>
      <p:sp>
        <p:nvSpPr>
          <p:cNvPr id="8" name="Rectangle 2">
            <a:extLst>
              <a:ext uri="{FF2B5EF4-FFF2-40B4-BE49-F238E27FC236}">
                <a16:creationId xmlns:a16="http://schemas.microsoft.com/office/drawing/2014/main" id="{82E02E80-3AEC-44CB-ADF5-3B2483E44632}"/>
              </a:ext>
            </a:extLst>
          </p:cNvPr>
          <p:cNvSpPr txBox="1">
            <a:spLocks/>
          </p:cNvSpPr>
          <p:nvPr/>
        </p:nvSpPr>
        <p:spPr bwMode="auto">
          <a:xfrm>
            <a:off x="1055290" y="469493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b="1" dirty="0">
                <a:solidFill>
                  <a:srgbClr val="00B0F0"/>
                </a:solidFill>
                <a:latin typeface="Century Gothic" panose="020B0502020202020204" pitchFamily="34" charset="0"/>
              </a:rPr>
              <a:t>4.12.4 Bilanzierung </a:t>
            </a:r>
            <a:r>
              <a:rPr lang="de-DE" altLang="de-DE" b="1" dirty="0">
                <a:solidFill>
                  <a:srgbClr val="00B0F0"/>
                </a:solidFill>
                <a:latin typeface="Century Gothic" panose="020B0502020202020204" pitchFamily="34" charset="0"/>
                <a:ea typeface="Verdana" panose="020B0604030504040204" pitchFamily="34" charset="0"/>
                <a:cs typeface="Verdana" panose="020B0604030504040204" pitchFamily="34" charset="0"/>
              </a:rPr>
              <a:t>bei Vertragsende</a:t>
            </a:r>
            <a:endParaRPr lang="de-DE" altLang="de-DE"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099166536"/>
      </p:ext>
    </p:extLst>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5" name="Textfeld 1">
            <a:extLst>
              <a:ext uri="{FF2B5EF4-FFF2-40B4-BE49-F238E27FC236}">
                <a16:creationId xmlns:a16="http://schemas.microsoft.com/office/drawing/2014/main" id="{CC2C7AC5-DBD9-4681-848F-E00AA4F0A34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402ABCFF-07A5-4DCD-8551-8F186DB8018E}"/>
              </a:ext>
            </a:extLst>
          </p:cNvPr>
          <p:cNvSpPr txBox="1">
            <a:spLocks/>
          </p:cNvSpPr>
          <p:nvPr/>
        </p:nvSpPr>
        <p:spPr bwMode="auto">
          <a:xfrm>
            <a:off x="1064584" y="693296"/>
            <a:ext cx="9577064"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4.13	</a:t>
            </a:r>
            <a:r>
              <a:rPr lang="de-DE" sz="2800" b="1" dirty="0">
                <a:latin typeface="Century Gothic" panose="020B0502020202020204" pitchFamily="34" charset="0"/>
              </a:rPr>
              <a:t>Bildung von Bewertungseinheiten</a:t>
            </a:r>
          </a:p>
          <a:p>
            <a:pPr lvl="4">
              <a:spcBef>
                <a:spcPts val="600"/>
              </a:spcBef>
              <a:spcAft>
                <a:spcPts val="600"/>
              </a:spcAft>
              <a:tabLst>
                <a:tab pos="444500" algn="l"/>
              </a:tabLst>
            </a:pPr>
            <a:r>
              <a:rPr lang="de-DE" b="1" dirty="0">
                <a:latin typeface="Century Gothic" panose="020B0502020202020204" pitchFamily="34" charset="0"/>
              </a:rPr>
              <a:t>4.13.1	</a:t>
            </a:r>
            <a:r>
              <a:rPr lang="de-DE" dirty="0">
                <a:latin typeface="Century Gothic" panose="020B0502020202020204" pitchFamily="34" charset="0"/>
              </a:rPr>
              <a:t>Rechtsgrundlage – § 254 HGB</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4.13.2	</a:t>
            </a:r>
            <a:r>
              <a:rPr lang="de-DE" dirty="0">
                <a:latin typeface="Century Gothic" panose="020B0502020202020204" pitchFamily="34" charset="0"/>
              </a:rPr>
              <a:t>Gesetzliche vorgesehene Bilanzierungswahlrechte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4.12.3	</a:t>
            </a:r>
            <a:r>
              <a:rPr lang="de-DE" dirty="0">
                <a:latin typeface="Century Gothic" panose="020B0502020202020204" pitchFamily="34" charset="0"/>
              </a:rPr>
              <a:t>Voraussetzung für die Bildung von Bewertungseinheiten nach 	IDW RS HFA 35</a:t>
            </a:r>
          </a:p>
        </p:txBody>
      </p:sp>
      <p:sp>
        <p:nvSpPr>
          <p:cNvPr id="7" name="Textfeld 6">
            <a:extLst>
              <a:ext uri="{FF2B5EF4-FFF2-40B4-BE49-F238E27FC236}">
                <a16:creationId xmlns:a16="http://schemas.microsoft.com/office/drawing/2014/main" id="{AB4A93A9-B814-4C12-B67A-0554AB12D9D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22151360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01336B8A-5BEA-4906-82F8-053497930351}"/>
              </a:ext>
            </a:extLst>
          </p:cNvPr>
          <p:cNvSpPr>
            <a:spLocks noGrp="1" noChangeArrowheads="1"/>
          </p:cNvSpPr>
          <p:nvPr>
            <p:ph type="body" idx="4294967295"/>
          </p:nvPr>
        </p:nvSpPr>
        <p:spPr>
          <a:xfrm>
            <a:off x="964770" y="1555949"/>
            <a:ext cx="10801350" cy="1296987"/>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180975">
              <a:spcBef>
                <a:spcPts val="600"/>
              </a:spcBef>
              <a:spcAft>
                <a:spcPts val="0"/>
              </a:spcAft>
              <a:defRPr/>
            </a:pPr>
            <a:r>
              <a:rPr lang="de-DE" altLang="de-DE" sz="1600" dirty="0">
                <a:latin typeface="Century Gothic" pitchFamily="34" charset="0"/>
              </a:rPr>
              <a:t>Grundlage für die Prüfung der Rücklagen sind zum einen entsprechende</a:t>
            </a:r>
          </a:p>
          <a:p>
            <a:pPr marL="269875" indent="-261938">
              <a:spcBef>
                <a:spcPts val="600"/>
              </a:spcBef>
              <a:spcAft>
                <a:spcPts val="0"/>
              </a:spcAft>
              <a:buFont typeface="Arial" panose="020B0604020202020204" pitchFamily="34" charset="0"/>
              <a:buChar char="•"/>
              <a:defRPr/>
            </a:pPr>
            <a:r>
              <a:rPr lang="de-DE" altLang="de-DE" sz="1600" b="1" dirty="0">
                <a:latin typeface="Century Gothic" pitchFamily="34" charset="0"/>
              </a:rPr>
              <a:t>gesetzliche Bestimmungen </a:t>
            </a:r>
            <a:r>
              <a:rPr lang="de-DE" altLang="de-DE" sz="1600" dirty="0">
                <a:latin typeface="Century Gothic" pitchFamily="34" charset="0"/>
              </a:rPr>
              <a:t>als auch</a:t>
            </a:r>
          </a:p>
          <a:p>
            <a:pPr marL="269875" indent="-269875">
              <a:spcBef>
                <a:spcPts val="600"/>
              </a:spcBef>
              <a:spcAft>
                <a:spcPts val="600"/>
              </a:spcAft>
              <a:buFont typeface="Arial" panose="020B0604020202020204" pitchFamily="34" charset="0"/>
              <a:buChar char="•"/>
              <a:defRPr/>
            </a:pPr>
            <a:r>
              <a:rPr lang="de-DE" altLang="de-DE" sz="1600" b="1" dirty="0">
                <a:latin typeface="Century Gothic" pitchFamily="34" charset="0"/>
              </a:rPr>
              <a:t>gesellschaftsvertragliche</a:t>
            </a:r>
            <a:r>
              <a:rPr lang="de-DE" altLang="de-DE" sz="1600" dirty="0">
                <a:latin typeface="Century Gothic" pitchFamily="34" charset="0"/>
              </a:rPr>
              <a:t> bzw. satzungsmäßige </a:t>
            </a:r>
            <a:r>
              <a:rPr lang="de-DE" altLang="de-DE" sz="1600" b="1" dirty="0">
                <a:latin typeface="Century Gothic" pitchFamily="34" charset="0"/>
              </a:rPr>
              <a:t>Bestimmungen</a:t>
            </a:r>
            <a:r>
              <a:rPr lang="de-DE" altLang="de-DE" sz="1600" dirty="0">
                <a:latin typeface="Century Gothic" pitchFamily="34" charset="0"/>
              </a:rPr>
              <a:t>.</a:t>
            </a:r>
          </a:p>
        </p:txBody>
      </p:sp>
      <p:sp>
        <p:nvSpPr>
          <p:cNvPr id="143364" name="Textfeld 1">
            <a:extLst>
              <a:ext uri="{FF2B5EF4-FFF2-40B4-BE49-F238E27FC236}">
                <a16:creationId xmlns:a16="http://schemas.microsoft.com/office/drawing/2014/main" id="{38DA7409-F8DF-42CC-AAFB-C639AF2282B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43366" name="Rechteck 1">
            <a:extLst>
              <a:ext uri="{FF2B5EF4-FFF2-40B4-BE49-F238E27FC236}">
                <a16:creationId xmlns:a16="http://schemas.microsoft.com/office/drawing/2014/main" id="{E0BC3249-C3A2-44B7-900D-22E92550198E}"/>
              </a:ext>
            </a:extLst>
          </p:cNvPr>
          <p:cNvSpPr>
            <a:spLocks noChangeArrowheads="1"/>
          </p:cNvSpPr>
          <p:nvPr/>
        </p:nvSpPr>
        <p:spPr bwMode="auto">
          <a:xfrm>
            <a:off x="964770" y="1014185"/>
            <a:ext cx="1773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1.2.3 Rücklagen</a:t>
            </a:r>
          </a:p>
        </p:txBody>
      </p:sp>
      <p:sp>
        <p:nvSpPr>
          <p:cNvPr id="10" name="Rechteck 1">
            <a:extLst>
              <a:ext uri="{FF2B5EF4-FFF2-40B4-BE49-F238E27FC236}">
                <a16:creationId xmlns:a16="http://schemas.microsoft.com/office/drawing/2014/main" id="{5A3AB36B-D8A1-4B8E-B112-F1A3FE993ED3}"/>
              </a:ext>
            </a:extLst>
          </p:cNvPr>
          <p:cNvSpPr>
            <a:spLocks noChangeArrowheads="1"/>
          </p:cNvSpPr>
          <p:nvPr/>
        </p:nvSpPr>
        <p:spPr bwMode="auto">
          <a:xfrm>
            <a:off x="880588" y="1346232"/>
            <a:ext cx="3333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r>
              <a:rPr lang="de-DE" altLang="de-DE" sz="1600" dirty="0">
                <a:solidFill>
                  <a:srgbClr val="00B0F0"/>
                </a:solidFill>
                <a:latin typeface="Century Gothic" panose="020B0502020202020204" pitchFamily="34" charset="0"/>
              </a:rPr>
              <a:t>1.2.3.1 Rechtliche Grundlagen</a:t>
            </a:r>
          </a:p>
        </p:txBody>
      </p:sp>
      <p:sp>
        <p:nvSpPr>
          <p:cNvPr id="11" name="Rectangle 7">
            <a:extLst>
              <a:ext uri="{FF2B5EF4-FFF2-40B4-BE49-F238E27FC236}">
                <a16:creationId xmlns:a16="http://schemas.microsoft.com/office/drawing/2014/main" id="{572DAAD1-8CAD-4CDC-B38F-55B0827C8587}"/>
              </a:ext>
            </a:extLst>
          </p:cNvPr>
          <p:cNvSpPr txBox="1">
            <a:spLocks noChangeArrowheads="1"/>
          </p:cNvSpPr>
          <p:nvPr/>
        </p:nvSpPr>
        <p:spPr bwMode="auto">
          <a:xfrm>
            <a:off x="883431" y="3356992"/>
            <a:ext cx="10800952" cy="2433682"/>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0"/>
              </a:spcAft>
              <a:defRPr/>
            </a:pPr>
            <a:r>
              <a:rPr lang="de-DE" altLang="de-DE" sz="1600" dirty="0">
                <a:latin typeface="Century Gothic" pitchFamily="34" charset="0"/>
              </a:rPr>
              <a:t>Wurde darauf geachtet, dass lediglich </a:t>
            </a:r>
            <a:r>
              <a:rPr lang="de-DE" altLang="de-DE" sz="1600" b="1" dirty="0">
                <a:latin typeface="Century Gothic" pitchFamily="34" charset="0"/>
              </a:rPr>
              <a:t>Kapitalzuführungen von außen </a:t>
            </a:r>
            <a:r>
              <a:rPr lang="de-DE" altLang="de-DE" sz="1600" dirty="0">
                <a:latin typeface="Century Gothic" pitchFamily="34" charset="0"/>
              </a:rPr>
              <a:t>in </a:t>
            </a:r>
            <a:r>
              <a:rPr lang="de-DE" altLang="de-DE" sz="1600">
                <a:latin typeface="Century Gothic" pitchFamily="34" charset="0"/>
              </a:rPr>
              <a:t>die Kapitalrücklage</a:t>
            </a:r>
            <a:br>
              <a:rPr lang="de-DE" altLang="de-DE" sz="1600">
                <a:latin typeface="Century Gothic" pitchFamily="34" charset="0"/>
              </a:rPr>
            </a:br>
            <a:r>
              <a:rPr lang="de-DE" altLang="de-DE" sz="1600">
                <a:latin typeface="Century Gothic" pitchFamily="34" charset="0"/>
              </a:rPr>
              <a:t>eingestellt </a:t>
            </a:r>
            <a:r>
              <a:rPr lang="de-DE" altLang="de-DE" sz="1600" dirty="0">
                <a:latin typeface="Century Gothic" pitchFamily="34" charset="0"/>
              </a:rPr>
              <a:t>wurden?</a:t>
            </a:r>
          </a:p>
          <a:p>
            <a:pPr marL="442913" indent="-261938">
              <a:spcBef>
                <a:spcPts val="600"/>
              </a:spcBef>
              <a:spcAft>
                <a:spcPts val="0"/>
              </a:spcAft>
              <a:buFont typeface="Arial" panose="020B0604020202020204" pitchFamily="34" charset="0"/>
              <a:buChar char="•"/>
              <a:defRPr/>
            </a:pPr>
            <a:r>
              <a:rPr lang="de-DE" altLang="de-DE" sz="1600" b="1" dirty="0">
                <a:latin typeface="Century Gothic" pitchFamily="34" charset="0"/>
              </a:rPr>
              <a:t>Agio</a:t>
            </a:r>
            <a:r>
              <a:rPr lang="de-DE" altLang="de-DE" sz="1600" dirty="0">
                <a:latin typeface="Century Gothic" pitchFamily="34" charset="0"/>
              </a:rPr>
              <a:t> bei Ausgabe neuer Anteile und über Anschaffungspreis erzielter Mehrbetrag</a:t>
            </a:r>
            <a:r>
              <a:rPr lang="de-DE" altLang="de-DE" sz="1600">
                <a:latin typeface="Century Gothic" pitchFamily="34" charset="0"/>
              </a:rPr>
              <a:t>, der</a:t>
            </a:r>
            <a:br>
              <a:rPr lang="de-DE" altLang="de-DE" sz="1600">
                <a:latin typeface="Century Gothic" pitchFamily="34" charset="0"/>
              </a:rPr>
            </a:br>
            <a:r>
              <a:rPr lang="de-DE" altLang="de-DE" sz="1600">
                <a:latin typeface="Century Gothic" pitchFamily="34" charset="0"/>
              </a:rPr>
              <a:t>bei </a:t>
            </a:r>
            <a:r>
              <a:rPr lang="de-DE" altLang="de-DE" sz="1600" b="1" dirty="0">
                <a:latin typeface="Century Gothic" pitchFamily="34" charset="0"/>
              </a:rPr>
              <a:t>Veräußerung eigener Anteile </a:t>
            </a:r>
            <a:r>
              <a:rPr lang="de-DE" altLang="de-DE" sz="1600" dirty="0">
                <a:latin typeface="Century Gothic" pitchFamily="34" charset="0"/>
              </a:rPr>
              <a:t>(§ 272 Abs. 1b S. 3 HGB)</a:t>
            </a:r>
          </a:p>
          <a:p>
            <a:pPr marL="442913" indent="-261938">
              <a:spcBef>
                <a:spcPts val="600"/>
              </a:spcBef>
              <a:spcAft>
                <a:spcPts val="0"/>
              </a:spcAft>
              <a:buFont typeface="Arial" panose="020B0604020202020204" pitchFamily="34" charset="0"/>
              <a:buChar char="•"/>
              <a:defRPr/>
            </a:pPr>
            <a:r>
              <a:rPr lang="de-DE" altLang="de-DE" sz="1600" dirty="0">
                <a:latin typeface="Century Gothic" pitchFamily="34" charset="0"/>
              </a:rPr>
              <a:t>Erzielter Betrag bei Ausgabe von Schuldverschreibungen für </a:t>
            </a:r>
            <a:r>
              <a:rPr lang="de-DE" altLang="de-DE" sz="1600" b="1">
                <a:latin typeface="Century Gothic" pitchFamily="34" charset="0"/>
              </a:rPr>
              <a:t>Wandlungs- / Optionsrechte</a:t>
            </a:r>
            <a:endParaRPr lang="de-DE" altLang="de-DE" sz="1600" b="1" dirty="0">
              <a:latin typeface="Century Gothic" pitchFamily="34" charset="0"/>
            </a:endParaRPr>
          </a:p>
          <a:p>
            <a:pPr marL="442913" indent="-261938">
              <a:spcBef>
                <a:spcPts val="600"/>
              </a:spcBef>
              <a:spcAft>
                <a:spcPts val="0"/>
              </a:spcAft>
              <a:buFont typeface="Arial" panose="020B0604020202020204" pitchFamily="34" charset="0"/>
              <a:buChar char="•"/>
              <a:defRPr/>
            </a:pPr>
            <a:r>
              <a:rPr lang="de-DE" altLang="de-DE" sz="1600" b="1" dirty="0">
                <a:latin typeface="Century Gothic" pitchFamily="34" charset="0"/>
              </a:rPr>
              <a:t>Zuzahlungen</a:t>
            </a:r>
            <a:r>
              <a:rPr lang="de-DE" altLang="de-DE" sz="1600" dirty="0">
                <a:latin typeface="Century Gothic" pitchFamily="34" charset="0"/>
              </a:rPr>
              <a:t> zur Erlangung gesellschaftsrechtlicher </a:t>
            </a:r>
            <a:r>
              <a:rPr lang="de-DE" altLang="de-DE" sz="1600" b="1" dirty="0">
                <a:latin typeface="Century Gothic" pitchFamily="34" charset="0"/>
              </a:rPr>
              <a:t>Vorzugsrechte</a:t>
            </a:r>
            <a:r>
              <a:rPr lang="de-DE" altLang="de-DE" sz="1600" dirty="0">
                <a:latin typeface="Century Gothic" pitchFamily="34" charset="0"/>
              </a:rPr>
              <a:t> wie z. </a:t>
            </a:r>
            <a:r>
              <a:rPr lang="de-DE" altLang="de-DE" sz="1600">
                <a:latin typeface="Century Gothic" pitchFamily="34" charset="0"/>
              </a:rPr>
              <a:t>B.</a:t>
            </a:r>
            <a:br>
              <a:rPr lang="de-DE" altLang="de-DE" sz="1600">
                <a:latin typeface="Century Gothic" pitchFamily="34" charset="0"/>
              </a:rPr>
            </a:br>
            <a:r>
              <a:rPr lang="de-DE" altLang="de-DE" sz="1600">
                <a:latin typeface="Century Gothic" pitchFamily="34" charset="0"/>
              </a:rPr>
              <a:t>§ </a:t>
            </a:r>
            <a:r>
              <a:rPr lang="de-DE" altLang="de-DE" sz="1600" dirty="0">
                <a:latin typeface="Century Gothic" pitchFamily="34" charset="0"/>
              </a:rPr>
              <a:t>29 Abs. 3 S. 2 GmbHG</a:t>
            </a:r>
          </a:p>
          <a:p>
            <a:pPr marL="442913" indent="-261938">
              <a:spcBef>
                <a:spcPts val="600"/>
              </a:spcBef>
              <a:spcAft>
                <a:spcPts val="0"/>
              </a:spcAft>
              <a:buFont typeface="Arial" panose="020B0604020202020204" pitchFamily="34" charset="0"/>
              <a:buChar char="•"/>
              <a:defRPr/>
            </a:pPr>
            <a:r>
              <a:rPr lang="de-DE" altLang="de-DE" sz="1600" b="1" dirty="0">
                <a:latin typeface="Century Gothic" pitchFamily="34" charset="0"/>
              </a:rPr>
              <a:t>Zuzahlungen </a:t>
            </a:r>
            <a:r>
              <a:rPr lang="de-DE" altLang="de-DE" sz="1600" dirty="0">
                <a:latin typeface="Century Gothic" pitchFamily="34" charset="0"/>
              </a:rPr>
              <a:t>von Gesellschaftern </a:t>
            </a:r>
            <a:r>
              <a:rPr lang="de-DE" altLang="de-DE" sz="1600" b="1" dirty="0">
                <a:latin typeface="Century Gothic" pitchFamily="34" charset="0"/>
              </a:rPr>
              <a:t>ohne Gegenleistung </a:t>
            </a:r>
            <a:r>
              <a:rPr lang="de-DE" altLang="de-DE" sz="1600" dirty="0">
                <a:latin typeface="Century Gothic" pitchFamily="34" charset="0"/>
              </a:rPr>
              <a:t>(wie z. B. Forderungsverzicht)</a:t>
            </a:r>
          </a:p>
          <a:p>
            <a:pPr>
              <a:spcBef>
                <a:spcPts val="600"/>
              </a:spcBef>
              <a:spcAft>
                <a:spcPts val="0"/>
              </a:spcAft>
              <a:defRPr/>
            </a:pPr>
            <a:endParaRPr lang="de-DE" altLang="de-DE" sz="1600" dirty="0">
              <a:latin typeface="Century Gothic" pitchFamily="34" charset="0"/>
            </a:endParaRPr>
          </a:p>
        </p:txBody>
      </p:sp>
      <p:sp>
        <p:nvSpPr>
          <p:cNvPr id="12" name="Rechteck 1">
            <a:extLst>
              <a:ext uri="{FF2B5EF4-FFF2-40B4-BE49-F238E27FC236}">
                <a16:creationId xmlns:a16="http://schemas.microsoft.com/office/drawing/2014/main" id="{CF3F2605-82BB-4464-BAE3-651797D4CADF}"/>
              </a:ext>
            </a:extLst>
          </p:cNvPr>
          <p:cNvSpPr>
            <a:spLocks noChangeArrowheads="1"/>
          </p:cNvSpPr>
          <p:nvPr/>
        </p:nvSpPr>
        <p:spPr bwMode="auto">
          <a:xfrm>
            <a:off x="952595" y="3146432"/>
            <a:ext cx="4369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1.2.3.2 Kapitalrücklage (§ 272 Abs. 2 HGB)</a:t>
            </a:r>
          </a:p>
        </p:txBody>
      </p:sp>
    </p:spTree>
    <p:extLst>
      <p:ext uri="{BB962C8B-B14F-4D97-AF65-F5344CB8AC3E}">
        <p14:creationId xmlns:p14="http://schemas.microsoft.com/office/powerpoint/2010/main" val="3081861126"/>
      </p:ext>
    </p:extLst>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575CE46-ACE6-486D-8366-6CB167C9DFA0}"/>
              </a:ext>
            </a:extLst>
          </p:cNvPr>
          <p:cNvSpPr txBox="1"/>
          <p:nvPr/>
        </p:nvSpPr>
        <p:spPr>
          <a:xfrm>
            <a:off x="992994" y="1354138"/>
            <a:ext cx="11044238" cy="4062651"/>
          </a:xfrm>
          <a:prstGeom prst="rect">
            <a:avLst/>
          </a:prstGeom>
          <a:noFill/>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defRPr/>
            </a:pPr>
            <a:r>
              <a:rPr lang="de-DE" altLang="de-DE" sz="1600" b="1" dirty="0">
                <a:solidFill>
                  <a:srgbClr val="00B0F0"/>
                </a:solidFill>
                <a:latin typeface="Century Gothic" panose="020B0502020202020204" pitchFamily="34" charset="0"/>
              </a:rPr>
              <a:t>4.13.1 Rechtsgrundlage – § 254 HGB</a:t>
            </a:r>
          </a:p>
          <a:p>
            <a:pPr marL="265113" indent="-265113"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Werden </a:t>
            </a:r>
            <a:r>
              <a:rPr lang="de-DE" altLang="de-DE" sz="1600" b="1" dirty="0">
                <a:solidFill>
                  <a:srgbClr val="000000"/>
                </a:solidFill>
                <a:latin typeface="Century Gothic" panose="020B0502020202020204" pitchFamily="34" charset="0"/>
              </a:rPr>
              <a:t>VG, Schulden, schwebende Geschäfte oder mit hoher </a:t>
            </a:r>
            <a:r>
              <a:rPr lang="de-DE" altLang="de-DE" sz="1600" b="1">
                <a:solidFill>
                  <a:srgbClr val="000000"/>
                </a:solidFill>
                <a:latin typeface="Century Gothic" panose="020B0502020202020204" pitchFamily="34" charset="0"/>
              </a:rPr>
              <a:t>Wahrscheinlichkeit erwartete</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Transaktionen </a:t>
            </a:r>
            <a:r>
              <a:rPr lang="de-DE" altLang="de-DE" sz="1600" dirty="0">
                <a:solidFill>
                  <a:srgbClr val="000000"/>
                </a:solidFill>
                <a:latin typeface="Century Gothic" panose="020B0502020202020204" pitchFamily="34" charset="0"/>
              </a:rPr>
              <a:t>zum </a:t>
            </a:r>
            <a:r>
              <a:rPr lang="de-DE" altLang="de-DE" sz="1600" b="1" dirty="0">
                <a:solidFill>
                  <a:srgbClr val="000000"/>
                </a:solidFill>
                <a:latin typeface="Century Gothic" panose="020B0502020202020204" pitchFamily="34" charset="0"/>
              </a:rPr>
              <a:t>Ausgleich gegenläufiger Wertänderungen </a:t>
            </a:r>
            <a:r>
              <a:rPr lang="de-DE" altLang="de-DE" sz="1600" dirty="0">
                <a:solidFill>
                  <a:srgbClr val="000000"/>
                </a:solidFill>
                <a:latin typeface="Century Gothic" panose="020B0502020202020204" pitchFamily="34" charset="0"/>
              </a:rPr>
              <a:t>oder </a:t>
            </a:r>
            <a:r>
              <a:rPr lang="de-DE" altLang="de-DE" sz="1600" b="1" dirty="0">
                <a:solidFill>
                  <a:srgbClr val="000000"/>
                </a:solidFill>
                <a:latin typeface="Century Gothic" panose="020B0502020202020204" pitchFamily="34" charset="0"/>
              </a:rPr>
              <a:t>Zahlungsströme</a:t>
            </a:r>
            <a:r>
              <a:rPr lang="de-DE" altLang="de-DE" sz="1600" dirty="0">
                <a:solidFill>
                  <a:srgbClr val="000000"/>
                </a:solidFill>
                <a:latin typeface="Century Gothic" panose="020B0502020202020204" pitchFamily="34" charset="0"/>
              </a:rPr>
              <a:t> </a:t>
            </a:r>
            <a:r>
              <a:rPr lang="de-DE" altLang="de-DE" sz="1600">
                <a:solidFill>
                  <a:srgbClr val="000000"/>
                </a:solidFill>
                <a:latin typeface="Century Gothic" panose="020B0502020202020204" pitchFamily="34" charset="0"/>
              </a:rPr>
              <a:t>aus dem</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Eintritt </a:t>
            </a:r>
            <a:r>
              <a:rPr lang="de-DE" altLang="de-DE" sz="1600" dirty="0">
                <a:solidFill>
                  <a:srgbClr val="000000"/>
                </a:solidFill>
                <a:latin typeface="Century Gothic" panose="020B0502020202020204" pitchFamily="34" charset="0"/>
              </a:rPr>
              <a:t>vergleichbarer Risiken </a:t>
            </a:r>
            <a:r>
              <a:rPr lang="de-DE" altLang="de-DE" sz="1600" b="1" dirty="0">
                <a:solidFill>
                  <a:srgbClr val="000000"/>
                </a:solidFill>
                <a:latin typeface="Century Gothic" panose="020B0502020202020204" pitchFamily="34" charset="0"/>
              </a:rPr>
              <a:t>mit Finanzinstrumenten zusammengefasst</a:t>
            </a:r>
            <a:r>
              <a:rPr lang="de-DE" altLang="de-DE" sz="1600" dirty="0">
                <a:solidFill>
                  <a:srgbClr val="000000"/>
                </a:solidFill>
                <a:latin typeface="Century Gothic" panose="020B0502020202020204" pitchFamily="34" charset="0"/>
              </a:rPr>
              <a:t> (</a:t>
            </a:r>
            <a:r>
              <a:rPr lang="de-DE" altLang="de-DE" sz="1600">
                <a:solidFill>
                  <a:srgbClr val="000000"/>
                </a:solidFill>
                <a:latin typeface="Century Gothic" panose="020B0502020202020204" pitchFamily="34" charset="0"/>
              </a:rPr>
              <a:t>Bewertungseinheit),</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sind</a:t>
            </a:r>
            <a:endParaRPr lang="de-DE" altLang="de-DE" sz="1600" dirty="0">
              <a:solidFill>
                <a:srgbClr val="000000"/>
              </a:solidFill>
              <a:latin typeface="Century Gothic" panose="020B0502020202020204" pitchFamily="34" charset="0"/>
            </a:endParaRPr>
          </a:p>
          <a:p>
            <a:pPr marL="539750"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rPr>
              <a:t>§ 249 Abs. 1 (Rückstellung für drohende Verluste)</a:t>
            </a:r>
          </a:p>
          <a:p>
            <a:pPr marL="539750"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rPr>
              <a:t>§ 252 Abs. 1 Nr. 3 (Einzelbewertung), 4 (Realisations- bzw. Imparitätsprinzip)</a:t>
            </a:r>
          </a:p>
          <a:p>
            <a:pPr marL="539750"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rPr>
              <a:t>§ 253 Abs. 1 S. 1 (Anschaffungskostenprinzip) und </a:t>
            </a:r>
          </a:p>
          <a:p>
            <a:pPr marL="539750" indent="-273050" eaLnBrk="1" hangingPunct="1">
              <a:spcBef>
                <a:spcPts val="300"/>
              </a:spcBef>
              <a:spcAft>
                <a:spcPts val="300"/>
              </a:spcAft>
              <a:buFont typeface="Symbol" panose="05050102010706020507" pitchFamily="18" charset="2"/>
              <a:buChar char="-"/>
              <a:defRPr/>
            </a:pPr>
            <a:r>
              <a:rPr lang="de-DE" altLang="de-DE" sz="1600" dirty="0">
                <a:solidFill>
                  <a:srgbClr val="000000"/>
                </a:solidFill>
                <a:latin typeface="Century Gothic" panose="020B0502020202020204" pitchFamily="34" charset="0"/>
              </a:rPr>
              <a:t>§ 256a (Währungsumrechnung)</a:t>
            </a:r>
          </a:p>
          <a:p>
            <a:pPr marL="265113" indent="-265113"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i</a:t>
            </a:r>
            <a:r>
              <a:rPr lang="de-DE" altLang="de-DE" sz="1600">
                <a:solidFill>
                  <a:srgbClr val="000000"/>
                </a:solidFill>
                <a:latin typeface="Century Gothic" panose="020B0502020202020204" pitchFamily="34" charset="0"/>
              </a:rPr>
              <a:t>n </a:t>
            </a:r>
            <a:r>
              <a:rPr lang="de-DE" altLang="de-DE" sz="1600" dirty="0">
                <a:solidFill>
                  <a:srgbClr val="000000"/>
                </a:solidFill>
                <a:latin typeface="Century Gothic" panose="020B0502020202020204" pitchFamily="34" charset="0"/>
              </a:rPr>
              <a:t>dem Umfang und für den Zeitraum nicht anzuwenden, in dem </a:t>
            </a:r>
            <a:r>
              <a:rPr lang="de-DE" altLang="de-DE" sz="1600">
                <a:solidFill>
                  <a:srgbClr val="000000"/>
                </a:solidFill>
                <a:latin typeface="Century Gothic" panose="020B0502020202020204" pitchFamily="34" charset="0"/>
              </a:rPr>
              <a:t>die gegenläufigen</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Wertänderungen </a:t>
            </a:r>
            <a:r>
              <a:rPr lang="de-DE" altLang="de-DE" sz="1600" dirty="0">
                <a:solidFill>
                  <a:srgbClr val="000000"/>
                </a:solidFill>
                <a:latin typeface="Century Gothic" panose="020B0502020202020204" pitchFamily="34" charset="0"/>
              </a:rPr>
              <a:t>oder Zahlungsströme sich ausgleichen.</a:t>
            </a:r>
          </a:p>
          <a:p>
            <a:pPr marL="265113" indent="-265113"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Als Finanzinstrumente im Sinne des Satzes 1 gelten auch Termingeschäfte über </a:t>
            </a:r>
            <a:r>
              <a:rPr lang="de-DE" altLang="de-DE" sz="1600">
                <a:solidFill>
                  <a:srgbClr val="000000"/>
                </a:solidFill>
                <a:latin typeface="Century Gothic" panose="020B0502020202020204" pitchFamily="34" charset="0"/>
              </a:rPr>
              <a:t>den Erwerb</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oder </a:t>
            </a:r>
            <a:r>
              <a:rPr lang="de-DE" altLang="de-DE" sz="1600" dirty="0">
                <a:solidFill>
                  <a:srgbClr val="000000"/>
                </a:solidFill>
                <a:latin typeface="Century Gothic" panose="020B0502020202020204" pitchFamily="34" charset="0"/>
              </a:rPr>
              <a:t>die Veräußerung von Waren.</a:t>
            </a:r>
          </a:p>
        </p:txBody>
      </p:sp>
      <p:sp>
        <p:nvSpPr>
          <p:cNvPr id="309253" name="Rectangle 2">
            <a:extLst>
              <a:ext uri="{FF2B5EF4-FFF2-40B4-BE49-F238E27FC236}">
                <a16:creationId xmlns:a16="http://schemas.microsoft.com/office/drawing/2014/main" id="{FB505716-4F76-4598-BC25-BC500194718E}"/>
              </a:ext>
            </a:extLst>
          </p:cNvPr>
          <p:cNvSpPr txBox="1">
            <a:spLocks/>
          </p:cNvSpPr>
          <p:nvPr/>
        </p:nvSpPr>
        <p:spPr bwMode="auto">
          <a:xfrm>
            <a:off x="1064434" y="103632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4.13 Bildung von Bewertungseinheiten</a:t>
            </a:r>
          </a:p>
        </p:txBody>
      </p:sp>
      <p:sp>
        <p:nvSpPr>
          <p:cNvPr id="309254" name="Textfeld 1">
            <a:extLst>
              <a:ext uri="{FF2B5EF4-FFF2-40B4-BE49-F238E27FC236}">
                <a16:creationId xmlns:a16="http://schemas.microsoft.com/office/drawing/2014/main" id="{E1B7A6ED-EC89-429E-8E0C-49B72A7695E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4060482272"/>
      </p:ext>
    </p:extLst>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feld 2">
            <a:extLst>
              <a:ext uri="{FF2B5EF4-FFF2-40B4-BE49-F238E27FC236}">
                <a16:creationId xmlns:a16="http://schemas.microsoft.com/office/drawing/2014/main" id="{1C94A210-C2CD-429D-9F91-D26EF613E663}"/>
              </a:ext>
            </a:extLst>
          </p:cNvPr>
          <p:cNvSpPr txBox="1">
            <a:spLocks noChangeArrowheads="1"/>
          </p:cNvSpPr>
          <p:nvPr/>
        </p:nvSpPr>
        <p:spPr bwMode="auto">
          <a:xfrm>
            <a:off x="957056" y="1406525"/>
            <a:ext cx="1095330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Bildung von Bewertungseinheiten stellt ein </a:t>
            </a:r>
            <a:r>
              <a:rPr lang="de-DE" altLang="de-DE" sz="1600" b="1" dirty="0">
                <a:solidFill>
                  <a:srgbClr val="000000"/>
                </a:solidFill>
                <a:latin typeface="Century Gothic" panose="020B0502020202020204" pitchFamily="34" charset="0"/>
              </a:rPr>
              <a:t>Wahlrecht </a:t>
            </a:r>
            <a:r>
              <a:rPr lang="de-DE" altLang="de-DE" sz="1600" dirty="0">
                <a:solidFill>
                  <a:srgbClr val="000000"/>
                </a:solidFill>
                <a:latin typeface="Century Gothic" panose="020B0502020202020204" pitchFamily="34" charset="0"/>
              </a:rPr>
              <a:t>dar; die </a:t>
            </a:r>
            <a:r>
              <a:rPr lang="de-DE" altLang="de-DE" sz="1600">
                <a:solidFill>
                  <a:srgbClr val="000000"/>
                </a:solidFill>
                <a:latin typeface="Century Gothic" panose="020B0502020202020204" pitchFamily="34" charset="0"/>
              </a:rPr>
              <a:t>Entscheidung kann</a:t>
            </a:r>
            <a:br>
              <a:rPr lang="de-DE" altLang="de-DE" sz="1600">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für </a:t>
            </a:r>
            <a:r>
              <a:rPr lang="de-DE" altLang="de-DE" sz="1600" b="1" dirty="0">
                <a:solidFill>
                  <a:srgbClr val="000000"/>
                </a:solidFill>
                <a:latin typeface="Century Gothic" panose="020B0502020202020204" pitchFamily="34" charset="0"/>
              </a:rPr>
              <a:t>jeden Sachverhalt neu </a:t>
            </a:r>
            <a:r>
              <a:rPr lang="de-DE" altLang="de-DE" sz="1600" dirty="0">
                <a:solidFill>
                  <a:srgbClr val="000000"/>
                </a:solidFill>
                <a:latin typeface="Century Gothic" panose="020B0502020202020204" pitchFamily="34" charset="0"/>
              </a:rPr>
              <a:t>getroffen werden. </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IDW RS HFA 35, Tz. 12 empfiehlt die Wahlrechtsausübung </a:t>
            </a:r>
            <a:r>
              <a:rPr lang="de-DE" altLang="de-DE" sz="1600" b="1" dirty="0">
                <a:solidFill>
                  <a:srgbClr val="000000"/>
                </a:solidFill>
                <a:latin typeface="Century Gothic" panose="020B0502020202020204" pitchFamily="34" charset="0"/>
              </a:rPr>
              <a:t>in </a:t>
            </a:r>
            <a:r>
              <a:rPr lang="de-DE" altLang="de-DE" sz="1600" b="1">
                <a:solidFill>
                  <a:srgbClr val="000000"/>
                </a:solidFill>
                <a:latin typeface="Century Gothic" panose="020B0502020202020204" pitchFamily="34" charset="0"/>
              </a:rPr>
              <a:t>Übereinstimmung mit dem</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praktizierten </a:t>
            </a:r>
            <a:r>
              <a:rPr lang="de-DE" altLang="de-DE" sz="1600" b="1" dirty="0">
                <a:solidFill>
                  <a:srgbClr val="000000"/>
                </a:solidFill>
                <a:latin typeface="Century Gothic" panose="020B0502020202020204" pitchFamily="34" charset="0"/>
              </a:rPr>
              <a:t>Risikomanagement,</a:t>
            </a:r>
            <a:r>
              <a:rPr lang="de-DE" altLang="de-DE" sz="1600" dirty="0">
                <a:solidFill>
                  <a:srgbClr val="000000"/>
                </a:solidFill>
                <a:latin typeface="Century Gothic" panose="020B0502020202020204" pitchFamily="34" charset="0"/>
              </a:rPr>
              <a:t> weil dies </a:t>
            </a:r>
            <a:r>
              <a:rPr lang="de-DE" altLang="de-DE" sz="1600" b="1" dirty="0">
                <a:solidFill>
                  <a:srgbClr val="000000"/>
                </a:solidFill>
                <a:latin typeface="Century Gothic" panose="020B0502020202020204" pitchFamily="34" charset="0"/>
              </a:rPr>
              <a:t>die Aussagekraft des Abschlusses</a:t>
            </a:r>
            <a:r>
              <a:rPr lang="de-DE" altLang="de-DE" sz="1600" dirty="0">
                <a:solidFill>
                  <a:srgbClr val="000000"/>
                </a:solidFill>
                <a:latin typeface="Century Gothic" panose="020B0502020202020204" pitchFamily="34" charset="0"/>
              </a:rPr>
              <a:t> erhöht.</a:t>
            </a:r>
          </a:p>
        </p:txBody>
      </p:sp>
      <p:sp>
        <p:nvSpPr>
          <p:cNvPr id="311301" name="Rectangle 2">
            <a:extLst>
              <a:ext uri="{FF2B5EF4-FFF2-40B4-BE49-F238E27FC236}">
                <a16:creationId xmlns:a16="http://schemas.microsoft.com/office/drawing/2014/main" id="{586C9E8E-8560-4407-92EC-4C9EF381F32C}"/>
              </a:ext>
            </a:extLst>
          </p:cNvPr>
          <p:cNvSpPr txBox="1">
            <a:spLocks/>
          </p:cNvSpPr>
          <p:nvPr/>
        </p:nvSpPr>
        <p:spPr bwMode="auto">
          <a:xfrm>
            <a:off x="1055290" y="103472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4.13.2 Gesetzliche vorgesehene Bilanzierungswahlrechte</a:t>
            </a:r>
          </a:p>
        </p:txBody>
      </p:sp>
      <p:sp>
        <p:nvSpPr>
          <p:cNvPr id="311302" name="Textfeld 1">
            <a:extLst>
              <a:ext uri="{FF2B5EF4-FFF2-40B4-BE49-F238E27FC236}">
                <a16:creationId xmlns:a16="http://schemas.microsoft.com/office/drawing/2014/main" id="{9F10306C-562D-4677-AAB5-C9F99242CEC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8" name="Textfeld 2">
            <a:extLst>
              <a:ext uri="{FF2B5EF4-FFF2-40B4-BE49-F238E27FC236}">
                <a16:creationId xmlns:a16="http://schemas.microsoft.com/office/drawing/2014/main" id="{DD0DB119-164C-4F30-A5B1-A0AB86D39469}"/>
              </a:ext>
            </a:extLst>
          </p:cNvPr>
          <p:cNvSpPr txBox="1">
            <a:spLocks noChangeArrowheads="1"/>
          </p:cNvSpPr>
          <p:nvPr/>
        </p:nvSpPr>
        <p:spPr bwMode="auto">
          <a:xfrm>
            <a:off x="957056" y="3284984"/>
            <a:ext cx="1093604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Abzusichernde Risiken</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Grundgeschäfte</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Sicherungsinstrumente</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Dokumentation</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Durchhalteabsicht</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Wirksamkeit der Sicherungsbeziehung</a:t>
            </a:r>
          </a:p>
          <a:p>
            <a:pPr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Voraussetzungen für antizipative Bewertungseinheiten</a:t>
            </a:r>
          </a:p>
        </p:txBody>
      </p:sp>
      <p:sp>
        <p:nvSpPr>
          <p:cNvPr id="9" name="Rectangle 2">
            <a:extLst>
              <a:ext uri="{FF2B5EF4-FFF2-40B4-BE49-F238E27FC236}">
                <a16:creationId xmlns:a16="http://schemas.microsoft.com/office/drawing/2014/main" id="{5B752165-F2AE-404D-8D46-C1DD5A272B37}"/>
              </a:ext>
            </a:extLst>
          </p:cNvPr>
          <p:cNvSpPr txBox="1">
            <a:spLocks/>
          </p:cNvSpPr>
          <p:nvPr/>
        </p:nvSpPr>
        <p:spPr bwMode="auto">
          <a:xfrm>
            <a:off x="1045964" y="296113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a:t>
            </a:r>
          </a:p>
        </p:txBody>
      </p:sp>
    </p:spTree>
    <p:extLst>
      <p:ext uri="{BB962C8B-B14F-4D97-AF65-F5344CB8AC3E}">
        <p14:creationId xmlns:p14="http://schemas.microsoft.com/office/powerpoint/2010/main" val="4046977313"/>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feld 2">
            <a:extLst>
              <a:ext uri="{FF2B5EF4-FFF2-40B4-BE49-F238E27FC236}">
                <a16:creationId xmlns:a16="http://schemas.microsoft.com/office/drawing/2014/main" id="{2C216FB7-461F-4653-9D55-E7BF12234A01}"/>
              </a:ext>
            </a:extLst>
          </p:cNvPr>
          <p:cNvSpPr txBox="1">
            <a:spLocks noChangeArrowheads="1"/>
          </p:cNvSpPr>
          <p:nvPr/>
        </p:nvSpPr>
        <p:spPr bwMode="auto">
          <a:xfrm>
            <a:off x="982663"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a. Abzusichernde Risiken (IDW RS HFA 35, Tz. 24-28)</a:t>
            </a:r>
            <a:endParaRPr lang="de-DE" altLang="de-DE">
              <a:solidFill>
                <a:srgbClr val="00B0F0"/>
              </a:solidFill>
              <a:latin typeface="Century Gothic" panose="020B0502020202020204" pitchFamily="34" charset="0"/>
            </a:endParaRPr>
          </a:p>
        </p:txBody>
      </p:sp>
      <p:sp>
        <p:nvSpPr>
          <p:cNvPr id="4" name="Textfeld 3">
            <a:extLst>
              <a:ext uri="{FF2B5EF4-FFF2-40B4-BE49-F238E27FC236}">
                <a16:creationId xmlns:a16="http://schemas.microsoft.com/office/drawing/2014/main" id="{062CC046-450A-4956-9709-BC243543A8E6}"/>
              </a:ext>
            </a:extLst>
          </p:cNvPr>
          <p:cNvSpPr txBox="1"/>
          <p:nvPr/>
        </p:nvSpPr>
        <p:spPr>
          <a:xfrm>
            <a:off x="956000" y="1665024"/>
            <a:ext cx="10801350" cy="4678204"/>
          </a:xfrm>
          <a:prstGeom prst="rect">
            <a:avLst/>
          </a:prstGeom>
          <a:noFill/>
        </p:spPr>
        <p:txBody>
          <a:bodyPr wrap="square">
            <a:spAutoFit/>
          </a:bodyPr>
          <a:lstStyle/>
          <a:p>
            <a:pPr eaLnBrk="1" hangingPunct="1">
              <a:spcBef>
                <a:spcPts val="600"/>
              </a:spcBef>
              <a:spcAft>
                <a:spcPts val="600"/>
              </a:spcAf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Sicherungsgeschäft und Grundgeschäft müssen </a:t>
            </a:r>
            <a:r>
              <a:rPr 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gleichartigen Risiken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ausgesetzt sein</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damit</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sich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Wertänderungen beider Geschäfte ausgleichen, z. B.</a:t>
            </a:r>
          </a:p>
          <a:p>
            <a:pPr marL="266700"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demselben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Risiko</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z.B</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USD-Fremdwährungsrisiko</a:t>
            </a:r>
          </a:p>
          <a:p>
            <a:pPr marL="266700"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denselben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Risiken</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z.B</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USD-Fremdwährungsrisiko und USS-Zinsrisiko</a:t>
            </a:r>
          </a:p>
          <a:p>
            <a:pPr marL="266700" indent="-266700" eaLnBrk="1" hangingPunct="1">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Marktrisiken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(Aktienkurs, Zinsen, Wechsel-/Devisenkurse, Indizes)</a:t>
            </a:r>
          </a:p>
          <a:p>
            <a:pPr marL="266700" indent="-266700" eaLnBrk="1" hangingPunct="1">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Bonitätsrisiken</a:t>
            </a:r>
          </a:p>
          <a:p>
            <a:pPr marL="266700"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zufällig ausgleichende</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Wertänderungen/Zahlungsströme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rechtfertigen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keine</a:t>
            </a:r>
            <a:b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Sicherungsbeziehung</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a:t>
            </a: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marL="266700" indent="-266700" eaLnBrk="1" hangingPunct="1">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k</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eine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Bewertungseinheit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bei Absicherung des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allg. Unternehmensrisikos</a:t>
            </a:r>
          </a:p>
          <a:p>
            <a:pPr marL="266700"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w</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erden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mehrere Grundgeschäfte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gleichzeitig abgesichert, müssen die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in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dem Portfolio</a:t>
            </a:r>
            <a:b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abgesicherten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Risiken gleichartig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sein</a:t>
            </a:r>
          </a:p>
          <a:p>
            <a:pPr marL="266700" indent="-266700" eaLnBrk="1" hangingPunct="1">
              <a:spcBef>
                <a:spcPts val="600"/>
              </a:spcBef>
              <a:spcAft>
                <a:spcPts val="3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bzusicherndes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Risiko ist hinreichend konkret zu bestimmen und zu dokumentieren: </a:t>
            </a:r>
          </a:p>
          <a:p>
            <a:pPr marL="542925" lvl="1" indent="-276225" eaLnBrk="1" hangingPunct="1">
              <a:spcBef>
                <a:spcPts val="300"/>
              </a:spcBef>
              <a:spcAft>
                <a:spcPts val="300"/>
              </a:spcAft>
              <a:buFont typeface="Symbol" panose="05050102010706020507" pitchFamily="18" charset="2"/>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Absicherung nur oberhalb einer bestimmten Grenze möglich</a:t>
            </a:r>
          </a:p>
        </p:txBody>
      </p:sp>
      <p:sp>
        <p:nvSpPr>
          <p:cNvPr id="315398" name="Rectangle 2">
            <a:extLst>
              <a:ext uri="{FF2B5EF4-FFF2-40B4-BE49-F238E27FC236}">
                <a16:creationId xmlns:a16="http://schemas.microsoft.com/office/drawing/2014/main" id="{B0C21630-8010-41D5-887B-6876030AEDFC}"/>
              </a:ext>
            </a:extLst>
          </p:cNvPr>
          <p:cNvSpPr txBox="1">
            <a:spLocks/>
          </p:cNvSpPr>
          <p:nvPr/>
        </p:nvSpPr>
        <p:spPr bwMode="auto">
          <a:xfrm>
            <a:off x="1048766"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15399" name="Textfeld 1">
            <a:extLst>
              <a:ext uri="{FF2B5EF4-FFF2-40B4-BE49-F238E27FC236}">
                <a16:creationId xmlns:a16="http://schemas.microsoft.com/office/drawing/2014/main" id="{16FFFB94-7CAF-4636-833F-59FDF4AD631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923474982"/>
      </p:ext>
    </p:extLst>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feld 2">
            <a:extLst>
              <a:ext uri="{FF2B5EF4-FFF2-40B4-BE49-F238E27FC236}">
                <a16:creationId xmlns:a16="http://schemas.microsoft.com/office/drawing/2014/main" id="{97C15CC7-74B0-4251-A1F8-ED701D2239D5}"/>
              </a:ext>
            </a:extLst>
          </p:cNvPr>
          <p:cNvSpPr txBox="1">
            <a:spLocks noChangeArrowheads="1"/>
          </p:cNvSpPr>
          <p:nvPr/>
        </p:nvSpPr>
        <p:spPr bwMode="auto">
          <a:xfrm>
            <a:off x="964248" y="1700213"/>
            <a:ext cx="108013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742950" indent="-285750" eaLnBrk="0" hangingPunct="0">
              <a:lnSpc>
                <a:spcPct val="110000"/>
              </a:lnSpc>
              <a:spcBef>
                <a:spcPts val="800"/>
              </a:spcBef>
              <a:buFont typeface="Arial" pitchFamily="34" charset="0"/>
              <a:buChar char="»"/>
              <a:defRPr sz="1400">
                <a:solidFill>
                  <a:schemeClr val="tx1"/>
                </a:solidFill>
                <a:latin typeface="Verdana" pitchFamily="34" charset="0"/>
              </a:defRPr>
            </a:lvl2pPr>
            <a:lvl3pPr marL="1143000" indent="-228600" eaLnBrk="0" hangingPunct="0">
              <a:lnSpc>
                <a:spcPct val="110000"/>
              </a:lnSpc>
              <a:spcBef>
                <a:spcPts val="800"/>
              </a:spcBef>
              <a:buFont typeface="Arial" pitchFamily="34" charset="0"/>
              <a:buChar char="•"/>
              <a:defRPr sz="1400">
                <a:solidFill>
                  <a:schemeClr val="tx1"/>
                </a:solidFill>
                <a:latin typeface="Verdana" pitchFamily="34" charset="0"/>
              </a:defRPr>
            </a:lvl3pPr>
            <a:lvl4pPr marL="1600200" indent="-228600" eaLnBrk="0" hangingPunct="0">
              <a:lnSpc>
                <a:spcPct val="110000"/>
              </a:lnSpc>
              <a:spcBef>
                <a:spcPts val="800"/>
              </a:spcBef>
              <a:buFont typeface="Arial" pitchFamily="34" charset="0"/>
              <a:buChar char="»"/>
              <a:defRPr sz="1400">
                <a:solidFill>
                  <a:schemeClr val="tx1"/>
                </a:solidFill>
                <a:latin typeface="Verdana" pitchFamily="34" charset="0"/>
              </a:defRPr>
            </a:lvl4pPr>
            <a:lvl5pPr marL="2057400" indent="-228600" eaLnBrk="0" hangingPunct="0">
              <a:lnSpc>
                <a:spcPct val="110000"/>
              </a:lnSpc>
              <a:spcBef>
                <a:spcPts val="800"/>
              </a:spcBef>
              <a:buFont typeface="Arial" pitchFamily="34" charset="0"/>
              <a:buChar char="•"/>
              <a:defRPr sz="1400">
                <a:solidFill>
                  <a:schemeClr val="tx1"/>
                </a:solidFill>
                <a:latin typeface="Verdana" pitchFamily="34" charset="0"/>
              </a:defRPr>
            </a:lvl5pPr>
            <a:lvl6pPr marL="25146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29718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4290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38862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266700" indent="-266700" eaLnBrk="1" hangingPunct="1">
              <a:lnSpc>
                <a:spcPct val="100000"/>
              </a:lnSpc>
              <a:spcBef>
                <a:spcPts val="600"/>
              </a:spcBef>
              <a:spcAft>
                <a:spcPts val="600"/>
              </a:spcAft>
              <a:buFont typeface="Arial" pitchFamily="34" charset="0"/>
              <a:buChar char="•"/>
              <a:defRPr/>
            </a:pPr>
            <a:r>
              <a:rPr lang="de-DE" altLang="de-DE" sz="1600" dirty="0">
                <a:solidFill>
                  <a:srgbClr val="000000"/>
                </a:solidFill>
                <a:latin typeface="Century Gothic" pitchFamily="34" charset="0"/>
              </a:rPr>
              <a:t>Grundgeschäft kann sein: </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Vermögensgegenstände</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Schulden</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Schwebende Geschäfte</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m</a:t>
            </a:r>
            <a:r>
              <a:rPr lang="de-DE" altLang="de-DE" sz="1600">
                <a:solidFill>
                  <a:srgbClr val="000000"/>
                </a:solidFill>
                <a:latin typeface="Century Gothic" pitchFamily="34" charset="0"/>
              </a:rPr>
              <a:t>it </a:t>
            </a:r>
            <a:r>
              <a:rPr lang="de-DE" altLang="de-DE" sz="1600" dirty="0">
                <a:solidFill>
                  <a:srgbClr val="000000"/>
                </a:solidFill>
                <a:latin typeface="Century Gothic" pitchFamily="34" charset="0"/>
              </a:rPr>
              <a:t>hoher Wahrscheinlichkeit erwartete Transaktionen</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auch derivative Finanzinstrumente</a:t>
            </a:r>
          </a:p>
          <a:p>
            <a:pPr marL="266700" lvl="1" indent="0" eaLnBrk="1" hangingPunct="1">
              <a:lnSpc>
                <a:spcPct val="100000"/>
              </a:lnSpc>
              <a:spcBef>
                <a:spcPts val="600"/>
              </a:spcBef>
              <a:spcAft>
                <a:spcPts val="600"/>
              </a:spcAft>
              <a:buFont typeface="Arial" pitchFamily="34" charset="0"/>
              <a:buNone/>
              <a:defRPr/>
            </a:pPr>
            <a:endParaRPr lang="de-DE" altLang="de-DE" sz="400" dirty="0">
              <a:solidFill>
                <a:srgbClr val="000000"/>
              </a:solidFill>
              <a:latin typeface="Century Gothic" pitchFamily="34" charset="0"/>
            </a:endParaRPr>
          </a:p>
          <a:p>
            <a:pPr marL="266700" indent="-266700" eaLnBrk="1" hangingPunct="1">
              <a:lnSpc>
                <a:spcPct val="100000"/>
              </a:lnSpc>
              <a:spcBef>
                <a:spcPts val="600"/>
              </a:spcBef>
              <a:spcAft>
                <a:spcPts val="600"/>
              </a:spcAft>
              <a:buFont typeface="Arial" pitchFamily="34" charset="0"/>
              <a:buChar char="•"/>
              <a:defRPr/>
            </a:pPr>
            <a:r>
              <a:rPr lang="de-DE" altLang="de-DE" sz="1600" dirty="0">
                <a:solidFill>
                  <a:srgbClr val="000000"/>
                </a:solidFill>
                <a:latin typeface="Century Gothic" pitchFamily="34" charset="0"/>
              </a:rPr>
              <a:t>Mit hoher Wahrscheinlichkeit erwartete Transaktion:</a:t>
            </a:r>
          </a:p>
          <a:p>
            <a:pPr marL="542925" lvl="1" indent="-276225" eaLnBrk="1" hangingPunct="1">
              <a:lnSpc>
                <a:spcPct val="100000"/>
              </a:lnSpc>
              <a:spcBef>
                <a:spcPts val="600"/>
              </a:spcBef>
              <a:spcAft>
                <a:spcPts val="600"/>
              </a:spcAft>
              <a:buFont typeface="Symbol" pitchFamily="18" charset="2"/>
              <a:buChar char="-"/>
              <a:defRPr/>
            </a:pPr>
            <a:r>
              <a:rPr lang="de-DE" altLang="de-DE" sz="1600" b="1" dirty="0">
                <a:solidFill>
                  <a:srgbClr val="000000"/>
                </a:solidFill>
                <a:latin typeface="Century Gothic" pitchFamily="34" charset="0"/>
              </a:rPr>
              <a:t>n</a:t>
            </a:r>
            <a:r>
              <a:rPr lang="de-DE" altLang="de-DE" sz="1600" b="1">
                <a:solidFill>
                  <a:srgbClr val="000000"/>
                </a:solidFill>
                <a:latin typeface="Century Gothic" pitchFamily="34" charset="0"/>
              </a:rPr>
              <a:t>och </a:t>
            </a:r>
            <a:r>
              <a:rPr lang="de-DE" altLang="de-DE" sz="1600" b="1" dirty="0">
                <a:solidFill>
                  <a:srgbClr val="000000"/>
                </a:solidFill>
                <a:latin typeface="Century Gothic" pitchFamily="34" charset="0"/>
              </a:rPr>
              <a:t>nicht abgeschlossenes </a:t>
            </a:r>
            <a:r>
              <a:rPr lang="de-DE" altLang="de-DE" sz="1600" dirty="0">
                <a:solidFill>
                  <a:srgbClr val="000000"/>
                </a:solidFill>
                <a:latin typeface="Century Gothic" pitchFamily="34" charset="0"/>
              </a:rPr>
              <a:t>Rechtsgeschäft mit </a:t>
            </a:r>
            <a:r>
              <a:rPr lang="de-DE" altLang="de-DE" sz="1600" b="1" dirty="0">
                <a:solidFill>
                  <a:srgbClr val="000000"/>
                </a:solidFill>
                <a:latin typeface="Century Gothic" pitchFamily="34" charset="0"/>
              </a:rPr>
              <a:t>zumindest </a:t>
            </a:r>
            <a:r>
              <a:rPr lang="de-DE" altLang="de-DE" sz="1600" b="1">
                <a:solidFill>
                  <a:srgbClr val="000000"/>
                </a:solidFill>
                <a:latin typeface="Century Gothic" pitchFamily="34" charset="0"/>
              </a:rPr>
              <a:t>hinreichender Wahrscheinlichkeit</a:t>
            </a:r>
            <a:br>
              <a:rPr lang="de-DE" altLang="de-DE" sz="1600" b="1" dirty="0">
                <a:solidFill>
                  <a:srgbClr val="000000"/>
                </a:solidFill>
                <a:latin typeface="Century Gothic" pitchFamily="34" charset="0"/>
              </a:rPr>
            </a:br>
            <a:r>
              <a:rPr lang="de-DE" altLang="de-DE" sz="1600">
                <a:solidFill>
                  <a:srgbClr val="000000"/>
                </a:solidFill>
                <a:latin typeface="Century Gothic" pitchFamily="34" charset="0"/>
              </a:rPr>
              <a:t>für </a:t>
            </a:r>
            <a:r>
              <a:rPr lang="de-DE" altLang="de-DE" sz="1600" dirty="0">
                <a:solidFill>
                  <a:srgbClr val="000000"/>
                </a:solidFill>
                <a:latin typeface="Century Gothic" pitchFamily="34" charset="0"/>
              </a:rPr>
              <a:t>Abschluss in der Zukunft</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n</a:t>
            </a:r>
            <a:r>
              <a:rPr lang="de-DE" altLang="de-DE" sz="1600">
                <a:solidFill>
                  <a:srgbClr val="000000"/>
                </a:solidFill>
                <a:latin typeface="Century Gothic" pitchFamily="34" charset="0"/>
              </a:rPr>
              <a:t>ur </a:t>
            </a:r>
            <a:r>
              <a:rPr lang="de-DE" altLang="de-DE" sz="1600" b="1" dirty="0">
                <a:solidFill>
                  <a:srgbClr val="000000"/>
                </a:solidFill>
                <a:latin typeface="Century Gothic" pitchFamily="34" charset="0"/>
              </a:rPr>
              <a:t>außergewöhnlich Umstände</a:t>
            </a:r>
            <a:r>
              <a:rPr lang="de-DE" altLang="de-DE" sz="1600" dirty="0">
                <a:solidFill>
                  <a:srgbClr val="000000"/>
                </a:solidFill>
                <a:latin typeface="Century Gothic" pitchFamily="34" charset="0"/>
              </a:rPr>
              <a:t> außerhalb des Einflussbereichs des Bilanzierenden können Zustandekommen </a:t>
            </a:r>
            <a:r>
              <a:rPr lang="de-DE" altLang="de-DE" sz="1600" b="1" dirty="0">
                <a:solidFill>
                  <a:srgbClr val="000000"/>
                </a:solidFill>
                <a:latin typeface="Century Gothic" pitchFamily="34" charset="0"/>
              </a:rPr>
              <a:t>noch vereiteln</a:t>
            </a:r>
          </a:p>
          <a:p>
            <a:pPr marL="542925" lvl="1" indent="-276225" eaLnBrk="1" hangingPunct="1">
              <a:lnSpc>
                <a:spcPct val="100000"/>
              </a:lnSpc>
              <a:spcBef>
                <a:spcPts val="600"/>
              </a:spcBef>
              <a:spcAft>
                <a:spcPts val="600"/>
              </a:spcAft>
              <a:buFont typeface="Symbol" pitchFamily="18" charset="2"/>
              <a:buChar char="-"/>
              <a:defRPr/>
            </a:pPr>
            <a:r>
              <a:rPr lang="de-DE" altLang="de-DE" sz="1600" dirty="0">
                <a:solidFill>
                  <a:srgbClr val="000000"/>
                </a:solidFill>
                <a:latin typeface="Century Gothic" pitchFamily="34" charset="0"/>
              </a:rPr>
              <a:t>b</a:t>
            </a:r>
            <a:r>
              <a:rPr lang="de-DE" altLang="de-DE" sz="1600">
                <a:solidFill>
                  <a:srgbClr val="000000"/>
                </a:solidFill>
                <a:latin typeface="Century Gothic" pitchFamily="34" charset="0"/>
              </a:rPr>
              <a:t>ei </a:t>
            </a:r>
            <a:r>
              <a:rPr lang="de-DE" altLang="de-DE" sz="1600" b="1" dirty="0">
                <a:solidFill>
                  <a:srgbClr val="000000"/>
                </a:solidFill>
                <a:latin typeface="Century Gothic" pitchFamily="34" charset="0"/>
              </a:rPr>
              <a:t>antizipativen Bewertungseinheiten </a:t>
            </a:r>
            <a:r>
              <a:rPr lang="de-DE" altLang="de-DE" sz="1600" dirty="0">
                <a:solidFill>
                  <a:srgbClr val="000000"/>
                </a:solidFill>
                <a:latin typeface="Century Gothic" pitchFamily="34" charset="0"/>
              </a:rPr>
              <a:t>weitere Anforderungen (</a:t>
            </a:r>
            <a:r>
              <a:rPr lang="de-DE" altLang="de-DE" sz="1600">
                <a:solidFill>
                  <a:srgbClr val="000000"/>
                </a:solidFill>
                <a:latin typeface="Century Gothic" pitchFamily="34" charset="0"/>
              </a:rPr>
              <a:t>s. u</a:t>
            </a:r>
            <a:r>
              <a:rPr lang="de-DE" altLang="de-DE" sz="1600" dirty="0">
                <a:solidFill>
                  <a:srgbClr val="000000"/>
                </a:solidFill>
                <a:latin typeface="Century Gothic" pitchFamily="34" charset="0"/>
              </a:rPr>
              <a:t>.) </a:t>
            </a:r>
            <a:endParaRPr lang="de-DE" altLang="de-DE" dirty="0">
              <a:solidFill>
                <a:srgbClr val="00B0F0"/>
              </a:solidFill>
              <a:latin typeface="Century Gothic" pitchFamily="34" charset="0"/>
            </a:endParaRPr>
          </a:p>
        </p:txBody>
      </p:sp>
      <p:sp>
        <p:nvSpPr>
          <p:cNvPr id="317445" name="Rectangle 2">
            <a:extLst>
              <a:ext uri="{FF2B5EF4-FFF2-40B4-BE49-F238E27FC236}">
                <a16:creationId xmlns:a16="http://schemas.microsoft.com/office/drawing/2014/main" id="{D12D885F-55DE-41D6-A626-66557F94AAA8}"/>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17446" name="Textfeld 2">
            <a:extLst>
              <a:ext uri="{FF2B5EF4-FFF2-40B4-BE49-F238E27FC236}">
                <a16:creationId xmlns:a16="http://schemas.microsoft.com/office/drawing/2014/main" id="{EDC41224-6A6F-4749-9D71-59EBF82BBFF6}"/>
              </a:ext>
            </a:extLst>
          </p:cNvPr>
          <p:cNvSpPr txBox="1">
            <a:spLocks noChangeArrowheads="1"/>
          </p:cNvSpPr>
          <p:nvPr/>
        </p:nvSpPr>
        <p:spPr bwMode="auto">
          <a:xfrm>
            <a:off x="964375"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b. Grundgeschäft (IDW RS HFA 35, Tz. 29-33)</a:t>
            </a:r>
            <a:endParaRPr lang="de-DE" altLang="de-DE">
              <a:solidFill>
                <a:srgbClr val="00B0F0"/>
              </a:solidFill>
              <a:latin typeface="Century Gothic" panose="020B0502020202020204" pitchFamily="34" charset="0"/>
            </a:endParaRPr>
          </a:p>
        </p:txBody>
      </p:sp>
      <p:sp>
        <p:nvSpPr>
          <p:cNvPr id="317447" name="Textfeld 1">
            <a:extLst>
              <a:ext uri="{FF2B5EF4-FFF2-40B4-BE49-F238E27FC236}">
                <a16:creationId xmlns:a16="http://schemas.microsoft.com/office/drawing/2014/main" id="{9EC0CFB5-2808-4847-9A04-920CD41C015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507014442"/>
      </p:ext>
    </p:extLst>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feld 2">
            <a:extLst>
              <a:ext uri="{FF2B5EF4-FFF2-40B4-BE49-F238E27FC236}">
                <a16:creationId xmlns:a16="http://schemas.microsoft.com/office/drawing/2014/main" id="{149B3669-E604-4678-90D7-F99EC248D917}"/>
              </a:ext>
            </a:extLst>
          </p:cNvPr>
          <p:cNvSpPr txBox="1">
            <a:spLocks noChangeArrowheads="1"/>
          </p:cNvSpPr>
          <p:nvPr/>
        </p:nvSpPr>
        <p:spPr bwMode="auto">
          <a:xfrm>
            <a:off x="982663" y="1738313"/>
            <a:ext cx="1087397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Beispiele:</a:t>
            </a:r>
          </a:p>
          <a:p>
            <a:pPr eaLnBrk="1" hangingPunct="1">
              <a:lnSpc>
                <a:spcPct val="100000"/>
              </a:lnSpc>
              <a:spcBef>
                <a:spcPts val="600"/>
              </a:spcBef>
              <a:spcAft>
                <a:spcPts val="600"/>
              </a:spcAft>
              <a:tabLst>
                <a:tab pos="447675" algn="l"/>
              </a:tabLst>
            </a:pPr>
            <a:r>
              <a:rPr lang="de-DE" altLang="de-DE" sz="1600" b="1" dirty="0">
                <a:solidFill>
                  <a:srgbClr val="000000"/>
                </a:solidFill>
                <a:latin typeface="Century Gothic" panose="020B0502020202020204" pitchFamily="34" charset="0"/>
              </a:rPr>
              <a:t>b.1	Grundgeschäft finanzieller Art:</a:t>
            </a:r>
            <a:r>
              <a:rPr lang="de-DE" altLang="de-DE" sz="1600" dirty="0">
                <a:solidFill>
                  <a:srgbClr val="000000"/>
                </a:solidFill>
                <a:latin typeface="Century Gothic" panose="020B0502020202020204" pitchFamily="34" charset="0"/>
              </a:rPr>
              <a:t>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Forderungen, Verbindlichkeiten, Wertpapiere, …</a:t>
            </a:r>
          </a:p>
          <a:p>
            <a:pPr eaLnBrk="1" hangingPunct="1">
              <a:lnSpc>
                <a:spcPct val="100000"/>
              </a:lnSpc>
              <a:spcBef>
                <a:spcPts val="600"/>
              </a:spcBef>
              <a:spcAft>
                <a:spcPts val="600"/>
              </a:spcAft>
              <a:tabLst>
                <a:tab pos="447675" algn="l"/>
              </a:tabLst>
            </a:pPr>
            <a:r>
              <a:rPr lang="de-DE" altLang="de-DE" sz="1600" b="1" dirty="0">
                <a:solidFill>
                  <a:srgbClr val="000000"/>
                </a:solidFill>
                <a:latin typeface="Century Gothic" panose="020B0502020202020204" pitchFamily="34" charset="0"/>
              </a:rPr>
              <a:t>b.2 	Grundgeschäft nicht finanzieller Art: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dirty="0">
                <a:solidFill>
                  <a:srgbClr val="000000"/>
                </a:solidFill>
                <a:latin typeface="Century Gothic" panose="020B0502020202020204" pitchFamily="34" charset="0"/>
              </a:rPr>
              <a:t>Rohstoffe, halbfertige/fertige Erzeugnisse</a:t>
            </a:r>
          </a:p>
          <a:p>
            <a:pPr eaLnBrk="1" hangingPunct="1">
              <a:lnSpc>
                <a:spcPct val="100000"/>
              </a:lnSpc>
              <a:spcBef>
                <a:spcPts val="600"/>
              </a:spcBef>
              <a:spcAft>
                <a:spcPts val="600"/>
              </a:spcAft>
              <a:tabLst>
                <a:tab pos="447675" algn="l"/>
              </a:tabLst>
            </a:pPr>
            <a:r>
              <a:rPr lang="de-DE" altLang="de-DE" sz="1600" b="1" dirty="0">
                <a:solidFill>
                  <a:srgbClr val="000000"/>
                </a:solidFill>
                <a:latin typeface="Century Gothic" panose="020B0502020202020204" pitchFamily="34" charset="0"/>
              </a:rPr>
              <a:t>b.3	Nicht gegen Bonitätsrisiko abgesicherte Forderungen </a:t>
            </a:r>
            <a:r>
              <a:rPr lang="de-DE" altLang="de-DE" sz="1600" dirty="0">
                <a:solidFill>
                  <a:srgbClr val="000000"/>
                </a:solidFill>
                <a:latin typeface="Century Gothic" panose="020B0502020202020204" pitchFamily="34" charset="0"/>
              </a:rPr>
              <a:t>dürfen nur </a:t>
            </a:r>
            <a:r>
              <a:rPr lang="de-DE" altLang="de-DE" sz="1600">
                <a:solidFill>
                  <a:srgbClr val="000000"/>
                </a:solidFill>
                <a:latin typeface="Century Gothic" panose="020B0502020202020204" pitchFamily="34" charset="0"/>
              </a:rPr>
              <a:t>in Bewertungseinheit</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	einbezogen werden</a:t>
            </a:r>
            <a:r>
              <a:rPr lang="de-DE" altLang="de-DE" sz="1600" dirty="0">
                <a:solidFill>
                  <a:srgbClr val="000000"/>
                </a:solidFill>
                <a:latin typeface="Century Gothic" panose="020B0502020202020204" pitchFamily="34" charset="0"/>
              </a:rPr>
              <a:t>, wenn sie </a:t>
            </a:r>
            <a:r>
              <a:rPr lang="de-DE" altLang="de-DE" sz="1600" b="1" dirty="0">
                <a:solidFill>
                  <a:srgbClr val="000000"/>
                </a:solidFill>
                <a:latin typeface="Century Gothic" panose="020B0502020202020204" pitchFamily="34" charset="0"/>
              </a:rPr>
              <a:t>nicht akut ausfallgefährdet </a:t>
            </a:r>
            <a:r>
              <a:rPr lang="de-DE" altLang="de-DE" sz="1600" dirty="0">
                <a:solidFill>
                  <a:srgbClr val="000000"/>
                </a:solidFill>
                <a:latin typeface="Century Gothic" panose="020B0502020202020204" pitchFamily="34" charset="0"/>
              </a:rPr>
              <a:t>sind</a:t>
            </a:r>
            <a:endParaRPr lang="de-DE" altLang="de-DE" sz="1600" dirty="0">
              <a:solidFill>
                <a:srgbClr val="00B0F0"/>
              </a:solidFill>
              <a:latin typeface="Century Gothic" panose="020B0502020202020204" pitchFamily="34" charset="0"/>
            </a:endParaRPr>
          </a:p>
        </p:txBody>
      </p:sp>
      <p:sp>
        <p:nvSpPr>
          <p:cNvPr id="319493" name="Rectangle 2">
            <a:extLst>
              <a:ext uri="{FF2B5EF4-FFF2-40B4-BE49-F238E27FC236}">
                <a16:creationId xmlns:a16="http://schemas.microsoft.com/office/drawing/2014/main" id="{B07AC48F-D78D-47D6-BFFF-F146C00684E3}"/>
              </a:ext>
            </a:extLst>
          </p:cNvPr>
          <p:cNvSpPr txBox="1">
            <a:spLocks/>
          </p:cNvSpPr>
          <p:nvPr/>
        </p:nvSpPr>
        <p:spPr bwMode="auto">
          <a:xfrm>
            <a:off x="1055290" y="10259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19494" name="Textfeld 2">
            <a:extLst>
              <a:ext uri="{FF2B5EF4-FFF2-40B4-BE49-F238E27FC236}">
                <a16:creationId xmlns:a16="http://schemas.microsoft.com/office/drawing/2014/main" id="{4CCA71DE-FA60-46E2-9F35-2D0DB1F8D31F}"/>
              </a:ext>
            </a:extLst>
          </p:cNvPr>
          <p:cNvSpPr txBox="1">
            <a:spLocks noChangeArrowheads="1"/>
          </p:cNvSpPr>
          <p:nvPr/>
        </p:nvSpPr>
        <p:spPr bwMode="auto">
          <a:xfrm>
            <a:off x="982663"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b. Grundgeschäft (IDW RS HFA 35, Tz. 29-33); Forts.</a:t>
            </a:r>
            <a:endParaRPr lang="de-DE" altLang="de-DE">
              <a:solidFill>
                <a:srgbClr val="00B0F0"/>
              </a:solidFill>
              <a:latin typeface="Century Gothic" panose="020B0502020202020204" pitchFamily="34" charset="0"/>
            </a:endParaRPr>
          </a:p>
        </p:txBody>
      </p:sp>
      <p:sp>
        <p:nvSpPr>
          <p:cNvPr id="319495" name="Textfeld 1">
            <a:extLst>
              <a:ext uri="{FF2B5EF4-FFF2-40B4-BE49-F238E27FC236}">
                <a16:creationId xmlns:a16="http://schemas.microsoft.com/office/drawing/2014/main" id="{261A5F6B-A3B7-4699-BDC8-43491184B59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971662177"/>
      </p:ext>
    </p:extLst>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feld 2">
            <a:extLst>
              <a:ext uri="{FF2B5EF4-FFF2-40B4-BE49-F238E27FC236}">
                <a16:creationId xmlns:a16="http://schemas.microsoft.com/office/drawing/2014/main" id="{44BF30E4-71C6-4040-9E54-B333B5D8D8F3}"/>
              </a:ext>
            </a:extLst>
          </p:cNvPr>
          <p:cNvSpPr txBox="1">
            <a:spLocks noChangeArrowheads="1"/>
          </p:cNvSpPr>
          <p:nvPr/>
        </p:nvSpPr>
        <p:spPr bwMode="auto">
          <a:xfrm>
            <a:off x="965144" y="1700213"/>
            <a:ext cx="108013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7675" indent="-4476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62865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c.1	Für Bewertungseinheit ausschließlich </a:t>
            </a:r>
            <a:r>
              <a:rPr lang="de-DE" altLang="de-DE" sz="1600" b="1" dirty="0">
                <a:solidFill>
                  <a:srgbClr val="000000"/>
                </a:solidFill>
                <a:latin typeface="Century Gothic" panose="020B0502020202020204" pitchFamily="34" charset="0"/>
              </a:rPr>
              <a:t>originäre und derivative Finanzinstrumente </a:t>
            </a:r>
            <a:r>
              <a:rPr lang="de-DE" altLang="de-DE" sz="1600" dirty="0">
                <a:solidFill>
                  <a:srgbClr val="000000"/>
                </a:solidFill>
                <a:latin typeface="Century Gothic" panose="020B0502020202020204" pitchFamily="34" charset="0"/>
              </a:rPr>
              <a:t>zulässig</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c.2	Auch aus strukturierten Finanzinstrumenten </a:t>
            </a:r>
            <a:r>
              <a:rPr lang="de-DE" altLang="de-DE" sz="1600" b="1" dirty="0">
                <a:solidFill>
                  <a:srgbClr val="000000"/>
                </a:solidFill>
                <a:latin typeface="Century Gothic" panose="020B0502020202020204" pitchFamily="34" charset="0"/>
              </a:rPr>
              <a:t>herausgetrennte Derivate </a:t>
            </a:r>
            <a:r>
              <a:rPr lang="de-DE" altLang="de-DE" sz="1600" dirty="0">
                <a:solidFill>
                  <a:srgbClr val="000000"/>
                </a:solidFill>
                <a:latin typeface="Century Gothic" panose="020B0502020202020204" pitchFamily="34" charset="0"/>
              </a:rPr>
              <a:t>nach IDW RS HFA 22</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c.3	§ 254 S. 2 HGB: Termingeschäfte über den </a:t>
            </a:r>
            <a:r>
              <a:rPr lang="de-DE" altLang="de-DE" sz="1600" b="1" dirty="0">
                <a:solidFill>
                  <a:srgbClr val="000000"/>
                </a:solidFill>
                <a:latin typeface="Century Gothic" panose="020B0502020202020204" pitchFamily="34" charset="0"/>
              </a:rPr>
              <a:t>Erwerb/Verkauf von Waren </a:t>
            </a:r>
            <a:r>
              <a:rPr lang="de-DE" altLang="de-DE" sz="1600" dirty="0">
                <a:solidFill>
                  <a:srgbClr val="000000"/>
                </a:solidFill>
                <a:latin typeface="Century Gothic" panose="020B0502020202020204" pitchFamily="34" charset="0"/>
              </a:rPr>
              <a:t>gelten auch als Finanzinstrumente:</a:t>
            </a:r>
          </a:p>
          <a:p>
            <a:pPr marL="714375" lvl="2"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s</a:t>
            </a:r>
            <a:r>
              <a:rPr lang="de-DE" altLang="de-DE" sz="1600" b="1">
                <a:solidFill>
                  <a:srgbClr val="000000"/>
                </a:solidFill>
                <a:latin typeface="Century Gothic" panose="020B0502020202020204" pitchFamily="34" charset="0"/>
              </a:rPr>
              <a:t>chwebende </a:t>
            </a:r>
            <a:r>
              <a:rPr lang="de-DE" altLang="de-DE" sz="1600" b="1" dirty="0">
                <a:solidFill>
                  <a:srgbClr val="000000"/>
                </a:solidFill>
                <a:latin typeface="Century Gothic" panose="020B0502020202020204" pitchFamily="34" charset="0"/>
              </a:rPr>
              <a:t>Wareneinkaufsgeschäfte und Warenverkaufsgeschäfte</a:t>
            </a:r>
          </a:p>
          <a:p>
            <a:pPr marL="714375" lvl="2"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s</a:t>
            </a:r>
            <a:r>
              <a:rPr lang="de-DE" altLang="de-DE" sz="1600" b="1">
                <a:solidFill>
                  <a:srgbClr val="000000"/>
                </a:solidFill>
                <a:latin typeface="Century Gothic" panose="020B0502020202020204" pitchFamily="34" charset="0"/>
              </a:rPr>
              <a:t>tandardisierte </a:t>
            </a:r>
            <a:r>
              <a:rPr lang="de-DE" altLang="de-DE" sz="1600" b="1" dirty="0">
                <a:solidFill>
                  <a:srgbClr val="000000"/>
                </a:solidFill>
                <a:latin typeface="Century Gothic" panose="020B0502020202020204" pitchFamily="34" charset="0"/>
              </a:rPr>
              <a:t>Warentermingeschäfte </a:t>
            </a:r>
            <a:r>
              <a:rPr lang="de-DE" altLang="de-DE" sz="1600" dirty="0">
                <a:solidFill>
                  <a:srgbClr val="000000"/>
                </a:solidFill>
                <a:latin typeface="Century Gothic" panose="020B0502020202020204" pitchFamily="34" charset="0"/>
              </a:rPr>
              <a:t>(keines physische Lieferung, sondern Barausgleich)</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c.4	</a:t>
            </a:r>
            <a:r>
              <a:rPr lang="de-DE" altLang="de-DE" sz="1600" b="1" dirty="0">
                <a:solidFill>
                  <a:srgbClr val="000000"/>
                </a:solidFill>
                <a:latin typeface="Century Gothic" panose="020B0502020202020204" pitchFamily="34" charset="0"/>
              </a:rPr>
              <a:t>Kein Sicherungsinstrument </a:t>
            </a:r>
            <a:r>
              <a:rPr lang="de-DE" altLang="de-DE" sz="1600" dirty="0">
                <a:solidFill>
                  <a:srgbClr val="000000"/>
                </a:solidFill>
                <a:latin typeface="Century Gothic" panose="020B0502020202020204" pitchFamily="34" charset="0"/>
              </a:rPr>
              <a:t>kann sein: </a:t>
            </a:r>
          </a:p>
          <a:p>
            <a:pPr marL="714375" lvl="2"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e</a:t>
            </a:r>
            <a:r>
              <a:rPr lang="de-DE" altLang="de-DE" sz="1600" b="1">
                <a:solidFill>
                  <a:srgbClr val="000000"/>
                </a:solidFill>
                <a:latin typeface="Century Gothic" panose="020B0502020202020204" pitchFamily="34" charset="0"/>
              </a:rPr>
              <a:t>rwartete </a:t>
            </a:r>
            <a:r>
              <a:rPr lang="de-DE" altLang="de-DE" sz="1600" dirty="0">
                <a:solidFill>
                  <a:srgbClr val="000000"/>
                </a:solidFill>
                <a:latin typeface="Century Gothic" panose="020B0502020202020204" pitchFamily="34" charset="0"/>
              </a:rPr>
              <a:t>Transaktionen</a:t>
            </a:r>
          </a:p>
          <a:p>
            <a:pPr marL="714375" lvl="2"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n</a:t>
            </a:r>
            <a:r>
              <a:rPr lang="de-DE" altLang="de-DE" sz="1600" b="1">
                <a:solidFill>
                  <a:srgbClr val="000000"/>
                </a:solidFill>
                <a:latin typeface="Century Gothic" panose="020B0502020202020204" pitchFamily="34" charset="0"/>
              </a:rPr>
              <a:t>ichtfinanzielle </a:t>
            </a:r>
            <a:r>
              <a:rPr lang="de-DE" altLang="de-DE" sz="1600" b="1" dirty="0">
                <a:solidFill>
                  <a:srgbClr val="000000"/>
                </a:solidFill>
                <a:latin typeface="Century Gothic" panose="020B0502020202020204" pitchFamily="34" charset="0"/>
              </a:rPr>
              <a:t>Vermögensgegenstände </a:t>
            </a:r>
            <a:r>
              <a:rPr lang="de-DE" altLang="de-DE" sz="1600" dirty="0">
                <a:solidFill>
                  <a:srgbClr val="000000"/>
                </a:solidFill>
                <a:latin typeface="Century Gothic" panose="020B0502020202020204" pitchFamily="34" charset="0"/>
              </a:rPr>
              <a:t>(z. B. Bestände an RHB, geleistete Anzahlungen)</a:t>
            </a:r>
          </a:p>
          <a:p>
            <a:pPr marL="714375" lvl="2" eaLnBrk="1" hangingPunct="1">
              <a:lnSpc>
                <a:spcPct val="100000"/>
              </a:lnSpc>
              <a:spcBef>
                <a:spcPts val="600"/>
              </a:spcBef>
              <a:spcAft>
                <a:spcPts val="600"/>
              </a:spcAft>
            </a:pPr>
            <a:r>
              <a:rPr lang="de-DE" altLang="de-DE" sz="1600" b="1" dirty="0">
                <a:solidFill>
                  <a:srgbClr val="000000"/>
                </a:solidFill>
                <a:latin typeface="Century Gothic" panose="020B0502020202020204" pitchFamily="34" charset="0"/>
              </a:rPr>
              <a:t>n</a:t>
            </a:r>
            <a:r>
              <a:rPr lang="de-DE" altLang="de-DE" sz="1600" b="1">
                <a:solidFill>
                  <a:srgbClr val="000000"/>
                </a:solidFill>
                <a:latin typeface="Century Gothic" panose="020B0502020202020204" pitchFamily="34" charset="0"/>
              </a:rPr>
              <a:t>ichtfinanzielle </a:t>
            </a:r>
            <a:r>
              <a:rPr lang="de-DE" altLang="de-DE" sz="1600" b="1" dirty="0">
                <a:solidFill>
                  <a:srgbClr val="000000"/>
                </a:solidFill>
                <a:latin typeface="Century Gothic" panose="020B0502020202020204" pitchFamily="34" charset="0"/>
              </a:rPr>
              <a:t>Verbindlichkeiten </a:t>
            </a:r>
            <a:r>
              <a:rPr lang="de-DE" altLang="de-DE" sz="1600" dirty="0">
                <a:solidFill>
                  <a:srgbClr val="000000"/>
                </a:solidFill>
                <a:latin typeface="Century Gothic" panose="020B0502020202020204" pitchFamily="34" charset="0"/>
              </a:rPr>
              <a:t>(z. B. Sachleistungsverpflichtungen)</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c.5 	Finanzinstrument darf </a:t>
            </a:r>
            <a:r>
              <a:rPr lang="de-DE" altLang="de-DE" sz="1600" b="1" dirty="0">
                <a:solidFill>
                  <a:srgbClr val="000000"/>
                </a:solidFill>
                <a:latin typeface="Century Gothic" panose="020B0502020202020204" pitchFamily="34" charset="0"/>
              </a:rPr>
              <a:t>nicht akut ausfallgefährdet </a:t>
            </a:r>
            <a:r>
              <a:rPr lang="de-DE" altLang="de-DE" sz="1600" dirty="0">
                <a:solidFill>
                  <a:srgbClr val="000000"/>
                </a:solidFill>
                <a:latin typeface="Century Gothic" panose="020B0502020202020204" pitchFamily="34" charset="0"/>
              </a:rPr>
              <a:t>sein!</a:t>
            </a:r>
            <a:endParaRPr lang="de-DE" altLang="de-DE" sz="1600" dirty="0">
              <a:solidFill>
                <a:srgbClr val="00B0F0"/>
              </a:solidFill>
              <a:latin typeface="Century Gothic" panose="020B0502020202020204" pitchFamily="34" charset="0"/>
            </a:endParaRPr>
          </a:p>
        </p:txBody>
      </p:sp>
      <p:sp>
        <p:nvSpPr>
          <p:cNvPr id="321541" name="Rectangle 2">
            <a:extLst>
              <a:ext uri="{FF2B5EF4-FFF2-40B4-BE49-F238E27FC236}">
                <a16:creationId xmlns:a16="http://schemas.microsoft.com/office/drawing/2014/main" id="{B9720DD5-05E8-4145-B3D7-4E564C31C403}"/>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21542" name="Textfeld 2">
            <a:extLst>
              <a:ext uri="{FF2B5EF4-FFF2-40B4-BE49-F238E27FC236}">
                <a16:creationId xmlns:a16="http://schemas.microsoft.com/office/drawing/2014/main" id="{F75DEB63-94B9-43A4-BE9A-4B373FDA2FDC}"/>
              </a:ext>
            </a:extLst>
          </p:cNvPr>
          <p:cNvSpPr txBox="1">
            <a:spLocks noChangeArrowheads="1"/>
          </p:cNvSpPr>
          <p:nvPr/>
        </p:nvSpPr>
        <p:spPr bwMode="auto">
          <a:xfrm>
            <a:off x="982663"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c. Sicherungsgeschäft (IDW RS HFA 35, Tz. 34-40)</a:t>
            </a:r>
            <a:endParaRPr lang="de-DE" altLang="de-DE">
              <a:solidFill>
                <a:srgbClr val="00B0F0"/>
              </a:solidFill>
              <a:latin typeface="Century Gothic" panose="020B0502020202020204" pitchFamily="34" charset="0"/>
            </a:endParaRPr>
          </a:p>
        </p:txBody>
      </p:sp>
      <p:sp>
        <p:nvSpPr>
          <p:cNvPr id="321543" name="Textfeld 1">
            <a:extLst>
              <a:ext uri="{FF2B5EF4-FFF2-40B4-BE49-F238E27FC236}">
                <a16:creationId xmlns:a16="http://schemas.microsoft.com/office/drawing/2014/main" id="{2E2814A7-6907-4735-B44D-4CA8A4BE015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474343845"/>
      </p:ext>
    </p:extLst>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feld 2">
            <a:extLst>
              <a:ext uri="{FF2B5EF4-FFF2-40B4-BE49-F238E27FC236}">
                <a16:creationId xmlns:a16="http://schemas.microsoft.com/office/drawing/2014/main" id="{39B0577C-D418-4923-96BB-010E6B71E0D2}"/>
              </a:ext>
            </a:extLst>
          </p:cNvPr>
          <p:cNvSpPr txBox="1">
            <a:spLocks noChangeArrowheads="1"/>
          </p:cNvSpPr>
          <p:nvPr/>
        </p:nvSpPr>
        <p:spPr bwMode="auto">
          <a:xfrm>
            <a:off x="974137" y="1700213"/>
            <a:ext cx="1080135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742950" indent="-285750" eaLnBrk="0" hangingPunct="0">
              <a:lnSpc>
                <a:spcPct val="110000"/>
              </a:lnSpc>
              <a:spcBef>
                <a:spcPts val="800"/>
              </a:spcBef>
              <a:buFont typeface="Arial" pitchFamily="34" charset="0"/>
              <a:buChar char="»"/>
              <a:defRPr sz="1400">
                <a:solidFill>
                  <a:schemeClr val="tx1"/>
                </a:solidFill>
                <a:latin typeface="Verdana" pitchFamily="34" charset="0"/>
              </a:defRPr>
            </a:lvl2pPr>
            <a:lvl3pPr marL="1143000" indent="-228600" eaLnBrk="0" hangingPunct="0">
              <a:lnSpc>
                <a:spcPct val="110000"/>
              </a:lnSpc>
              <a:spcBef>
                <a:spcPts val="800"/>
              </a:spcBef>
              <a:buFont typeface="Arial" pitchFamily="34" charset="0"/>
              <a:buChar char="•"/>
              <a:defRPr sz="1400">
                <a:solidFill>
                  <a:schemeClr val="tx1"/>
                </a:solidFill>
                <a:latin typeface="Verdana" pitchFamily="34" charset="0"/>
              </a:defRPr>
            </a:lvl3pPr>
            <a:lvl4pPr marL="1600200" indent="-228600" eaLnBrk="0" hangingPunct="0">
              <a:lnSpc>
                <a:spcPct val="110000"/>
              </a:lnSpc>
              <a:spcBef>
                <a:spcPts val="800"/>
              </a:spcBef>
              <a:buFont typeface="Arial" pitchFamily="34" charset="0"/>
              <a:buChar char="»"/>
              <a:defRPr sz="1400">
                <a:solidFill>
                  <a:schemeClr val="tx1"/>
                </a:solidFill>
                <a:latin typeface="Verdana" pitchFamily="34" charset="0"/>
              </a:defRPr>
            </a:lvl4pPr>
            <a:lvl5pPr marL="2057400" indent="-228600" eaLnBrk="0" hangingPunct="0">
              <a:lnSpc>
                <a:spcPct val="110000"/>
              </a:lnSpc>
              <a:spcBef>
                <a:spcPts val="800"/>
              </a:spcBef>
              <a:buFont typeface="Arial" pitchFamily="34" charset="0"/>
              <a:buChar char="•"/>
              <a:defRPr sz="1400">
                <a:solidFill>
                  <a:schemeClr val="tx1"/>
                </a:solidFill>
                <a:latin typeface="Verdana" pitchFamily="34" charset="0"/>
              </a:defRPr>
            </a:lvl5pPr>
            <a:lvl6pPr marL="25146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29718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4290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38862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542925" indent="-542925">
              <a:lnSpc>
                <a:spcPct val="100000"/>
              </a:lnSpc>
              <a:spcBef>
                <a:spcPts val="600"/>
              </a:spcBef>
              <a:spcAft>
                <a:spcPts val="600"/>
              </a:spcAft>
              <a:tabLst>
                <a:tab pos="5429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c.6	Finanzinstrument muss geeignet sein, das spezifizierte Risiko abzusichern, d.h. es führt: </a:t>
            </a:r>
          </a:p>
          <a:p>
            <a:pPr marL="809625" lvl="2" indent="-266700">
              <a:lnSpc>
                <a:spcPct val="100000"/>
              </a:lnSpc>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erfahrungsgemäß oder </a:t>
            </a:r>
          </a:p>
          <a:p>
            <a:pPr marL="809625" lvl="2" indent="-266700">
              <a:lnSpc>
                <a:spcPct val="100000"/>
              </a:lnSpc>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nachgewiesenermaßen </a:t>
            </a:r>
          </a:p>
          <a:p>
            <a:pPr marL="447675" lvl="2" indent="95250">
              <a:lnSpc>
                <a:spcPct val="100000"/>
              </a:lnSpc>
              <a:spcBef>
                <a:spcPts val="600"/>
              </a:spcBef>
              <a:spcAft>
                <a:spcPts val="600"/>
              </a:spcAft>
              <a:buFont typeface="Arial" pitchFamily="34" charset="0"/>
              <a:buNone/>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zum angestrebten Sicherungserfolg</a:t>
            </a:r>
          </a:p>
          <a:p>
            <a:pPr>
              <a:lnSpc>
                <a:spcPct val="100000"/>
              </a:lnSpc>
              <a:spcBef>
                <a:spcPts val="600"/>
              </a:spcBef>
              <a:spcAft>
                <a:spcPts val="600"/>
              </a:spcAft>
              <a:tabLst>
                <a:tab pos="5429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c.7	Üblicherweise erfüllt bei </a:t>
            </a:r>
            <a:r>
              <a:rPr lang="de-DE" sz="1600" b="1" dirty="0" err="1">
                <a:solidFill>
                  <a:srgbClr val="000000"/>
                </a:solidFill>
                <a:latin typeface="Century Gothic" panose="020B0502020202020204" pitchFamily="34" charset="0"/>
                <a:ea typeface="Verdana" panose="020B0604030504040204" pitchFamily="34" charset="0"/>
                <a:cs typeface="Verdana" panose="020B0604030504040204" pitchFamily="34" charset="0"/>
              </a:rPr>
              <a:t>plain</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t>
            </a:r>
            <a:r>
              <a:rPr lang="de-DE" sz="1600" b="1" dirty="0" err="1">
                <a:solidFill>
                  <a:srgbClr val="000000"/>
                </a:solidFill>
                <a:latin typeface="Century Gothic" panose="020B0502020202020204" pitchFamily="34" charset="0"/>
                <a:ea typeface="Verdana" panose="020B0604030504040204" pitchFamily="34" charset="0"/>
                <a:cs typeface="Verdana" panose="020B0604030504040204" pitchFamily="34" charset="0"/>
              </a:rPr>
              <a:t>vanilla</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-Geschäften</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t>
            </a:r>
            <a:b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Standardversion</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eines Finanzinstrumentes ohne spezifische oder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komplexe Ausstattungsmerkmale</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wie z</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B. Kündigungsrechte oder </a:t>
            </a:r>
            <a:r>
              <a:rPr lang="de-DE" sz="1600" dirty="0" err="1">
                <a:solidFill>
                  <a:srgbClr val="000000"/>
                </a:solidFill>
                <a:latin typeface="Century Gothic" panose="020B0502020202020204" pitchFamily="34" charset="0"/>
                <a:ea typeface="Verdana" panose="020B0604030504040204" pitchFamily="34" charset="0"/>
                <a:cs typeface="Verdana" panose="020B0604030504040204" pitchFamily="34" charset="0"/>
              </a:rPr>
              <a:t>tranchenweise</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Tilgungsstruktur</a:t>
            </a:r>
          </a:p>
          <a:p>
            <a:pPr>
              <a:lnSpc>
                <a:spcPct val="100000"/>
              </a:lnSpc>
              <a:spcBef>
                <a:spcPts val="600"/>
              </a:spcBef>
              <a:spcAft>
                <a:spcPts val="600"/>
              </a:spcAft>
              <a:tabLst>
                <a:tab pos="5429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c.8	Zins- bzw. Währungsswaps sind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nicht geeignet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zur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alleinigen</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Absicherung nur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des Zinsänderungs-</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oder des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Währungsrisikos.</a:t>
            </a:r>
          </a:p>
          <a:p>
            <a:pPr>
              <a:lnSpc>
                <a:spcPct val="100000"/>
              </a:lnSpc>
              <a:spcBef>
                <a:spcPts val="600"/>
              </a:spcBef>
              <a:spcAft>
                <a:spcPts val="600"/>
              </a:spcAft>
              <a:tabLst>
                <a:tab pos="5429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c.9</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Variable verzinsliche Fremdwährungsverbindlichkeit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kann jedoch abgesichert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werden mit</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Zins-/Währungsswap</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weil dieser Zins- und Währungsrisiken absichert.</a:t>
            </a:r>
          </a:p>
          <a:p>
            <a:pPr>
              <a:lnSpc>
                <a:spcPct val="100000"/>
              </a:lnSpc>
              <a:spcBef>
                <a:spcPts val="600"/>
              </a:spcBef>
              <a:spcAft>
                <a:spcPts val="600"/>
              </a:spcAft>
              <a:tabLst>
                <a:tab pos="5429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c.10	Das Sicherungsgeschäft kann auch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nur anteilig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hinsichtlich Volumen oder Laufzeit als 	Sicherungsinstrument herangezogen werden</a:t>
            </a:r>
          </a:p>
          <a:p>
            <a:pPr eaLnBrk="1" hangingPunct="1">
              <a:lnSpc>
                <a:spcPct val="100000"/>
              </a:lnSpc>
              <a:spcBef>
                <a:spcPts val="600"/>
              </a:spcBef>
              <a:spcAft>
                <a:spcPts val="600"/>
              </a:spcAft>
              <a:defRPr/>
            </a:pPr>
            <a:endParaRPr lang="de-DE" altLang="de-DE" sz="1600" dirty="0">
              <a:solidFill>
                <a:srgbClr val="00B0F0"/>
              </a:solidFill>
              <a:latin typeface="Century Gothic" pitchFamily="34" charset="0"/>
            </a:endParaRPr>
          </a:p>
        </p:txBody>
      </p:sp>
      <p:sp>
        <p:nvSpPr>
          <p:cNvPr id="323589" name="Rectangle 2">
            <a:extLst>
              <a:ext uri="{FF2B5EF4-FFF2-40B4-BE49-F238E27FC236}">
                <a16:creationId xmlns:a16="http://schemas.microsoft.com/office/drawing/2014/main" id="{F6FEFF99-B023-4DD7-ACD9-8531108AD28E}"/>
              </a:ext>
            </a:extLst>
          </p:cNvPr>
          <p:cNvSpPr txBox="1">
            <a:spLocks/>
          </p:cNvSpPr>
          <p:nvPr/>
        </p:nvSpPr>
        <p:spPr bwMode="auto">
          <a:xfrm>
            <a:off x="1055290" y="103559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23590" name="Textfeld 2">
            <a:extLst>
              <a:ext uri="{FF2B5EF4-FFF2-40B4-BE49-F238E27FC236}">
                <a16:creationId xmlns:a16="http://schemas.microsoft.com/office/drawing/2014/main" id="{EC921621-AA83-4702-AD77-303AD52EAB73}"/>
              </a:ext>
            </a:extLst>
          </p:cNvPr>
          <p:cNvSpPr txBox="1">
            <a:spLocks noChangeArrowheads="1"/>
          </p:cNvSpPr>
          <p:nvPr/>
        </p:nvSpPr>
        <p:spPr bwMode="auto">
          <a:xfrm>
            <a:off x="973519"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c. Sicherungsgeschäft (IDW RS HFA 35, Tz. 34-40); Forts.</a:t>
            </a:r>
            <a:endParaRPr lang="de-DE" altLang="de-DE">
              <a:solidFill>
                <a:srgbClr val="00B0F0"/>
              </a:solidFill>
              <a:latin typeface="Century Gothic" panose="020B0502020202020204" pitchFamily="34" charset="0"/>
            </a:endParaRPr>
          </a:p>
        </p:txBody>
      </p:sp>
      <p:sp>
        <p:nvSpPr>
          <p:cNvPr id="323591" name="Textfeld 1">
            <a:extLst>
              <a:ext uri="{FF2B5EF4-FFF2-40B4-BE49-F238E27FC236}">
                <a16:creationId xmlns:a16="http://schemas.microsoft.com/office/drawing/2014/main" id="{2D0D716C-2029-4E36-9235-BF39206C862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3218014170"/>
      </p:ext>
    </p:extLst>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feld 2">
            <a:extLst>
              <a:ext uri="{FF2B5EF4-FFF2-40B4-BE49-F238E27FC236}">
                <a16:creationId xmlns:a16="http://schemas.microsoft.com/office/drawing/2014/main" id="{81360F3C-940F-43B2-B34A-C89FEAE21024}"/>
              </a:ext>
            </a:extLst>
          </p:cNvPr>
          <p:cNvSpPr txBox="1">
            <a:spLocks noChangeArrowheads="1"/>
          </p:cNvSpPr>
          <p:nvPr/>
        </p:nvSpPr>
        <p:spPr bwMode="auto">
          <a:xfrm>
            <a:off x="956000" y="1700213"/>
            <a:ext cx="1080135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742950" indent="-285750" eaLnBrk="0" hangingPunct="0">
              <a:lnSpc>
                <a:spcPct val="110000"/>
              </a:lnSpc>
              <a:spcBef>
                <a:spcPts val="800"/>
              </a:spcBef>
              <a:buFont typeface="Arial" pitchFamily="34" charset="0"/>
              <a:buChar char="»"/>
              <a:defRPr sz="1400">
                <a:solidFill>
                  <a:schemeClr val="tx1"/>
                </a:solidFill>
                <a:latin typeface="Verdana" pitchFamily="34" charset="0"/>
              </a:defRPr>
            </a:lvl2pPr>
            <a:lvl3pPr marL="896938" indent="-447675" eaLnBrk="0" hangingPunct="0">
              <a:lnSpc>
                <a:spcPct val="110000"/>
              </a:lnSpc>
              <a:spcBef>
                <a:spcPts val="800"/>
              </a:spcBef>
              <a:buFont typeface="Arial" pitchFamily="34" charset="0"/>
              <a:buChar char="•"/>
              <a:defRPr sz="1400">
                <a:solidFill>
                  <a:schemeClr val="tx1"/>
                </a:solidFill>
                <a:latin typeface="Verdana" pitchFamily="34" charset="0"/>
              </a:defRPr>
            </a:lvl3pPr>
            <a:lvl4pPr marL="1600200" indent="-228600" eaLnBrk="0" hangingPunct="0">
              <a:lnSpc>
                <a:spcPct val="110000"/>
              </a:lnSpc>
              <a:spcBef>
                <a:spcPts val="800"/>
              </a:spcBef>
              <a:buFont typeface="Arial" pitchFamily="34" charset="0"/>
              <a:buChar char="»"/>
              <a:defRPr sz="1400">
                <a:solidFill>
                  <a:schemeClr val="tx1"/>
                </a:solidFill>
                <a:latin typeface="Verdana" pitchFamily="34" charset="0"/>
              </a:defRPr>
            </a:lvl4pPr>
            <a:lvl5pPr marL="2057400" indent="-228600" eaLnBrk="0" hangingPunct="0">
              <a:lnSpc>
                <a:spcPct val="110000"/>
              </a:lnSpc>
              <a:spcBef>
                <a:spcPts val="800"/>
              </a:spcBef>
              <a:buFont typeface="Arial" pitchFamily="34" charset="0"/>
              <a:buChar char="•"/>
              <a:defRPr sz="1400">
                <a:solidFill>
                  <a:schemeClr val="tx1"/>
                </a:solidFill>
                <a:latin typeface="Verdana" pitchFamily="34" charset="0"/>
              </a:defRPr>
            </a:lvl5pPr>
            <a:lvl6pPr marL="25146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29718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4290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38862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447675" indent="-447675" eaLnBrk="1" hangingPunct="1">
              <a:lnSpc>
                <a:spcPct val="100000"/>
              </a:lnSpc>
              <a:spcBef>
                <a:spcPts val="600"/>
              </a:spcBef>
              <a:spcAft>
                <a:spcPts val="600"/>
              </a:spcAft>
              <a:tabLst>
                <a:tab pos="542925" algn="l"/>
              </a:tabLst>
              <a:defRPr/>
            </a:pPr>
            <a:r>
              <a:rPr lang="de-DE" altLang="de-DE" sz="1600" dirty="0">
                <a:solidFill>
                  <a:srgbClr val="000000"/>
                </a:solidFill>
                <a:latin typeface="Century Gothic" pitchFamily="34" charset="0"/>
              </a:rPr>
              <a:t>d.1	Dokumentation eines hinreichenden Nachweises für die Zusammenfassung von Grund- und Sicherungsgeschäft</a:t>
            </a:r>
          </a:p>
          <a:p>
            <a:pPr marL="449263" indent="-449263" eaLnBrk="1" hangingPunct="1">
              <a:lnSpc>
                <a:spcPct val="100000"/>
              </a:lnSpc>
              <a:spcBef>
                <a:spcPts val="600"/>
              </a:spcBef>
              <a:spcAft>
                <a:spcPts val="600"/>
              </a:spcAft>
              <a:tabLst>
                <a:tab pos="536575" algn="l"/>
              </a:tabLst>
              <a:defRPr/>
            </a:pPr>
            <a:r>
              <a:rPr lang="de-DE" altLang="de-DE" sz="1600" dirty="0">
                <a:solidFill>
                  <a:srgbClr val="000000"/>
                </a:solidFill>
                <a:latin typeface="Century Gothic" pitchFamily="34" charset="0"/>
              </a:rPr>
              <a:t>d.2	Ggf. reicht für Zwecke des Risikomanagement erstellte Dokumentation auch für handelsrechtliche </a:t>
            </a:r>
            <a:r>
              <a:rPr lang="de-DE" altLang="de-DE" sz="1600">
                <a:solidFill>
                  <a:srgbClr val="000000"/>
                </a:solidFill>
                <a:latin typeface="Century Gothic" pitchFamily="34" charset="0"/>
              </a:rPr>
              <a:t>Zwecke aus</a:t>
            </a:r>
            <a:endParaRPr lang="de-DE" altLang="de-DE" sz="1600" dirty="0">
              <a:solidFill>
                <a:srgbClr val="000000"/>
              </a:solidFill>
              <a:latin typeface="Century Gothic" pitchFamily="34" charset="0"/>
            </a:endParaRPr>
          </a:p>
          <a:p>
            <a:pPr marL="449263" indent="-449263" eaLnBrk="1" hangingPunct="1">
              <a:lnSpc>
                <a:spcPct val="100000"/>
              </a:lnSpc>
              <a:spcBef>
                <a:spcPts val="600"/>
              </a:spcBef>
              <a:spcAft>
                <a:spcPts val="600"/>
              </a:spcAft>
              <a:defRPr/>
            </a:pPr>
            <a:r>
              <a:rPr lang="de-DE" altLang="de-DE" sz="1600" dirty="0">
                <a:solidFill>
                  <a:srgbClr val="000000"/>
                </a:solidFill>
                <a:latin typeface="Century Gothic" pitchFamily="34" charset="0"/>
              </a:rPr>
              <a:t>d.3	Dokumentation hat zu umfassen: </a:t>
            </a:r>
          </a:p>
          <a:p>
            <a:pPr marL="714375" lvl="2" indent="-265113" eaLnBrk="1" hangingPunct="1">
              <a:lnSpc>
                <a:spcPct val="100000"/>
              </a:lnSpc>
              <a:spcBef>
                <a:spcPts val="600"/>
              </a:spcBef>
              <a:spcAft>
                <a:spcPts val="600"/>
              </a:spcAft>
              <a:defRPr/>
            </a:pPr>
            <a:r>
              <a:rPr lang="de-DE" altLang="de-DE" sz="1600" dirty="0">
                <a:solidFill>
                  <a:srgbClr val="000000"/>
                </a:solidFill>
                <a:latin typeface="Century Gothic" pitchFamily="34" charset="0"/>
              </a:rPr>
              <a:t>w</a:t>
            </a:r>
            <a:r>
              <a:rPr lang="de-DE" altLang="de-DE" sz="1600">
                <a:solidFill>
                  <a:srgbClr val="000000"/>
                </a:solidFill>
                <a:latin typeface="Century Gothic" pitchFamily="34" charset="0"/>
              </a:rPr>
              <a:t>esentliche </a:t>
            </a:r>
            <a:r>
              <a:rPr lang="de-DE" altLang="de-DE" sz="1600" dirty="0">
                <a:solidFill>
                  <a:srgbClr val="000000"/>
                </a:solidFill>
                <a:latin typeface="Century Gothic" pitchFamily="34" charset="0"/>
              </a:rPr>
              <a:t>Vertragsdaten</a:t>
            </a:r>
          </a:p>
          <a:p>
            <a:pPr marL="714375" lvl="2" indent="-265113" eaLnBrk="1" hangingPunct="1">
              <a:lnSpc>
                <a:spcPct val="100000"/>
              </a:lnSpc>
              <a:spcBef>
                <a:spcPts val="600"/>
              </a:spcBef>
              <a:spcAft>
                <a:spcPts val="600"/>
              </a:spcAft>
              <a:defRPr/>
            </a:pPr>
            <a:r>
              <a:rPr lang="de-DE" altLang="de-DE" sz="1600" dirty="0">
                <a:solidFill>
                  <a:srgbClr val="000000"/>
                </a:solidFill>
                <a:latin typeface="Century Gothic" pitchFamily="34" charset="0"/>
              </a:rPr>
              <a:t>Angaben zur Feststellung der Wirksamkeit der Sicherungsbeziehung</a:t>
            </a:r>
          </a:p>
          <a:p>
            <a:pPr marL="714375" lvl="2" indent="-265113" eaLnBrk="1" hangingPunct="1">
              <a:lnSpc>
                <a:spcPct val="100000"/>
              </a:lnSpc>
              <a:spcBef>
                <a:spcPts val="600"/>
              </a:spcBef>
              <a:spcAft>
                <a:spcPts val="600"/>
              </a:spcAft>
              <a:defRPr/>
            </a:pPr>
            <a:r>
              <a:rPr lang="de-DE" altLang="de-DE" sz="1600" dirty="0">
                <a:solidFill>
                  <a:srgbClr val="000000"/>
                </a:solidFill>
                <a:latin typeface="Century Gothic" pitchFamily="34" charset="0"/>
              </a:rPr>
              <a:t>e</a:t>
            </a:r>
            <a:r>
              <a:rPr lang="de-DE" altLang="de-DE" sz="1600">
                <a:solidFill>
                  <a:srgbClr val="000000"/>
                </a:solidFill>
                <a:latin typeface="Century Gothic" pitchFamily="34" charset="0"/>
              </a:rPr>
              <a:t>indeutige </a:t>
            </a:r>
            <a:r>
              <a:rPr lang="de-DE" altLang="de-DE" sz="1600" dirty="0">
                <a:solidFill>
                  <a:srgbClr val="000000"/>
                </a:solidFill>
                <a:latin typeface="Century Gothic" pitchFamily="34" charset="0"/>
              </a:rPr>
              <a:t>Willensbekundung des Bilanzierenden über handelsrechtliche Bildung einer Bewertungseinheit (z. B. durch </a:t>
            </a:r>
            <a:r>
              <a:rPr lang="de-DE" altLang="de-DE" sz="1600" dirty="0" err="1">
                <a:solidFill>
                  <a:srgbClr val="000000"/>
                </a:solidFill>
                <a:latin typeface="Century Gothic" pitchFamily="34" charset="0"/>
              </a:rPr>
              <a:t>entspr</a:t>
            </a:r>
            <a:r>
              <a:rPr lang="de-DE" altLang="de-DE" sz="1600" dirty="0">
                <a:solidFill>
                  <a:srgbClr val="000000"/>
                </a:solidFill>
                <a:latin typeface="Century Gothic" pitchFamily="34" charset="0"/>
              </a:rPr>
              <a:t>. Buchungsanweisung)</a:t>
            </a:r>
          </a:p>
          <a:p>
            <a:pPr marL="714375" lvl="2" indent="-265113" eaLnBrk="1" hangingPunct="1">
              <a:lnSpc>
                <a:spcPct val="100000"/>
              </a:lnSpc>
              <a:spcBef>
                <a:spcPts val="600"/>
              </a:spcBef>
              <a:spcAft>
                <a:spcPts val="600"/>
              </a:spcAft>
              <a:defRPr/>
            </a:pPr>
            <a:r>
              <a:rPr lang="de-DE" altLang="de-DE" sz="1600" dirty="0">
                <a:solidFill>
                  <a:srgbClr val="000000"/>
                </a:solidFill>
                <a:latin typeface="Century Gothic" pitchFamily="34" charset="0"/>
              </a:rPr>
              <a:t>Zeitpunkt der Bildung der Bewertungseinheit sowie Zeitraum der Zusammenfassung </a:t>
            </a:r>
          </a:p>
          <a:p>
            <a:pPr eaLnBrk="1" hangingPunct="1">
              <a:lnSpc>
                <a:spcPct val="100000"/>
              </a:lnSpc>
              <a:spcBef>
                <a:spcPts val="300"/>
              </a:spcBef>
              <a:spcAft>
                <a:spcPts val="300"/>
              </a:spcAft>
              <a:defRPr/>
            </a:pPr>
            <a:endParaRPr lang="de-DE" altLang="de-DE" sz="1600" dirty="0">
              <a:solidFill>
                <a:srgbClr val="00B0F0"/>
              </a:solidFill>
              <a:latin typeface="Century Gothic" pitchFamily="34" charset="0"/>
            </a:endParaRPr>
          </a:p>
        </p:txBody>
      </p:sp>
      <p:sp>
        <p:nvSpPr>
          <p:cNvPr id="325637" name="Rectangle 2">
            <a:extLst>
              <a:ext uri="{FF2B5EF4-FFF2-40B4-BE49-F238E27FC236}">
                <a16:creationId xmlns:a16="http://schemas.microsoft.com/office/drawing/2014/main" id="{F96EF3D1-7AF3-437C-93A8-50B63636D8C7}"/>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25638" name="Textfeld 2">
            <a:extLst>
              <a:ext uri="{FF2B5EF4-FFF2-40B4-BE49-F238E27FC236}">
                <a16:creationId xmlns:a16="http://schemas.microsoft.com/office/drawing/2014/main" id="{CDA3F38D-CE83-48F2-8DD1-8460BCAF511E}"/>
              </a:ext>
            </a:extLst>
          </p:cNvPr>
          <p:cNvSpPr txBox="1">
            <a:spLocks noChangeArrowheads="1"/>
          </p:cNvSpPr>
          <p:nvPr/>
        </p:nvSpPr>
        <p:spPr bwMode="auto">
          <a:xfrm>
            <a:off x="964375"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d. Dokumentation (IDW RS HFA 35, Tz. 41-46)</a:t>
            </a:r>
            <a:endParaRPr lang="de-DE" altLang="de-DE">
              <a:solidFill>
                <a:srgbClr val="00B0F0"/>
              </a:solidFill>
              <a:latin typeface="Century Gothic" panose="020B0502020202020204" pitchFamily="34" charset="0"/>
            </a:endParaRPr>
          </a:p>
        </p:txBody>
      </p:sp>
      <p:sp>
        <p:nvSpPr>
          <p:cNvPr id="325639" name="Textfeld 1">
            <a:extLst>
              <a:ext uri="{FF2B5EF4-FFF2-40B4-BE49-F238E27FC236}">
                <a16:creationId xmlns:a16="http://schemas.microsoft.com/office/drawing/2014/main" id="{D3E8B352-5B36-4851-B292-44DC5A81FCF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3156165457"/>
      </p:ext>
    </p:extLst>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B6E78EE-39C2-4526-B325-7C8810FA109E}"/>
              </a:ext>
            </a:extLst>
          </p:cNvPr>
          <p:cNvSpPr txBox="1"/>
          <p:nvPr/>
        </p:nvSpPr>
        <p:spPr>
          <a:xfrm>
            <a:off x="966288" y="1700213"/>
            <a:ext cx="10801350" cy="4524315"/>
          </a:xfrm>
          <a:prstGeom prst="rect">
            <a:avLst/>
          </a:prstGeom>
          <a:noFill/>
        </p:spPr>
        <p:txBody>
          <a:bodyPr wrap="square">
            <a:spAutoFit/>
          </a:bodyPr>
          <a:lstStyle/>
          <a:p>
            <a:pPr eaLnBrk="1" hangingPunct="1">
              <a:spcBef>
                <a:spcPts val="600"/>
              </a:spcBef>
              <a:spcAft>
                <a:spcPts val="600"/>
              </a:spcAf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4  Notwendige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Angaben zur Geeignetheit des Sicherungsinstrumentes: </a:t>
            </a:r>
          </a:p>
          <a:p>
            <a:pPr marL="447675" defTabSz="538163" eaLnBrk="1" hangingPunct="1">
              <a:spcBef>
                <a:spcPts val="600"/>
              </a:spcBef>
              <a:spcAft>
                <a:spcPts val="600"/>
              </a:spcAft>
              <a:tabLst>
                <a:tab pos="895350" algn="l"/>
              </a:tabLst>
              <a:defRPr/>
            </a:pP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.4.1	Art des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abzusichernden Risikos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sowie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Ziele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(einschließlich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des geplanten</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Sicherungszeitraums) und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Strategie(n) des Bilanzierenden bzgl.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der Absicherung</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des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Risikos</a:t>
            </a:r>
          </a:p>
          <a:p>
            <a:pPr marL="447675" defTabSz="538163" eaLnBrk="1" hangingPunct="1">
              <a:spcBef>
                <a:spcPts val="600"/>
              </a:spcBef>
              <a:spcAft>
                <a:spcPts val="600"/>
              </a:spcAft>
              <a:tabLst>
                <a:tab pos="89535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d.4.2	Identifikation und Beschreibung des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Grundgeschäfts</a:t>
            </a:r>
          </a:p>
          <a:p>
            <a:pPr marL="447675" defTabSz="538163" eaLnBrk="1" hangingPunct="1">
              <a:spcBef>
                <a:spcPts val="600"/>
              </a:spcBef>
              <a:spcAft>
                <a:spcPts val="600"/>
              </a:spcAft>
              <a:tabLst>
                <a:tab pos="89535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d.4.3	Identifikation und Beschreibung des als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Sicherungsinstrument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verwendeten Finanz-</a:t>
            </a:r>
            <a:b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		instruments</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einschließlich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dessen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Eignung</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zur wirksamen Absicherung des Risikos</a:t>
            </a:r>
          </a:p>
          <a:p>
            <a:pPr marL="447675" defTabSz="538163" eaLnBrk="1" hangingPunct="1">
              <a:spcBef>
                <a:spcPts val="600"/>
              </a:spcBef>
              <a:spcAft>
                <a:spcPts val="600"/>
              </a:spcAft>
              <a:tabLst>
                <a:tab pos="89535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d.4.4</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getrennte Bestandsführung</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von Grundgeschäft und Sicherungsinstrument</a:t>
            </a:r>
          </a:p>
          <a:p>
            <a:pPr marL="447675" defTabSz="538163" eaLnBrk="1" hangingPunct="1">
              <a:spcBef>
                <a:spcPts val="600"/>
              </a:spcBef>
              <a:spcAft>
                <a:spcPts val="600"/>
              </a:spcAft>
              <a:tabLst>
                <a:tab pos="89535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d.4.5	Angaben zur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prospektiven Wirksamkeit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der Sicherungsbeziehung</a:t>
            </a:r>
          </a:p>
          <a:p>
            <a:pPr marL="447675" defTabSz="538163" eaLnBrk="1" hangingPunct="1">
              <a:spcBef>
                <a:spcPts val="600"/>
              </a:spcBef>
              <a:spcAft>
                <a:spcPts val="600"/>
              </a:spcAft>
              <a:tabLst>
                <a:tab pos="89535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d.4.6</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Methode(n) der prospektiven Beurteilung</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der Wirksamkeit der Sicherungsbeziehung</a:t>
            </a:r>
          </a:p>
          <a:p>
            <a:pPr marL="447675" defTabSz="538163" eaLnBrk="1" hangingPunct="1">
              <a:spcBef>
                <a:spcPts val="600"/>
              </a:spcBef>
              <a:spcAft>
                <a:spcPts val="600"/>
              </a:spcAft>
              <a:tabLst>
                <a:tab pos="89535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d.4.7</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Methode(n) zur rechnerischen Ermittlung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des Betrags der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bisherigen Unwirksamkeit</a:t>
            </a:r>
            <a:b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bezogen auf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das abgesicherte Risiko.</a:t>
            </a:r>
          </a:p>
          <a:p>
            <a:pPr marL="285750" indent="-285750" eaLnBrk="1" hangingPunct="1">
              <a:spcBef>
                <a:spcPts val="600"/>
              </a:spcBef>
              <a:spcAft>
                <a:spcPts val="600"/>
              </a:spcAft>
              <a:buFont typeface="Wingdings" panose="05000000000000000000" pitchFamily="2" charset="2"/>
              <a:buChar char="§"/>
              <a:defRPr/>
            </a:pP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327685" name="Rectangle 2">
            <a:extLst>
              <a:ext uri="{FF2B5EF4-FFF2-40B4-BE49-F238E27FC236}">
                <a16:creationId xmlns:a16="http://schemas.microsoft.com/office/drawing/2014/main" id="{78BD9B4E-C7C5-4BDD-903A-0750C9545F50}"/>
              </a:ext>
            </a:extLst>
          </p:cNvPr>
          <p:cNvSpPr txBox="1">
            <a:spLocks/>
          </p:cNvSpPr>
          <p:nvPr/>
        </p:nvSpPr>
        <p:spPr bwMode="auto">
          <a:xfrm>
            <a:off x="1055290" y="10259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27686" name="Textfeld 2">
            <a:extLst>
              <a:ext uri="{FF2B5EF4-FFF2-40B4-BE49-F238E27FC236}">
                <a16:creationId xmlns:a16="http://schemas.microsoft.com/office/drawing/2014/main" id="{F6E84D13-7157-4C5D-AC1F-8DB0FDFF25ED}"/>
              </a:ext>
            </a:extLst>
          </p:cNvPr>
          <p:cNvSpPr txBox="1">
            <a:spLocks noChangeArrowheads="1"/>
          </p:cNvSpPr>
          <p:nvPr/>
        </p:nvSpPr>
        <p:spPr bwMode="auto">
          <a:xfrm>
            <a:off x="973519"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d. Dokumentation (IDW RS HFA 35, Tz. 41-46); Forts.</a:t>
            </a:r>
            <a:endParaRPr lang="de-DE" altLang="de-DE">
              <a:solidFill>
                <a:srgbClr val="00B0F0"/>
              </a:solidFill>
              <a:latin typeface="Century Gothic" panose="020B0502020202020204" pitchFamily="34" charset="0"/>
            </a:endParaRPr>
          </a:p>
        </p:txBody>
      </p:sp>
      <p:sp>
        <p:nvSpPr>
          <p:cNvPr id="327687" name="Textfeld 1">
            <a:extLst>
              <a:ext uri="{FF2B5EF4-FFF2-40B4-BE49-F238E27FC236}">
                <a16:creationId xmlns:a16="http://schemas.microsoft.com/office/drawing/2014/main" id="{C1EE4865-F513-45FE-B5E7-9DC92C05A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646681399"/>
      </p:ext>
    </p:extLst>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feld 3">
            <a:extLst>
              <a:ext uri="{FF2B5EF4-FFF2-40B4-BE49-F238E27FC236}">
                <a16:creationId xmlns:a16="http://schemas.microsoft.com/office/drawing/2014/main" id="{B0D99014-3EAF-4F35-B75F-BB231CB91863}"/>
              </a:ext>
            </a:extLst>
          </p:cNvPr>
          <p:cNvSpPr txBox="1">
            <a:spLocks noChangeArrowheads="1"/>
          </p:cNvSpPr>
          <p:nvPr/>
        </p:nvSpPr>
        <p:spPr bwMode="auto">
          <a:xfrm>
            <a:off x="965144" y="1706563"/>
            <a:ext cx="108013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tabLst>
                <a:tab pos="449263"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2pPr>
            <a:lvl3pPr marL="714375" indent="-266700">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d.5	Zusätzliche Angaben bei </a:t>
            </a:r>
            <a:r>
              <a:rPr lang="de-DE" altLang="de-DE" sz="1600" b="1" dirty="0" err="1">
                <a:solidFill>
                  <a:srgbClr val="000000"/>
                </a:solidFill>
                <a:latin typeface="Century Gothic" panose="020B0502020202020204" pitchFamily="34" charset="0"/>
              </a:rPr>
              <a:t>portfolio</a:t>
            </a:r>
            <a:r>
              <a:rPr lang="de-DE" altLang="de-DE" sz="1600" b="1" dirty="0">
                <a:solidFill>
                  <a:srgbClr val="000000"/>
                </a:solidFill>
                <a:latin typeface="Century Gothic" panose="020B0502020202020204" pitchFamily="34" charset="0"/>
              </a:rPr>
              <a:t> </a:t>
            </a:r>
            <a:r>
              <a:rPr lang="de-DE" altLang="de-DE" sz="1600" b="1" dirty="0" err="1">
                <a:solidFill>
                  <a:srgbClr val="000000"/>
                </a:solidFill>
                <a:latin typeface="Century Gothic" panose="020B0502020202020204" pitchFamily="34" charset="0"/>
              </a:rPr>
              <a:t>hedges</a:t>
            </a:r>
            <a:r>
              <a:rPr lang="de-DE" altLang="de-DE" sz="1600" b="1" dirty="0">
                <a:solidFill>
                  <a:srgbClr val="000000"/>
                </a:solidFill>
                <a:latin typeface="Century Gothic" panose="020B0502020202020204" pitchFamily="34" charset="0"/>
              </a:rPr>
              <a:t>:</a:t>
            </a:r>
          </a:p>
          <a:p>
            <a:pPr lvl="2"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Gleichartigkeit der abgesicherten Risiken der Grundgeschäfte</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d.6	Zusätzliche Angaben bei </a:t>
            </a:r>
            <a:r>
              <a:rPr lang="de-DE" altLang="de-DE" sz="1600" b="1" dirty="0" err="1">
                <a:solidFill>
                  <a:srgbClr val="000000"/>
                </a:solidFill>
                <a:latin typeface="Century Gothic" panose="020B0502020202020204" pitchFamily="34" charset="0"/>
              </a:rPr>
              <a:t>macro</a:t>
            </a:r>
            <a:r>
              <a:rPr lang="de-DE" altLang="de-DE" sz="1600" b="1" dirty="0">
                <a:solidFill>
                  <a:srgbClr val="000000"/>
                </a:solidFill>
                <a:latin typeface="Century Gothic" panose="020B0502020202020204" pitchFamily="34" charset="0"/>
              </a:rPr>
              <a:t> </a:t>
            </a:r>
            <a:r>
              <a:rPr lang="de-DE" altLang="de-DE" sz="1600" b="1" dirty="0" err="1">
                <a:solidFill>
                  <a:srgbClr val="000000"/>
                </a:solidFill>
                <a:latin typeface="Century Gothic" panose="020B0502020202020204" pitchFamily="34" charset="0"/>
              </a:rPr>
              <a:t>hedges</a:t>
            </a:r>
            <a:r>
              <a:rPr lang="de-DE" altLang="de-DE" sz="1600" b="1" dirty="0">
                <a:solidFill>
                  <a:srgbClr val="000000"/>
                </a:solidFill>
                <a:latin typeface="Century Gothic" panose="020B0502020202020204" pitchFamily="34" charset="0"/>
              </a:rPr>
              <a:t>: </a:t>
            </a:r>
          </a:p>
          <a:p>
            <a:pPr lvl="2"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aus welchen Arten von Grundgeschäften sich das netto resultierende Risiko ergibt </a:t>
            </a:r>
          </a:p>
          <a:p>
            <a:pPr lvl="2"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dass das Netto-Risiko durch geeignete Finanzinstrumente abgesichert wird</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d.7	Definition </a:t>
            </a:r>
            <a:r>
              <a:rPr lang="de-DE" altLang="de-DE" sz="1600" dirty="0" err="1">
                <a:solidFill>
                  <a:srgbClr val="000000"/>
                </a:solidFill>
                <a:latin typeface="Century Gothic" panose="020B0502020202020204" pitchFamily="34" charset="0"/>
              </a:rPr>
              <a:t>portfoilio</a:t>
            </a:r>
            <a:r>
              <a:rPr lang="de-DE" altLang="de-DE" sz="1600" dirty="0">
                <a:solidFill>
                  <a:srgbClr val="000000"/>
                </a:solidFill>
                <a:latin typeface="Century Gothic" panose="020B0502020202020204" pitchFamily="34" charset="0"/>
              </a:rPr>
              <a:t> </a:t>
            </a:r>
            <a:r>
              <a:rPr lang="de-DE" altLang="de-DE" sz="1600" dirty="0" err="1">
                <a:solidFill>
                  <a:srgbClr val="000000"/>
                </a:solidFill>
                <a:latin typeface="Century Gothic" panose="020B0502020202020204" pitchFamily="34" charset="0"/>
              </a:rPr>
              <a:t>hedge</a:t>
            </a:r>
            <a:r>
              <a:rPr lang="de-DE" altLang="de-DE" sz="1600" dirty="0">
                <a:solidFill>
                  <a:srgbClr val="000000"/>
                </a:solidFill>
                <a:latin typeface="Century Gothic" panose="020B0502020202020204" pitchFamily="34" charset="0"/>
              </a:rPr>
              <a:t> (IDW RS HFA 35, Tz. 18): </a:t>
            </a:r>
          </a:p>
          <a:p>
            <a:pPr lvl="2"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m</a:t>
            </a:r>
            <a:r>
              <a:rPr lang="de-DE" altLang="de-DE" sz="1600">
                <a:solidFill>
                  <a:srgbClr val="000000"/>
                </a:solidFill>
                <a:latin typeface="Century Gothic" panose="020B0502020202020204" pitchFamily="34" charset="0"/>
              </a:rPr>
              <a:t>ehrere </a:t>
            </a:r>
            <a:r>
              <a:rPr lang="de-DE" altLang="de-DE" sz="1600" dirty="0">
                <a:solidFill>
                  <a:srgbClr val="000000"/>
                </a:solidFill>
                <a:latin typeface="Century Gothic" panose="020B0502020202020204" pitchFamily="34" charset="0"/>
              </a:rPr>
              <a:t>gleichartige Grundgeschäfte werden durch ein </a:t>
            </a:r>
            <a:r>
              <a:rPr lang="de-DE" altLang="de-DE" sz="1600">
                <a:solidFill>
                  <a:srgbClr val="000000"/>
                </a:solidFill>
                <a:latin typeface="Century Gothic" panose="020B0502020202020204" pitchFamily="34" charset="0"/>
              </a:rPr>
              <a:t>oder mehrere</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Sicherungsinstrumente </a:t>
            </a:r>
            <a:r>
              <a:rPr lang="de-DE" altLang="de-DE" sz="1600" dirty="0">
                <a:solidFill>
                  <a:srgbClr val="000000"/>
                </a:solidFill>
                <a:latin typeface="Century Gothic" panose="020B0502020202020204" pitchFamily="34" charset="0"/>
              </a:rPr>
              <a:t>abgesichert. </a:t>
            </a:r>
          </a:p>
          <a:p>
            <a:pPr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d.8	Definition </a:t>
            </a:r>
            <a:r>
              <a:rPr lang="de-DE" altLang="de-DE" sz="1600" dirty="0" err="1">
                <a:solidFill>
                  <a:srgbClr val="000000"/>
                </a:solidFill>
                <a:latin typeface="Century Gothic" panose="020B0502020202020204" pitchFamily="34" charset="0"/>
              </a:rPr>
              <a:t>macro</a:t>
            </a:r>
            <a:r>
              <a:rPr lang="de-DE" altLang="de-DE" sz="1600" dirty="0">
                <a:solidFill>
                  <a:srgbClr val="000000"/>
                </a:solidFill>
                <a:latin typeface="Century Gothic" panose="020B0502020202020204" pitchFamily="34" charset="0"/>
              </a:rPr>
              <a:t> </a:t>
            </a:r>
            <a:r>
              <a:rPr lang="de-DE" altLang="de-DE" sz="1600" dirty="0" err="1">
                <a:solidFill>
                  <a:srgbClr val="000000"/>
                </a:solidFill>
                <a:latin typeface="Century Gothic" panose="020B0502020202020204" pitchFamily="34" charset="0"/>
              </a:rPr>
              <a:t>hedge</a:t>
            </a:r>
            <a:r>
              <a:rPr lang="de-DE" altLang="de-DE" sz="1600" dirty="0">
                <a:solidFill>
                  <a:srgbClr val="000000"/>
                </a:solidFill>
                <a:latin typeface="Century Gothic" panose="020B0502020202020204" pitchFamily="34" charset="0"/>
              </a:rPr>
              <a:t> (IDW RS HFA 35, Tz. 19): </a:t>
            </a:r>
          </a:p>
          <a:p>
            <a:pPr lvl="2" eaLnBrk="1" hangingPunct="1">
              <a:lnSpc>
                <a:spcPct val="100000"/>
              </a:lnSpc>
              <a:spcBef>
                <a:spcPts val="600"/>
              </a:spcBef>
              <a:spcAft>
                <a:spcPts val="600"/>
              </a:spcAft>
            </a:pPr>
            <a:r>
              <a:rPr lang="de-DE" altLang="de-DE" sz="1600" dirty="0">
                <a:solidFill>
                  <a:srgbClr val="000000"/>
                </a:solidFill>
                <a:latin typeface="Century Gothic" panose="020B0502020202020204" pitchFamily="34" charset="0"/>
              </a:rPr>
              <a:t>r</a:t>
            </a:r>
            <a:r>
              <a:rPr lang="de-DE" altLang="de-DE" sz="1600">
                <a:solidFill>
                  <a:srgbClr val="000000"/>
                </a:solidFill>
                <a:latin typeface="Century Gothic" panose="020B0502020202020204" pitchFamily="34" charset="0"/>
              </a:rPr>
              <a:t>isikokompensierende </a:t>
            </a:r>
            <a:r>
              <a:rPr lang="de-DE" altLang="de-DE" sz="1600" dirty="0">
                <a:solidFill>
                  <a:srgbClr val="000000"/>
                </a:solidFill>
                <a:latin typeface="Century Gothic" panose="020B0502020202020204" pitchFamily="34" charset="0"/>
              </a:rPr>
              <a:t>Wirkung ganzer Gruppen von </a:t>
            </a:r>
            <a:r>
              <a:rPr lang="de-DE" altLang="de-DE" sz="1600">
                <a:solidFill>
                  <a:srgbClr val="000000"/>
                </a:solidFill>
                <a:latin typeface="Century Gothic" panose="020B0502020202020204" pitchFamily="34" charset="0"/>
              </a:rPr>
              <a:t>Grundgeschäften wird</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zusammenfassend </a:t>
            </a:r>
            <a:r>
              <a:rPr lang="de-DE" altLang="de-DE" sz="1600" dirty="0">
                <a:solidFill>
                  <a:srgbClr val="000000"/>
                </a:solidFill>
                <a:latin typeface="Century Gothic" panose="020B0502020202020204" pitchFamily="34" charset="0"/>
              </a:rPr>
              <a:t>betrachtet; das verbleibenden Risiko der </a:t>
            </a:r>
            <a:r>
              <a:rPr lang="de-DE" altLang="de-DE" sz="1600">
                <a:solidFill>
                  <a:srgbClr val="000000"/>
                </a:solidFill>
                <a:latin typeface="Century Gothic" panose="020B0502020202020204" pitchFamily="34" charset="0"/>
              </a:rPr>
              <a:t>Gruppe wird</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gemeinsam </a:t>
            </a:r>
            <a:r>
              <a:rPr lang="de-DE" altLang="de-DE" sz="1600" dirty="0">
                <a:solidFill>
                  <a:srgbClr val="000000"/>
                </a:solidFill>
                <a:latin typeface="Century Gothic" panose="020B0502020202020204" pitchFamily="34" charset="0"/>
              </a:rPr>
              <a:t>abgesichert.</a:t>
            </a:r>
          </a:p>
        </p:txBody>
      </p:sp>
      <p:sp>
        <p:nvSpPr>
          <p:cNvPr id="329733" name="Rectangle 2">
            <a:extLst>
              <a:ext uri="{FF2B5EF4-FFF2-40B4-BE49-F238E27FC236}">
                <a16:creationId xmlns:a16="http://schemas.microsoft.com/office/drawing/2014/main" id="{ADCD32D0-3446-4AE7-811D-0C2424D8E61C}"/>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29734" name="Textfeld 2">
            <a:extLst>
              <a:ext uri="{FF2B5EF4-FFF2-40B4-BE49-F238E27FC236}">
                <a16:creationId xmlns:a16="http://schemas.microsoft.com/office/drawing/2014/main" id="{B814865C-2889-4FAF-99E0-DDEEFD15AF10}"/>
              </a:ext>
            </a:extLst>
          </p:cNvPr>
          <p:cNvSpPr txBox="1">
            <a:spLocks noChangeArrowheads="1"/>
          </p:cNvSpPr>
          <p:nvPr/>
        </p:nvSpPr>
        <p:spPr bwMode="auto">
          <a:xfrm>
            <a:off x="955231"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d. Dokumentation (IDW RS HFA 35, Tz. 41-46); Forts.</a:t>
            </a:r>
            <a:endParaRPr lang="de-DE" altLang="de-DE">
              <a:solidFill>
                <a:srgbClr val="00B0F0"/>
              </a:solidFill>
              <a:latin typeface="Century Gothic" panose="020B0502020202020204" pitchFamily="34" charset="0"/>
            </a:endParaRPr>
          </a:p>
        </p:txBody>
      </p:sp>
      <p:sp>
        <p:nvSpPr>
          <p:cNvPr id="329735" name="Textfeld 1">
            <a:extLst>
              <a:ext uri="{FF2B5EF4-FFF2-40B4-BE49-F238E27FC236}">
                <a16:creationId xmlns:a16="http://schemas.microsoft.com/office/drawing/2014/main" id="{EFA59E49-5FE8-434F-9D1B-E93D92C751F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87104600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ACAF70A8-7197-4C9F-B89C-0411322C2F60}"/>
              </a:ext>
            </a:extLst>
          </p:cNvPr>
          <p:cNvSpPr>
            <a:spLocks noGrp="1" noChangeArrowheads="1"/>
          </p:cNvSpPr>
          <p:nvPr>
            <p:ph type="body" idx="4294967295"/>
          </p:nvPr>
        </p:nvSpPr>
        <p:spPr>
          <a:xfrm>
            <a:off x="983432" y="1318430"/>
            <a:ext cx="10777537" cy="4314825"/>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442913" indent="-261938">
              <a:spcBef>
                <a:spcPts val="600"/>
              </a:spcBef>
              <a:spcAft>
                <a:spcPts val="600"/>
              </a:spcAft>
              <a:buClr>
                <a:schemeClr val="tx1"/>
              </a:buClr>
              <a:buFont typeface="Arial" panose="020B0604020202020204" pitchFamily="34" charset="0"/>
              <a:buChar char="•"/>
              <a:defRPr/>
            </a:pPr>
            <a:endParaRPr lang="de-DE" altLang="de-DE" sz="1600" b="1">
              <a:solidFill>
                <a:srgbClr val="00B0F0"/>
              </a:solidFill>
              <a:latin typeface="Century Gothic" pitchFamily="34" charset="0"/>
            </a:endParaRPr>
          </a:p>
          <a:p>
            <a:pPr marL="266700" indent="-261938">
              <a:spcBef>
                <a:spcPts val="600"/>
              </a:spcBef>
              <a:spcAft>
                <a:spcPts val="600"/>
              </a:spcAft>
              <a:buClr>
                <a:schemeClr val="tx1"/>
              </a:buClr>
              <a:buFont typeface="Arial" panose="020B0604020202020204" pitchFamily="34" charset="0"/>
              <a:buChar char="•"/>
              <a:defRPr/>
            </a:pPr>
            <a:r>
              <a:rPr lang="de-DE" altLang="de-DE" sz="1600" b="1">
                <a:solidFill>
                  <a:srgbClr val="00B0F0"/>
                </a:solidFill>
                <a:latin typeface="Century Gothic" pitchFamily="34" charset="0"/>
              </a:rPr>
              <a:t>Gesetzliche</a:t>
            </a:r>
            <a:r>
              <a:rPr lang="de-DE" altLang="de-DE" sz="1600">
                <a:solidFill>
                  <a:srgbClr val="00B0F0"/>
                </a:solidFill>
                <a:latin typeface="Century Gothic" pitchFamily="34" charset="0"/>
              </a:rPr>
              <a:t> </a:t>
            </a:r>
            <a:r>
              <a:rPr lang="de-DE" altLang="de-DE" sz="1600" b="1" dirty="0">
                <a:solidFill>
                  <a:srgbClr val="00B0F0"/>
                </a:solidFill>
                <a:latin typeface="Century Gothic" pitchFamily="34" charset="0"/>
              </a:rPr>
              <a:t>Gewinnrücklage</a:t>
            </a:r>
            <a:r>
              <a:rPr lang="de-DE" altLang="de-DE" sz="1600" dirty="0">
                <a:solidFill>
                  <a:srgbClr val="00B0F0"/>
                </a:solidFill>
                <a:latin typeface="Century Gothic" pitchFamily="34" charset="0"/>
              </a:rPr>
              <a:t> </a:t>
            </a:r>
            <a:r>
              <a:rPr lang="de-DE" altLang="de-DE" sz="1600" dirty="0">
                <a:latin typeface="Century Gothic" pitchFamily="34" charset="0"/>
              </a:rPr>
              <a:t>(§ 150 AktG) (gilt </a:t>
            </a:r>
            <a:r>
              <a:rPr lang="de-DE" altLang="de-DE" sz="1600" b="1" dirty="0">
                <a:latin typeface="Century Gothic" pitchFamily="34" charset="0"/>
              </a:rPr>
              <a:t>nur für AG</a:t>
            </a:r>
            <a:r>
              <a:rPr lang="de-DE" altLang="de-DE" sz="1600" dirty="0">
                <a:latin typeface="Century Gothic" pitchFamily="34" charset="0"/>
              </a:rPr>
              <a:t>)</a:t>
            </a:r>
          </a:p>
          <a:p>
            <a:pPr marL="534988" indent="-273050">
              <a:spcBef>
                <a:spcPts val="600"/>
              </a:spcBef>
              <a:spcAft>
                <a:spcPts val="600"/>
              </a:spcAft>
              <a:buFont typeface="Courier New" panose="02070309020205020404" pitchFamily="49" charset="0"/>
              <a:buChar char="o"/>
              <a:defRPr/>
            </a:pPr>
            <a:r>
              <a:rPr lang="de-DE" altLang="de-DE" sz="1600" dirty="0">
                <a:latin typeface="Century Gothic" pitchFamily="34" charset="0"/>
              </a:rPr>
              <a:t>Wurden im Geschäftsjahr </a:t>
            </a:r>
            <a:r>
              <a:rPr lang="de-DE" altLang="de-DE" sz="1600" b="1" dirty="0">
                <a:latin typeface="Century Gothic" pitchFamily="34" charset="0"/>
              </a:rPr>
              <a:t>keine höheren </a:t>
            </a:r>
            <a:r>
              <a:rPr lang="de-DE" altLang="de-DE" sz="1600" dirty="0">
                <a:latin typeface="Century Gothic" pitchFamily="34" charset="0"/>
              </a:rPr>
              <a:t>als die </a:t>
            </a:r>
            <a:r>
              <a:rPr lang="de-DE" altLang="de-DE" sz="1600">
                <a:latin typeface="Century Gothic" pitchFamily="34" charset="0"/>
              </a:rPr>
              <a:t>gesetzlich vorgeschriebenen</a:t>
            </a:r>
            <a:br>
              <a:rPr lang="de-DE" altLang="de-DE" sz="1600">
                <a:latin typeface="Century Gothic" pitchFamily="34" charset="0"/>
              </a:rPr>
            </a:br>
            <a:r>
              <a:rPr lang="de-DE" altLang="de-DE" sz="1600" b="1">
                <a:latin typeface="Century Gothic" pitchFamily="34" charset="0"/>
              </a:rPr>
              <a:t>Beträge </a:t>
            </a:r>
            <a:r>
              <a:rPr lang="de-DE" altLang="de-DE" sz="1600" b="1" dirty="0">
                <a:latin typeface="Century Gothic" pitchFamily="34" charset="0"/>
              </a:rPr>
              <a:t>zugeführt</a:t>
            </a:r>
            <a:r>
              <a:rPr lang="de-DE" altLang="de-DE" sz="1600" dirty="0">
                <a:latin typeface="Century Gothic" pitchFamily="34" charset="0"/>
              </a:rPr>
              <a:t>?</a:t>
            </a:r>
          </a:p>
          <a:p>
            <a:pPr marL="534988" indent="-273050">
              <a:spcBef>
                <a:spcPts val="600"/>
              </a:spcBef>
              <a:spcAft>
                <a:spcPts val="600"/>
              </a:spcAft>
              <a:buFont typeface="Courier New" panose="02070309020205020404" pitchFamily="49" charset="0"/>
              <a:buChar char="o"/>
              <a:defRPr/>
            </a:pPr>
            <a:r>
              <a:rPr lang="de-DE" altLang="de-DE" sz="1600" dirty="0">
                <a:latin typeface="Century Gothic" pitchFamily="34" charset="0"/>
              </a:rPr>
              <a:t>Wurden </a:t>
            </a:r>
            <a:r>
              <a:rPr lang="de-DE" altLang="de-DE" sz="1600" b="1" dirty="0">
                <a:latin typeface="Century Gothic" pitchFamily="34" charset="0"/>
              </a:rPr>
              <a:t>keine Beträge entgegen</a:t>
            </a:r>
            <a:r>
              <a:rPr lang="de-DE" altLang="de-DE" sz="1600" dirty="0">
                <a:latin typeface="Century Gothic" pitchFamily="34" charset="0"/>
              </a:rPr>
              <a:t> der </a:t>
            </a:r>
            <a:r>
              <a:rPr lang="de-DE" altLang="de-DE" sz="1600" b="1" dirty="0">
                <a:latin typeface="Century Gothic" pitchFamily="34" charset="0"/>
              </a:rPr>
              <a:t>gesetzlichen Bestimmungen entnommen</a:t>
            </a:r>
            <a:r>
              <a:rPr lang="de-DE" altLang="de-DE" sz="1600" dirty="0">
                <a:latin typeface="Century Gothic" pitchFamily="34" charset="0"/>
              </a:rPr>
              <a:t>?</a:t>
            </a:r>
          </a:p>
          <a:p>
            <a:pPr marL="266700" indent="-261938">
              <a:spcBef>
                <a:spcPts val="600"/>
              </a:spcBef>
              <a:spcAft>
                <a:spcPts val="600"/>
              </a:spcAft>
              <a:buFont typeface="Arial" panose="020B0604020202020204" pitchFamily="34" charset="0"/>
              <a:buChar char="•"/>
              <a:defRPr/>
            </a:pPr>
            <a:r>
              <a:rPr lang="de-DE" altLang="de-DE" sz="1600" dirty="0">
                <a:latin typeface="Century Gothic" pitchFamily="34" charset="0"/>
              </a:rPr>
              <a:t>Rücklage </a:t>
            </a:r>
            <a:r>
              <a:rPr lang="de-DE" altLang="de-DE" sz="1600" b="1" dirty="0">
                <a:latin typeface="Century Gothic" pitchFamily="34" charset="0"/>
              </a:rPr>
              <a:t>für Anteile </a:t>
            </a:r>
            <a:r>
              <a:rPr lang="de-DE" altLang="de-DE" sz="1600" dirty="0">
                <a:latin typeface="Century Gothic" pitchFamily="34" charset="0"/>
              </a:rPr>
              <a:t>an einem</a:t>
            </a:r>
          </a:p>
          <a:p>
            <a:pPr marL="534988" indent="-273050">
              <a:spcBef>
                <a:spcPts val="600"/>
              </a:spcBef>
              <a:spcAft>
                <a:spcPts val="600"/>
              </a:spcAft>
              <a:buFont typeface="Courier New" panose="02070309020205020404" pitchFamily="49" charset="0"/>
              <a:buChar char="o"/>
              <a:defRPr/>
            </a:pPr>
            <a:r>
              <a:rPr lang="de-DE" altLang="de-DE" sz="1600" b="1" dirty="0">
                <a:latin typeface="Century Gothic" pitchFamily="34" charset="0"/>
              </a:rPr>
              <a:t>herrschenden Unternehmen </a:t>
            </a:r>
            <a:r>
              <a:rPr lang="de-DE" altLang="de-DE" sz="1600" dirty="0">
                <a:latin typeface="Century Gothic" pitchFamily="34" charset="0"/>
              </a:rPr>
              <a:t>oder</a:t>
            </a:r>
          </a:p>
          <a:p>
            <a:pPr marL="534988" indent="-273050">
              <a:spcBef>
                <a:spcPts val="600"/>
              </a:spcBef>
              <a:spcAft>
                <a:spcPts val="600"/>
              </a:spcAft>
              <a:buFont typeface="Courier New" panose="02070309020205020404" pitchFamily="49" charset="0"/>
              <a:buChar char="o"/>
              <a:defRPr/>
            </a:pPr>
            <a:r>
              <a:rPr lang="de-DE" altLang="de-DE" sz="1600" dirty="0">
                <a:latin typeface="Century Gothic" pitchFamily="34" charset="0"/>
              </a:rPr>
              <a:t>mit </a:t>
            </a:r>
            <a:r>
              <a:rPr lang="de-DE" altLang="de-DE" sz="1600" b="1" dirty="0">
                <a:latin typeface="Century Gothic" pitchFamily="34" charset="0"/>
              </a:rPr>
              <a:t>Mehrheit beteiligten </a:t>
            </a:r>
            <a:r>
              <a:rPr lang="de-DE" altLang="de-DE" sz="1600" dirty="0">
                <a:latin typeface="Century Gothic" pitchFamily="34" charset="0"/>
              </a:rPr>
              <a:t>Unternehmen (§ 272 Abs. 4 HGB)</a:t>
            </a:r>
          </a:p>
          <a:p>
            <a:pPr marL="180975">
              <a:spcBef>
                <a:spcPts val="600"/>
              </a:spcBef>
              <a:spcAft>
                <a:spcPts val="600"/>
              </a:spcAft>
              <a:defRPr/>
            </a:pPr>
            <a:r>
              <a:rPr lang="de-DE" altLang="de-DE" sz="1600" b="1" dirty="0">
                <a:solidFill>
                  <a:srgbClr val="FF0000"/>
                </a:solidFill>
                <a:latin typeface="Century Gothic" pitchFamily="34" charset="0"/>
              </a:rPr>
              <a:t>Achtung:</a:t>
            </a:r>
          </a:p>
          <a:p>
            <a:pPr marL="442913" indent="-261938">
              <a:spcBef>
                <a:spcPts val="600"/>
              </a:spcBef>
              <a:spcAft>
                <a:spcPts val="600"/>
              </a:spcAft>
              <a:buFont typeface="Wingdings" panose="05000000000000000000" pitchFamily="2" charset="2"/>
              <a:buChar char="à"/>
              <a:defRPr/>
            </a:pPr>
            <a:r>
              <a:rPr lang="de-DE" altLang="de-DE" sz="1600" dirty="0">
                <a:latin typeface="Century Gothic" pitchFamily="34" charset="0"/>
              </a:rPr>
              <a:t>Bei Verstoß gegen Vorschriften bezüglich gesetzlicher Rücklagen: </a:t>
            </a:r>
            <a:r>
              <a:rPr lang="de-DE" altLang="de-DE" sz="1600" b="1">
                <a:latin typeface="Century Gothic" pitchFamily="34" charset="0"/>
              </a:rPr>
              <a:t>Nichtigkeit des</a:t>
            </a:r>
            <a:br>
              <a:rPr lang="de-DE" altLang="de-DE" sz="1600" b="1">
                <a:latin typeface="Century Gothic" pitchFamily="34" charset="0"/>
              </a:rPr>
            </a:br>
            <a:r>
              <a:rPr lang="de-DE" altLang="de-DE" sz="1600" b="1">
                <a:latin typeface="Century Gothic" pitchFamily="34" charset="0"/>
              </a:rPr>
              <a:t>Jahresabschlusses </a:t>
            </a:r>
            <a:r>
              <a:rPr lang="de-DE" altLang="de-DE" sz="1600" dirty="0">
                <a:latin typeface="Century Gothic" pitchFamily="34" charset="0"/>
              </a:rPr>
              <a:t>nach § 256 Abs. 1 Nr. 4 AktG </a:t>
            </a:r>
            <a:r>
              <a:rPr lang="de-DE" altLang="de-DE" sz="1600">
                <a:latin typeface="Century Gothic" pitchFamily="34" charset="0"/>
              </a:rPr>
              <a:t>gegeben!</a:t>
            </a:r>
            <a:br>
              <a:rPr lang="de-DE" altLang="de-DE" sz="1600">
                <a:latin typeface="Century Gothic" pitchFamily="34" charset="0"/>
              </a:rPr>
            </a:br>
            <a:r>
              <a:rPr lang="de-DE" altLang="de-DE" sz="1600">
                <a:latin typeface="Century Gothic" pitchFamily="34" charset="0"/>
              </a:rPr>
              <a:t>(</a:t>
            </a:r>
            <a:r>
              <a:rPr lang="de-DE" altLang="de-DE" sz="1600" dirty="0">
                <a:latin typeface="Century Gothic" pitchFamily="34" charset="0"/>
              </a:rPr>
              <a:t>Für GmbH gilt </a:t>
            </a:r>
            <a:r>
              <a:rPr lang="de-DE" altLang="de-DE" sz="1600" b="1" dirty="0">
                <a:latin typeface="Century Gothic" pitchFamily="34" charset="0"/>
              </a:rPr>
              <a:t>analoge</a:t>
            </a:r>
            <a:r>
              <a:rPr lang="de-DE" altLang="de-DE" sz="1600" dirty="0">
                <a:latin typeface="Century Gothic" pitchFamily="34" charset="0"/>
              </a:rPr>
              <a:t> Anwendung)</a:t>
            </a:r>
          </a:p>
        </p:txBody>
      </p:sp>
      <p:sp>
        <p:nvSpPr>
          <p:cNvPr id="144388" name="Textfeld 1">
            <a:extLst>
              <a:ext uri="{FF2B5EF4-FFF2-40B4-BE49-F238E27FC236}">
                <a16:creationId xmlns:a16="http://schemas.microsoft.com/office/drawing/2014/main" id="{74AD7A01-F846-4101-B83F-7D5A1B1FA77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9" name="Rechteck 1">
            <a:extLst>
              <a:ext uri="{FF2B5EF4-FFF2-40B4-BE49-F238E27FC236}">
                <a16:creationId xmlns:a16="http://schemas.microsoft.com/office/drawing/2014/main" id="{913027F4-1618-45F9-A9A6-3791510DAEDB}"/>
              </a:ext>
            </a:extLst>
          </p:cNvPr>
          <p:cNvSpPr>
            <a:spLocks noChangeArrowheads="1"/>
          </p:cNvSpPr>
          <p:nvPr/>
        </p:nvSpPr>
        <p:spPr bwMode="auto">
          <a:xfrm>
            <a:off x="950962" y="1025412"/>
            <a:ext cx="5160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1.2.3.3 Gewinnrücklagen (§ 272 Abs. 3 und 4 HGB)</a:t>
            </a:r>
          </a:p>
        </p:txBody>
      </p:sp>
      <p:sp>
        <p:nvSpPr>
          <p:cNvPr id="6" name="Rectangle 7">
            <a:extLst>
              <a:ext uri="{FF2B5EF4-FFF2-40B4-BE49-F238E27FC236}">
                <a16:creationId xmlns:a16="http://schemas.microsoft.com/office/drawing/2014/main" id="{EF595F33-0BAF-42FE-9568-FC88E40E2863}"/>
              </a:ext>
            </a:extLst>
          </p:cNvPr>
          <p:cNvSpPr txBox="1">
            <a:spLocks noChangeArrowheads="1"/>
          </p:cNvSpPr>
          <p:nvPr/>
        </p:nvSpPr>
        <p:spPr bwMode="auto">
          <a:xfrm>
            <a:off x="865294" y="1194689"/>
            <a:ext cx="10296525" cy="814556"/>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600"/>
              </a:spcAft>
              <a:defRPr/>
            </a:pPr>
            <a:r>
              <a:rPr lang="de-DE" altLang="de-DE" sz="1600">
                <a:latin typeface="Century Gothic" pitchFamily="34" charset="0"/>
              </a:rPr>
              <a:t>Wurde darauf geachtet, dass hier lediglich </a:t>
            </a:r>
            <a:r>
              <a:rPr lang="de-DE" altLang="de-DE" sz="1600" b="1">
                <a:latin typeface="Century Gothic" pitchFamily="34" charset="0"/>
              </a:rPr>
              <a:t>innerhalb der Gesellschaft </a:t>
            </a:r>
            <a:r>
              <a:rPr lang="de-DE" altLang="de-DE" sz="1600">
                <a:latin typeface="Century Gothic" pitchFamily="34" charset="0"/>
              </a:rPr>
              <a:t>erwirtschaftete</a:t>
            </a:r>
            <a:br>
              <a:rPr lang="de-DE" altLang="de-DE" sz="1600">
                <a:latin typeface="Century Gothic" pitchFamily="34" charset="0"/>
              </a:rPr>
            </a:br>
            <a:r>
              <a:rPr lang="de-DE" altLang="de-DE" sz="1600" b="1">
                <a:latin typeface="Century Gothic" pitchFamily="34" charset="0"/>
              </a:rPr>
              <a:t>Gewinne </a:t>
            </a:r>
            <a:r>
              <a:rPr lang="de-DE" altLang="de-DE" sz="1600">
                <a:latin typeface="Century Gothic" pitchFamily="34" charset="0"/>
              </a:rPr>
              <a:t>in die Gewinnrücklage eingestellt wurden?</a:t>
            </a:r>
            <a:endParaRPr lang="de-DE" altLang="de-DE" dirty="0">
              <a:latin typeface="Century Gothic" pitchFamily="34" charset="0"/>
            </a:endParaRPr>
          </a:p>
        </p:txBody>
      </p:sp>
    </p:spTree>
    <p:extLst>
      <p:ext uri="{BB962C8B-B14F-4D97-AF65-F5344CB8AC3E}">
        <p14:creationId xmlns:p14="http://schemas.microsoft.com/office/powerpoint/2010/main" val="2445786059"/>
      </p:ext>
    </p:extLst>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6CBBCB-3D9E-4D30-BCA0-62C562BE136E}"/>
              </a:ext>
            </a:extLst>
          </p:cNvPr>
          <p:cNvSpPr txBox="1"/>
          <p:nvPr/>
        </p:nvSpPr>
        <p:spPr>
          <a:xfrm>
            <a:off x="956000" y="1700213"/>
            <a:ext cx="10801350" cy="3970318"/>
          </a:xfrm>
          <a:prstGeom prst="rect">
            <a:avLst/>
          </a:prstGeom>
          <a:noFill/>
        </p:spPr>
        <p:txBody>
          <a:bodyPr wrap="square">
            <a:spAutoFit/>
          </a:bodyPr>
          <a:lstStyle/>
          <a:p>
            <a:pPr eaLnBrk="1" hangingPunct="1">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e.1	Zum Zeitpunkt der Herstellung der Sicherungsbeziehung muss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Absicht</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bestehen</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diese</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für einen bestimmten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Zeitraum aufrechtzuerhalten.</a:t>
            </a:r>
          </a:p>
          <a:p>
            <a:pPr eaLnBrk="1" hangingPunct="1">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e.2	Bewertungseinheit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muss</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bis zur tatsächlichen Beendigung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der Sicherungsbeziehung</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beibehalten werden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(Bewertungsstetigkeit).</a:t>
            </a:r>
          </a:p>
          <a:p>
            <a:pPr eaLnBrk="1" hangingPunct="1">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e.3</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Auflösung der Bewertungseinheit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kommt nur in den folgenden Fällen in Betracht:</a:t>
            </a:r>
          </a:p>
          <a:p>
            <a:pPr marL="357187" eaLnBrk="1" hangingPunct="1">
              <a:spcBef>
                <a:spcPts val="600"/>
              </a:spcBef>
              <a:spcAft>
                <a:spcPts val="600"/>
              </a:spcAft>
              <a:tabLst>
                <a:tab pos="449263" algn="l"/>
                <a:tab pos="10763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e.3.1</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Wegfall</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des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Grundgeschäfts</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und/oder des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Sicherungsinstruments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bzw</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Ausfall</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oder akut drohender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Ausfall eines Kontrahenten</a:t>
            </a:r>
          </a:p>
          <a:p>
            <a:pPr marL="357187" eaLnBrk="1" hangingPunct="1">
              <a:spcBef>
                <a:spcPts val="600"/>
              </a:spcBef>
              <a:spcAft>
                <a:spcPts val="600"/>
              </a:spcAft>
              <a:tabLst>
                <a:tab pos="449263" algn="l"/>
                <a:tab pos="10763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e.3.2</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Ablauf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des in der Dokumentation ex ante definierten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Sicherungszeitraums</a:t>
            </a:r>
          </a:p>
          <a:p>
            <a:pPr marL="357187" eaLnBrk="1" hangingPunct="1">
              <a:spcBef>
                <a:spcPts val="600"/>
              </a:spcBef>
              <a:spcAft>
                <a:spcPts val="600"/>
              </a:spcAft>
              <a:tabLst>
                <a:tab pos="449263" algn="l"/>
                <a:tab pos="10763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e.3.3	Die prospektive Beurteilung der Wirksamkeit ergibt, dass von einer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wirksamen 				Sicherungsbeziehung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in der Zukunft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nicht mehr ausgegangen werden kann</a:t>
            </a:r>
          </a:p>
          <a:p>
            <a:pPr marL="357187" eaLnBrk="1" hangingPunct="1">
              <a:spcBef>
                <a:spcPts val="600"/>
              </a:spcBef>
              <a:spcAft>
                <a:spcPts val="600"/>
              </a:spcAft>
              <a:tabLst>
                <a:tab pos="449263" algn="l"/>
                <a:tab pos="107632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e.3.4	Der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Betrag der bisherigen Unwirksamkeit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lässt sich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zum Abschlussstichtag</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nicht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mehr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verlässlich </a:t>
            </a:r>
            <a:r>
              <a:rPr lang="de-DE" sz="1600" b="1">
                <a:solidFill>
                  <a:srgbClr val="000000"/>
                </a:solidFill>
                <a:latin typeface="Century Gothic" panose="020B0502020202020204" pitchFamily="34" charset="0"/>
                <a:ea typeface="Verdana" panose="020B0604030504040204" pitchFamily="34" charset="0"/>
                <a:cs typeface="Verdana" panose="020B0604030504040204" pitchFamily="34" charset="0"/>
              </a:rPr>
              <a:t>rechnerisch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ermitteln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(vgl. Tz. 51)</a:t>
            </a:r>
          </a:p>
        </p:txBody>
      </p:sp>
      <p:sp>
        <p:nvSpPr>
          <p:cNvPr id="331781" name="Rectangle 2">
            <a:extLst>
              <a:ext uri="{FF2B5EF4-FFF2-40B4-BE49-F238E27FC236}">
                <a16:creationId xmlns:a16="http://schemas.microsoft.com/office/drawing/2014/main" id="{0279DEED-9F0D-4F0F-8408-D2DE4FEBD51A}"/>
              </a:ext>
            </a:extLst>
          </p:cNvPr>
          <p:cNvSpPr txBox="1">
            <a:spLocks/>
          </p:cNvSpPr>
          <p:nvPr/>
        </p:nvSpPr>
        <p:spPr bwMode="auto">
          <a:xfrm>
            <a:off x="1055290" y="104425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31782" name="Textfeld 2">
            <a:extLst>
              <a:ext uri="{FF2B5EF4-FFF2-40B4-BE49-F238E27FC236}">
                <a16:creationId xmlns:a16="http://schemas.microsoft.com/office/drawing/2014/main" id="{21534E86-9DF8-4C84-BE8E-E5F049C75B4F}"/>
              </a:ext>
            </a:extLst>
          </p:cNvPr>
          <p:cNvSpPr txBox="1">
            <a:spLocks noChangeArrowheads="1"/>
          </p:cNvSpPr>
          <p:nvPr/>
        </p:nvSpPr>
        <p:spPr bwMode="auto">
          <a:xfrm>
            <a:off x="964994"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e. Durchhalteabsicht (IDW RS HFA 35, Tz. 47)</a:t>
            </a:r>
            <a:endParaRPr lang="de-DE" altLang="de-DE">
              <a:solidFill>
                <a:srgbClr val="00B0F0"/>
              </a:solidFill>
              <a:latin typeface="Century Gothic" panose="020B0502020202020204" pitchFamily="34" charset="0"/>
            </a:endParaRPr>
          </a:p>
        </p:txBody>
      </p:sp>
      <p:sp>
        <p:nvSpPr>
          <p:cNvPr id="331783" name="Textfeld 1">
            <a:extLst>
              <a:ext uri="{FF2B5EF4-FFF2-40B4-BE49-F238E27FC236}">
                <a16:creationId xmlns:a16="http://schemas.microsoft.com/office/drawing/2014/main" id="{99C3CAB7-0CA2-4C0B-BBDC-0030E3671A2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229444978"/>
      </p:ext>
    </p:extLst>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feld 3">
            <a:extLst>
              <a:ext uri="{FF2B5EF4-FFF2-40B4-BE49-F238E27FC236}">
                <a16:creationId xmlns:a16="http://schemas.microsoft.com/office/drawing/2014/main" id="{F3F2348E-E37F-4719-B6D2-067F8689A4E1}"/>
              </a:ext>
            </a:extLst>
          </p:cNvPr>
          <p:cNvSpPr txBox="1">
            <a:spLocks noChangeArrowheads="1"/>
          </p:cNvSpPr>
          <p:nvPr/>
        </p:nvSpPr>
        <p:spPr bwMode="auto">
          <a:xfrm>
            <a:off x="974288" y="1700213"/>
            <a:ext cx="108013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742950" indent="-285750" eaLnBrk="0" hangingPunct="0">
              <a:lnSpc>
                <a:spcPct val="110000"/>
              </a:lnSpc>
              <a:spcBef>
                <a:spcPts val="800"/>
              </a:spcBef>
              <a:buFont typeface="Arial" pitchFamily="34" charset="0"/>
              <a:buChar char="»"/>
              <a:defRPr sz="1400">
                <a:solidFill>
                  <a:schemeClr val="tx1"/>
                </a:solidFill>
                <a:latin typeface="Verdana" pitchFamily="34" charset="0"/>
              </a:defRPr>
            </a:lvl2pPr>
            <a:lvl3pPr marL="1143000" indent="-228600" eaLnBrk="0" hangingPunct="0">
              <a:lnSpc>
                <a:spcPct val="110000"/>
              </a:lnSpc>
              <a:spcBef>
                <a:spcPts val="800"/>
              </a:spcBef>
              <a:buFont typeface="Arial" pitchFamily="34" charset="0"/>
              <a:buChar char="•"/>
              <a:defRPr sz="1400">
                <a:solidFill>
                  <a:schemeClr val="tx1"/>
                </a:solidFill>
                <a:latin typeface="Verdana" pitchFamily="34" charset="0"/>
              </a:defRPr>
            </a:lvl3pPr>
            <a:lvl4pPr marL="1600200" indent="-228600" eaLnBrk="0" hangingPunct="0">
              <a:lnSpc>
                <a:spcPct val="110000"/>
              </a:lnSpc>
              <a:spcBef>
                <a:spcPts val="800"/>
              </a:spcBef>
              <a:buFont typeface="Arial" pitchFamily="34" charset="0"/>
              <a:buChar char="»"/>
              <a:defRPr sz="1400">
                <a:solidFill>
                  <a:schemeClr val="tx1"/>
                </a:solidFill>
                <a:latin typeface="Verdana" pitchFamily="34" charset="0"/>
              </a:defRPr>
            </a:lvl4pPr>
            <a:lvl5pPr marL="2057400" indent="-228600" eaLnBrk="0" hangingPunct="0">
              <a:lnSpc>
                <a:spcPct val="110000"/>
              </a:lnSpc>
              <a:spcBef>
                <a:spcPts val="800"/>
              </a:spcBef>
              <a:buFont typeface="Arial" pitchFamily="34" charset="0"/>
              <a:buChar char="•"/>
              <a:defRPr sz="1400">
                <a:solidFill>
                  <a:schemeClr val="tx1"/>
                </a:solidFill>
                <a:latin typeface="Verdana" pitchFamily="34" charset="0"/>
              </a:defRPr>
            </a:lvl5pPr>
            <a:lvl6pPr marL="25146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29718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4290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3886200" indent="-2286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eaLnBrk="1" hangingPunct="1">
              <a:lnSpc>
                <a:spcPct val="100000"/>
              </a:lnSpc>
              <a:spcBef>
                <a:spcPts val="600"/>
              </a:spcBef>
              <a:spcAft>
                <a:spcPts val="600"/>
              </a:spcAft>
              <a:defRPr/>
            </a:pPr>
            <a:r>
              <a:rPr lang="de-DE" altLang="de-DE" sz="1600" b="1" dirty="0">
                <a:solidFill>
                  <a:srgbClr val="000000"/>
                </a:solidFill>
                <a:latin typeface="Century Gothic" pitchFamily="34" charset="0"/>
              </a:rPr>
              <a:t>Methoden zur prospektiven Beurteilung der Wirksamkeit</a:t>
            </a:r>
          </a:p>
          <a:p>
            <a:pPr marL="361950" indent="-361950" eaLnBrk="1" hangingPunct="1">
              <a:lnSpc>
                <a:spcPct val="100000"/>
              </a:lnSpc>
              <a:spcBef>
                <a:spcPts val="600"/>
              </a:spcBef>
              <a:spcAft>
                <a:spcPts val="600"/>
              </a:spcAft>
              <a:defRPr/>
            </a:pPr>
            <a:r>
              <a:rPr lang="de-DE" altLang="de-DE" sz="1600" dirty="0">
                <a:solidFill>
                  <a:srgbClr val="000000"/>
                </a:solidFill>
                <a:latin typeface="Century Gothic" pitchFamily="34" charset="0"/>
              </a:rPr>
              <a:t>f.1	Die Auswahl der Methode </a:t>
            </a:r>
            <a:r>
              <a:rPr lang="de-DE" altLang="de-DE" sz="1600" b="1" dirty="0">
                <a:solidFill>
                  <a:srgbClr val="000000"/>
                </a:solidFill>
                <a:latin typeface="Century Gothic" pitchFamily="34" charset="0"/>
              </a:rPr>
              <a:t>bleibt dem </a:t>
            </a:r>
            <a:r>
              <a:rPr lang="de-DE" altLang="de-DE" sz="1600" b="1">
                <a:solidFill>
                  <a:srgbClr val="000000"/>
                </a:solidFill>
                <a:latin typeface="Century Gothic" pitchFamily="34" charset="0"/>
              </a:rPr>
              <a:t>Bilanzierenden überlassen.</a:t>
            </a:r>
            <a:endParaRPr lang="de-DE" altLang="de-DE" sz="1600" b="1" dirty="0">
              <a:solidFill>
                <a:srgbClr val="000000"/>
              </a:solidFill>
              <a:latin typeface="Century Gothic" pitchFamily="34" charset="0"/>
            </a:endParaRPr>
          </a:p>
          <a:p>
            <a:pPr marL="361950" indent="-361950" eaLnBrk="1" hangingPunct="1">
              <a:lnSpc>
                <a:spcPct val="100000"/>
              </a:lnSpc>
              <a:spcBef>
                <a:spcPts val="600"/>
              </a:spcBef>
              <a:spcAft>
                <a:spcPts val="600"/>
              </a:spcAft>
              <a:defRPr/>
            </a:pPr>
            <a:r>
              <a:rPr lang="de-DE" altLang="de-DE" sz="1600" dirty="0">
                <a:solidFill>
                  <a:srgbClr val="000000"/>
                </a:solidFill>
                <a:latin typeface="Century Gothic" pitchFamily="34" charset="0"/>
              </a:rPr>
              <a:t>f.2	Beurteilung kann auf Basis eines der Art und dem Umfang der Risiken sowie </a:t>
            </a:r>
            <a:r>
              <a:rPr lang="de-DE" altLang="de-DE" sz="1600">
                <a:solidFill>
                  <a:srgbClr val="000000"/>
                </a:solidFill>
                <a:latin typeface="Century Gothic" pitchFamily="34" charset="0"/>
              </a:rPr>
              <a:t>der Art</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und dem Umfang </a:t>
            </a:r>
            <a:r>
              <a:rPr lang="de-DE" altLang="de-DE" sz="1600" dirty="0">
                <a:solidFill>
                  <a:srgbClr val="000000"/>
                </a:solidFill>
                <a:latin typeface="Century Gothic" pitchFamily="34" charset="0"/>
              </a:rPr>
              <a:t>der Grundgeschäfte </a:t>
            </a:r>
            <a:r>
              <a:rPr lang="de-DE" altLang="de-DE" sz="1600">
                <a:solidFill>
                  <a:srgbClr val="000000"/>
                </a:solidFill>
                <a:latin typeface="Century Gothic" pitchFamily="34" charset="0"/>
              </a:rPr>
              <a:t>angemessenen </a:t>
            </a:r>
            <a:r>
              <a:rPr lang="de-DE" altLang="de-DE" sz="1600" b="1">
                <a:solidFill>
                  <a:srgbClr val="000000"/>
                </a:solidFill>
                <a:latin typeface="Century Gothic" pitchFamily="34" charset="0"/>
              </a:rPr>
              <a:t>Risikomanagementsystem</a:t>
            </a:r>
            <a:br>
              <a:rPr lang="de-DE" altLang="de-DE" sz="1600" b="1" dirty="0">
                <a:solidFill>
                  <a:srgbClr val="000000"/>
                </a:solidFill>
                <a:latin typeface="Century Gothic" pitchFamily="34" charset="0"/>
              </a:rPr>
            </a:br>
            <a:r>
              <a:rPr lang="de-DE" altLang="de-DE" sz="1600">
                <a:solidFill>
                  <a:srgbClr val="000000"/>
                </a:solidFill>
                <a:latin typeface="Century Gothic" pitchFamily="34" charset="0"/>
              </a:rPr>
              <a:t>erfolgen</a:t>
            </a:r>
            <a:r>
              <a:rPr lang="de-DE" altLang="de-DE" sz="1600" dirty="0">
                <a:solidFill>
                  <a:srgbClr val="000000"/>
                </a:solidFill>
                <a:latin typeface="Century Gothic" pitchFamily="34" charset="0"/>
              </a:rPr>
              <a:t>.</a:t>
            </a:r>
          </a:p>
          <a:p>
            <a:pPr marL="361950" indent="-361950" eaLnBrk="1" hangingPunct="1">
              <a:lnSpc>
                <a:spcPct val="100000"/>
              </a:lnSpc>
              <a:spcBef>
                <a:spcPts val="600"/>
              </a:spcBef>
              <a:spcAft>
                <a:spcPts val="600"/>
              </a:spcAft>
              <a:defRPr/>
            </a:pPr>
            <a:r>
              <a:rPr lang="de-DE" altLang="de-DE" sz="1600" dirty="0">
                <a:solidFill>
                  <a:srgbClr val="000000"/>
                </a:solidFill>
                <a:latin typeface="Century Gothic" pitchFamily="34" charset="0"/>
              </a:rPr>
              <a:t>f.3	Gewählte Methode ist stetig anzuwenden (§ 252 Abs. 1 Nr. 6 HGB).</a:t>
            </a:r>
          </a:p>
          <a:p>
            <a:pPr marL="361950" indent="-361950" eaLnBrk="1" hangingPunct="1">
              <a:lnSpc>
                <a:spcPct val="100000"/>
              </a:lnSpc>
              <a:spcBef>
                <a:spcPts val="600"/>
              </a:spcBef>
              <a:spcAft>
                <a:spcPts val="600"/>
              </a:spcAft>
              <a:defRPr/>
            </a:pPr>
            <a:r>
              <a:rPr lang="de-DE" altLang="de-DE" sz="1600" dirty="0">
                <a:solidFill>
                  <a:srgbClr val="000000"/>
                </a:solidFill>
                <a:latin typeface="Century Gothic" pitchFamily="34" charset="0"/>
              </a:rPr>
              <a:t>f.4 	Bei </a:t>
            </a:r>
            <a:r>
              <a:rPr lang="de-DE" altLang="de-DE" sz="1600" b="1" dirty="0" err="1">
                <a:solidFill>
                  <a:srgbClr val="000000"/>
                </a:solidFill>
                <a:latin typeface="Century Gothic" pitchFamily="34" charset="0"/>
              </a:rPr>
              <a:t>macro</a:t>
            </a:r>
            <a:r>
              <a:rPr lang="de-DE" altLang="de-DE" sz="1600" b="1" dirty="0">
                <a:solidFill>
                  <a:srgbClr val="000000"/>
                </a:solidFill>
                <a:latin typeface="Century Gothic" pitchFamily="34" charset="0"/>
              </a:rPr>
              <a:t> </a:t>
            </a:r>
            <a:r>
              <a:rPr lang="de-DE" altLang="de-DE" sz="1600" b="1" dirty="0" err="1">
                <a:solidFill>
                  <a:srgbClr val="000000"/>
                </a:solidFill>
                <a:latin typeface="Century Gothic" pitchFamily="34" charset="0"/>
              </a:rPr>
              <a:t>hedges</a:t>
            </a:r>
            <a:r>
              <a:rPr lang="de-DE" altLang="de-DE" sz="1600" b="1" dirty="0">
                <a:solidFill>
                  <a:srgbClr val="000000"/>
                </a:solidFill>
                <a:latin typeface="Century Gothic" pitchFamily="34" charset="0"/>
              </a:rPr>
              <a:t> </a:t>
            </a:r>
            <a:r>
              <a:rPr lang="de-DE" altLang="de-DE" sz="1600" dirty="0">
                <a:solidFill>
                  <a:srgbClr val="000000"/>
                </a:solidFill>
                <a:latin typeface="Century Gothic" pitchFamily="34" charset="0"/>
              </a:rPr>
              <a:t>können auch andere Formen der Darlegung </a:t>
            </a:r>
            <a:r>
              <a:rPr lang="de-DE" altLang="de-DE" sz="1600">
                <a:solidFill>
                  <a:srgbClr val="000000"/>
                </a:solidFill>
                <a:latin typeface="Century Gothic" pitchFamily="34" charset="0"/>
              </a:rPr>
              <a:t>der Wirksamkeit</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in </a:t>
            </a:r>
            <a:r>
              <a:rPr lang="de-DE" altLang="de-DE" sz="1600" dirty="0">
                <a:solidFill>
                  <a:srgbClr val="000000"/>
                </a:solidFill>
                <a:latin typeface="Century Gothic" pitchFamily="34" charset="0"/>
              </a:rPr>
              <a:t>Betracht kommen.</a:t>
            </a:r>
          </a:p>
          <a:p>
            <a:pPr marL="361950" indent="-361950" eaLnBrk="1" hangingPunct="1">
              <a:lnSpc>
                <a:spcPct val="100000"/>
              </a:lnSpc>
              <a:spcBef>
                <a:spcPts val="600"/>
              </a:spcBef>
              <a:spcAft>
                <a:spcPts val="600"/>
              </a:spcAft>
              <a:defRPr/>
            </a:pPr>
            <a:r>
              <a:rPr lang="de-DE" altLang="de-DE" sz="1600" dirty="0">
                <a:solidFill>
                  <a:srgbClr val="000000"/>
                </a:solidFill>
                <a:latin typeface="Century Gothic" pitchFamily="34" charset="0"/>
              </a:rPr>
              <a:t>f.5	Besteht </a:t>
            </a:r>
            <a:r>
              <a:rPr lang="de-DE" altLang="de-DE" sz="1600" b="1" dirty="0">
                <a:solidFill>
                  <a:srgbClr val="000000"/>
                </a:solidFill>
                <a:latin typeface="Century Gothic" pitchFamily="34" charset="0"/>
              </a:rPr>
              <a:t>kein akutes Ausfallrisiko</a:t>
            </a:r>
            <a:r>
              <a:rPr lang="de-DE" altLang="de-DE" sz="1600" dirty="0">
                <a:solidFill>
                  <a:srgbClr val="000000"/>
                </a:solidFill>
                <a:latin typeface="Century Gothic" pitchFamily="34" charset="0"/>
              </a:rPr>
              <a:t>, brauchen </a:t>
            </a:r>
            <a:r>
              <a:rPr lang="de-DE" altLang="de-DE" sz="1600">
                <a:solidFill>
                  <a:srgbClr val="000000"/>
                </a:solidFill>
                <a:latin typeface="Century Gothic" pitchFamily="34" charset="0"/>
              </a:rPr>
              <a:t>bonitätsbedingte Wertänderungen</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nicht </a:t>
            </a:r>
            <a:r>
              <a:rPr lang="de-DE" altLang="de-DE" sz="1600" dirty="0">
                <a:solidFill>
                  <a:srgbClr val="000000"/>
                </a:solidFill>
                <a:latin typeface="Century Gothic" pitchFamily="34" charset="0"/>
              </a:rPr>
              <a:t>separiert werden.</a:t>
            </a:r>
          </a:p>
          <a:p>
            <a:pPr eaLnBrk="1" hangingPunct="1">
              <a:lnSpc>
                <a:spcPct val="100000"/>
              </a:lnSpc>
              <a:spcBef>
                <a:spcPts val="600"/>
              </a:spcBef>
              <a:spcAft>
                <a:spcPts val="600"/>
              </a:spcAft>
              <a:defRPr/>
            </a:pPr>
            <a:endParaRPr lang="de-DE" altLang="de-DE" sz="1600" dirty="0">
              <a:solidFill>
                <a:srgbClr val="000000"/>
              </a:solidFill>
              <a:latin typeface="Century Gothic" pitchFamily="34" charset="0"/>
            </a:endParaRPr>
          </a:p>
        </p:txBody>
      </p:sp>
      <p:sp>
        <p:nvSpPr>
          <p:cNvPr id="333829" name="Rectangle 2">
            <a:extLst>
              <a:ext uri="{FF2B5EF4-FFF2-40B4-BE49-F238E27FC236}">
                <a16:creationId xmlns:a16="http://schemas.microsoft.com/office/drawing/2014/main" id="{6BF77C73-A940-46C8-B153-1E13B635099E}"/>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33830" name="Textfeld 2">
            <a:extLst>
              <a:ext uri="{FF2B5EF4-FFF2-40B4-BE49-F238E27FC236}">
                <a16:creationId xmlns:a16="http://schemas.microsoft.com/office/drawing/2014/main" id="{D3681538-8DEF-48FE-8D67-E20366224EAC}"/>
              </a:ext>
            </a:extLst>
          </p:cNvPr>
          <p:cNvSpPr txBox="1">
            <a:spLocks noChangeArrowheads="1"/>
          </p:cNvSpPr>
          <p:nvPr/>
        </p:nvSpPr>
        <p:spPr bwMode="auto">
          <a:xfrm>
            <a:off x="982663" y="1362075"/>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f. Wirksamkeit der Sicherungsbeziehung (IDW RS HFA 35, Tz. 48-59)</a:t>
            </a:r>
            <a:endParaRPr lang="de-DE" altLang="de-DE">
              <a:solidFill>
                <a:srgbClr val="00B0F0"/>
              </a:solidFill>
              <a:latin typeface="Century Gothic" panose="020B0502020202020204" pitchFamily="34" charset="0"/>
            </a:endParaRPr>
          </a:p>
        </p:txBody>
      </p:sp>
      <p:sp>
        <p:nvSpPr>
          <p:cNvPr id="333831" name="Textfeld 1">
            <a:extLst>
              <a:ext uri="{FF2B5EF4-FFF2-40B4-BE49-F238E27FC236}">
                <a16:creationId xmlns:a16="http://schemas.microsoft.com/office/drawing/2014/main" id="{074CD3E9-63CC-43ED-B3D3-B6941A47AC7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49063446"/>
      </p:ext>
    </p:extLst>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FF193EC-DE58-47B3-9591-C1EFDB6836B0}"/>
              </a:ext>
            </a:extLst>
          </p:cNvPr>
          <p:cNvSpPr txBox="1"/>
          <p:nvPr/>
        </p:nvSpPr>
        <p:spPr>
          <a:xfrm>
            <a:off x="964994" y="1374116"/>
            <a:ext cx="10801350" cy="4985980"/>
          </a:xfrm>
          <a:prstGeom prst="rect">
            <a:avLst/>
          </a:prstGeom>
          <a:noFill/>
        </p:spPr>
        <p:txBody>
          <a:bodyPr wrap="square">
            <a:spAutoFit/>
          </a:bodyPr>
          <a:lstStyle/>
          <a:p>
            <a:pPr eaLnBrk="1" hangingPunct="1">
              <a:spcBef>
                <a:spcPts val="600"/>
              </a:spcBef>
              <a:spcAft>
                <a:spcPts val="600"/>
              </a:spcAft>
              <a:tabLst>
                <a:tab pos="446088"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g.1	Eindeutige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Identifizierbarkeit der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erwarteten Transaktionen: </a:t>
            </a:r>
          </a:p>
          <a:p>
            <a:pPr marL="357188" indent="88900" eaLnBrk="1" hangingPunct="1">
              <a:spcBef>
                <a:spcPts val="600"/>
              </a:spcBef>
              <a:spcAft>
                <a:spcPts val="600"/>
              </a:spcAft>
              <a:tabLst>
                <a:tab pos="396875" algn="l"/>
                <a:tab pos="99060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g.1.1	Der voraussichtliche Zeitpunkt bzw. ein enges Zeitintervall für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das Zustandekommen</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		des Geschäftsvorfalls</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t>
            </a:r>
          </a:p>
          <a:p>
            <a:pPr marL="357188" indent="88900" eaLnBrk="1" hangingPunct="1">
              <a:spcBef>
                <a:spcPts val="600"/>
              </a:spcBef>
              <a:spcAft>
                <a:spcPts val="600"/>
              </a:spcAft>
              <a:tabLst>
                <a:tab pos="396875" algn="l"/>
                <a:tab pos="99060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g.1.2	der Gegenstand der erwarteten Transaktion und</a:t>
            </a:r>
          </a:p>
          <a:p>
            <a:pPr marL="357188" indent="88900" eaLnBrk="1" hangingPunct="1">
              <a:spcBef>
                <a:spcPts val="600"/>
              </a:spcBef>
              <a:spcAft>
                <a:spcPts val="600"/>
              </a:spcAft>
              <a:tabLst>
                <a:tab pos="396875" algn="l"/>
                <a:tab pos="990600"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g.1.3	das zu erwartende Volumen des Geschäftsvorfalls</a:t>
            </a:r>
          </a:p>
          <a:p>
            <a:pPr marL="357188" indent="88900" eaLnBrk="1" hangingPunct="1">
              <a:spcBef>
                <a:spcPts val="600"/>
              </a:spcBef>
              <a:spcAft>
                <a:spcPts val="600"/>
              </a:spcAft>
              <a:tabLst>
                <a:tab pos="361950" algn="l"/>
                <a:tab pos="71596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sind bekannt bzw. können ausreichend verlässlich ermittelt bzw. geplant werden.</a:t>
            </a:r>
          </a:p>
          <a:p>
            <a:pPr eaLnBrk="1" hangingPunct="1">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g.2	Kriterien für die </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hohe Wahrscheinlichkeit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des Eintritts der Transaktion:</a:t>
            </a:r>
          </a:p>
          <a:p>
            <a:pPr marL="742950" lvl="1" indent="-285750" eaLnBrk="1" hangingPunct="1">
              <a:spcBef>
                <a:spcPts val="600"/>
              </a:spcBef>
              <a:spcAft>
                <a:spcPts val="600"/>
              </a:spcAft>
              <a:buFont typeface="Arial" panose="020B0604020202020204" pitchFamily="34" charset="0"/>
              <a:buChar char="•"/>
              <a:tabLst>
                <a:tab pos="37941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Häufigkeit der Transaktion oder ähnlicher Geschäfte</a:t>
            </a:r>
          </a:p>
          <a:p>
            <a:pPr marL="742950" lvl="1" indent="-285750" eaLnBrk="1" hangingPunct="1">
              <a:spcBef>
                <a:spcPts val="600"/>
              </a:spcBef>
              <a:spcAft>
                <a:spcPts val="600"/>
              </a:spcAft>
              <a:buFont typeface="Arial" panose="020B0604020202020204" pitchFamily="34" charset="0"/>
              <a:buChar char="•"/>
              <a:tabLst>
                <a:tab pos="37941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Fähigkeit des Bilanzierenden, eine solche Transaktion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tatsächlich durchzuführen.</a:t>
            </a: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eaLnBrk="1" hangingPunct="1">
              <a:spcBef>
                <a:spcPts val="600"/>
              </a:spcBef>
              <a:spcAft>
                <a:spcPts val="600"/>
              </a:spcAft>
              <a:tabLst>
                <a:tab pos="447675"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g.3</a:t>
            </a:r>
            <a:r>
              <a:rPr lang="de-DE" sz="1600" b="1" dirty="0">
                <a:solidFill>
                  <a:srgbClr val="000000"/>
                </a:solidFill>
                <a:latin typeface="Century Gothic" panose="020B0502020202020204" pitchFamily="34" charset="0"/>
                <a:ea typeface="Verdana" panose="020B0604030504040204" pitchFamily="34" charset="0"/>
                <a:cs typeface="Verdana" panose="020B0604030504040204" pitchFamily="34" charset="0"/>
              </a:rPr>
              <a:t>	Mindestens zu jedem Abschlussstichtag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ist zu prüfen, ob das Grundgeschäft</a:t>
            </a:r>
          </a:p>
          <a:p>
            <a:pPr lvl="1" eaLnBrk="1" hangingPunct="1">
              <a:spcBef>
                <a:spcPts val="600"/>
              </a:spcBef>
              <a:spcAft>
                <a:spcPts val="600"/>
              </a:spcAft>
              <a:tabLst>
                <a:tab pos="361950" algn="l"/>
                <a:tab pos="107791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g.3.1	mit hoher Wahrscheinlichkeit,</a:t>
            </a:r>
          </a:p>
          <a:p>
            <a:pPr lvl="1" eaLnBrk="1" hangingPunct="1">
              <a:spcBef>
                <a:spcPts val="600"/>
              </a:spcBef>
              <a:spcAft>
                <a:spcPts val="600"/>
              </a:spcAft>
              <a:tabLst>
                <a:tab pos="361950" algn="l"/>
                <a:tab pos="107791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g.3.2	zu dem prognostizierten Zeitpunkt bzw. in dem prognostizierten engen Zeitintervall und</a:t>
            </a:r>
          </a:p>
          <a:p>
            <a:pPr lvl="1" eaLnBrk="1" hangingPunct="1">
              <a:spcBef>
                <a:spcPts val="600"/>
              </a:spcBef>
              <a:spcAft>
                <a:spcPts val="600"/>
              </a:spcAft>
              <a:tabLst>
                <a:tab pos="361950" algn="l"/>
                <a:tab pos="1077913" algn="l"/>
              </a:tabLst>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g.3.3	in der erwarteten Höhe tatsächlich eintreten wird.</a:t>
            </a:r>
          </a:p>
        </p:txBody>
      </p:sp>
      <p:sp>
        <p:nvSpPr>
          <p:cNvPr id="335877" name="Rectangle 2">
            <a:extLst>
              <a:ext uri="{FF2B5EF4-FFF2-40B4-BE49-F238E27FC236}">
                <a16:creationId xmlns:a16="http://schemas.microsoft.com/office/drawing/2014/main" id="{06932A40-BCAB-45B7-8E75-5F1CF1D9169F}"/>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4.13.3 Voraussetzung für die Bildung von Bewertungseinheiten nach IDW RS HFA 35; Forts.</a:t>
            </a:r>
          </a:p>
        </p:txBody>
      </p:sp>
      <p:sp>
        <p:nvSpPr>
          <p:cNvPr id="335878" name="Textfeld 2">
            <a:extLst>
              <a:ext uri="{FF2B5EF4-FFF2-40B4-BE49-F238E27FC236}">
                <a16:creationId xmlns:a16="http://schemas.microsoft.com/office/drawing/2014/main" id="{099B96BD-61D6-422D-B54B-9D0F268D09DB}"/>
              </a:ext>
            </a:extLst>
          </p:cNvPr>
          <p:cNvSpPr txBox="1">
            <a:spLocks noChangeArrowheads="1"/>
          </p:cNvSpPr>
          <p:nvPr/>
        </p:nvSpPr>
        <p:spPr bwMode="auto">
          <a:xfrm>
            <a:off x="964375" y="1060809"/>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300"/>
              </a:spcBef>
              <a:spcAft>
                <a:spcPts val="300"/>
              </a:spcAft>
            </a:pPr>
            <a:r>
              <a:rPr lang="de-DE" altLang="de-DE" sz="1600" b="1">
                <a:solidFill>
                  <a:srgbClr val="00B0F0"/>
                </a:solidFill>
                <a:latin typeface="Century Gothic" panose="020B0502020202020204" pitchFamily="34" charset="0"/>
              </a:rPr>
              <a:t>g. Antizipative Bewertungseinheiten (IDW RS HFA 35, Tz. 48-59)</a:t>
            </a:r>
            <a:endParaRPr lang="de-DE" altLang="de-DE" sz="1600">
              <a:solidFill>
                <a:srgbClr val="00B0F0"/>
              </a:solidFill>
              <a:latin typeface="Century Gothic" panose="020B0502020202020204" pitchFamily="34" charset="0"/>
            </a:endParaRPr>
          </a:p>
        </p:txBody>
      </p:sp>
      <p:sp>
        <p:nvSpPr>
          <p:cNvPr id="335879" name="Textfeld 1">
            <a:extLst>
              <a:ext uri="{FF2B5EF4-FFF2-40B4-BE49-F238E27FC236}">
                <a16:creationId xmlns:a16="http://schemas.microsoft.com/office/drawing/2014/main" id="{EB32A86C-B6A4-4AD4-827C-6D99E1C6D58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159415695"/>
      </p:ext>
    </p:extLst>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Textfeld 1">
            <a:extLst>
              <a:ext uri="{FF2B5EF4-FFF2-40B4-BE49-F238E27FC236}">
                <a16:creationId xmlns:a16="http://schemas.microsoft.com/office/drawing/2014/main" id="{73885C39-015C-4C6E-8EF9-EF008C796DA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FE895B8D-197D-47D3-BE50-F66DCAE8211F}"/>
              </a:ext>
            </a:extLst>
          </p:cNvPr>
          <p:cNvSpPr txBox="1">
            <a:spLocks/>
          </p:cNvSpPr>
          <p:nvPr/>
        </p:nvSpPr>
        <p:spPr bwMode="auto">
          <a:xfrm>
            <a:off x="1062592" y="5492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4.14	</a:t>
            </a:r>
            <a:r>
              <a:rPr lang="de-DE" sz="2800" b="1" dirty="0">
                <a:latin typeface="Century Gothic" panose="020B0502020202020204" pitchFamily="34" charset="0"/>
              </a:rPr>
              <a:t>Bilanzierung von Bewertungseinheiten</a:t>
            </a:r>
          </a:p>
          <a:p>
            <a:pPr lvl="4">
              <a:spcBef>
                <a:spcPts val="600"/>
              </a:spcBef>
              <a:spcAft>
                <a:spcPts val="600"/>
              </a:spcAft>
              <a:tabLst>
                <a:tab pos="444500" algn="l"/>
              </a:tabLst>
            </a:pPr>
            <a:r>
              <a:rPr lang="de-DE" b="1" dirty="0">
                <a:latin typeface="Century Gothic" panose="020B0502020202020204" pitchFamily="34" charset="0"/>
              </a:rPr>
              <a:t>4.14.1	</a:t>
            </a:r>
            <a:r>
              <a:rPr lang="de-DE" dirty="0">
                <a:latin typeface="Century Gothic" panose="020B0502020202020204" pitchFamily="34" charset="0"/>
              </a:rPr>
              <a:t>Nach der Einfrierungsmethode (IDW RS HFA 35 Tz. 75)</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4.14.2	</a:t>
            </a:r>
            <a:r>
              <a:rPr lang="de-DE" dirty="0">
                <a:latin typeface="Century Gothic" panose="020B0502020202020204" pitchFamily="34" charset="0"/>
              </a:rPr>
              <a:t>Nach der Durchbuchungsmethode (IDW RS HFA 35 Tz. 75)</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4.14.3	</a:t>
            </a:r>
            <a:r>
              <a:rPr lang="de-DE" dirty="0">
                <a:latin typeface="Century Gothic" panose="020B0502020202020204" pitchFamily="34" charset="0"/>
              </a:rPr>
              <a:t>Ausweis der unwirksamen Beträge</a:t>
            </a:r>
          </a:p>
        </p:txBody>
      </p:sp>
      <p:sp>
        <p:nvSpPr>
          <p:cNvPr id="7" name="Textfeld 6">
            <a:extLst>
              <a:ext uri="{FF2B5EF4-FFF2-40B4-BE49-F238E27FC236}">
                <a16:creationId xmlns:a16="http://schemas.microsoft.com/office/drawing/2014/main" id="{AADBBD33-515A-437A-85A2-D4FEC92AF799}"/>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568115264"/>
      </p:ext>
    </p:extLst>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feld 2">
            <a:extLst>
              <a:ext uri="{FF2B5EF4-FFF2-40B4-BE49-F238E27FC236}">
                <a16:creationId xmlns:a16="http://schemas.microsoft.com/office/drawing/2014/main" id="{033C9D88-E932-4FEE-A4C6-80506BF7AFC0}"/>
              </a:ext>
            </a:extLst>
          </p:cNvPr>
          <p:cNvSpPr txBox="1">
            <a:spLocks noChangeArrowheads="1"/>
          </p:cNvSpPr>
          <p:nvPr/>
        </p:nvSpPr>
        <p:spPr bwMode="auto">
          <a:xfrm>
            <a:off x="965144" y="1411064"/>
            <a:ext cx="109616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defRPr/>
            </a:pPr>
            <a:r>
              <a:rPr lang="de-DE" altLang="de-DE" sz="1600" b="1" dirty="0">
                <a:solidFill>
                  <a:srgbClr val="00B0F0"/>
                </a:solidFill>
                <a:latin typeface="Century Gothic" panose="020B0502020202020204" pitchFamily="34" charset="0"/>
              </a:rPr>
              <a:t>4.14.1 Nach der Einfrierungsmethode (IDW RS HFA 35 Tz. 75)</a:t>
            </a:r>
          </a:p>
          <a:p>
            <a:pPr marL="265113" indent="-265113"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 ausgleichende Wertänderungen aus dem abgesicherten Risiko werden nicht bilanziert</a:t>
            </a:r>
          </a:p>
          <a:p>
            <a:pPr marL="265113" indent="-265113"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Empfohlene Methode</a:t>
            </a:r>
            <a:endParaRPr lang="de-DE" altLang="de-DE" sz="1600" b="1" dirty="0">
              <a:solidFill>
                <a:srgbClr val="000000"/>
              </a:solidFill>
              <a:latin typeface="Century Gothic" panose="020B0502020202020204" pitchFamily="34" charset="0"/>
            </a:endParaRPr>
          </a:p>
        </p:txBody>
      </p:sp>
      <p:sp>
        <p:nvSpPr>
          <p:cNvPr id="9" name="Textfeld 2">
            <a:extLst>
              <a:ext uri="{FF2B5EF4-FFF2-40B4-BE49-F238E27FC236}">
                <a16:creationId xmlns:a16="http://schemas.microsoft.com/office/drawing/2014/main" id="{AE5AF20C-3537-42EB-900C-99F64FA4F372}"/>
              </a:ext>
            </a:extLst>
          </p:cNvPr>
          <p:cNvSpPr txBox="1">
            <a:spLocks noChangeArrowheads="1"/>
          </p:cNvSpPr>
          <p:nvPr/>
        </p:nvSpPr>
        <p:spPr bwMode="auto">
          <a:xfrm>
            <a:off x="965144" y="2773139"/>
            <a:ext cx="11034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defRPr/>
            </a:pPr>
            <a:r>
              <a:rPr lang="de-DE" altLang="de-DE" sz="1600" b="1" dirty="0">
                <a:solidFill>
                  <a:srgbClr val="00B0F0"/>
                </a:solidFill>
                <a:latin typeface="Century Gothic" panose="020B0502020202020204" pitchFamily="34" charset="0"/>
              </a:rPr>
              <a:t>4.14.2 Nach der Durchbuchungsmethode (IDW RS HFA 35 Tz. 75)</a:t>
            </a:r>
          </a:p>
          <a:p>
            <a:pPr marL="265113" indent="-26035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Die sich ausgleichende Wertänderungen aus dem abgesicherten Risiko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des Grundgeschäftes</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und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des Sicherungsgeschäftes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werden bilanziert</a:t>
            </a: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a:p>
            <a:pPr marL="265113" indent="-26035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Sicherungseffekt wird in GuV durch gegenläufige Erträge und Aufwendungen abgebildet</a:t>
            </a:r>
          </a:p>
        </p:txBody>
      </p:sp>
      <p:sp>
        <p:nvSpPr>
          <p:cNvPr id="10" name="Textfeld 2">
            <a:extLst>
              <a:ext uri="{FF2B5EF4-FFF2-40B4-BE49-F238E27FC236}">
                <a16:creationId xmlns:a16="http://schemas.microsoft.com/office/drawing/2014/main" id="{527AC6D2-E8C8-47BA-A82C-A9561A870E7D}"/>
              </a:ext>
            </a:extLst>
          </p:cNvPr>
          <p:cNvSpPr txBox="1">
            <a:spLocks noChangeArrowheads="1"/>
          </p:cNvSpPr>
          <p:nvPr/>
        </p:nvSpPr>
        <p:spPr bwMode="auto">
          <a:xfrm>
            <a:off x="965144" y="4420964"/>
            <a:ext cx="11034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defRPr/>
            </a:pPr>
            <a:r>
              <a:rPr lang="de-DE" sz="1600" b="1" dirty="0">
                <a:solidFill>
                  <a:srgbClr val="00B0F0"/>
                </a:solidFill>
                <a:latin typeface="Century Gothic" panose="020B0502020202020204" pitchFamily="34" charset="0"/>
                <a:ea typeface="Verdana" panose="020B0604030504040204" pitchFamily="34" charset="0"/>
                <a:cs typeface="Verdana" panose="020B0604030504040204" pitchFamily="34" charset="0"/>
              </a:rPr>
              <a:t>4.14.3 Ausweis der unwirksamen Beträge</a:t>
            </a:r>
          </a:p>
          <a:p>
            <a:pPr marL="265113" indent="-26193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Bildung einer Rückstellung für Bewertungseinheit in Höhe des </a:t>
            </a:r>
            <a:r>
              <a:rPr lang="de-DE" sz="1600" dirty="0" err="1">
                <a:solidFill>
                  <a:srgbClr val="000000"/>
                </a:solidFill>
                <a:latin typeface="Century Gothic" panose="020B0502020202020204" pitchFamily="34" charset="0"/>
                <a:ea typeface="Verdana" panose="020B0604030504040204" pitchFamily="34" charset="0"/>
                <a:cs typeface="Verdana" panose="020B0604030504040204" pitchFamily="34" charset="0"/>
              </a:rPr>
              <a:t>unrealisierten</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Teils</a:t>
            </a:r>
          </a:p>
          <a:p>
            <a:pPr marL="265113" indent="-26193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Aufwand kann unter sonst. </a:t>
            </a:r>
            <a:r>
              <a:rPr lang="de-DE" sz="1600" dirty="0" err="1">
                <a:solidFill>
                  <a:srgbClr val="000000"/>
                </a:solidFill>
                <a:latin typeface="Century Gothic" panose="020B0502020202020204" pitchFamily="34" charset="0"/>
                <a:ea typeface="Verdana" panose="020B0604030504040204" pitchFamily="34" charset="0"/>
                <a:cs typeface="Verdana" panose="020B0604030504040204" pitchFamily="34" charset="0"/>
              </a:rPr>
              <a:t>betriebl</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 Aufwand oder unter dem Posten erfasst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werden,</a:t>
            </a:r>
            <a:b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b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unter </a:t>
            </a:r>
            <a:r>
              <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rPr>
              <a:t>dem die Wertänderung des Grundgeschäftes zu </a:t>
            </a:r>
            <a:r>
              <a:rPr lang="de-DE" sz="1600">
                <a:solidFill>
                  <a:srgbClr val="000000"/>
                </a:solidFill>
                <a:latin typeface="Century Gothic" panose="020B0502020202020204" pitchFamily="34" charset="0"/>
                <a:ea typeface="Verdana" panose="020B0604030504040204" pitchFamily="34" charset="0"/>
                <a:cs typeface="Verdana" panose="020B0604030504040204" pitchFamily="34" charset="0"/>
              </a:rPr>
              <a:t>erfassen wäre</a:t>
            </a:r>
            <a:endParaRPr lang="de-DE" sz="1600" dirty="0">
              <a:solidFill>
                <a:srgbClr val="000000"/>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342023" name="Rectangle 2">
            <a:extLst>
              <a:ext uri="{FF2B5EF4-FFF2-40B4-BE49-F238E27FC236}">
                <a16:creationId xmlns:a16="http://schemas.microsoft.com/office/drawing/2014/main" id="{9F0A980A-8DA8-4D8E-ACDA-A349B4143864}"/>
              </a:ext>
            </a:extLst>
          </p:cNvPr>
          <p:cNvSpPr txBox="1">
            <a:spLocks/>
          </p:cNvSpPr>
          <p:nvPr/>
        </p:nvSpPr>
        <p:spPr bwMode="auto">
          <a:xfrm>
            <a:off x="1055290" y="102644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B0F0"/>
                </a:solidFill>
                <a:latin typeface="Century Gothic" panose="020B0502020202020204" pitchFamily="34" charset="0"/>
              </a:rPr>
              <a:t>4.14 Bilanzierung von Bewertungseinheiten</a:t>
            </a:r>
          </a:p>
        </p:txBody>
      </p:sp>
      <p:sp>
        <p:nvSpPr>
          <p:cNvPr id="342024" name="Textfeld 1">
            <a:extLst>
              <a:ext uri="{FF2B5EF4-FFF2-40B4-BE49-F238E27FC236}">
                <a16:creationId xmlns:a16="http://schemas.microsoft.com/office/drawing/2014/main" id="{DC16E18B-EC0A-489A-8492-A4D22808BCF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94596309"/>
      </p:ext>
    </p:extLst>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9" name="Textfeld 1">
            <a:extLst>
              <a:ext uri="{FF2B5EF4-FFF2-40B4-BE49-F238E27FC236}">
                <a16:creationId xmlns:a16="http://schemas.microsoft.com/office/drawing/2014/main" id="{6A1F8F51-B3E5-4348-9139-5B8153FA267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EF0055D1-6750-4268-8407-C581BCDE2175}"/>
              </a:ext>
            </a:extLst>
          </p:cNvPr>
          <p:cNvSpPr txBox="1">
            <a:spLocks/>
          </p:cNvSpPr>
          <p:nvPr/>
        </p:nvSpPr>
        <p:spPr bwMode="auto">
          <a:xfrm>
            <a:off x="1056584" y="38637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4.15	</a:t>
            </a:r>
            <a:r>
              <a:rPr lang="de-DE" sz="2800" b="1" dirty="0" err="1">
                <a:latin typeface="Century Gothic" panose="020B0502020202020204" pitchFamily="34" charset="0"/>
              </a:rPr>
              <a:t>Anhangangaben</a:t>
            </a:r>
            <a:r>
              <a:rPr lang="de-DE" sz="2800" b="1" dirty="0">
                <a:latin typeface="Century Gothic" panose="020B0502020202020204" pitchFamily="34" charset="0"/>
              </a:rPr>
              <a:t> und Lageberichterstattung</a:t>
            </a:r>
          </a:p>
          <a:p>
            <a:pPr lvl="4">
              <a:spcBef>
                <a:spcPts val="600"/>
              </a:spcBef>
              <a:spcAft>
                <a:spcPts val="600"/>
              </a:spcAft>
              <a:tabLst>
                <a:tab pos="444500" algn="l"/>
              </a:tabLst>
            </a:pPr>
            <a:r>
              <a:rPr lang="de-DE" b="1" dirty="0">
                <a:latin typeface="Century Gothic" panose="020B0502020202020204" pitchFamily="34" charset="0"/>
              </a:rPr>
              <a:t>4.15.1	</a:t>
            </a:r>
            <a:r>
              <a:rPr lang="de-DE" dirty="0" err="1">
                <a:latin typeface="Century Gothic" panose="020B0502020202020204" pitchFamily="34" charset="0"/>
              </a:rPr>
              <a:t>Anhangangaben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4.15.2	</a:t>
            </a:r>
            <a:r>
              <a:rPr lang="de-DE" dirty="0">
                <a:latin typeface="Century Gothic" panose="020B0502020202020204" pitchFamily="34" charset="0"/>
              </a:rPr>
              <a:t>Lageberichterstattung</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B533F50E-1487-458D-A470-5F64C7A8814F}"/>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822762337"/>
      </p:ext>
    </p:extLst>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Inhaltsplatzhalter 2">
            <a:extLst>
              <a:ext uri="{FF2B5EF4-FFF2-40B4-BE49-F238E27FC236}">
                <a16:creationId xmlns:a16="http://schemas.microsoft.com/office/drawing/2014/main" id="{9BE55783-D800-4CA5-A12D-E3F5465F4021}"/>
              </a:ext>
            </a:extLst>
          </p:cNvPr>
          <p:cNvSpPr>
            <a:spLocks noGrp="1"/>
          </p:cNvSpPr>
          <p:nvPr>
            <p:ph idx="4294967295"/>
          </p:nvPr>
        </p:nvSpPr>
        <p:spPr>
          <a:xfrm>
            <a:off x="974288" y="1016160"/>
            <a:ext cx="10945812" cy="5406608"/>
          </a:xfrm>
          <a:prstGeom prst="rect">
            <a:avLst/>
          </a:prstGeom>
        </p:spPr>
        <p:txBody>
          <a:bodyPr>
            <a:spAutoFit/>
          </a:bodyPr>
          <a:lstStyle/>
          <a:p>
            <a:pPr>
              <a:lnSpc>
                <a:spcPct val="100000"/>
              </a:lnSpc>
              <a:spcBef>
                <a:spcPts val="400"/>
              </a:spcBef>
              <a:spcAft>
                <a:spcPts val="400"/>
              </a:spcAft>
              <a:defRPr/>
            </a:pPr>
            <a:r>
              <a:rPr lang="de-DE" altLang="de-DE" b="1" dirty="0">
                <a:solidFill>
                  <a:srgbClr val="00B0F0"/>
                </a:solidFill>
                <a:latin typeface="Century Gothic" panose="020B0502020202020204" pitchFamily="34" charset="0"/>
              </a:rPr>
              <a:t>4.15.1 </a:t>
            </a:r>
            <a:r>
              <a:rPr lang="de-DE" altLang="de-DE" b="1" dirty="0" err="1">
                <a:solidFill>
                  <a:srgbClr val="00B0F0"/>
                </a:solidFill>
                <a:latin typeface="Century Gothic" panose="020B0502020202020204" pitchFamily="34" charset="0"/>
              </a:rPr>
              <a:t>Anhangangaben</a:t>
            </a:r>
            <a:endParaRPr lang="de-DE" altLang="de-DE" b="1" dirty="0">
              <a:solidFill>
                <a:srgbClr val="00B0F0"/>
              </a:solidFill>
              <a:latin typeface="Century Gothic" panose="020B0502020202020204" pitchFamily="34" charset="0"/>
            </a:endParaRPr>
          </a:p>
          <a:p>
            <a:pPr marL="265113" indent="-265113">
              <a:lnSpc>
                <a:spcPct val="100000"/>
              </a:lnSpc>
              <a:spcBef>
                <a:spcPts val="400"/>
              </a:spcBef>
              <a:spcAft>
                <a:spcPts val="400"/>
              </a:spcAft>
              <a:buFont typeface="Arial" panose="020B0604020202020204" pitchFamily="34" charset="0"/>
              <a:buChar char="•"/>
              <a:defRPr/>
            </a:pPr>
            <a:r>
              <a:rPr lang="de-DE" altLang="de-DE" b="1" dirty="0">
                <a:latin typeface="Century Gothic" panose="020B0502020202020204" pitchFamily="34" charset="0"/>
              </a:rPr>
              <a:t>§ 284 Abs. 2 Nr. 1 bzw. § 313 Abs. 1 Satz 2 Nr. 1 HGB</a:t>
            </a:r>
            <a:endParaRPr lang="de-DE" altLang="de-DE" dirty="0">
              <a:latin typeface="Century Gothic" panose="020B0502020202020204" pitchFamily="34" charset="0"/>
            </a:endParaRP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Ausübung des </a:t>
            </a:r>
            <a:r>
              <a:rPr lang="de-DE" altLang="de-DE" b="1" dirty="0">
                <a:latin typeface="Century Gothic" panose="020B0502020202020204" pitchFamily="34" charset="0"/>
              </a:rPr>
              <a:t>WR</a:t>
            </a:r>
            <a:r>
              <a:rPr lang="de-DE" altLang="de-DE" dirty="0">
                <a:latin typeface="Century Gothic" panose="020B0502020202020204" pitchFamily="34" charset="0"/>
              </a:rPr>
              <a:t> zur Bildung von </a:t>
            </a:r>
            <a:r>
              <a:rPr lang="de-DE" altLang="de-DE" b="1" dirty="0">
                <a:latin typeface="Century Gothic" panose="020B0502020202020204" pitchFamily="34" charset="0"/>
              </a:rPr>
              <a:t>Bewertungseinheiten</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 der </a:t>
            </a:r>
            <a:r>
              <a:rPr lang="de-DE" altLang="de-DE" b="1" dirty="0">
                <a:latin typeface="Century Gothic" panose="020B0502020202020204" pitchFamily="34" charset="0"/>
              </a:rPr>
              <a:t>Methode der bilanziellen Abbildung </a:t>
            </a:r>
            <a:r>
              <a:rPr lang="de-DE" altLang="de-DE" dirty="0">
                <a:latin typeface="Century Gothic" panose="020B0502020202020204" pitchFamily="34" charset="0"/>
              </a:rPr>
              <a:t>von Bewertungseinheiten</a:t>
            </a:r>
            <a:br>
              <a:rPr lang="de-DE" altLang="de-DE" dirty="0">
                <a:latin typeface="Century Gothic" panose="020B0502020202020204" pitchFamily="34" charset="0"/>
              </a:rPr>
            </a:br>
            <a:r>
              <a:rPr lang="de-DE" altLang="de-DE" dirty="0">
                <a:latin typeface="Century Gothic" panose="020B0502020202020204" pitchFamily="34" charset="0"/>
              </a:rPr>
              <a:t>(Einfrierung-Durchbuchungsmethode)</a:t>
            </a:r>
          </a:p>
          <a:p>
            <a:pPr marL="265113" indent="-265113">
              <a:lnSpc>
                <a:spcPct val="100000"/>
              </a:lnSpc>
              <a:spcBef>
                <a:spcPts val="400"/>
              </a:spcBef>
              <a:spcAft>
                <a:spcPts val="400"/>
              </a:spcAft>
              <a:buFont typeface="Arial" panose="020B0604020202020204" pitchFamily="34" charset="0"/>
              <a:buChar char="•"/>
              <a:defRPr/>
            </a:pPr>
            <a:r>
              <a:rPr lang="de-DE" altLang="de-DE" b="1" dirty="0">
                <a:latin typeface="Century Gothic" panose="020B0502020202020204" pitchFamily="34" charset="0"/>
              </a:rPr>
              <a:t>§ 285 Nr. 19 bzw. § 314 Abs. 1 Nr. 11 HGB</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Angaben zu den gewählten Bewertungsmethoden</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Angaben zur Bewertung, wenn nicht zum beizulegenden Wert bewertet wurde</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 des Buchwertes von Finanzinstrumenten und wo diese ausgewiesen werden</a:t>
            </a:r>
          </a:p>
          <a:p>
            <a:pPr marL="265113" indent="-265113">
              <a:lnSpc>
                <a:spcPct val="100000"/>
              </a:lnSpc>
              <a:spcBef>
                <a:spcPts val="400"/>
              </a:spcBef>
              <a:spcAft>
                <a:spcPts val="400"/>
              </a:spcAft>
              <a:buFont typeface="Arial" panose="020B0604020202020204" pitchFamily="34" charset="0"/>
              <a:buChar char="•"/>
              <a:defRPr/>
            </a:pPr>
            <a:r>
              <a:rPr lang="de-DE" altLang="de-DE" b="1" dirty="0">
                <a:latin typeface="Century Gothic" panose="020B0502020202020204" pitchFamily="34" charset="0"/>
              </a:rPr>
              <a:t>§ 285 Nr. 23 Buchst. a bzw. § 314 Abs. 1 Nr. 15 Buchst. a HGB</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 des Betrags, mit dem Grundgeschäfte in eine Bewertungseinheit einbezogen wurden</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 der abgesicherten Risiken, der Art der Bewertungseinheit, der Höhe der abgesicherten</a:t>
            </a:r>
            <a:br>
              <a:rPr lang="de-DE" altLang="de-DE" dirty="0">
                <a:latin typeface="Century Gothic" panose="020B0502020202020204" pitchFamily="34" charset="0"/>
              </a:rPr>
            </a:br>
            <a:r>
              <a:rPr lang="de-DE" altLang="de-DE" dirty="0">
                <a:latin typeface="Century Gothic" panose="020B0502020202020204" pitchFamily="34" charset="0"/>
              </a:rPr>
              <a:t>Risiken</a:t>
            </a:r>
          </a:p>
          <a:p>
            <a:pPr marL="265113" indent="-265113">
              <a:lnSpc>
                <a:spcPct val="100000"/>
              </a:lnSpc>
              <a:spcBef>
                <a:spcPts val="400"/>
              </a:spcBef>
              <a:spcAft>
                <a:spcPts val="400"/>
              </a:spcAft>
              <a:buFont typeface="Arial" panose="020B0604020202020204" pitchFamily="34" charset="0"/>
              <a:buChar char="•"/>
              <a:defRPr/>
            </a:pPr>
            <a:r>
              <a:rPr lang="de-DE" altLang="de-DE" b="1" dirty="0">
                <a:latin typeface="Century Gothic" panose="020B0502020202020204" pitchFamily="34" charset="0"/>
              </a:rPr>
              <a:t>§ 285 Nr. 23 Buchst. b bzw. § 314 Abs. 1 Nr. 15 Buchst. b HGB</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Angabe warum, in welchem Umfang und für welchen Zeitraum die </a:t>
            </a:r>
            <a:r>
              <a:rPr lang="de-DE" altLang="de-DE">
                <a:latin typeface="Century Gothic" panose="020B0502020202020204" pitchFamily="34" charset="0"/>
              </a:rPr>
              <a:t>Sicherungsbeziehung bei</a:t>
            </a:r>
            <a:br>
              <a:rPr lang="de-DE" altLang="de-DE">
                <a:latin typeface="Century Gothic" panose="020B0502020202020204" pitchFamily="34" charset="0"/>
              </a:rPr>
            </a:br>
            <a:r>
              <a:rPr lang="de-DE" altLang="de-DE">
                <a:latin typeface="Century Gothic" panose="020B0502020202020204" pitchFamily="34" charset="0"/>
              </a:rPr>
              <a:t>Bewertungseinheiten </a:t>
            </a:r>
            <a:r>
              <a:rPr lang="de-DE" altLang="de-DE" dirty="0">
                <a:latin typeface="Century Gothic" panose="020B0502020202020204" pitchFamily="34" charset="0"/>
              </a:rPr>
              <a:t>besteht</a:t>
            </a:r>
          </a:p>
          <a:p>
            <a:pPr marL="265113" indent="-265113">
              <a:lnSpc>
                <a:spcPct val="100000"/>
              </a:lnSpc>
              <a:spcBef>
                <a:spcPts val="400"/>
              </a:spcBef>
              <a:spcAft>
                <a:spcPts val="400"/>
              </a:spcAft>
              <a:buFont typeface="Arial" panose="020B0604020202020204" pitchFamily="34" charset="0"/>
              <a:buChar char="•"/>
              <a:defRPr/>
            </a:pPr>
            <a:r>
              <a:rPr lang="de-DE" altLang="de-DE" b="1" dirty="0">
                <a:latin typeface="Century Gothic" panose="020B0502020202020204" pitchFamily="34" charset="0"/>
              </a:rPr>
              <a:t>§ 285 Nr. 23 Bucht. C bzw. § 314 Abs. 1 Nr. 15 Buchst. c HGB</a:t>
            </a:r>
          </a:p>
          <a:p>
            <a:pPr marL="539750" indent="-274638">
              <a:lnSpc>
                <a:spcPct val="100000"/>
              </a:lnSpc>
              <a:spcBef>
                <a:spcPts val="400"/>
              </a:spcBef>
              <a:spcAft>
                <a:spcPts val="400"/>
              </a:spcAft>
              <a:buFont typeface="Symbol" panose="05050102010706020507" pitchFamily="18" charset="2"/>
              <a:buChar char="-"/>
              <a:defRPr/>
            </a:pPr>
            <a:r>
              <a:rPr lang="de-DE" altLang="de-DE" dirty="0">
                <a:latin typeface="Century Gothic" panose="020B0502020202020204" pitchFamily="34" charset="0"/>
              </a:rPr>
              <a:t>Erläuterung abgesicherter erwarteter Transaktionen</a:t>
            </a:r>
          </a:p>
        </p:txBody>
      </p:sp>
      <p:sp>
        <p:nvSpPr>
          <p:cNvPr id="346115" name="Rectangle 2">
            <a:extLst>
              <a:ext uri="{FF2B5EF4-FFF2-40B4-BE49-F238E27FC236}">
                <a16:creationId xmlns:a16="http://schemas.microsoft.com/office/drawing/2014/main" id="{020B8555-8D27-4417-91FF-17535622589F}"/>
              </a:ext>
            </a:extLst>
          </p:cNvPr>
          <p:cNvSpPr txBox="1">
            <a:spLocks/>
          </p:cNvSpPr>
          <p:nvPr/>
        </p:nvSpPr>
        <p:spPr bwMode="auto">
          <a:xfrm>
            <a:off x="1056434" y="67516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ts val="300"/>
              </a:spcBef>
              <a:spcAft>
                <a:spcPts val="300"/>
              </a:spcAft>
            </a:pPr>
            <a:r>
              <a:rPr lang="de-DE" altLang="de-DE" sz="1600" b="1" dirty="0">
                <a:solidFill>
                  <a:srgbClr val="00B0F0"/>
                </a:solidFill>
                <a:latin typeface="Century Gothic" panose="020B0502020202020204" pitchFamily="34" charset="0"/>
              </a:rPr>
              <a:t>4.15 </a:t>
            </a:r>
            <a:r>
              <a:rPr lang="de-DE" altLang="de-DE" sz="1600" b="1" dirty="0" err="1">
                <a:solidFill>
                  <a:srgbClr val="00B0F0"/>
                </a:solidFill>
                <a:latin typeface="Century Gothic" panose="020B0502020202020204" pitchFamily="34" charset="0"/>
              </a:rPr>
              <a:t>Anhangangaben</a:t>
            </a:r>
            <a:r>
              <a:rPr lang="de-DE" altLang="de-DE" sz="1600" b="1" dirty="0">
                <a:solidFill>
                  <a:srgbClr val="00B0F0"/>
                </a:solidFill>
                <a:latin typeface="Century Gothic" panose="020B0502020202020204" pitchFamily="34" charset="0"/>
              </a:rPr>
              <a:t> und Lageberichterstattung</a:t>
            </a:r>
          </a:p>
        </p:txBody>
      </p:sp>
      <p:sp>
        <p:nvSpPr>
          <p:cNvPr id="346118" name="Textfeld 1">
            <a:extLst>
              <a:ext uri="{FF2B5EF4-FFF2-40B4-BE49-F238E27FC236}">
                <a16:creationId xmlns:a16="http://schemas.microsoft.com/office/drawing/2014/main" id="{F0FA6C7B-ED8C-4D12-A679-98E41BD7F83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067349240"/>
      </p:ext>
    </p:extLst>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2">
            <a:extLst>
              <a:ext uri="{FF2B5EF4-FFF2-40B4-BE49-F238E27FC236}">
                <a16:creationId xmlns:a16="http://schemas.microsoft.com/office/drawing/2014/main" id="{6417E88D-86E2-4563-A2A0-A0E73CBADE7C}"/>
              </a:ext>
            </a:extLst>
          </p:cNvPr>
          <p:cNvSpPr txBox="1">
            <a:spLocks/>
          </p:cNvSpPr>
          <p:nvPr/>
        </p:nvSpPr>
        <p:spPr bwMode="auto">
          <a:xfrm>
            <a:off x="1055290" y="1044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4.15.2 Lageberichterstattung</a:t>
            </a:r>
          </a:p>
        </p:txBody>
      </p:sp>
      <p:sp>
        <p:nvSpPr>
          <p:cNvPr id="12" name="Inhaltsplatzhalter 2">
            <a:extLst>
              <a:ext uri="{FF2B5EF4-FFF2-40B4-BE49-F238E27FC236}">
                <a16:creationId xmlns:a16="http://schemas.microsoft.com/office/drawing/2014/main" id="{7BC0520F-7FA2-4E3B-A90D-0E135EDA6C4D}"/>
              </a:ext>
            </a:extLst>
          </p:cNvPr>
          <p:cNvSpPr txBox="1">
            <a:spLocks/>
          </p:cNvSpPr>
          <p:nvPr/>
        </p:nvSpPr>
        <p:spPr bwMode="auto">
          <a:xfrm>
            <a:off x="1055688" y="1575643"/>
            <a:ext cx="108013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rtl="0" eaLnBrk="0" fontAlgn="base" hangingPunct="0">
              <a:lnSpc>
                <a:spcPct val="110000"/>
              </a:lnSpc>
              <a:spcBef>
                <a:spcPts val="800"/>
              </a:spcBef>
              <a:spcAft>
                <a:spcPct val="0"/>
              </a:spcAft>
              <a:buFont typeface="Arial"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Bef>
                <a:spcPts val="0"/>
              </a:spcBef>
              <a:spcAft>
                <a:spcPts val="300"/>
              </a:spcAft>
              <a:buFont typeface="Arial" pitchFamily="34" charset="0"/>
              <a:buChar char="•"/>
              <a:defRPr/>
            </a:pPr>
            <a:r>
              <a:rPr lang="de-DE" altLang="de-DE" sz="1600" b="1" dirty="0">
                <a:solidFill>
                  <a:srgbClr val="000000"/>
                </a:solidFill>
                <a:latin typeface="Century Gothic" panose="020B0502020202020204" pitchFamily="34" charset="0"/>
              </a:rPr>
              <a:t>§ 289 Abs. 2 Nr. 1a bzw. § 315 Abs. 2 Nr. 1a HGB</a:t>
            </a:r>
          </a:p>
          <a:p>
            <a:pPr marL="266700">
              <a:spcBef>
                <a:spcPts val="0"/>
              </a:spcBef>
              <a:spcAft>
                <a:spcPts val="0"/>
              </a:spcAft>
              <a:defRPr/>
            </a:pPr>
            <a:r>
              <a:rPr lang="de-DE" altLang="de-DE" sz="1600" dirty="0">
                <a:solidFill>
                  <a:srgbClr val="000000"/>
                </a:solidFill>
                <a:latin typeface="Century Gothic" panose="020B0502020202020204" pitchFamily="34" charset="0"/>
              </a:rPr>
              <a:t>Risikomanagementziele und -methoden inkl. der Methoden zur Absicherung</a:t>
            </a:r>
          </a:p>
        </p:txBody>
      </p:sp>
      <p:sp>
        <p:nvSpPr>
          <p:cNvPr id="350214" name="Textfeld 1">
            <a:extLst>
              <a:ext uri="{FF2B5EF4-FFF2-40B4-BE49-F238E27FC236}">
                <a16:creationId xmlns:a16="http://schemas.microsoft.com/office/drawing/2014/main" id="{7C3FDA72-1489-4770-87BC-1F9CB64FBBD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896591256"/>
      </p:ext>
    </p:extLst>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1" name="Textfeld 1">
            <a:extLst>
              <a:ext uri="{FF2B5EF4-FFF2-40B4-BE49-F238E27FC236}">
                <a16:creationId xmlns:a16="http://schemas.microsoft.com/office/drawing/2014/main" id="{EF1B30DB-E466-4CC4-8137-E4159AE8C0E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
        <p:nvSpPr>
          <p:cNvPr id="6" name="Rectangle 2">
            <a:extLst>
              <a:ext uri="{FF2B5EF4-FFF2-40B4-BE49-F238E27FC236}">
                <a16:creationId xmlns:a16="http://schemas.microsoft.com/office/drawing/2014/main" id="{E9A8F5F8-9352-4367-A9BC-AB895C516F69}"/>
              </a:ext>
            </a:extLst>
          </p:cNvPr>
          <p:cNvSpPr txBox="1">
            <a:spLocks/>
          </p:cNvSpPr>
          <p:nvPr/>
        </p:nvSpPr>
        <p:spPr bwMode="auto">
          <a:xfrm>
            <a:off x="1061448" y="91846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4.16	</a:t>
            </a:r>
            <a:r>
              <a:rPr lang="de-DE" sz="2800" b="1" dirty="0">
                <a:latin typeface="Century Gothic" panose="020B0502020202020204" pitchFamily="34" charset="0"/>
              </a:rPr>
              <a:t>Besondere Prüfungshandlungen zu den Finanzinstrumenten</a:t>
            </a:r>
          </a:p>
          <a:p>
            <a:pPr lvl="4">
              <a:spcBef>
                <a:spcPts val="600"/>
              </a:spcBef>
              <a:spcAft>
                <a:spcPts val="600"/>
              </a:spcAft>
              <a:tabLst>
                <a:tab pos="444500" algn="l"/>
              </a:tabLst>
            </a:pPr>
            <a:r>
              <a:rPr lang="de-DE" b="1" dirty="0">
                <a:latin typeface="Century Gothic" panose="020B0502020202020204" pitchFamily="34" charset="0"/>
              </a:rPr>
              <a:t>4.16.1	</a:t>
            </a:r>
            <a:r>
              <a:rPr lang="de-DE" dirty="0">
                <a:latin typeface="Century Gothic" panose="020B0502020202020204" pitchFamily="34" charset="0"/>
              </a:rPr>
              <a:t>Prüfung des internen Kontrollsystems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4.16.2	</a:t>
            </a:r>
            <a:r>
              <a:rPr lang="de-DE" dirty="0">
                <a:latin typeface="Century Gothic" panose="020B0502020202020204" pitchFamily="34" charset="0"/>
              </a:rPr>
              <a:t>Durchführung von Funktionsprüfungen</a:t>
            </a:r>
          </a:p>
          <a:p>
            <a:pPr lvl="4">
              <a:spcBef>
                <a:spcPts val="600"/>
              </a:spcBef>
              <a:spcAft>
                <a:spcPts val="600"/>
              </a:spcAft>
              <a:tabLst>
                <a:tab pos="444500" algn="l"/>
              </a:tabLst>
            </a:pPr>
            <a:r>
              <a:rPr lang="de-DE" b="1" dirty="0">
                <a:latin typeface="Century Gothic" panose="020B0502020202020204" pitchFamily="34" charset="0"/>
              </a:rPr>
              <a:t>4.16.3	</a:t>
            </a:r>
            <a:r>
              <a:rPr lang="de-DE" dirty="0">
                <a:latin typeface="Century Gothic" panose="020B0502020202020204" pitchFamily="34" charset="0"/>
              </a:rPr>
              <a:t>Aussagebezogene Prüfungshandlungen / Einzelprüfungen 	(Auswahl)</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503C596D-9969-4FBE-AF93-12D655BA012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665232963"/>
      </p:ext>
    </p:extLst>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Inhaltsplatzhalter 2">
            <a:extLst>
              <a:ext uri="{FF2B5EF4-FFF2-40B4-BE49-F238E27FC236}">
                <a16:creationId xmlns:a16="http://schemas.microsoft.com/office/drawing/2014/main" id="{882F37A4-F784-484B-A428-721C200BB36F}"/>
              </a:ext>
            </a:extLst>
          </p:cNvPr>
          <p:cNvSpPr>
            <a:spLocks noGrp="1"/>
          </p:cNvSpPr>
          <p:nvPr>
            <p:ph idx="4294967295"/>
          </p:nvPr>
        </p:nvSpPr>
        <p:spPr>
          <a:xfrm>
            <a:off x="983432" y="1435100"/>
            <a:ext cx="10945812" cy="4924425"/>
          </a:xfrm>
          <a:prstGeom prst="rect">
            <a:avLst/>
          </a:prstGeom>
        </p:spPr>
        <p:txBody>
          <a:bodyPr>
            <a:spAutoFit/>
          </a:bodyPr>
          <a:lstStyle/>
          <a:p>
            <a:pPr>
              <a:lnSpc>
                <a:spcPct val="100000"/>
              </a:lnSpc>
              <a:spcBef>
                <a:spcPts val="600"/>
              </a:spcBef>
              <a:spcAft>
                <a:spcPts val="600"/>
              </a:spcAft>
              <a:defRPr/>
            </a:pPr>
            <a:r>
              <a:rPr lang="de-DE" altLang="de-DE" sz="1600" b="1" dirty="0">
                <a:solidFill>
                  <a:srgbClr val="00B0F0"/>
                </a:solidFill>
                <a:latin typeface="Century Gothic" panose="020B0502020202020204" pitchFamily="34" charset="0"/>
              </a:rPr>
              <a:t>4.16.1 Prüfung des internen Kontrollsystems</a:t>
            </a:r>
          </a:p>
          <a:p>
            <a:pPr marL="265113" lvl="1" indent="-261938">
              <a:lnSpc>
                <a:spcPct val="100000"/>
              </a:lnSpc>
              <a:spcBef>
                <a:spcPts val="600"/>
              </a:spcBef>
              <a:spcAft>
                <a:spcPts val="600"/>
              </a:spcAft>
              <a:buFont typeface="Arial" panose="020B0604020202020204" pitchFamily="34" charset="0"/>
              <a:buChar char="•"/>
              <a:tabLst>
                <a:tab pos="536575" algn="l"/>
              </a:tabLst>
              <a:defRPr/>
            </a:pPr>
            <a:r>
              <a:rPr lang="de-DE" altLang="de-DE" sz="1600" dirty="0">
                <a:latin typeface="Century Gothic" panose="020B0502020202020204" pitchFamily="34" charset="0"/>
              </a:rPr>
              <a:t>Gibt es Vorgaben dafür, ob, wann und welche Finanzinstrumente </a:t>
            </a:r>
            <a:r>
              <a:rPr lang="de-DE" altLang="de-DE" sz="1600">
                <a:latin typeface="Century Gothic" panose="020B0502020202020204" pitchFamily="34" charset="0"/>
              </a:rPr>
              <a:t>zur Risikobegrenzung</a:t>
            </a:r>
            <a:br>
              <a:rPr lang="de-DE" altLang="de-DE" sz="1600">
                <a:latin typeface="Century Gothic" panose="020B0502020202020204" pitchFamily="34" charset="0"/>
              </a:rPr>
            </a:br>
            <a:r>
              <a:rPr lang="de-DE" altLang="de-DE" sz="1600">
                <a:latin typeface="Century Gothic" panose="020B0502020202020204" pitchFamily="34" charset="0"/>
              </a:rPr>
              <a:t>eingesetzt </a:t>
            </a:r>
            <a:r>
              <a:rPr lang="de-DE" altLang="de-DE" sz="1600" dirty="0">
                <a:latin typeface="Century Gothic" panose="020B0502020202020204" pitchFamily="34" charset="0"/>
              </a:rPr>
              <a:t>werden?</a:t>
            </a:r>
          </a:p>
          <a:p>
            <a:pPr marL="265113" lvl="1" indent="-261938">
              <a:lnSpc>
                <a:spcPct val="100000"/>
              </a:lnSpc>
              <a:spcBef>
                <a:spcPts val="600"/>
              </a:spcBef>
              <a:spcAft>
                <a:spcPts val="600"/>
              </a:spcAft>
              <a:buFont typeface="Arial" panose="020B0604020202020204" pitchFamily="34" charset="0"/>
              <a:buChar char="•"/>
              <a:tabLst>
                <a:tab pos="536575" algn="l"/>
              </a:tabLst>
              <a:defRPr/>
            </a:pPr>
            <a:r>
              <a:rPr lang="de-DE" altLang="de-DE" sz="1600" dirty="0">
                <a:latin typeface="Century Gothic" panose="020B0502020202020204" pitchFamily="34" charset="0"/>
              </a:rPr>
              <a:t>Ist definiert, für welche Risiken Finanzinstrumente in Frage kommen?</a:t>
            </a:r>
          </a:p>
          <a:p>
            <a:pPr marL="265113" lvl="1" indent="-261938">
              <a:lnSpc>
                <a:spcPct val="100000"/>
              </a:lnSpc>
              <a:spcBef>
                <a:spcPts val="600"/>
              </a:spcBef>
              <a:spcAft>
                <a:spcPts val="600"/>
              </a:spcAft>
              <a:buFont typeface="Arial" panose="020B0604020202020204" pitchFamily="34" charset="0"/>
              <a:buChar char="•"/>
              <a:tabLst>
                <a:tab pos="536575" algn="l"/>
              </a:tabLst>
              <a:defRPr/>
            </a:pPr>
            <a:r>
              <a:rPr lang="de-DE" altLang="de-DE" sz="1600" dirty="0">
                <a:latin typeface="Century Gothic" panose="020B0502020202020204" pitchFamily="34" charset="0"/>
              </a:rPr>
              <a:t>Gibt es Richtlinien für die bilanzielle Behandlung von Finanzinstrumenten inkl. der </a:t>
            </a:r>
            <a:r>
              <a:rPr lang="de-DE" altLang="de-DE" sz="1600">
                <a:latin typeface="Century Gothic" panose="020B0502020202020204" pitchFamily="34" charset="0"/>
              </a:rPr>
              <a:t>Entscheidung,</a:t>
            </a:r>
            <a:br>
              <a:rPr lang="de-DE" altLang="de-DE" sz="1600">
                <a:latin typeface="Century Gothic" panose="020B0502020202020204" pitchFamily="34" charset="0"/>
              </a:rPr>
            </a:br>
            <a:r>
              <a:rPr lang="de-DE" altLang="de-DE" sz="1600">
                <a:latin typeface="Century Gothic" panose="020B0502020202020204" pitchFamily="34" charset="0"/>
              </a:rPr>
              <a:t>ob </a:t>
            </a:r>
            <a:r>
              <a:rPr lang="de-DE" altLang="de-DE" sz="1600" dirty="0">
                <a:latin typeface="Century Gothic" panose="020B0502020202020204" pitchFamily="34" charset="0"/>
              </a:rPr>
              <a:t>Bewertungseinheiten gebildet werden?</a:t>
            </a:r>
          </a:p>
          <a:p>
            <a:pPr marL="265113" lvl="1" indent="-261938">
              <a:lnSpc>
                <a:spcPct val="100000"/>
              </a:lnSpc>
              <a:spcBef>
                <a:spcPts val="600"/>
              </a:spcBef>
              <a:spcAft>
                <a:spcPts val="600"/>
              </a:spcAft>
              <a:buFont typeface="Arial" panose="020B0604020202020204" pitchFamily="34" charset="0"/>
              <a:buChar char="•"/>
              <a:tabLst>
                <a:tab pos="536575" algn="l"/>
              </a:tabLst>
              <a:defRPr/>
            </a:pPr>
            <a:r>
              <a:rPr lang="de-DE" altLang="de-DE" sz="1600" dirty="0">
                <a:latin typeface="Century Gothic" panose="020B0502020202020204" pitchFamily="34" charset="0"/>
              </a:rPr>
              <a:t>Erfolgt eine Risikoanalyse?</a:t>
            </a:r>
          </a:p>
          <a:p>
            <a:pPr marL="265113" lvl="1" indent="-261938">
              <a:lnSpc>
                <a:spcPct val="100000"/>
              </a:lnSpc>
              <a:spcBef>
                <a:spcPts val="600"/>
              </a:spcBef>
              <a:spcAft>
                <a:spcPts val="600"/>
              </a:spcAft>
              <a:buFont typeface="Arial" panose="020B0604020202020204" pitchFamily="34" charset="0"/>
              <a:buChar char="•"/>
              <a:tabLst>
                <a:tab pos="536575" algn="l"/>
              </a:tabLst>
              <a:defRPr/>
            </a:pPr>
            <a:r>
              <a:rPr lang="de-DE" altLang="de-DE" sz="1600" dirty="0">
                <a:latin typeface="Century Gothic" panose="020B0502020202020204" pitchFamily="34" charset="0"/>
              </a:rPr>
              <a:t>Gibt es Kontrollen in den angesprochenen Bereichen, die wesentliche Fehler </a:t>
            </a:r>
            <a:r>
              <a:rPr lang="de-DE" altLang="de-DE" sz="1600">
                <a:latin typeface="Century Gothic" panose="020B0502020202020204" pitchFamily="34" charset="0"/>
              </a:rPr>
              <a:t>in der</a:t>
            </a:r>
            <a:br>
              <a:rPr lang="de-DE" altLang="de-DE" sz="1600">
                <a:latin typeface="Century Gothic" panose="020B0502020202020204" pitchFamily="34" charset="0"/>
              </a:rPr>
            </a:br>
            <a:r>
              <a:rPr lang="de-DE" altLang="de-DE" sz="1600">
                <a:latin typeface="Century Gothic" panose="020B0502020202020204" pitchFamily="34" charset="0"/>
              </a:rPr>
              <a:t>Rechnungslegung </a:t>
            </a:r>
            <a:r>
              <a:rPr lang="de-DE" altLang="de-DE" sz="1600" dirty="0">
                <a:latin typeface="Century Gothic" panose="020B0502020202020204" pitchFamily="34" charset="0"/>
              </a:rPr>
              <a:t>vermeiden/aufdecken? </a:t>
            </a:r>
          </a:p>
          <a:p>
            <a:pPr marL="355600" lvl="1" indent="-355600">
              <a:lnSpc>
                <a:spcPct val="100000"/>
              </a:lnSpc>
              <a:spcBef>
                <a:spcPts val="600"/>
              </a:spcBef>
              <a:spcAft>
                <a:spcPts val="600"/>
              </a:spcAft>
              <a:buFont typeface="Arial" panose="020B0604020202020204" pitchFamily="34" charset="0"/>
              <a:buNone/>
              <a:defRPr/>
            </a:pPr>
            <a:endParaRPr lang="de-DE" altLang="de-DE" sz="1600" b="1" dirty="0">
              <a:solidFill>
                <a:srgbClr val="00B0F0"/>
              </a:solidFill>
              <a:latin typeface="Century Gothic" panose="020B0502020202020204" pitchFamily="34" charset="0"/>
            </a:endParaRPr>
          </a:p>
          <a:p>
            <a:pPr marL="355600" lvl="1" indent="-355600">
              <a:lnSpc>
                <a:spcPct val="100000"/>
              </a:lnSpc>
              <a:spcBef>
                <a:spcPts val="60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4.16.2 Durchführung von Funktionsprüfungen</a:t>
            </a:r>
          </a:p>
          <a:p>
            <a:pPr marL="0" lvl="1" indent="0">
              <a:lnSpc>
                <a:spcPct val="100000"/>
              </a:lnSpc>
              <a:spcBef>
                <a:spcPts val="600"/>
              </a:spcBef>
              <a:spcAft>
                <a:spcPts val="600"/>
              </a:spcAft>
              <a:buNone/>
              <a:tabLst>
                <a:tab pos="447675" algn="l"/>
              </a:tabLst>
              <a:defRPr/>
            </a:pPr>
            <a:r>
              <a:rPr lang="de-DE" altLang="de-DE" sz="1600" dirty="0">
                <a:latin typeface="Century Gothic" panose="020B0502020202020204" pitchFamily="34" charset="0"/>
              </a:rPr>
              <a:t>Der Kontrollen, auf die der Abschlussprüfer sich bei der Gewinnung </a:t>
            </a:r>
            <a:r>
              <a:rPr lang="de-DE" altLang="de-DE" sz="1600">
                <a:latin typeface="Century Gothic" panose="020B0502020202020204" pitchFamily="34" charset="0"/>
              </a:rPr>
              <a:t>seines Prüfungsurteils</a:t>
            </a:r>
            <a:br>
              <a:rPr lang="de-DE" altLang="de-DE" sz="1600">
                <a:latin typeface="Century Gothic" panose="020B0502020202020204" pitchFamily="34" charset="0"/>
              </a:rPr>
            </a:br>
            <a:r>
              <a:rPr lang="de-DE" altLang="de-DE" sz="1600">
                <a:latin typeface="Century Gothic" panose="020B0502020202020204" pitchFamily="34" charset="0"/>
              </a:rPr>
              <a:t>verlassen </a:t>
            </a:r>
            <a:r>
              <a:rPr lang="de-DE" altLang="de-DE" sz="1600" dirty="0">
                <a:latin typeface="Century Gothic" panose="020B0502020202020204" pitchFamily="34" charset="0"/>
              </a:rPr>
              <a:t>will.</a:t>
            </a:r>
          </a:p>
          <a:p>
            <a:pPr marL="357187">
              <a:lnSpc>
                <a:spcPct val="100000"/>
              </a:lnSpc>
              <a:spcBef>
                <a:spcPts val="600"/>
              </a:spcBef>
              <a:spcAft>
                <a:spcPts val="600"/>
              </a:spcAft>
              <a:defRPr/>
            </a:pPr>
            <a:endParaRPr lang="de-DE" altLang="de-DE" sz="1600" dirty="0">
              <a:latin typeface="Century Gothic" panose="020B0502020202020204" pitchFamily="34" charset="0"/>
            </a:endParaRPr>
          </a:p>
        </p:txBody>
      </p:sp>
      <p:sp>
        <p:nvSpPr>
          <p:cNvPr id="354307" name="Rectangle 2">
            <a:extLst>
              <a:ext uri="{FF2B5EF4-FFF2-40B4-BE49-F238E27FC236}">
                <a16:creationId xmlns:a16="http://schemas.microsoft.com/office/drawing/2014/main" id="{00092076-7667-45FB-8FDE-7B1B4132190D}"/>
              </a:ext>
            </a:extLst>
          </p:cNvPr>
          <p:cNvSpPr txBox="1">
            <a:spLocks/>
          </p:cNvSpPr>
          <p:nvPr/>
        </p:nvSpPr>
        <p:spPr bwMode="auto">
          <a:xfrm>
            <a:off x="1056434" y="103670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ts val="300"/>
              </a:spcBef>
              <a:spcAft>
                <a:spcPts val="300"/>
              </a:spcAft>
            </a:pPr>
            <a:r>
              <a:rPr lang="de-DE" altLang="de-DE" sz="1600" b="1" dirty="0">
                <a:solidFill>
                  <a:srgbClr val="00B0F0"/>
                </a:solidFill>
                <a:latin typeface="Century Gothic" panose="020B0502020202020204" pitchFamily="34" charset="0"/>
              </a:rPr>
              <a:t>4.16 Besondere Prüfungshandlungen zu den Finanzinstrumenten</a:t>
            </a:r>
          </a:p>
        </p:txBody>
      </p:sp>
      <p:sp>
        <p:nvSpPr>
          <p:cNvPr id="354310" name="Textfeld 1">
            <a:extLst>
              <a:ext uri="{FF2B5EF4-FFF2-40B4-BE49-F238E27FC236}">
                <a16:creationId xmlns:a16="http://schemas.microsoft.com/office/drawing/2014/main" id="{CB5E702B-5482-49F2-86BB-7DC91FE82F1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267557985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CCD2B736-ED02-4FA4-AA27-A46DD661773C}"/>
              </a:ext>
            </a:extLst>
          </p:cNvPr>
          <p:cNvSpPr>
            <a:spLocks noGrp="1" noChangeArrowheads="1"/>
          </p:cNvSpPr>
          <p:nvPr>
            <p:ph type="body" idx="4294967295"/>
          </p:nvPr>
        </p:nvSpPr>
        <p:spPr>
          <a:xfrm>
            <a:off x="983432" y="1443260"/>
            <a:ext cx="10801350" cy="4217988"/>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180975">
              <a:spcBef>
                <a:spcPts val="600"/>
              </a:spcBef>
              <a:spcAft>
                <a:spcPts val="0"/>
              </a:spcAft>
              <a:defRPr/>
            </a:pPr>
            <a:r>
              <a:rPr lang="de-DE" altLang="de-DE" sz="1600" b="1" dirty="0">
                <a:solidFill>
                  <a:srgbClr val="00B0F0"/>
                </a:solidFill>
                <a:latin typeface="Century Gothic" pitchFamily="34" charset="0"/>
              </a:rPr>
              <a:t>Gesellschaftsvertragliche / satzungsmäßige Gewinnrücklage</a:t>
            </a:r>
          </a:p>
          <a:p>
            <a:pPr marL="714375" indent="-266700">
              <a:spcBef>
                <a:spcPts val="600"/>
              </a:spcBef>
              <a:spcAft>
                <a:spcPts val="0"/>
              </a:spcAft>
              <a:buFont typeface="Arial" panose="020B0604020202020204" pitchFamily="34" charset="0"/>
              <a:buChar char="•"/>
              <a:defRPr/>
            </a:pPr>
            <a:r>
              <a:rPr lang="de-DE" altLang="de-DE" sz="1600" dirty="0">
                <a:latin typeface="Century Gothic" pitchFamily="34" charset="0"/>
              </a:rPr>
              <a:t>Wurden die laut Gesellschaftsvertrag / Satzung </a:t>
            </a:r>
            <a:r>
              <a:rPr lang="de-DE" altLang="de-DE" sz="1600" b="1" dirty="0">
                <a:latin typeface="Century Gothic" pitchFamily="34" charset="0"/>
              </a:rPr>
              <a:t>bestimmten </a:t>
            </a:r>
            <a:r>
              <a:rPr lang="de-DE" altLang="de-DE" sz="1600" b="1">
                <a:latin typeface="Century Gothic" pitchFamily="34" charset="0"/>
              </a:rPr>
              <a:t>Beträge </a:t>
            </a:r>
            <a:r>
              <a:rPr lang="de-DE" altLang="de-DE" sz="1600">
                <a:latin typeface="Century Gothic" pitchFamily="34" charset="0"/>
              </a:rPr>
              <a:t>der</a:t>
            </a:r>
            <a:br>
              <a:rPr lang="de-DE" altLang="de-DE" sz="1600">
                <a:latin typeface="Century Gothic" pitchFamily="34" charset="0"/>
              </a:rPr>
            </a:br>
            <a:r>
              <a:rPr lang="de-DE" altLang="de-DE" sz="1600">
                <a:latin typeface="Century Gothic" pitchFamily="34" charset="0"/>
              </a:rPr>
              <a:t>Gewinnrücklage </a:t>
            </a:r>
            <a:r>
              <a:rPr lang="de-DE" altLang="de-DE" sz="1600" b="1" dirty="0">
                <a:latin typeface="Century Gothic" pitchFamily="34" charset="0"/>
              </a:rPr>
              <a:t>zugewiesen</a:t>
            </a:r>
            <a:r>
              <a:rPr lang="de-DE" altLang="de-DE" sz="1600" dirty="0">
                <a:latin typeface="Century Gothic" pitchFamily="34" charset="0"/>
              </a:rPr>
              <a:t>?</a:t>
            </a:r>
          </a:p>
          <a:p>
            <a:pPr marL="714375" indent="-266700">
              <a:spcBef>
                <a:spcPts val="600"/>
              </a:spcBef>
              <a:spcAft>
                <a:spcPts val="0"/>
              </a:spcAft>
              <a:buFont typeface="Arial" panose="020B0604020202020204" pitchFamily="34" charset="0"/>
              <a:buChar char="•"/>
              <a:defRPr/>
            </a:pPr>
            <a:r>
              <a:rPr lang="de-DE" altLang="de-DE" sz="1600" dirty="0">
                <a:latin typeface="Century Gothic" pitchFamily="34" charset="0"/>
              </a:rPr>
              <a:t>Bei Verstoß gegen satzungsmäßige Vorschriften </a:t>
            </a:r>
            <a:r>
              <a:rPr lang="de-DE" altLang="de-DE" sz="1600">
                <a:latin typeface="Century Gothic" pitchFamily="34" charset="0"/>
              </a:rPr>
              <a:t>bezüglich Gewinnrücklage:</a:t>
            </a:r>
            <a:br>
              <a:rPr lang="de-DE" altLang="de-DE" sz="1600">
                <a:latin typeface="Century Gothic" pitchFamily="34" charset="0"/>
              </a:rPr>
            </a:br>
            <a:r>
              <a:rPr lang="de-DE" altLang="de-DE" sz="1600" b="1">
                <a:latin typeface="Century Gothic" pitchFamily="34" charset="0"/>
              </a:rPr>
              <a:t>Nichtigkeit </a:t>
            </a:r>
            <a:r>
              <a:rPr lang="de-DE" altLang="de-DE" sz="1600" b="1" dirty="0">
                <a:latin typeface="Century Gothic" pitchFamily="34" charset="0"/>
              </a:rPr>
              <a:t>des Jahresabschlusses </a:t>
            </a:r>
            <a:r>
              <a:rPr lang="de-DE" altLang="de-DE" sz="1600" dirty="0">
                <a:latin typeface="Century Gothic" pitchFamily="34" charset="0"/>
              </a:rPr>
              <a:t>nach § 256 Abs. 1 Nr. 4 </a:t>
            </a:r>
            <a:r>
              <a:rPr lang="de-DE" altLang="de-DE" sz="1600">
                <a:latin typeface="Century Gothic" pitchFamily="34" charset="0"/>
              </a:rPr>
              <a:t>AktG gegeben</a:t>
            </a:r>
            <a:br>
              <a:rPr lang="de-DE" altLang="de-DE" sz="1600">
                <a:latin typeface="Century Gothic" pitchFamily="34" charset="0"/>
              </a:rPr>
            </a:br>
            <a:r>
              <a:rPr lang="de-DE" altLang="de-DE" sz="1600">
                <a:latin typeface="Century Gothic" pitchFamily="34" charset="0"/>
              </a:rPr>
              <a:t>(</a:t>
            </a:r>
            <a:r>
              <a:rPr lang="de-DE" altLang="de-DE" sz="1600" dirty="0">
                <a:latin typeface="Century Gothic" pitchFamily="34" charset="0"/>
              </a:rPr>
              <a:t>auf GmbH </a:t>
            </a:r>
            <a:r>
              <a:rPr lang="de-DE" altLang="de-DE" sz="1600" b="1" dirty="0">
                <a:latin typeface="Century Gothic" pitchFamily="34" charset="0"/>
              </a:rPr>
              <a:t>nicht analog </a:t>
            </a:r>
            <a:r>
              <a:rPr lang="de-DE" altLang="de-DE" sz="1600" dirty="0">
                <a:latin typeface="Century Gothic" pitchFamily="34" charset="0"/>
              </a:rPr>
              <a:t>anwendbar)!</a:t>
            </a:r>
          </a:p>
          <a:p>
            <a:pPr marL="714375" indent="-266700">
              <a:spcBef>
                <a:spcPts val="600"/>
              </a:spcBef>
              <a:spcAft>
                <a:spcPts val="0"/>
              </a:spcAft>
              <a:buFont typeface="Arial" panose="020B0604020202020204" pitchFamily="34" charset="0"/>
              <a:buChar char="•"/>
              <a:defRPr/>
            </a:pPr>
            <a:endParaRPr lang="de-DE" altLang="de-DE" sz="1600" dirty="0">
              <a:latin typeface="Century Gothic" pitchFamily="34" charset="0"/>
            </a:endParaRPr>
          </a:p>
          <a:p>
            <a:pPr marL="180975">
              <a:spcBef>
                <a:spcPts val="600"/>
              </a:spcBef>
              <a:spcAft>
                <a:spcPts val="0"/>
              </a:spcAft>
              <a:defRPr/>
            </a:pPr>
            <a:r>
              <a:rPr lang="de-DE" altLang="de-DE" sz="1600" b="1" dirty="0">
                <a:solidFill>
                  <a:srgbClr val="00B0F0"/>
                </a:solidFill>
                <a:latin typeface="Century Gothic" pitchFamily="34" charset="0"/>
              </a:rPr>
              <a:t>Andere</a:t>
            </a:r>
            <a:r>
              <a:rPr lang="de-DE" altLang="de-DE" sz="1600" dirty="0">
                <a:solidFill>
                  <a:srgbClr val="00B0F0"/>
                </a:solidFill>
                <a:latin typeface="Century Gothic" pitchFamily="34" charset="0"/>
              </a:rPr>
              <a:t> </a:t>
            </a:r>
            <a:r>
              <a:rPr lang="de-DE" altLang="de-DE" sz="1600" b="1" dirty="0">
                <a:solidFill>
                  <a:srgbClr val="00B0F0"/>
                </a:solidFill>
                <a:latin typeface="Century Gothic" pitchFamily="34" charset="0"/>
              </a:rPr>
              <a:t>Gewinnrücklagen (§ 29 GmbHG, § 58 </a:t>
            </a:r>
            <a:r>
              <a:rPr lang="de-DE" altLang="de-DE" sz="1600" b="1">
                <a:solidFill>
                  <a:srgbClr val="00B0F0"/>
                </a:solidFill>
                <a:latin typeface="Century Gothic" pitchFamily="34" charset="0"/>
              </a:rPr>
              <a:t>AktG)</a:t>
            </a:r>
          </a:p>
          <a:p>
            <a:pPr marL="715963" indent="-266700">
              <a:spcBef>
                <a:spcPts val="600"/>
              </a:spcBef>
              <a:spcAft>
                <a:spcPts val="0"/>
              </a:spcAft>
              <a:buFont typeface="Arial" panose="020B0604020202020204" pitchFamily="34" charset="0"/>
              <a:buChar char="•"/>
              <a:defRPr/>
            </a:pPr>
            <a:endParaRPr lang="de-DE" altLang="de-DE" sz="1600">
              <a:latin typeface="Century Gothic" pitchFamily="34" charset="0"/>
            </a:endParaRPr>
          </a:p>
          <a:p>
            <a:pPr marL="715963" indent="-266700">
              <a:spcBef>
                <a:spcPts val="600"/>
              </a:spcBef>
              <a:spcAft>
                <a:spcPts val="0"/>
              </a:spcAft>
              <a:buFont typeface="Arial" panose="020B0604020202020204" pitchFamily="34" charset="0"/>
              <a:buChar char="•"/>
              <a:defRPr/>
            </a:pPr>
            <a:endParaRPr lang="de-DE" altLang="de-DE" sz="1600">
              <a:latin typeface="Century Gothic" pitchFamily="34" charset="0"/>
            </a:endParaRPr>
          </a:p>
          <a:p>
            <a:pPr marL="715963" indent="-266700">
              <a:spcBef>
                <a:spcPts val="600"/>
              </a:spcBef>
              <a:spcAft>
                <a:spcPts val="0"/>
              </a:spcAft>
              <a:buFont typeface="Arial" panose="020B0604020202020204" pitchFamily="34" charset="0"/>
              <a:buChar char="•"/>
              <a:defRPr/>
            </a:pPr>
            <a:r>
              <a:rPr lang="de-DE" altLang="de-DE" sz="1600">
                <a:latin typeface="Century Gothic" pitchFamily="34" charset="0"/>
              </a:rPr>
              <a:t>in </a:t>
            </a:r>
            <a:r>
              <a:rPr lang="de-DE" altLang="de-DE" sz="1600" dirty="0">
                <a:latin typeface="Century Gothic" pitchFamily="34" charset="0"/>
              </a:rPr>
              <a:t>die anderen Gewinnrücklagen </a:t>
            </a:r>
            <a:r>
              <a:rPr lang="de-DE" altLang="de-DE" sz="1600" b="1" dirty="0">
                <a:latin typeface="Century Gothic" pitchFamily="34" charset="0"/>
              </a:rPr>
              <a:t>einzustellenden Beträge</a:t>
            </a:r>
          </a:p>
          <a:p>
            <a:pPr marL="715963" indent="-266700">
              <a:spcBef>
                <a:spcPts val="600"/>
              </a:spcBef>
              <a:spcAft>
                <a:spcPts val="0"/>
              </a:spcAft>
              <a:buFont typeface="Arial" panose="020B0604020202020204" pitchFamily="34" charset="0"/>
              <a:buChar char="•"/>
              <a:defRPr/>
            </a:pPr>
            <a:r>
              <a:rPr lang="de-DE" altLang="de-DE" sz="1600" dirty="0">
                <a:latin typeface="Century Gothic" pitchFamily="34" charset="0"/>
              </a:rPr>
              <a:t>aus den anderen Gewinnrücklagen </a:t>
            </a:r>
            <a:r>
              <a:rPr lang="de-DE" altLang="de-DE" sz="1600" b="1" dirty="0">
                <a:latin typeface="Century Gothic" pitchFamily="34" charset="0"/>
              </a:rPr>
              <a:t>zu entnehmenden Beträge</a:t>
            </a:r>
          </a:p>
          <a:p>
            <a:pPr marL="180975">
              <a:spcBef>
                <a:spcPts val="600"/>
              </a:spcBef>
              <a:spcAft>
                <a:spcPts val="0"/>
              </a:spcAft>
              <a:defRPr/>
            </a:pPr>
            <a:r>
              <a:rPr lang="de-DE" altLang="de-DE" sz="1600" dirty="0">
                <a:latin typeface="Century Gothic" pitchFamily="34" charset="0"/>
              </a:rPr>
              <a:t>entsprechend verwendet?</a:t>
            </a:r>
          </a:p>
          <a:p>
            <a:pPr>
              <a:spcBef>
                <a:spcPts val="600"/>
              </a:spcBef>
              <a:spcAft>
                <a:spcPts val="0"/>
              </a:spcAft>
              <a:defRPr/>
            </a:pPr>
            <a:endParaRPr lang="de-DE" altLang="de-DE" dirty="0">
              <a:latin typeface="Century Gothic" pitchFamily="34" charset="0"/>
            </a:endParaRPr>
          </a:p>
          <a:p>
            <a:pPr>
              <a:spcBef>
                <a:spcPts val="600"/>
              </a:spcBef>
              <a:spcAft>
                <a:spcPts val="0"/>
              </a:spcAft>
              <a:defRPr/>
            </a:pPr>
            <a:endParaRPr lang="de-DE" altLang="de-DE" dirty="0">
              <a:latin typeface="Century Gothic" pitchFamily="34" charset="0"/>
            </a:endParaRPr>
          </a:p>
        </p:txBody>
      </p:sp>
      <p:sp>
        <p:nvSpPr>
          <p:cNvPr id="145412" name="Textfeld 1">
            <a:extLst>
              <a:ext uri="{FF2B5EF4-FFF2-40B4-BE49-F238E27FC236}">
                <a16:creationId xmlns:a16="http://schemas.microsoft.com/office/drawing/2014/main" id="{DD3A68C7-F4A4-4907-8B40-9E5079A991E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0" name="Rechteck 1">
            <a:extLst>
              <a:ext uri="{FF2B5EF4-FFF2-40B4-BE49-F238E27FC236}">
                <a16:creationId xmlns:a16="http://schemas.microsoft.com/office/drawing/2014/main" id="{A79F5786-A0AC-47FE-AD7F-CBE4B6A9810E}"/>
              </a:ext>
            </a:extLst>
          </p:cNvPr>
          <p:cNvSpPr>
            <a:spLocks noChangeArrowheads="1"/>
          </p:cNvSpPr>
          <p:nvPr/>
        </p:nvSpPr>
        <p:spPr bwMode="auto">
          <a:xfrm>
            <a:off x="945529" y="1027698"/>
            <a:ext cx="57358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1.2.3.3 Gewinnrücklagen (§ 272 Abs. 3 und 4 HGB); Forts.</a:t>
            </a:r>
          </a:p>
        </p:txBody>
      </p:sp>
      <p:sp>
        <p:nvSpPr>
          <p:cNvPr id="5" name="Rectangle 7">
            <a:extLst>
              <a:ext uri="{FF2B5EF4-FFF2-40B4-BE49-F238E27FC236}">
                <a16:creationId xmlns:a16="http://schemas.microsoft.com/office/drawing/2014/main" id="{68729AA2-1199-471B-BA1F-96AD6C2F92F7}"/>
              </a:ext>
            </a:extLst>
          </p:cNvPr>
          <p:cNvSpPr txBox="1">
            <a:spLocks noChangeArrowheads="1"/>
          </p:cNvSpPr>
          <p:nvPr/>
        </p:nvSpPr>
        <p:spPr bwMode="auto">
          <a:xfrm>
            <a:off x="893181" y="4054604"/>
            <a:ext cx="10296525" cy="814556"/>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600"/>
              </a:spcAft>
              <a:defRPr/>
            </a:pPr>
            <a:r>
              <a:rPr lang="de-DE" altLang="de-DE" sz="1600">
                <a:latin typeface="Century Gothic" pitchFamily="34" charset="0"/>
              </a:rPr>
              <a:t>Wurden die gemäß </a:t>
            </a:r>
            <a:r>
              <a:rPr lang="de-DE" altLang="de-DE" sz="1600" b="1">
                <a:latin typeface="Century Gothic" pitchFamily="34" charset="0"/>
              </a:rPr>
              <a:t>Gesellschafterbeschluss / Hauptversammlungsbeschluss /</a:t>
            </a:r>
            <a:br>
              <a:rPr lang="de-DE" altLang="de-DE" sz="1600" b="1">
                <a:latin typeface="Century Gothic" pitchFamily="34" charset="0"/>
              </a:rPr>
            </a:br>
            <a:r>
              <a:rPr lang="de-DE" altLang="de-DE" sz="1600" b="1">
                <a:latin typeface="Century Gothic" pitchFamily="34" charset="0"/>
              </a:rPr>
              <a:t>Beschluss des Vorstands und des Aufsichtsrats</a:t>
            </a:r>
          </a:p>
          <a:p>
            <a:pPr marL="180975">
              <a:spcBef>
                <a:spcPts val="600"/>
              </a:spcBef>
              <a:spcAft>
                <a:spcPts val="600"/>
              </a:spcAft>
              <a:defRPr/>
            </a:pPr>
            <a:endParaRPr lang="de-DE" altLang="de-DE" sz="1600" dirty="0">
              <a:latin typeface="Century Gothic" pitchFamily="34" charset="0"/>
            </a:endParaRPr>
          </a:p>
        </p:txBody>
      </p:sp>
    </p:spTree>
    <p:extLst>
      <p:ext uri="{BB962C8B-B14F-4D97-AF65-F5344CB8AC3E}">
        <p14:creationId xmlns:p14="http://schemas.microsoft.com/office/powerpoint/2010/main" val="529632079"/>
      </p:ext>
    </p:extLst>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Inhaltsplatzhalter 2">
            <a:extLst>
              <a:ext uri="{FF2B5EF4-FFF2-40B4-BE49-F238E27FC236}">
                <a16:creationId xmlns:a16="http://schemas.microsoft.com/office/drawing/2014/main" id="{6D246542-244F-48E8-A2E5-4DDB270C9E7C}"/>
              </a:ext>
            </a:extLst>
          </p:cNvPr>
          <p:cNvSpPr>
            <a:spLocks noGrp="1"/>
          </p:cNvSpPr>
          <p:nvPr>
            <p:ph idx="4294967295"/>
          </p:nvPr>
        </p:nvSpPr>
        <p:spPr>
          <a:xfrm>
            <a:off x="965144" y="1403350"/>
            <a:ext cx="10791825" cy="4524315"/>
          </a:xfrm>
          <a:prstGeom prst="rect">
            <a:avLst/>
          </a:prstGeom>
        </p:spPr>
        <p:txBody>
          <a:bodyPr>
            <a:spAutoFit/>
          </a:bodyPr>
          <a:lstStyle/>
          <a:p>
            <a:pPr marL="266700"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Positionsabstimmung: Abstimmung des Bestandes der Finanzinstrumente mit </a:t>
            </a:r>
            <a:r>
              <a:rPr lang="de-DE" altLang="de-DE" sz="1600">
                <a:latin typeface="Century Gothic" panose="020B0502020202020204" pitchFamily="34" charset="0"/>
              </a:rPr>
              <a:t>den Bestätigungen</a:t>
            </a:r>
            <a:br>
              <a:rPr lang="de-DE" altLang="de-DE" sz="1600">
                <a:latin typeface="Century Gothic" panose="020B0502020202020204" pitchFamily="34" charset="0"/>
              </a:rPr>
            </a:br>
            <a:r>
              <a:rPr lang="de-DE" altLang="de-DE" sz="1600">
                <a:latin typeface="Century Gothic" panose="020B0502020202020204" pitchFamily="34" charset="0"/>
              </a:rPr>
              <a:t>der </a:t>
            </a:r>
            <a:r>
              <a:rPr lang="de-DE" altLang="de-DE" sz="1600" dirty="0">
                <a:latin typeface="Century Gothic" panose="020B0502020202020204" pitchFamily="34" charset="0"/>
              </a:rPr>
              <a:t>Gegenpartei (evtl. Bankbestätigung </a:t>
            </a:r>
            <a:r>
              <a:rPr lang="de-DE" altLang="de-DE" sz="1600" dirty="0">
                <a:latin typeface="Century Gothic" panose="020B0502020202020204" pitchFamily="34" charset="0"/>
                <a:sym typeface="Wingdings" panose="05000000000000000000" pitchFamily="2" charset="2"/>
              </a:rPr>
              <a:t></a:t>
            </a:r>
            <a:r>
              <a:rPr lang="de-DE" altLang="de-DE" sz="1600" dirty="0">
                <a:latin typeface="Century Gothic" panose="020B0502020202020204" pitchFamily="34" charset="0"/>
              </a:rPr>
              <a:t> Vollständigkeit)</a:t>
            </a:r>
          </a:p>
          <a:p>
            <a:pPr marL="266700"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Abstimmung des Bestandes mit den Vertragsdokumenten</a:t>
            </a:r>
          </a:p>
          <a:p>
            <a:pPr marL="266700"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Durchsicht von Protokollen auf Hinweise zur Genehmigung von Finanzinstrumenten</a:t>
            </a:r>
          </a:p>
          <a:p>
            <a:pPr marL="266700"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Prüfung der Bewertung: </a:t>
            </a:r>
          </a:p>
          <a:p>
            <a:pPr marL="542925" lvl="1" indent="-27622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Abstimmung der zugrunde gelegten Parameter </a:t>
            </a:r>
            <a:r>
              <a:rPr lang="de-DE" altLang="de-DE" sz="1600">
                <a:latin typeface="Century Gothic" panose="020B0502020202020204" pitchFamily="34" charset="0"/>
              </a:rPr>
              <a:t>mit Vertragsunterlagen </a:t>
            </a:r>
            <a:endParaRPr lang="de-DE" altLang="de-DE" sz="1600" dirty="0">
              <a:latin typeface="Century Gothic" panose="020B0502020202020204" pitchFamily="34" charset="0"/>
            </a:endParaRPr>
          </a:p>
          <a:p>
            <a:pPr marL="542925" lvl="1" indent="-27622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b</a:t>
            </a:r>
            <a:r>
              <a:rPr lang="de-DE" altLang="de-DE" sz="1600">
                <a:latin typeface="Century Gothic" panose="020B0502020202020204" pitchFamily="34" charset="0"/>
              </a:rPr>
              <a:t>ei </a:t>
            </a:r>
            <a:r>
              <a:rPr lang="de-DE" altLang="de-DE" sz="1600" dirty="0">
                <a:latin typeface="Century Gothic" panose="020B0502020202020204" pitchFamily="34" charset="0"/>
              </a:rPr>
              <a:t>Markwerten Abgleich mit veröffentlichten Kursen</a:t>
            </a:r>
          </a:p>
          <a:p>
            <a:pPr marL="542925" lvl="1" indent="-27622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Beurteilung der angewendeten Bewertungsmethoden</a:t>
            </a:r>
          </a:p>
          <a:p>
            <a:pPr marL="266700"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b</a:t>
            </a:r>
            <a:r>
              <a:rPr lang="de-DE" altLang="de-DE" sz="1600">
                <a:latin typeface="Century Gothic" panose="020B0502020202020204" pitchFamily="34" charset="0"/>
              </a:rPr>
              <a:t>ei </a:t>
            </a:r>
            <a:r>
              <a:rPr lang="de-DE" altLang="de-DE" sz="1600" dirty="0">
                <a:latin typeface="Century Gothic" panose="020B0502020202020204" pitchFamily="34" charset="0"/>
              </a:rPr>
              <a:t>Bewertungseinheiten: Prüfung ob Anforderungen des IDW RS HFA 35 </a:t>
            </a:r>
            <a:r>
              <a:rPr lang="de-DE" altLang="de-DE" sz="1600">
                <a:latin typeface="Century Gothic" panose="020B0502020202020204" pitchFamily="34" charset="0"/>
              </a:rPr>
              <a:t>berücksichtigt wurden</a:t>
            </a:r>
            <a:br>
              <a:rPr lang="de-DE" altLang="de-DE" sz="1600">
                <a:latin typeface="Century Gothic" panose="020B0502020202020204" pitchFamily="34" charset="0"/>
              </a:rPr>
            </a:br>
            <a:r>
              <a:rPr lang="de-DE" altLang="de-DE" sz="1600">
                <a:latin typeface="Century Gothic" panose="020B0502020202020204" pitchFamily="34" charset="0"/>
              </a:rPr>
              <a:t>und </a:t>
            </a:r>
            <a:r>
              <a:rPr lang="de-DE" altLang="de-DE" sz="1600" dirty="0">
                <a:latin typeface="Century Gothic" panose="020B0502020202020204" pitchFamily="34" charset="0"/>
              </a:rPr>
              <a:t>die Bildung von Bewertungseinheiten zulässig ist und angemessen </a:t>
            </a:r>
            <a:r>
              <a:rPr lang="de-DE" altLang="de-DE" sz="1600">
                <a:latin typeface="Century Gothic" panose="020B0502020202020204" pitchFamily="34" charset="0"/>
              </a:rPr>
              <a:t>bilanziell abgebildet</a:t>
            </a:r>
            <a:br>
              <a:rPr lang="de-DE" altLang="de-DE" sz="1600">
                <a:latin typeface="Century Gothic" panose="020B0502020202020204" pitchFamily="34" charset="0"/>
              </a:rPr>
            </a:br>
            <a:r>
              <a:rPr lang="de-DE" altLang="de-DE" sz="1600">
                <a:latin typeface="Century Gothic" panose="020B0502020202020204" pitchFamily="34" charset="0"/>
              </a:rPr>
              <a:t>wurden</a:t>
            </a:r>
            <a:r>
              <a:rPr lang="de-DE" altLang="de-DE" sz="1600" dirty="0">
                <a:latin typeface="Century Gothic" panose="020B0502020202020204" pitchFamily="34" charset="0"/>
              </a:rPr>
              <a:t>. </a:t>
            </a:r>
          </a:p>
          <a:p>
            <a:pPr marL="266700"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Prüfung der Angemessenheit der Berichterstattung im Anhang und Lagebericht</a:t>
            </a:r>
            <a:br>
              <a:rPr lang="de-DE" altLang="de-DE" sz="1600" dirty="0">
                <a:latin typeface="Century Gothic" panose="020B0502020202020204" pitchFamily="34" charset="0"/>
              </a:rPr>
            </a:br>
            <a:endParaRPr lang="de-DE" altLang="de-DE" sz="1600" dirty="0">
              <a:latin typeface="Century Gothic" panose="020B0502020202020204" pitchFamily="34" charset="0"/>
            </a:endParaRPr>
          </a:p>
        </p:txBody>
      </p:sp>
      <p:sp>
        <p:nvSpPr>
          <p:cNvPr id="356357" name="Rectangle 2">
            <a:extLst>
              <a:ext uri="{FF2B5EF4-FFF2-40B4-BE49-F238E27FC236}">
                <a16:creationId xmlns:a16="http://schemas.microsoft.com/office/drawing/2014/main" id="{6CFFFE2C-16F7-4B5B-9E1D-571A944FA60E}"/>
              </a:ext>
            </a:extLst>
          </p:cNvPr>
          <p:cNvSpPr txBox="1">
            <a:spLocks/>
          </p:cNvSpPr>
          <p:nvPr/>
        </p:nvSpPr>
        <p:spPr bwMode="auto">
          <a:xfrm>
            <a:off x="105791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4.16.3 Aussagebezogene Prüfungshandlungen / Einzelprüfungen (Auswahl)</a:t>
            </a:r>
          </a:p>
        </p:txBody>
      </p:sp>
      <p:sp>
        <p:nvSpPr>
          <p:cNvPr id="356358" name="Textfeld 1">
            <a:extLst>
              <a:ext uri="{FF2B5EF4-FFF2-40B4-BE49-F238E27FC236}">
                <a16:creationId xmlns:a16="http://schemas.microsoft.com/office/drawing/2014/main" id="{A0EB1E80-C349-4AB7-B543-D17E1C42252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022511069"/>
      </p:ext>
    </p:extLst>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11A31D74-489E-4B1B-BD69-2C170FE20DC0}"/>
              </a:ext>
            </a:extLst>
          </p:cNvPr>
          <p:cNvSpPr>
            <a:spLocks noGrp="1"/>
          </p:cNvSpPr>
          <p:nvPr>
            <p:ph type="body" idx="4294967295"/>
          </p:nvPr>
        </p:nvSpPr>
        <p:spPr>
          <a:xfrm>
            <a:off x="947892" y="1474788"/>
            <a:ext cx="10801350" cy="3609975"/>
          </a:xfrm>
          <a:prstGeom prst="rect">
            <a:avLst/>
          </a:prstGeom>
        </p:spPr>
        <p:txBody>
          <a:bodyPr/>
          <a:lstStyle/>
          <a:p>
            <a:pPr marL="342900" indent="-342900">
              <a:lnSpc>
                <a:spcPct val="100000"/>
              </a:lnSpc>
              <a:spcBef>
                <a:spcPts val="600"/>
              </a:spcBef>
              <a:spcAft>
                <a:spcPts val="600"/>
              </a:spcAft>
              <a:tabLst>
                <a:tab pos="2152650" algn="l"/>
              </a:tabLst>
              <a:defRPr/>
            </a:pPr>
            <a:r>
              <a:rPr lang="de-DE" altLang="de-DE" sz="1600" b="1">
                <a:solidFill>
                  <a:srgbClr val="00B0F0"/>
                </a:solidFill>
                <a:latin typeface="Century Gothic" panose="020B0502020202020204" pitchFamily="34" charset="0"/>
              </a:rPr>
              <a:t>Praxishilfen </a:t>
            </a:r>
            <a:r>
              <a:rPr lang="de-DE" altLang="de-DE" sz="1600" b="1" dirty="0">
                <a:solidFill>
                  <a:srgbClr val="00B0F0"/>
                </a:solidFill>
                <a:latin typeface="Century Gothic" panose="020B0502020202020204" pitchFamily="34" charset="0"/>
              </a:rPr>
              <a:t>zu diesem Themenbereich</a:t>
            </a:r>
          </a:p>
          <a:p>
            <a:pPr marL="266700" indent="-266700">
              <a:lnSpc>
                <a:spcPct val="100000"/>
              </a:lnSpc>
              <a:spcBef>
                <a:spcPts val="600"/>
              </a:spcBef>
              <a:spcAft>
                <a:spcPts val="600"/>
              </a:spcAft>
              <a:buFont typeface="Arial" panose="020B0604020202020204" pitchFamily="34" charset="0"/>
              <a:buChar char="•"/>
              <a:tabLst>
                <a:tab pos="1885950" algn="l"/>
              </a:tabLst>
              <a:defRPr/>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4/1</a:t>
            </a:r>
            <a:r>
              <a:rPr lang="de-DE" altLang="de-DE" sz="1600" b="1">
                <a:latin typeface="Century Gothic" panose="020B0502020202020204" pitchFamily="34" charset="0"/>
              </a:rPr>
              <a:t>: 	</a:t>
            </a:r>
            <a:r>
              <a:rPr lang="de-DE" altLang="de-DE" sz="1600">
                <a:latin typeface="Century Gothic" panose="020B0502020202020204" pitchFamily="34" charset="0"/>
              </a:rPr>
              <a:t>„</a:t>
            </a:r>
            <a:r>
              <a:rPr lang="de-DE" altLang="de-DE" sz="1600" dirty="0">
                <a:latin typeface="Century Gothic" panose="020B0502020202020204" pitchFamily="34" charset="0"/>
              </a:rPr>
              <a:t>Praxisfall 1: Bilanzielle Behandlung von Bewertungseinheiten nach § </a:t>
            </a:r>
            <a:r>
              <a:rPr lang="de-DE" altLang="de-DE" sz="1600">
                <a:latin typeface="Century Gothic" panose="020B0502020202020204" pitchFamily="34" charset="0"/>
              </a:rPr>
              <a:t>254 HGB</a:t>
            </a:r>
            <a:br>
              <a:rPr lang="de-DE" altLang="de-DE" sz="1600">
                <a:latin typeface="Century Gothic" panose="020B0502020202020204" pitchFamily="34" charset="0"/>
              </a:rPr>
            </a:br>
            <a:r>
              <a:rPr lang="de-DE" altLang="de-DE" sz="1600">
                <a:latin typeface="Century Gothic" panose="020B0502020202020204" pitchFamily="34" charset="0"/>
              </a:rPr>
              <a:t>	in Anlehnung </a:t>
            </a:r>
            <a:r>
              <a:rPr lang="de-DE" altLang="de-DE" sz="1600" dirty="0">
                <a:latin typeface="Century Gothic" panose="020B0502020202020204" pitchFamily="34" charset="0"/>
              </a:rPr>
              <a:t>an IDW RS HFA 35, Tz. 65“</a:t>
            </a:r>
          </a:p>
          <a:p>
            <a:pPr marL="266700" indent="-266700">
              <a:lnSpc>
                <a:spcPct val="100000"/>
              </a:lnSpc>
              <a:spcBef>
                <a:spcPts val="600"/>
              </a:spcBef>
              <a:spcAft>
                <a:spcPts val="600"/>
              </a:spcAft>
              <a:buFont typeface="Arial" panose="020B0604020202020204" pitchFamily="34" charset="0"/>
              <a:buChar char="•"/>
              <a:tabLst>
                <a:tab pos="1884363" algn="l"/>
              </a:tabLst>
              <a:defRPr/>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4/2: 	</a:t>
            </a:r>
            <a:r>
              <a:rPr lang="de-DE" altLang="de-DE" sz="1600" dirty="0">
                <a:latin typeface="Century Gothic" panose="020B0502020202020204" pitchFamily="34" charset="0"/>
              </a:rPr>
              <a:t>„Lösungshinweise zu Praxisfall 1: Bilanzielle Behandlung </a:t>
            </a:r>
            <a:r>
              <a:rPr lang="de-DE" altLang="de-DE" sz="1600">
                <a:latin typeface="Century Gothic" panose="020B0502020202020204" pitchFamily="34" charset="0"/>
              </a:rPr>
              <a:t>von Bewertungseinheiten</a:t>
            </a:r>
            <a:br>
              <a:rPr lang="de-DE" altLang="de-DE" sz="1600">
                <a:latin typeface="Century Gothic" panose="020B0502020202020204" pitchFamily="34" charset="0"/>
              </a:rPr>
            </a:br>
            <a:r>
              <a:rPr lang="de-DE" altLang="de-DE" sz="1600">
                <a:latin typeface="Century Gothic" panose="020B0502020202020204" pitchFamily="34" charset="0"/>
              </a:rPr>
              <a:t> </a:t>
            </a:r>
            <a:r>
              <a:rPr lang="de-DE" altLang="de-DE" sz="1600" dirty="0">
                <a:latin typeface="Century Gothic" panose="020B0502020202020204" pitchFamily="34" charset="0"/>
              </a:rPr>
              <a:t>	nach § 254 HGB in Anlehnung an IDW RS HFA 35, Tz. 65“</a:t>
            </a:r>
          </a:p>
          <a:p>
            <a:pPr marL="342900" indent="-342900">
              <a:lnSpc>
                <a:spcPct val="100000"/>
              </a:lnSpc>
              <a:spcBef>
                <a:spcPts val="600"/>
              </a:spcBef>
              <a:spcAft>
                <a:spcPts val="600"/>
              </a:spcAft>
              <a:tabLst>
                <a:tab pos="2152650" algn="l"/>
              </a:tabLst>
              <a:defRPr/>
            </a:pPr>
            <a:endParaRPr lang="de-DE" altLang="de-DE" sz="1600" dirty="0">
              <a:latin typeface="Century Gothic" panose="020B0502020202020204" pitchFamily="34" charset="0"/>
            </a:endParaRPr>
          </a:p>
          <a:p>
            <a:pPr eaLnBrk="1" hangingPunct="1">
              <a:lnSpc>
                <a:spcPct val="100000"/>
              </a:lnSpc>
              <a:spcBef>
                <a:spcPts val="2400"/>
              </a:spcBef>
              <a:spcAft>
                <a:spcPts val="1200"/>
              </a:spcAft>
              <a:defRPr/>
            </a:pPr>
            <a:r>
              <a:rPr lang="de-DE" altLang="de-DE" sz="1600" b="1" dirty="0">
                <a:latin typeface="Century Gothic" panose="020B0502020202020204" pitchFamily="34" charset="0"/>
              </a:rPr>
              <a:t>	</a:t>
            </a:r>
          </a:p>
        </p:txBody>
      </p:sp>
      <p:sp>
        <p:nvSpPr>
          <p:cNvPr id="152582" name="Rectangle 2">
            <a:extLst>
              <a:ext uri="{FF2B5EF4-FFF2-40B4-BE49-F238E27FC236}">
                <a16:creationId xmlns:a16="http://schemas.microsoft.com/office/drawing/2014/main" id="{E0F3E0CA-500C-44B1-9A41-BC5236E3C8A7}"/>
              </a:ext>
            </a:extLst>
          </p:cNvPr>
          <p:cNvSpPr txBox="1">
            <a:spLocks/>
          </p:cNvSpPr>
          <p:nvPr/>
        </p:nvSpPr>
        <p:spPr bwMode="auto">
          <a:xfrm>
            <a:off x="1056587" y="102627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8" name="Textfeld 1">
            <a:extLst>
              <a:ext uri="{FF2B5EF4-FFF2-40B4-BE49-F238E27FC236}">
                <a16:creationId xmlns:a16="http://schemas.microsoft.com/office/drawing/2014/main" id="{2979DB28-7B46-48F0-8481-2629AC7E2B0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506738322"/>
      </p:ext>
    </p:extLst>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692696"/>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16832"/>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6" name="Textfeld 1">
            <a:extLst>
              <a:ext uri="{FF2B5EF4-FFF2-40B4-BE49-F238E27FC236}">
                <a16:creationId xmlns:a16="http://schemas.microsoft.com/office/drawing/2014/main" id="{F5417425-8E47-4032-A521-E17E9F48478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4 (Teil 2): Prüfung der Finanzinstrumente</a:t>
            </a:r>
          </a:p>
        </p:txBody>
      </p:sp>
    </p:spTree>
    <p:extLst>
      <p:ext uri="{BB962C8B-B14F-4D97-AF65-F5344CB8AC3E}">
        <p14:creationId xmlns:p14="http://schemas.microsoft.com/office/powerpoint/2010/main" val="1739404854"/>
      </p:ext>
    </p:extLst>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4">
            <a:extLst>
              <a:ext uri="{FF2B5EF4-FFF2-40B4-BE49-F238E27FC236}">
                <a16:creationId xmlns:a16="http://schemas.microsoft.com/office/drawing/2014/main" id="{3E746B78-9DE4-427E-AE9E-E76238088774}"/>
              </a:ext>
            </a:extLst>
          </p:cNvPr>
          <p:cNvSpPr>
            <a:spLocks noGrp="1"/>
          </p:cNvSpPr>
          <p:nvPr>
            <p:ph type="ctrTitle" idx="4294967295"/>
          </p:nvPr>
        </p:nvSpPr>
        <p:spPr>
          <a:xfrm>
            <a:off x="334565" y="2708275"/>
            <a:ext cx="11522075" cy="1368425"/>
          </a:xfrm>
          <a:prstGeom prst="rect">
            <a:avLst/>
          </a:prstGeom>
        </p:spPr>
        <p:txBody>
          <a:bodyPr/>
          <a:lstStyle/>
          <a:p>
            <a:pPr algn="ctr"/>
            <a:r>
              <a:rPr lang="de-DE" altLang="de-DE" sz="2800" b="1" dirty="0">
                <a:latin typeface="Century Gothic" panose="020B0502020202020204" pitchFamily="34" charset="0"/>
              </a:rPr>
              <a:t>Themenbereich 5:</a:t>
            </a:r>
            <a:br>
              <a:rPr lang="de-DE" altLang="de-DE" b="1" dirty="0">
                <a:latin typeface="Century Gothic" panose="020B0502020202020204" pitchFamily="34" charset="0"/>
              </a:rPr>
            </a:br>
            <a:r>
              <a:rPr lang="de-DE" altLang="de-DE" sz="2800" b="1" dirty="0">
                <a:latin typeface="Century Gothic" panose="020B0502020202020204" pitchFamily="34" charset="0"/>
              </a:rPr>
              <a:t>Kommunikationspflichten des Wirtschaftsprüfers </a:t>
            </a:r>
            <a:br>
              <a:rPr lang="de-DE" altLang="de-DE" sz="2800" b="1" dirty="0">
                <a:latin typeface="Century Gothic" panose="020B0502020202020204" pitchFamily="34" charset="0"/>
              </a:rPr>
            </a:br>
            <a:r>
              <a:rPr lang="de-DE" altLang="de-DE" sz="2800" b="1" dirty="0">
                <a:latin typeface="Century Gothic" panose="020B0502020202020204" pitchFamily="34" charset="0"/>
              </a:rPr>
              <a:t>bei der Abschlussprüfung (</a:t>
            </a:r>
            <a:r>
              <a:rPr lang="de-DE" altLang="de-DE" sz="2800" b="1" dirty="0">
                <a:latin typeface="Century Gothic" pitchFamily="34" charset="0"/>
                <a:ea typeface="Verdana" pitchFamily="34" charset="0"/>
                <a:cs typeface="Verdana" pitchFamily="34" charset="0"/>
                <a:sym typeface="Wingdings" pitchFamily="2" charset="2"/>
              </a:rPr>
              <a:t>IDW PS 470 n.F. (10.2021)</a:t>
            </a:r>
            <a:r>
              <a:rPr lang="de-DE" altLang="de-DE" sz="2800" b="1" dirty="0">
                <a:solidFill>
                  <a:srgbClr val="000000"/>
                </a:solidFill>
                <a:latin typeface="Century Gothic" panose="020B0502020202020204" pitchFamily="34" charset="0"/>
              </a:rPr>
              <a:t>)</a:t>
            </a:r>
            <a:endParaRPr lang="de-DE" altLang="de-DE" sz="2800" b="1" dirty="0">
              <a:latin typeface="Century Gothic" panose="020B0502020202020204" pitchFamily="34" charset="0"/>
            </a:endParaRPr>
          </a:p>
        </p:txBody>
      </p:sp>
      <p:sp>
        <p:nvSpPr>
          <p:cNvPr id="5" name="Rectangle 2">
            <a:extLst>
              <a:ext uri="{FF2B5EF4-FFF2-40B4-BE49-F238E27FC236}">
                <a16:creationId xmlns:a16="http://schemas.microsoft.com/office/drawing/2014/main" id="{7C2D1501-EFC6-4B8C-AF3B-82B902EBE2E8}"/>
              </a:ext>
            </a:extLst>
          </p:cNvPr>
          <p:cNvSpPr txBox="1">
            <a:spLocks/>
          </p:cNvSpPr>
          <p:nvPr/>
        </p:nvSpPr>
        <p:spPr bwMode="auto">
          <a:xfrm>
            <a:off x="334565" y="4152488"/>
            <a:ext cx="11522075" cy="146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1438275" indent="-285750">
              <a:buClr>
                <a:schemeClr val="tx1"/>
              </a:buClr>
              <a:buFont typeface="Wingdings" panose="05000000000000000000" pitchFamily="2" charset="2"/>
              <a:buChar char="Ø"/>
              <a:tabLst>
                <a:tab pos="2962275" algn="l"/>
                <a:tab pos="4232275" algn="l"/>
              </a:tabLst>
            </a:pPr>
            <a:r>
              <a:rPr lang="de-DE" altLang="de-DE" sz="1800" b="1" kern="0" dirty="0">
                <a:solidFill>
                  <a:srgbClr val="00B0F0"/>
                </a:solidFill>
                <a:latin typeface="Century Gothic" panose="020B0502020202020204" pitchFamily="34" charset="0"/>
              </a:rPr>
              <a:t>ISA [DE] 240</a:t>
            </a:r>
            <a:r>
              <a:rPr lang="de-DE" altLang="de-DE" sz="1800" b="1" kern="0" dirty="0">
                <a:latin typeface="Century Gothic" panose="020B0502020202020204" pitchFamily="34" charset="0"/>
              </a:rPr>
              <a:t>: 	Verantwortlichkeiten des Abschlussprüfers bei dolosen Handlungen</a:t>
            </a:r>
          </a:p>
          <a:p>
            <a:pPr marL="1438275" indent="-285750">
              <a:buClr>
                <a:schemeClr val="tx1"/>
              </a:buClr>
              <a:buFont typeface="Wingdings" panose="05000000000000000000" pitchFamily="2" charset="2"/>
              <a:buChar char="Ø"/>
              <a:tabLst>
                <a:tab pos="2962275" algn="l"/>
                <a:tab pos="4232275" algn="l"/>
              </a:tabLst>
            </a:pPr>
            <a:r>
              <a:rPr lang="de-DE" altLang="de-DE" sz="1800" b="1" kern="0" dirty="0">
                <a:solidFill>
                  <a:srgbClr val="00B0F0"/>
                </a:solidFill>
                <a:latin typeface="Century Gothic" panose="020B0502020202020204" pitchFamily="34" charset="0"/>
              </a:rPr>
              <a:t>ISA [DE] 470</a:t>
            </a:r>
            <a:r>
              <a:rPr lang="de-DE" altLang="de-DE" sz="1800" b="1" kern="0" dirty="0">
                <a:latin typeface="Century Gothic" panose="020B0502020202020204" pitchFamily="34" charset="0"/>
              </a:rPr>
              <a:t>: 	Grundsätze für die Kommunikation mit den für die Überwachung 	Verantwortlichen</a:t>
            </a:r>
          </a:p>
          <a:p>
            <a:pPr marL="1438275" indent="-285750">
              <a:buClr>
                <a:schemeClr val="tx1"/>
              </a:buClr>
              <a:buFont typeface="Wingdings" panose="05000000000000000000" pitchFamily="2" charset="2"/>
              <a:buChar char="Ø"/>
              <a:tabLst>
                <a:tab pos="2962275" algn="l"/>
                <a:tab pos="4232275" algn="l"/>
              </a:tabLst>
            </a:pPr>
            <a:r>
              <a:rPr lang="de-DE" altLang="de-DE" sz="1800" b="1" kern="0" dirty="0">
                <a:solidFill>
                  <a:srgbClr val="00B0F0"/>
                </a:solidFill>
                <a:latin typeface="Century Gothic" panose="020B0502020202020204" pitchFamily="34" charset="0"/>
              </a:rPr>
              <a:t>IDW PS 475</a:t>
            </a:r>
            <a:r>
              <a:rPr lang="de-DE" altLang="de-DE" sz="1800" b="1" kern="0" dirty="0">
                <a:latin typeface="Century Gothic" panose="020B0502020202020204" pitchFamily="34" charset="0"/>
              </a:rPr>
              <a:t>: 	Mitteilung von Mängeln im internen Kontrollsystem an die für die 	Überwachung Verantwortlichen und das Management</a:t>
            </a:r>
          </a:p>
          <a:p>
            <a:pPr marL="1704975" indent="-266700">
              <a:buClr>
                <a:schemeClr val="tx1"/>
              </a:buClr>
              <a:buFont typeface="Wingdings 3" panose="05040102010807070707" pitchFamily="18" charset="2"/>
              <a:buChar char="}"/>
              <a:tabLst>
                <a:tab pos="4232275" algn="l"/>
              </a:tabLst>
            </a:pPr>
            <a:endParaRPr lang="de-DE" altLang="de-DE" sz="1800" b="1" kern="0" dirty="0">
              <a:latin typeface="Century Gothic" panose="020B0502020202020204" pitchFamily="34" charset="0"/>
            </a:endParaRPr>
          </a:p>
          <a:p>
            <a:pPr marL="1704975" indent="-266700">
              <a:buClr>
                <a:schemeClr val="tx1"/>
              </a:buClr>
              <a:buFont typeface="Wingdings 3" panose="05040102010807070707" pitchFamily="18" charset="2"/>
              <a:buChar char="}"/>
              <a:tabLst>
                <a:tab pos="4232275" algn="l"/>
              </a:tabLst>
            </a:pPr>
            <a:endParaRPr lang="de-DE" altLang="de-DE" sz="1800" b="1" kern="0" dirty="0">
              <a:latin typeface="Century Gothic" panose="020B0502020202020204" pitchFamily="34" charset="0"/>
            </a:endParaRPr>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Inhaltsplatzhalter 2">
            <a:extLst>
              <a:ext uri="{FF2B5EF4-FFF2-40B4-BE49-F238E27FC236}">
                <a16:creationId xmlns:a16="http://schemas.microsoft.com/office/drawing/2014/main" id="{3E736BF6-5CE8-4A84-A7AA-46DAFB9AD8CE}"/>
              </a:ext>
            </a:extLst>
          </p:cNvPr>
          <p:cNvSpPr>
            <a:spLocks/>
          </p:cNvSpPr>
          <p:nvPr/>
        </p:nvSpPr>
        <p:spPr bwMode="auto">
          <a:xfrm>
            <a:off x="1055688" y="1070670"/>
            <a:ext cx="10728325"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ts val="800"/>
              </a:spcBef>
              <a:buFont typeface="Arial" panose="020B0604020202020204" pitchFamily="34" charset="0"/>
              <a:tabLst>
                <a:tab pos="361950" algn="l"/>
              </a:tabLst>
              <a:defRPr sz="1400">
                <a:solidFill>
                  <a:schemeClr val="tx1"/>
                </a:solidFill>
                <a:latin typeface="Verdana" panose="020B0604030504040204" pitchFamily="34" charset="0"/>
              </a:defRPr>
            </a:lvl1pPr>
            <a:lvl2pPr marL="982663" indent="-266700">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2pPr>
            <a:lvl3pPr marL="1428750" indent="-266700">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3pPr>
            <a:lvl4pPr marL="1874838" indent="-266700">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4pPr>
            <a:lvl5pPr marL="2320925" indent="-266700">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5pPr>
            <a:lvl6pPr marL="2778125" indent="-266700"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6pPr>
            <a:lvl7pPr marL="3235325" indent="-266700"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7pPr>
            <a:lvl8pPr marL="3692525" indent="-266700"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8pPr>
            <a:lvl9pPr marL="4149725" indent="-266700"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9pPr>
          </a:lstStyle>
          <a:p>
            <a:pPr>
              <a:lnSpc>
                <a:spcPct val="100000"/>
              </a:lnSpc>
              <a:spcBef>
                <a:spcPts val="600"/>
              </a:spcBef>
              <a:spcAft>
                <a:spcPts val="1200"/>
              </a:spcAft>
            </a:pPr>
            <a:r>
              <a:rPr lang="de-DE" altLang="de-DE" sz="1600" b="1" dirty="0">
                <a:solidFill>
                  <a:srgbClr val="000000"/>
                </a:solidFill>
                <a:latin typeface="Century Gothic" panose="020B0502020202020204" pitchFamily="34" charset="0"/>
              </a:rPr>
              <a:t>Gliederung </a:t>
            </a:r>
          </a:p>
          <a:p>
            <a:pPr>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5.1	Inhalte für die Kommunikation mit dem Aufsichtsorgan</a:t>
            </a:r>
          </a:p>
          <a:p>
            <a:pPr>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5.2	Definition Aufsichtsorgan</a:t>
            </a:r>
          </a:p>
          <a:p>
            <a:pPr>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5.3	Bestandteile der Kommunikationspflichten des WPs</a:t>
            </a:r>
          </a:p>
          <a:p>
            <a:pPr>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5.4	Die Organisation der Kommunikation mit dem Aufsichtsorgan</a:t>
            </a:r>
          </a:p>
          <a:p>
            <a:pPr>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5.5	Dokumentation</a:t>
            </a:r>
          </a:p>
        </p:txBody>
      </p:sp>
      <p:sp>
        <p:nvSpPr>
          <p:cNvPr id="211972" name="Rechteck 19">
            <a:extLst>
              <a:ext uri="{FF2B5EF4-FFF2-40B4-BE49-F238E27FC236}">
                <a16:creationId xmlns:a16="http://schemas.microsoft.com/office/drawing/2014/main" id="{01550BE2-5578-4F32-BA5D-F742D45071E6}"/>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19">
            <a:extLst>
              <a:ext uri="{FF2B5EF4-FFF2-40B4-BE49-F238E27FC236}">
                <a16:creationId xmlns:a16="http://schemas.microsoft.com/office/drawing/2014/main" id="{91832E2F-C120-43F2-83FC-94AF6FF3637E}"/>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8" name="Rectangle 2">
            <a:extLst>
              <a:ext uri="{FF2B5EF4-FFF2-40B4-BE49-F238E27FC236}">
                <a16:creationId xmlns:a16="http://schemas.microsoft.com/office/drawing/2014/main" id="{06075EB7-1B64-4686-95DA-C3841E27D761}"/>
              </a:ext>
            </a:extLst>
          </p:cNvPr>
          <p:cNvSpPr txBox="1">
            <a:spLocks/>
          </p:cNvSpPr>
          <p:nvPr/>
        </p:nvSpPr>
        <p:spPr bwMode="auto">
          <a:xfrm>
            <a:off x="1068272" y="949843"/>
            <a:ext cx="9529548"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5.1	</a:t>
            </a:r>
            <a:r>
              <a:rPr lang="de-DE" sz="2800" b="1" dirty="0">
                <a:latin typeface="Century Gothic" panose="020B0502020202020204" pitchFamily="34" charset="0"/>
              </a:rPr>
              <a:t>Inhalte für die Kommunikation mit dem Aufsichtsorgan</a:t>
            </a:r>
          </a:p>
          <a:p>
            <a:pPr lvl="4">
              <a:spcBef>
                <a:spcPts val="600"/>
              </a:spcBef>
              <a:spcAft>
                <a:spcPts val="600"/>
              </a:spcAft>
              <a:tabLst>
                <a:tab pos="444500" algn="l"/>
              </a:tabLst>
            </a:pPr>
            <a:r>
              <a:rPr lang="de-DE" b="1" dirty="0">
                <a:latin typeface="Century Gothic" panose="020B0502020202020204" pitchFamily="34" charset="0"/>
              </a:rPr>
              <a:t>5.1.1	</a:t>
            </a:r>
            <a:r>
              <a:rPr lang="de-DE" dirty="0">
                <a:latin typeface="Century Gothic" panose="020B0502020202020204" pitchFamily="34" charset="0"/>
              </a:rPr>
              <a:t>Verantwortung des Abschlussprüfers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5.1.2	</a:t>
            </a:r>
            <a:r>
              <a:rPr lang="de-DE" dirty="0">
                <a:latin typeface="Century Gothic" panose="020B0502020202020204" pitchFamily="34" charset="0"/>
              </a:rPr>
              <a:t>Geplanter Umfang und zeitlicher Ablauf der 	Abschlussprüfung</a:t>
            </a:r>
          </a:p>
          <a:p>
            <a:pPr lvl="4">
              <a:spcBef>
                <a:spcPts val="600"/>
              </a:spcBef>
              <a:spcAft>
                <a:spcPts val="600"/>
              </a:spcAft>
              <a:tabLst>
                <a:tab pos="444500" algn="l"/>
              </a:tabLst>
            </a:pPr>
            <a:r>
              <a:rPr lang="de-DE" b="1" dirty="0">
                <a:latin typeface="Century Gothic" panose="020B0502020202020204" pitchFamily="34" charset="0"/>
              </a:rPr>
              <a:t>5.1.3	</a:t>
            </a:r>
            <a:r>
              <a:rPr lang="de-DE" dirty="0">
                <a:latin typeface="Century Gothic" panose="020B0502020202020204" pitchFamily="34" charset="0"/>
              </a:rPr>
              <a:t>Bedeutsame Feststellungen aus der Abschlussprüfung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5.1.4	</a:t>
            </a:r>
            <a:r>
              <a:rPr lang="de-DE" dirty="0">
                <a:latin typeface="Century Gothic" panose="020B0502020202020204" pitchFamily="34" charset="0"/>
              </a:rPr>
              <a:t>Obligatorische Unabhängigkeit des Abschlussprüfers (nur PIE)</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001B4B9A-259C-4131-ACF5-CA6BA5AB3D5A}"/>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Inhaltsplatzhalter 2">
            <a:extLst>
              <a:ext uri="{FF2B5EF4-FFF2-40B4-BE49-F238E27FC236}">
                <a16:creationId xmlns:a16="http://schemas.microsoft.com/office/drawing/2014/main" id="{13133973-BF5C-423A-AFA7-000F39BF7091}"/>
              </a:ext>
            </a:extLst>
          </p:cNvPr>
          <p:cNvSpPr>
            <a:spLocks noGrp="1"/>
          </p:cNvSpPr>
          <p:nvPr>
            <p:ph idx="4294967295"/>
          </p:nvPr>
        </p:nvSpPr>
        <p:spPr>
          <a:xfrm>
            <a:off x="946856" y="1484313"/>
            <a:ext cx="10801350" cy="3785652"/>
          </a:xfrm>
          <a:prstGeom prst="rect">
            <a:avLst/>
          </a:prstGeom>
        </p:spPr>
        <p:txBody>
          <a:bodyPr>
            <a:spAutoFit/>
          </a:bodyPr>
          <a:lstStyle/>
          <a:p>
            <a:pPr>
              <a:lnSpc>
                <a:spcPct val="100000"/>
              </a:lnSpc>
              <a:spcBef>
                <a:spcPts val="600"/>
              </a:spcBef>
              <a:spcAft>
                <a:spcPts val="600"/>
              </a:spcAft>
            </a:pPr>
            <a:r>
              <a:rPr lang="de-DE" altLang="de-DE" sz="1600" dirty="0">
                <a:latin typeface="Century Gothic" panose="020B0502020202020204" pitchFamily="34" charset="0"/>
                <a:sym typeface="Monotype Sorts"/>
              </a:rPr>
              <a:t>Inhalt der Kommunikation mit dem Aufsichtsorgan nach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a:t>
            </a:r>
          </a:p>
          <a:p>
            <a:pPr>
              <a:lnSpc>
                <a:spcPct val="100000"/>
              </a:lnSpc>
              <a:spcBef>
                <a:spcPts val="600"/>
              </a:spcBef>
              <a:spcAft>
                <a:spcPts val="600"/>
              </a:spcAft>
            </a:pPr>
            <a:r>
              <a:rPr lang="de-DE" altLang="de-DE" sz="1600" b="1" dirty="0">
                <a:solidFill>
                  <a:srgbClr val="00B0F0"/>
                </a:solidFill>
                <a:latin typeface="Century Gothic" panose="020B0502020202020204" pitchFamily="34" charset="0"/>
                <a:sym typeface="Monotype Sorts"/>
              </a:rPr>
              <a:t>5.1.1	Verantwortung des Abschlussprüfers </a:t>
            </a:r>
          </a:p>
          <a:p>
            <a:pPr>
              <a:lnSpc>
                <a:spcPct val="100000"/>
              </a:lnSpc>
              <a:spcBef>
                <a:spcPts val="600"/>
              </a:spcBef>
              <a:spcAft>
                <a:spcPts val="600"/>
              </a:spcAft>
            </a:pPr>
            <a:r>
              <a:rPr lang="de-DE" altLang="de-DE" sz="1600" b="1" dirty="0">
                <a:solidFill>
                  <a:srgbClr val="00B0F0"/>
                </a:solidFill>
                <a:latin typeface="Century Gothic" panose="020B0502020202020204" pitchFamily="34" charset="0"/>
                <a:sym typeface="Monotype Sorts"/>
              </a:rPr>
              <a:t>5.1.2  	Geplanter Umfang und zeitlicher Ablauf der Abschlussprüfung</a:t>
            </a:r>
          </a:p>
          <a:p>
            <a:pPr>
              <a:lnSpc>
                <a:spcPct val="100000"/>
              </a:lnSpc>
              <a:spcBef>
                <a:spcPts val="600"/>
              </a:spcBef>
              <a:spcAft>
                <a:spcPts val="600"/>
              </a:spcAft>
            </a:pPr>
            <a:r>
              <a:rPr lang="de-DE" altLang="de-DE" sz="1600" b="1" dirty="0">
                <a:solidFill>
                  <a:srgbClr val="00B0F0"/>
                </a:solidFill>
                <a:latin typeface="Century Gothic" panose="020B0502020202020204" pitchFamily="34" charset="0"/>
                <a:sym typeface="Monotype Sorts"/>
              </a:rPr>
              <a:t>5.1.3 	Bedeutsame Feststellungen aus der Abschlussprüfung </a:t>
            </a:r>
          </a:p>
          <a:p>
            <a:pPr>
              <a:lnSpc>
                <a:spcPct val="100000"/>
              </a:lnSpc>
              <a:spcBef>
                <a:spcPts val="600"/>
              </a:spcBef>
              <a:spcAft>
                <a:spcPts val="600"/>
              </a:spcAft>
            </a:pPr>
            <a:r>
              <a:rPr lang="de-DE" altLang="de-DE" sz="1600" b="1" dirty="0">
                <a:solidFill>
                  <a:srgbClr val="00B0F0"/>
                </a:solidFill>
                <a:latin typeface="Century Gothic" panose="020B0502020202020204" pitchFamily="34" charset="0"/>
                <a:sym typeface="Monotype Sorts"/>
              </a:rPr>
              <a:t>5.1.4	Obligatorische Unabhängigkeit des Abschlussprüfers (nur PIE)</a:t>
            </a:r>
          </a:p>
          <a:p>
            <a:pPr>
              <a:lnSpc>
                <a:spcPct val="100000"/>
              </a:lnSpc>
              <a:spcBef>
                <a:spcPts val="600"/>
              </a:spcBef>
              <a:spcAft>
                <a:spcPts val="600"/>
              </a:spcAft>
            </a:pPr>
            <a:r>
              <a:rPr lang="de-DE" altLang="de-DE" sz="1600" dirty="0">
                <a:latin typeface="Century Gothic" panose="020B0502020202020204" pitchFamily="34" charset="0"/>
                <a:sym typeface="Monotype Sorts"/>
              </a:rPr>
              <a:t>Darüber hinaus können sich in bestimmten Fällen weitere </a:t>
            </a:r>
            <a:r>
              <a:rPr lang="de-DE" altLang="de-DE" sz="1600">
                <a:latin typeface="Century Gothic" panose="020B0502020202020204" pitchFamily="34" charset="0"/>
                <a:sym typeface="Monotype Sorts"/>
              </a:rPr>
              <a:t>Kommunikationspflichten nach</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anderen </a:t>
            </a:r>
            <a:r>
              <a:rPr lang="de-DE" altLang="de-DE" sz="1600" dirty="0">
                <a:latin typeface="Century Gothic" panose="020B0502020202020204" pitchFamily="34" charset="0"/>
                <a:sym typeface="Monotype Sorts"/>
              </a:rPr>
              <a:t>Prüfungsstandards ergeben. </a:t>
            </a:r>
          </a:p>
          <a:p>
            <a:pPr>
              <a:lnSpc>
                <a:spcPct val="100000"/>
              </a:lnSpc>
              <a:spcBef>
                <a:spcPts val="600"/>
              </a:spcBef>
              <a:spcAft>
                <a:spcPts val="600"/>
              </a:spcAft>
              <a:buFont typeface="Wingdings" panose="05000000000000000000" pitchFamily="2" charset="2"/>
              <a:buChar char="Ø"/>
            </a:pPr>
            <a:r>
              <a:rPr lang="de-DE" altLang="de-DE" sz="1600" dirty="0">
                <a:latin typeface="Century Gothic" panose="020B0502020202020204" pitchFamily="34" charset="0"/>
                <a:sym typeface="Wingdings" panose="05000000000000000000" pitchFamily="2" charset="2"/>
              </a:rPr>
              <a:t> Vgl. Anlage 1 zu </a:t>
            </a:r>
            <a:r>
              <a:rPr lang="de-DE" altLang="de-DE" sz="1600" dirty="0">
                <a:latin typeface="Century Gothic" pitchFamily="34" charset="0"/>
                <a:ea typeface="Verdana" pitchFamily="34" charset="0"/>
                <a:cs typeface="Verdana" pitchFamily="34" charset="0"/>
                <a:sym typeface="Wingdings" pitchFamily="2" charset="2"/>
              </a:rPr>
              <a:t>IDW PS 470 n.F. (10.2021)</a:t>
            </a:r>
            <a:endParaRPr lang="de-DE" altLang="de-DE" sz="1600" dirty="0">
              <a:latin typeface="Century Gothic" panose="020B0502020202020204" pitchFamily="34" charset="0"/>
              <a:sym typeface="Monotype Sorts"/>
            </a:endParaRPr>
          </a:p>
          <a:p>
            <a:pPr>
              <a:lnSpc>
                <a:spcPct val="100000"/>
              </a:lnSpc>
              <a:spcBef>
                <a:spcPts val="600"/>
              </a:spcBef>
              <a:spcAft>
                <a:spcPts val="600"/>
              </a:spcAft>
            </a:pPr>
            <a:endParaRPr lang="de-DE" altLang="de-DE" sz="1600" dirty="0">
              <a:latin typeface="Century Gothic" panose="020B0502020202020204" pitchFamily="34" charset="0"/>
              <a:sym typeface="Monotype Sorts"/>
            </a:endParaRPr>
          </a:p>
          <a:p>
            <a:pPr>
              <a:lnSpc>
                <a:spcPct val="100000"/>
              </a:lnSpc>
              <a:spcBef>
                <a:spcPts val="600"/>
              </a:spcBef>
              <a:spcAft>
                <a:spcPts val="600"/>
              </a:spcAft>
            </a:pPr>
            <a:endParaRPr lang="de-DE" altLang="de-DE" sz="1600" dirty="0">
              <a:latin typeface="Century Gothic" panose="020B0502020202020204" pitchFamily="34" charset="0"/>
              <a:sym typeface="Monotype Sorts"/>
            </a:endParaRPr>
          </a:p>
        </p:txBody>
      </p:sp>
      <p:sp>
        <p:nvSpPr>
          <p:cNvPr id="215044" name="Rectangle 2">
            <a:extLst>
              <a:ext uri="{FF2B5EF4-FFF2-40B4-BE49-F238E27FC236}">
                <a16:creationId xmlns:a16="http://schemas.microsoft.com/office/drawing/2014/main" id="{71E0F7D6-BD59-41B6-A623-59D95F727946}"/>
              </a:ext>
            </a:extLst>
          </p:cNvPr>
          <p:cNvSpPr txBox="1">
            <a:spLocks/>
          </p:cNvSpPr>
          <p:nvPr/>
        </p:nvSpPr>
        <p:spPr bwMode="auto">
          <a:xfrm>
            <a:off x="1055290" y="1017685"/>
            <a:ext cx="10801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5.1 Inhalte für die Kommunikation mit dem Aufsichtsorgan</a:t>
            </a:r>
          </a:p>
        </p:txBody>
      </p:sp>
      <p:sp>
        <p:nvSpPr>
          <p:cNvPr id="8" name="Rechteck 19">
            <a:extLst>
              <a:ext uri="{FF2B5EF4-FFF2-40B4-BE49-F238E27FC236}">
                <a16:creationId xmlns:a16="http://schemas.microsoft.com/office/drawing/2014/main" id="{25EFC689-AD3D-4229-87D5-899DB089342E}"/>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Inhaltsplatzhalter 2">
            <a:extLst>
              <a:ext uri="{FF2B5EF4-FFF2-40B4-BE49-F238E27FC236}">
                <a16:creationId xmlns:a16="http://schemas.microsoft.com/office/drawing/2014/main" id="{A35D2936-0664-4A37-87D4-F2DB13675D48}"/>
              </a:ext>
            </a:extLst>
          </p:cNvPr>
          <p:cNvSpPr>
            <a:spLocks noGrp="1"/>
          </p:cNvSpPr>
          <p:nvPr>
            <p:ph idx="4294967295"/>
          </p:nvPr>
        </p:nvSpPr>
        <p:spPr>
          <a:xfrm>
            <a:off x="965144" y="1474788"/>
            <a:ext cx="10801350" cy="3970318"/>
          </a:xfrm>
          <a:prstGeom prst="rect">
            <a:avLst/>
          </a:prstGeom>
        </p:spPr>
        <p:txBody>
          <a:bodyPr>
            <a:spAutoFit/>
          </a:bodyPr>
          <a:lstStyle/>
          <a:p>
            <a:pPr>
              <a:lnSpc>
                <a:spcPct val="100000"/>
              </a:lnSpc>
              <a:spcBef>
                <a:spcPts val="600"/>
              </a:spcBef>
              <a:spcAft>
                <a:spcPts val="600"/>
              </a:spcAft>
              <a:defRPr/>
            </a:pPr>
            <a:r>
              <a:rPr lang="de-DE" altLang="de-DE" sz="1600" dirty="0">
                <a:latin typeface="Century Gothic" panose="020B0502020202020204" pitchFamily="34" charset="0"/>
                <a:sym typeface="Monotype Sorts"/>
              </a:rPr>
              <a:t>Kommunikation hat zu umfassen: </a:t>
            </a:r>
          </a:p>
          <a:p>
            <a:pPr marL="266700" indent="-266700">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sym typeface="Monotype Sorts"/>
              </a:rPr>
              <a:t>Verantwortlichkeit des Abschlussprüfers </a:t>
            </a:r>
            <a:r>
              <a:rPr lang="de-DE" altLang="de-DE" sz="1600" dirty="0">
                <a:latin typeface="Century Gothic" panose="020B0502020202020204" pitchFamily="34" charset="0"/>
                <a:sym typeface="Monotype Sorts"/>
              </a:rPr>
              <a:t>für die Bildung und Abgabe </a:t>
            </a:r>
            <a:r>
              <a:rPr lang="de-DE" altLang="de-DE" sz="1600">
                <a:latin typeface="Century Gothic" panose="020B0502020202020204" pitchFamily="34" charset="0"/>
                <a:sym typeface="Monotype Sorts"/>
              </a:rPr>
              <a:t>des </a:t>
            </a:r>
            <a:r>
              <a:rPr lang="de-DE" altLang="de-DE" sz="1600" b="1">
                <a:latin typeface="Century Gothic" panose="020B0502020202020204" pitchFamily="34" charset="0"/>
                <a:sym typeface="Monotype Sorts"/>
              </a:rPr>
              <a:t>Prüfungsurteils</a:t>
            </a:r>
            <a:br>
              <a:rPr lang="de-DE" altLang="de-DE" sz="1600" b="1">
                <a:latin typeface="Century Gothic" panose="020B0502020202020204" pitchFamily="34" charset="0"/>
                <a:sym typeface="Monotype Sorts"/>
              </a:rPr>
            </a:br>
            <a:r>
              <a:rPr lang="de-DE" altLang="de-DE" sz="1600">
                <a:latin typeface="Century Gothic" panose="020B0502020202020204" pitchFamily="34" charset="0"/>
                <a:sym typeface="Monotype Sorts"/>
              </a:rPr>
              <a:t>über Abschluss </a:t>
            </a:r>
            <a:r>
              <a:rPr lang="de-DE" altLang="de-DE" sz="1600" dirty="0">
                <a:latin typeface="Century Gothic" panose="020B0502020202020204" pitchFamily="34" charset="0"/>
                <a:sym typeface="Monotype Sorts"/>
              </a:rPr>
              <a:t>und ggf. Lagebericht, die von den </a:t>
            </a:r>
            <a:r>
              <a:rPr lang="de-DE" altLang="de-DE" sz="1600" b="1" dirty="0">
                <a:latin typeface="Century Gothic" panose="020B0502020202020204" pitchFamily="34" charset="0"/>
                <a:sym typeface="Monotype Sorts"/>
              </a:rPr>
              <a:t>gesetzlichen Vertretern </a:t>
            </a:r>
            <a:r>
              <a:rPr lang="de-DE" altLang="de-DE" sz="1600">
                <a:latin typeface="Century Gothic" panose="020B0502020202020204" pitchFamily="34" charset="0"/>
                <a:sym typeface="Monotype Sorts"/>
              </a:rPr>
              <a:t>unter </a:t>
            </a:r>
            <a:r>
              <a:rPr lang="de-DE" altLang="de-DE" sz="1600" b="1">
                <a:latin typeface="Century Gothic" panose="020B0502020202020204" pitchFamily="34" charset="0"/>
                <a:sym typeface="Monotype Sorts"/>
              </a:rPr>
              <a:t>Aufsicht</a:t>
            </a:r>
            <a:br>
              <a:rPr lang="de-DE" altLang="de-DE" sz="1600" b="1">
                <a:latin typeface="Century Gothic" panose="020B0502020202020204" pitchFamily="34" charset="0"/>
                <a:sym typeface="Monotype Sorts"/>
              </a:rPr>
            </a:br>
            <a:r>
              <a:rPr lang="de-DE" altLang="de-DE" sz="1600" b="1">
                <a:latin typeface="Century Gothic" panose="020B0502020202020204" pitchFamily="34" charset="0"/>
                <a:sym typeface="Monotype Sorts"/>
              </a:rPr>
              <a:t>der Aufsichtsorgane </a:t>
            </a:r>
            <a:r>
              <a:rPr lang="de-DE" altLang="de-DE" sz="1600" dirty="0">
                <a:latin typeface="Century Gothic" panose="020B0502020202020204" pitchFamily="34" charset="0"/>
                <a:sym typeface="Monotype Sorts"/>
              </a:rPr>
              <a:t>aufgestellt wurden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Prüfung entbindet weder gesetzliche Vertreter noch das Aufsichtsorgan </a:t>
            </a:r>
            <a:r>
              <a:rPr lang="de-DE" altLang="de-DE" sz="1600">
                <a:latin typeface="Century Gothic" panose="020B0502020202020204" pitchFamily="34" charset="0"/>
                <a:sym typeface="Monotype Sorts"/>
              </a:rPr>
              <a:t>von ihrer</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Verantwortung</a:t>
            </a:r>
            <a:endParaRPr lang="de-DE" altLang="de-DE" sz="1600" dirty="0">
              <a:latin typeface="Century Gothic" panose="020B0502020202020204" pitchFamily="34" charset="0"/>
              <a:sym typeface="Monotype Sorts"/>
            </a:endParaRP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Weitere Sachverhalte zur Verantwortung, die sich aus anderen </a:t>
            </a:r>
            <a:r>
              <a:rPr lang="de-DE" altLang="de-DE" sz="1600">
                <a:latin typeface="Century Gothic" panose="020B0502020202020204" pitchFamily="34" charset="0"/>
                <a:sym typeface="Monotype Sorts"/>
              </a:rPr>
              <a:t>gesetzlichen Anforderungen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ergeben</a:t>
            </a:r>
            <a:endParaRPr lang="de-DE" altLang="de-DE" sz="1600" dirty="0">
              <a:latin typeface="Century Gothic" panose="020B0502020202020204" pitchFamily="34" charset="0"/>
              <a:sym typeface="Monotype Sorts"/>
            </a:endParaRPr>
          </a:p>
          <a:p>
            <a:pPr>
              <a:lnSpc>
                <a:spcPct val="100000"/>
              </a:lnSpc>
              <a:spcBef>
                <a:spcPts val="600"/>
              </a:spcBef>
              <a:spcAft>
                <a:spcPts val="600"/>
              </a:spcAft>
              <a:defRPr/>
            </a:pPr>
            <a:r>
              <a:rPr lang="de-DE" altLang="de-DE" sz="1600" dirty="0">
                <a:latin typeface="Century Gothic" panose="020B0502020202020204" pitchFamily="34" charset="0"/>
                <a:sym typeface="Monotype Sorts"/>
              </a:rPr>
              <a:t>Angaben sind regelmäßig enthalten im Auftragsbestätigungsschreiben: </a:t>
            </a:r>
          </a:p>
          <a:p>
            <a:pPr marL="266700" lvl="1" indent="-266700">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sym typeface="Monotype Sorts"/>
              </a:rPr>
              <a:t>Bei Auftragserteilung durch den Aufsichtsrat demnach stets erfüllt</a:t>
            </a:r>
          </a:p>
          <a:p>
            <a:pPr marL="266700" lvl="1" indent="-266700">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sym typeface="Monotype Sorts"/>
              </a:rPr>
              <a:t>In anderen Fällen wäre das Auftragsbestätigungsschreiben ggf. zusätzlich an </a:t>
            </a:r>
            <a:r>
              <a:rPr lang="de-DE" altLang="de-DE" sz="1600">
                <a:latin typeface="Century Gothic" panose="020B0502020202020204" pitchFamily="34" charset="0"/>
                <a:sym typeface="Monotype Sorts"/>
              </a:rPr>
              <a:t>die Aufsichts-</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organe zu übermitteln</a:t>
            </a:r>
          </a:p>
        </p:txBody>
      </p:sp>
      <p:sp>
        <p:nvSpPr>
          <p:cNvPr id="217092" name="Rectangle 2">
            <a:extLst>
              <a:ext uri="{FF2B5EF4-FFF2-40B4-BE49-F238E27FC236}">
                <a16:creationId xmlns:a16="http://schemas.microsoft.com/office/drawing/2014/main" id="{1A2A4907-FB7D-4FB1-BFBE-2266ED6E564E}"/>
              </a:ext>
            </a:extLst>
          </p:cNvPr>
          <p:cNvSpPr txBox="1">
            <a:spLocks/>
          </p:cNvSpPr>
          <p:nvPr/>
        </p:nvSpPr>
        <p:spPr bwMode="auto">
          <a:xfrm>
            <a:off x="1046146" y="1017651"/>
            <a:ext cx="10801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5.1.1 Verantwortung des Abschlussprüfers</a:t>
            </a:r>
          </a:p>
        </p:txBody>
      </p:sp>
      <p:sp>
        <p:nvSpPr>
          <p:cNvPr id="7" name="Rechteck 19">
            <a:extLst>
              <a:ext uri="{FF2B5EF4-FFF2-40B4-BE49-F238E27FC236}">
                <a16:creationId xmlns:a16="http://schemas.microsoft.com/office/drawing/2014/main" id="{E6988C6E-81D0-41E3-81C3-70C4B2F2AC93}"/>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4342E401-6F9B-414C-A020-3978065E905E}"/>
              </a:ext>
            </a:extLst>
          </p:cNvPr>
          <p:cNvSpPr txBox="1">
            <a:spLocks/>
          </p:cNvSpPr>
          <p:nvPr/>
        </p:nvSpPr>
        <p:spPr>
          <a:xfrm>
            <a:off x="7041629" y="6159971"/>
            <a:ext cx="3385071"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600"/>
              </a:spcBef>
              <a:spcAft>
                <a:spcPts val="600"/>
              </a:spcAft>
              <a:buFont typeface="Arial" panose="020B0604020202020204" pitchFamily="34" charset="0"/>
              <a:buNone/>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19, A14, A15</a:t>
            </a:r>
            <a:endParaRPr lang="de-DE" altLang="de-DE" sz="1600" dirty="0">
              <a:latin typeface="Century Gothic" panose="020B0502020202020204" pitchFamily="34" charset="0"/>
              <a:sym typeface="Monotype Sorts"/>
            </a:endParaRPr>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Inhaltsplatzhalter 2">
            <a:extLst>
              <a:ext uri="{FF2B5EF4-FFF2-40B4-BE49-F238E27FC236}">
                <a16:creationId xmlns:a16="http://schemas.microsoft.com/office/drawing/2014/main" id="{FB582928-D710-441A-B9D9-430DD337214A}"/>
              </a:ext>
            </a:extLst>
          </p:cNvPr>
          <p:cNvSpPr>
            <a:spLocks noGrp="1"/>
          </p:cNvSpPr>
          <p:nvPr>
            <p:ph idx="4294967295"/>
          </p:nvPr>
        </p:nvSpPr>
        <p:spPr>
          <a:xfrm>
            <a:off x="956000" y="1485900"/>
            <a:ext cx="10791825" cy="3308598"/>
          </a:xfrm>
          <a:prstGeom prst="rect">
            <a:avLst/>
          </a:prstGeom>
        </p:spPr>
        <p:txBody>
          <a:bodyPr>
            <a:spAutoFit/>
          </a:bodyPr>
          <a:lstStyle/>
          <a:p>
            <a:pPr marL="266700" indent="-266700">
              <a:lnSpc>
                <a:spcPct val="100000"/>
              </a:lnSpc>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sym typeface="Monotype Sorts"/>
              </a:rPr>
              <a:t>Kommunikationspflichten des Abschlussprüfers</a:t>
            </a:r>
          </a:p>
          <a:p>
            <a:pPr marL="266700">
              <a:lnSpc>
                <a:spcPct val="100000"/>
              </a:lnSpc>
              <a:spcBef>
                <a:spcPts val="600"/>
              </a:spcBef>
              <a:spcAft>
                <a:spcPts val="600"/>
              </a:spcAft>
              <a:defRPr/>
            </a:pPr>
            <a:r>
              <a:rPr lang="de-DE" altLang="de-DE" sz="1600" b="1" dirty="0">
                <a:latin typeface="Century Gothic" pitchFamily="34" charset="0"/>
                <a:sym typeface="Monotype Sorts"/>
              </a:rPr>
              <a:t>Ziel: </a:t>
            </a:r>
          </a:p>
          <a:p>
            <a:pPr marL="266700">
              <a:lnSpc>
                <a:spcPct val="100000"/>
              </a:lnSpc>
              <a:spcBef>
                <a:spcPts val="600"/>
              </a:spcBef>
              <a:spcAft>
                <a:spcPts val="600"/>
              </a:spcAft>
              <a:defRPr/>
            </a:pPr>
            <a:r>
              <a:rPr lang="de-DE" altLang="de-DE" sz="1600" dirty="0">
                <a:latin typeface="Century Gothic" panose="020B0502020202020204" pitchFamily="34" charset="0"/>
                <a:sym typeface="Monotype Sorts"/>
              </a:rPr>
              <a:t>Dem Aufsichtsorgan soll die Möglichkeit gegeben werden, die Tätigkeit </a:t>
            </a:r>
            <a:r>
              <a:rPr lang="de-DE" altLang="de-DE" sz="1600">
                <a:latin typeface="Century Gothic" panose="020B0502020202020204" pitchFamily="34" charset="0"/>
                <a:sym typeface="Monotype Sorts"/>
              </a:rPr>
              <a:t>der Abschlussprüfung</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besser </a:t>
            </a:r>
            <a:r>
              <a:rPr lang="de-DE" altLang="de-DE" sz="1600" dirty="0">
                <a:latin typeface="Century Gothic" panose="020B0502020202020204" pitchFamily="34" charset="0"/>
                <a:sym typeface="Monotype Sorts"/>
              </a:rPr>
              <a:t>zu verstehen: </a:t>
            </a:r>
          </a:p>
          <a:p>
            <a:pPr marL="542925" lvl="1" indent="-276225">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sym typeface="Monotype Sorts"/>
              </a:rPr>
              <a:t>Risiko</a:t>
            </a:r>
            <a:r>
              <a:rPr lang="de-DE" altLang="de-DE" sz="1600" dirty="0">
                <a:latin typeface="Century Gothic" panose="020B0502020202020204" pitchFamily="34" charset="0"/>
                <a:sym typeface="Monotype Sorts"/>
              </a:rPr>
              <a:t>überlegungen</a:t>
            </a:r>
          </a:p>
          <a:p>
            <a:pPr marL="542925" lvl="1" indent="-276225">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sym typeface="Monotype Sorts"/>
              </a:rPr>
              <a:t>Wesentlichkeit</a:t>
            </a:r>
            <a:r>
              <a:rPr lang="de-DE" altLang="de-DE" sz="1600" dirty="0">
                <a:latin typeface="Century Gothic" panose="020B0502020202020204" pitchFamily="34" charset="0"/>
                <a:sym typeface="Monotype Sorts"/>
              </a:rPr>
              <a:t>skonzept</a:t>
            </a:r>
          </a:p>
          <a:p>
            <a:pPr marL="542925" lvl="1"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Identifizierung von Themenfelder, bei denen </a:t>
            </a:r>
            <a:r>
              <a:rPr lang="de-DE" altLang="de-DE" sz="1600" b="1" dirty="0">
                <a:latin typeface="Century Gothic" panose="020B0502020202020204" pitchFamily="34" charset="0"/>
                <a:sym typeface="Monotype Sorts"/>
              </a:rPr>
              <a:t>zusätzliche </a:t>
            </a:r>
            <a:r>
              <a:rPr lang="de-DE" altLang="de-DE" sz="1600" b="1">
                <a:latin typeface="Century Gothic" panose="020B0502020202020204" pitchFamily="34" charset="0"/>
                <a:sym typeface="Monotype Sorts"/>
              </a:rPr>
              <a:t>Prüfungshandlungen</a:t>
            </a:r>
            <a:r>
              <a:rPr lang="de-DE" altLang="de-DE" sz="1600">
                <a:latin typeface="Century Gothic" panose="020B0502020202020204" pitchFamily="34" charset="0"/>
                <a:sym typeface="Monotype Sorts"/>
              </a:rPr>
              <a:t> vorgenommen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werden </a:t>
            </a:r>
            <a:r>
              <a:rPr lang="de-DE" altLang="de-DE" sz="1600" dirty="0">
                <a:latin typeface="Century Gothic" panose="020B0502020202020204" pitchFamily="34" charset="0"/>
                <a:sym typeface="Monotype Sorts"/>
              </a:rPr>
              <a:t>sollen</a:t>
            </a:r>
          </a:p>
          <a:p>
            <a:pPr marL="542925" lvl="1"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Kommunikation identifizierter wesentlicher Risiken</a:t>
            </a:r>
            <a:br>
              <a:rPr lang="de-DE" altLang="de-DE" sz="1600" dirty="0">
                <a:latin typeface="Century Gothic" panose="020B0502020202020204" pitchFamily="34" charset="0"/>
                <a:sym typeface="Monotype Sorts"/>
              </a:rPr>
            </a:br>
            <a:endParaRPr lang="de-DE" altLang="de-DE" sz="500" dirty="0">
              <a:latin typeface="Century Gothic" panose="020B0502020202020204" pitchFamily="34" charset="0"/>
              <a:sym typeface="Monotype Sorts"/>
            </a:endParaRPr>
          </a:p>
        </p:txBody>
      </p:sp>
      <p:sp>
        <p:nvSpPr>
          <p:cNvPr id="219140" name="Rectangle 2">
            <a:extLst>
              <a:ext uri="{FF2B5EF4-FFF2-40B4-BE49-F238E27FC236}">
                <a16:creationId xmlns:a16="http://schemas.microsoft.com/office/drawing/2014/main" id="{F1984D0E-FB8B-4FB8-9276-A0A84FE93BAE}"/>
              </a:ext>
            </a:extLst>
          </p:cNvPr>
          <p:cNvSpPr txBox="1">
            <a:spLocks/>
          </p:cNvSpPr>
          <p:nvPr/>
        </p:nvSpPr>
        <p:spPr bwMode="auto">
          <a:xfrm>
            <a:off x="1055290" y="1044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5.1.2 Geplanter Umfang und zeitlicher Ablauf der Abschlussprüfung</a:t>
            </a:r>
          </a:p>
        </p:txBody>
      </p:sp>
      <p:sp>
        <p:nvSpPr>
          <p:cNvPr id="7" name="Rechteck 19">
            <a:extLst>
              <a:ext uri="{FF2B5EF4-FFF2-40B4-BE49-F238E27FC236}">
                <a16:creationId xmlns:a16="http://schemas.microsoft.com/office/drawing/2014/main" id="{3AEEDFA2-C0D3-42EE-BBCF-BE48115E4CCF}"/>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2">
            <a:extLst>
              <a:ext uri="{FF2B5EF4-FFF2-40B4-BE49-F238E27FC236}">
                <a16:creationId xmlns:a16="http://schemas.microsoft.com/office/drawing/2014/main" id="{22364D3C-3A09-4C44-980C-18582CB39807}"/>
              </a:ext>
            </a:extLst>
          </p:cNvPr>
          <p:cNvSpPr>
            <a:spLocks noGrp="1"/>
          </p:cNvSpPr>
          <p:nvPr>
            <p:ph idx="4294967295"/>
          </p:nvPr>
        </p:nvSpPr>
        <p:spPr>
          <a:xfrm>
            <a:off x="956000" y="1487488"/>
            <a:ext cx="10801350" cy="3724096"/>
          </a:xfrm>
          <a:prstGeom prst="rect">
            <a:avLst/>
          </a:prstGeom>
        </p:spPr>
        <p:txBody>
          <a:bodyPr>
            <a:spAutoFit/>
          </a:bodyPr>
          <a:lstStyle/>
          <a:p>
            <a:pPr marL="266700" lvl="1" indent="-266700">
              <a:lnSpc>
                <a:spcPct val="100000"/>
              </a:lnSpc>
              <a:spcBef>
                <a:spcPts val="600"/>
              </a:spcBef>
              <a:spcAft>
                <a:spcPts val="600"/>
              </a:spcAft>
              <a:buFont typeface="Arial Narrow" pitchFamily="34" charset="0"/>
              <a:buAutoNum type="alphaLcPeriod" startAt="2"/>
              <a:defRPr/>
            </a:pPr>
            <a:r>
              <a:rPr lang="de-DE" altLang="de-DE" sz="1600" b="1" dirty="0">
                <a:solidFill>
                  <a:srgbClr val="00B0F0"/>
                </a:solidFill>
                <a:latin typeface="Century Gothic" pitchFamily="34" charset="0"/>
                <a:sym typeface="Monotype Sorts"/>
              </a:rPr>
              <a:t>Kommunikationspflichten der Aufsichtsorgane</a:t>
            </a:r>
          </a:p>
          <a:p>
            <a:pPr marL="266700">
              <a:lnSpc>
                <a:spcPct val="100000"/>
              </a:lnSpc>
              <a:spcBef>
                <a:spcPts val="600"/>
              </a:spcBef>
              <a:spcAft>
                <a:spcPts val="600"/>
              </a:spcAft>
              <a:defRPr/>
            </a:pPr>
            <a:r>
              <a:rPr lang="de-DE" altLang="de-DE" sz="1600" b="1" dirty="0">
                <a:latin typeface="Century Gothic" pitchFamily="34" charset="0"/>
                <a:sym typeface="Monotype Sorts"/>
              </a:rPr>
              <a:t>Ziel:</a:t>
            </a:r>
          </a:p>
          <a:p>
            <a:pPr marL="266700">
              <a:lnSpc>
                <a:spcPct val="100000"/>
              </a:lnSpc>
              <a:spcBef>
                <a:spcPts val="600"/>
              </a:spcBef>
              <a:spcAft>
                <a:spcPts val="600"/>
              </a:spcAft>
              <a:defRPr/>
            </a:pPr>
            <a:r>
              <a:rPr lang="de-DE" altLang="de-DE" sz="1600" dirty="0">
                <a:latin typeface="Century Gothic" pitchFamily="34" charset="0"/>
                <a:sym typeface="Monotype Sorts"/>
              </a:rPr>
              <a:t>Darüber hinaus verbessert die Kommunikation das Verständnis des </a:t>
            </a:r>
            <a:r>
              <a:rPr lang="de-DE" altLang="de-DE" sz="1600">
                <a:latin typeface="Century Gothic" pitchFamily="34" charset="0"/>
                <a:sym typeface="Monotype Sorts"/>
              </a:rPr>
              <a:t>Abschlussprüfers vom</a:t>
            </a:r>
            <a:br>
              <a:rPr lang="de-DE" altLang="de-DE" sz="1600">
                <a:latin typeface="Century Gothic" pitchFamily="34" charset="0"/>
                <a:sym typeface="Monotype Sorts"/>
              </a:rPr>
            </a:br>
            <a:r>
              <a:rPr lang="de-DE" altLang="de-DE" sz="1600">
                <a:latin typeface="Century Gothic" pitchFamily="34" charset="0"/>
                <a:sym typeface="Monotype Sorts"/>
              </a:rPr>
              <a:t>Unternehmen </a:t>
            </a:r>
            <a:r>
              <a:rPr lang="de-DE" altLang="de-DE" sz="1600" dirty="0">
                <a:latin typeface="Century Gothic" pitchFamily="34" charset="0"/>
                <a:sym typeface="Monotype Sorts"/>
              </a:rPr>
              <a:t>und seinem Umfeld: </a:t>
            </a:r>
          </a:p>
          <a:p>
            <a:pPr marL="542925"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sym typeface="Monotype Sorts"/>
              </a:rPr>
              <a:t>Hinweise des Aufsichtsorgans zu besonderen „unterjährigen“ Feststellungen</a:t>
            </a:r>
            <a:r>
              <a:rPr lang="de-DE" altLang="de-DE" sz="1600">
                <a:latin typeface="Century Gothic" pitchFamily="34" charset="0"/>
                <a:sym typeface="Monotype Sorts"/>
              </a:rPr>
              <a:t>, Vermutungen</a:t>
            </a:r>
            <a:br>
              <a:rPr lang="de-DE" altLang="de-DE" sz="1600">
                <a:latin typeface="Century Gothic" pitchFamily="34" charset="0"/>
                <a:sym typeface="Monotype Sorts"/>
              </a:rPr>
            </a:br>
            <a:r>
              <a:rPr lang="de-DE" altLang="de-DE" sz="1600">
                <a:latin typeface="Century Gothic" pitchFamily="34" charset="0"/>
                <a:sym typeface="Monotype Sorts"/>
              </a:rPr>
              <a:t>zu </a:t>
            </a:r>
            <a:r>
              <a:rPr lang="de-DE" altLang="de-DE" sz="1600" dirty="0">
                <a:latin typeface="Century Gothic" pitchFamily="34" charset="0"/>
                <a:sym typeface="Monotype Sorts"/>
              </a:rPr>
              <a:t>Sachverhalten oder zu Zuständigkeiten im Unternehmen</a:t>
            </a:r>
          </a:p>
          <a:p>
            <a:pPr marL="542925"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sym typeface="Monotype Sorts"/>
              </a:rPr>
              <a:t>Hinweis auf Sachverhalte, die aus Sicht des Aufsichtsorgans </a:t>
            </a:r>
            <a:r>
              <a:rPr lang="de-DE" altLang="de-DE" sz="1600">
                <a:latin typeface="Century Gothic" pitchFamily="34" charset="0"/>
                <a:sym typeface="Monotype Sorts"/>
              </a:rPr>
              <a:t>die Abschlussprüfung</a:t>
            </a:r>
            <a:br>
              <a:rPr lang="de-DE" altLang="de-DE" sz="1600">
                <a:latin typeface="Century Gothic" pitchFamily="34" charset="0"/>
                <a:sym typeface="Monotype Sorts"/>
              </a:rPr>
            </a:br>
            <a:r>
              <a:rPr lang="de-DE" altLang="de-DE" sz="1600">
                <a:latin typeface="Century Gothic" pitchFamily="34" charset="0"/>
                <a:sym typeface="Monotype Sorts"/>
              </a:rPr>
              <a:t>beeinflussen </a:t>
            </a:r>
            <a:r>
              <a:rPr lang="de-DE" altLang="de-DE" sz="1600" dirty="0">
                <a:latin typeface="Century Gothic" pitchFamily="34" charset="0"/>
                <a:sym typeface="Monotype Sorts"/>
              </a:rPr>
              <a:t>könnte</a:t>
            </a:r>
          </a:p>
          <a:p>
            <a:pPr marL="542925" indent="-276225">
              <a:lnSpc>
                <a:spcPct val="100000"/>
              </a:lnSpc>
              <a:spcBef>
                <a:spcPts val="600"/>
              </a:spcBef>
              <a:spcAft>
                <a:spcPts val="600"/>
              </a:spcAft>
              <a:buFont typeface="Wingdings" panose="05000000000000000000" pitchFamily="2" charset="2"/>
              <a:buChar char="Ø"/>
              <a:defRPr/>
            </a:pPr>
            <a:r>
              <a:rPr lang="de-DE" altLang="de-DE" sz="1600" b="1" dirty="0">
                <a:latin typeface="Century Gothic" pitchFamily="34" charset="0"/>
                <a:sym typeface="Wingdings" pitchFamily="2" charset="2"/>
              </a:rPr>
              <a:t>Keine einseitige Kommunikation!!!</a:t>
            </a:r>
          </a:p>
          <a:p>
            <a:pPr marL="542925" indent="-276225">
              <a:lnSpc>
                <a:spcPct val="100000"/>
              </a:lnSpc>
              <a:spcBef>
                <a:spcPts val="600"/>
              </a:spcBef>
              <a:spcAft>
                <a:spcPts val="600"/>
              </a:spcAft>
              <a:buFont typeface="Wingdings" panose="05000000000000000000" pitchFamily="2" charset="2"/>
              <a:buChar char="Ø"/>
              <a:defRPr/>
            </a:pPr>
            <a:r>
              <a:rPr lang="de-DE" altLang="de-DE" sz="1600" b="1" dirty="0">
                <a:latin typeface="Century Gothic" pitchFamily="34" charset="0"/>
                <a:sym typeface="Wingdings" pitchFamily="2" charset="2"/>
              </a:rPr>
              <a:t>Es soll während der Prüfungsdurchführung eine gegenseitige Kommunikation zwischen Abschlussprüfer und Aufsichtsorganen gepflegt werden.</a:t>
            </a:r>
            <a:endParaRPr lang="de-DE" altLang="de-DE" sz="1600" b="1" dirty="0">
              <a:latin typeface="Century Gothic" pitchFamily="34" charset="0"/>
              <a:sym typeface="Monotype Sorts"/>
            </a:endParaRPr>
          </a:p>
        </p:txBody>
      </p:sp>
      <p:sp>
        <p:nvSpPr>
          <p:cNvPr id="221189" name="Rectangle 2">
            <a:extLst>
              <a:ext uri="{FF2B5EF4-FFF2-40B4-BE49-F238E27FC236}">
                <a16:creationId xmlns:a16="http://schemas.microsoft.com/office/drawing/2014/main" id="{523D914A-ABD2-4BCE-AE30-75B36B5BB605}"/>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5.1.2 Geplanter Umfang und zeitlicher Ablauf der Abschlussprüfung; Forts.</a:t>
            </a:r>
          </a:p>
        </p:txBody>
      </p:sp>
      <p:sp>
        <p:nvSpPr>
          <p:cNvPr id="7" name="Rechteck 19">
            <a:extLst>
              <a:ext uri="{FF2B5EF4-FFF2-40B4-BE49-F238E27FC236}">
                <a16:creationId xmlns:a16="http://schemas.microsoft.com/office/drawing/2014/main" id="{54B5B963-ABD1-4FB3-8E0B-51FD4532F055}"/>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112BD392-DE17-477D-B7B6-0D4E8E920E87}"/>
              </a:ext>
            </a:extLst>
          </p:cNvPr>
          <p:cNvSpPr>
            <a:spLocks noGrp="1" noChangeArrowheads="1"/>
          </p:cNvSpPr>
          <p:nvPr>
            <p:ph type="body" idx="4294967295"/>
          </p:nvPr>
        </p:nvSpPr>
        <p:spPr>
          <a:xfrm>
            <a:off x="964620" y="1368885"/>
            <a:ext cx="10801350" cy="2801938"/>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180975">
              <a:spcBef>
                <a:spcPts val="600"/>
              </a:spcBef>
              <a:spcAft>
                <a:spcPts val="0"/>
              </a:spcAft>
              <a:defRPr/>
            </a:pPr>
            <a:r>
              <a:rPr lang="de-DE" altLang="de-DE" sz="1600" b="1" dirty="0">
                <a:solidFill>
                  <a:srgbClr val="00B0F0"/>
                </a:solidFill>
                <a:latin typeface="Century Gothic" pitchFamily="34" charset="0"/>
              </a:rPr>
              <a:t>Andere</a:t>
            </a:r>
            <a:r>
              <a:rPr lang="de-DE" altLang="de-DE" sz="1600" dirty="0">
                <a:solidFill>
                  <a:srgbClr val="00B0F0"/>
                </a:solidFill>
                <a:latin typeface="Century Gothic" pitchFamily="34" charset="0"/>
              </a:rPr>
              <a:t> </a:t>
            </a:r>
            <a:r>
              <a:rPr lang="de-DE" altLang="de-DE" sz="1600" b="1" dirty="0">
                <a:solidFill>
                  <a:srgbClr val="00B0F0"/>
                </a:solidFill>
                <a:latin typeface="Century Gothic" pitchFamily="34" charset="0"/>
              </a:rPr>
              <a:t>Gewinnrücklagen (§ 29 GmbHG, § 58 AktG)</a:t>
            </a:r>
          </a:p>
          <a:p>
            <a:pPr marL="180975">
              <a:spcBef>
                <a:spcPts val="600"/>
              </a:spcBef>
              <a:spcAft>
                <a:spcPts val="0"/>
              </a:spcAft>
              <a:defRPr/>
            </a:pPr>
            <a:endParaRPr lang="de-DE" altLang="de-DE" sz="1600">
              <a:latin typeface="Century Gothic" pitchFamily="34" charset="0"/>
            </a:endParaRPr>
          </a:p>
          <a:p>
            <a:pPr marL="180975">
              <a:spcBef>
                <a:spcPts val="600"/>
              </a:spcBef>
              <a:spcAft>
                <a:spcPts val="0"/>
              </a:spcAft>
              <a:defRPr/>
            </a:pPr>
            <a:endParaRPr lang="de-DE" altLang="de-DE" sz="1600">
              <a:latin typeface="Century Gothic" pitchFamily="34" charset="0"/>
            </a:endParaRPr>
          </a:p>
          <a:p>
            <a:pPr marL="180975">
              <a:spcBef>
                <a:spcPts val="600"/>
              </a:spcBef>
              <a:spcAft>
                <a:spcPts val="0"/>
              </a:spcAft>
              <a:defRPr/>
            </a:pPr>
            <a:r>
              <a:rPr lang="de-DE" altLang="de-DE" sz="1600">
                <a:latin typeface="Century Gothic" pitchFamily="34" charset="0"/>
              </a:rPr>
              <a:t>Wenn </a:t>
            </a:r>
            <a:r>
              <a:rPr lang="de-DE" altLang="de-DE" sz="1600" dirty="0">
                <a:latin typeface="Century Gothic" pitchFamily="34" charset="0"/>
              </a:rPr>
              <a:t>ja:</a:t>
            </a:r>
          </a:p>
          <a:p>
            <a:pPr marL="180975">
              <a:spcBef>
                <a:spcPts val="600"/>
              </a:spcBef>
              <a:spcAft>
                <a:spcPts val="0"/>
              </a:spcAft>
              <a:defRPr/>
            </a:pPr>
            <a:r>
              <a:rPr lang="de-DE" altLang="de-DE" sz="1600" dirty="0">
                <a:latin typeface="Century Gothic" pitchFamily="34" charset="0"/>
              </a:rPr>
              <a:t>Abschlussprüfer muss prüfen, ob</a:t>
            </a:r>
          </a:p>
          <a:p>
            <a:pPr marL="447675" indent="-266700">
              <a:spcBef>
                <a:spcPts val="600"/>
              </a:spcBef>
              <a:spcAft>
                <a:spcPts val="0"/>
              </a:spcAft>
              <a:buFont typeface="Wingdings" panose="05000000000000000000" pitchFamily="2" charset="2"/>
              <a:buChar char="Ø"/>
              <a:defRPr/>
            </a:pPr>
            <a:r>
              <a:rPr lang="de-DE" altLang="de-DE" sz="1600" dirty="0">
                <a:latin typeface="Century Gothic" pitchFamily="34" charset="0"/>
              </a:rPr>
              <a:t>die </a:t>
            </a:r>
            <a:r>
              <a:rPr lang="de-DE" altLang="de-DE" sz="1600" b="1" dirty="0">
                <a:latin typeface="Century Gothic" pitchFamily="34" charset="0"/>
              </a:rPr>
              <a:t>Voraussetzungen </a:t>
            </a:r>
            <a:r>
              <a:rPr lang="de-DE" altLang="de-DE" sz="1600" dirty="0">
                <a:latin typeface="Century Gothic" pitchFamily="34" charset="0"/>
              </a:rPr>
              <a:t>des § 29 Abs. 4 GmbHG / § 58 Abs. 2a AktG eingehalten wurden.</a:t>
            </a:r>
          </a:p>
          <a:p>
            <a:pPr marL="447675" indent="-266700">
              <a:spcBef>
                <a:spcPts val="600"/>
              </a:spcBef>
              <a:spcAft>
                <a:spcPts val="0"/>
              </a:spcAft>
              <a:buFont typeface="Wingdings" panose="05000000000000000000" pitchFamily="2" charset="2"/>
              <a:buChar char="Ø"/>
              <a:defRPr/>
            </a:pPr>
            <a:r>
              <a:rPr lang="de-DE" altLang="de-DE" sz="1600" dirty="0">
                <a:latin typeface="Century Gothic" pitchFamily="34" charset="0"/>
              </a:rPr>
              <a:t>die </a:t>
            </a:r>
            <a:r>
              <a:rPr lang="de-DE" altLang="de-DE" sz="1600" b="1" dirty="0">
                <a:latin typeface="Century Gothic" pitchFamily="34" charset="0"/>
              </a:rPr>
              <a:t>Dotierung</a:t>
            </a:r>
            <a:r>
              <a:rPr lang="de-DE" altLang="de-DE" sz="1600" dirty="0">
                <a:latin typeface="Century Gothic" pitchFamily="34" charset="0"/>
              </a:rPr>
              <a:t> bei den anderen Gewinnrücklagen </a:t>
            </a:r>
            <a:r>
              <a:rPr lang="de-DE" altLang="de-DE" sz="1600" b="1" dirty="0">
                <a:latin typeface="Century Gothic" pitchFamily="34" charset="0"/>
              </a:rPr>
              <a:t>nicht höher als die Wertaufholung</a:t>
            </a:r>
            <a:r>
              <a:rPr lang="de-DE" altLang="de-DE" sz="1600" dirty="0">
                <a:latin typeface="Century Gothic" pitchFamily="34" charset="0"/>
              </a:rPr>
              <a:t> ist.</a:t>
            </a:r>
          </a:p>
          <a:p>
            <a:pPr marL="447675" indent="-266700">
              <a:spcBef>
                <a:spcPts val="600"/>
              </a:spcBef>
              <a:spcAft>
                <a:spcPts val="0"/>
              </a:spcAft>
              <a:buFont typeface="Wingdings" panose="05000000000000000000" pitchFamily="2" charset="2"/>
              <a:buChar char="Ø"/>
              <a:defRPr/>
            </a:pPr>
            <a:r>
              <a:rPr lang="de-DE" altLang="de-DE" sz="1600" dirty="0">
                <a:latin typeface="Century Gothic" pitchFamily="34" charset="0"/>
              </a:rPr>
              <a:t>der Betrag in der </a:t>
            </a:r>
            <a:r>
              <a:rPr lang="de-DE" altLang="de-DE" sz="1600" b="1" dirty="0">
                <a:latin typeface="Century Gothic" pitchFamily="34" charset="0"/>
              </a:rPr>
              <a:t>Bilanz oder im Anhang gesondert ausgewiesen </a:t>
            </a:r>
            <a:r>
              <a:rPr lang="de-DE" altLang="de-DE" sz="1600" dirty="0">
                <a:latin typeface="Century Gothic" pitchFamily="34" charset="0"/>
              </a:rPr>
              <a:t>wird.</a:t>
            </a:r>
          </a:p>
          <a:p>
            <a:pPr>
              <a:spcBef>
                <a:spcPts val="600"/>
              </a:spcBef>
              <a:spcAft>
                <a:spcPts val="0"/>
              </a:spcAft>
              <a:defRPr/>
            </a:pPr>
            <a:endParaRPr lang="de-DE" altLang="de-DE" sz="1600" dirty="0">
              <a:latin typeface="Century Gothic" pitchFamily="34" charset="0"/>
            </a:endParaRPr>
          </a:p>
          <a:p>
            <a:pPr>
              <a:spcBef>
                <a:spcPts val="600"/>
              </a:spcBef>
              <a:spcAft>
                <a:spcPts val="0"/>
              </a:spcAft>
              <a:defRPr/>
            </a:pPr>
            <a:r>
              <a:rPr lang="de-DE" altLang="de-DE" sz="1600" dirty="0">
                <a:latin typeface="Century Gothic" pitchFamily="34" charset="0"/>
              </a:rPr>
              <a:t> </a:t>
            </a:r>
          </a:p>
          <a:p>
            <a:pPr>
              <a:spcBef>
                <a:spcPts val="600"/>
              </a:spcBef>
              <a:spcAft>
                <a:spcPts val="0"/>
              </a:spcAft>
              <a:defRPr/>
            </a:pPr>
            <a:endParaRPr lang="de-DE" altLang="de-DE" sz="1600" dirty="0">
              <a:latin typeface="Century Gothic" pitchFamily="34" charset="0"/>
            </a:endParaRPr>
          </a:p>
          <a:p>
            <a:pPr>
              <a:spcBef>
                <a:spcPts val="600"/>
              </a:spcBef>
              <a:spcAft>
                <a:spcPts val="0"/>
              </a:spcAft>
              <a:defRPr/>
            </a:pPr>
            <a:endParaRPr lang="de-DE" altLang="de-DE" sz="1600" dirty="0">
              <a:latin typeface="Century Gothic" pitchFamily="34" charset="0"/>
            </a:endParaRPr>
          </a:p>
        </p:txBody>
      </p:sp>
      <p:sp>
        <p:nvSpPr>
          <p:cNvPr id="146436" name="Textfeld 1">
            <a:extLst>
              <a:ext uri="{FF2B5EF4-FFF2-40B4-BE49-F238E27FC236}">
                <a16:creationId xmlns:a16="http://schemas.microsoft.com/office/drawing/2014/main" id="{005C5D1C-03EE-48DC-93BB-B9F43FD0B14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0" name="Rechteck 1">
            <a:extLst>
              <a:ext uri="{FF2B5EF4-FFF2-40B4-BE49-F238E27FC236}">
                <a16:creationId xmlns:a16="http://schemas.microsoft.com/office/drawing/2014/main" id="{33F9535B-F9F3-4551-AE46-E5BA87DBE03E}"/>
              </a:ext>
            </a:extLst>
          </p:cNvPr>
          <p:cNvSpPr>
            <a:spLocks noChangeArrowheads="1"/>
          </p:cNvSpPr>
          <p:nvPr/>
        </p:nvSpPr>
        <p:spPr bwMode="auto">
          <a:xfrm>
            <a:off x="948748" y="1030331"/>
            <a:ext cx="5779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1.2.3.3 Gewinnrücklagen (§ 272 Abs. 3 und 4 HGB); Forts.</a:t>
            </a:r>
          </a:p>
        </p:txBody>
      </p:sp>
      <p:sp>
        <p:nvSpPr>
          <p:cNvPr id="11" name="Rectangle 7">
            <a:extLst>
              <a:ext uri="{FF2B5EF4-FFF2-40B4-BE49-F238E27FC236}">
                <a16:creationId xmlns:a16="http://schemas.microsoft.com/office/drawing/2014/main" id="{8DDA4D8D-6D36-490E-BBAC-1D4E8427EFCD}"/>
              </a:ext>
            </a:extLst>
          </p:cNvPr>
          <p:cNvSpPr txBox="1">
            <a:spLocks noChangeArrowheads="1"/>
          </p:cNvSpPr>
          <p:nvPr/>
        </p:nvSpPr>
        <p:spPr bwMode="auto">
          <a:xfrm>
            <a:off x="874100" y="4692759"/>
            <a:ext cx="10800952" cy="1117228"/>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0"/>
              </a:spcAft>
              <a:defRPr/>
            </a:pPr>
            <a:r>
              <a:rPr lang="de-DE" altLang="de-DE" sz="1600" dirty="0">
                <a:latin typeface="Century Gothic" pitchFamily="34" charset="0"/>
              </a:rPr>
              <a:t>Wurden die Formvorschriften bezüglich der Rücklagenbewegungen in der Bilanz </a:t>
            </a:r>
            <a:r>
              <a:rPr lang="de-DE" altLang="de-DE" sz="1600">
                <a:latin typeface="Century Gothic" pitchFamily="34" charset="0"/>
              </a:rPr>
              <a:t>bzw.</a:t>
            </a:r>
            <a:br>
              <a:rPr lang="de-DE" altLang="de-DE" sz="1600">
                <a:latin typeface="Century Gothic" pitchFamily="34" charset="0"/>
              </a:rPr>
            </a:br>
            <a:r>
              <a:rPr lang="de-DE" altLang="de-DE" sz="1600">
                <a:latin typeface="Century Gothic" pitchFamily="34" charset="0"/>
              </a:rPr>
              <a:t>im </a:t>
            </a:r>
            <a:r>
              <a:rPr lang="de-DE" altLang="de-DE" sz="1600" dirty="0">
                <a:latin typeface="Century Gothic" pitchFamily="34" charset="0"/>
              </a:rPr>
              <a:t>Anhang und in der Gewinn- und Verlustrechnung (§§ 152 Abs. 3, 158 AktG) </a:t>
            </a:r>
            <a:r>
              <a:rPr lang="de-DE" altLang="de-DE" sz="1600">
                <a:latin typeface="Century Gothic" pitchFamily="34" charset="0"/>
              </a:rPr>
              <a:t>eingehalten?</a:t>
            </a:r>
            <a:endParaRPr lang="de-DE" altLang="de-DE" sz="1600" dirty="0">
              <a:latin typeface="Century Gothic" pitchFamily="34" charset="0"/>
            </a:endParaRPr>
          </a:p>
          <a:p>
            <a:pPr>
              <a:spcBef>
                <a:spcPts val="600"/>
              </a:spcBef>
              <a:spcAft>
                <a:spcPts val="0"/>
              </a:spcAft>
              <a:defRPr/>
            </a:pPr>
            <a:r>
              <a:rPr lang="de-DE" altLang="de-DE" sz="1600" dirty="0">
                <a:latin typeface="Century Gothic" pitchFamily="34" charset="0"/>
              </a:rPr>
              <a:t> </a:t>
            </a:r>
          </a:p>
          <a:p>
            <a:pPr>
              <a:spcBef>
                <a:spcPts val="600"/>
              </a:spcBef>
              <a:spcAft>
                <a:spcPts val="0"/>
              </a:spcAft>
              <a:defRPr/>
            </a:pPr>
            <a:endParaRPr lang="de-DE" altLang="de-DE" sz="1600" dirty="0">
              <a:latin typeface="Century Gothic" pitchFamily="34" charset="0"/>
            </a:endParaRPr>
          </a:p>
          <a:p>
            <a:pPr>
              <a:spcBef>
                <a:spcPts val="600"/>
              </a:spcBef>
              <a:spcAft>
                <a:spcPts val="0"/>
              </a:spcAft>
              <a:defRPr/>
            </a:pPr>
            <a:endParaRPr lang="de-DE" altLang="de-DE" sz="1600" dirty="0">
              <a:latin typeface="Century Gothic" pitchFamily="34" charset="0"/>
            </a:endParaRPr>
          </a:p>
        </p:txBody>
      </p:sp>
      <p:sp>
        <p:nvSpPr>
          <p:cNvPr id="12" name="Rechteck 1">
            <a:extLst>
              <a:ext uri="{FF2B5EF4-FFF2-40B4-BE49-F238E27FC236}">
                <a16:creationId xmlns:a16="http://schemas.microsoft.com/office/drawing/2014/main" id="{8D5580D1-A690-4DD0-BF57-D97261A9271E}"/>
              </a:ext>
            </a:extLst>
          </p:cNvPr>
          <p:cNvSpPr>
            <a:spLocks noChangeArrowheads="1"/>
          </p:cNvSpPr>
          <p:nvPr/>
        </p:nvSpPr>
        <p:spPr bwMode="auto">
          <a:xfrm>
            <a:off x="948748" y="4437112"/>
            <a:ext cx="32832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1.2.3.4 Rücklagenbewegungen</a:t>
            </a:r>
          </a:p>
        </p:txBody>
      </p:sp>
      <p:sp>
        <p:nvSpPr>
          <p:cNvPr id="7" name="Rectangle 7">
            <a:extLst>
              <a:ext uri="{FF2B5EF4-FFF2-40B4-BE49-F238E27FC236}">
                <a16:creationId xmlns:a16="http://schemas.microsoft.com/office/drawing/2014/main" id="{44C22FA6-93A9-4374-8003-61CFF5F3D636}"/>
              </a:ext>
            </a:extLst>
          </p:cNvPr>
          <p:cNvSpPr txBox="1">
            <a:spLocks noChangeArrowheads="1"/>
          </p:cNvSpPr>
          <p:nvPr/>
        </p:nvSpPr>
        <p:spPr bwMode="auto">
          <a:xfrm>
            <a:off x="871675" y="1727406"/>
            <a:ext cx="10800952" cy="1117228"/>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0"/>
              </a:spcAft>
              <a:defRPr/>
            </a:pPr>
            <a:r>
              <a:rPr lang="de-DE" altLang="de-DE" sz="1600">
                <a:latin typeface="Century Gothic" pitchFamily="34" charset="0"/>
              </a:rPr>
              <a:t>Wurde von dem </a:t>
            </a:r>
            <a:r>
              <a:rPr lang="de-DE" altLang="de-DE" sz="1600" b="1">
                <a:latin typeface="Century Gothic" pitchFamily="34" charset="0"/>
              </a:rPr>
              <a:t>Wahlrecht</a:t>
            </a:r>
            <a:r>
              <a:rPr lang="de-DE" altLang="de-DE" sz="1600">
                <a:latin typeface="Century Gothic" pitchFamily="34" charset="0"/>
              </a:rPr>
              <a:t> Gebrauch gemacht, Wertaufholungen bei Vermögensgegen-</a:t>
            </a:r>
            <a:br>
              <a:rPr lang="de-DE" altLang="de-DE" sz="1600">
                <a:latin typeface="Century Gothic" pitchFamily="34" charset="0"/>
              </a:rPr>
            </a:br>
            <a:r>
              <a:rPr lang="de-DE" altLang="de-DE" sz="1600">
                <a:latin typeface="Century Gothic" pitchFamily="34" charset="0"/>
              </a:rPr>
              <a:t>ständen des Anlage- / Umlaufvermögens in andere Gewinnrücklagen einzustellen?</a:t>
            </a:r>
          </a:p>
          <a:p>
            <a:pPr marL="180975">
              <a:spcBef>
                <a:spcPts val="600"/>
              </a:spcBef>
              <a:spcAft>
                <a:spcPts val="0"/>
              </a:spcAft>
              <a:defRPr/>
            </a:pPr>
            <a:endParaRPr lang="de-DE" altLang="de-DE" sz="1600" dirty="0">
              <a:latin typeface="Century Gothic" pitchFamily="34" charset="0"/>
            </a:endParaRPr>
          </a:p>
          <a:p>
            <a:pPr>
              <a:spcBef>
                <a:spcPts val="600"/>
              </a:spcBef>
              <a:spcAft>
                <a:spcPts val="0"/>
              </a:spcAft>
              <a:defRPr/>
            </a:pPr>
            <a:endParaRPr lang="de-DE" altLang="de-DE" sz="1600" dirty="0">
              <a:latin typeface="Century Gothic" pitchFamily="34" charset="0"/>
            </a:endParaRPr>
          </a:p>
          <a:p>
            <a:pPr>
              <a:spcBef>
                <a:spcPts val="600"/>
              </a:spcBef>
              <a:spcAft>
                <a:spcPts val="0"/>
              </a:spcAft>
              <a:defRPr/>
            </a:pPr>
            <a:endParaRPr lang="de-DE" altLang="de-DE" sz="1600" dirty="0">
              <a:latin typeface="Century Gothic" pitchFamily="34" charset="0"/>
            </a:endParaRPr>
          </a:p>
        </p:txBody>
      </p:sp>
    </p:spTree>
    <p:extLst>
      <p:ext uri="{BB962C8B-B14F-4D97-AF65-F5344CB8AC3E}">
        <p14:creationId xmlns:p14="http://schemas.microsoft.com/office/powerpoint/2010/main" val="653422891"/>
      </p:ext>
    </p:extLst>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Inhaltsplatzhalter 2">
            <a:extLst>
              <a:ext uri="{FF2B5EF4-FFF2-40B4-BE49-F238E27FC236}">
                <a16:creationId xmlns:a16="http://schemas.microsoft.com/office/drawing/2014/main" id="{A25D7048-9BC2-4835-A8A5-018E4B57A7BB}"/>
              </a:ext>
            </a:extLst>
          </p:cNvPr>
          <p:cNvSpPr>
            <a:spLocks noGrp="1"/>
          </p:cNvSpPr>
          <p:nvPr>
            <p:ph idx="4294967295"/>
          </p:nvPr>
        </p:nvSpPr>
        <p:spPr>
          <a:xfrm>
            <a:off x="983432" y="1355725"/>
            <a:ext cx="10791825" cy="4862870"/>
          </a:xfrm>
          <a:prstGeom prst="rect">
            <a:avLst/>
          </a:prstGeom>
        </p:spPr>
        <p:txBody>
          <a:bodyPr>
            <a:spAutoFit/>
          </a:bodyPr>
          <a:lstStyle/>
          <a:p>
            <a:pPr marL="285750" indent="-285750">
              <a:lnSpc>
                <a:spcPct val="100000"/>
              </a:lnSpc>
              <a:spcBef>
                <a:spcPts val="600"/>
              </a:spcBef>
              <a:spcAft>
                <a:spcPts val="600"/>
              </a:spcAft>
              <a:buFont typeface="Arial" panose="020B0604020202020204" pitchFamily="34" charset="0"/>
              <a:buChar char="•"/>
              <a:tabLst>
                <a:tab pos="266700" algn="l"/>
              </a:tabLst>
              <a:defRPr/>
            </a:pPr>
            <a:r>
              <a:rPr lang="de-DE" altLang="de-DE" sz="1600" dirty="0">
                <a:latin typeface="Century Gothic" pitchFamily="34" charset="0"/>
                <a:sym typeface="Monotype Sorts"/>
              </a:rPr>
              <a:t>Ansicht des Abschlussprüfers zu </a:t>
            </a:r>
            <a:r>
              <a:rPr lang="de-DE" altLang="de-DE" sz="1600" b="1" dirty="0">
                <a:latin typeface="Century Gothic" pitchFamily="34" charset="0"/>
                <a:sym typeface="Monotype Sorts"/>
              </a:rPr>
              <a:t>bedeutsamen qualitativen Aspekten </a:t>
            </a:r>
            <a:r>
              <a:rPr lang="de-DE" altLang="de-DE" sz="1600" b="1">
                <a:latin typeface="Century Gothic" pitchFamily="34" charset="0"/>
                <a:sym typeface="Monotype Sorts"/>
              </a:rPr>
              <a:t>der Rechnungslegungs-</a:t>
            </a:r>
            <a:br>
              <a:rPr lang="de-DE" altLang="de-DE" sz="1600" b="1">
                <a:latin typeface="Century Gothic" pitchFamily="34" charset="0"/>
                <a:sym typeface="Monotype Sorts"/>
              </a:rPr>
            </a:br>
            <a:r>
              <a:rPr lang="de-DE" altLang="de-DE" sz="1600" b="1">
                <a:latin typeface="Century Gothic" pitchFamily="34" charset="0"/>
                <a:sym typeface="Monotype Sorts"/>
              </a:rPr>
              <a:t>praxis </a:t>
            </a:r>
            <a:r>
              <a:rPr lang="de-DE" altLang="de-DE" sz="1600">
                <a:latin typeface="Century Gothic" pitchFamily="34" charset="0"/>
                <a:sym typeface="Monotype Sorts"/>
              </a:rPr>
              <a:t>des </a:t>
            </a:r>
            <a:r>
              <a:rPr lang="de-DE" altLang="de-DE" sz="1600" dirty="0">
                <a:latin typeface="Century Gothic" pitchFamily="34" charset="0"/>
                <a:sym typeface="Monotype Sorts"/>
              </a:rPr>
              <a:t>Unternehmens, z. B.</a:t>
            </a:r>
          </a:p>
          <a:p>
            <a:pPr marL="552450" lvl="2" indent="-285750">
              <a:lnSpc>
                <a:spcPct val="100000"/>
              </a:lnSpc>
              <a:spcBef>
                <a:spcPts val="300"/>
              </a:spcBef>
              <a:spcAft>
                <a:spcPts val="300"/>
              </a:spcAft>
              <a:buFont typeface="Symbol" panose="05050102010706020507" pitchFamily="18" charset="2"/>
              <a:buChar char="-"/>
              <a:tabLst>
                <a:tab pos="266700" algn="l"/>
              </a:tabLst>
              <a:defRPr/>
            </a:pPr>
            <a:r>
              <a:rPr lang="de-DE" altLang="de-DE" sz="1600" dirty="0">
                <a:latin typeface="Century Gothic" pitchFamily="34" charset="0"/>
                <a:sym typeface="Monotype Sorts"/>
              </a:rPr>
              <a:t>zu Rechnungslegungsmethoden, Schätzwerten, Abschlussangaben</a:t>
            </a:r>
          </a:p>
          <a:p>
            <a:pPr marL="552450" lvl="2" indent="-285750">
              <a:lnSpc>
                <a:spcPct val="100000"/>
              </a:lnSpc>
              <a:spcBef>
                <a:spcPts val="300"/>
              </a:spcBef>
              <a:spcAft>
                <a:spcPts val="300"/>
              </a:spcAft>
              <a:buFont typeface="Symbol" panose="05050102010706020507" pitchFamily="18" charset="2"/>
              <a:buChar char="-"/>
              <a:tabLst>
                <a:tab pos="266700" algn="l"/>
              </a:tabLst>
              <a:defRPr/>
            </a:pPr>
            <a:r>
              <a:rPr lang="de-DE" altLang="de-DE" sz="1600" dirty="0">
                <a:latin typeface="Century Gothic" pitchFamily="34" charset="0"/>
                <a:sym typeface="Monotype Sorts"/>
              </a:rPr>
              <a:t>hält der </a:t>
            </a:r>
            <a:r>
              <a:rPr lang="de-DE" altLang="de-DE" sz="1600">
                <a:latin typeface="Century Gothic" pitchFamily="34" charset="0"/>
                <a:sym typeface="Monotype Sorts"/>
              </a:rPr>
              <a:t>Abschlussprüfer bedeutsame </a:t>
            </a:r>
            <a:r>
              <a:rPr lang="de-DE" altLang="de-DE" sz="1600" dirty="0">
                <a:latin typeface="Century Gothic" pitchFamily="34" charset="0"/>
                <a:sym typeface="Monotype Sorts"/>
              </a:rPr>
              <a:t>Rechnungslegungspraktiken des UN nicht </a:t>
            </a:r>
            <a:r>
              <a:rPr lang="de-DE" altLang="de-DE" sz="1600">
                <a:latin typeface="Century Gothic" pitchFamily="34" charset="0"/>
                <a:sym typeface="Monotype Sorts"/>
              </a:rPr>
              <a:t>für am</a:t>
            </a:r>
            <a:br>
              <a:rPr lang="de-DE" altLang="de-DE" sz="1600">
                <a:latin typeface="Century Gothic" pitchFamily="34" charset="0"/>
                <a:sym typeface="Monotype Sorts"/>
              </a:rPr>
            </a:br>
            <a:r>
              <a:rPr lang="de-DE" altLang="de-DE" sz="1600">
                <a:latin typeface="Century Gothic" pitchFamily="34" charset="0"/>
                <a:sym typeface="Monotype Sorts"/>
              </a:rPr>
              <a:t>Besten </a:t>
            </a:r>
            <a:r>
              <a:rPr lang="de-DE" altLang="de-DE" sz="1600" dirty="0">
                <a:latin typeface="Century Gothic" pitchFamily="34" charset="0"/>
                <a:sym typeface="Monotype Sorts"/>
              </a:rPr>
              <a:t>geeignet, hat er dies zu erläutern</a:t>
            </a:r>
          </a:p>
          <a:p>
            <a:pPr marL="285750" indent="-285750">
              <a:lnSpc>
                <a:spcPct val="100000"/>
              </a:lnSpc>
              <a:spcBef>
                <a:spcPts val="600"/>
              </a:spcBef>
              <a:spcAft>
                <a:spcPts val="600"/>
              </a:spcAft>
              <a:buFont typeface="Arial" panose="020B0604020202020204" pitchFamily="34" charset="0"/>
              <a:buChar char="•"/>
              <a:tabLst>
                <a:tab pos="266700" algn="l"/>
              </a:tabLst>
              <a:defRPr/>
            </a:pPr>
            <a:r>
              <a:rPr lang="de-DE" altLang="de-DE" sz="1600" b="1" dirty="0">
                <a:latin typeface="Century Gothic" pitchFamily="34" charset="0"/>
                <a:sym typeface="Monotype Sorts"/>
              </a:rPr>
              <a:t>Bedeutsame Probleme </a:t>
            </a:r>
            <a:r>
              <a:rPr lang="de-DE" altLang="de-DE" sz="1600" dirty="0">
                <a:latin typeface="Century Gothic" pitchFamily="34" charset="0"/>
                <a:sym typeface="Monotype Sorts"/>
              </a:rPr>
              <a:t>(Verzögerungen, zu kurzer Zeitraum für die Prüfung</a:t>
            </a:r>
            <a:r>
              <a:rPr lang="de-DE" altLang="de-DE" sz="1600">
                <a:latin typeface="Century Gothic" pitchFamily="34" charset="0"/>
                <a:sym typeface="Monotype Sorts"/>
              </a:rPr>
              <a:t>, unerwartet</a:t>
            </a:r>
            <a:br>
              <a:rPr lang="de-DE" altLang="de-DE" sz="1600">
                <a:latin typeface="Century Gothic" pitchFamily="34" charset="0"/>
                <a:sym typeface="Monotype Sorts"/>
              </a:rPr>
            </a:br>
            <a:r>
              <a:rPr lang="de-DE" altLang="de-DE" sz="1600">
                <a:latin typeface="Century Gothic" pitchFamily="34" charset="0"/>
                <a:sym typeface="Monotype Sorts"/>
              </a:rPr>
              <a:t>hoher </a:t>
            </a:r>
            <a:r>
              <a:rPr lang="de-DE" altLang="de-DE" sz="1600" dirty="0">
                <a:latin typeface="Century Gothic" pitchFamily="34" charset="0"/>
                <a:sym typeface="Monotype Sorts"/>
              </a:rPr>
              <a:t>Arbeitsaufwand, …)</a:t>
            </a:r>
            <a:endParaRPr lang="de-DE" altLang="de-DE" sz="1600" b="1" dirty="0">
              <a:latin typeface="Century Gothic" pitchFamily="34" charset="0"/>
              <a:sym typeface="Monotype Sorts"/>
            </a:endParaRPr>
          </a:p>
          <a:p>
            <a:pPr marL="285750" indent="-285750">
              <a:lnSpc>
                <a:spcPct val="100000"/>
              </a:lnSpc>
              <a:spcBef>
                <a:spcPts val="600"/>
              </a:spcBef>
              <a:spcAft>
                <a:spcPts val="600"/>
              </a:spcAft>
              <a:buFont typeface="Arial" panose="020B0604020202020204" pitchFamily="34" charset="0"/>
              <a:buChar char="•"/>
              <a:tabLst>
                <a:tab pos="266700" algn="l"/>
              </a:tabLst>
              <a:defRPr/>
            </a:pPr>
            <a:r>
              <a:rPr lang="de-DE" altLang="de-DE" sz="1600" dirty="0">
                <a:latin typeface="Century Gothic" pitchFamily="34" charset="0"/>
                <a:sym typeface="Monotype Sorts"/>
              </a:rPr>
              <a:t>Wenn nicht alle Mitglieder der Aufsichtsorgans in Management eingebunden sind:</a:t>
            </a:r>
          </a:p>
          <a:p>
            <a:pPr marL="542925" lvl="1" indent="-276225">
              <a:lnSpc>
                <a:spcPct val="100000"/>
              </a:lnSpc>
              <a:spcBef>
                <a:spcPts val="300"/>
              </a:spcBef>
              <a:spcAft>
                <a:spcPts val="300"/>
              </a:spcAft>
              <a:buFont typeface="Symbol" pitchFamily="18" charset="2"/>
              <a:buChar char="-"/>
              <a:tabLst>
                <a:tab pos="266700" algn="l"/>
              </a:tabLst>
              <a:defRPr/>
            </a:pPr>
            <a:r>
              <a:rPr lang="de-DE" altLang="de-DE" sz="1600" dirty="0">
                <a:latin typeface="Century Gothic" pitchFamily="34" charset="0"/>
                <a:sym typeface="Monotype Sorts"/>
              </a:rPr>
              <a:t>Inhalt der </a:t>
            </a:r>
            <a:r>
              <a:rPr lang="de-DE" altLang="de-DE" sz="1600" b="1" dirty="0">
                <a:latin typeface="Century Gothic" pitchFamily="34" charset="0"/>
                <a:sym typeface="Monotype Sorts"/>
              </a:rPr>
              <a:t>Kommunikation mit Management </a:t>
            </a:r>
            <a:r>
              <a:rPr lang="de-DE" altLang="de-DE" sz="1600" dirty="0">
                <a:latin typeface="Century Gothic" pitchFamily="34" charset="0"/>
                <a:sym typeface="Monotype Sorts"/>
              </a:rPr>
              <a:t>über </a:t>
            </a:r>
            <a:r>
              <a:rPr lang="de-DE" altLang="de-DE" sz="1600">
                <a:latin typeface="Century Gothic" pitchFamily="34" charset="0"/>
                <a:sym typeface="Monotype Sorts"/>
              </a:rPr>
              <a:t>bedeutsame Sachverhalte</a:t>
            </a:r>
            <a:br>
              <a:rPr lang="de-DE" altLang="de-DE" sz="1600">
                <a:latin typeface="Century Gothic" pitchFamily="34" charset="0"/>
                <a:sym typeface="Monotype Sorts"/>
              </a:rPr>
            </a:br>
            <a:r>
              <a:rPr lang="de-DE" altLang="de-DE" sz="1600">
                <a:latin typeface="Century Gothic" pitchFamily="34" charset="0"/>
                <a:sym typeface="Monotype Sorts"/>
              </a:rPr>
              <a:t>(</a:t>
            </a:r>
            <a:r>
              <a:rPr lang="de-DE" altLang="de-DE" sz="1600" dirty="0">
                <a:latin typeface="Century Gothic" pitchFamily="34" charset="0"/>
                <a:sym typeface="Monotype Sorts"/>
              </a:rPr>
              <a:t>schriftlich/mündlich)</a:t>
            </a:r>
          </a:p>
          <a:p>
            <a:pPr marL="542925" lvl="1" indent="-276225">
              <a:lnSpc>
                <a:spcPct val="100000"/>
              </a:lnSpc>
              <a:spcBef>
                <a:spcPts val="300"/>
              </a:spcBef>
              <a:spcAft>
                <a:spcPts val="300"/>
              </a:spcAft>
              <a:buFont typeface="Symbol" pitchFamily="18" charset="2"/>
              <a:buChar char="-"/>
              <a:tabLst>
                <a:tab pos="266700" algn="l"/>
              </a:tabLst>
              <a:defRPr/>
            </a:pPr>
            <a:r>
              <a:rPr lang="de-DE" altLang="de-DE" sz="1600" dirty="0">
                <a:latin typeface="Century Gothic" pitchFamily="34" charset="0"/>
                <a:sym typeface="Monotype Sorts"/>
              </a:rPr>
              <a:t>v</a:t>
            </a:r>
            <a:r>
              <a:rPr lang="de-DE" altLang="de-DE" sz="1600">
                <a:latin typeface="Century Gothic" pitchFamily="34" charset="0"/>
                <a:sym typeface="Monotype Sorts"/>
              </a:rPr>
              <a:t>om </a:t>
            </a:r>
            <a:r>
              <a:rPr lang="de-DE" altLang="de-DE" sz="1600" dirty="0">
                <a:latin typeface="Century Gothic" pitchFamily="34" charset="0"/>
                <a:sym typeface="Monotype Sorts"/>
              </a:rPr>
              <a:t>Abschlussprüfer beim Management angeforderte </a:t>
            </a:r>
            <a:r>
              <a:rPr lang="de-DE" altLang="de-DE" sz="1600" b="1" dirty="0">
                <a:latin typeface="Century Gothic" pitchFamily="34" charset="0"/>
                <a:sym typeface="Monotype Sorts"/>
              </a:rPr>
              <a:t>schriftliche Erklärungen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Umstände mit Auswirkung auf Form und Inhalt </a:t>
            </a:r>
            <a:r>
              <a:rPr lang="de-DE" altLang="de-DE" sz="1600" b="1" dirty="0">
                <a:latin typeface="Century Gothic" panose="020B0502020202020204" pitchFamily="34" charset="0"/>
                <a:sym typeface="Monotype Sorts"/>
              </a:rPr>
              <a:t>des Bestätigungsvermerks</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Sonstige </a:t>
            </a:r>
            <a:r>
              <a:rPr lang="de-DE" altLang="de-DE" sz="1600" b="1" dirty="0">
                <a:latin typeface="Century Gothic" panose="020B0502020202020204" pitchFamily="34" charset="0"/>
                <a:sym typeface="Monotype Sorts"/>
              </a:rPr>
              <a:t>bedeutsame Sachverhalte</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Weitere Berichtspflichten nach EU-</a:t>
            </a:r>
            <a:r>
              <a:rPr lang="de-DE" altLang="de-DE" sz="1600" dirty="0" err="1">
                <a:latin typeface="Century Gothic" panose="020B0502020202020204" pitchFamily="34" charset="0"/>
                <a:sym typeface="Monotype Sorts"/>
              </a:rPr>
              <a:t>APrVO</a:t>
            </a:r>
            <a:r>
              <a:rPr lang="de-DE" altLang="de-DE" sz="1600" dirty="0">
                <a:latin typeface="Century Gothic" panose="020B0502020202020204" pitchFamily="34" charset="0"/>
                <a:sym typeface="Monotype Sorts"/>
              </a:rPr>
              <a:t> bei Prüfung </a:t>
            </a:r>
            <a:r>
              <a:rPr lang="de-DE" altLang="de-DE" sz="1600">
                <a:latin typeface="Century Gothic" panose="020B0502020202020204" pitchFamily="34" charset="0"/>
                <a:sym typeface="Monotype Sorts"/>
              </a:rPr>
              <a:t>von PIE</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a:t>
            </a:r>
            <a:r>
              <a:rPr lang="de-DE" altLang="de-DE" sz="1600" dirty="0">
                <a:latin typeface="Century Gothic" panose="020B0502020202020204" pitchFamily="34" charset="0"/>
                <a:sym typeface="Monotype Sorts"/>
              </a:rPr>
              <a:t>vgl.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Tz. </a:t>
            </a:r>
            <a:r>
              <a:rPr lang="de-DE" altLang="de-DE" sz="1600">
                <a:latin typeface="Century Gothic" panose="020B0502020202020204" pitchFamily="34" charset="0"/>
                <a:sym typeface="Monotype Sorts"/>
              </a:rPr>
              <a:t>A31)</a:t>
            </a:r>
            <a:endParaRPr lang="de-DE" altLang="de-DE" sz="1200" dirty="0">
              <a:latin typeface="Century Gothic" panose="020B0502020202020204" pitchFamily="34" charset="0"/>
              <a:sym typeface="Monotype Sorts"/>
            </a:endParaRPr>
          </a:p>
        </p:txBody>
      </p:sp>
      <p:sp>
        <p:nvSpPr>
          <p:cNvPr id="223236" name="Rectangle 2">
            <a:extLst>
              <a:ext uri="{FF2B5EF4-FFF2-40B4-BE49-F238E27FC236}">
                <a16:creationId xmlns:a16="http://schemas.microsoft.com/office/drawing/2014/main" id="{FA9293F4-0896-4438-9330-482689895CF1}"/>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5.1.3 Bedeutsame Feststellungen aus der Abschlussprüfung</a:t>
            </a:r>
          </a:p>
        </p:txBody>
      </p:sp>
      <p:sp>
        <p:nvSpPr>
          <p:cNvPr id="7" name="Rechteck 19">
            <a:extLst>
              <a:ext uri="{FF2B5EF4-FFF2-40B4-BE49-F238E27FC236}">
                <a16:creationId xmlns:a16="http://schemas.microsoft.com/office/drawing/2014/main" id="{461B44B9-1367-499A-9CB4-0137EB685A40}"/>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9FBDB6FE-EC0F-4595-8D7D-C6A61BFD2B28}"/>
              </a:ext>
            </a:extLst>
          </p:cNvPr>
          <p:cNvSpPr txBox="1">
            <a:spLocks/>
          </p:cNvSpPr>
          <p:nvPr/>
        </p:nvSpPr>
        <p:spPr>
          <a:xfrm>
            <a:off x="7655643" y="6165304"/>
            <a:ext cx="3048869"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21</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Inhaltsplatzhalter 2">
            <a:extLst>
              <a:ext uri="{FF2B5EF4-FFF2-40B4-BE49-F238E27FC236}">
                <a16:creationId xmlns:a16="http://schemas.microsoft.com/office/drawing/2014/main" id="{E025AF9F-1A5B-4A07-BE44-B1C4AC9682DC}"/>
              </a:ext>
            </a:extLst>
          </p:cNvPr>
          <p:cNvSpPr>
            <a:spLocks noGrp="1"/>
          </p:cNvSpPr>
          <p:nvPr>
            <p:ph idx="4294967295"/>
          </p:nvPr>
        </p:nvSpPr>
        <p:spPr>
          <a:xfrm>
            <a:off x="983432" y="1557338"/>
            <a:ext cx="10791825" cy="1231106"/>
          </a:xfrm>
          <a:prstGeom prst="rect">
            <a:avLst/>
          </a:prstGeom>
        </p:spPr>
        <p:txBody>
          <a:bodyPr>
            <a:spAutoFit/>
          </a:body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Einhaltung der Unabhängigkeitsanforderungen durch das Prüfungsteam</a:t>
            </a:r>
            <a:r>
              <a:rPr lang="de-DE" altLang="de-DE" sz="1600">
                <a:latin typeface="Century Gothic" panose="020B0502020202020204" pitchFamily="34" charset="0"/>
                <a:sym typeface="Monotype Sorts"/>
              </a:rPr>
              <a:t>, andere</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Personen in </a:t>
            </a:r>
            <a:r>
              <a:rPr lang="de-DE" altLang="de-DE" sz="1600" dirty="0">
                <a:latin typeface="Century Gothic" panose="020B0502020202020204" pitchFamily="34" charset="0"/>
                <a:sym typeface="Monotype Sorts"/>
              </a:rPr>
              <a:t>der Praxis und ggf. Mitglieder des Netzwerkes</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Angabe zu geschäftlichen, finanziellen, persönliche oder sonstigen </a:t>
            </a:r>
            <a:r>
              <a:rPr lang="de-DE" altLang="de-DE" sz="1600">
                <a:latin typeface="Century Gothic" panose="020B0502020202020204" pitchFamily="34" charset="0"/>
                <a:sym typeface="Monotype Sorts"/>
              </a:rPr>
              <a:t>Beziehungen,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die sich auf </a:t>
            </a:r>
            <a:r>
              <a:rPr lang="de-DE" altLang="de-DE" sz="1600" dirty="0">
                <a:latin typeface="Century Gothic" panose="020B0502020202020204" pitchFamily="34" charset="0"/>
                <a:sym typeface="Monotype Sorts"/>
              </a:rPr>
              <a:t>Unabhängigkeit </a:t>
            </a:r>
            <a:r>
              <a:rPr lang="de-DE" altLang="de-DE" sz="1600">
                <a:latin typeface="Century Gothic" panose="020B0502020202020204" pitchFamily="34" charset="0"/>
                <a:sym typeface="Monotype Sorts"/>
              </a:rPr>
              <a:t>auswirken könnten</a:t>
            </a:r>
            <a:endParaRPr lang="de-DE" altLang="de-DE" dirty="0">
              <a:latin typeface="Century Gothic" panose="020B0502020202020204" pitchFamily="34" charset="0"/>
              <a:sym typeface="Monotype Sorts"/>
            </a:endParaRPr>
          </a:p>
        </p:txBody>
      </p:sp>
      <p:sp>
        <p:nvSpPr>
          <p:cNvPr id="225285" name="Rectangle 2">
            <a:extLst>
              <a:ext uri="{FF2B5EF4-FFF2-40B4-BE49-F238E27FC236}">
                <a16:creationId xmlns:a16="http://schemas.microsoft.com/office/drawing/2014/main" id="{8CDCC5D3-0088-4DDC-9821-36190037ACDE}"/>
              </a:ext>
            </a:extLst>
          </p:cNvPr>
          <p:cNvSpPr txBox="1">
            <a:spLocks/>
          </p:cNvSpPr>
          <p:nvPr/>
        </p:nvSpPr>
        <p:spPr bwMode="auto">
          <a:xfrm>
            <a:off x="1055290" y="101691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5.1.4 Obligatorische Unabhängigkeit des Abschlussprüfers (nur PIE)</a:t>
            </a:r>
          </a:p>
        </p:txBody>
      </p:sp>
      <p:sp>
        <p:nvSpPr>
          <p:cNvPr id="7" name="Rechteck 19">
            <a:extLst>
              <a:ext uri="{FF2B5EF4-FFF2-40B4-BE49-F238E27FC236}">
                <a16:creationId xmlns:a16="http://schemas.microsoft.com/office/drawing/2014/main" id="{FBBDC0FD-22CA-4895-A3A6-1C61BCA5DAD9}"/>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CA2928BA-72A5-40BC-AF99-B7701527055E}"/>
              </a:ext>
            </a:extLst>
          </p:cNvPr>
          <p:cNvSpPr txBox="1">
            <a:spLocks/>
          </p:cNvSpPr>
          <p:nvPr/>
        </p:nvSpPr>
        <p:spPr>
          <a:xfrm>
            <a:off x="6950571" y="6165304"/>
            <a:ext cx="3456384"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23, 24, A 33 ff.</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19">
            <a:extLst>
              <a:ext uri="{FF2B5EF4-FFF2-40B4-BE49-F238E27FC236}">
                <a16:creationId xmlns:a16="http://schemas.microsoft.com/office/drawing/2014/main" id="{BAC9CD50-61CE-427E-ABDC-9D14B6E6C6C0}"/>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8" name="Rectangle 2">
            <a:extLst>
              <a:ext uri="{FF2B5EF4-FFF2-40B4-BE49-F238E27FC236}">
                <a16:creationId xmlns:a16="http://schemas.microsoft.com/office/drawing/2014/main" id="{EED800ED-3B9C-4460-A315-0D5DB99A5F0A}"/>
              </a:ext>
            </a:extLst>
          </p:cNvPr>
          <p:cNvSpPr txBox="1">
            <a:spLocks/>
          </p:cNvSpPr>
          <p:nvPr/>
        </p:nvSpPr>
        <p:spPr bwMode="auto">
          <a:xfrm>
            <a:off x="1055440" y="105333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5.2	</a:t>
            </a:r>
            <a:r>
              <a:rPr lang="de-DE" sz="2800" b="1" dirty="0">
                <a:latin typeface="Century Gothic" panose="020B0502020202020204" pitchFamily="34" charset="0"/>
              </a:rPr>
              <a:t>Definition Aufsichtsorgan</a:t>
            </a:r>
          </a:p>
          <a:p>
            <a:pPr lvl="4">
              <a:spcBef>
                <a:spcPts val="600"/>
              </a:spcBef>
              <a:spcAft>
                <a:spcPts val="600"/>
              </a:spcAft>
              <a:tabLst>
                <a:tab pos="444500" algn="l"/>
              </a:tabLst>
            </a:pPr>
            <a:r>
              <a:rPr lang="de-DE" b="1" dirty="0">
                <a:latin typeface="Century Gothic" panose="020B0502020202020204" pitchFamily="34" charset="0"/>
              </a:rPr>
              <a:t>5.2.1	</a:t>
            </a:r>
            <a:r>
              <a:rPr lang="de-DE" dirty="0">
                <a:latin typeface="Century Gothic" panose="020B0502020202020204" pitchFamily="34" charset="0"/>
              </a:rPr>
              <a:t>Aufsichtsorgane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5.2.2	</a:t>
            </a:r>
            <a:r>
              <a:rPr lang="de-DE" dirty="0">
                <a:latin typeface="Century Gothic" panose="020B0502020202020204" pitchFamily="34" charset="0"/>
              </a:rPr>
              <a:t>Festlegung </a:t>
            </a:r>
            <a:r>
              <a:rPr lang="de-DE">
                <a:latin typeface="Century Gothic" panose="020B0502020202020204" pitchFamily="34" charset="0"/>
              </a:rPr>
              <a:t>der Personen / Organe</a:t>
            </a:r>
            <a:r>
              <a:rPr lang="de-DE" dirty="0">
                <a:latin typeface="Century Gothic" panose="020B0502020202020204" pitchFamily="34" charset="0"/>
              </a:rPr>
              <a:t>, die Aufsichtsorgane</a:t>
            </a:r>
            <a:br>
              <a:rPr lang="de-DE" dirty="0">
                <a:latin typeface="Century Gothic" panose="020B0502020202020204" pitchFamily="34" charset="0"/>
              </a:rPr>
            </a:br>
            <a:r>
              <a:rPr lang="de-DE" dirty="0">
                <a:latin typeface="Century Gothic" panose="020B0502020202020204" pitchFamily="34" charset="0"/>
              </a:rPr>
              <a:t>	i. S. d. IDW PS 470 n.F. (10.2021)</a:t>
            </a:r>
          </a:p>
          <a:p>
            <a:pPr lvl="4">
              <a:spcBef>
                <a:spcPts val="600"/>
              </a:spcBef>
              <a:spcAft>
                <a:spcPts val="600"/>
              </a:spcAft>
              <a:tabLst>
                <a:tab pos="444500" algn="l"/>
              </a:tabLst>
            </a:pPr>
            <a:r>
              <a:rPr lang="de-DE" b="1" dirty="0">
                <a:latin typeface="Century Gothic" panose="020B0502020202020204" pitchFamily="34" charset="0"/>
              </a:rPr>
              <a:t>5.2.3	</a:t>
            </a:r>
            <a:r>
              <a:rPr lang="de-DE" dirty="0">
                <a:latin typeface="Century Gothic" panose="020B0502020202020204" pitchFamily="34" charset="0"/>
              </a:rPr>
              <a:t>Teilverantwortlichkeiten: Kommunikation mit Untergruppe 	des Aufsichtsorgans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5.2.4	</a:t>
            </a:r>
            <a:r>
              <a:rPr lang="de-DE" dirty="0">
                <a:latin typeface="Century Gothic" panose="020B0502020202020204" pitchFamily="34" charset="0"/>
              </a:rPr>
              <a:t>Sonderfall: Inhabergeführte Unternehmung</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28F84A6B-EAE4-4E1D-8662-35E859686FBC}"/>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Inhaltsplatzhalter 2">
            <a:extLst>
              <a:ext uri="{FF2B5EF4-FFF2-40B4-BE49-F238E27FC236}">
                <a16:creationId xmlns:a16="http://schemas.microsoft.com/office/drawing/2014/main" id="{FAC12E12-9481-48F4-A54A-9BB7840378F0}"/>
              </a:ext>
            </a:extLst>
          </p:cNvPr>
          <p:cNvSpPr>
            <a:spLocks noGrp="1"/>
          </p:cNvSpPr>
          <p:nvPr>
            <p:ph idx="4294967295"/>
          </p:nvPr>
        </p:nvSpPr>
        <p:spPr>
          <a:xfrm>
            <a:off x="983432" y="1455176"/>
            <a:ext cx="10801350" cy="4792466"/>
          </a:xfrm>
          <a:prstGeom prst="rect">
            <a:avLst/>
          </a:prstGeom>
        </p:spPr>
        <p:txBody>
          <a:bodyPr wrap="square">
            <a:spAutoFit/>
          </a:body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Überwachung in Anlehnung an ISA: „für die Überwachung verantwortliche Personen“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Beschreibung/Erklärung:</a:t>
            </a:r>
            <a:br>
              <a:rPr lang="de-DE" altLang="de-DE" sz="1600" dirty="0">
                <a:latin typeface="Century Gothic" panose="020B0502020202020204" pitchFamily="34" charset="0"/>
                <a:sym typeface="Monotype Sorts"/>
              </a:rPr>
            </a:br>
            <a:r>
              <a:rPr lang="de-DE" altLang="de-DE" sz="1600" dirty="0">
                <a:latin typeface="Century Gothic" panose="020B0502020202020204" pitchFamily="34" charset="0"/>
                <a:sym typeface="Monotype Sorts"/>
              </a:rPr>
              <a:t>Die </a:t>
            </a:r>
            <a:r>
              <a:rPr lang="de-DE" altLang="de-DE" sz="1600" b="1" dirty="0">
                <a:latin typeface="Century Gothic" panose="020B0502020202020204" pitchFamily="34" charset="0"/>
                <a:sym typeface="Monotype Sorts"/>
              </a:rPr>
              <a:t>Personen oder Organe</a:t>
            </a:r>
            <a:r>
              <a:rPr lang="de-DE" altLang="de-DE" sz="1600" dirty="0">
                <a:latin typeface="Century Gothic" panose="020B0502020202020204" pitchFamily="34" charset="0"/>
                <a:sym typeface="Monotype Sorts"/>
              </a:rPr>
              <a:t>, die </a:t>
            </a:r>
            <a:r>
              <a:rPr lang="de-DE" altLang="de-DE" sz="1600" b="1" dirty="0">
                <a:latin typeface="Century Gothic" panose="020B0502020202020204" pitchFamily="34" charset="0"/>
                <a:sym typeface="Monotype Sorts"/>
              </a:rPr>
              <a:t>zumindest verantwortlich </a:t>
            </a:r>
            <a:r>
              <a:rPr lang="de-DE" altLang="de-DE" sz="1600" dirty="0">
                <a:latin typeface="Century Gothic" panose="020B0502020202020204" pitchFamily="34" charset="0"/>
                <a:sym typeface="Monotype Sorts"/>
              </a:rPr>
              <a:t>sind für die </a:t>
            </a:r>
          </a:p>
          <a:p>
            <a:pPr marL="542925" lvl="3" indent="-276225">
              <a:lnSpc>
                <a:spcPct val="100000"/>
              </a:lnSpc>
              <a:spcBef>
                <a:spcPts val="600"/>
              </a:spcBef>
              <a:spcAft>
                <a:spcPts val="600"/>
              </a:spcAft>
              <a:buFont typeface="Courier New" panose="02070309020205020404" pitchFamily="49" charset="0"/>
              <a:buChar char="o"/>
              <a:defRPr/>
            </a:pPr>
            <a:r>
              <a:rPr lang="de-DE" altLang="de-DE" sz="1600" b="1" dirty="0">
                <a:latin typeface="Century Gothic" panose="020B0502020202020204" pitchFamily="34" charset="0"/>
                <a:sym typeface="Monotype Sorts"/>
              </a:rPr>
              <a:t>Aufsicht</a:t>
            </a:r>
            <a:r>
              <a:rPr lang="de-DE" altLang="de-DE" sz="1600" dirty="0">
                <a:latin typeface="Century Gothic" panose="020B0502020202020204" pitchFamily="34" charset="0"/>
                <a:sym typeface="Monotype Sorts"/>
              </a:rPr>
              <a:t> über die </a:t>
            </a:r>
            <a:r>
              <a:rPr lang="de-DE" altLang="de-DE" sz="1600" b="1" dirty="0">
                <a:latin typeface="Century Gothic" panose="020B0502020202020204" pitchFamily="34" charset="0"/>
                <a:sym typeface="Monotype Sorts"/>
              </a:rPr>
              <a:t>strategische Ausrichtung </a:t>
            </a:r>
            <a:r>
              <a:rPr lang="de-DE" altLang="de-DE" sz="1600" dirty="0">
                <a:latin typeface="Century Gothic" panose="020B0502020202020204" pitchFamily="34" charset="0"/>
                <a:sym typeface="Monotype Sorts"/>
              </a:rPr>
              <a:t>des Unternehmens</a:t>
            </a:r>
          </a:p>
          <a:p>
            <a:pPr marL="542925" lvl="3" indent="-276225">
              <a:lnSpc>
                <a:spcPct val="100000"/>
              </a:lnSpc>
              <a:spcBef>
                <a:spcPts val="600"/>
              </a:spcBef>
              <a:spcAft>
                <a:spcPts val="600"/>
              </a:spcAft>
              <a:buFont typeface="Courier New" panose="02070309020205020404" pitchFamily="49" charset="0"/>
              <a:buChar char="o"/>
              <a:defRPr/>
            </a:pPr>
            <a:r>
              <a:rPr lang="de-DE" altLang="de-DE" sz="1600" b="1" dirty="0">
                <a:latin typeface="Century Gothic" panose="020B0502020202020204" pitchFamily="34" charset="0"/>
                <a:sym typeface="Monotype Sorts"/>
              </a:rPr>
              <a:t>Überwachung der Einhaltung der Verpflichtungen </a:t>
            </a:r>
            <a:r>
              <a:rPr lang="de-DE" altLang="de-DE" sz="1600" dirty="0">
                <a:latin typeface="Century Gothic" panose="020B0502020202020204" pitchFamily="34" charset="0"/>
                <a:sym typeface="Monotype Sorts"/>
              </a:rPr>
              <a:t>im Zusammenhang mit </a:t>
            </a:r>
            <a:r>
              <a:rPr lang="de-DE" altLang="de-DE" sz="1600">
                <a:latin typeface="Century Gothic" panose="020B0502020202020204" pitchFamily="34" charset="0"/>
                <a:sym typeface="Monotype Sorts"/>
              </a:rPr>
              <a:t>der </a:t>
            </a:r>
            <a:r>
              <a:rPr lang="de-DE" altLang="de-DE" sz="1600" b="1">
                <a:latin typeface="Century Gothic" panose="020B0502020202020204" pitchFamily="34" charset="0"/>
                <a:sym typeface="Monotype Sorts"/>
              </a:rPr>
              <a:t>Rechen-</a:t>
            </a:r>
            <a:br>
              <a:rPr lang="de-DE" altLang="de-DE" sz="1600" b="1">
                <a:latin typeface="Century Gothic" panose="020B0502020202020204" pitchFamily="34" charset="0"/>
                <a:sym typeface="Monotype Sorts"/>
              </a:rPr>
            </a:br>
            <a:r>
              <a:rPr lang="de-DE" altLang="de-DE" sz="1600" b="1">
                <a:latin typeface="Century Gothic" panose="020B0502020202020204" pitchFamily="34" charset="0"/>
                <a:sym typeface="Monotype Sorts"/>
              </a:rPr>
              <a:t>schaftslegung </a:t>
            </a:r>
            <a:r>
              <a:rPr lang="de-DE" altLang="de-DE" sz="1600" b="1" dirty="0">
                <a:latin typeface="Century Gothic" panose="020B0502020202020204" pitchFamily="34" charset="0"/>
                <a:sym typeface="Monotype Sorts"/>
              </a:rPr>
              <a:t>des Unternehmens</a:t>
            </a:r>
          </a:p>
          <a:p>
            <a:pPr marL="809625" lvl="3" indent="-266700">
              <a:lnSpc>
                <a:spcPct val="100000"/>
              </a:lnSpc>
              <a:spcBef>
                <a:spcPts val="0"/>
              </a:spcBef>
              <a:spcAft>
                <a:spcPts val="600"/>
              </a:spcAft>
              <a:buFont typeface="Wingdings" panose="05000000000000000000" pitchFamily="2" charset="2"/>
              <a:buChar char="Ø"/>
              <a:defRPr/>
            </a:pPr>
            <a:r>
              <a:rPr lang="de-DE" altLang="de-DE" sz="1600" dirty="0">
                <a:latin typeface="Century Gothic" panose="020B0502020202020204" pitchFamily="34" charset="0"/>
                <a:sym typeface="Monotype Sorts"/>
              </a:rPr>
              <a:t>u. a.: </a:t>
            </a:r>
            <a:r>
              <a:rPr lang="de-DE" altLang="de-DE" sz="1600" b="1" dirty="0">
                <a:latin typeface="Century Gothic" panose="020B0502020202020204" pitchFamily="34" charset="0"/>
                <a:sym typeface="Monotype Sorts"/>
              </a:rPr>
              <a:t>Aufsicht über den Rechnungslegungsprozess</a:t>
            </a:r>
          </a:p>
          <a:p>
            <a:pPr marL="266700" indent="-266700">
              <a:buFont typeface="Arial" panose="020B0604020202020204" pitchFamily="34" charset="0"/>
              <a:buChar char="•"/>
              <a:defRPr/>
            </a:pPr>
            <a:r>
              <a:rPr lang="de-DE" altLang="de-DE" sz="1600" dirty="0">
                <a:latin typeface="Century Gothic" panose="020B0502020202020204" pitchFamily="34" charset="0"/>
                <a:sym typeface="Monotype Sorts"/>
              </a:rPr>
              <a:t>Feststellung der Aufsichtsorgane</a:t>
            </a:r>
          </a:p>
          <a:p>
            <a:pPr marL="266700">
              <a:defRPr/>
            </a:pPr>
            <a:r>
              <a:rPr lang="de-DE" altLang="de-DE" sz="1600" dirty="0">
                <a:latin typeface="Century Gothic" panose="020B0502020202020204" pitchFamily="34" charset="0"/>
                <a:sym typeface="Monotype Sorts"/>
              </a:rPr>
              <a:t>Überwachungsstrukturen sind bei den Unternehmen sehr unterschiedlich! </a:t>
            </a:r>
          </a:p>
          <a:p>
            <a:pPr marL="266700" indent="-266700">
              <a:buFont typeface="Arial" panose="020B0604020202020204" pitchFamily="34" charset="0"/>
              <a:buChar char="•"/>
              <a:defRPr/>
            </a:pPr>
            <a:r>
              <a:rPr lang="de-DE" altLang="de-DE" sz="1600" dirty="0">
                <a:latin typeface="Century Gothic" panose="020B0502020202020204" pitchFamily="34" charset="0"/>
                <a:sym typeface="Monotype Sorts"/>
              </a:rPr>
              <a:t>Im Rahmen der Prüfungsplanung wird eine </a:t>
            </a:r>
            <a:r>
              <a:rPr lang="de-DE" altLang="de-DE" sz="1600" b="1" dirty="0">
                <a:latin typeface="Century Gothic" panose="020B0502020202020204" pitchFamily="34" charset="0"/>
                <a:sym typeface="Monotype Sorts"/>
              </a:rPr>
              <a:t>Verständnis von den </a:t>
            </a:r>
            <a:r>
              <a:rPr lang="de-DE" altLang="de-DE" sz="1600" b="1">
                <a:latin typeface="Century Gothic" panose="020B0502020202020204" pitchFamily="34" charset="0"/>
                <a:sym typeface="Monotype Sorts"/>
              </a:rPr>
              <a:t>Führungs- und</a:t>
            </a:r>
            <a:br>
              <a:rPr lang="de-DE" altLang="de-DE" sz="1600" b="1">
                <a:latin typeface="Century Gothic" panose="020B0502020202020204" pitchFamily="34" charset="0"/>
                <a:sym typeface="Monotype Sorts"/>
              </a:rPr>
            </a:br>
            <a:r>
              <a:rPr lang="de-DE" altLang="de-DE" sz="1600" b="1">
                <a:latin typeface="Century Gothic" panose="020B0502020202020204" pitchFamily="34" charset="0"/>
                <a:sym typeface="Monotype Sorts"/>
              </a:rPr>
              <a:t>Überwachungsstrukturen</a:t>
            </a:r>
            <a:r>
              <a:rPr lang="de-DE" altLang="de-DE" sz="1600">
                <a:latin typeface="Century Gothic" panose="020B0502020202020204" pitchFamily="34" charset="0"/>
                <a:sym typeface="Monotype Sorts"/>
              </a:rPr>
              <a:t> </a:t>
            </a:r>
            <a:r>
              <a:rPr lang="de-DE" altLang="de-DE" sz="1600" dirty="0">
                <a:latin typeface="Century Gothic" panose="020B0502020202020204" pitchFamily="34" charset="0"/>
                <a:sym typeface="Monotype Sorts"/>
              </a:rPr>
              <a:t>gewonnen, das jährlich zu aktualisieren ist. </a:t>
            </a:r>
          </a:p>
          <a:p>
            <a:pPr marL="266700" indent="-266700">
              <a:buFont typeface="Arial" panose="020B0604020202020204" pitchFamily="34" charset="0"/>
              <a:buChar char="•"/>
              <a:defRPr/>
            </a:pPr>
            <a:r>
              <a:rPr lang="de-DE" altLang="de-DE" sz="1600" dirty="0">
                <a:latin typeface="Century Gothic" panose="020B0502020202020204" pitchFamily="34" charset="0"/>
                <a:sym typeface="Monotype Sorts"/>
              </a:rPr>
              <a:t>Als Ergebnis </a:t>
            </a:r>
            <a:r>
              <a:rPr lang="de-DE" altLang="de-DE" sz="1600" b="1" dirty="0">
                <a:latin typeface="Century Gothic" panose="020B0502020202020204" pitchFamily="34" charset="0"/>
                <a:sym typeface="Monotype Sorts"/>
              </a:rPr>
              <a:t>legt der Abschlussprüfer nach pflichtgemäßem Ermessen fest</a:t>
            </a:r>
            <a:r>
              <a:rPr lang="de-DE" altLang="de-DE" sz="1600" dirty="0">
                <a:latin typeface="Century Gothic" panose="020B0502020202020204" pitchFamily="34" charset="0"/>
                <a:sym typeface="Monotype Sorts"/>
              </a:rPr>
              <a:t>, wer</a:t>
            </a:r>
            <a:r>
              <a:rPr lang="de-DE" altLang="de-DE" sz="1600">
                <a:latin typeface="Century Gothic" panose="020B0502020202020204" pitchFamily="34" charset="0"/>
                <a:sym typeface="Monotype Sorts"/>
              </a:rPr>
              <a:t>/welche</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Organe </a:t>
            </a:r>
            <a:r>
              <a:rPr lang="de-DE" altLang="de-DE" sz="1600" dirty="0">
                <a:latin typeface="Century Gothic" panose="020B0502020202020204" pitchFamily="34" charset="0"/>
                <a:sym typeface="Monotype Sorts"/>
              </a:rPr>
              <a:t>als Aufsichtsorgan in die Kommunikation über die </a:t>
            </a:r>
            <a:r>
              <a:rPr lang="de-DE" altLang="de-DE" sz="1600">
                <a:latin typeface="Century Gothic" panose="020B0502020202020204" pitchFamily="34" charset="0"/>
                <a:sym typeface="Monotype Sorts"/>
              </a:rPr>
              <a:t>Abschlussprüfung einzubeziehen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sind.</a:t>
            </a:r>
            <a:endParaRPr lang="de-DE" altLang="de-DE" sz="1600" dirty="0">
              <a:latin typeface="Century Gothic" panose="020B0502020202020204" pitchFamily="34" charset="0"/>
              <a:sym typeface="Monotype Sorts"/>
            </a:endParaRPr>
          </a:p>
        </p:txBody>
      </p:sp>
      <p:sp>
        <p:nvSpPr>
          <p:cNvPr id="228355" name="Rectangle 2">
            <a:extLst>
              <a:ext uri="{FF2B5EF4-FFF2-40B4-BE49-F238E27FC236}">
                <a16:creationId xmlns:a16="http://schemas.microsoft.com/office/drawing/2014/main" id="{9846DA6E-7A14-46FB-9593-3A67F3D8C542}"/>
              </a:ext>
            </a:extLst>
          </p:cNvPr>
          <p:cNvSpPr txBox="1">
            <a:spLocks/>
          </p:cNvSpPr>
          <p:nvPr/>
        </p:nvSpPr>
        <p:spPr bwMode="auto">
          <a:xfrm>
            <a:off x="1055290" y="83671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5.2 Definition Aufsichtsorgan</a:t>
            </a:r>
          </a:p>
        </p:txBody>
      </p:sp>
      <p:sp>
        <p:nvSpPr>
          <p:cNvPr id="228358" name="Rechteck 1">
            <a:extLst>
              <a:ext uri="{FF2B5EF4-FFF2-40B4-BE49-F238E27FC236}">
                <a16:creationId xmlns:a16="http://schemas.microsoft.com/office/drawing/2014/main" id="{ED34DAF3-BBA7-431D-9622-3A59DF1CCF38}"/>
              </a:ext>
            </a:extLst>
          </p:cNvPr>
          <p:cNvSpPr>
            <a:spLocks noChangeArrowheads="1"/>
          </p:cNvSpPr>
          <p:nvPr/>
        </p:nvSpPr>
        <p:spPr bwMode="auto">
          <a:xfrm>
            <a:off x="974527" y="1136591"/>
            <a:ext cx="56975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5.2.1 Aufsichtsorgane</a:t>
            </a:r>
          </a:p>
        </p:txBody>
      </p:sp>
      <p:sp>
        <p:nvSpPr>
          <p:cNvPr id="8" name="Rechteck 19">
            <a:extLst>
              <a:ext uri="{FF2B5EF4-FFF2-40B4-BE49-F238E27FC236}">
                <a16:creationId xmlns:a16="http://schemas.microsoft.com/office/drawing/2014/main" id="{E2A06B44-6901-49E1-A97E-A18346D12C6A}"/>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a:t>
            </a:r>
            <a:r>
              <a:rPr lang="de-DE" altLang="de-DE" sz="1600" b="1">
                <a:latin typeface="Century Gothic" pitchFamily="34" charset="0"/>
                <a:ea typeface="Verdana" pitchFamily="34" charset="0"/>
                <a:cs typeface="Verdana" pitchFamily="34" charset="0"/>
                <a:sym typeface="Wingdings" pitchFamily="2" charset="2"/>
              </a:rPr>
              <a:t>10.2021)</a:t>
            </a:r>
            <a:endParaRPr lang="de-DE" altLang="de-DE" sz="1600" b="1" dirty="0">
              <a:solidFill>
                <a:srgbClr val="92D050"/>
              </a:solidFill>
              <a:latin typeface="Century Gothic" panose="020B0502020202020204" pitchFamily="34" charset="0"/>
            </a:endParaRPr>
          </a:p>
        </p:txBody>
      </p:sp>
      <p:sp>
        <p:nvSpPr>
          <p:cNvPr id="7" name="Inhaltsplatzhalter 2">
            <a:extLst>
              <a:ext uri="{FF2B5EF4-FFF2-40B4-BE49-F238E27FC236}">
                <a16:creationId xmlns:a16="http://schemas.microsoft.com/office/drawing/2014/main" id="{88C2636D-F80C-48BC-B734-8EE46B6DBD0A}"/>
              </a:ext>
            </a:extLst>
          </p:cNvPr>
          <p:cNvSpPr txBox="1">
            <a:spLocks/>
          </p:cNvSpPr>
          <p:nvPr/>
        </p:nvSpPr>
        <p:spPr>
          <a:xfrm>
            <a:off x="7655643" y="6165304"/>
            <a:ext cx="3048869"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14</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Inhaltsplatzhalter 2">
            <a:extLst>
              <a:ext uri="{FF2B5EF4-FFF2-40B4-BE49-F238E27FC236}">
                <a16:creationId xmlns:a16="http://schemas.microsoft.com/office/drawing/2014/main" id="{5350F780-9093-4C0C-B8DA-4880D1F87A8A}"/>
              </a:ext>
            </a:extLst>
          </p:cNvPr>
          <p:cNvSpPr>
            <a:spLocks noGrp="1"/>
          </p:cNvSpPr>
          <p:nvPr>
            <p:ph idx="4294967295"/>
          </p:nvPr>
        </p:nvSpPr>
        <p:spPr>
          <a:xfrm>
            <a:off x="956000" y="1341438"/>
            <a:ext cx="10791825" cy="1785104"/>
          </a:xfrm>
          <a:prstGeom prst="rect">
            <a:avLst/>
          </a:prstGeom>
        </p:spPr>
        <p:txBody>
          <a:bodyPr>
            <a:spAutoFit/>
          </a:body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sym typeface="Monotype Sorts"/>
              </a:rPr>
              <a:t>Es gibt drei Fallgruppen:</a:t>
            </a:r>
          </a:p>
          <a:p>
            <a:pPr>
              <a:lnSpc>
                <a:spcPct val="100000"/>
              </a:lnSpc>
              <a:spcBef>
                <a:spcPts val="600"/>
              </a:spcBef>
              <a:spcAft>
                <a:spcPts val="600"/>
              </a:spcAft>
              <a:tabLst>
                <a:tab pos="1676400" algn="l"/>
              </a:tabLst>
            </a:pPr>
            <a:r>
              <a:rPr lang="de-DE" altLang="de-DE" sz="1600" b="1" dirty="0">
                <a:latin typeface="Century Gothic" panose="020B0502020202020204" pitchFamily="34" charset="0"/>
                <a:sym typeface="Monotype Sorts"/>
              </a:rPr>
              <a:t>Fallgruppe 1: </a:t>
            </a:r>
            <a:r>
              <a:rPr lang="de-DE" altLang="de-DE" sz="1600" dirty="0">
                <a:latin typeface="Century Gothic" panose="020B0502020202020204" pitchFamily="34" charset="0"/>
                <a:sym typeface="Monotype Sorts"/>
              </a:rPr>
              <a:t>Trennung von Management und Aufsichtsorgan mittels Rechtsvorschrift</a:t>
            </a:r>
          </a:p>
          <a:p>
            <a:pPr>
              <a:lnSpc>
                <a:spcPct val="100000"/>
              </a:lnSpc>
              <a:spcBef>
                <a:spcPts val="600"/>
              </a:spcBef>
              <a:spcAft>
                <a:spcPts val="600"/>
              </a:spcAft>
              <a:tabLst>
                <a:tab pos="1676400" algn="l"/>
              </a:tabLst>
            </a:pPr>
            <a:r>
              <a:rPr lang="de-DE" altLang="de-DE" sz="1600" b="1" dirty="0">
                <a:latin typeface="Century Gothic" panose="020B0502020202020204" pitchFamily="34" charset="0"/>
                <a:sym typeface="Monotype Sorts"/>
              </a:rPr>
              <a:t>Fallgruppe 2: </a:t>
            </a:r>
            <a:r>
              <a:rPr lang="de-DE" altLang="de-DE" sz="1600" dirty="0">
                <a:latin typeface="Century Gothic" panose="020B0502020202020204" pitchFamily="34" charset="0"/>
                <a:sym typeface="Monotype Sorts"/>
              </a:rPr>
              <a:t>Einheitlichkeit von Management und Aufsichtsorgan</a:t>
            </a:r>
          </a:p>
          <a:p>
            <a:pPr>
              <a:lnSpc>
                <a:spcPct val="100000"/>
              </a:lnSpc>
              <a:spcBef>
                <a:spcPts val="600"/>
              </a:spcBef>
              <a:spcAft>
                <a:spcPts val="600"/>
              </a:spcAft>
              <a:tabLst>
                <a:tab pos="1343025" algn="l"/>
              </a:tabLst>
            </a:pPr>
            <a:r>
              <a:rPr lang="de-DE" altLang="de-DE" sz="1600" b="1" dirty="0">
                <a:latin typeface="Century Gothic" panose="020B0502020202020204" pitchFamily="34" charset="0"/>
                <a:sym typeface="Monotype Sorts"/>
              </a:rPr>
              <a:t>Fallgruppe 3: </a:t>
            </a:r>
            <a:r>
              <a:rPr lang="de-DE" altLang="de-DE" sz="1600" dirty="0">
                <a:latin typeface="Century Gothic" panose="020B0502020202020204" pitchFamily="34" charset="0"/>
                <a:sym typeface="Monotype Sorts"/>
              </a:rPr>
              <a:t>Unternehmensspezifische Konstellationen, bzw. Gegebenheiten, </a:t>
            </a:r>
            <a:r>
              <a:rPr lang="de-DE" altLang="de-DE" sz="1600">
                <a:latin typeface="Century Gothic" panose="020B0502020202020204" pitchFamily="34" charset="0"/>
                <a:sym typeface="Monotype Sorts"/>
              </a:rPr>
              <a:t>die weder</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	unter a</a:t>
            </a:r>
            <a:r>
              <a:rPr lang="de-DE" altLang="de-DE" sz="1600" dirty="0">
                <a:latin typeface="Century Gothic" panose="020B0502020202020204" pitchFamily="34" charset="0"/>
                <a:sym typeface="Monotype Sorts"/>
              </a:rPr>
              <a:t>) </a:t>
            </a:r>
            <a:r>
              <a:rPr lang="de-DE" altLang="de-DE" sz="1600">
                <a:latin typeface="Century Gothic" panose="020B0502020202020204" pitchFamily="34" charset="0"/>
                <a:sym typeface="Monotype Sorts"/>
              </a:rPr>
              <a:t>noch unter </a:t>
            </a:r>
            <a:r>
              <a:rPr lang="de-DE" altLang="de-DE" sz="1600" dirty="0">
                <a:latin typeface="Century Gothic" panose="020B0502020202020204" pitchFamily="34" charset="0"/>
                <a:sym typeface="Monotype Sorts"/>
              </a:rPr>
              <a:t>b) zu subsummieren sind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Tz. A4)</a:t>
            </a:r>
          </a:p>
        </p:txBody>
      </p:sp>
      <p:sp>
        <p:nvSpPr>
          <p:cNvPr id="232453" name="Rectangle 2">
            <a:extLst>
              <a:ext uri="{FF2B5EF4-FFF2-40B4-BE49-F238E27FC236}">
                <a16:creationId xmlns:a16="http://schemas.microsoft.com/office/drawing/2014/main" id="{856BD73D-38C3-413C-93BF-B5DB2CE683FF}"/>
              </a:ext>
            </a:extLst>
          </p:cNvPr>
          <p:cNvSpPr txBox="1">
            <a:spLocks/>
          </p:cNvSpPr>
          <p:nvPr/>
        </p:nvSpPr>
        <p:spPr bwMode="auto">
          <a:xfrm>
            <a:off x="1055290" y="102606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5.2.2 Festlegung der Personen/Organe, Aufsichtsorgane i. S. d. </a:t>
            </a:r>
            <a:r>
              <a:rPr lang="de-DE" altLang="de-DE" sz="1600" b="1" dirty="0">
                <a:solidFill>
                  <a:srgbClr val="00B0F0"/>
                </a:solidFill>
                <a:latin typeface="Century Gothic" pitchFamily="34" charset="0"/>
                <a:ea typeface="Verdana" pitchFamily="34" charset="0"/>
                <a:cs typeface="Verdana" pitchFamily="34" charset="0"/>
                <a:sym typeface="Wingdings" pitchFamily="2" charset="2"/>
              </a:rPr>
              <a:t>IDW PS 470 n.F. (10.2021)</a:t>
            </a:r>
            <a:endParaRPr lang="de-DE" altLang="de-DE" sz="1600" b="1" dirty="0">
              <a:solidFill>
                <a:srgbClr val="00B0F0"/>
              </a:solidFill>
              <a:latin typeface="Century Gothic" panose="020B0502020202020204" pitchFamily="34" charset="0"/>
            </a:endParaRPr>
          </a:p>
        </p:txBody>
      </p:sp>
      <p:sp>
        <p:nvSpPr>
          <p:cNvPr id="2" name="Rechteck 1">
            <a:extLst>
              <a:ext uri="{FF2B5EF4-FFF2-40B4-BE49-F238E27FC236}">
                <a16:creationId xmlns:a16="http://schemas.microsoft.com/office/drawing/2014/main" id="{7E1BCE3A-5AD7-4390-9078-4BD502130820}"/>
              </a:ext>
            </a:extLst>
          </p:cNvPr>
          <p:cNvSpPr/>
          <p:nvPr/>
        </p:nvSpPr>
        <p:spPr>
          <a:xfrm>
            <a:off x="956000" y="3356992"/>
            <a:ext cx="10791825" cy="2923877"/>
          </a:xfrm>
          <a:prstGeom prst="rect">
            <a:avLst/>
          </a:prstGeom>
        </p:spPr>
        <p:txBody>
          <a:bodyPr wrap="square">
            <a:spAutoFit/>
          </a:bodyPr>
          <a:lstStyle/>
          <a:p>
            <a:pPr>
              <a:lnSpc>
                <a:spcPct val="100000"/>
              </a:lnSpc>
              <a:spcBef>
                <a:spcPts val="600"/>
              </a:spcBef>
              <a:spcAft>
                <a:spcPts val="600"/>
              </a:spcAft>
            </a:pPr>
            <a:r>
              <a:rPr lang="de-DE" altLang="de-DE" sz="1600" b="1" dirty="0">
                <a:latin typeface="Century Gothic" panose="020B0502020202020204" pitchFamily="34" charset="0"/>
                <a:sym typeface="Monotype Sorts"/>
              </a:rPr>
              <a:t>Fallgruppe 1: Trennung von Management und Aufsichtsorgan mittels Rechtsvorschrift</a:t>
            </a:r>
          </a:p>
          <a:p>
            <a:pPr marL="542925" lvl="3" indent="-27622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sym typeface="Monotype Sorts"/>
              </a:rPr>
              <a:t>Bei AG: </a:t>
            </a:r>
            <a:r>
              <a:rPr lang="de-DE" altLang="de-DE" sz="1600" b="1" dirty="0">
                <a:latin typeface="Century Gothic" panose="020B0502020202020204" pitchFamily="34" charset="0"/>
                <a:sym typeface="Monotype Sorts"/>
              </a:rPr>
              <a:t>§§ 30, 95 ff. AktG </a:t>
            </a:r>
            <a:r>
              <a:rPr lang="de-DE" altLang="de-DE" sz="1600" dirty="0">
                <a:latin typeface="Century Gothic" panose="020B0502020202020204" pitchFamily="34" charset="0"/>
                <a:sym typeface="Monotype Sorts"/>
              </a:rPr>
              <a:t>Bestellung eines Aufsichtsrates </a:t>
            </a:r>
          </a:p>
          <a:p>
            <a:pPr marL="542925" lvl="3" indent="-27622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sym typeface="Monotype Sorts"/>
              </a:rPr>
              <a:t>Gesellschaften, die unter Mitbestimmungsregeln fallen </a:t>
            </a:r>
            <a:br>
              <a:rPr lang="de-DE" altLang="de-DE" sz="1600" dirty="0">
                <a:latin typeface="Century Gothic" panose="020B0502020202020204" pitchFamily="34" charset="0"/>
                <a:sym typeface="Monotype Sorts"/>
              </a:rPr>
            </a:br>
            <a:r>
              <a:rPr lang="de-DE" altLang="de-DE" sz="1600" b="1" dirty="0">
                <a:latin typeface="Century Gothic" panose="020B0502020202020204" pitchFamily="34" charset="0"/>
                <a:sym typeface="Monotype Sorts"/>
              </a:rPr>
              <a:t>(§§ 1, 6 MitbestG, 1 </a:t>
            </a:r>
            <a:r>
              <a:rPr lang="de-DE" altLang="de-DE" sz="1600" b="1" dirty="0" err="1">
                <a:latin typeface="Century Gothic" panose="020B0502020202020204" pitchFamily="34" charset="0"/>
                <a:sym typeface="Monotype Sorts"/>
              </a:rPr>
              <a:t>DrittelBetG</a:t>
            </a:r>
            <a:r>
              <a:rPr lang="de-DE" altLang="de-DE" sz="1600" b="1" dirty="0">
                <a:latin typeface="Century Gothic" panose="020B0502020202020204" pitchFamily="34" charset="0"/>
                <a:sym typeface="Monotype Sorts"/>
              </a:rPr>
              <a:t>); Achtung: ggf. bei Betrieben &gt; 500 MA</a:t>
            </a:r>
          </a:p>
          <a:p>
            <a:pPr marL="542925" lvl="3" indent="-27622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sym typeface="Monotype Sorts"/>
              </a:rPr>
              <a:t>Einrichtung eines </a:t>
            </a:r>
            <a:r>
              <a:rPr lang="de-DE" altLang="de-DE" sz="1600" b="1" dirty="0">
                <a:latin typeface="Century Gothic" panose="020B0502020202020204" pitchFamily="34" charset="0"/>
                <a:sym typeface="Monotype Sorts"/>
              </a:rPr>
              <a:t>dem AR vergleichbaren Gremiums </a:t>
            </a:r>
            <a:r>
              <a:rPr lang="de-DE" altLang="de-DE" sz="1600" dirty="0">
                <a:latin typeface="Century Gothic" panose="020B0502020202020204" pitchFamily="34" charset="0"/>
                <a:sym typeface="Monotype Sorts"/>
              </a:rPr>
              <a:t>auf Basis des </a:t>
            </a:r>
            <a:r>
              <a:rPr lang="de-DE" altLang="de-DE" sz="1600" b="1" dirty="0">
                <a:latin typeface="Century Gothic" panose="020B0502020202020204" pitchFamily="34" charset="0"/>
                <a:sym typeface="Monotype Sorts"/>
              </a:rPr>
              <a:t>Gesellschaftsvertrages</a:t>
            </a:r>
            <a:r>
              <a:rPr lang="de-DE" altLang="de-DE" sz="1600" dirty="0">
                <a:latin typeface="Century Gothic" panose="020B0502020202020204" pitchFamily="34" charset="0"/>
                <a:sym typeface="Monotype Sorts"/>
              </a:rPr>
              <a:t>,</a:t>
            </a:r>
            <a:br>
              <a:rPr lang="de-DE" altLang="de-DE" sz="1600" dirty="0">
                <a:latin typeface="Century Gothic" panose="020B0502020202020204" pitchFamily="34" charset="0"/>
                <a:sym typeface="Monotype Sorts"/>
              </a:rPr>
            </a:br>
            <a:r>
              <a:rPr lang="de-DE" altLang="de-DE" sz="1600" dirty="0">
                <a:latin typeface="Century Gothic" panose="020B0502020202020204" pitchFamily="34" charset="0"/>
                <a:sym typeface="Monotype Sorts"/>
              </a:rPr>
              <a:t>z. B. auch freiwilliger Beirat mit Überwachungsfunktion (vgl. § 52 </a:t>
            </a:r>
            <a:r>
              <a:rPr lang="de-DE" altLang="de-DE" sz="1600">
                <a:latin typeface="Century Gothic" panose="020B0502020202020204" pitchFamily="34" charset="0"/>
                <a:sym typeface="Monotype Sorts"/>
              </a:rPr>
              <a:t>GmbHG zur</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entsprechenden </a:t>
            </a:r>
            <a:r>
              <a:rPr lang="de-DE" altLang="de-DE" sz="1600" dirty="0">
                <a:latin typeface="Century Gothic" panose="020B0502020202020204" pitchFamily="34" charset="0"/>
                <a:sym typeface="Monotype Sorts"/>
              </a:rPr>
              <a:t>Anwendung des </a:t>
            </a:r>
            <a:r>
              <a:rPr lang="de-DE" altLang="de-DE" sz="1600" dirty="0" err="1">
                <a:latin typeface="Century Gothic" panose="020B0502020202020204" pitchFamily="34" charset="0"/>
                <a:sym typeface="Monotype Sorts"/>
              </a:rPr>
              <a:t>AKtG</a:t>
            </a:r>
            <a:r>
              <a:rPr lang="de-DE" altLang="de-DE" sz="1600" dirty="0">
                <a:latin typeface="Century Gothic" panose="020B0502020202020204" pitchFamily="34" charset="0"/>
                <a:sym typeface="Monotype Sorts"/>
              </a:rPr>
              <a:t> bei </a:t>
            </a:r>
            <a:r>
              <a:rPr lang="de-DE" altLang="de-DE" sz="1600" dirty="0" err="1">
                <a:latin typeface="Century Gothic" panose="020B0502020202020204" pitchFamily="34" charset="0"/>
                <a:sym typeface="Monotype Sorts"/>
              </a:rPr>
              <a:t>freiw</a:t>
            </a:r>
            <a:r>
              <a:rPr lang="de-DE" altLang="de-DE" sz="1600" dirty="0">
                <a:latin typeface="Century Gothic" panose="020B0502020202020204" pitchFamily="34" charset="0"/>
                <a:sym typeface="Monotype Sorts"/>
              </a:rPr>
              <a:t>. AR)</a:t>
            </a:r>
          </a:p>
          <a:p>
            <a:pPr marL="809625" lvl="4" indent="-266700">
              <a:lnSpc>
                <a:spcPct val="100000"/>
              </a:lnSpc>
              <a:spcBef>
                <a:spcPts val="0"/>
              </a:spcBef>
              <a:spcAft>
                <a:spcPts val="600"/>
              </a:spcAft>
              <a:buFont typeface="Wingdings" panose="05000000000000000000" pitchFamily="2" charset="2"/>
              <a:buChar char="Ø"/>
            </a:pPr>
            <a:r>
              <a:rPr lang="de-DE" altLang="de-DE" sz="1600" dirty="0">
                <a:latin typeface="Century Gothic" panose="020B0502020202020204" pitchFamily="34" charset="0"/>
                <a:sym typeface="Wingdings" panose="05000000000000000000" pitchFamily="2" charset="2"/>
              </a:rPr>
              <a:t>Berichterstattung richtet sich an das entsprechend eingerichtete </a:t>
            </a:r>
            <a:r>
              <a:rPr lang="de-DE" altLang="de-DE" sz="1600">
                <a:latin typeface="Century Gothic" panose="020B0502020202020204" pitchFamily="34" charset="0"/>
                <a:sym typeface="Wingdings" panose="05000000000000000000" pitchFamily="2" charset="2"/>
              </a:rPr>
              <a:t>Aufsichtsorgan </a:t>
            </a:r>
            <a:br>
              <a:rPr lang="de-DE" altLang="de-DE" sz="1600">
                <a:latin typeface="Century Gothic" panose="020B0502020202020204" pitchFamily="34" charset="0"/>
                <a:sym typeface="Wingdings" panose="05000000000000000000" pitchFamily="2" charset="2"/>
              </a:rPr>
            </a:br>
            <a:r>
              <a:rPr lang="de-DE" altLang="de-DE" sz="1600" b="1">
                <a:latin typeface="Century Gothic" panose="020B0502020202020204" pitchFamily="34" charset="0"/>
                <a:sym typeface="Wingdings" panose="05000000000000000000" pitchFamily="2" charset="2"/>
              </a:rPr>
              <a:t>Aufsichtsrat</a:t>
            </a:r>
            <a:r>
              <a:rPr lang="de-DE" altLang="de-DE" sz="1600" b="1" dirty="0">
                <a:latin typeface="Century Gothic" panose="020B0502020202020204" pitchFamily="34" charset="0"/>
                <a:sym typeface="Wingdings" panose="05000000000000000000" pitchFamily="2" charset="2"/>
              </a:rPr>
              <a:t>, Beirat</a:t>
            </a:r>
            <a:r>
              <a:rPr lang="de-DE" altLang="de-DE" sz="1600" dirty="0">
                <a:latin typeface="Century Gothic" panose="020B0502020202020204" pitchFamily="34" charset="0"/>
                <a:sym typeface="Wingdings" panose="05000000000000000000" pitchFamily="2" charset="2"/>
              </a:rPr>
              <a:t>)</a:t>
            </a:r>
            <a:endParaRPr lang="de-DE" dirty="0"/>
          </a:p>
        </p:txBody>
      </p:sp>
      <p:sp>
        <p:nvSpPr>
          <p:cNvPr id="8" name="Rechteck 19">
            <a:extLst>
              <a:ext uri="{FF2B5EF4-FFF2-40B4-BE49-F238E27FC236}">
                <a16:creationId xmlns:a16="http://schemas.microsoft.com/office/drawing/2014/main" id="{DBB17DE0-5C56-40B5-8152-A27741A9195D}"/>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Inhaltsplatzhalter 2">
            <a:extLst>
              <a:ext uri="{FF2B5EF4-FFF2-40B4-BE49-F238E27FC236}">
                <a16:creationId xmlns:a16="http://schemas.microsoft.com/office/drawing/2014/main" id="{C69D653C-2F71-42D3-A45F-6CA0FB0C668B}"/>
              </a:ext>
            </a:extLst>
          </p:cNvPr>
          <p:cNvSpPr>
            <a:spLocks noGrp="1"/>
          </p:cNvSpPr>
          <p:nvPr>
            <p:ph idx="4294967295"/>
          </p:nvPr>
        </p:nvSpPr>
        <p:spPr>
          <a:xfrm>
            <a:off x="956000" y="1484313"/>
            <a:ext cx="10801350" cy="2185214"/>
          </a:xfrm>
          <a:prstGeom prst="rect">
            <a:avLst/>
          </a:prstGeom>
        </p:spPr>
        <p:txBody>
          <a:bodyPr>
            <a:spAutoFit/>
          </a:bodyPr>
          <a:lstStyle/>
          <a:p>
            <a:pPr>
              <a:lnSpc>
                <a:spcPct val="100000"/>
              </a:lnSpc>
              <a:spcBef>
                <a:spcPts val="600"/>
              </a:spcBef>
              <a:spcAft>
                <a:spcPts val="600"/>
              </a:spcAft>
            </a:pPr>
            <a:r>
              <a:rPr lang="de-DE" altLang="de-DE" sz="1600" b="1" dirty="0">
                <a:latin typeface="Century Gothic" panose="020B0502020202020204" pitchFamily="34" charset="0"/>
                <a:sym typeface="Monotype Sorts"/>
              </a:rPr>
              <a:t>Fallgruppe 2: Einheitlichkeit von Management und Aufsichtsorgan </a:t>
            </a:r>
          </a:p>
          <a:p>
            <a:pPr marL="542925" lvl="2" indent="-276225">
              <a:lnSpc>
                <a:spcPct val="100000"/>
              </a:lnSpc>
              <a:spcBef>
                <a:spcPts val="600"/>
              </a:spcBef>
              <a:spcAft>
                <a:spcPts val="600"/>
              </a:spcAft>
            </a:pPr>
            <a:r>
              <a:rPr lang="de-DE" altLang="de-DE" sz="1600" b="1" dirty="0">
                <a:latin typeface="Century Gothic" panose="020B0502020202020204" pitchFamily="34" charset="0"/>
                <a:sym typeface="Monotype Sorts"/>
              </a:rPr>
              <a:t>OHG</a:t>
            </a:r>
            <a:r>
              <a:rPr lang="de-DE" altLang="de-DE" sz="1600" dirty="0">
                <a:latin typeface="Century Gothic" panose="020B0502020202020204" pitchFamily="34" charset="0"/>
                <a:sym typeface="Monotype Sorts"/>
              </a:rPr>
              <a:t>, bei der </a:t>
            </a:r>
            <a:r>
              <a:rPr lang="de-DE" altLang="de-DE" sz="1600" b="1" dirty="0">
                <a:latin typeface="Century Gothic" panose="020B0502020202020204" pitchFamily="34" charset="0"/>
                <a:sym typeface="Monotype Sorts"/>
              </a:rPr>
              <a:t>alle Gesellschafter natürliche Personen </a:t>
            </a:r>
            <a:r>
              <a:rPr lang="de-DE" altLang="de-DE" sz="1600" dirty="0">
                <a:latin typeface="Century Gothic" panose="020B0502020202020204" pitchFamily="34" charset="0"/>
                <a:sym typeface="Monotype Sorts"/>
              </a:rPr>
              <a:t>sind und auch alle zu Geschäftsführung</a:t>
            </a:r>
            <a:br>
              <a:rPr lang="de-DE" altLang="de-DE" sz="1600" dirty="0">
                <a:latin typeface="Century Gothic" panose="020B0502020202020204" pitchFamily="34" charset="0"/>
                <a:sym typeface="Monotype Sorts"/>
              </a:rPr>
            </a:br>
            <a:r>
              <a:rPr lang="de-DE" altLang="de-DE" sz="1600" dirty="0">
                <a:latin typeface="Century Gothic" panose="020B0502020202020204" pitchFamily="34" charset="0"/>
                <a:sym typeface="Monotype Sorts"/>
              </a:rPr>
              <a:t>befugt sind</a:t>
            </a:r>
          </a:p>
          <a:p>
            <a:pPr marL="542925" lvl="2" indent="-276225">
              <a:lnSpc>
                <a:spcPct val="100000"/>
              </a:lnSpc>
              <a:spcBef>
                <a:spcPts val="600"/>
              </a:spcBef>
              <a:spcAft>
                <a:spcPts val="600"/>
              </a:spcAft>
            </a:pPr>
            <a:r>
              <a:rPr lang="de-DE" altLang="de-DE" sz="1600" b="1" dirty="0">
                <a:latin typeface="Century Gothic" panose="020B0502020202020204" pitchFamily="34" charset="0"/>
                <a:sym typeface="Monotype Sorts"/>
              </a:rPr>
              <a:t>Ein-Mann-GmbH</a:t>
            </a:r>
            <a:r>
              <a:rPr lang="de-DE" altLang="de-DE" sz="1600" dirty="0">
                <a:latin typeface="Century Gothic" panose="020B0502020202020204" pitchFamily="34" charset="0"/>
                <a:sym typeface="Monotype Sorts"/>
              </a:rPr>
              <a:t> mit </a:t>
            </a:r>
            <a:r>
              <a:rPr lang="de-DE" altLang="de-DE" sz="1600" b="1" dirty="0">
                <a:latin typeface="Century Gothic" panose="020B0502020202020204" pitchFamily="34" charset="0"/>
                <a:sym typeface="Monotype Sorts"/>
              </a:rPr>
              <a:t>Gesellschafter-Geschäftsführer</a:t>
            </a:r>
          </a:p>
          <a:p>
            <a:pPr marL="809625" lvl="3" indent="-266700">
              <a:lnSpc>
                <a:spcPct val="100000"/>
              </a:lnSpc>
              <a:spcBef>
                <a:spcPts val="600"/>
              </a:spcBef>
              <a:spcAft>
                <a:spcPts val="600"/>
              </a:spcAft>
              <a:buFont typeface="Wingdings" panose="05000000000000000000" pitchFamily="2" charset="2"/>
              <a:buChar char="Ø"/>
            </a:pPr>
            <a:r>
              <a:rPr lang="de-DE" altLang="de-DE" sz="1600" dirty="0">
                <a:latin typeface="Century Gothic" panose="020B0502020202020204" pitchFamily="34" charset="0"/>
                <a:sym typeface="Wingdings" panose="05000000000000000000" pitchFamily="2" charset="2"/>
              </a:rPr>
              <a:t>Berichterstattung erfolgt an die Geschäftsführung, die identisch ist mit </a:t>
            </a:r>
            <a:r>
              <a:rPr lang="de-DE" altLang="de-DE" sz="1600">
                <a:latin typeface="Century Gothic" panose="020B0502020202020204" pitchFamily="34" charset="0"/>
                <a:sym typeface="Wingdings" panose="05000000000000000000" pitchFamily="2" charset="2"/>
              </a:rPr>
              <a:t>dem Aufsichtsorgan</a:t>
            </a:r>
            <a:endParaRPr lang="de-DE" altLang="de-DE" dirty="0">
              <a:latin typeface="Century Gothic" panose="020B0502020202020204" pitchFamily="34" charset="0"/>
              <a:sym typeface="Monotype Sorts"/>
            </a:endParaRPr>
          </a:p>
          <a:p>
            <a:pPr marL="0" lvl="1" indent="0">
              <a:lnSpc>
                <a:spcPct val="100000"/>
              </a:lnSpc>
              <a:spcBef>
                <a:spcPts val="600"/>
              </a:spcBef>
              <a:spcAft>
                <a:spcPts val="600"/>
              </a:spcAft>
              <a:buFont typeface="Arial" panose="020B0604020202020204" pitchFamily="34" charset="0"/>
              <a:buNone/>
            </a:pPr>
            <a:endParaRPr lang="de-DE" altLang="de-DE" sz="1600" dirty="0">
              <a:latin typeface="Century Gothic" panose="020B0502020202020204" pitchFamily="34" charset="0"/>
              <a:sym typeface="Monotype Sorts"/>
            </a:endParaRPr>
          </a:p>
        </p:txBody>
      </p:sp>
      <p:sp>
        <p:nvSpPr>
          <p:cNvPr id="234501" name="Rectangle 2">
            <a:extLst>
              <a:ext uri="{FF2B5EF4-FFF2-40B4-BE49-F238E27FC236}">
                <a16:creationId xmlns:a16="http://schemas.microsoft.com/office/drawing/2014/main" id="{782FC761-B61D-4DE9-ACE8-57E35A6295A0}"/>
              </a:ext>
            </a:extLst>
          </p:cNvPr>
          <p:cNvSpPr txBox="1">
            <a:spLocks/>
          </p:cNvSpPr>
          <p:nvPr/>
        </p:nvSpPr>
        <p:spPr bwMode="auto">
          <a:xfrm>
            <a:off x="1064434" y="1043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5.2.2 Festlegung der Personen/Organe, Aufsichtsorgane i. S. d. I</a:t>
            </a:r>
            <a:r>
              <a:rPr lang="de-DE" altLang="de-DE" sz="1600" b="1" dirty="0">
                <a:solidFill>
                  <a:srgbClr val="00B0F0"/>
                </a:solidFill>
                <a:latin typeface="Century Gothic" pitchFamily="34" charset="0"/>
                <a:ea typeface="Verdana" pitchFamily="34" charset="0"/>
                <a:cs typeface="Verdana" pitchFamily="34" charset="0"/>
                <a:sym typeface="Wingdings" pitchFamily="2" charset="2"/>
              </a:rPr>
              <a:t>DW PS 470 n.F. (10.2021)</a:t>
            </a:r>
            <a:r>
              <a:rPr lang="de-DE" altLang="de-DE" sz="1600" b="1" dirty="0">
                <a:solidFill>
                  <a:srgbClr val="00B0F0"/>
                </a:solidFill>
                <a:latin typeface="Century Gothic" panose="020B0502020202020204" pitchFamily="34" charset="0"/>
              </a:rPr>
              <a:t>; Forts.</a:t>
            </a:r>
          </a:p>
        </p:txBody>
      </p:sp>
      <p:sp>
        <p:nvSpPr>
          <p:cNvPr id="7" name="Rechteck 19">
            <a:extLst>
              <a:ext uri="{FF2B5EF4-FFF2-40B4-BE49-F238E27FC236}">
                <a16:creationId xmlns:a16="http://schemas.microsoft.com/office/drawing/2014/main" id="{D1C0DBC9-F74A-4970-ADC0-99CF953BDB28}"/>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6DD6FF39-D418-4ADF-9618-32A6176A27AB}"/>
              </a:ext>
            </a:extLst>
          </p:cNvPr>
          <p:cNvSpPr txBox="1">
            <a:spLocks/>
          </p:cNvSpPr>
          <p:nvPr/>
        </p:nvSpPr>
        <p:spPr>
          <a:xfrm>
            <a:off x="7655643" y="6165304"/>
            <a:ext cx="3048869"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A4</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a:extLst>
              <a:ext uri="{FF2B5EF4-FFF2-40B4-BE49-F238E27FC236}">
                <a16:creationId xmlns:a16="http://schemas.microsoft.com/office/drawing/2014/main" id="{DAECD349-F71E-49EF-8947-B8F3E9127E81}"/>
              </a:ext>
            </a:extLst>
          </p:cNvPr>
          <p:cNvSpPr>
            <a:spLocks noGrp="1"/>
          </p:cNvSpPr>
          <p:nvPr>
            <p:ph idx="4294967295"/>
          </p:nvPr>
        </p:nvSpPr>
        <p:spPr>
          <a:xfrm>
            <a:off x="965144" y="1465263"/>
            <a:ext cx="10791825" cy="3662541"/>
          </a:xfrm>
          <a:prstGeom prst="rect">
            <a:avLst/>
          </a:prstGeom>
        </p:spPr>
        <p:txBody>
          <a:bodyPr>
            <a:spAutoFit/>
          </a:bodyPr>
          <a:lstStyle/>
          <a:p>
            <a:pPr>
              <a:lnSpc>
                <a:spcPct val="100000"/>
              </a:lnSpc>
              <a:spcBef>
                <a:spcPts val="600"/>
              </a:spcBef>
              <a:spcAft>
                <a:spcPts val="600"/>
              </a:spcAft>
              <a:tabLst>
                <a:tab pos="1343025" algn="l"/>
                <a:tab pos="1619250" algn="l"/>
              </a:tabLst>
              <a:defRPr/>
            </a:pPr>
            <a:r>
              <a:rPr lang="de-DE" altLang="de-DE" sz="1600" b="1" dirty="0">
                <a:latin typeface="Century Gothic" pitchFamily="34" charset="0"/>
                <a:sym typeface="Monotype Sorts"/>
              </a:rPr>
              <a:t>Fallgruppe </a:t>
            </a:r>
            <a:r>
              <a:rPr lang="de-DE" altLang="de-DE" sz="1600" b="1">
                <a:latin typeface="Century Gothic" pitchFamily="34" charset="0"/>
                <a:sym typeface="Monotype Sorts"/>
              </a:rPr>
              <a:t>3: Unternehmensspezifische </a:t>
            </a:r>
            <a:r>
              <a:rPr lang="de-DE" altLang="de-DE" sz="1600" b="1" dirty="0">
                <a:latin typeface="Century Gothic" pitchFamily="34" charset="0"/>
                <a:sym typeface="Monotype Sorts"/>
              </a:rPr>
              <a:t>Konstellationen, bzw. Gegebenheiten, die </a:t>
            </a:r>
            <a:r>
              <a:rPr lang="de-DE" altLang="de-DE" sz="1600" b="1">
                <a:latin typeface="Century Gothic" pitchFamily="34" charset="0"/>
                <a:sym typeface="Monotype Sorts"/>
              </a:rPr>
              <a:t>weder unter</a:t>
            </a:r>
            <a:br>
              <a:rPr lang="de-DE" altLang="de-DE" sz="1600" b="1">
                <a:latin typeface="Century Gothic" pitchFamily="34" charset="0"/>
                <a:sym typeface="Monotype Sorts"/>
              </a:rPr>
            </a:br>
            <a:r>
              <a:rPr lang="de-DE" altLang="de-DE" sz="1600" b="1">
                <a:latin typeface="Century Gothic" pitchFamily="34" charset="0"/>
                <a:sym typeface="Monotype Sorts"/>
              </a:rPr>
              <a:t>	a</a:t>
            </a:r>
            <a:r>
              <a:rPr lang="de-DE" altLang="de-DE" sz="1600" b="1" dirty="0">
                <a:latin typeface="Century Gothic" pitchFamily="34" charset="0"/>
                <a:sym typeface="Monotype Sorts"/>
              </a:rPr>
              <a:t>) </a:t>
            </a:r>
            <a:r>
              <a:rPr lang="de-DE" altLang="de-DE" sz="1600" b="1">
                <a:latin typeface="Century Gothic" pitchFamily="34" charset="0"/>
                <a:sym typeface="Monotype Sorts"/>
              </a:rPr>
              <a:t>noch unter </a:t>
            </a:r>
            <a:r>
              <a:rPr lang="de-DE" altLang="de-DE" sz="1600" b="1" dirty="0">
                <a:latin typeface="Century Gothic" pitchFamily="34" charset="0"/>
                <a:sym typeface="Monotype Sorts"/>
              </a:rPr>
              <a:t>b) zu subsummieren sind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latin typeface="Century Gothic" pitchFamily="34" charset="0"/>
                <a:sym typeface="Monotype Sorts"/>
              </a:rPr>
              <a:t>, Tz. A4), z. B.: </a:t>
            </a:r>
            <a:endParaRPr lang="de-DE" altLang="de-DE" sz="1600" dirty="0">
              <a:latin typeface="Century Gothic" pitchFamily="34" charset="0"/>
              <a:sym typeface="Monotype Sorts"/>
            </a:endParaRPr>
          </a:p>
          <a:p>
            <a:pPr marL="542925" lvl="2" indent="-276225">
              <a:lnSpc>
                <a:spcPct val="100000"/>
              </a:lnSpc>
              <a:spcBef>
                <a:spcPts val="600"/>
              </a:spcBef>
              <a:spcAft>
                <a:spcPts val="600"/>
              </a:spcAft>
              <a:defRPr/>
            </a:pPr>
            <a:r>
              <a:rPr lang="de-DE" altLang="de-DE" sz="1600" dirty="0">
                <a:latin typeface="Century Gothic" pitchFamily="34" charset="0"/>
                <a:sym typeface="Monotype Sorts"/>
              </a:rPr>
              <a:t>GmbH ohne Aufsichtsrat, bei der die </a:t>
            </a:r>
            <a:r>
              <a:rPr lang="de-DE" altLang="de-DE" sz="1600" b="1" dirty="0">
                <a:latin typeface="Century Gothic" pitchFamily="34" charset="0"/>
                <a:sym typeface="Monotype Sorts"/>
              </a:rPr>
              <a:t>Gesellschafterversammlung</a:t>
            </a:r>
            <a:r>
              <a:rPr lang="de-DE" altLang="de-DE" sz="1600" dirty="0">
                <a:latin typeface="Century Gothic" pitchFamily="34" charset="0"/>
                <a:sym typeface="Monotype Sorts"/>
              </a:rPr>
              <a:t> </a:t>
            </a:r>
            <a:r>
              <a:rPr lang="de-DE" altLang="de-DE" sz="1600" b="1" dirty="0">
                <a:latin typeface="Century Gothic" pitchFamily="34" charset="0"/>
                <a:sym typeface="Monotype Sorts"/>
              </a:rPr>
              <a:t>Funktionen eines Aufsichtsratsgremiums </a:t>
            </a:r>
            <a:r>
              <a:rPr lang="de-DE" altLang="de-DE" sz="1600" dirty="0">
                <a:latin typeface="Century Gothic" pitchFamily="34" charset="0"/>
                <a:sym typeface="Monotype Sorts"/>
              </a:rPr>
              <a:t>ausübt (z. B. auf Basis des Gesellschaftsvertrags oder tatsächlicher Handhabung)</a:t>
            </a:r>
          </a:p>
          <a:p>
            <a:pPr marL="542925" lvl="2" indent="-276225">
              <a:lnSpc>
                <a:spcPct val="100000"/>
              </a:lnSpc>
              <a:spcBef>
                <a:spcPts val="600"/>
              </a:spcBef>
              <a:spcAft>
                <a:spcPts val="600"/>
              </a:spcAft>
              <a:defRPr/>
            </a:pPr>
            <a:r>
              <a:rPr lang="de-DE" altLang="de-DE" sz="1600" b="1" dirty="0">
                <a:latin typeface="Century Gothic" pitchFamily="34" charset="0"/>
                <a:sym typeface="Monotype Sorts"/>
              </a:rPr>
              <a:t>Gesellschafter</a:t>
            </a:r>
            <a:r>
              <a:rPr lang="de-DE" altLang="de-DE" sz="1600" dirty="0">
                <a:latin typeface="Century Gothic" pitchFamily="34" charset="0"/>
                <a:sym typeface="Monotype Sorts"/>
              </a:rPr>
              <a:t> genehmigen regelmäßig unterjährig Geschäftsvorfälle, </a:t>
            </a:r>
            <a:r>
              <a:rPr lang="de-DE" altLang="de-DE" sz="1600">
                <a:latin typeface="Century Gothic" pitchFamily="34" charset="0"/>
                <a:sym typeface="Monotype Sorts"/>
              </a:rPr>
              <a:t>erhalten Controlling-</a:t>
            </a:r>
            <a:br>
              <a:rPr lang="de-DE" altLang="de-DE" sz="1600">
                <a:latin typeface="Century Gothic" pitchFamily="34" charset="0"/>
                <a:sym typeface="Monotype Sorts"/>
              </a:rPr>
            </a:br>
            <a:r>
              <a:rPr lang="de-DE" altLang="de-DE" sz="1600">
                <a:latin typeface="Century Gothic" pitchFamily="34" charset="0"/>
                <a:sym typeface="Monotype Sorts"/>
              </a:rPr>
              <a:t>Berichte</a:t>
            </a:r>
            <a:r>
              <a:rPr lang="de-DE" altLang="de-DE" sz="1600" dirty="0">
                <a:latin typeface="Century Gothic" pitchFamily="34" charset="0"/>
                <a:sym typeface="Monotype Sorts"/>
              </a:rPr>
              <a:t>, werden in strategische Entscheidungen einbezogen </a:t>
            </a:r>
            <a:r>
              <a:rPr lang="de-DE" altLang="de-DE" sz="1600" b="1" dirty="0">
                <a:latin typeface="Century Gothic" pitchFamily="34" charset="0"/>
                <a:sym typeface="Monotype Sorts"/>
              </a:rPr>
              <a:t>und</a:t>
            </a:r>
            <a:r>
              <a:rPr lang="de-DE" altLang="de-DE" sz="1600" dirty="0">
                <a:latin typeface="Century Gothic" pitchFamily="34" charset="0"/>
                <a:sym typeface="Monotype Sorts"/>
              </a:rPr>
              <a:t> üben </a:t>
            </a:r>
            <a:r>
              <a:rPr lang="de-DE" altLang="de-DE" sz="1600">
                <a:latin typeface="Century Gothic" pitchFamily="34" charset="0"/>
                <a:sym typeface="Monotype Sorts"/>
              </a:rPr>
              <a:t>eine Aufsicht</a:t>
            </a:r>
            <a:br>
              <a:rPr lang="de-DE" altLang="de-DE" sz="1600">
                <a:latin typeface="Century Gothic" pitchFamily="34" charset="0"/>
                <a:sym typeface="Monotype Sorts"/>
              </a:rPr>
            </a:br>
            <a:r>
              <a:rPr lang="de-DE" altLang="de-DE" sz="1600">
                <a:latin typeface="Century Gothic" pitchFamily="34" charset="0"/>
                <a:sym typeface="Monotype Sorts"/>
              </a:rPr>
              <a:t>über </a:t>
            </a:r>
            <a:r>
              <a:rPr lang="de-DE" altLang="de-DE" sz="1600" dirty="0">
                <a:latin typeface="Century Gothic" pitchFamily="34" charset="0"/>
                <a:sym typeface="Monotype Sorts"/>
              </a:rPr>
              <a:t>den Rechnungslegungsprozess aus</a:t>
            </a:r>
          </a:p>
          <a:p>
            <a:pPr marL="542925" lvl="2" indent="-276225">
              <a:lnSpc>
                <a:spcPct val="100000"/>
              </a:lnSpc>
              <a:spcBef>
                <a:spcPts val="600"/>
              </a:spcBef>
              <a:spcAft>
                <a:spcPts val="600"/>
              </a:spcAft>
              <a:defRPr/>
            </a:pPr>
            <a:r>
              <a:rPr lang="de-DE" altLang="de-DE" sz="1600" dirty="0">
                <a:latin typeface="Century Gothic" pitchFamily="34" charset="0"/>
                <a:sym typeface="Monotype Sorts"/>
              </a:rPr>
              <a:t>Auch</a:t>
            </a:r>
            <a:r>
              <a:rPr lang="de-DE" altLang="de-DE" sz="1600" b="1" dirty="0">
                <a:latin typeface="Century Gothic" pitchFamily="34" charset="0"/>
                <a:sym typeface="Monotype Sorts"/>
              </a:rPr>
              <a:t> Insolvenzverwalter, Treuhänder, Gläubigerversammlung </a:t>
            </a:r>
            <a:r>
              <a:rPr lang="de-DE" altLang="de-DE" sz="1600" dirty="0">
                <a:latin typeface="Century Gothic" pitchFamily="34" charset="0"/>
                <a:sym typeface="Monotype Sorts"/>
              </a:rPr>
              <a:t>können Aufsichtsorgane sein</a:t>
            </a:r>
            <a:br>
              <a:rPr lang="de-DE" altLang="de-DE" sz="1600" dirty="0">
                <a:latin typeface="Century Gothic" pitchFamily="34" charset="0"/>
                <a:sym typeface="Monotype Sorts"/>
              </a:rPr>
            </a:br>
            <a:r>
              <a:rPr lang="de-DE" altLang="de-DE" sz="1600" dirty="0">
                <a:latin typeface="Century Gothic" pitchFamily="34" charset="0"/>
                <a:sym typeface="Monotype Sorts"/>
              </a:rPr>
              <a:t>(</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itchFamily="34" charset="0"/>
                <a:sym typeface="Monotype Sorts"/>
              </a:rPr>
              <a:t>, Tz. A5)!</a:t>
            </a:r>
          </a:p>
          <a:p>
            <a:pPr marL="809625" lvl="3" indent="-266700">
              <a:lnSpc>
                <a:spcPct val="100000"/>
              </a:lnSpc>
              <a:spcBef>
                <a:spcPts val="600"/>
              </a:spcBef>
              <a:spcAft>
                <a:spcPts val="600"/>
              </a:spcAft>
              <a:buFont typeface="Wingdings" panose="05000000000000000000" pitchFamily="2" charset="2"/>
              <a:buChar char="Ø"/>
              <a:defRPr/>
            </a:pPr>
            <a:r>
              <a:rPr lang="de-DE" altLang="de-DE" sz="1600" b="1" dirty="0">
                <a:solidFill>
                  <a:srgbClr val="FF0000"/>
                </a:solidFill>
                <a:latin typeface="Century Gothic" pitchFamily="34" charset="0"/>
                <a:sym typeface="Wingdings" pitchFamily="2" charset="2"/>
              </a:rPr>
              <a:t>In diesen Fällen ist es ratsam, mit dem Auftraggeber die Personen, die dem Aufsichtsorgan zugeordnet werden, abzustimmen, um Konflikte zu vermeiden (</a:t>
            </a:r>
            <a:r>
              <a:rPr lang="de-DE" altLang="de-DE" sz="1600" b="1">
                <a:solidFill>
                  <a:srgbClr val="FF0000"/>
                </a:solidFill>
                <a:latin typeface="Century Gothic" pitchFamily="34" charset="0"/>
                <a:sym typeface="Wingdings" pitchFamily="2" charset="2"/>
              </a:rPr>
              <a:t>Verschwiegenheitspflicht)</a:t>
            </a:r>
            <a:endParaRPr lang="de-DE" altLang="de-DE" sz="1600" b="1" dirty="0">
              <a:solidFill>
                <a:srgbClr val="FF0000"/>
              </a:solidFill>
              <a:latin typeface="Century Gothic" pitchFamily="34" charset="0"/>
              <a:sym typeface="Monotype Sorts"/>
            </a:endParaRPr>
          </a:p>
        </p:txBody>
      </p:sp>
      <p:sp>
        <p:nvSpPr>
          <p:cNvPr id="236549" name="Rectangle 2">
            <a:extLst>
              <a:ext uri="{FF2B5EF4-FFF2-40B4-BE49-F238E27FC236}">
                <a16:creationId xmlns:a16="http://schemas.microsoft.com/office/drawing/2014/main" id="{FDCBD96B-3189-4466-A125-CC62EF473DA4}"/>
              </a:ext>
            </a:extLst>
          </p:cNvPr>
          <p:cNvSpPr txBox="1">
            <a:spLocks/>
          </p:cNvSpPr>
          <p:nvPr/>
        </p:nvSpPr>
        <p:spPr bwMode="auto">
          <a:xfrm>
            <a:off x="1057910" y="1044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5.2.2 Festlegung der Personen/Organe, Aufsichtsorgane i. S. d. </a:t>
            </a:r>
            <a:r>
              <a:rPr lang="de-DE" altLang="de-DE" sz="1600" b="1" dirty="0">
                <a:solidFill>
                  <a:srgbClr val="00B0F0"/>
                </a:solidFill>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B0F0"/>
                </a:solidFill>
                <a:latin typeface="Century Gothic" panose="020B0502020202020204" pitchFamily="34" charset="0"/>
              </a:rPr>
              <a:t>; Forts.</a:t>
            </a:r>
          </a:p>
        </p:txBody>
      </p:sp>
      <p:sp>
        <p:nvSpPr>
          <p:cNvPr id="7" name="Rechteck 19">
            <a:extLst>
              <a:ext uri="{FF2B5EF4-FFF2-40B4-BE49-F238E27FC236}">
                <a16:creationId xmlns:a16="http://schemas.microsoft.com/office/drawing/2014/main" id="{8911A048-0F5B-4695-BEDA-AAB1278BC494}"/>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8D41CE69-66DD-46E2-86FB-3D86325A1DD6}"/>
              </a:ext>
            </a:extLst>
          </p:cNvPr>
          <p:cNvSpPr txBox="1">
            <a:spLocks/>
          </p:cNvSpPr>
          <p:nvPr/>
        </p:nvSpPr>
        <p:spPr>
          <a:xfrm>
            <a:off x="7655643" y="6165304"/>
            <a:ext cx="3048869"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A4</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Inhaltsplatzhalter 2">
            <a:extLst>
              <a:ext uri="{FF2B5EF4-FFF2-40B4-BE49-F238E27FC236}">
                <a16:creationId xmlns:a16="http://schemas.microsoft.com/office/drawing/2014/main" id="{39364C09-2BAC-48B2-92CF-A324B158BF01}"/>
              </a:ext>
            </a:extLst>
          </p:cNvPr>
          <p:cNvSpPr>
            <a:spLocks noGrp="1"/>
          </p:cNvSpPr>
          <p:nvPr>
            <p:ph idx="4294967295"/>
          </p:nvPr>
        </p:nvSpPr>
        <p:spPr>
          <a:xfrm>
            <a:off x="946856" y="1455738"/>
            <a:ext cx="10791825" cy="4062651"/>
          </a:xfrm>
          <a:prstGeom prst="rect">
            <a:avLst/>
          </a:prstGeom>
        </p:spPr>
        <p:txBody>
          <a:bodyPr>
            <a:spAutoFit/>
          </a:bodyPr>
          <a:lstStyle/>
          <a:p>
            <a:pPr>
              <a:lnSpc>
                <a:spcPct val="100000"/>
              </a:lnSpc>
              <a:spcBef>
                <a:spcPts val="600"/>
              </a:spcBef>
              <a:spcAft>
                <a:spcPts val="600"/>
              </a:spcAft>
            </a:pPr>
            <a:r>
              <a:rPr lang="de-DE" altLang="de-DE" sz="1600" dirty="0">
                <a:latin typeface="Century Gothic" panose="020B0502020202020204" pitchFamily="34" charset="0"/>
                <a:sym typeface="Monotype Sorts"/>
              </a:rPr>
              <a:t>Die Kommunikation mit einer </a:t>
            </a:r>
            <a:r>
              <a:rPr lang="de-DE" altLang="de-DE" sz="1600" b="1" dirty="0">
                <a:latin typeface="Century Gothic" panose="020B0502020202020204" pitchFamily="34" charset="0"/>
                <a:sym typeface="Monotype Sorts"/>
              </a:rPr>
              <a:t>Untergruppe</a:t>
            </a:r>
            <a:r>
              <a:rPr lang="de-DE" altLang="de-DE" sz="1600" dirty="0">
                <a:latin typeface="Century Gothic" panose="020B0502020202020204" pitchFamily="34" charset="0"/>
                <a:sym typeface="Monotype Sorts"/>
              </a:rPr>
              <a:t> bzw. </a:t>
            </a:r>
            <a:r>
              <a:rPr lang="de-DE" altLang="de-DE" sz="1600" b="1" dirty="0">
                <a:latin typeface="Century Gothic" panose="020B0502020202020204" pitchFamily="34" charset="0"/>
                <a:sym typeface="Monotype Sorts"/>
              </a:rPr>
              <a:t>Einzelpersonen</a:t>
            </a:r>
            <a:r>
              <a:rPr lang="de-DE" altLang="de-DE" sz="1600" dirty="0">
                <a:latin typeface="Century Gothic" panose="020B0502020202020204" pitchFamily="34" charset="0"/>
                <a:sym typeface="Monotype Sorts"/>
              </a:rPr>
              <a:t> des </a:t>
            </a:r>
            <a:r>
              <a:rPr lang="de-DE" altLang="de-DE" sz="1600">
                <a:latin typeface="Century Gothic" panose="020B0502020202020204" pitchFamily="34" charset="0"/>
                <a:sym typeface="Monotype Sorts"/>
              </a:rPr>
              <a:t>Aufsichtsorgans kann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erwogen werden</a:t>
            </a:r>
            <a:r>
              <a:rPr lang="de-DE" altLang="de-DE" sz="1600" dirty="0">
                <a:latin typeface="Century Gothic" panose="020B0502020202020204" pitchFamily="34" charset="0"/>
                <a:sym typeface="Monotype Sorts"/>
              </a:rPr>
              <a:t>, wenn die maßgeblichen 4 Voraussetzungen erfüllt sind: </a:t>
            </a:r>
          </a:p>
          <a:p>
            <a:pPr marL="266700" lvl="1" indent="-266700">
              <a:lnSpc>
                <a:spcPct val="100000"/>
              </a:lnSpc>
              <a:spcBef>
                <a:spcPts val="600"/>
              </a:spcBef>
              <a:spcAft>
                <a:spcPts val="600"/>
              </a:spcAft>
              <a:buFont typeface="+mj-lt"/>
              <a:buAutoNum type="arabicPeriod"/>
            </a:pPr>
            <a:r>
              <a:rPr lang="de-DE" altLang="de-DE" sz="1600" dirty="0">
                <a:latin typeface="Century Gothic" panose="020B0502020202020204" pitchFamily="34" charset="0"/>
                <a:sym typeface="Monotype Sorts"/>
              </a:rPr>
              <a:t>Dies deckt sich mit der Verantwortung der Untergruppe (z. B. </a:t>
            </a:r>
            <a:r>
              <a:rPr lang="de-DE" altLang="de-DE" sz="1600" b="1" dirty="0">
                <a:latin typeface="Century Gothic" panose="020B0502020202020204" pitchFamily="34" charset="0"/>
                <a:sym typeface="Monotype Sorts"/>
              </a:rPr>
              <a:t>Prüfungsausschuss</a:t>
            </a:r>
            <a:r>
              <a:rPr lang="de-DE" altLang="de-DE" sz="1600" dirty="0">
                <a:latin typeface="Century Gothic" panose="020B0502020202020204" pitchFamily="34" charset="0"/>
                <a:sym typeface="Monotype Sorts"/>
              </a:rPr>
              <a:t>). </a:t>
            </a:r>
          </a:p>
          <a:p>
            <a:pPr marL="266700" lvl="1" indent="-266700">
              <a:lnSpc>
                <a:spcPct val="100000"/>
              </a:lnSpc>
              <a:spcBef>
                <a:spcPts val="600"/>
              </a:spcBef>
              <a:spcAft>
                <a:spcPts val="600"/>
              </a:spcAft>
              <a:buFont typeface="+mj-lt"/>
              <a:buAutoNum type="arabicPeriod"/>
            </a:pPr>
            <a:r>
              <a:rPr lang="de-DE" altLang="de-DE" sz="1600" dirty="0">
                <a:latin typeface="Century Gothic" panose="020B0502020202020204" pitchFamily="34" charset="0"/>
                <a:sym typeface="Monotype Sorts"/>
              </a:rPr>
              <a:t>Die Art des zu kommunizierenden Sachverhaltes lässt eine Mitteilung an alle </a:t>
            </a:r>
            <a:r>
              <a:rPr lang="de-DE" altLang="de-DE" sz="1600">
                <a:latin typeface="Century Gothic" panose="020B0502020202020204" pitchFamily="34" charset="0"/>
                <a:sym typeface="Monotype Sorts"/>
              </a:rPr>
              <a:t>Mitglieder des</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Organs nicht </a:t>
            </a:r>
            <a:r>
              <a:rPr lang="de-DE" altLang="de-DE" sz="1600" dirty="0">
                <a:latin typeface="Century Gothic" panose="020B0502020202020204" pitchFamily="34" charset="0"/>
                <a:sym typeface="Monotype Sorts"/>
              </a:rPr>
              <a:t>notwendig erscheinen.</a:t>
            </a:r>
          </a:p>
          <a:p>
            <a:pPr marL="266700" lvl="1" indent="-266700">
              <a:lnSpc>
                <a:spcPct val="100000"/>
              </a:lnSpc>
              <a:spcBef>
                <a:spcPts val="600"/>
              </a:spcBef>
              <a:spcAft>
                <a:spcPts val="600"/>
              </a:spcAft>
              <a:buFont typeface="+mj-lt"/>
              <a:buAutoNum type="arabicPeriod"/>
            </a:pPr>
            <a:r>
              <a:rPr lang="de-DE" altLang="de-DE" sz="1600" dirty="0">
                <a:latin typeface="Century Gothic" panose="020B0502020202020204" pitchFamily="34" charset="0"/>
                <a:sym typeface="Monotype Sorts"/>
              </a:rPr>
              <a:t>Keine gesetzlichen oder andere Anforderungen machen die Kommunikation </a:t>
            </a:r>
            <a:r>
              <a:rPr lang="de-DE" altLang="de-DE" sz="1600">
                <a:latin typeface="Century Gothic" panose="020B0502020202020204" pitchFamily="34" charset="0"/>
                <a:sym typeface="Monotype Sorts"/>
              </a:rPr>
              <a:t>mit dem</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gesamten Organ </a:t>
            </a:r>
            <a:r>
              <a:rPr lang="de-DE" altLang="de-DE" sz="1600" dirty="0">
                <a:latin typeface="Century Gothic" panose="020B0502020202020204" pitchFamily="34" charset="0"/>
                <a:sym typeface="Monotype Sorts"/>
              </a:rPr>
              <a:t>erforderlich.</a:t>
            </a:r>
          </a:p>
          <a:p>
            <a:pPr marL="266700" lvl="1" indent="-266700">
              <a:lnSpc>
                <a:spcPct val="100000"/>
              </a:lnSpc>
              <a:spcBef>
                <a:spcPts val="600"/>
              </a:spcBef>
              <a:spcAft>
                <a:spcPts val="600"/>
              </a:spcAft>
              <a:buFont typeface="+mj-lt"/>
              <a:buAutoNum type="arabicPeriod"/>
            </a:pPr>
            <a:r>
              <a:rPr lang="de-DE" altLang="de-DE" sz="1600" dirty="0">
                <a:latin typeface="Century Gothic" panose="020B0502020202020204" pitchFamily="34" charset="0"/>
                <a:sym typeface="Monotype Sorts"/>
              </a:rPr>
              <a:t>Die </a:t>
            </a:r>
            <a:r>
              <a:rPr lang="de-DE" altLang="de-DE" sz="1600" b="1" dirty="0">
                <a:latin typeface="Century Gothic" panose="020B0502020202020204" pitchFamily="34" charset="0"/>
                <a:sym typeface="Monotype Sorts"/>
              </a:rPr>
              <a:t>Untergruppe/Person ist befugt</a:t>
            </a:r>
            <a:r>
              <a:rPr lang="de-DE" altLang="de-DE" sz="1600" dirty="0">
                <a:latin typeface="Century Gothic" panose="020B0502020202020204" pitchFamily="34" charset="0"/>
                <a:sym typeface="Monotype Sorts"/>
              </a:rPr>
              <a:t>, Maßnahmen in Zusammenhang mit den kommunizierten Informationen zu ergreifen und dem Abschlussprüfer erforderliche weitere </a:t>
            </a:r>
            <a:r>
              <a:rPr lang="de-DE" altLang="de-DE" sz="1600">
                <a:latin typeface="Century Gothic" panose="020B0502020202020204" pitchFamily="34" charset="0"/>
                <a:sym typeface="Monotype Sorts"/>
              </a:rPr>
              <a:t>Informationen zu</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erteilen</a:t>
            </a:r>
            <a:r>
              <a:rPr lang="de-DE" altLang="de-DE" sz="1600" dirty="0">
                <a:latin typeface="Century Gothic" panose="020B0502020202020204" pitchFamily="34" charset="0"/>
                <a:sym typeface="Monotype Sorts"/>
              </a:rPr>
              <a:t>.</a:t>
            </a:r>
          </a:p>
          <a:p>
            <a:pPr>
              <a:lnSpc>
                <a:spcPct val="100000"/>
              </a:lnSpc>
              <a:spcBef>
                <a:spcPts val="600"/>
              </a:spcBef>
              <a:spcAft>
                <a:spcPts val="600"/>
              </a:spcAft>
            </a:pPr>
            <a:r>
              <a:rPr lang="de-DE" altLang="de-DE" sz="1600" dirty="0">
                <a:latin typeface="Century Gothic" panose="020B0502020202020204" pitchFamily="34" charset="0"/>
                <a:sym typeface="Monotype Sorts"/>
              </a:rPr>
              <a:t>Vom Abschlussprüfer zu beurteilen ist ferner, ob die </a:t>
            </a:r>
            <a:r>
              <a:rPr lang="de-DE" altLang="de-DE" sz="1600" b="1" dirty="0">
                <a:latin typeface="Century Gothic" panose="020B0502020202020204" pitchFamily="34" charset="0"/>
                <a:sym typeface="Monotype Sorts"/>
              </a:rPr>
              <a:t>Kommunikation</a:t>
            </a:r>
            <a:r>
              <a:rPr lang="de-DE" altLang="de-DE" sz="1600" dirty="0">
                <a:latin typeface="Century Gothic" panose="020B0502020202020204" pitchFamily="34" charset="0"/>
                <a:sym typeface="Monotype Sorts"/>
              </a:rPr>
              <a:t> zwischen der </a:t>
            </a:r>
            <a:r>
              <a:rPr lang="de-DE" altLang="de-DE" sz="1600">
                <a:latin typeface="Century Gothic" panose="020B0502020202020204" pitchFamily="34" charset="0"/>
                <a:sym typeface="Monotype Sorts"/>
              </a:rPr>
              <a:t>Untergruppe/</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der </a:t>
            </a:r>
            <a:r>
              <a:rPr lang="de-DE" altLang="de-DE" sz="1600" dirty="0">
                <a:latin typeface="Century Gothic" panose="020B0502020202020204" pitchFamily="34" charset="0"/>
                <a:sym typeface="Monotype Sorts"/>
              </a:rPr>
              <a:t>Person und dem gesamten Aufsichtsorgan als </a:t>
            </a:r>
            <a:r>
              <a:rPr lang="de-DE" altLang="de-DE" sz="1600" b="1" dirty="0">
                <a:latin typeface="Century Gothic" panose="020B0502020202020204" pitchFamily="34" charset="0"/>
                <a:sym typeface="Monotype Sorts"/>
              </a:rPr>
              <a:t>wirksam</a:t>
            </a:r>
            <a:r>
              <a:rPr lang="de-DE" altLang="de-DE" sz="1600" dirty="0">
                <a:latin typeface="Century Gothic" panose="020B0502020202020204" pitchFamily="34" charset="0"/>
                <a:sym typeface="Monotype Sorts"/>
              </a:rPr>
              <a:t> und </a:t>
            </a:r>
            <a:r>
              <a:rPr lang="de-DE" altLang="de-DE" sz="1600" b="1">
                <a:latin typeface="Century Gothic" panose="020B0502020202020204" pitchFamily="34" charset="0"/>
                <a:sym typeface="Monotype Sorts"/>
              </a:rPr>
              <a:t>angemessen</a:t>
            </a:r>
            <a:r>
              <a:rPr lang="de-DE" altLang="de-DE" sz="1600">
                <a:latin typeface="Century Gothic" panose="020B0502020202020204" pitchFamily="34" charset="0"/>
                <a:sym typeface="Monotype Sorts"/>
              </a:rPr>
              <a:t> eingestuft</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werden kann.</a:t>
            </a:r>
            <a:endParaRPr lang="de-DE" altLang="de-DE" sz="1600" dirty="0">
              <a:latin typeface="Century Gothic" panose="020B0502020202020204" pitchFamily="34" charset="0"/>
              <a:sym typeface="Monotype Sorts"/>
            </a:endParaRPr>
          </a:p>
        </p:txBody>
      </p:sp>
      <p:sp>
        <p:nvSpPr>
          <p:cNvPr id="238597" name="Rectangle 2">
            <a:extLst>
              <a:ext uri="{FF2B5EF4-FFF2-40B4-BE49-F238E27FC236}">
                <a16:creationId xmlns:a16="http://schemas.microsoft.com/office/drawing/2014/main" id="{B82DE51E-B035-44A2-A1F8-3B0BE84C3E7E}"/>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5.2.3 Teilverantwortlichkeiten: Kommunikation mit Untergruppe des Aufsichtsorgans</a:t>
            </a:r>
          </a:p>
        </p:txBody>
      </p:sp>
      <p:sp>
        <p:nvSpPr>
          <p:cNvPr id="7" name="Rechteck 19">
            <a:extLst>
              <a:ext uri="{FF2B5EF4-FFF2-40B4-BE49-F238E27FC236}">
                <a16:creationId xmlns:a16="http://schemas.microsoft.com/office/drawing/2014/main" id="{C6994C7C-B58D-4288-8C55-05897D946F3D}"/>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9B95106D-9FF5-4BB7-8F9A-E316AFA7F0A6}"/>
              </a:ext>
            </a:extLst>
          </p:cNvPr>
          <p:cNvSpPr txBox="1">
            <a:spLocks/>
          </p:cNvSpPr>
          <p:nvPr/>
        </p:nvSpPr>
        <p:spPr>
          <a:xfrm>
            <a:off x="7051155" y="6165304"/>
            <a:ext cx="3672408"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16 ff., A10 ff.</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nhaltsplatzhalter 2">
            <a:extLst>
              <a:ext uri="{FF2B5EF4-FFF2-40B4-BE49-F238E27FC236}">
                <a16:creationId xmlns:a16="http://schemas.microsoft.com/office/drawing/2014/main" id="{73C77BBC-6740-4EC8-B848-AF7F70573BE4}"/>
              </a:ext>
            </a:extLst>
          </p:cNvPr>
          <p:cNvSpPr>
            <a:spLocks noGrp="1"/>
          </p:cNvSpPr>
          <p:nvPr>
            <p:ph idx="4294967295"/>
          </p:nvPr>
        </p:nvSpPr>
        <p:spPr>
          <a:xfrm>
            <a:off x="965144" y="1374775"/>
            <a:ext cx="10791825" cy="4899162"/>
          </a:xfrm>
          <a:prstGeom prst="rect">
            <a:avLst/>
          </a:prstGeom>
        </p:spPr>
        <p:txBody>
          <a:bodyPr>
            <a:spAutoFit/>
          </a:bodyPr>
          <a:lstStyle/>
          <a:p>
            <a:pPr marL="266700" indent="-266700">
              <a:lnSpc>
                <a:spcPct val="100000"/>
              </a:lnSpc>
              <a:spcBef>
                <a:spcPts val="600"/>
              </a:spcBef>
              <a:spcAft>
                <a:spcPts val="600"/>
              </a:spcAft>
              <a:buFont typeface="+mj-lt"/>
              <a:buAutoNum type="alphaLcPeriod"/>
              <a:defRPr/>
            </a:pPr>
            <a:r>
              <a:rPr lang="de-DE" altLang="de-DE" sz="1600" b="1" dirty="0">
                <a:solidFill>
                  <a:srgbClr val="00B0F0"/>
                </a:solidFill>
                <a:latin typeface="Century Gothic" pitchFamily="34" charset="0"/>
                <a:sym typeface="Monotype Sorts"/>
              </a:rPr>
              <a:t>Besonderheiten für den Fall, dass alle Mitglieder des Aufsichtsorgans in </a:t>
            </a:r>
            <a:r>
              <a:rPr lang="de-DE" altLang="de-DE" sz="1600" b="1">
                <a:solidFill>
                  <a:srgbClr val="00B0F0"/>
                </a:solidFill>
                <a:latin typeface="Century Gothic" pitchFamily="34" charset="0"/>
                <a:sym typeface="Monotype Sorts"/>
              </a:rPr>
              <a:t>das Management</a:t>
            </a:r>
            <a:br>
              <a:rPr lang="de-DE" altLang="de-DE" sz="1600" b="1">
                <a:solidFill>
                  <a:srgbClr val="00B0F0"/>
                </a:solidFill>
                <a:latin typeface="Century Gothic" pitchFamily="34" charset="0"/>
                <a:sym typeface="Monotype Sorts"/>
              </a:rPr>
            </a:br>
            <a:r>
              <a:rPr lang="de-DE" altLang="de-DE" sz="1600" b="1">
                <a:solidFill>
                  <a:srgbClr val="00B0F0"/>
                </a:solidFill>
                <a:latin typeface="Century Gothic" pitchFamily="34" charset="0"/>
                <a:sym typeface="Monotype Sorts"/>
              </a:rPr>
              <a:t>eingebunden </a:t>
            </a:r>
            <a:r>
              <a:rPr lang="de-DE" altLang="de-DE" sz="1600" b="1" dirty="0">
                <a:solidFill>
                  <a:srgbClr val="00B0F0"/>
                </a:solidFill>
                <a:latin typeface="Century Gothic" pitchFamily="34" charset="0"/>
                <a:sym typeface="Monotype Sorts"/>
              </a:rPr>
              <a:t>sind </a:t>
            </a:r>
          </a:p>
          <a:p>
            <a:pPr marL="542925" lvl="1"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sym typeface="Monotype Sorts"/>
              </a:rPr>
              <a:t>Die Kommunikationspflichten sind erfüllt, wenn mit dem Aufsichtsorganmitglied in </a:t>
            </a:r>
            <a:r>
              <a:rPr lang="de-DE" altLang="de-DE" sz="1600">
                <a:latin typeface="Century Gothic" pitchFamily="34" charset="0"/>
                <a:sym typeface="Monotype Sorts"/>
              </a:rPr>
              <a:t>seiner Funktion</a:t>
            </a:r>
            <a:br>
              <a:rPr lang="de-DE" altLang="de-DE" sz="1600">
                <a:latin typeface="Century Gothic" pitchFamily="34" charset="0"/>
                <a:sym typeface="Monotype Sorts"/>
              </a:rPr>
            </a:br>
            <a:r>
              <a:rPr lang="de-DE" altLang="de-DE" sz="1600">
                <a:latin typeface="Century Gothic" pitchFamily="34" charset="0"/>
                <a:sym typeface="Monotype Sorts"/>
              </a:rPr>
              <a:t>als Mitglied des </a:t>
            </a:r>
            <a:r>
              <a:rPr lang="de-DE" altLang="de-DE" sz="1600" dirty="0">
                <a:latin typeface="Century Gothic" pitchFamily="34" charset="0"/>
                <a:sym typeface="Monotype Sorts"/>
              </a:rPr>
              <a:t>Managements kommuniziert wird</a:t>
            </a:r>
          </a:p>
          <a:p>
            <a:pPr marL="542925" lvl="1"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sym typeface="Monotype Sorts"/>
              </a:rPr>
              <a:t>ABER: Abschlussprüfer muss sich darüber vergewissern, dass Personen </a:t>
            </a:r>
            <a:r>
              <a:rPr lang="de-DE" altLang="de-DE" sz="1600">
                <a:latin typeface="Century Gothic" pitchFamily="34" charset="0"/>
                <a:sym typeface="Monotype Sorts"/>
              </a:rPr>
              <a:t>angemessen informiert</a:t>
            </a:r>
            <a:br>
              <a:rPr lang="de-DE" altLang="de-DE" sz="1600">
                <a:latin typeface="Century Gothic" pitchFamily="34" charset="0"/>
                <a:sym typeface="Monotype Sorts"/>
              </a:rPr>
            </a:br>
            <a:r>
              <a:rPr lang="de-DE" altLang="de-DE" sz="1600">
                <a:latin typeface="Century Gothic" pitchFamily="34" charset="0"/>
                <a:sym typeface="Monotype Sorts"/>
              </a:rPr>
              <a:t>werden, mit denen </a:t>
            </a:r>
            <a:r>
              <a:rPr lang="de-DE" altLang="de-DE" sz="1600" dirty="0">
                <a:latin typeface="Century Gothic" pitchFamily="34" charset="0"/>
                <a:sym typeface="Monotype Sorts"/>
              </a:rPr>
              <a:t>er sonst im Rahmen ihrer Überwachungsfunktion kommunizieren würde.</a:t>
            </a:r>
          </a:p>
          <a:p>
            <a:pPr marL="266700" indent="-266700">
              <a:lnSpc>
                <a:spcPct val="100000"/>
              </a:lnSpc>
              <a:spcBef>
                <a:spcPts val="600"/>
              </a:spcBef>
              <a:spcAft>
                <a:spcPts val="600"/>
              </a:spcAft>
              <a:buFont typeface="+mj-lt"/>
              <a:buAutoNum type="alphaLcPeriod"/>
              <a:defRPr/>
            </a:pPr>
            <a:r>
              <a:rPr lang="de-DE" altLang="de-DE" sz="1600" b="1" dirty="0">
                <a:solidFill>
                  <a:srgbClr val="00B0F0"/>
                </a:solidFill>
                <a:latin typeface="Century Gothic" pitchFamily="34" charset="0"/>
                <a:sym typeface="Monotype Sorts"/>
              </a:rPr>
              <a:t>Beispielfall</a:t>
            </a:r>
          </a:p>
          <a:p>
            <a:pPr marL="266700">
              <a:lnSpc>
                <a:spcPct val="100000"/>
              </a:lnSpc>
              <a:spcBef>
                <a:spcPts val="600"/>
              </a:spcBef>
              <a:spcAft>
                <a:spcPts val="600"/>
              </a:spcAft>
              <a:defRPr/>
            </a:pPr>
            <a:r>
              <a:rPr lang="de-DE" altLang="de-DE" sz="1600" dirty="0">
                <a:latin typeface="Century Gothic" pitchFamily="34" charset="0"/>
                <a:sym typeface="Monotype Sorts"/>
              </a:rPr>
              <a:t>Kleine GmbH mit drei Gesellschafter-Geschäftsführern:</a:t>
            </a:r>
          </a:p>
          <a:p>
            <a:pPr marL="542925" lvl="2" indent="-276225">
              <a:lnSpc>
                <a:spcPct val="100000"/>
              </a:lnSpc>
              <a:spcBef>
                <a:spcPts val="600"/>
              </a:spcBef>
              <a:spcAft>
                <a:spcPts val="600"/>
              </a:spcAft>
              <a:buFont typeface="Arial Narrow" pitchFamily="34" charset="0"/>
              <a:buAutoNum type="arabicPeriod"/>
              <a:defRPr/>
            </a:pPr>
            <a:r>
              <a:rPr lang="de-DE" altLang="de-DE" sz="1600" dirty="0">
                <a:latin typeface="Century Gothic" pitchFamily="34" charset="0"/>
                <a:sym typeface="Monotype Sorts"/>
              </a:rPr>
              <a:t>Ges.-GF ist zuständig für Rechnungslegung, Steuern und Finanzen</a:t>
            </a:r>
          </a:p>
          <a:p>
            <a:pPr marL="542925" lvl="2" indent="-276225">
              <a:lnSpc>
                <a:spcPct val="100000"/>
              </a:lnSpc>
              <a:spcBef>
                <a:spcPts val="600"/>
              </a:spcBef>
              <a:spcAft>
                <a:spcPts val="600"/>
              </a:spcAft>
              <a:buFont typeface="Arial Narrow" pitchFamily="34" charset="0"/>
              <a:buAutoNum type="arabicPeriod"/>
              <a:defRPr/>
            </a:pPr>
            <a:r>
              <a:rPr lang="de-DE" altLang="de-DE" sz="1600" dirty="0">
                <a:latin typeface="Century Gothic" pitchFamily="34" charset="0"/>
                <a:sym typeface="Monotype Sorts"/>
              </a:rPr>
              <a:t>Ges.-GF ist zuständig für Konstruktion und Produktion</a:t>
            </a:r>
          </a:p>
          <a:p>
            <a:pPr marL="542925" lvl="2" indent="-276225">
              <a:lnSpc>
                <a:spcPct val="100000"/>
              </a:lnSpc>
              <a:spcBef>
                <a:spcPts val="600"/>
              </a:spcBef>
              <a:spcAft>
                <a:spcPts val="600"/>
              </a:spcAft>
              <a:buFont typeface="Arial Narrow" pitchFamily="34" charset="0"/>
              <a:buAutoNum type="arabicPeriod"/>
              <a:defRPr/>
            </a:pPr>
            <a:r>
              <a:rPr lang="de-DE" altLang="de-DE" sz="1600" dirty="0">
                <a:latin typeface="Century Gothic" pitchFamily="34" charset="0"/>
                <a:sym typeface="Monotype Sorts"/>
              </a:rPr>
              <a:t>Ges.-GF ist zuständig für Vertrieb</a:t>
            </a:r>
          </a:p>
          <a:p>
            <a:pPr marL="361950" indent="-361950">
              <a:spcBef>
                <a:spcPts val="1200"/>
              </a:spcBef>
              <a:buFont typeface="+mj-lt"/>
              <a:buAutoNum type="alphaLcPeriod" startAt="3"/>
              <a:defRPr/>
            </a:pPr>
            <a:r>
              <a:rPr lang="de-DE" altLang="de-DE" sz="1600" b="1" dirty="0">
                <a:solidFill>
                  <a:srgbClr val="00B0F0"/>
                </a:solidFill>
                <a:latin typeface="Century Gothic" panose="020B0502020202020204" pitchFamily="34" charset="0"/>
                <a:sym typeface="Wingdings" pitchFamily="2" charset="2"/>
              </a:rPr>
              <a:t>Lösung</a:t>
            </a:r>
            <a:br>
              <a:rPr lang="de-DE" altLang="de-DE" sz="1600" dirty="0">
                <a:latin typeface="Century Gothic" panose="020B0502020202020204" pitchFamily="34" charset="0"/>
                <a:sym typeface="Wingdings" pitchFamily="2" charset="2"/>
              </a:rPr>
            </a:br>
            <a:r>
              <a:rPr lang="de-DE" altLang="de-DE" sz="1600" dirty="0">
                <a:latin typeface="Century Gothic" panose="020B0502020202020204" pitchFamily="34" charset="0"/>
                <a:sym typeface="Wingdings" pitchFamily="2" charset="2"/>
              </a:rPr>
              <a:t>Bei Sachverhalten, die unter die Kommunikationspflicht mit dem Aufsichtsorgan fallen</a:t>
            </a:r>
            <a:r>
              <a:rPr lang="de-DE" altLang="de-DE" sz="1600">
                <a:latin typeface="Century Gothic" panose="020B0502020202020204" pitchFamily="34" charset="0"/>
                <a:sym typeface="Wingdings" pitchFamily="2" charset="2"/>
              </a:rPr>
              <a:t>, sind</a:t>
            </a:r>
            <a:br>
              <a:rPr lang="de-DE" altLang="de-DE" sz="1600">
                <a:latin typeface="Century Gothic" panose="020B0502020202020204" pitchFamily="34" charset="0"/>
                <a:sym typeface="Wingdings" pitchFamily="2" charset="2"/>
              </a:rPr>
            </a:br>
            <a:r>
              <a:rPr lang="de-DE" altLang="de-DE" sz="1600">
                <a:latin typeface="Century Gothic" panose="020B0502020202020204" pitchFamily="34" charset="0"/>
                <a:sym typeface="Wingdings" pitchFamily="2" charset="2"/>
              </a:rPr>
              <a:t>ggf. dennoch auch Ges</a:t>
            </a:r>
            <a:r>
              <a:rPr lang="de-DE" altLang="de-DE" sz="1600" dirty="0">
                <a:latin typeface="Century Gothic" panose="020B0502020202020204" pitchFamily="34" charset="0"/>
                <a:sym typeface="Wingdings" pitchFamily="2" charset="2"/>
              </a:rPr>
              <a:t>.-GF 2 und 3 zu </a:t>
            </a:r>
            <a:r>
              <a:rPr lang="de-DE" altLang="de-DE" sz="1600">
                <a:latin typeface="Century Gothic" panose="020B0502020202020204" pitchFamily="34" charset="0"/>
                <a:sym typeface="Wingdings" pitchFamily="2" charset="2"/>
              </a:rPr>
              <a:t>informieren.</a:t>
            </a:r>
            <a:endParaRPr lang="de-DE" altLang="de-DE" sz="1600" dirty="0">
              <a:latin typeface="Century Gothic" panose="020B0502020202020204" pitchFamily="34" charset="0"/>
              <a:sym typeface="Wingdings" pitchFamily="2" charset="2"/>
            </a:endParaRPr>
          </a:p>
        </p:txBody>
      </p:sp>
      <p:sp>
        <p:nvSpPr>
          <p:cNvPr id="244741" name="Rectangle 2">
            <a:extLst>
              <a:ext uri="{FF2B5EF4-FFF2-40B4-BE49-F238E27FC236}">
                <a16:creationId xmlns:a16="http://schemas.microsoft.com/office/drawing/2014/main" id="{F5C5584B-5031-4504-A47C-C06740E8A2E6}"/>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5.2.4 Sonderfall: Inhabergeführte Unternehmung</a:t>
            </a:r>
          </a:p>
        </p:txBody>
      </p:sp>
      <p:sp>
        <p:nvSpPr>
          <p:cNvPr id="7" name="Rechteck 19">
            <a:extLst>
              <a:ext uri="{FF2B5EF4-FFF2-40B4-BE49-F238E27FC236}">
                <a16:creationId xmlns:a16="http://schemas.microsoft.com/office/drawing/2014/main" id="{4B28CC2D-B1BA-496B-8631-6FACD4D5C7A4}"/>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D5009636-7815-42A0-AC82-1C35DC4EBAE1}"/>
              </a:ext>
            </a:extLst>
          </p:cNvPr>
          <p:cNvSpPr txBox="1">
            <a:spLocks/>
          </p:cNvSpPr>
          <p:nvPr/>
        </p:nvSpPr>
        <p:spPr>
          <a:xfrm>
            <a:off x="7333703" y="6165304"/>
            <a:ext cx="3048869"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18, A13</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19">
            <a:extLst>
              <a:ext uri="{FF2B5EF4-FFF2-40B4-BE49-F238E27FC236}">
                <a16:creationId xmlns:a16="http://schemas.microsoft.com/office/drawing/2014/main" id="{740CFA1E-D285-40C7-81AA-767D82622735}"/>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8" name="Rectangle 2">
            <a:extLst>
              <a:ext uri="{FF2B5EF4-FFF2-40B4-BE49-F238E27FC236}">
                <a16:creationId xmlns:a16="http://schemas.microsoft.com/office/drawing/2014/main" id="{0D427FEE-2BB5-4C4A-96C1-5D90F154EC55}"/>
              </a:ext>
            </a:extLst>
          </p:cNvPr>
          <p:cNvSpPr txBox="1">
            <a:spLocks/>
          </p:cNvSpPr>
          <p:nvPr/>
        </p:nvSpPr>
        <p:spPr bwMode="auto">
          <a:xfrm>
            <a:off x="1057236" y="-107936"/>
            <a:ext cx="981758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5.3	</a:t>
            </a:r>
            <a:r>
              <a:rPr lang="de-DE" sz="2800" b="1" dirty="0">
                <a:latin typeface="Century Gothic" panose="020B0502020202020204" pitchFamily="34" charset="0"/>
              </a:rPr>
              <a:t>Bestandteile der Kommunikationspflichten des WPs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feld 1">
            <a:extLst>
              <a:ext uri="{FF2B5EF4-FFF2-40B4-BE49-F238E27FC236}">
                <a16:creationId xmlns:a16="http://schemas.microsoft.com/office/drawing/2014/main" id="{74678258-B61E-49F5-BC98-ED7A1C1D00E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8" name="Rectangle 2">
            <a:extLst>
              <a:ext uri="{FF2B5EF4-FFF2-40B4-BE49-F238E27FC236}">
                <a16:creationId xmlns:a16="http://schemas.microsoft.com/office/drawing/2014/main" id="{54947860-49EB-4FF2-9946-6D95C695E795}"/>
              </a:ext>
            </a:extLst>
          </p:cNvPr>
          <p:cNvSpPr txBox="1">
            <a:spLocks/>
          </p:cNvSpPr>
          <p:nvPr/>
        </p:nvSpPr>
        <p:spPr bwMode="auto">
          <a:xfrm>
            <a:off x="1053654" y="729425"/>
            <a:ext cx="95788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5350" indent="-895350">
              <a:spcBef>
                <a:spcPts val="600"/>
              </a:spcBef>
              <a:spcAft>
                <a:spcPts val="1200"/>
              </a:spcAft>
              <a:tabLst>
                <a:tab pos="444500" algn="l"/>
              </a:tabLst>
            </a:pPr>
            <a:r>
              <a:rPr lang="de-DE" altLang="de-DE" sz="2800" b="1" dirty="0">
                <a:latin typeface="Century Gothic" panose="020B0502020202020204" pitchFamily="34" charset="0"/>
              </a:rPr>
              <a:t>1.3	</a:t>
            </a:r>
            <a:r>
              <a:rPr lang="de-DE" sz="2800" b="1" dirty="0">
                <a:latin typeface="Century Gothic" panose="020B0502020202020204" pitchFamily="34" charset="0"/>
              </a:rPr>
              <a:t>Besonderheiten beim Eigenkapital von Personenhandelsgesellschaften i. S. d. § 264 HGB</a:t>
            </a:r>
            <a:endParaRPr lang="de-DE" altLang="de-DE" sz="2800" b="1" dirty="0">
              <a:latin typeface="Century Gothic" panose="020B0502020202020204" pitchFamily="34" charset="0"/>
            </a:endParaRPr>
          </a:p>
          <a:p>
            <a:pPr marL="2724150" lvl="4" indent="-895350">
              <a:spcBef>
                <a:spcPts val="600"/>
              </a:spcBef>
              <a:spcAft>
                <a:spcPts val="600"/>
              </a:spcAft>
              <a:tabLst>
                <a:tab pos="444500" algn="l"/>
              </a:tabLst>
            </a:pPr>
            <a:r>
              <a:rPr lang="de-DE" b="1" dirty="0">
                <a:latin typeface="Century Gothic" panose="020B0502020202020204" pitchFamily="34" charset="0"/>
              </a:rPr>
              <a:t>1.3.1	</a:t>
            </a:r>
            <a:r>
              <a:rPr lang="de-DE" dirty="0">
                <a:latin typeface="Century Gothic" panose="020B0502020202020204" pitchFamily="34" charset="0"/>
              </a:rPr>
              <a:t>Prüfung der Kapitalkonten des Gesellschaftsvertrages</a:t>
            </a:r>
          </a:p>
          <a:p>
            <a:pPr marL="2724150" lvl="4" indent="-895350">
              <a:spcBef>
                <a:spcPts val="600"/>
              </a:spcBef>
              <a:spcAft>
                <a:spcPts val="600"/>
              </a:spcAft>
              <a:tabLst>
                <a:tab pos="444500" algn="l"/>
              </a:tabLst>
            </a:pPr>
            <a:r>
              <a:rPr lang="de-DE" b="1" dirty="0">
                <a:latin typeface="Century Gothic" panose="020B0502020202020204" pitchFamily="34" charset="0"/>
              </a:rPr>
              <a:t>1.3.2	</a:t>
            </a:r>
            <a:r>
              <a:rPr lang="de-DE" dirty="0">
                <a:latin typeface="Century Gothic" panose="020B0502020202020204" pitchFamily="34" charset="0"/>
              </a:rPr>
              <a:t>Prüfung weitere Regelungen des Gesellschaftsvertrages</a:t>
            </a:r>
          </a:p>
          <a:p>
            <a:pPr marL="2724150" lvl="4" indent="-895350">
              <a:spcBef>
                <a:spcPts val="600"/>
              </a:spcBef>
              <a:spcAft>
                <a:spcPts val="600"/>
              </a:spcAft>
              <a:tabLst>
                <a:tab pos="444500" algn="l"/>
              </a:tabLst>
            </a:pPr>
            <a:r>
              <a:rPr lang="de-DE" b="1" dirty="0">
                <a:latin typeface="Century Gothic" panose="020B0502020202020204" pitchFamily="34" charset="0"/>
              </a:rPr>
              <a:t>1.3.3	</a:t>
            </a:r>
            <a:r>
              <a:rPr lang="de-DE" dirty="0">
                <a:latin typeface="Century Gothic" panose="020B0502020202020204" pitchFamily="34" charset="0"/>
              </a:rPr>
              <a:t>Besonderheiten zum Ausweis der Kapitalanteile</a:t>
            </a:r>
          </a:p>
          <a:p>
            <a:pPr marL="2724150" lvl="4" indent="-895350">
              <a:spcBef>
                <a:spcPts val="600"/>
              </a:spcBef>
              <a:spcAft>
                <a:spcPts val="600"/>
              </a:spcAft>
              <a:tabLst>
                <a:tab pos="444500" algn="l"/>
              </a:tabLst>
            </a:pPr>
            <a:r>
              <a:rPr lang="de-DE" altLang="de-DE" b="1" dirty="0">
                <a:latin typeface="Century Gothic" panose="020B0502020202020204" pitchFamily="34" charset="0"/>
              </a:rPr>
              <a:t>1.3.4	</a:t>
            </a:r>
            <a:r>
              <a:rPr lang="de-DE" dirty="0">
                <a:latin typeface="Century Gothic" panose="020B0502020202020204" pitchFamily="34" charset="0"/>
              </a:rPr>
              <a:t>Zusammenfassender Überblick von zu beachtenden Normen</a:t>
            </a:r>
            <a:endParaRPr lang="de-DE" altLang="de-DE" dirty="0">
              <a:latin typeface="Century Gothic" panose="020B0502020202020204" pitchFamily="34" charset="0"/>
            </a:endParaRPr>
          </a:p>
        </p:txBody>
      </p:sp>
    </p:spTree>
    <p:extLst>
      <p:ext uri="{BB962C8B-B14F-4D97-AF65-F5344CB8AC3E}">
        <p14:creationId xmlns:p14="http://schemas.microsoft.com/office/powerpoint/2010/main" val="419940599"/>
      </p:ext>
    </p:extLst>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479FC89-0A19-4E26-A079-18AD488D8B6B}"/>
              </a:ext>
            </a:extLst>
          </p:cNvPr>
          <p:cNvSpPr/>
          <p:nvPr/>
        </p:nvSpPr>
        <p:spPr>
          <a:xfrm>
            <a:off x="911424" y="4423395"/>
            <a:ext cx="9451453" cy="157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10243" name="Inhaltsplatzhalter 2">
            <a:extLst>
              <a:ext uri="{FF2B5EF4-FFF2-40B4-BE49-F238E27FC236}">
                <a16:creationId xmlns:a16="http://schemas.microsoft.com/office/drawing/2014/main" id="{F3821871-78F5-4E46-B279-BE5E2B03CFFA}"/>
              </a:ext>
            </a:extLst>
          </p:cNvPr>
          <p:cNvSpPr>
            <a:spLocks noGrp="1"/>
          </p:cNvSpPr>
          <p:nvPr>
            <p:ph idx="4294967295"/>
          </p:nvPr>
        </p:nvSpPr>
        <p:spPr>
          <a:xfrm>
            <a:off x="966519" y="1355725"/>
            <a:ext cx="10179566" cy="4662815"/>
          </a:xfrm>
          <a:prstGeom prst="rect">
            <a:avLst/>
          </a:prstGeom>
        </p:spPr>
        <p:txBody>
          <a:bodyPr wrap="square">
            <a:spAutoFit/>
          </a:bodyPr>
          <a:lstStyle/>
          <a:p>
            <a:pPr>
              <a:lnSpc>
                <a:spcPct val="100000"/>
              </a:lnSpc>
              <a:spcBef>
                <a:spcPts val="600"/>
              </a:spcBef>
              <a:spcAft>
                <a:spcPts val="600"/>
              </a:spcAft>
              <a:defRPr/>
            </a:pPr>
            <a:r>
              <a:rPr lang="de-DE" altLang="de-DE" sz="1600" b="1" dirty="0">
                <a:latin typeface="Century Gothic" pitchFamily="34" charset="0"/>
                <a:sym typeface="Monotype Sorts"/>
              </a:rPr>
              <a:t>Die pflichtmäßige Kommunikation mit Aufsichtsorganen erfolgt durch</a:t>
            </a:r>
          </a:p>
          <a:p>
            <a:pPr>
              <a:lnSpc>
                <a:spcPct val="100000"/>
              </a:lnSpc>
              <a:spcBef>
                <a:spcPts val="600"/>
              </a:spcBef>
              <a:spcAft>
                <a:spcPts val="1200"/>
              </a:spcAft>
              <a:defRPr/>
            </a:pPr>
            <a:r>
              <a:rPr lang="de-DE" altLang="de-DE" sz="1600" b="1" dirty="0">
                <a:latin typeface="Century Gothic" pitchFamily="34" charset="0"/>
                <a:sym typeface="Monotype Sorts"/>
              </a:rPr>
              <a:t>Baustein 1:</a:t>
            </a:r>
            <a:br>
              <a:rPr lang="de-DE" altLang="de-DE" sz="1600" dirty="0">
                <a:latin typeface="Century Gothic" pitchFamily="34" charset="0"/>
                <a:sym typeface="Monotype Sorts"/>
              </a:rPr>
            </a:br>
            <a:r>
              <a:rPr lang="de-DE" altLang="de-DE" sz="1600" dirty="0">
                <a:latin typeface="Century Gothic" pitchFamily="34" charset="0"/>
                <a:sym typeface="Monotype Sorts"/>
              </a:rPr>
              <a:t>Prüfungsbericht: </a:t>
            </a:r>
            <a:br>
              <a:rPr lang="de-DE" altLang="de-DE" sz="1600" dirty="0">
                <a:latin typeface="Century Gothic" pitchFamily="34" charset="0"/>
                <a:sym typeface="Monotype Sorts"/>
              </a:rPr>
            </a:br>
            <a:r>
              <a:rPr lang="de-DE" altLang="de-DE" sz="1600" dirty="0">
                <a:latin typeface="Century Gothic" pitchFamily="34" charset="0"/>
                <a:sym typeface="Monotype Sorts"/>
              </a:rPr>
              <a:t>-  </a:t>
            </a:r>
            <a:r>
              <a:rPr lang="de-DE" altLang="de-DE" sz="1600" dirty="0">
                <a:latin typeface="Century Gothic" pitchFamily="34" charset="0"/>
                <a:ea typeface="Verdana" pitchFamily="34" charset="0"/>
                <a:cs typeface="Verdana" pitchFamily="34" charset="0"/>
                <a:sym typeface="Wingdings" pitchFamily="2" charset="2"/>
              </a:rPr>
              <a:t>IDW PS 450 n.F. (</a:t>
            </a:r>
            <a:r>
              <a:rPr lang="de-DE" altLang="de-DE" sz="1600">
                <a:latin typeface="Century Gothic" pitchFamily="34" charset="0"/>
                <a:ea typeface="Verdana" pitchFamily="34" charset="0"/>
                <a:cs typeface="Verdana" pitchFamily="34" charset="0"/>
                <a:sym typeface="Wingdings" pitchFamily="2" charset="2"/>
              </a:rPr>
              <a:t>10.2021)</a:t>
            </a:r>
            <a:br>
              <a:rPr lang="de-DE" altLang="de-DE" sz="1600">
                <a:latin typeface="Century Gothic" pitchFamily="34" charset="0"/>
                <a:ea typeface="Verdana" pitchFamily="34" charset="0"/>
                <a:cs typeface="Verdana" pitchFamily="34" charset="0"/>
                <a:sym typeface="Wingdings" pitchFamily="2" charset="2"/>
              </a:rPr>
            </a:br>
            <a:br>
              <a:rPr lang="de-DE" altLang="de-DE" sz="1600">
                <a:latin typeface="Century Gothic" pitchFamily="34" charset="0"/>
                <a:sym typeface="Monotype Sorts"/>
              </a:rPr>
            </a:br>
            <a:r>
              <a:rPr lang="de-DE" altLang="de-DE" sz="1600" b="1">
                <a:latin typeface="Century Gothic" pitchFamily="34" charset="0"/>
                <a:sym typeface="Monotype Sorts"/>
              </a:rPr>
              <a:t>Baustein </a:t>
            </a:r>
            <a:r>
              <a:rPr lang="de-DE" altLang="de-DE" sz="1600" b="1" dirty="0">
                <a:latin typeface="Century Gothic" pitchFamily="34" charset="0"/>
                <a:sym typeface="Monotype Sorts"/>
              </a:rPr>
              <a:t>2:</a:t>
            </a:r>
            <a:br>
              <a:rPr lang="de-DE" altLang="de-DE" sz="1600" dirty="0">
                <a:latin typeface="Century Gothic" pitchFamily="34" charset="0"/>
                <a:sym typeface="Monotype Sorts"/>
              </a:rPr>
            </a:br>
            <a:r>
              <a:rPr lang="de-DE" altLang="de-DE" sz="1600" dirty="0">
                <a:latin typeface="Century Gothic" pitchFamily="34" charset="0"/>
                <a:ea typeface="Verdana" pitchFamily="34" charset="0"/>
                <a:cs typeface="Verdana" pitchFamily="34" charset="0"/>
                <a:sym typeface="Monotype Sorts"/>
              </a:rPr>
              <a:t>Bestätigungsvermerk:</a:t>
            </a:r>
            <a:r>
              <a:rPr lang="de-DE" altLang="de-DE" sz="1600" dirty="0">
                <a:latin typeface="Century Gothic" pitchFamily="34" charset="0"/>
                <a:ea typeface="Verdana" pitchFamily="34" charset="0"/>
                <a:cs typeface="Verdana" pitchFamily="34" charset="0"/>
                <a:sym typeface="Wingdings" pitchFamily="2" charset="2"/>
              </a:rPr>
              <a:t> </a:t>
            </a:r>
            <a:br>
              <a:rPr lang="de-DE" altLang="de-DE" sz="1600" dirty="0">
                <a:latin typeface="Century Gothic" pitchFamily="34" charset="0"/>
                <a:sym typeface="Wingdings" pitchFamily="2" charset="2"/>
              </a:rPr>
            </a:br>
            <a:r>
              <a:rPr lang="de-DE" altLang="de-DE" sz="1600" dirty="0">
                <a:latin typeface="Century Gothic" pitchFamily="34" charset="0"/>
                <a:sym typeface="Wingdings" pitchFamily="2" charset="2"/>
              </a:rPr>
              <a:t>-  </a:t>
            </a:r>
            <a:r>
              <a:rPr lang="de-DE" altLang="de-DE" sz="1600" dirty="0">
                <a:latin typeface="Century Gothic" pitchFamily="34" charset="0"/>
                <a:ea typeface="Verdana" pitchFamily="34" charset="0"/>
                <a:cs typeface="Verdana" pitchFamily="34" charset="0"/>
                <a:sym typeface="Wingdings" pitchFamily="2" charset="2"/>
              </a:rPr>
              <a:t>IDW PS 400 n.F. (10.2021) (Bildung Prüfungsurteil und Erteilung BV)</a:t>
            </a:r>
            <a:br>
              <a:rPr lang="de-DE" altLang="de-DE" sz="1600" dirty="0">
                <a:latin typeface="Century Gothic" pitchFamily="34" charset="0"/>
                <a:ea typeface="Verdana" pitchFamily="34" charset="0"/>
                <a:cs typeface="Verdana" pitchFamily="34" charset="0"/>
                <a:sym typeface="Wingdings" pitchFamily="2" charset="2"/>
              </a:rPr>
            </a:br>
            <a:r>
              <a:rPr lang="de-DE" altLang="de-DE" sz="1600" dirty="0">
                <a:latin typeface="Century Gothic" pitchFamily="34" charset="0"/>
                <a:ea typeface="Verdana" pitchFamily="34" charset="0"/>
                <a:cs typeface="Verdana" pitchFamily="34" charset="0"/>
                <a:sym typeface="Wingdings" pitchFamily="2" charset="2"/>
              </a:rPr>
              <a:t>-  IDW PS 401 n.F. (10.2021) (Besonders wichtige Prüfungssachverhalte (PIE)) </a:t>
            </a:r>
            <a:br>
              <a:rPr lang="de-DE" altLang="de-DE" sz="1600" dirty="0">
                <a:latin typeface="Century Gothic" pitchFamily="34" charset="0"/>
                <a:ea typeface="Verdana" pitchFamily="34" charset="0"/>
                <a:cs typeface="Verdana" pitchFamily="34" charset="0"/>
                <a:sym typeface="Wingdings" pitchFamily="2" charset="2"/>
              </a:rPr>
            </a:br>
            <a:r>
              <a:rPr lang="de-DE" altLang="de-DE" sz="1600" dirty="0">
                <a:latin typeface="Century Gothic" pitchFamily="34" charset="0"/>
                <a:ea typeface="Verdana" pitchFamily="34" charset="0"/>
                <a:cs typeface="Verdana" pitchFamily="34" charset="0"/>
                <a:sym typeface="Wingdings" pitchFamily="2" charset="2"/>
              </a:rPr>
              <a:t>-  IDW PS 405 n.F. (10.2021) (Modifizierung des Prüfungsurteils im BV)</a:t>
            </a:r>
            <a:br>
              <a:rPr lang="de-DE" altLang="de-DE" sz="1600" dirty="0">
                <a:latin typeface="Century Gothic" pitchFamily="34" charset="0"/>
                <a:ea typeface="Verdana" pitchFamily="34" charset="0"/>
                <a:cs typeface="Verdana" pitchFamily="34" charset="0"/>
                <a:sym typeface="Wingdings" pitchFamily="2" charset="2"/>
              </a:rPr>
            </a:br>
            <a:r>
              <a:rPr lang="de-DE" altLang="de-DE" sz="1600" dirty="0">
                <a:latin typeface="Century Gothic" pitchFamily="34" charset="0"/>
                <a:ea typeface="Verdana" pitchFamily="34" charset="0"/>
                <a:cs typeface="Verdana" pitchFamily="34" charset="0"/>
                <a:sym typeface="Wingdings" pitchFamily="2" charset="2"/>
              </a:rPr>
              <a:t>-  IDW PS 406 n.F. (10.2021) </a:t>
            </a:r>
            <a:r>
              <a:rPr lang="de-DE" altLang="de-DE" sz="1600" dirty="0">
                <a:latin typeface="Century Gothic" pitchFamily="34" charset="0"/>
                <a:ea typeface="Verdana" pitchFamily="34" charset="0"/>
                <a:cs typeface="Verdana" pitchFamily="34" charset="0"/>
                <a:sym typeface="Monotype Sorts"/>
              </a:rPr>
              <a:t>(Hinweise im </a:t>
            </a:r>
            <a:r>
              <a:rPr lang="de-DE" altLang="de-DE" sz="1600">
                <a:latin typeface="Century Gothic" pitchFamily="34" charset="0"/>
                <a:ea typeface="Verdana" pitchFamily="34" charset="0"/>
                <a:cs typeface="Verdana" pitchFamily="34" charset="0"/>
                <a:sym typeface="Monotype Sorts"/>
              </a:rPr>
              <a:t>BV)</a:t>
            </a:r>
            <a:br>
              <a:rPr lang="de-DE" altLang="de-DE" sz="1600">
                <a:latin typeface="Century Gothic" pitchFamily="34" charset="0"/>
                <a:ea typeface="Verdana" pitchFamily="34" charset="0"/>
                <a:cs typeface="Verdana" pitchFamily="34" charset="0"/>
                <a:sym typeface="Monotype Sorts"/>
              </a:rPr>
            </a:br>
            <a:br>
              <a:rPr lang="de-DE" altLang="de-DE" sz="1600">
                <a:latin typeface="Century Gothic" pitchFamily="34" charset="0"/>
                <a:ea typeface="Verdana" pitchFamily="34" charset="0"/>
                <a:cs typeface="Verdana" pitchFamily="34" charset="0"/>
                <a:sym typeface="Monotype Sorts"/>
              </a:rPr>
            </a:br>
            <a:r>
              <a:rPr lang="de-DE" altLang="de-DE" sz="1600" b="1">
                <a:latin typeface="Century Gothic" pitchFamily="34" charset="0"/>
                <a:sym typeface="Monotype Sorts"/>
              </a:rPr>
              <a:t>Baustein </a:t>
            </a:r>
            <a:r>
              <a:rPr lang="de-DE" altLang="de-DE" sz="1600" b="1" dirty="0">
                <a:latin typeface="Century Gothic" pitchFamily="34" charset="0"/>
                <a:sym typeface="Monotype Sorts"/>
              </a:rPr>
              <a:t>3:</a:t>
            </a:r>
            <a:br>
              <a:rPr lang="de-DE" altLang="de-DE" sz="1600" dirty="0">
                <a:latin typeface="Century Gothic" pitchFamily="34" charset="0"/>
                <a:sym typeface="Monotype Sorts"/>
              </a:rPr>
            </a:br>
            <a:r>
              <a:rPr lang="de-DE" altLang="de-DE" sz="1600" dirty="0">
                <a:latin typeface="Century Gothic" pitchFamily="34" charset="0"/>
                <a:sym typeface="Monotype Sorts"/>
              </a:rPr>
              <a:t>Strenge Beachtung:</a:t>
            </a:r>
            <a:br>
              <a:rPr lang="de-DE" altLang="de-DE" sz="1600" dirty="0">
                <a:latin typeface="Century Gothic" pitchFamily="34" charset="0"/>
                <a:sym typeface="Monotype Sorts"/>
              </a:rPr>
            </a:br>
            <a:r>
              <a:rPr lang="de-DE" altLang="de-DE" sz="1600" dirty="0">
                <a:latin typeface="Century Gothic" pitchFamily="34" charset="0"/>
                <a:sym typeface="Monotype Sorts"/>
              </a:rPr>
              <a:t>Zusätzliche Berichterstattung an Aufsichtsorgan (Aufsichtsrat bzw. weitere Berichtsadressaten)</a:t>
            </a:r>
          </a:p>
          <a:p>
            <a:pPr>
              <a:lnSpc>
                <a:spcPct val="100000"/>
              </a:lnSpc>
              <a:spcBef>
                <a:spcPts val="600"/>
              </a:spcBef>
              <a:spcAft>
                <a:spcPts val="600"/>
              </a:spcAft>
              <a:defRPr/>
            </a:pPr>
            <a:r>
              <a:rPr lang="de-DE" altLang="de-DE" sz="1600" dirty="0">
                <a:latin typeface="Century Gothic" pitchFamily="34" charset="0"/>
                <a:ea typeface="Verdana" pitchFamily="34" charset="0"/>
                <a:cs typeface="Verdana" pitchFamily="34" charset="0"/>
                <a:sym typeface="Wingdings" pitchFamily="2" charset="2"/>
              </a:rPr>
              <a:t>-  IDW PS 470 n.F. (10.2021)</a:t>
            </a:r>
            <a:r>
              <a:rPr lang="de-DE" altLang="de-DE" sz="1600" dirty="0">
                <a:latin typeface="Century Gothic" pitchFamily="34" charset="0"/>
                <a:sym typeface="Wingdings" pitchFamily="2" charset="2"/>
              </a:rPr>
              <a:t>: Grundsätze für die Kommunikation mit den für die Überwachung </a:t>
            </a:r>
            <a:r>
              <a:rPr lang="de-DE" altLang="de-DE" sz="1600">
                <a:latin typeface="Century Gothic" pitchFamily="34" charset="0"/>
                <a:sym typeface="Wingdings" pitchFamily="2" charset="2"/>
              </a:rPr>
              <a:t>Verantwortlichen </a:t>
            </a:r>
            <a:endParaRPr lang="de-DE" altLang="de-DE" sz="1600" dirty="0">
              <a:latin typeface="Century Gothic" pitchFamily="34" charset="0"/>
              <a:sym typeface="Wingdings" pitchFamily="2" charset="2"/>
            </a:endParaRPr>
          </a:p>
        </p:txBody>
      </p:sp>
      <p:sp>
        <p:nvSpPr>
          <p:cNvPr id="247812" name="Rectangle 2">
            <a:extLst>
              <a:ext uri="{FF2B5EF4-FFF2-40B4-BE49-F238E27FC236}">
                <a16:creationId xmlns:a16="http://schemas.microsoft.com/office/drawing/2014/main" id="{F0B7C76F-B230-40BA-90D8-55C8F8CBABF4}"/>
              </a:ext>
            </a:extLst>
          </p:cNvPr>
          <p:cNvSpPr txBox="1">
            <a:spLocks/>
          </p:cNvSpPr>
          <p:nvPr/>
        </p:nvSpPr>
        <p:spPr bwMode="auto">
          <a:xfrm>
            <a:off x="1064434"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5.3 Bestandteile der Kommunikationspflichten des WPs</a:t>
            </a:r>
          </a:p>
        </p:txBody>
      </p:sp>
      <p:sp>
        <p:nvSpPr>
          <p:cNvPr id="9" name="Rechteck 19">
            <a:extLst>
              <a:ext uri="{FF2B5EF4-FFF2-40B4-BE49-F238E27FC236}">
                <a16:creationId xmlns:a16="http://schemas.microsoft.com/office/drawing/2014/main" id="{32AB8A9A-6709-4CDC-A906-61DC72A23CFE}"/>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6" name="Inhaltsplatzhalter 2">
            <a:extLst>
              <a:ext uri="{FF2B5EF4-FFF2-40B4-BE49-F238E27FC236}">
                <a16:creationId xmlns:a16="http://schemas.microsoft.com/office/drawing/2014/main" id="{2221083B-FABF-4335-8BE1-59C117D45E7A}"/>
              </a:ext>
            </a:extLst>
          </p:cNvPr>
          <p:cNvSpPr txBox="1">
            <a:spLocks/>
          </p:cNvSpPr>
          <p:nvPr/>
        </p:nvSpPr>
        <p:spPr>
          <a:xfrm>
            <a:off x="6475090" y="6165304"/>
            <a:ext cx="4032448"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WP-Handbuch, 16. Auflage 2019, Kap. M, Rz. 13 ff.</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9">
            <a:extLst>
              <a:ext uri="{FF2B5EF4-FFF2-40B4-BE49-F238E27FC236}">
                <a16:creationId xmlns:a16="http://schemas.microsoft.com/office/drawing/2014/main" id="{D01EB1C8-3555-4F14-BEB8-328603771EC3}"/>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8" name="Rectangle 2">
            <a:extLst>
              <a:ext uri="{FF2B5EF4-FFF2-40B4-BE49-F238E27FC236}">
                <a16:creationId xmlns:a16="http://schemas.microsoft.com/office/drawing/2014/main" id="{70C7035F-337F-4612-89B2-8AE869440C31}"/>
              </a:ext>
            </a:extLst>
          </p:cNvPr>
          <p:cNvSpPr txBox="1">
            <a:spLocks/>
          </p:cNvSpPr>
          <p:nvPr/>
        </p:nvSpPr>
        <p:spPr bwMode="auto">
          <a:xfrm>
            <a:off x="1062592" y="10624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5.4	</a:t>
            </a:r>
            <a:r>
              <a:rPr lang="de-DE" sz="2800" b="1" dirty="0">
                <a:latin typeface="Century Gothic" panose="020B0502020202020204" pitchFamily="34" charset="0"/>
              </a:rPr>
              <a:t>Die Organisation der Kommunikation mit dem Aufsichtsorgan</a:t>
            </a:r>
          </a:p>
          <a:p>
            <a:pPr lvl="4">
              <a:spcBef>
                <a:spcPts val="600"/>
              </a:spcBef>
              <a:spcAft>
                <a:spcPts val="600"/>
              </a:spcAft>
              <a:tabLst>
                <a:tab pos="444500" algn="l"/>
              </a:tabLst>
            </a:pPr>
            <a:r>
              <a:rPr lang="de-DE" b="1" dirty="0">
                <a:latin typeface="Century Gothic" panose="020B0502020202020204" pitchFamily="34" charset="0"/>
              </a:rPr>
              <a:t>5.4.1	</a:t>
            </a:r>
            <a:r>
              <a:rPr lang="de-DE" dirty="0">
                <a:latin typeface="Century Gothic" panose="020B0502020202020204" pitchFamily="34" charset="0"/>
              </a:rPr>
              <a:t>Zeitlicher Ablauf der Kommunikation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5.4.2	</a:t>
            </a:r>
            <a:r>
              <a:rPr lang="de-DE" dirty="0">
                <a:latin typeface="Century Gothic" panose="020B0502020202020204" pitchFamily="34" charset="0"/>
              </a:rPr>
              <a:t>Festlegung des Kommunikationsprozesses mit dem 	Aufsichtsorgan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5.4.3	</a:t>
            </a:r>
            <a:r>
              <a:rPr lang="de-DE" dirty="0">
                <a:latin typeface="Century Gothic" panose="020B0502020202020204" pitchFamily="34" charset="0"/>
              </a:rPr>
              <a:t>Beurteilung der Angemessenheit des 	Kommunikationsprozesses</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4F107E98-901F-4991-BA7A-53619D33D697}"/>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nhaltsplatzhalter 2">
            <a:extLst>
              <a:ext uri="{FF2B5EF4-FFF2-40B4-BE49-F238E27FC236}">
                <a16:creationId xmlns:a16="http://schemas.microsoft.com/office/drawing/2014/main" id="{B7D0C245-58C3-4EF0-A514-F064803E84B8}"/>
              </a:ext>
            </a:extLst>
          </p:cNvPr>
          <p:cNvSpPr>
            <a:spLocks noGrp="1"/>
          </p:cNvSpPr>
          <p:nvPr>
            <p:ph idx="4294967295"/>
          </p:nvPr>
        </p:nvSpPr>
        <p:spPr>
          <a:xfrm>
            <a:off x="965144" y="1947863"/>
            <a:ext cx="10440987" cy="4093428"/>
          </a:xfrm>
          <a:prstGeom prst="rect">
            <a:avLst/>
          </a:prstGeom>
        </p:spPr>
        <p:txBody>
          <a:bodyPr>
            <a:spAutoFit/>
          </a:bodyPr>
          <a:lstStyle/>
          <a:p>
            <a:pPr>
              <a:lnSpc>
                <a:spcPct val="100000"/>
              </a:lnSpc>
              <a:spcBef>
                <a:spcPts val="600"/>
              </a:spcBef>
              <a:spcAft>
                <a:spcPts val="600"/>
              </a:spcAft>
              <a:defRPr/>
            </a:pPr>
            <a:r>
              <a:rPr lang="de-DE" altLang="de-DE" sz="1600" b="1" dirty="0">
                <a:solidFill>
                  <a:srgbClr val="00B0F0"/>
                </a:solidFill>
                <a:latin typeface="Century Gothic" pitchFamily="34" charset="0"/>
                <a:sym typeface="Monotype Sorts"/>
              </a:rPr>
              <a:t>Schritt 1: Prüfungsplanung</a:t>
            </a:r>
          </a:p>
          <a:p>
            <a:pPr marL="542925" indent="-276225">
              <a:lnSpc>
                <a:spcPct val="100000"/>
              </a:lnSpc>
              <a:spcBef>
                <a:spcPts val="600"/>
              </a:spcBef>
              <a:spcAft>
                <a:spcPts val="600"/>
              </a:spcAft>
              <a:buFont typeface="Arial" panose="020B0604020202020204" pitchFamily="34" charset="0"/>
              <a:buChar char="•"/>
              <a:defRPr/>
            </a:pPr>
            <a:r>
              <a:rPr lang="de-DE" altLang="de-DE" dirty="0">
                <a:latin typeface="Century Gothic" pitchFamily="34" charset="0"/>
                <a:sym typeface="Monotype Sorts"/>
              </a:rPr>
              <a:t>Abstimmung des Kommunikationsprozesses mit dem Aufsichtsorgan:</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Zweck der Kommunikation</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Form der Kommunikation</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Zuständigkeit im Prüfungsteam für die Kommunikation</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Hinweis auf Wechselseitigkeit der Kommunikation</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Maßnahmen durch das Aufsichtsorgan bei vom Abschlussprüfer </a:t>
            </a:r>
            <a:r>
              <a:rPr lang="de-DE" altLang="de-DE">
                <a:latin typeface="Century Gothic" pitchFamily="34" charset="0"/>
                <a:sym typeface="Monotype Sorts"/>
              </a:rPr>
              <a:t>kommunizierten Sachverhalten</a:t>
            </a:r>
            <a:br>
              <a:rPr lang="de-DE" altLang="de-DE">
                <a:latin typeface="Century Gothic" pitchFamily="34" charset="0"/>
                <a:sym typeface="Monotype Sorts"/>
              </a:rPr>
            </a:br>
            <a:r>
              <a:rPr lang="de-DE" altLang="de-DE">
                <a:latin typeface="Century Gothic" pitchFamily="34" charset="0"/>
                <a:sym typeface="Monotype Sorts"/>
              </a:rPr>
              <a:t>und </a:t>
            </a:r>
            <a:r>
              <a:rPr lang="de-DE" altLang="de-DE" dirty="0">
                <a:latin typeface="Century Gothic" pitchFamily="34" charset="0"/>
                <a:sym typeface="Monotype Sorts"/>
              </a:rPr>
              <a:t>umgekehrt</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Erörterung der besonders wichtigen Prüfungssachverhalte (</a:t>
            </a:r>
            <a:r>
              <a:rPr lang="de-DE" altLang="de-DE" dirty="0">
                <a:latin typeface="Century Gothic" pitchFamily="34" charset="0"/>
                <a:ea typeface="Verdana" pitchFamily="34" charset="0"/>
                <a:cs typeface="Verdana" pitchFamily="34" charset="0"/>
                <a:sym typeface="Wingdings" pitchFamily="2" charset="2"/>
              </a:rPr>
              <a:t>IDW PS 401 n.F. (10.2021)</a:t>
            </a:r>
            <a:r>
              <a:rPr lang="de-DE" altLang="de-DE" dirty="0">
                <a:latin typeface="Century Gothic" pitchFamily="34" charset="0"/>
                <a:sym typeface="Monotype Sorts"/>
              </a:rPr>
              <a:t>; betrifft PIE)</a:t>
            </a:r>
          </a:p>
          <a:p>
            <a:pPr marL="809625" lvl="2" indent="-266700">
              <a:lnSpc>
                <a:spcPct val="100000"/>
              </a:lnSpc>
              <a:spcBef>
                <a:spcPts val="600"/>
              </a:spcBef>
              <a:spcAft>
                <a:spcPts val="600"/>
              </a:spcAft>
              <a:buFont typeface="Symbol" panose="05050102010706020507" pitchFamily="18" charset="2"/>
              <a:buChar char="-"/>
              <a:defRPr/>
            </a:pPr>
            <a:r>
              <a:rPr lang="de-DE" altLang="de-DE" dirty="0">
                <a:latin typeface="Century Gothic" pitchFamily="34" charset="0"/>
                <a:sym typeface="Monotype Sorts"/>
              </a:rPr>
              <a:t>Hinweis, dass Prüfungsbericht allein nicht Kommunikationspflichten </a:t>
            </a:r>
            <a:r>
              <a:rPr lang="de-DE" altLang="de-DE" dirty="0" err="1">
                <a:latin typeface="Century Gothic" pitchFamily="34" charset="0"/>
                <a:sym typeface="Monotype Sorts"/>
              </a:rPr>
              <a:t>ggü</a:t>
            </a:r>
            <a:r>
              <a:rPr lang="de-DE" altLang="de-DE" dirty="0">
                <a:latin typeface="Century Gothic" pitchFamily="34" charset="0"/>
                <a:sym typeface="Monotype Sorts"/>
              </a:rPr>
              <a:t>. dem Aufsichtsorgan erfüllt</a:t>
            </a:r>
          </a:p>
          <a:p>
            <a:pPr marL="542925" lvl="1" indent="-276225">
              <a:lnSpc>
                <a:spcPct val="100000"/>
              </a:lnSpc>
              <a:spcBef>
                <a:spcPts val="600"/>
              </a:spcBef>
              <a:spcAft>
                <a:spcPts val="600"/>
              </a:spcAft>
              <a:buFont typeface="Arial" panose="020B0604020202020204" pitchFamily="34" charset="0"/>
              <a:buChar char="•"/>
              <a:defRPr/>
            </a:pPr>
            <a:r>
              <a:rPr lang="de-DE" altLang="de-DE" dirty="0">
                <a:latin typeface="Century Gothic" pitchFamily="34" charset="0"/>
                <a:sym typeface="Monotype Sorts"/>
              </a:rPr>
              <a:t>Kommunikation der Verantwortung des Abschlussprüfers und des geplanten Umfangs </a:t>
            </a:r>
            <a:r>
              <a:rPr lang="de-DE" altLang="de-DE">
                <a:latin typeface="Century Gothic" pitchFamily="34" charset="0"/>
                <a:sym typeface="Monotype Sorts"/>
              </a:rPr>
              <a:t>und Zeitablaufs</a:t>
            </a:r>
            <a:br>
              <a:rPr lang="de-DE" altLang="de-DE">
                <a:latin typeface="Century Gothic" pitchFamily="34" charset="0"/>
                <a:sym typeface="Monotype Sorts"/>
              </a:rPr>
            </a:br>
            <a:r>
              <a:rPr lang="de-DE" altLang="de-DE">
                <a:latin typeface="Century Gothic" pitchFamily="34" charset="0"/>
                <a:sym typeface="Monotype Sorts"/>
              </a:rPr>
              <a:t>der </a:t>
            </a:r>
            <a:r>
              <a:rPr lang="de-DE" altLang="de-DE" dirty="0">
                <a:latin typeface="Century Gothic" pitchFamily="34" charset="0"/>
                <a:sym typeface="Monotype Sorts"/>
              </a:rPr>
              <a:t>Prüfung (s. o.)</a:t>
            </a:r>
          </a:p>
        </p:txBody>
      </p:sp>
      <p:sp>
        <p:nvSpPr>
          <p:cNvPr id="2" name="Pfeil nach unten 1">
            <a:extLst>
              <a:ext uri="{FF2B5EF4-FFF2-40B4-BE49-F238E27FC236}">
                <a16:creationId xmlns:a16="http://schemas.microsoft.com/office/drawing/2014/main" id="{672552EF-B00D-40BA-913A-B6CA58898347}"/>
              </a:ext>
            </a:extLst>
          </p:cNvPr>
          <p:cNvSpPr/>
          <p:nvPr/>
        </p:nvSpPr>
        <p:spPr>
          <a:xfrm>
            <a:off x="631317" y="2032562"/>
            <a:ext cx="360363" cy="392834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250884" name="Rectangle 2">
            <a:extLst>
              <a:ext uri="{FF2B5EF4-FFF2-40B4-BE49-F238E27FC236}">
                <a16:creationId xmlns:a16="http://schemas.microsoft.com/office/drawing/2014/main" id="{99CA7769-7FF7-4AD1-A438-0041F9349D4A}"/>
              </a:ext>
            </a:extLst>
          </p:cNvPr>
          <p:cNvSpPr txBox="1">
            <a:spLocks/>
          </p:cNvSpPr>
          <p:nvPr/>
        </p:nvSpPr>
        <p:spPr bwMode="auto">
          <a:xfrm>
            <a:off x="1055290" y="104321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5.4 Die Organisation der Kommunikation mit </a:t>
            </a:r>
            <a:r>
              <a:rPr lang="de-DE" altLang="de-DE" sz="1600" b="1">
                <a:solidFill>
                  <a:srgbClr val="00B0F0"/>
                </a:solidFill>
                <a:latin typeface="Century Gothic" panose="020B0502020202020204" pitchFamily="34" charset="0"/>
              </a:rPr>
              <a:t>dem Aufsichtsorgan</a:t>
            </a:r>
            <a:endParaRPr lang="de-DE" altLang="de-DE" sz="1600" b="1" dirty="0">
              <a:solidFill>
                <a:srgbClr val="00B0F0"/>
              </a:solidFill>
              <a:latin typeface="Century Gothic" panose="020B0502020202020204" pitchFamily="34" charset="0"/>
            </a:endParaRPr>
          </a:p>
        </p:txBody>
      </p:sp>
      <p:sp>
        <p:nvSpPr>
          <p:cNvPr id="250887" name="Rechteck 1">
            <a:extLst>
              <a:ext uri="{FF2B5EF4-FFF2-40B4-BE49-F238E27FC236}">
                <a16:creationId xmlns:a16="http://schemas.microsoft.com/office/drawing/2014/main" id="{BBAEB4D3-21C5-4E22-943F-D9DD3E9451F8}"/>
              </a:ext>
            </a:extLst>
          </p:cNvPr>
          <p:cNvSpPr>
            <a:spLocks noChangeArrowheads="1"/>
          </p:cNvSpPr>
          <p:nvPr/>
        </p:nvSpPr>
        <p:spPr bwMode="auto">
          <a:xfrm>
            <a:off x="965392" y="1375245"/>
            <a:ext cx="576039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5.4.1 Zeitlicher Ablauf der Kommunikation</a:t>
            </a:r>
          </a:p>
        </p:txBody>
      </p:sp>
      <p:sp>
        <p:nvSpPr>
          <p:cNvPr id="9" name="Rechteck 19">
            <a:extLst>
              <a:ext uri="{FF2B5EF4-FFF2-40B4-BE49-F238E27FC236}">
                <a16:creationId xmlns:a16="http://schemas.microsoft.com/office/drawing/2014/main" id="{F8711EDB-792E-4701-997D-90BD7BD6EBFC}"/>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Inhaltsplatzhalter 2">
            <a:extLst>
              <a:ext uri="{FF2B5EF4-FFF2-40B4-BE49-F238E27FC236}">
                <a16:creationId xmlns:a16="http://schemas.microsoft.com/office/drawing/2014/main" id="{135D60B6-935F-41E3-9844-7F02D2BADD9D}"/>
              </a:ext>
            </a:extLst>
          </p:cNvPr>
          <p:cNvSpPr>
            <a:spLocks noGrp="1"/>
          </p:cNvSpPr>
          <p:nvPr>
            <p:ph idx="4294967295"/>
          </p:nvPr>
        </p:nvSpPr>
        <p:spPr>
          <a:xfrm>
            <a:off x="946856" y="1495425"/>
            <a:ext cx="10741025" cy="4370427"/>
          </a:xfrm>
          <a:prstGeom prst="rect">
            <a:avLst/>
          </a:prstGeom>
        </p:spPr>
        <p:txBody>
          <a:bodyPr>
            <a:spAutoFit/>
          </a:bodyPr>
          <a:lstStyle/>
          <a:p>
            <a:pPr>
              <a:lnSpc>
                <a:spcPct val="100000"/>
              </a:lnSpc>
              <a:spcBef>
                <a:spcPts val="600"/>
              </a:spcBef>
              <a:spcAft>
                <a:spcPts val="600"/>
              </a:spcAft>
              <a:tabLst>
                <a:tab pos="266700" algn="l"/>
                <a:tab pos="1162050" algn="l"/>
              </a:tabLst>
              <a:defRPr/>
            </a:pPr>
            <a:r>
              <a:rPr lang="de-DE" altLang="de-DE" sz="1600" b="1" dirty="0">
                <a:solidFill>
                  <a:srgbClr val="00B0F0"/>
                </a:solidFill>
                <a:latin typeface="Century Gothic" panose="020B0502020202020204" pitchFamily="34" charset="0"/>
                <a:sym typeface="Monotype Sorts"/>
              </a:rPr>
              <a:t>Schritt </a:t>
            </a:r>
            <a:r>
              <a:rPr lang="de-DE" altLang="de-DE" sz="1600" b="1">
                <a:solidFill>
                  <a:srgbClr val="00B0F0"/>
                </a:solidFill>
                <a:latin typeface="Century Gothic" panose="020B0502020202020204" pitchFamily="34" charset="0"/>
                <a:sym typeface="Monotype Sorts"/>
              </a:rPr>
              <a:t>2: Prüfungsdurchführung</a:t>
            </a:r>
            <a:endParaRPr lang="de-DE" altLang="de-DE" sz="1600" b="1" dirty="0">
              <a:solidFill>
                <a:srgbClr val="00B0F0"/>
              </a:solidFill>
              <a:latin typeface="Century Gothic" panose="020B0502020202020204" pitchFamily="34" charset="0"/>
              <a:sym typeface="Monotype Sorts"/>
            </a:endParaRP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Schwerwiegende bei der Abschlussprüfung auftretende Probleme, bei deren Lösung das Aufsichtsorgan </a:t>
            </a:r>
            <a:br>
              <a:rPr lang="de-DE" altLang="de-DE" dirty="0">
                <a:latin typeface="Century Gothic" panose="020B0502020202020204" pitchFamily="34" charset="0"/>
                <a:sym typeface="Monotype Sorts"/>
              </a:rPr>
            </a:br>
            <a:r>
              <a:rPr lang="de-DE" altLang="de-DE" dirty="0">
                <a:latin typeface="Century Gothic" panose="020B0502020202020204" pitchFamily="34" charset="0"/>
                <a:sym typeface="Monotype Sorts"/>
              </a:rPr>
              <a:t>unterstützen soll</a:t>
            </a: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Bedeutsame Mängel des IKS</a:t>
            </a: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Aktuelles zu besonders wichtigen Prüfungssachverhalten (</a:t>
            </a:r>
            <a:r>
              <a:rPr lang="de-DE" altLang="de-DE" dirty="0">
                <a:latin typeface="Century Gothic" pitchFamily="34" charset="0"/>
                <a:ea typeface="Verdana" pitchFamily="34" charset="0"/>
                <a:cs typeface="Verdana" pitchFamily="34" charset="0"/>
                <a:sym typeface="Wingdings" pitchFamily="2" charset="2"/>
              </a:rPr>
              <a:t>IDW PS 401 n.F. (10.2021)</a:t>
            </a:r>
            <a:r>
              <a:rPr lang="de-DE" altLang="de-DE" dirty="0">
                <a:latin typeface="Century Gothic" panose="020B0502020202020204" pitchFamily="34" charset="0"/>
                <a:sym typeface="Monotype Sorts"/>
              </a:rPr>
              <a:t>, nur PIE)</a:t>
            </a: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Erfüllung der Unabhängigkeitsanforderungen, </a:t>
            </a:r>
            <a:r>
              <a:rPr lang="de-DE" altLang="de-DE">
                <a:latin typeface="Century Gothic" panose="020B0502020202020204" pitchFamily="34" charset="0"/>
                <a:sym typeface="Monotype Sorts"/>
              </a:rPr>
              <a:t>neue Schutzmaßnahmen</a:t>
            </a:r>
            <a:br>
              <a:rPr lang="de-DE" altLang="de-DE">
                <a:latin typeface="Century Gothic" panose="020B0502020202020204" pitchFamily="34" charset="0"/>
                <a:sym typeface="Monotype Sorts"/>
              </a:rPr>
            </a:br>
            <a:endParaRPr lang="de-DE" altLang="de-DE" dirty="0">
              <a:latin typeface="Century Gothic" panose="020B0502020202020204" pitchFamily="34" charset="0"/>
              <a:sym typeface="Monotype Sorts"/>
            </a:endParaRPr>
          </a:p>
          <a:p>
            <a:pPr>
              <a:lnSpc>
                <a:spcPct val="100000"/>
              </a:lnSpc>
              <a:spcBef>
                <a:spcPts val="600"/>
              </a:spcBef>
              <a:spcAft>
                <a:spcPts val="600"/>
              </a:spcAft>
              <a:tabLst>
                <a:tab pos="266700" algn="l"/>
                <a:tab pos="1162050" algn="l"/>
              </a:tabLst>
              <a:defRPr/>
            </a:pPr>
            <a:r>
              <a:rPr lang="de-DE" altLang="de-DE" sz="1600" b="1" dirty="0">
                <a:solidFill>
                  <a:srgbClr val="00B0F0"/>
                </a:solidFill>
                <a:latin typeface="Century Gothic" panose="020B0502020202020204" pitchFamily="34" charset="0"/>
                <a:sym typeface="Monotype Sorts"/>
              </a:rPr>
              <a:t>Schritt </a:t>
            </a:r>
            <a:r>
              <a:rPr lang="de-DE" altLang="de-DE" sz="1600" b="1">
                <a:solidFill>
                  <a:srgbClr val="00B0F0"/>
                </a:solidFill>
                <a:latin typeface="Century Gothic" panose="020B0502020202020204" pitchFamily="34" charset="0"/>
                <a:sym typeface="Monotype Sorts"/>
              </a:rPr>
              <a:t>3: Prüfungsende </a:t>
            </a:r>
            <a:r>
              <a:rPr lang="de-DE" altLang="de-DE" sz="1600" b="1" dirty="0">
                <a:solidFill>
                  <a:srgbClr val="00B0F0"/>
                </a:solidFill>
                <a:latin typeface="Century Gothic" panose="020B0502020202020204" pitchFamily="34" charset="0"/>
                <a:sym typeface="Monotype Sorts"/>
              </a:rPr>
              <a:t>– Schlussbesprechung</a:t>
            </a: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Unabhängigkeit (Gefährdungen, Schutzmaßnahmen)</a:t>
            </a: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Feststellungen aus der Abschlussprüfung</a:t>
            </a:r>
          </a:p>
          <a:p>
            <a:pPr marL="542925" lvl="3" indent="-276225">
              <a:lnSpc>
                <a:spcPct val="100000"/>
              </a:lnSpc>
              <a:spcBef>
                <a:spcPts val="600"/>
              </a:spcBef>
              <a:spcAft>
                <a:spcPts val="600"/>
              </a:spcAft>
              <a:buFont typeface="Arial" panose="020B0604020202020204" pitchFamily="34" charset="0"/>
              <a:buChar char="•"/>
              <a:tabLst>
                <a:tab pos="266700" algn="l"/>
                <a:tab pos="1162050" algn="l"/>
              </a:tabLst>
              <a:defRPr/>
            </a:pPr>
            <a:r>
              <a:rPr lang="de-DE" altLang="de-DE" dirty="0">
                <a:latin typeface="Century Gothic" panose="020B0502020202020204" pitchFamily="34" charset="0"/>
                <a:sym typeface="Monotype Sorts"/>
              </a:rPr>
              <a:t>Sicht des Abschlussprüfers zu den qualitativen Aspekten der Rechnungslegungspraxis </a:t>
            </a:r>
            <a:r>
              <a:rPr lang="de-DE" altLang="de-DE">
                <a:latin typeface="Century Gothic" panose="020B0502020202020204" pitchFamily="34" charset="0"/>
                <a:sym typeface="Monotype Sorts"/>
              </a:rPr>
              <a:t>des Unternehmens</a:t>
            </a:r>
            <a:br>
              <a:rPr lang="de-DE" altLang="de-DE">
                <a:latin typeface="Century Gothic" panose="020B0502020202020204" pitchFamily="34" charset="0"/>
                <a:sym typeface="Monotype Sorts"/>
              </a:rPr>
            </a:br>
            <a:endParaRPr lang="de-DE" altLang="de-DE" dirty="0">
              <a:latin typeface="Century Gothic" panose="020B0502020202020204" pitchFamily="34" charset="0"/>
              <a:sym typeface="Monotype Sorts"/>
            </a:endParaRPr>
          </a:p>
          <a:p>
            <a:pPr marL="0" lvl="3" indent="0">
              <a:lnSpc>
                <a:spcPct val="100000"/>
              </a:lnSpc>
              <a:spcBef>
                <a:spcPts val="600"/>
              </a:spcBef>
              <a:spcAft>
                <a:spcPts val="600"/>
              </a:spcAft>
              <a:buNone/>
              <a:tabLst>
                <a:tab pos="266700" algn="l"/>
                <a:tab pos="1162050" algn="l"/>
              </a:tabLst>
              <a:defRPr/>
            </a:pPr>
            <a:r>
              <a:rPr lang="de-DE" altLang="de-DE" sz="1600" b="1" dirty="0">
                <a:solidFill>
                  <a:srgbClr val="00B0F0"/>
                </a:solidFill>
                <a:latin typeface="Century Gothic" panose="020B0502020202020204" pitchFamily="34" charset="0"/>
                <a:sym typeface="Monotype Sorts"/>
              </a:rPr>
              <a:t>Schritt </a:t>
            </a:r>
            <a:r>
              <a:rPr lang="de-DE" altLang="de-DE" sz="1600" b="1">
                <a:solidFill>
                  <a:srgbClr val="00B0F0"/>
                </a:solidFill>
                <a:latin typeface="Century Gothic" panose="020B0502020202020204" pitchFamily="34" charset="0"/>
                <a:sym typeface="Monotype Sorts"/>
              </a:rPr>
              <a:t>4: Teilnahme </a:t>
            </a:r>
            <a:r>
              <a:rPr lang="de-DE" altLang="de-DE" sz="1600" b="1" dirty="0">
                <a:solidFill>
                  <a:srgbClr val="00B0F0"/>
                </a:solidFill>
                <a:latin typeface="Century Gothic" panose="020B0502020202020204" pitchFamily="34" charset="0"/>
                <a:sym typeface="Monotype Sorts"/>
              </a:rPr>
              <a:t>an der Bilanzsitzung von AR und </a:t>
            </a:r>
            <a:r>
              <a:rPr lang="de-DE" altLang="de-DE" sz="1600" b="1">
                <a:solidFill>
                  <a:srgbClr val="00B0F0"/>
                </a:solidFill>
                <a:latin typeface="Century Gothic" panose="020B0502020202020204" pitchFamily="34" charset="0"/>
                <a:sym typeface="Monotype Sorts"/>
              </a:rPr>
              <a:t>Prüfungsausschuss (§ </a:t>
            </a:r>
            <a:r>
              <a:rPr lang="de-DE" altLang="de-DE" sz="1600" b="1" dirty="0">
                <a:solidFill>
                  <a:srgbClr val="00B0F0"/>
                </a:solidFill>
                <a:latin typeface="Century Gothic" panose="020B0502020202020204" pitchFamily="34" charset="0"/>
                <a:sym typeface="Monotype Sorts"/>
              </a:rPr>
              <a:t>171 Abs. 1 S. 1 AktG)</a:t>
            </a:r>
          </a:p>
        </p:txBody>
      </p:sp>
      <p:sp>
        <p:nvSpPr>
          <p:cNvPr id="252933" name="Rectangle 2">
            <a:extLst>
              <a:ext uri="{FF2B5EF4-FFF2-40B4-BE49-F238E27FC236}">
                <a16:creationId xmlns:a16="http://schemas.microsoft.com/office/drawing/2014/main" id="{6D0F9151-9B85-4A7B-BAA5-387F9F485238}"/>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5.4.1 Zeitlicher Ablauf der Kommunikation; Forts.</a:t>
            </a:r>
          </a:p>
        </p:txBody>
      </p:sp>
      <p:sp>
        <p:nvSpPr>
          <p:cNvPr id="11" name="Pfeil nach unten 1">
            <a:extLst>
              <a:ext uri="{FF2B5EF4-FFF2-40B4-BE49-F238E27FC236}">
                <a16:creationId xmlns:a16="http://schemas.microsoft.com/office/drawing/2014/main" id="{DEEEA9F7-A307-4AFA-80E8-C13FA9FDF968}"/>
              </a:ext>
            </a:extLst>
          </p:cNvPr>
          <p:cNvSpPr/>
          <p:nvPr/>
        </p:nvSpPr>
        <p:spPr>
          <a:xfrm>
            <a:off x="623069" y="1556097"/>
            <a:ext cx="360363" cy="432117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8" name="Rechteck 19">
            <a:extLst>
              <a:ext uri="{FF2B5EF4-FFF2-40B4-BE49-F238E27FC236}">
                <a16:creationId xmlns:a16="http://schemas.microsoft.com/office/drawing/2014/main" id="{70915D15-B460-4D04-840E-D8B7AEC1538A}"/>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Inhaltsplatzhalter 2">
            <a:extLst>
              <a:ext uri="{FF2B5EF4-FFF2-40B4-BE49-F238E27FC236}">
                <a16:creationId xmlns:a16="http://schemas.microsoft.com/office/drawing/2014/main" id="{3C0506C8-F544-4445-B6D3-9D66A0A9CACC}"/>
              </a:ext>
            </a:extLst>
          </p:cNvPr>
          <p:cNvSpPr>
            <a:spLocks noGrp="1"/>
          </p:cNvSpPr>
          <p:nvPr>
            <p:ph idx="4294967295"/>
          </p:nvPr>
        </p:nvSpPr>
        <p:spPr>
          <a:xfrm>
            <a:off x="965144" y="1412875"/>
            <a:ext cx="10791825" cy="3631763"/>
          </a:xfrm>
          <a:prstGeom prst="rect">
            <a:avLst/>
          </a:prstGeom>
        </p:spPr>
        <p:txBody>
          <a:bodyPr>
            <a:spAutoFit/>
          </a:bodyPr>
          <a:lstStyle/>
          <a:p>
            <a:pPr marL="266700" indent="-266700">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sym typeface="Monotype Sorts"/>
              </a:rPr>
              <a:t>Abstimmung von Form, Zeitpunkten sowie erwarteten und vorgeschriebenen Themenbereichen</a:t>
            </a:r>
            <a:br>
              <a:rPr lang="de-DE" altLang="de-DE" sz="1600" b="1" dirty="0">
                <a:solidFill>
                  <a:srgbClr val="00B0F0"/>
                </a:solidFill>
                <a:latin typeface="Century Gothic" panose="020B0502020202020204" pitchFamily="34" charset="0"/>
                <a:sym typeface="Monotype Sorts"/>
              </a:rPr>
            </a:br>
            <a:r>
              <a:rPr lang="de-DE" altLang="de-DE" sz="1600" b="1" dirty="0">
                <a:solidFill>
                  <a:srgbClr val="00B0F0"/>
                </a:solidFill>
                <a:latin typeface="Century Gothic" panose="020B0502020202020204" pitchFamily="34" charset="0"/>
                <a:sym typeface="Monotype Sorts"/>
              </a:rPr>
              <a:t>(</a:t>
            </a:r>
            <a:r>
              <a:rPr lang="de-DE" altLang="de-DE" sz="1600" b="1" dirty="0">
                <a:solidFill>
                  <a:srgbClr val="00B0F0"/>
                </a:solidFill>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B0F0"/>
                </a:solidFill>
                <a:latin typeface="Century Gothic" panose="020B0502020202020204" pitchFamily="34" charset="0"/>
                <a:sym typeface="Monotype Sorts"/>
              </a:rPr>
              <a:t>, Tz. 25)</a:t>
            </a:r>
          </a:p>
          <a:p>
            <a:pPr marL="266700" indent="-266700">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sym typeface="Monotype Sorts"/>
              </a:rPr>
              <a:t>Erörterung der organisatorischen Rahmenbedingungen mit Mindestinhalt</a:t>
            </a:r>
          </a:p>
          <a:p>
            <a:pPr marL="542925" lvl="2" indent="-276225">
              <a:lnSpc>
                <a:spcPct val="100000"/>
              </a:lnSpc>
              <a:spcBef>
                <a:spcPts val="600"/>
              </a:spcBef>
              <a:spcAft>
                <a:spcPts val="600"/>
              </a:spcAft>
            </a:pPr>
            <a:r>
              <a:rPr lang="de-DE" altLang="de-DE" dirty="0">
                <a:latin typeface="Century Gothic" panose="020B0502020202020204" pitchFamily="34" charset="0"/>
                <a:sym typeface="Monotype Sorts"/>
              </a:rPr>
              <a:t>Des Zwecks der Kommunikation (Erwartungen beider Seiten)</a:t>
            </a:r>
          </a:p>
          <a:p>
            <a:pPr marL="542925" lvl="2" indent="-276225">
              <a:lnSpc>
                <a:spcPct val="100000"/>
              </a:lnSpc>
              <a:spcBef>
                <a:spcPts val="600"/>
              </a:spcBef>
              <a:spcAft>
                <a:spcPts val="600"/>
              </a:spcAft>
            </a:pPr>
            <a:r>
              <a:rPr lang="de-DE" altLang="de-DE" dirty="0">
                <a:latin typeface="Century Gothic" panose="020B0502020202020204" pitchFamily="34" charset="0"/>
                <a:sym typeface="Monotype Sorts"/>
              </a:rPr>
              <a:t>Der Form, in der kommuniziert werden soll (E-Mail, Brief, mündlich)</a:t>
            </a:r>
          </a:p>
          <a:p>
            <a:pPr marL="542925" lvl="2" indent="-276225">
              <a:lnSpc>
                <a:spcPct val="100000"/>
              </a:lnSpc>
              <a:spcBef>
                <a:spcPts val="600"/>
              </a:spcBef>
              <a:spcAft>
                <a:spcPts val="600"/>
              </a:spcAft>
            </a:pPr>
            <a:r>
              <a:rPr lang="de-DE" altLang="de-DE" dirty="0">
                <a:latin typeface="Century Gothic" panose="020B0502020202020204" pitchFamily="34" charset="0"/>
                <a:sym typeface="Monotype Sorts"/>
              </a:rPr>
              <a:t>Wer im Prüfungsteam für die Kommunikation verantwortlich ist</a:t>
            </a:r>
          </a:p>
          <a:p>
            <a:pPr marL="542925" lvl="2" indent="-276225">
              <a:lnSpc>
                <a:spcPct val="100000"/>
              </a:lnSpc>
              <a:spcBef>
                <a:spcPts val="600"/>
              </a:spcBef>
              <a:spcAft>
                <a:spcPts val="600"/>
              </a:spcAft>
            </a:pPr>
            <a:r>
              <a:rPr lang="de-DE" altLang="de-DE" dirty="0">
                <a:latin typeface="Century Gothic" panose="020B0502020202020204" pitchFamily="34" charset="0"/>
                <a:sym typeface="Monotype Sorts"/>
              </a:rPr>
              <a:t>Der Wechselseitigkeit der Kommunikation (auch der Abschlussprüfer benötigt Informationen)</a:t>
            </a:r>
          </a:p>
          <a:p>
            <a:pPr marL="542925" lvl="2" indent="-276225">
              <a:lnSpc>
                <a:spcPct val="100000"/>
              </a:lnSpc>
              <a:spcBef>
                <a:spcPts val="600"/>
              </a:spcBef>
              <a:spcAft>
                <a:spcPts val="600"/>
              </a:spcAft>
            </a:pPr>
            <a:r>
              <a:rPr lang="de-DE" altLang="de-DE" dirty="0">
                <a:latin typeface="Century Gothic" panose="020B0502020202020204" pitchFamily="34" charset="0"/>
                <a:sym typeface="Monotype Sorts"/>
              </a:rPr>
              <a:t>Des Prozesses, nach dem das Aufsichtsorgan Maßnahmen hinsichtlich vom </a:t>
            </a:r>
            <a:r>
              <a:rPr lang="de-DE" altLang="de-DE">
                <a:latin typeface="Century Gothic" panose="020B0502020202020204" pitchFamily="34" charset="0"/>
                <a:sym typeface="Monotype Sorts"/>
              </a:rPr>
              <a:t>Abschlussprüfer mitgeteilter</a:t>
            </a:r>
            <a:br>
              <a:rPr lang="de-DE" altLang="de-DE">
                <a:latin typeface="Century Gothic" panose="020B0502020202020204" pitchFamily="34" charset="0"/>
                <a:sym typeface="Monotype Sorts"/>
              </a:rPr>
            </a:br>
            <a:r>
              <a:rPr lang="de-DE" altLang="de-DE">
                <a:latin typeface="Century Gothic" panose="020B0502020202020204" pitchFamily="34" charset="0"/>
                <a:sym typeface="Monotype Sorts"/>
              </a:rPr>
              <a:t>Sachverhalte </a:t>
            </a:r>
            <a:r>
              <a:rPr lang="de-DE" altLang="de-DE" dirty="0">
                <a:latin typeface="Century Gothic" panose="020B0502020202020204" pitchFamily="34" charset="0"/>
                <a:sym typeface="Monotype Sorts"/>
              </a:rPr>
              <a:t>veranlasst</a:t>
            </a:r>
          </a:p>
          <a:p>
            <a:pPr marL="542925" lvl="2" indent="-276225">
              <a:lnSpc>
                <a:spcPct val="100000"/>
              </a:lnSpc>
              <a:spcBef>
                <a:spcPts val="600"/>
              </a:spcBef>
              <a:spcAft>
                <a:spcPts val="600"/>
              </a:spcAft>
            </a:pPr>
            <a:r>
              <a:rPr lang="de-DE" altLang="de-DE" dirty="0">
                <a:latin typeface="Century Gothic" panose="020B0502020202020204" pitchFamily="34" charset="0"/>
                <a:sym typeface="Monotype Sorts"/>
              </a:rPr>
              <a:t>Dass Sachverhalte, die auch im Prüfungsbericht darzustellen sind, ggf. vorab mit </a:t>
            </a:r>
            <a:r>
              <a:rPr lang="de-DE" altLang="de-DE">
                <a:latin typeface="Century Gothic" panose="020B0502020202020204" pitchFamily="34" charset="0"/>
                <a:sym typeface="Monotype Sorts"/>
              </a:rPr>
              <a:t>dem Aufsichtsorgan</a:t>
            </a:r>
            <a:br>
              <a:rPr lang="de-DE" altLang="de-DE">
                <a:latin typeface="Century Gothic" panose="020B0502020202020204" pitchFamily="34" charset="0"/>
                <a:sym typeface="Monotype Sorts"/>
              </a:rPr>
            </a:br>
            <a:r>
              <a:rPr lang="de-DE" altLang="de-DE">
                <a:latin typeface="Century Gothic" panose="020B0502020202020204" pitchFamily="34" charset="0"/>
                <a:sym typeface="Monotype Sorts"/>
              </a:rPr>
              <a:t>zu </a:t>
            </a:r>
            <a:r>
              <a:rPr lang="de-DE" altLang="de-DE" dirty="0">
                <a:latin typeface="Century Gothic" panose="020B0502020202020204" pitchFamily="34" charset="0"/>
                <a:sym typeface="Monotype Sorts"/>
              </a:rPr>
              <a:t>erörtern sind</a:t>
            </a:r>
          </a:p>
        </p:txBody>
      </p:sp>
      <p:sp>
        <p:nvSpPr>
          <p:cNvPr id="254981" name="Rectangle 2">
            <a:extLst>
              <a:ext uri="{FF2B5EF4-FFF2-40B4-BE49-F238E27FC236}">
                <a16:creationId xmlns:a16="http://schemas.microsoft.com/office/drawing/2014/main" id="{499EFEB7-FCE6-49D4-B531-BB7C197F32C9}"/>
              </a:ext>
            </a:extLst>
          </p:cNvPr>
          <p:cNvSpPr txBox="1">
            <a:spLocks/>
          </p:cNvSpPr>
          <p:nvPr/>
        </p:nvSpPr>
        <p:spPr bwMode="auto">
          <a:xfrm>
            <a:off x="105544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5.4.2 Festlegung des</a:t>
            </a:r>
            <a:r>
              <a:rPr lang="de-DE" altLang="de-DE" sz="1600" b="1" dirty="0">
                <a:solidFill>
                  <a:srgbClr val="00B0F0"/>
                </a:solidFill>
                <a:latin typeface="Century Gothic" panose="020B0502020202020204" pitchFamily="34" charset="0"/>
                <a:sym typeface="Monotype Sorts"/>
              </a:rPr>
              <a:t> Kommunikationsprozesses mit dem Aufsichtsorgan</a:t>
            </a:r>
            <a:endParaRPr lang="de-DE" altLang="de-DE" sz="1600" b="1" dirty="0">
              <a:solidFill>
                <a:srgbClr val="00B0F0"/>
              </a:solidFill>
              <a:latin typeface="Century Gothic" panose="020B0502020202020204" pitchFamily="34" charset="0"/>
            </a:endParaRPr>
          </a:p>
        </p:txBody>
      </p:sp>
      <p:sp>
        <p:nvSpPr>
          <p:cNvPr id="7" name="Rechteck 19">
            <a:extLst>
              <a:ext uri="{FF2B5EF4-FFF2-40B4-BE49-F238E27FC236}">
                <a16:creationId xmlns:a16="http://schemas.microsoft.com/office/drawing/2014/main" id="{F4EA1BA8-5B00-4D82-93F9-EF645F9C673E}"/>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Inhaltsplatzhalter 2">
            <a:extLst>
              <a:ext uri="{FF2B5EF4-FFF2-40B4-BE49-F238E27FC236}">
                <a16:creationId xmlns:a16="http://schemas.microsoft.com/office/drawing/2014/main" id="{A35AE7D1-6ADD-4975-8C06-69CDA0EB04ED}"/>
              </a:ext>
            </a:extLst>
          </p:cNvPr>
          <p:cNvSpPr>
            <a:spLocks noGrp="1"/>
          </p:cNvSpPr>
          <p:nvPr>
            <p:ph idx="4294967295"/>
          </p:nvPr>
        </p:nvSpPr>
        <p:spPr>
          <a:xfrm>
            <a:off x="956000" y="1544638"/>
            <a:ext cx="10071100" cy="2985433"/>
          </a:xfrm>
          <a:prstGeom prst="rect">
            <a:avLst/>
          </a:prstGeom>
        </p:spPr>
        <p:txBody>
          <a:bodyPr>
            <a:spAutoFit/>
          </a:bodyPr>
          <a:lstStyle/>
          <a:p>
            <a:pPr>
              <a:lnSpc>
                <a:spcPct val="100000"/>
              </a:lnSpc>
              <a:spcBef>
                <a:spcPts val="600"/>
              </a:spcBef>
              <a:spcAft>
                <a:spcPts val="600"/>
              </a:spcAft>
            </a:pPr>
            <a:r>
              <a:rPr lang="de-DE" altLang="de-DE" sz="1600" i="1" dirty="0">
                <a:latin typeface="Century Gothic" panose="020B0502020202020204" pitchFamily="34" charset="0"/>
                <a:sym typeface="Monotype Sorts"/>
              </a:rPr>
              <a:t>„Der Abschlussprüfer hat zu beurteilen, ob die wechselseitige Kommunikation </a:t>
            </a:r>
            <a:r>
              <a:rPr lang="de-DE" altLang="de-DE" sz="1600" i="1">
                <a:latin typeface="Century Gothic" panose="020B0502020202020204" pitchFamily="34" charset="0"/>
                <a:sym typeface="Monotype Sorts"/>
              </a:rPr>
              <a:t>zwischen ihm</a:t>
            </a:r>
            <a:br>
              <a:rPr lang="de-DE" altLang="de-DE" sz="1600" i="1">
                <a:latin typeface="Century Gothic" panose="020B0502020202020204" pitchFamily="34" charset="0"/>
                <a:sym typeface="Monotype Sorts"/>
              </a:rPr>
            </a:br>
            <a:r>
              <a:rPr lang="de-DE" altLang="de-DE" sz="1600" i="1">
                <a:latin typeface="Century Gothic" panose="020B0502020202020204" pitchFamily="34" charset="0"/>
                <a:sym typeface="Monotype Sorts"/>
              </a:rPr>
              <a:t>und </a:t>
            </a:r>
            <a:r>
              <a:rPr lang="de-DE" altLang="de-DE" sz="1600" i="1" dirty="0">
                <a:latin typeface="Century Gothic" panose="020B0502020202020204" pitchFamily="34" charset="0"/>
                <a:sym typeface="Monotype Sorts"/>
              </a:rPr>
              <a:t>dem Aufsichtsorgan für den Zweck der Abschlussprüfung angemessen verlaufen ist.“</a:t>
            </a:r>
          </a:p>
          <a:p>
            <a:pPr>
              <a:lnSpc>
                <a:spcPct val="100000"/>
              </a:lnSpc>
              <a:spcBef>
                <a:spcPts val="600"/>
              </a:spcBef>
              <a:spcAft>
                <a:spcPts val="600"/>
              </a:spcAft>
            </a:pPr>
            <a:endParaRPr lang="de-DE" altLang="de-DE" sz="1600" b="1" dirty="0">
              <a:latin typeface="Century Gothic" panose="020B0502020202020204" pitchFamily="34" charset="0"/>
              <a:sym typeface="Monotype Sorts"/>
            </a:endParaRPr>
          </a:p>
          <a:p>
            <a:pPr>
              <a:lnSpc>
                <a:spcPct val="100000"/>
              </a:lnSpc>
              <a:spcBef>
                <a:spcPts val="600"/>
              </a:spcBef>
              <a:spcAft>
                <a:spcPts val="600"/>
              </a:spcAft>
            </a:pPr>
            <a:r>
              <a:rPr lang="de-DE" altLang="de-DE" sz="1600" b="1" dirty="0">
                <a:latin typeface="Century Gothic" panose="020B0502020202020204" pitchFamily="34" charset="0"/>
                <a:sym typeface="Monotype Sorts"/>
              </a:rPr>
              <a:t>Ausnahmefall unangemessener Verlauf </a:t>
            </a:r>
          </a:p>
          <a:p>
            <a:pPr>
              <a:lnSpc>
                <a:spcPct val="100000"/>
              </a:lnSpc>
              <a:spcBef>
                <a:spcPts val="600"/>
              </a:spcBef>
              <a:spcAft>
                <a:spcPts val="600"/>
              </a:spcAft>
            </a:pPr>
            <a:r>
              <a:rPr lang="de-DE" altLang="de-DE" sz="1600" b="1" dirty="0">
                <a:latin typeface="Century Gothic" panose="020B0502020202020204" pitchFamily="34" charset="0"/>
                <a:sym typeface="Monotype Sorts"/>
              </a:rPr>
              <a:t>Beurteilung</a:t>
            </a:r>
          </a:p>
          <a:p>
            <a:pPr marL="266700" lvl="1"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sym typeface="Monotype Sorts"/>
              </a:rPr>
              <a:t>der Auswirkungen auf die </a:t>
            </a:r>
            <a:r>
              <a:rPr lang="de-DE" altLang="de-DE" sz="1600" b="1" dirty="0">
                <a:latin typeface="Century Gothic" panose="020B0502020202020204" pitchFamily="34" charset="0"/>
                <a:sym typeface="Monotype Sorts"/>
              </a:rPr>
              <a:t>Beurteilung der Risiken wesentlicher falscher Angaben</a:t>
            </a:r>
          </a:p>
          <a:p>
            <a:pPr marL="266700" lvl="1"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sym typeface="Monotype Sorts"/>
              </a:rPr>
              <a:t>auf die Möglichkeit, </a:t>
            </a:r>
            <a:r>
              <a:rPr lang="de-DE" altLang="de-DE" sz="1600" b="1" dirty="0">
                <a:latin typeface="Century Gothic" panose="020B0502020202020204" pitchFamily="34" charset="0"/>
                <a:sym typeface="Monotype Sorts"/>
              </a:rPr>
              <a:t>ausreichende und angemessene Prüfungsnachweise </a:t>
            </a:r>
            <a:r>
              <a:rPr lang="de-DE" altLang="de-DE" sz="1600" dirty="0">
                <a:latin typeface="Century Gothic" panose="020B0502020202020204" pitchFamily="34" charset="0"/>
                <a:sym typeface="Monotype Sorts"/>
              </a:rPr>
              <a:t>zu erlangen</a:t>
            </a:r>
          </a:p>
          <a:p>
            <a:pPr marL="266700" lvl="1"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sym typeface="Monotype Sorts"/>
              </a:rPr>
              <a:t>und bei Bedarf </a:t>
            </a:r>
            <a:r>
              <a:rPr lang="de-DE" altLang="de-DE" sz="1600" b="1" dirty="0">
                <a:latin typeface="Century Gothic" panose="020B0502020202020204" pitchFamily="34" charset="0"/>
                <a:sym typeface="Monotype Sorts"/>
              </a:rPr>
              <a:t>geeignete Maßnahmen </a:t>
            </a:r>
            <a:r>
              <a:rPr lang="de-DE" altLang="de-DE" sz="1600" dirty="0">
                <a:latin typeface="Century Gothic" panose="020B0502020202020204" pitchFamily="34" charset="0"/>
                <a:sym typeface="Monotype Sorts"/>
              </a:rPr>
              <a:t>zu ergreifen.</a:t>
            </a:r>
            <a:endParaRPr lang="de-DE" altLang="de-DE" sz="1600" b="1" dirty="0">
              <a:latin typeface="Century Gothic" panose="020B0502020202020204" pitchFamily="34" charset="0"/>
              <a:sym typeface="Monotype Sorts"/>
            </a:endParaRPr>
          </a:p>
        </p:txBody>
      </p:sp>
      <p:sp>
        <p:nvSpPr>
          <p:cNvPr id="257029" name="Rectangle 2">
            <a:extLst>
              <a:ext uri="{FF2B5EF4-FFF2-40B4-BE49-F238E27FC236}">
                <a16:creationId xmlns:a16="http://schemas.microsoft.com/office/drawing/2014/main" id="{053FDD97-BBEC-4AD1-9109-FE01F1723EE0}"/>
              </a:ext>
            </a:extLst>
          </p:cNvPr>
          <p:cNvSpPr txBox="1">
            <a:spLocks/>
          </p:cNvSpPr>
          <p:nvPr/>
        </p:nvSpPr>
        <p:spPr bwMode="auto">
          <a:xfrm>
            <a:off x="105791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5.4.3 Beurteilung der Angemessenheit des </a:t>
            </a:r>
            <a:r>
              <a:rPr lang="de-DE" altLang="de-DE" sz="1600" b="1" dirty="0">
                <a:solidFill>
                  <a:srgbClr val="00B0F0"/>
                </a:solidFill>
                <a:latin typeface="Century Gothic" panose="020B0502020202020204" pitchFamily="34" charset="0"/>
                <a:sym typeface="Monotype Sorts"/>
              </a:rPr>
              <a:t>Kommunikationsprozesses</a:t>
            </a:r>
            <a:endParaRPr lang="de-DE" altLang="de-DE" sz="1600" b="1" dirty="0">
              <a:solidFill>
                <a:srgbClr val="00B0F0"/>
              </a:solidFill>
              <a:latin typeface="Century Gothic" panose="020B0502020202020204" pitchFamily="34" charset="0"/>
            </a:endParaRPr>
          </a:p>
        </p:txBody>
      </p:sp>
      <p:sp>
        <p:nvSpPr>
          <p:cNvPr id="7" name="Rechteck 19">
            <a:extLst>
              <a:ext uri="{FF2B5EF4-FFF2-40B4-BE49-F238E27FC236}">
                <a16:creationId xmlns:a16="http://schemas.microsoft.com/office/drawing/2014/main" id="{AB6AF289-C71D-4BB9-B246-9FD7173678D8}"/>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Inhaltsplatzhalter 2">
            <a:extLst>
              <a:ext uri="{FF2B5EF4-FFF2-40B4-BE49-F238E27FC236}">
                <a16:creationId xmlns:a16="http://schemas.microsoft.com/office/drawing/2014/main" id="{FABECE4B-BCE1-4FE7-801F-5939304B9C0C}"/>
              </a:ext>
            </a:extLst>
          </p:cNvPr>
          <p:cNvSpPr>
            <a:spLocks noGrp="1"/>
          </p:cNvSpPr>
          <p:nvPr>
            <p:ph idx="4294967295"/>
          </p:nvPr>
        </p:nvSpPr>
        <p:spPr>
          <a:xfrm>
            <a:off x="965144" y="1414463"/>
            <a:ext cx="10801350" cy="3970318"/>
          </a:xfrm>
          <a:prstGeom prst="rect">
            <a:avLst/>
          </a:prstGeom>
        </p:spPr>
        <p:txBody>
          <a:bodyPr>
            <a:spAutoFit/>
          </a:bodyPr>
          <a:lstStyle/>
          <a:p>
            <a:pPr>
              <a:lnSpc>
                <a:spcPct val="100000"/>
              </a:lnSpc>
              <a:spcBef>
                <a:spcPts val="600"/>
              </a:spcBef>
              <a:spcAft>
                <a:spcPts val="600"/>
              </a:spcAft>
              <a:defRPr/>
            </a:pPr>
            <a:r>
              <a:rPr lang="de-DE" altLang="de-DE" sz="1600" b="1" dirty="0">
                <a:latin typeface="Century Gothic" panose="020B0502020202020204" pitchFamily="34" charset="0"/>
                <a:sym typeface="Monotype Sorts"/>
              </a:rPr>
              <a:t>Vorgehensweise:</a:t>
            </a:r>
            <a:br>
              <a:rPr lang="de-DE" altLang="de-DE" sz="1600" b="1" dirty="0">
                <a:latin typeface="Century Gothic" panose="020B0502020202020204" pitchFamily="34" charset="0"/>
                <a:sym typeface="Monotype Sorts"/>
              </a:rPr>
            </a:br>
            <a:r>
              <a:rPr lang="de-DE" altLang="de-DE" sz="1600" dirty="0">
                <a:latin typeface="Century Gothic" panose="020B0502020202020204" pitchFamily="34" charset="0"/>
                <a:sym typeface="Monotype Sorts"/>
              </a:rPr>
              <a:t>Zur Beurteilung sind keine weiteren Prüfungshandlungen vorzunehmen; es zählt der </a:t>
            </a:r>
            <a:r>
              <a:rPr lang="de-DE" altLang="de-DE" sz="1600">
                <a:latin typeface="Century Gothic" panose="020B0502020202020204" pitchFamily="34" charset="0"/>
                <a:sym typeface="Monotype Sorts"/>
              </a:rPr>
              <a:t>Eindruck von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den </a:t>
            </a:r>
            <a:r>
              <a:rPr lang="de-DE" altLang="de-DE" sz="1600" dirty="0">
                <a:latin typeface="Century Gothic" panose="020B0502020202020204" pitchFamily="34" charset="0"/>
                <a:sym typeface="Monotype Sorts"/>
              </a:rPr>
              <a:t>Handlungen/Reaktionen des Aufsichtsorgans i. R. d. Abschlussprüfung, wie z. B.: </a:t>
            </a:r>
          </a:p>
          <a:p>
            <a:pPr marL="266700" lvl="1" indent="-266700">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sym typeface="Monotype Sorts"/>
              </a:rPr>
              <a:t>Reagiert</a:t>
            </a:r>
            <a:r>
              <a:rPr lang="de-DE" altLang="de-DE" sz="1600" dirty="0">
                <a:latin typeface="Century Gothic" panose="020B0502020202020204" pitchFamily="34" charset="0"/>
                <a:sym typeface="Monotype Sorts"/>
              </a:rPr>
              <a:t> das Aufsichtsorgan </a:t>
            </a:r>
            <a:r>
              <a:rPr lang="de-DE" altLang="de-DE" sz="1600" b="1" dirty="0">
                <a:latin typeface="Century Gothic" panose="020B0502020202020204" pitchFamily="34" charset="0"/>
                <a:sym typeface="Monotype Sorts"/>
              </a:rPr>
              <a:t>angemessen und rechtzeitig </a:t>
            </a:r>
            <a:r>
              <a:rPr lang="de-DE" altLang="de-DE" sz="1600" dirty="0">
                <a:latin typeface="Century Gothic" panose="020B0502020202020204" pitchFamily="34" charset="0"/>
                <a:sym typeface="Monotype Sorts"/>
              </a:rPr>
              <a:t>mit Maßnahmen </a:t>
            </a:r>
            <a:r>
              <a:rPr lang="de-DE" altLang="de-DE" sz="1600">
                <a:latin typeface="Century Gothic" panose="020B0502020202020204" pitchFamily="34" charset="0"/>
                <a:sym typeface="Monotype Sorts"/>
              </a:rPr>
              <a:t>auf vom</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Abschlussprüfer </a:t>
            </a:r>
            <a:r>
              <a:rPr lang="de-DE" altLang="de-DE" sz="1600" dirty="0">
                <a:latin typeface="Century Gothic" panose="020B0502020202020204" pitchFamily="34" charset="0"/>
                <a:sym typeface="Monotype Sorts"/>
              </a:rPr>
              <a:t>mitgeteilte Sachverhalte?</a:t>
            </a:r>
          </a:p>
          <a:p>
            <a:pPr marL="266700" lvl="1" indent="-266700">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sym typeface="Monotype Sorts"/>
              </a:rPr>
              <a:t>Kommunizieren</a:t>
            </a:r>
            <a:r>
              <a:rPr lang="de-DE" altLang="de-DE" sz="1600" dirty="0">
                <a:latin typeface="Century Gothic" panose="020B0502020202020204" pitchFamily="34" charset="0"/>
                <a:sym typeface="Monotype Sorts"/>
              </a:rPr>
              <a:t> die Mitglieder des Aufsichtsorgans </a:t>
            </a:r>
            <a:r>
              <a:rPr lang="de-DE" altLang="de-DE" sz="1600" b="1" dirty="0">
                <a:latin typeface="Century Gothic" panose="020B0502020202020204" pitchFamily="34" charset="0"/>
                <a:sym typeface="Monotype Sorts"/>
              </a:rPr>
              <a:t>offen</a:t>
            </a:r>
            <a:r>
              <a:rPr lang="de-DE" altLang="de-DE" sz="1600" dirty="0">
                <a:latin typeface="Century Gothic" panose="020B0502020202020204" pitchFamily="34" charset="0"/>
                <a:sym typeface="Monotype Sorts"/>
              </a:rPr>
              <a:t> mit dem Abschlussprüfer?</a:t>
            </a:r>
          </a:p>
          <a:p>
            <a:pPr marL="266700" lvl="1"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Reicht das </a:t>
            </a:r>
            <a:r>
              <a:rPr lang="de-DE" altLang="de-DE" sz="1600" b="1" dirty="0">
                <a:latin typeface="Century Gothic" panose="020B0502020202020204" pitchFamily="34" charset="0"/>
                <a:sym typeface="Monotype Sorts"/>
              </a:rPr>
              <a:t>fachliche Wissen </a:t>
            </a:r>
            <a:r>
              <a:rPr lang="de-DE" altLang="de-DE" sz="1600" dirty="0">
                <a:latin typeface="Century Gothic" panose="020B0502020202020204" pitchFamily="34" charset="0"/>
                <a:sym typeface="Monotype Sorts"/>
              </a:rPr>
              <a:t>der Mitglieder des Aufsichtsorgans aus, um </a:t>
            </a:r>
            <a:r>
              <a:rPr lang="de-DE" altLang="de-DE" sz="1600">
                <a:latin typeface="Century Gothic" panose="020B0502020202020204" pitchFamily="34" charset="0"/>
                <a:sym typeface="Monotype Sorts"/>
              </a:rPr>
              <a:t>Sachverhalte zu</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untersuchen </a:t>
            </a:r>
            <a:r>
              <a:rPr lang="de-DE" altLang="de-DE" sz="1600" dirty="0">
                <a:latin typeface="Century Gothic" panose="020B0502020202020204" pitchFamily="34" charset="0"/>
                <a:sym typeface="Monotype Sorts"/>
              </a:rPr>
              <a:t>und Empfehlungen zu hinterfragen?</a:t>
            </a:r>
          </a:p>
          <a:p>
            <a:pPr marL="266700" lvl="1"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Ergaben sich </a:t>
            </a:r>
            <a:r>
              <a:rPr lang="de-DE" altLang="de-DE" sz="1600" b="1" dirty="0">
                <a:latin typeface="Century Gothic" panose="020B0502020202020204" pitchFamily="34" charset="0"/>
                <a:sym typeface="Monotype Sorts"/>
              </a:rPr>
              <a:t>Schwierigkeiten bei der Abstimmung </a:t>
            </a:r>
            <a:r>
              <a:rPr lang="de-DE" altLang="de-DE" sz="1600" dirty="0">
                <a:latin typeface="Century Gothic" panose="020B0502020202020204" pitchFamily="34" charset="0"/>
                <a:sym typeface="Monotype Sorts"/>
              </a:rPr>
              <a:t>von Inhalt, Zeitpunkten </a:t>
            </a:r>
            <a:r>
              <a:rPr lang="de-DE" altLang="de-DE" sz="1600">
                <a:latin typeface="Century Gothic" panose="020B0502020202020204" pitchFamily="34" charset="0"/>
                <a:sym typeface="Monotype Sorts"/>
              </a:rPr>
              <a:t>und Form</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der </a:t>
            </a:r>
            <a:r>
              <a:rPr lang="de-DE" altLang="de-DE" sz="1600" dirty="0">
                <a:latin typeface="Century Gothic" panose="020B0502020202020204" pitchFamily="34" charset="0"/>
                <a:sym typeface="Monotype Sorts"/>
              </a:rPr>
              <a:t>Kommunikation?</a:t>
            </a:r>
          </a:p>
          <a:p>
            <a:pPr marL="266700" lvl="1"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sym typeface="Monotype Sorts"/>
              </a:rPr>
              <a:t>Erfüllt die wechselseitige Kommunikation die </a:t>
            </a:r>
            <a:r>
              <a:rPr lang="de-DE" altLang="de-DE" sz="1600" b="1" dirty="0">
                <a:latin typeface="Century Gothic" panose="020B0502020202020204" pitchFamily="34" charset="0"/>
                <a:sym typeface="Monotype Sorts"/>
              </a:rPr>
              <a:t>gesetzlichen Anforderungen</a:t>
            </a:r>
            <a:r>
              <a:rPr lang="de-DE" altLang="de-DE" sz="1600" dirty="0">
                <a:latin typeface="Century Gothic" panose="020B0502020202020204" pitchFamily="34" charset="0"/>
                <a:sym typeface="Monotype Sorts"/>
              </a:rPr>
              <a:t>?</a:t>
            </a:r>
          </a:p>
          <a:p>
            <a:pPr marL="266700" lvl="1" indent="-266700">
              <a:lnSpc>
                <a:spcPct val="100000"/>
              </a:lnSpc>
              <a:spcBef>
                <a:spcPts val="600"/>
              </a:spcBef>
              <a:spcAft>
                <a:spcPts val="600"/>
              </a:spcAft>
              <a:buFont typeface="Arial" panose="020B0604020202020204" pitchFamily="34" charset="0"/>
              <a:buChar char="•"/>
              <a:defRPr/>
            </a:pPr>
            <a:r>
              <a:rPr lang="de-DE" altLang="de-DE" sz="1600">
                <a:latin typeface="Century Gothic" panose="020B0502020202020204" pitchFamily="34" charset="0"/>
                <a:sym typeface="Monotype Sorts"/>
              </a:rPr>
              <a:t>…</a:t>
            </a:r>
            <a:endParaRPr lang="de-DE" altLang="de-DE" sz="1600" dirty="0">
              <a:latin typeface="Century Gothic" panose="020B0502020202020204" pitchFamily="34" charset="0"/>
              <a:sym typeface="Monotype Sorts"/>
            </a:endParaRPr>
          </a:p>
        </p:txBody>
      </p:sp>
      <p:sp>
        <p:nvSpPr>
          <p:cNvPr id="259077" name="Rectangle 2">
            <a:extLst>
              <a:ext uri="{FF2B5EF4-FFF2-40B4-BE49-F238E27FC236}">
                <a16:creationId xmlns:a16="http://schemas.microsoft.com/office/drawing/2014/main" id="{271B7DFA-63E5-44B1-9FAF-795388E5F235}"/>
              </a:ext>
            </a:extLst>
          </p:cNvPr>
          <p:cNvSpPr txBox="1">
            <a:spLocks/>
          </p:cNvSpPr>
          <p:nvPr/>
        </p:nvSpPr>
        <p:spPr bwMode="auto">
          <a:xfrm>
            <a:off x="105791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B0F0"/>
                </a:solidFill>
                <a:latin typeface="Century Gothic" panose="020B0502020202020204" pitchFamily="34" charset="0"/>
              </a:rPr>
              <a:t>5.4.3 Beurteilung der Angemessenheit des </a:t>
            </a:r>
            <a:r>
              <a:rPr lang="de-DE" altLang="de-DE" sz="1600" b="1" dirty="0">
                <a:solidFill>
                  <a:srgbClr val="00B0F0"/>
                </a:solidFill>
                <a:latin typeface="Century Gothic" panose="020B0502020202020204" pitchFamily="34" charset="0"/>
                <a:sym typeface="Monotype Sorts"/>
              </a:rPr>
              <a:t>Kommunikationsprozesses; Forts.</a:t>
            </a:r>
            <a:endParaRPr lang="de-DE" altLang="de-DE" sz="1600" b="1" dirty="0">
              <a:solidFill>
                <a:srgbClr val="00B0F0"/>
              </a:solidFill>
              <a:latin typeface="Century Gothic" panose="020B0502020202020204" pitchFamily="34" charset="0"/>
            </a:endParaRPr>
          </a:p>
        </p:txBody>
      </p:sp>
      <p:sp>
        <p:nvSpPr>
          <p:cNvPr id="7" name="Rechteck 19">
            <a:extLst>
              <a:ext uri="{FF2B5EF4-FFF2-40B4-BE49-F238E27FC236}">
                <a16:creationId xmlns:a16="http://schemas.microsoft.com/office/drawing/2014/main" id="{0F85E152-1070-4349-A89A-CB5341FE80C1}"/>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5" name="Inhaltsplatzhalter 2">
            <a:extLst>
              <a:ext uri="{FF2B5EF4-FFF2-40B4-BE49-F238E27FC236}">
                <a16:creationId xmlns:a16="http://schemas.microsoft.com/office/drawing/2014/main" id="{8D7F8EAF-46E4-42C1-860E-A7AC3A70CA5E}"/>
              </a:ext>
            </a:extLst>
          </p:cNvPr>
          <p:cNvSpPr txBox="1">
            <a:spLocks/>
          </p:cNvSpPr>
          <p:nvPr/>
        </p:nvSpPr>
        <p:spPr>
          <a:xfrm>
            <a:off x="7195170" y="6165304"/>
            <a:ext cx="3048869" cy="246221"/>
          </a:xfrm>
          <a:prstGeom prst="rect">
            <a:avLst/>
          </a:prstGeom>
        </p:spPr>
        <p:txBody>
          <a:bodyPr wrap="square">
            <a:spAutoFit/>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spcAft>
                <a:spcPts val="600"/>
              </a:spcAft>
              <a:defRPr/>
            </a:pPr>
            <a:r>
              <a:rPr lang="de-DE" altLang="de-DE" sz="1000">
                <a:latin typeface="Century Gothic" panose="020B0502020202020204" pitchFamily="34" charset="0"/>
                <a:sym typeface="Monotype Sorts"/>
              </a:rPr>
              <a:t>Quelle: </a:t>
            </a:r>
            <a:r>
              <a:rPr lang="de-DE" altLang="de-DE" sz="1000">
                <a:latin typeface="Century Gothic" pitchFamily="34" charset="0"/>
                <a:ea typeface="Verdana" pitchFamily="34" charset="0"/>
                <a:cs typeface="Verdana" pitchFamily="34" charset="0"/>
                <a:sym typeface="Wingdings" pitchFamily="2" charset="2"/>
              </a:rPr>
              <a:t>IDW PS 470 n.F. (10.2021)</a:t>
            </a:r>
            <a:r>
              <a:rPr lang="de-DE" altLang="de-DE" sz="1000">
                <a:latin typeface="Century Gothic" panose="020B0502020202020204" pitchFamily="34" charset="0"/>
                <a:sym typeface="Monotype Sorts"/>
              </a:rPr>
              <a:t>, Tz. 29, A52 ff.</a:t>
            </a:r>
            <a:endParaRPr lang="de-DE" altLang="de-DE" sz="1000" dirty="0">
              <a:latin typeface="Century Gothic" panose="020B0502020202020204" pitchFamily="34" charset="0"/>
              <a:sym typeface="Monotype Sorts"/>
            </a:endParaRPr>
          </a:p>
        </p:txBody>
      </p:sp>
    </p:spTree>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9">
            <a:extLst>
              <a:ext uri="{FF2B5EF4-FFF2-40B4-BE49-F238E27FC236}">
                <a16:creationId xmlns:a16="http://schemas.microsoft.com/office/drawing/2014/main" id="{6FCE4EC2-076F-44FA-A764-0D64A25B3386}"/>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
        <p:nvSpPr>
          <p:cNvPr id="8" name="Rectangle 2">
            <a:extLst>
              <a:ext uri="{FF2B5EF4-FFF2-40B4-BE49-F238E27FC236}">
                <a16:creationId xmlns:a16="http://schemas.microsoft.com/office/drawing/2014/main" id="{C45E6AE8-2E43-4F6E-B0AB-CB9F221DF65D}"/>
              </a:ext>
            </a:extLst>
          </p:cNvPr>
          <p:cNvSpPr txBox="1">
            <a:spLocks/>
          </p:cNvSpPr>
          <p:nvPr/>
        </p:nvSpPr>
        <p:spPr bwMode="auto">
          <a:xfrm>
            <a:off x="1059524" y="-1170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5.5	</a:t>
            </a:r>
            <a:r>
              <a:rPr lang="de-DE" sz="2800" b="1" dirty="0">
                <a:latin typeface="Century Gothic" panose="020B0502020202020204" pitchFamily="34" charset="0"/>
              </a:rPr>
              <a:t>Dokumentation</a:t>
            </a:r>
          </a:p>
        </p:txBody>
      </p:sp>
    </p:spTree>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Inhaltsplatzhalter 2">
            <a:extLst>
              <a:ext uri="{FF2B5EF4-FFF2-40B4-BE49-F238E27FC236}">
                <a16:creationId xmlns:a16="http://schemas.microsoft.com/office/drawing/2014/main" id="{50A40B37-4555-4402-A742-7C1D3C086967}"/>
              </a:ext>
            </a:extLst>
          </p:cNvPr>
          <p:cNvSpPr>
            <a:spLocks noGrp="1"/>
          </p:cNvSpPr>
          <p:nvPr>
            <p:ph idx="4294967295"/>
          </p:nvPr>
        </p:nvSpPr>
        <p:spPr>
          <a:xfrm>
            <a:off x="956000" y="1433513"/>
            <a:ext cx="10585450" cy="4847481"/>
          </a:xfrm>
          <a:prstGeom prst="rect">
            <a:avLst/>
          </a:prstGeom>
        </p:spPr>
        <p:txBody>
          <a:bodyPr wrap="square">
            <a:spAutoFit/>
          </a:bodyPr>
          <a:lstStyle/>
          <a:p>
            <a:pPr marL="266700" indent="-266700">
              <a:lnSpc>
                <a:spcPct val="100000"/>
              </a:lnSpc>
              <a:spcBef>
                <a:spcPts val="600"/>
              </a:spcBef>
              <a:spcAft>
                <a:spcPts val="600"/>
              </a:spcAft>
              <a:buClr>
                <a:srgbClr val="00B0F0"/>
              </a:buClr>
              <a:buFont typeface="+mj-lt"/>
              <a:buAutoNum type="alphaLcPeriod"/>
              <a:defRPr/>
            </a:pPr>
            <a:r>
              <a:rPr lang="de-DE" altLang="de-DE" sz="1600" b="1" dirty="0">
                <a:solidFill>
                  <a:srgbClr val="00B0F0"/>
                </a:solidFill>
                <a:latin typeface="Century Gothic" panose="020B0502020202020204" pitchFamily="34" charset="0"/>
                <a:sym typeface="Monotype Sorts"/>
              </a:rPr>
              <a:t>Mindestumfang zur Prüfungsdokumentation aufzunehmen</a:t>
            </a:r>
            <a:endParaRPr lang="de-DE" altLang="de-DE" sz="1600" b="1" dirty="0">
              <a:latin typeface="Century Gothic" panose="020B0502020202020204" pitchFamily="34" charset="0"/>
              <a:sym typeface="Monotype Sorts"/>
            </a:endParaRPr>
          </a:p>
          <a:p>
            <a:pPr marL="542925" lvl="2" indent="-276225">
              <a:lnSpc>
                <a:spcPct val="100000"/>
              </a:lnSpc>
              <a:spcBef>
                <a:spcPts val="600"/>
              </a:spcBef>
              <a:spcAft>
                <a:spcPts val="600"/>
              </a:spcAft>
              <a:defRPr/>
            </a:pPr>
            <a:r>
              <a:rPr lang="de-DE" altLang="de-DE" sz="1600" b="1" dirty="0">
                <a:latin typeface="Century Gothic" panose="020B0502020202020204" pitchFamily="34" charset="0"/>
                <a:sym typeface="Monotype Sorts"/>
              </a:rPr>
              <a:t>Mündliche</a:t>
            </a:r>
            <a:r>
              <a:rPr lang="de-DE" altLang="de-DE" sz="1600" dirty="0">
                <a:latin typeface="Century Gothic" panose="020B0502020202020204" pitchFamily="34" charset="0"/>
                <a:sym typeface="Monotype Sorts"/>
              </a:rPr>
              <a:t> Kommunikation von Sachverhalten, die nach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a:latin typeface="Century Gothic" pitchFamily="34" charset="0"/>
                <a:ea typeface="Verdana" pitchFamily="34" charset="0"/>
                <a:cs typeface="Verdana" pitchFamily="34" charset="0"/>
                <a:sym typeface="Wingdings" pitchFamily="2" charset="2"/>
              </a:rPr>
              <a:t>)</a:t>
            </a:r>
            <a:r>
              <a:rPr lang="de-DE" altLang="de-DE" sz="1600">
                <a:latin typeface="Century Gothic" panose="020B0502020202020204" pitchFamily="34" charset="0"/>
                <a:sym typeface="Monotype Sorts"/>
              </a:rPr>
              <a:t> zu</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kommunizieren sind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Tz. 32)</a:t>
            </a:r>
          </a:p>
          <a:p>
            <a:pPr marL="542925" lvl="2" indent="-276225">
              <a:lnSpc>
                <a:spcPct val="100000"/>
              </a:lnSpc>
              <a:spcBef>
                <a:spcPts val="600"/>
              </a:spcBef>
              <a:spcAft>
                <a:spcPts val="600"/>
              </a:spcAft>
              <a:defRPr/>
            </a:pPr>
            <a:r>
              <a:rPr lang="de-DE" altLang="de-DE" sz="1600" b="1" dirty="0">
                <a:latin typeface="Century Gothic" panose="020B0502020202020204" pitchFamily="34" charset="0"/>
                <a:sym typeface="Monotype Sorts"/>
              </a:rPr>
              <a:t>Kopien von schriftlich vorgenommenen Kommunikationen </a:t>
            </a:r>
            <a:r>
              <a:rPr lang="de-DE" altLang="de-DE" sz="1600" dirty="0">
                <a:latin typeface="Century Gothic" panose="020B0502020202020204" pitchFamily="34" charset="0"/>
                <a:sym typeface="Monotype Sorts"/>
              </a:rPr>
              <a:t>(</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Tz. 32)</a:t>
            </a:r>
          </a:p>
          <a:p>
            <a:pPr marL="542925" lvl="2" indent="-276225">
              <a:lnSpc>
                <a:spcPct val="100000"/>
              </a:lnSpc>
              <a:spcBef>
                <a:spcPts val="600"/>
              </a:spcBef>
              <a:spcAft>
                <a:spcPts val="600"/>
              </a:spcAft>
              <a:defRPr/>
            </a:pPr>
            <a:r>
              <a:rPr lang="de-DE" altLang="de-DE" sz="1600" dirty="0">
                <a:latin typeface="Century Gothic" panose="020B0502020202020204" pitchFamily="34" charset="0"/>
                <a:sym typeface="Monotype Sorts"/>
              </a:rPr>
              <a:t>Dokumentation, </a:t>
            </a:r>
            <a:r>
              <a:rPr lang="de-DE" altLang="de-DE" sz="1600" b="1" dirty="0">
                <a:latin typeface="Century Gothic" panose="020B0502020202020204" pitchFamily="34" charset="0"/>
                <a:sym typeface="Monotype Sorts"/>
              </a:rPr>
              <a:t>welche Personen/Organe </a:t>
            </a:r>
            <a:r>
              <a:rPr lang="de-DE" altLang="de-DE" sz="1600" dirty="0">
                <a:latin typeface="Century Gothic" panose="020B0502020202020204" pitchFamily="34" charset="0"/>
                <a:sym typeface="Monotype Sorts"/>
              </a:rPr>
              <a:t>dem Aufsichtsorgan </a:t>
            </a:r>
            <a:r>
              <a:rPr lang="de-DE" altLang="de-DE" sz="1600">
                <a:latin typeface="Century Gothic" panose="020B0502020202020204" pitchFamily="34" charset="0"/>
                <a:sym typeface="Monotype Sorts"/>
              </a:rPr>
              <a:t>nach pflichtgemäßem</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Ermessen </a:t>
            </a:r>
            <a:r>
              <a:rPr lang="de-DE" altLang="de-DE" sz="1600" dirty="0">
                <a:latin typeface="Century Gothic" panose="020B0502020202020204" pitchFamily="34" charset="0"/>
                <a:sym typeface="Monotype Sorts"/>
              </a:rPr>
              <a:t>des Abschlussprüfers zuzurechnen sind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Tz. 16)</a:t>
            </a:r>
          </a:p>
          <a:p>
            <a:pPr marL="542925" lvl="2" indent="-276225">
              <a:lnSpc>
                <a:spcPct val="100000"/>
              </a:lnSpc>
              <a:spcBef>
                <a:spcPts val="600"/>
              </a:spcBef>
              <a:spcAft>
                <a:spcPts val="600"/>
              </a:spcAft>
              <a:defRPr/>
            </a:pPr>
            <a:r>
              <a:rPr lang="de-DE" altLang="de-DE" sz="1600" dirty="0">
                <a:latin typeface="Century Gothic" panose="020B0502020202020204" pitchFamily="34" charset="0"/>
                <a:sym typeface="Monotype Sorts"/>
              </a:rPr>
              <a:t>Dokumentation von </a:t>
            </a:r>
            <a:r>
              <a:rPr lang="de-DE" altLang="de-DE" sz="1600" b="1" dirty="0">
                <a:latin typeface="Century Gothic" panose="020B0502020202020204" pitchFamily="34" charset="0"/>
                <a:sym typeface="Monotype Sorts"/>
              </a:rPr>
              <a:t>Zeitpunkt und Inhalt </a:t>
            </a:r>
            <a:r>
              <a:rPr lang="de-DE" altLang="de-DE" sz="1600" dirty="0">
                <a:latin typeface="Century Gothic" panose="020B0502020202020204" pitchFamily="34" charset="0"/>
                <a:sym typeface="Monotype Sorts"/>
              </a:rPr>
              <a:t>der Kommunikation</a:t>
            </a:r>
          </a:p>
          <a:p>
            <a:pPr marL="542925" lvl="2" indent="-276225">
              <a:lnSpc>
                <a:spcPct val="100000"/>
              </a:lnSpc>
              <a:spcBef>
                <a:spcPts val="600"/>
              </a:spcBef>
              <a:spcAft>
                <a:spcPts val="600"/>
              </a:spcAft>
              <a:defRPr/>
            </a:pPr>
            <a:r>
              <a:rPr lang="de-DE" altLang="de-DE" sz="1600" b="1" dirty="0">
                <a:latin typeface="Century Gothic" panose="020B0502020202020204" pitchFamily="34" charset="0"/>
                <a:sym typeface="Monotype Sorts"/>
              </a:rPr>
              <a:t>Kommunikationsplan</a:t>
            </a:r>
            <a:r>
              <a:rPr lang="de-DE" altLang="de-DE" sz="1600" dirty="0">
                <a:latin typeface="Century Gothic" panose="020B0502020202020204" pitchFamily="34" charset="0"/>
                <a:sym typeface="Monotype Sorts"/>
              </a:rPr>
              <a:t>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Tz. 25)</a:t>
            </a:r>
          </a:p>
          <a:p>
            <a:pPr marL="542925" lvl="2" indent="-276225">
              <a:lnSpc>
                <a:spcPct val="100000"/>
              </a:lnSpc>
              <a:spcBef>
                <a:spcPts val="600"/>
              </a:spcBef>
              <a:spcAft>
                <a:spcPts val="1200"/>
              </a:spcAft>
              <a:defRPr/>
            </a:pPr>
            <a:r>
              <a:rPr lang="de-DE" altLang="de-DE" sz="1600" dirty="0">
                <a:latin typeface="Century Gothic" panose="020B0502020202020204" pitchFamily="34" charset="0"/>
                <a:sym typeface="Monotype Sorts"/>
              </a:rPr>
              <a:t>Dokumentation der Beurteilung der Angemessenheit der Kommunikation </a:t>
            </a:r>
            <a:r>
              <a:rPr lang="de-DE" altLang="de-DE" sz="1600">
                <a:latin typeface="Century Gothic" panose="020B0502020202020204" pitchFamily="34" charset="0"/>
                <a:sym typeface="Monotype Sorts"/>
              </a:rPr>
              <a:t>durch den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Abschlussprüfer</a:t>
            </a:r>
          </a:p>
          <a:p>
            <a:pPr marL="266700" lvl="2" indent="-266700">
              <a:lnSpc>
                <a:spcPct val="100000"/>
              </a:lnSpc>
              <a:spcBef>
                <a:spcPts val="600"/>
              </a:spcBef>
              <a:spcAft>
                <a:spcPts val="600"/>
              </a:spcAft>
              <a:buClr>
                <a:srgbClr val="00B0F0"/>
              </a:buClr>
              <a:buFont typeface="+mj-lt"/>
              <a:buAutoNum type="alphaLcPeriod" startAt="2"/>
              <a:defRPr/>
            </a:pPr>
            <a:r>
              <a:rPr lang="de-DE" altLang="de-DE" sz="1600" b="1">
                <a:solidFill>
                  <a:srgbClr val="00B0F0"/>
                </a:solidFill>
                <a:latin typeface="Century Gothic" panose="020B0502020202020204" pitchFamily="34" charset="0"/>
                <a:sym typeface="Monotype Sorts"/>
              </a:rPr>
              <a:t>Kanzleieinheitliche Arbeitshilfe</a:t>
            </a:r>
          </a:p>
          <a:p>
            <a:pPr marL="0" lvl="2" indent="0">
              <a:lnSpc>
                <a:spcPct val="100000"/>
              </a:lnSpc>
              <a:spcBef>
                <a:spcPts val="600"/>
              </a:spcBef>
              <a:spcAft>
                <a:spcPts val="600"/>
              </a:spcAft>
              <a:buClr>
                <a:srgbClr val="00B0F0"/>
              </a:buClr>
              <a:buNone/>
              <a:defRPr/>
            </a:pPr>
            <a:r>
              <a:rPr lang="de-DE" altLang="de-DE" sz="1600">
                <a:latin typeface="Century Gothic" panose="020B0502020202020204" pitchFamily="34" charset="0"/>
                <a:sym typeface="Monotype Sorts"/>
              </a:rPr>
              <a:t>Spätestens </a:t>
            </a:r>
            <a:r>
              <a:rPr lang="de-DE" altLang="de-DE" sz="1600" dirty="0">
                <a:latin typeface="Century Gothic" panose="020B0502020202020204" pitchFamily="34" charset="0"/>
                <a:sym typeface="Monotype Sorts"/>
              </a:rPr>
              <a:t>mit Verabschiedung des </a:t>
            </a:r>
            <a:r>
              <a:rPr lang="de-DE" altLang="de-DE" sz="1600" dirty="0">
                <a:latin typeface="Century Gothic" pitchFamily="34" charset="0"/>
                <a:ea typeface="Verdana" pitchFamily="34" charset="0"/>
                <a:cs typeface="Verdana" pitchFamily="34" charset="0"/>
                <a:sym typeface="Wingdings" pitchFamily="2" charset="2"/>
              </a:rPr>
              <a:t>IDW PS 470 n.F. (10.2021)</a:t>
            </a:r>
            <a:r>
              <a:rPr lang="de-DE" altLang="de-DE" sz="1600" dirty="0">
                <a:latin typeface="Century Gothic" panose="020B0502020202020204" pitchFamily="34" charset="0"/>
                <a:sym typeface="Monotype Sorts"/>
              </a:rPr>
              <a:t> sollten alle </a:t>
            </a:r>
            <a:r>
              <a:rPr lang="de-DE" altLang="de-DE" sz="1600">
                <a:latin typeface="Century Gothic" panose="020B0502020202020204" pitchFamily="34" charset="0"/>
                <a:sym typeface="Monotype Sorts"/>
              </a:rPr>
              <a:t>WP-Praxen über</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standardisierte </a:t>
            </a:r>
            <a:r>
              <a:rPr lang="de-DE" altLang="de-DE" sz="1600" dirty="0">
                <a:latin typeface="Century Gothic" panose="020B0502020202020204" pitchFamily="34" charset="0"/>
                <a:sym typeface="Monotype Sorts"/>
              </a:rPr>
              <a:t>Arbeitshilfen zur Dokumentation des Kommunikationsprozesses </a:t>
            </a:r>
            <a:r>
              <a:rPr lang="de-DE" altLang="de-DE" sz="1600">
                <a:latin typeface="Century Gothic" panose="020B0502020202020204" pitchFamily="34" charset="0"/>
                <a:sym typeface="Monotype Sorts"/>
              </a:rPr>
              <a:t>in ihren</a:t>
            </a:r>
            <a:br>
              <a:rPr lang="de-DE" altLang="de-DE" sz="1600">
                <a:latin typeface="Century Gothic" panose="020B0502020202020204" pitchFamily="34" charset="0"/>
                <a:sym typeface="Monotype Sorts"/>
              </a:rPr>
            </a:br>
            <a:r>
              <a:rPr lang="de-DE" altLang="de-DE" sz="1600">
                <a:latin typeface="Century Gothic" panose="020B0502020202020204" pitchFamily="34" charset="0"/>
                <a:sym typeface="Monotype Sorts"/>
              </a:rPr>
              <a:t>QS-Systemen </a:t>
            </a:r>
            <a:r>
              <a:rPr lang="de-DE" altLang="de-DE" sz="1600" dirty="0">
                <a:latin typeface="Century Gothic" panose="020B0502020202020204" pitchFamily="34" charset="0"/>
                <a:sym typeface="Monotype Sorts"/>
              </a:rPr>
              <a:t>verfügen.</a:t>
            </a:r>
            <a:endParaRPr lang="de-DE" altLang="de-DE" sz="1600" b="1" dirty="0">
              <a:latin typeface="Century Gothic" panose="020B0502020202020204" pitchFamily="34" charset="0"/>
              <a:sym typeface="Monotype Sorts"/>
            </a:endParaRPr>
          </a:p>
        </p:txBody>
      </p:sp>
      <p:sp>
        <p:nvSpPr>
          <p:cNvPr id="262147" name="Rectangle 2">
            <a:extLst>
              <a:ext uri="{FF2B5EF4-FFF2-40B4-BE49-F238E27FC236}">
                <a16:creationId xmlns:a16="http://schemas.microsoft.com/office/drawing/2014/main" id="{04B69025-1D97-49CB-BE90-1869C764DCE2}"/>
              </a:ext>
            </a:extLst>
          </p:cNvPr>
          <p:cNvSpPr txBox="1">
            <a:spLocks/>
          </p:cNvSpPr>
          <p:nvPr/>
        </p:nvSpPr>
        <p:spPr bwMode="auto">
          <a:xfrm>
            <a:off x="1055290" y="103548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5.5 Dokumentation</a:t>
            </a:r>
          </a:p>
        </p:txBody>
      </p:sp>
      <p:sp>
        <p:nvSpPr>
          <p:cNvPr id="8" name="Rechteck 19">
            <a:extLst>
              <a:ext uri="{FF2B5EF4-FFF2-40B4-BE49-F238E27FC236}">
                <a16:creationId xmlns:a16="http://schemas.microsoft.com/office/drawing/2014/main" id="{15F2ECBF-9207-48AE-BB31-211088A32BAE}"/>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Inhaltsplatzhalter 2">
            <a:extLst>
              <a:ext uri="{FF2B5EF4-FFF2-40B4-BE49-F238E27FC236}">
                <a16:creationId xmlns:a16="http://schemas.microsoft.com/office/drawing/2014/main" id="{4E5DD170-9386-489E-BD67-052319D1F9FE}"/>
              </a:ext>
            </a:extLst>
          </p:cNvPr>
          <p:cNvSpPr>
            <a:spLocks/>
          </p:cNvSpPr>
          <p:nvPr/>
        </p:nvSpPr>
        <p:spPr bwMode="auto">
          <a:xfrm>
            <a:off x="1055440" y="1444129"/>
            <a:ext cx="108013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nSpc>
                <a:spcPct val="110000"/>
              </a:lnSpc>
              <a:spcBef>
                <a:spcPts val="800"/>
              </a:spcBef>
              <a:buFont typeface="Arial" panose="020B0604020202020204" pitchFamily="34" charset="0"/>
              <a:tabLst>
                <a:tab pos="2695575" algn="l"/>
                <a:tab pos="3314700" algn="l"/>
              </a:tabLst>
              <a:defRPr sz="1400">
                <a:solidFill>
                  <a:schemeClr val="tx1"/>
                </a:solidFill>
                <a:latin typeface="Verdana" panose="020B0604030504040204" pitchFamily="34" charset="0"/>
              </a:defRPr>
            </a:lvl1pPr>
            <a:lvl2pPr marL="982663" indent="-266700">
              <a:lnSpc>
                <a:spcPct val="110000"/>
              </a:lnSpc>
              <a:spcBef>
                <a:spcPts val="800"/>
              </a:spcBef>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2pPr>
            <a:lvl3pPr marL="1428750" indent="-266700">
              <a:lnSpc>
                <a:spcPct val="110000"/>
              </a:lnSpc>
              <a:spcBef>
                <a:spcPts val="800"/>
              </a:spcBef>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3pPr>
            <a:lvl4pPr marL="1874838" indent="-266700">
              <a:lnSpc>
                <a:spcPct val="110000"/>
              </a:lnSpc>
              <a:spcBef>
                <a:spcPts val="800"/>
              </a:spcBef>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4pPr>
            <a:lvl5pPr marL="2320925" indent="-266700">
              <a:lnSpc>
                <a:spcPct val="110000"/>
              </a:lnSpc>
              <a:spcBef>
                <a:spcPts val="800"/>
              </a:spcBef>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5pPr>
            <a:lvl6pPr marL="2778125" indent="-266700" eaLnBrk="0" fontAlgn="base" hangingPunct="0">
              <a:lnSpc>
                <a:spcPct val="110000"/>
              </a:lnSpc>
              <a:spcBef>
                <a:spcPts val="800"/>
              </a:spcBef>
              <a:spcAft>
                <a:spcPct val="0"/>
              </a:spcAft>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6pPr>
            <a:lvl7pPr marL="3235325" indent="-266700" eaLnBrk="0" fontAlgn="base" hangingPunct="0">
              <a:lnSpc>
                <a:spcPct val="110000"/>
              </a:lnSpc>
              <a:spcBef>
                <a:spcPts val="800"/>
              </a:spcBef>
              <a:spcAft>
                <a:spcPct val="0"/>
              </a:spcAft>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7pPr>
            <a:lvl8pPr marL="3692525" indent="-266700" eaLnBrk="0" fontAlgn="base" hangingPunct="0">
              <a:lnSpc>
                <a:spcPct val="110000"/>
              </a:lnSpc>
              <a:spcBef>
                <a:spcPts val="800"/>
              </a:spcBef>
              <a:spcAft>
                <a:spcPct val="0"/>
              </a:spcAft>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8pPr>
            <a:lvl9pPr marL="4149725" indent="-266700" eaLnBrk="0" fontAlgn="base" hangingPunct="0">
              <a:lnSpc>
                <a:spcPct val="110000"/>
              </a:lnSpc>
              <a:spcBef>
                <a:spcPts val="800"/>
              </a:spcBef>
              <a:spcAft>
                <a:spcPct val="0"/>
              </a:spcAft>
              <a:buFont typeface="Arial" panose="020B0604020202020204" pitchFamily="34" charset="0"/>
              <a:buChar char="•"/>
              <a:tabLst>
                <a:tab pos="2695575" algn="l"/>
                <a:tab pos="3314700" algn="l"/>
              </a:tabLst>
              <a:defRPr sz="1400">
                <a:solidFill>
                  <a:schemeClr val="tx1"/>
                </a:solidFill>
                <a:latin typeface="Verdana" panose="020B0604030504040204" pitchFamily="34" charset="0"/>
              </a:defRPr>
            </a:lvl9pPr>
          </a:lstStyle>
          <a:p>
            <a:pPr eaLnBrk="1" hangingPunct="1">
              <a:lnSpc>
                <a:spcPct val="100000"/>
              </a:lnSpc>
              <a:spcBef>
                <a:spcPct val="0"/>
              </a:spcBef>
              <a:spcAft>
                <a:spcPts val="1200"/>
              </a:spcAft>
              <a:defRPr/>
            </a:pPr>
            <a:r>
              <a:rPr lang="de-DE" altLang="de-DE" sz="1600" b="1">
                <a:solidFill>
                  <a:srgbClr val="00B0F0"/>
                </a:solidFill>
                <a:latin typeface="Century Gothic" panose="020B0502020202020204" pitchFamily="34" charset="0"/>
              </a:rPr>
              <a:t>Praxishilfen </a:t>
            </a:r>
            <a:r>
              <a:rPr lang="de-DE" altLang="de-DE" sz="1600" b="1" dirty="0">
                <a:solidFill>
                  <a:srgbClr val="00B0F0"/>
                </a:solidFill>
                <a:latin typeface="Century Gothic" panose="020B0502020202020204" pitchFamily="34" charset="0"/>
              </a:rPr>
              <a:t>zu diesem Themenbereich</a:t>
            </a:r>
          </a:p>
          <a:p>
            <a:pPr eaLnBrk="1" hangingPunct="1">
              <a:lnSpc>
                <a:spcPct val="100000"/>
              </a:lnSpc>
              <a:spcBef>
                <a:spcPts val="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5/1:	</a:t>
            </a:r>
            <a:r>
              <a:rPr lang="de-DE" altLang="de-DE" sz="1600" dirty="0">
                <a:solidFill>
                  <a:srgbClr val="000000"/>
                </a:solidFill>
                <a:latin typeface="Century Gothic" panose="020B0502020202020204" pitchFamily="34" charset="0"/>
              </a:rPr>
              <a:t>„Meilensteine für die Kommunikation mit dem </a:t>
            </a:r>
            <a:r>
              <a:rPr lang="de-DE" altLang="de-DE" sz="1600">
                <a:solidFill>
                  <a:srgbClr val="000000"/>
                </a:solidFill>
                <a:latin typeface="Century Gothic" panose="020B0502020202020204" pitchFamily="34" charset="0"/>
              </a:rPr>
              <a:t>Aufsichtsorgan im</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	 </a:t>
            </a:r>
            <a:r>
              <a:rPr lang="de-DE" altLang="de-DE" sz="1600" dirty="0">
                <a:solidFill>
                  <a:srgbClr val="000000"/>
                </a:solidFill>
                <a:latin typeface="Century Gothic" panose="020B0502020202020204" pitchFamily="34" charset="0"/>
              </a:rPr>
              <a:t>Abschlussprüfungsprozess“</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5/2:	</a:t>
            </a:r>
            <a:r>
              <a:rPr lang="de-DE" altLang="de-DE" sz="1600" dirty="0">
                <a:solidFill>
                  <a:srgbClr val="000000"/>
                </a:solidFill>
                <a:latin typeface="Century Gothic" panose="020B0502020202020204" pitchFamily="34" charset="0"/>
              </a:rPr>
              <a:t>„Aufzeichnung der Kommunikation mit dem Aufsichtsorgan gemäß </a:t>
            </a:r>
            <a:r>
              <a:rPr lang="de-DE" altLang="de-DE" sz="1600" dirty="0">
                <a:latin typeface="Century Gothic" pitchFamily="34" charset="0"/>
                <a:ea typeface="Verdana" pitchFamily="34" charset="0"/>
                <a:cs typeface="Verdana" pitchFamily="34" charset="0"/>
                <a:sym typeface="Wingdings" pitchFamily="2" charset="2"/>
              </a:rPr>
              <a:t>IDW PS 470 n.F.</a:t>
            </a:r>
            <a:r>
              <a:rPr lang="de-DE" altLang="de-DE" sz="1600" dirty="0">
                <a:solidFill>
                  <a:srgbClr val="000000"/>
                </a:solidFill>
                <a:latin typeface="Century Gothic" panose="020B0502020202020204" pitchFamily="34" charset="0"/>
              </a:rPr>
              <a:t>“</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5/3:	</a:t>
            </a:r>
            <a:r>
              <a:rPr lang="de-DE" altLang="de-DE" sz="1600" dirty="0">
                <a:solidFill>
                  <a:srgbClr val="000000"/>
                </a:solidFill>
                <a:latin typeface="Century Gothic" panose="020B0502020202020204" pitchFamily="34" charset="0"/>
              </a:rPr>
              <a:t>„Fragebogen zur Dokumentation: Kommunikation mit Aufsichtsorganen“</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5/4:	</a:t>
            </a:r>
            <a:r>
              <a:rPr lang="de-DE" altLang="de-DE" sz="1600" dirty="0">
                <a:solidFill>
                  <a:srgbClr val="000000"/>
                </a:solidFill>
                <a:latin typeface="Century Gothic" panose="020B0502020202020204" pitchFamily="34" charset="0"/>
              </a:rPr>
              <a:t>„Dokumentationspflichten im Zusammenhang mit den für </a:t>
            </a:r>
            <a:r>
              <a:rPr lang="de-DE" altLang="de-DE" sz="1600">
                <a:solidFill>
                  <a:srgbClr val="000000"/>
                </a:solidFill>
                <a:latin typeface="Century Gothic" panose="020B0502020202020204" pitchFamily="34" charset="0"/>
              </a:rPr>
              <a:t>die Überwachung</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	 verantwortlichen Personen </a:t>
            </a:r>
            <a:r>
              <a:rPr lang="de-DE" altLang="de-DE" sz="1600" dirty="0">
                <a:solidFill>
                  <a:srgbClr val="000000"/>
                </a:solidFill>
                <a:latin typeface="Century Gothic" panose="020B0502020202020204" pitchFamily="34" charset="0"/>
              </a:rPr>
              <a:t>– IDW PS 470 n.F. (</a:t>
            </a:r>
            <a:r>
              <a:rPr lang="de-DE" altLang="de-DE" sz="1600">
                <a:solidFill>
                  <a:srgbClr val="000000"/>
                </a:solidFill>
                <a:latin typeface="Century Gothic" panose="020B0502020202020204" pitchFamily="34" charset="0"/>
              </a:rPr>
              <a:t>10.2021)“</a:t>
            </a:r>
            <a:endParaRPr lang="de-DE" altLang="de-DE" sz="1600" dirty="0">
              <a:solidFill>
                <a:srgbClr val="000000"/>
              </a:solidFill>
              <a:latin typeface="Century Gothic" panose="020B0502020202020204" pitchFamily="34" charset="0"/>
            </a:endParaRP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5/5:	</a:t>
            </a:r>
            <a:r>
              <a:rPr lang="de-DE" altLang="de-DE" sz="1600" dirty="0">
                <a:solidFill>
                  <a:srgbClr val="000000"/>
                </a:solidFill>
                <a:latin typeface="Century Gothic" panose="020B0502020202020204" pitchFamily="34" charset="0"/>
              </a:rPr>
              <a:t>„Übersicht Kommunikation Aufsichtsorgan: Inhalt, Form, Dokumentation“</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5/6:	</a:t>
            </a:r>
            <a:r>
              <a:rPr lang="de-DE" altLang="de-DE" sz="1600" dirty="0">
                <a:solidFill>
                  <a:srgbClr val="000000"/>
                </a:solidFill>
                <a:latin typeface="Century Gothic" panose="020B0502020202020204" pitchFamily="34" charset="0"/>
              </a:rPr>
              <a:t>„Zusammenstellung und Beurteilung der festgestellten Prüfungsdifferenzen“</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5/7:	</a:t>
            </a:r>
            <a:r>
              <a:rPr lang="de-DE" altLang="de-DE" sz="1600" dirty="0">
                <a:solidFill>
                  <a:srgbClr val="000000"/>
                </a:solidFill>
                <a:latin typeface="Century Gothic" panose="020B0502020202020204" pitchFamily="34" charset="0"/>
              </a:rPr>
              <a:t>„Leitfaden zur Erstellung eines Management Letters (ML)“</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5/8:	</a:t>
            </a:r>
            <a:r>
              <a:rPr lang="de-DE" altLang="de-DE" sz="1600" dirty="0">
                <a:solidFill>
                  <a:srgbClr val="000000"/>
                </a:solidFill>
                <a:latin typeface="Century Gothic" panose="020B0502020202020204" pitchFamily="34" charset="0"/>
              </a:rPr>
              <a:t>„Beispielfall „Chaos-GmbH“ Kommunikation mit gesetzlichen Vertretern“</a:t>
            </a:r>
          </a:p>
          <a:p>
            <a:pPr eaLnBrk="1" hangingPunct="1">
              <a:lnSpc>
                <a:spcPct val="100000"/>
              </a:lnSpc>
              <a:spcBef>
                <a:spcPts val="600"/>
              </a:spcBef>
              <a:spcAft>
                <a:spcPts val="600"/>
              </a:spcAft>
              <a:buFont typeface="Arial" panose="020B0604020202020204" pitchFamily="34" charset="0"/>
              <a:buChar char="•"/>
              <a:tabLst>
                <a:tab pos="1884363" algn="l"/>
                <a:tab pos="3314700" algn="l"/>
              </a:tabLst>
              <a:defRPr/>
            </a:pPr>
            <a:r>
              <a:rPr lang="de-DE" altLang="de-DE" sz="1600" b="1">
                <a:solidFill>
                  <a:srgbClr val="000000"/>
                </a:solidFill>
                <a:latin typeface="Century Gothic" panose="020B0502020202020204" pitchFamily="34" charset="0"/>
              </a:rPr>
              <a:t>Praxishilfe </a:t>
            </a:r>
            <a:r>
              <a:rPr lang="de-DE" altLang="de-DE" sz="1600" b="1" dirty="0">
                <a:solidFill>
                  <a:srgbClr val="000000"/>
                </a:solidFill>
                <a:latin typeface="Century Gothic" panose="020B0502020202020204" pitchFamily="34" charset="0"/>
              </a:rPr>
              <a:t>5/9:	</a:t>
            </a:r>
            <a:r>
              <a:rPr lang="de-DE" altLang="de-DE" sz="1600" dirty="0">
                <a:solidFill>
                  <a:srgbClr val="000000"/>
                </a:solidFill>
                <a:latin typeface="Century Gothic" panose="020B0502020202020204" pitchFamily="34" charset="0"/>
              </a:rPr>
              <a:t>„Leitfaden zur mündlichen Berichterstattung des Abschlussprüfers über die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Jahres- (und Konzern-) -abschlussprüfung 20xx im Aufsichtsgremium“</a:t>
            </a:r>
          </a:p>
        </p:txBody>
      </p:sp>
      <p:sp>
        <p:nvSpPr>
          <p:cNvPr id="8" name="Rectangle 2">
            <a:extLst>
              <a:ext uri="{FF2B5EF4-FFF2-40B4-BE49-F238E27FC236}">
                <a16:creationId xmlns:a16="http://schemas.microsoft.com/office/drawing/2014/main" id="{6DE5CF0D-0255-4B7C-9CE8-9F8CAF66F724}"/>
              </a:ext>
            </a:extLst>
          </p:cNvPr>
          <p:cNvSpPr txBox="1">
            <a:spLocks/>
          </p:cNvSpPr>
          <p:nvPr/>
        </p:nvSpPr>
        <p:spPr bwMode="auto">
          <a:xfrm>
            <a:off x="1055441" y="101232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9" name="Rechteck 19">
            <a:extLst>
              <a:ext uri="{FF2B5EF4-FFF2-40B4-BE49-F238E27FC236}">
                <a16:creationId xmlns:a16="http://schemas.microsoft.com/office/drawing/2014/main" id="{22D437B3-9B8A-49C5-94AD-49128BAA3AB5}"/>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12344963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DB87F957-7D4D-4F49-BD71-8EFB13225327}"/>
              </a:ext>
            </a:extLst>
          </p:cNvPr>
          <p:cNvSpPr txBox="1">
            <a:spLocks/>
          </p:cNvSpPr>
          <p:nvPr/>
        </p:nvSpPr>
        <p:spPr>
          <a:xfrm>
            <a:off x="334963" y="2997200"/>
            <a:ext cx="11522075" cy="863600"/>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1:</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Prüfung des Eigenkapitals</a:t>
            </a:r>
          </a:p>
        </p:txBody>
      </p:sp>
    </p:spTree>
    <p:extLst>
      <p:ext uri="{BB962C8B-B14F-4D97-AF65-F5344CB8AC3E}">
        <p14:creationId xmlns:p14="http://schemas.microsoft.com/office/powerpoint/2010/main" val="423833771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6">
            <a:extLst>
              <a:ext uri="{FF2B5EF4-FFF2-40B4-BE49-F238E27FC236}">
                <a16:creationId xmlns:a16="http://schemas.microsoft.com/office/drawing/2014/main" id="{DE6CA4E2-1253-4BE4-8793-38F8533D6037}"/>
              </a:ext>
            </a:extLst>
          </p:cNvPr>
          <p:cNvSpPr>
            <a:spLocks noGrp="1" noChangeArrowheads="1"/>
          </p:cNvSpPr>
          <p:nvPr>
            <p:ph type="title" idx="4294967295"/>
          </p:nvPr>
        </p:nvSpPr>
        <p:spPr>
          <a:xfrm>
            <a:off x="953849" y="692696"/>
            <a:ext cx="10793413" cy="323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49263" indent="-449263" eaLnBrk="1" hangingPunct="1"/>
            <a:r>
              <a:rPr lang="de-DE" altLang="de-DE" sz="1600" b="1" dirty="0">
                <a:solidFill>
                  <a:srgbClr val="00B0F0"/>
                </a:solidFill>
                <a:latin typeface="Century Gothic" panose="020B0502020202020204" pitchFamily="34" charset="0"/>
              </a:rPr>
              <a:t>1.3 Besonderheiten beim Eigenkapital </a:t>
            </a:r>
            <a:r>
              <a:rPr lang="de-DE" altLang="de-DE" sz="1600" b="1">
                <a:solidFill>
                  <a:srgbClr val="00B0F0"/>
                </a:solidFill>
                <a:latin typeface="Century Gothic" panose="020B0502020202020204" pitchFamily="34" charset="0"/>
              </a:rPr>
              <a:t>von Personenhandelsgesellschaften i</a:t>
            </a:r>
            <a:r>
              <a:rPr lang="de-DE" altLang="de-DE" sz="1600" b="1" dirty="0">
                <a:solidFill>
                  <a:srgbClr val="00B0F0"/>
                </a:solidFill>
                <a:latin typeface="Century Gothic" panose="020B0502020202020204" pitchFamily="34" charset="0"/>
              </a:rPr>
              <a:t>. S. </a:t>
            </a:r>
            <a:r>
              <a:rPr lang="de-DE" altLang="de-DE" sz="1600" b="1">
                <a:solidFill>
                  <a:srgbClr val="00B0F0"/>
                </a:solidFill>
                <a:latin typeface="Century Gothic" panose="020B0502020202020204" pitchFamily="34" charset="0"/>
              </a:rPr>
              <a:t>d. § </a:t>
            </a:r>
            <a:r>
              <a:rPr lang="de-DE" altLang="de-DE" sz="1600" b="1" dirty="0">
                <a:solidFill>
                  <a:srgbClr val="00B0F0"/>
                </a:solidFill>
                <a:latin typeface="Century Gothic" panose="020B0502020202020204" pitchFamily="34" charset="0"/>
              </a:rPr>
              <a:t>264a HGB</a:t>
            </a:r>
          </a:p>
        </p:txBody>
      </p:sp>
      <p:sp>
        <p:nvSpPr>
          <p:cNvPr id="21507" name="Rectangle 7">
            <a:extLst>
              <a:ext uri="{FF2B5EF4-FFF2-40B4-BE49-F238E27FC236}">
                <a16:creationId xmlns:a16="http://schemas.microsoft.com/office/drawing/2014/main" id="{313AA978-90AF-411C-9950-BF228F572F8F}"/>
              </a:ext>
            </a:extLst>
          </p:cNvPr>
          <p:cNvSpPr>
            <a:spLocks noGrp="1" noChangeArrowheads="1"/>
          </p:cNvSpPr>
          <p:nvPr>
            <p:ph type="body" idx="4294967295"/>
          </p:nvPr>
        </p:nvSpPr>
        <p:spPr>
          <a:xfrm>
            <a:off x="767408" y="1268760"/>
            <a:ext cx="10496550" cy="2076450"/>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Bei der Prüfung des Eigenkapitals von Personenhandelsgesellschaften ist </a:t>
            </a:r>
            <a:r>
              <a:rPr lang="de-DE" altLang="de-DE" sz="1600">
                <a:latin typeface="Century Gothic" pitchFamily="34" charset="0"/>
              </a:rPr>
              <a:t>ein besonderer</a:t>
            </a:r>
            <a:br>
              <a:rPr lang="de-DE" altLang="de-DE" sz="1600">
                <a:latin typeface="Century Gothic" pitchFamily="34" charset="0"/>
              </a:rPr>
            </a:br>
            <a:r>
              <a:rPr lang="de-DE" altLang="de-DE" sz="1600">
                <a:latin typeface="Century Gothic" pitchFamily="34" charset="0"/>
              </a:rPr>
              <a:t>Augenmerk </a:t>
            </a:r>
            <a:r>
              <a:rPr lang="de-DE" altLang="de-DE" sz="1600" dirty="0">
                <a:latin typeface="Century Gothic" pitchFamily="34" charset="0"/>
              </a:rPr>
              <a:t>auf die </a:t>
            </a:r>
            <a:r>
              <a:rPr lang="de-DE" altLang="de-DE" sz="1600" b="1" dirty="0">
                <a:latin typeface="Century Gothic" pitchFamily="34" charset="0"/>
              </a:rPr>
              <a:t>Kapitalkonten laut Gesellschaftsvertrag </a:t>
            </a:r>
            <a:r>
              <a:rPr lang="de-DE" altLang="de-DE" sz="1600" dirty="0">
                <a:latin typeface="Century Gothic" pitchFamily="34" charset="0"/>
              </a:rPr>
              <a:t>zu richten.</a:t>
            </a:r>
          </a:p>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Hierbei hat der Abschlussprüfer insbesondere zu prüfen, ob der Ausweis der verschiedenen Kapitalkonten den </a:t>
            </a:r>
            <a:r>
              <a:rPr lang="de-DE" altLang="de-DE" sz="1600" b="1" dirty="0">
                <a:latin typeface="Century Gothic" pitchFamily="34" charset="0"/>
              </a:rPr>
              <a:t>gesellschaftsvertraglichen Vereinbarungen </a:t>
            </a:r>
            <a:r>
              <a:rPr lang="de-DE" altLang="de-DE" sz="1600" dirty="0">
                <a:latin typeface="Century Gothic" pitchFamily="34" charset="0"/>
              </a:rPr>
              <a:t>entspricht.</a:t>
            </a:r>
          </a:p>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Da in Gesellschaftsverträgen ggf. Zwei-/Drei-/Vier-/oder Fünf-Kontenmodelle existieren</a:t>
            </a:r>
            <a:r>
              <a:rPr lang="de-DE" altLang="de-DE" sz="1600">
                <a:latin typeface="Century Gothic" pitchFamily="34" charset="0"/>
              </a:rPr>
              <a:t>, hat</a:t>
            </a:r>
            <a:br>
              <a:rPr lang="de-DE" altLang="de-DE" sz="1600">
                <a:latin typeface="Century Gothic" pitchFamily="34" charset="0"/>
              </a:rPr>
            </a:br>
            <a:r>
              <a:rPr lang="de-DE" altLang="de-DE" sz="1600">
                <a:latin typeface="Century Gothic" pitchFamily="34" charset="0"/>
              </a:rPr>
              <a:t>er </a:t>
            </a:r>
            <a:r>
              <a:rPr lang="de-DE" altLang="de-DE" sz="1600" dirty="0">
                <a:latin typeface="Century Gothic" pitchFamily="34" charset="0"/>
              </a:rPr>
              <a:t>zu prüfen, ob die </a:t>
            </a:r>
            <a:r>
              <a:rPr lang="de-DE" altLang="de-DE" sz="1600" b="1" dirty="0">
                <a:latin typeface="Century Gothic" pitchFamily="34" charset="0"/>
              </a:rPr>
              <a:t>Kapitalkonten in der Bilanz zutreffend </a:t>
            </a:r>
            <a:r>
              <a:rPr lang="de-DE" altLang="de-DE" sz="1600" dirty="0">
                <a:latin typeface="Century Gothic" pitchFamily="34" charset="0"/>
              </a:rPr>
              <a:t>den Positionen Eigenkapital oder </a:t>
            </a:r>
            <a:r>
              <a:rPr lang="de-DE" altLang="de-DE" sz="1600" b="1" dirty="0">
                <a:latin typeface="Century Gothic" pitchFamily="34" charset="0"/>
              </a:rPr>
              <a:t>Fremdkapital</a:t>
            </a:r>
            <a:r>
              <a:rPr lang="de-DE" altLang="de-DE" sz="1600" dirty="0">
                <a:latin typeface="Century Gothic" pitchFamily="34" charset="0"/>
              </a:rPr>
              <a:t> zugewiesen wurden.</a:t>
            </a:r>
          </a:p>
          <a:p>
            <a:pPr lvl="1" indent="0">
              <a:lnSpc>
                <a:spcPct val="100000"/>
              </a:lnSpc>
              <a:spcBef>
                <a:spcPts val="600"/>
              </a:spcBef>
              <a:spcAft>
                <a:spcPts val="0"/>
              </a:spcAft>
              <a:buFont typeface="Arial" panose="020B0604020202020204" pitchFamily="34" charset="0"/>
              <a:buNone/>
              <a:defRPr/>
            </a:pPr>
            <a:endParaRPr lang="de-DE" altLang="de-DE" sz="600" dirty="0">
              <a:latin typeface="Century Gothic" pitchFamily="34" charset="0"/>
            </a:endParaRPr>
          </a:p>
        </p:txBody>
      </p:sp>
      <p:sp>
        <p:nvSpPr>
          <p:cNvPr id="149509" name="Textfeld 1">
            <a:extLst>
              <a:ext uri="{FF2B5EF4-FFF2-40B4-BE49-F238E27FC236}">
                <a16:creationId xmlns:a16="http://schemas.microsoft.com/office/drawing/2014/main" id="{2EC60D00-AC69-42B3-A7CB-6BEA3B1FEEB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49511" name="Rechteck 1">
            <a:extLst>
              <a:ext uri="{FF2B5EF4-FFF2-40B4-BE49-F238E27FC236}">
                <a16:creationId xmlns:a16="http://schemas.microsoft.com/office/drawing/2014/main" id="{906ADFCE-27B5-48D7-895C-8080264AABF0}"/>
              </a:ext>
            </a:extLst>
          </p:cNvPr>
          <p:cNvSpPr>
            <a:spLocks noChangeArrowheads="1"/>
          </p:cNvSpPr>
          <p:nvPr/>
        </p:nvSpPr>
        <p:spPr bwMode="auto">
          <a:xfrm>
            <a:off x="956529" y="1052736"/>
            <a:ext cx="6003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1.3.1 Prüfung der Kapitalkonten des Gesellschaftsvertrages</a:t>
            </a:r>
          </a:p>
        </p:txBody>
      </p:sp>
      <p:sp>
        <p:nvSpPr>
          <p:cNvPr id="12" name="Rectangle 7">
            <a:extLst>
              <a:ext uri="{FF2B5EF4-FFF2-40B4-BE49-F238E27FC236}">
                <a16:creationId xmlns:a16="http://schemas.microsoft.com/office/drawing/2014/main" id="{82B2BE34-EAC8-41BD-A63C-922F7EB634A4}"/>
              </a:ext>
            </a:extLst>
          </p:cNvPr>
          <p:cNvSpPr txBox="1">
            <a:spLocks noChangeArrowheads="1"/>
          </p:cNvSpPr>
          <p:nvPr/>
        </p:nvSpPr>
        <p:spPr bwMode="auto">
          <a:xfrm>
            <a:off x="874100" y="3728323"/>
            <a:ext cx="10496351" cy="2508989"/>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Weiterhin hat er entsprechend dem </a:t>
            </a:r>
            <a:r>
              <a:rPr lang="de-DE" altLang="de-DE" sz="1600" b="1" dirty="0">
                <a:latin typeface="Century Gothic" pitchFamily="34" charset="0"/>
              </a:rPr>
              <a:t>Gesellschaftsvertrag und </a:t>
            </a:r>
            <a:r>
              <a:rPr lang="de-DE" altLang="de-DE" sz="1600" b="1">
                <a:latin typeface="Century Gothic" pitchFamily="34" charset="0"/>
              </a:rPr>
              <a:t>Gesellschafterbeschlüssen </a:t>
            </a:r>
            <a:r>
              <a:rPr lang="de-DE" altLang="de-DE" sz="1600">
                <a:latin typeface="Century Gothic" pitchFamily="34" charset="0"/>
              </a:rPr>
              <a:t>zu</a:t>
            </a:r>
            <a:br>
              <a:rPr lang="de-DE" altLang="de-DE" sz="1600">
                <a:latin typeface="Century Gothic" pitchFamily="34" charset="0"/>
              </a:rPr>
            </a:br>
            <a:r>
              <a:rPr lang="de-DE" altLang="de-DE" sz="1600">
                <a:latin typeface="Century Gothic" pitchFamily="34" charset="0"/>
              </a:rPr>
              <a:t>prüfen, ob </a:t>
            </a:r>
            <a:r>
              <a:rPr lang="de-DE" altLang="de-DE" sz="1600" dirty="0">
                <a:latin typeface="Century Gothic" pitchFamily="34" charset="0"/>
              </a:rPr>
              <a:t>z. B.</a:t>
            </a:r>
          </a:p>
          <a:p>
            <a:pPr marL="442913" lvl="1" indent="-261938">
              <a:lnSpc>
                <a:spcPct val="100000"/>
              </a:lnSpc>
              <a:spcBef>
                <a:spcPts val="600"/>
              </a:spcBef>
              <a:spcAft>
                <a:spcPts val="0"/>
              </a:spcAft>
              <a:buFont typeface="Arial" panose="020B0604020202020204" pitchFamily="34" charset="0"/>
              <a:buChar char="•"/>
              <a:defRPr/>
            </a:pPr>
            <a:r>
              <a:rPr lang="de-DE" altLang="de-DE" sz="1600" b="1" dirty="0">
                <a:latin typeface="Century Gothic" pitchFamily="34" charset="0"/>
              </a:rPr>
              <a:t>Gewinne</a:t>
            </a:r>
            <a:r>
              <a:rPr lang="de-DE" altLang="de-DE" sz="1600" dirty="0">
                <a:latin typeface="Century Gothic" pitchFamily="34" charset="0"/>
              </a:rPr>
              <a:t> </a:t>
            </a:r>
            <a:r>
              <a:rPr lang="de-DE" altLang="de-DE" sz="1600" b="1" dirty="0">
                <a:latin typeface="Century Gothic" pitchFamily="34" charset="0"/>
              </a:rPr>
              <a:t>zutreffend</a:t>
            </a:r>
            <a:r>
              <a:rPr lang="de-DE" altLang="de-DE" sz="1600" dirty="0">
                <a:latin typeface="Century Gothic" pitchFamily="34" charset="0"/>
              </a:rPr>
              <a:t> den </a:t>
            </a:r>
            <a:r>
              <a:rPr lang="de-DE" altLang="de-DE" sz="1600" b="1" dirty="0">
                <a:latin typeface="Century Gothic" pitchFamily="34" charset="0"/>
              </a:rPr>
              <a:t>einzelnen Kapitalkonten </a:t>
            </a:r>
            <a:r>
              <a:rPr lang="de-DE" altLang="de-DE" sz="1600" dirty="0">
                <a:latin typeface="Century Gothic" pitchFamily="34" charset="0"/>
              </a:rPr>
              <a:t>zugewiesen wurden,</a:t>
            </a:r>
          </a:p>
          <a:p>
            <a:pPr marL="442913" lvl="1" indent="-261938">
              <a:lnSpc>
                <a:spcPct val="100000"/>
              </a:lnSpc>
              <a:spcBef>
                <a:spcPts val="600"/>
              </a:spcBef>
              <a:spcAft>
                <a:spcPts val="0"/>
              </a:spcAft>
              <a:buFont typeface="Arial" panose="020B0604020202020204" pitchFamily="34" charset="0"/>
              <a:buChar char="•"/>
              <a:defRPr/>
            </a:pPr>
            <a:r>
              <a:rPr lang="de-DE" altLang="de-DE" sz="1600" b="1" dirty="0">
                <a:latin typeface="Century Gothic" pitchFamily="34" charset="0"/>
              </a:rPr>
              <a:t>Verluste</a:t>
            </a:r>
            <a:r>
              <a:rPr lang="de-DE" altLang="de-DE" sz="1600" dirty="0">
                <a:latin typeface="Century Gothic" pitchFamily="34" charset="0"/>
              </a:rPr>
              <a:t> auf den </a:t>
            </a:r>
            <a:r>
              <a:rPr lang="de-DE" altLang="de-DE" sz="1600" b="1" dirty="0">
                <a:latin typeface="Century Gothic" pitchFamily="34" charset="0"/>
              </a:rPr>
              <a:t>richtigen Kapitalkonten </a:t>
            </a:r>
            <a:r>
              <a:rPr lang="de-DE" altLang="de-DE" sz="1600" dirty="0">
                <a:latin typeface="Century Gothic" pitchFamily="34" charset="0"/>
              </a:rPr>
              <a:t>gebucht wurden,</a:t>
            </a:r>
          </a:p>
          <a:p>
            <a:pPr marL="442913" lvl="1" indent="-261938">
              <a:lnSpc>
                <a:spcPct val="100000"/>
              </a:lnSpc>
              <a:spcBef>
                <a:spcPts val="600"/>
              </a:spcBef>
              <a:spcAft>
                <a:spcPts val="0"/>
              </a:spcAft>
              <a:buFont typeface="Arial" panose="020B0604020202020204" pitchFamily="34" charset="0"/>
              <a:buChar char="•"/>
              <a:defRPr/>
            </a:pPr>
            <a:r>
              <a:rPr lang="de-DE" altLang="de-DE" sz="1600" dirty="0">
                <a:latin typeface="Century Gothic" pitchFamily="34" charset="0"/>
              </a:rPr>
              <a:t>die </a:t>
            </a:r>
            <a:r>
              <a:rPr lang="de-DE" altLang="de-DE" sz="1600" b="1" dirty="0">
                <a:latin typeface="Century Gothic" pitchFamily="34" charset="0"/>
              </a:rPr>
              <a:t>Verzinsung </a:t>
            </a:r>
            <a:r>
              <a:rPr lang="de-DE" altLang="de-DE" sz="1600" dirty="0">
                <a:latin typeface="Century Gothic" pitchFamily="34" charset="0"/>
              </a:rPr>
              <a:t>der Kapitalkonten </a:t>
            </a:r>
            <a:r>
              <a:rPr lang="de-DE" altLang="de-DE" sz="1600" b="1" dirty="0">
                <a:latin typeface="Century Gothic" pitchFamily="34" charset="0"/>
              </a:rPr>
              <a:t>zutreffend</a:t>
            </a:r>
            <a:r>
              <a:rPr lang="de-DE" altLang="de-DE" sz="1600" dirty="0">
                <a:latin typeface="Century Gothic" pitchFamily="34" charset="0"/>
              </a:rPr>
              <a:t> erfolgt ist.</a:t>
            </a:r>
          </a:p>
          <a:p>
            <a:pPr marL="442913" lvl="1" indent="-261938">
              <a:lnSpc>
                <a:spcPct val="100000"/>
              </a:lnSpc>
              <a:spcBef>
                <a:spcPts val="600"/>
              </a:spcBef>
              <a:spcAft>
                <a:spcPts val="0"/>
              </a:spcAft>
              <a:buFont typeface="Arial" panose="020B0604020202020204" pitchFamily="34" charset="0"/>
              <a:buChar char="•"/>
              <a:defRPr/>
            </a:pPr>
            <a:r>
              <a:rPr lang="de-DE" altLang="de-DE" sz="1600" b="1" dirty="0">
                <a:latin typeface="Century Gothic" pitchFamily="34" charset="0"/>
              </a:rPr>
              <a:t>Entnahmen</a:t>
            </a:r>
            <a:r>
              <a:rPr lang="de-DE" altLang="de-DE" sz="1600" dirty="0">
                <a:latin typeface="Century Gothic" pitchFamily="34" charset="0"/>
              </a:rPr>
              <a:t> in </a:t>
            </a:r>
            <a:r>
              <a:rPr lang="de-DE" altLang="de-DE" sz="1600" b="1" dirty="0">
                <a:latin typeface="Century Gothic" pitchFamily="34" charset="0"/>
              </a:rPr>
              <a:t>zulässiger Höhe </a:t>
            </a:r>
            <a:r>
              <a:rPr lang="de-DE" altLang="de-DE" sz="1600" dirty="0">
                <a:latin typeface="Century Gothic" pitchFamily="34" charset="0"/>
              </a:rPr>
              <a:t>erfolgt sind.</a:t>
            </a:r>
          </a:p>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Beachte: Soweit ein Gesellschafter einen </a:t>
            </a:r>
            <a:r>
              <a:rPr lang="de-DE" altLang="de-DE" sz="1600" b="1" dirty="0">
                <a:latin typeface="Century Gothic" pitchFamily="34" charset="0"/>
              </a:rPr>
              <a:t>Anspruch auf Entnahme seines Gewinnanteils </a:t>
            </a:r>
            <a:r>
              <a:rPr lang="de-DE" altLang="de-DE" sz="1600">
                <a:latin typeface="Century Gothic" pitchFamily="34" charset="0"/>
              </a:rPr>
              <a:t>hat,</a:t>
            </a:r>
            <a:br>
              <a:rPr lang="de-DE" altLang="de-DE" sz="1600">
                <a:latin typeface="Century Gothic" pitchFamily="34" charset="0"/>
              </a:rPr>
            </a:br>
            <a:r>
              <a:rPr lang="de-DE" altLang="de-DE" sz="1600">
                <a:latin typeface="Century Gothic" pitchFamily="34" charset="0"/>
              </a:rPr>
              <a:t>wird </a:t>
            </a:r>
            <a:r>
              <a:rPr lang="de-DE" altLang="de-DE" sz="1600" dirty="0">
                <a:latin typeface="Century Gothic" pitchFamily="34" charset="0"/>
              </a:rPr>
              <a:t>das entsprechende Kapitalkonto i.d.R. </a:t>
            </a:r>
            <a:r>
              <a:rPr lang="de-DE" altLang="de-DE" sz="1600" b="1" dirty="0">
                <a:latin typeface="Century Gothic" pitchFamily="34" charset="0"/>
              </a:rPr>
              <a:t>Fremdkapitalcharakter</a:t>
            </a:r>
            <a:r>
              <a:rPr lang="de-DE" altLang="de-DE" sz="1600" dirty="0">
                <a:latin typeface="Century Gothic" pitchFamily="34" charset="0"/>
              </a:rPr>
              <a:t> haben!</a:t>
            </a:r>
          </a:p>
          <a:p>
            <a:pPr lvl="1" indent="0">
              <a:lnSpc>
                <a:spcPct val="100000"/>
              </a:lnSpc>
              <a:spcBef>
                <a:spcPts val="600"/>
              </a:spcBef>
              <a:spcAft>
                <a:spcPts val="0"/>
              </a:spcAft>
              <a:buFont typeface="Arial" panose="020B0604020202020204" pitchFamily="34" charset="0"/>
              <a:buNone/>
              <a:defRPr/>
            </a:pPr>
            <a:endParaRPr lang="de-DE" altLang="de-DE" sz="1600" dirty="0">
              <a:latin typeface="Century Gothic" pitchFamily="34" charset="0"/>
            </a:endParaRPr>
          </a:p>
          <a:p>
            <a:pPr lvl="1" indent="0">
              <a:lnSpc>
                <a:spcPct val="100000"/>
              </a:lnSpc>
              <a:spcBef>
                <a:spcPts val="600"/>
              </a:spcBef>
              <a:spcAft>
                <a:spcPts val="0"/>
              </a:spcAft>
              <a:buFont typeface="Arial" panose="020B0604020202020204" pitchFamily="34" charset="0"/>
              <a:buNone/>
              <a:defRPr/>
            </a:pPr>
            <a:endParaRPr lang="de-DE" altLang="de-DE" sz="1600" dirty="0">
              <a:latin typeface="Century Gothic" pitchFamily="34" charset="0"/>
            </a:endParaRPr>
          </a:p>
        </p:txBody>
      </p:sp>
      <p:sp>
        <p:nvSpPr>
          <p:cNvPr id="13" name="Rechteck 1">
            <a:extLst>
              <a:ext uri="{FF2B5EF4-FFF2-40B4-BE49-F238E27FC236}">
                <a16:creationId xmlns:a16="http://schemas.microsoft.com/office/drawing/2014/main" id="{AB06334B-0081-447C-AF85-341C72628BFC}"/>
              </a:ext>
            </a:extLst>
          </p:cNvPr>
          <p:cNvSpPr>
            <a:spLocks noChangeArrowheads="1"/>
          </p:cNvSpPr>
          <p:nvPr/>
        </p:nvSpPr>
        <p:spPr bwMode="auto">
          <a:xfrm>
            <a:off x="958030" y="3497737"/>
            <a:ext cx="6224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1.3.2 Prüfung weitere Regelungen des Gesellschaftsvertrages</a:t>
            </a:r>
          </a:p>
        </p:txBody>
      </p:sp>
    </p:spTree>
    <p:extLst>
      <p:ext uri="{BB962C8B-B14F-4D97-AF65-F5344CB8AC3E}">
        <p14:creationId xmlns:p14="http://schemas.microsoft.com/office/powerpoint/2010/main" val="4045184696"/>
      </p:ext>
    </p:extLst>
  </p:cSld>
  <p:clrMapOvr>
    <a:masterClrMapping/>
  </p:clrMapOvr>
  <p:transition spd="slow"/>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755373"/>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79509"/>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5" name="Rechteck 19">
            <a:extLst>
              <a:ext uri="{FF2B5EF4-FFF2-40B4-BE49-F238E27FC236}">
                <a16:creationId xmlns:a16="http://schemas.microsoft.com/office/drawing/2014/main" id="{DECA82E6-9960-4EA3-B0EA-BDDB72FC83A7}"/>
              </a:ext>
            </a:extLst>
          </p:cNvPr>
          <p:cNvSpPr>
            <a:spLocks noChangeArrowheads="1"/>
          </p:cNvSpPr>
          <p:nvPr/>
        </p:nvSpPr>
        <p:spPr bwMode="auto">
          <a:xfrm>
            <a:off x="371475" y="187960"/>
            <a:ext cx="1004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0000"/>
                </a:solidFill>
                <a:latin typeface="Century Gothic" panose="020B0502020202020204" pitchFamily="34" charset="0"/>
              </a:rPr>
              <a:t>Themenbereich 5:	Kommunikationspflichten des Wirtschaftsprüfer bei der Abschlussprüfung </a:t>
            </a:r>
            <a:br>
              <a:rPr lang="de-DE" altLang="de-DE" sz="1600" b="1" dirty="0">
                <a:solidFill>
                  <a:srgbClr val="000000"/>
                </a:solidFill>
                <a:latin typeface="Century Gothic" panose="020B0502020202020204" pitchFamily="34" charset="0"/>
              </a:rPr>
            </a:br>
            <a:r>
              <a:rPr lang="de-DE" altLang="de-DE" sz="1600" b="1" dirty="0">
                <a:solidFill>
                  <a:srgbClr val="000000"/>
                </a:solidFill>
                <a:latin typeface="Century Gothic" panose="020B0502020202020204" pitchFamily="34" charset="0"/>
              </a:rPr>
              <a:t>		(</a:t>
            </a:r>
            <a:r>
              <a:rPr lang="de-DE" altLang="de-DE" sz="1600" b="1" dirty="0">
                <a:latin typeface="Century Gothic" pitchFamily="34" charset="0"/>
                <a:ea typeface="Verdana" pitchFamily="34" charset="0"/>
                <a:cs typeface="Verdana" pitchFamily="34" charset="0"/>
                <a:sym typeface="Wingdings" pitchFamily="2" charset="2"/>
              </a:rPr>
              <a:t>IDW PS 470 n.F. (10.2021)</a:t>
            </a:r>
            <a:r>
              <a:rPr lang="de-DE" altLang="de-DE" sz="1600" b="1" dirty="0">
                <a:solidFill>
                  <a:srgbClr val="000000"/>
                </a:solidFill>
                <a:latin typeface="Century Gothic" panose="020B0502020202020204" pitchFamily="34" charset="0"/>
              </a:rPr>
              <a:t>)</a:t>
            </a:r>
            <a:endParaRPr lang="de-DE" altLang="de-DE" sz="1600" b="1"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629398427"/>
      </p:ext>
    </p:extLst>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ADAF409-E4F1-46C4-82CF-C42883588EDE}"/>
              </a:ext>
            </a:extLst>
          </p:cNvPr>
          <p:cNvSpPr txBox="1">
            <a:spLocks/>
          </p:cNvSpPr>
          <p:nvPr/>
        </p:nvSpPr>
        <p:spPr>
          <a:xfrm>
            <a:off x="344488" y="3032944"/>
            <a:ext cx="11522075" cy="900112"/>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srgbClr val="000000"/>
                </a:solidFill>
                <a:latin typeface="Century Gothic" pitchFamily="34" charset="0"/>
              </a:rPr>
              <a:t>Themenbereich 6:</a:t>
            </a:r>
            <a:br>
              <a:rPr lang="de-DE" altLang="de-DE" sz="2800" b="1" kern="0" dirty="0">
                <a:solidFill>
                  <a:srgbClr val="000000"/>
                </a:solidFill>
                <a:latin typeface="Century Gothic" pitchFamily="34" charset="0"/>
              </a:rPr>
            </a:br>
            <a:r>
              <a:rPr lang="de-DE" altLang="de-DE" sz="2800" b="1" kern="0" dirty="0">
                <a:solidFill>
                  <a:srgbClr val="000000"/>
                </a:solidFill>
                <a:latin typeface="Century Gothic" pitchFamily="34" charset="0"/>
              </a:rPr>
              <a:t>Prüfung latenter Steuern</a:t>
            </a:r>
          </a:p>
        </p:txBody>
      </p:sp>
    </p:spTree>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3">
            <a:extLst>
              <a:ext uri="{FF2B5EF4-FFF2-40B4-BE49-F238E27FC236}">
                <a16:creationId xmlns:a16="http://schemas.microsoft.com/office/drawing/2014/main" id="{E0177F0C-2454-412A-ABEB-C5D7C0ADADD3}"/>
              </a:ext>
            </a:extLst>
          </p:cNvPr>
          <p:cNvSpPr>
            <a:spLocks noGrp="1"/>
          </p:cNvSpPr>
          <p:nvPr>
            <p:ph type="body" idx="4294967295"/>
          </p:nvPr>
        </p:nvSpPr>
        <p:spPr>
          <a:xfrm>
            <a:off x="974101" y="1021151"/>
            <a:ext cx="10801350" cy="2643187"/>
          </a:xfrm>
          <a:prstGeom prst="rect">
            <a:avLst/>
          </a:prstGeom>
        </p:spPr>
        <p:txBody>
          <a:bodyPr/>
          <a:lstStyle/>
          <a:p>
            <a:pPr marL="361950" indent="-361950">
              <a:lnSpc>
                <a:spcPct val="100000"/>
              </a:lnSpc>
              <a:spcBef>
                <a:spcPts val="600"/>
              </a:spcBef>
              <a:spcAft>
                <a:spcPts val="1200"/>
              </a:spcAft>
              <a:buClr>
                <a:schemeClr val="tx1"/>
              </a:buClr>
            </a:pPr>
            <a:r>
              <a:rPr lang="de-DE" altLang="de-DE" sz="1600" b="1" dirty="0">
                <a:solidFill>
                  <a:srgbClr val="000000"/>
                </a:solidFill>
                <a:latin typeface="Century Gothic" panose="020B0502020202020204" pitchFamily="34" charset="0"/>
              </a:rPr>
              <a:t>Gliederung </a:t>
            </a:r>
          </a:p>
          <a:p>
            <a:pPr marL="447675" indent="-447675">
              <a:lnSpc>
                <a:spcPct val="100000"/>
              </a:lnSpc>
              <a:spcBef>
                <a:spcPts val="600"/>
              </a:spcBef>
              <a:spcAft>
                <a:spcPts val="600"/>
              </a:spcAft>
              <a:buClr>
                <a:schemeClr val="tx1"/>
              </a:buClr>
            </a:pPr>
            <a:r>
              <a:rPr lang="de-DE" altLang="de-DE" sz="1600" b="1" dirty="0">
                <a:latin typeface="Century Gothic" panose="020B0502020202020204" pitchFamily="34" charset="0"/>
              </a:rPr>
              <a:t>6.1	Zielsetzung der Bilanzierung latenter Steuern</a:t>
            </a:r>
          </a:p>
          <a:p>
            <a:pPr marL="447675" indent="-447675">
              <a:lnSpc>
                <a:spcPct val="100000"/>
              </a:lnSpc>
              <a:spcBef>
                <a:spcPts val="600"/>
              </a:spcBef>
              <a:spcAft>
                <a:spcPts val="600"/>
              </a:spcAft>
              <a:buClr>
                <a:schemeClr val="tx1"/>
              </a:buClr>
            </a:pPr>
            <a:r>
              <a:rPr lang="de-DE" altLang="de-DE" sz="1600" b="1" dirty="0">
                <a:latin typeface="Century Gothic" panose="020B0502020202020204" pitchFamily="34" charset="0"/>
              </a:rPr>
              <a:t>6.2	Exkurs Steuerbilanz: Rechtliche Vorgaben zur steuerlichen Ergebnisermittlung</a:t>
            </a:r>
          </a:p>
          <a:p>
            <a:pPr marL="447675" indent="-447675">
              <a:lnSpc>
                <a:spcPct val="100000"/>
              </a:lnSpc>
              <a:spcBef>
                <a:spcPts val="600"/>
              </a:spcBef>
              <a:spcAft>
                <a:spcPts val="600"/>
              </a:spcAft>
              <a:buClr>
                <a:schemeClr val="tx1"/>
              </a:buClr>
            </a:pPr>
            <a:r>
              <a:rPr lang="de-DE" altLang="de-DE" sz="1600" b="1" dirty="0">
                <a:latin typeface="Century Gothic" panose="020B0502020202020204" pitchFamily="34" charset="0"/>
              </a:rPr>
              <a:t>6.3	Bilanzierungsvorschriften für latente Steuern (Einzelabschluss)</a:t>
            </a:r>
          </a:p>
          <a:p>
            <a:pPr marL="447675" indent="-447675">
              <a:lnSpc>
                <a:spcPct val="100000"/>
              </a:lnSpc>
              <a:spcBef>
                <a:spcPts val="600"/>
              </a:spcBef>
              <a:spcAft>
                <a:spcPts val="600"/>
              </a:spcAft>
            </a:pPr>
            <a:r>
              <a:rPr lang="de-DE" altLang="de-DE" sz="1600" b="1" dirty="0">
                <a:latin typeface="Century Gothic" panose="020B0502020202020204" pitchFamily="34" charset="0"/>
              </a:rPr>
              <a:t>6.4	Ausgewählte Einzelsachverhalte zu latenten Steuern</a:t>
            </a:r>
          </a:p>
          <a:p>
            <a:pPr marL="447675" indent="-447675">
              <a:lnSpc>
                <a:spcPct val="100000"/>
              </a:lnSpc>
              <a:spcBef>
                <a:spcPts val="600"/>
              </a:spcBef>
              <a:spcAft>
                <a:spcPts val="600"/>
              </a:spcAft>
            </a:pPr>
            <a:r>
              <a:rPr lang="de-DE" altLang="de-DE" sz="1600" b="1" dirty="0">
                <a:latin typeface="Century Gothic" panose="020B0502020202020204" pitchFamily="34" charset="0"/>
              </a:rPr>
              <a:t>6.5	Besondere Prüfungshandlungen zu den latenten Steuern</a:t>
            </a:r>
          </a:p>
        </p:txBody>
      </p:sp>
      <p:sp>
        <p:nvSpPr>
          <p:cNvPr id="362500" name="Textfeld 1">
            <a:extLst>
              <a:ext uri="{FF2B5EF4-FFF2-40B4-BE49-F238E27FC236}">
                <a16:creationId xmlns:a16="http://schemas.microsoft.com/office/drawing/2014/main" id="{8DCF1C1B-7796-4918-B938-7D600095B72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Textfeld 1">
            <a:extLst>
              <a:ext uri="{FF2B5EF4-FFF2-40B4-BE49-F238E27FC236}">
                <a16:creationId xmlns:a16="http://schemas.microsoft.com/office/drawing/2014/main" id="{2650C0C8-FFEE-401A-9785-FD947A88909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8080345F-AECE-4D16-9439-2EDD621458DF}"/>
              </a:ext>
            </a:extLst>
          </p:cNvPr>
          <p:cNvSpPr txBox="1">
            <a:spLocks/>
          </p:cNvSpPr>
          <p:nvPr/>
        </p:nvSpPr>
        <p:spPr bwMode="auto">
          <a:xfrm>
            <a:off x="1063527" y="901661"/>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6.1	</a:t>
            </a:r>
            <a:r>
              <a:rPr lang="de-DE" sz="2800" b="1" dirty="0">
                <a:latin typeface="Century Gothic" panose="020B0502020202020204" pitchFamily="34" charset="0"/>
              </a:rPr>
              <a:t>Zielsetzung der Bilanzierung latenter Steuern</a:t>
            </a:r>
          </a:p>
          <a:p>
            <a:pPr lvl="4">
              <a:spcBef>
                <a:spcPts val="600"/>
              </a:spcBef>
              <a:spcAft>
                <a:spcPts val="600"/>
              </a:spcAft>
              <a:tabLst>
                <a:tab pos="444500" algn="l"/>
              </a:tabLst>
            </a:pPr>
            <a:r>
              <a:rPr lang="de-DE" b="1" dirty="0">
                <a:latin typeface="Century Gothic" panose="020B0502020202020204" pitchFamily="34" charset="0"/>
              </a:rPr>
              <a:t>6.1.1	</a:t>
            </a:r>
            <a:r>
              <a:rPr lang="de-DE" dirty="0">
                <a:latin typeface="Century Gothic" panose="020B0502020202020204" pitchFamily="34" charset="0"/>
              </a:rPr>
              <a:t>Vorbemerkungen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6.1.2	</a:t>
            </a:r>
            <a:r>
              <a:rPr lang="de-DE" dirty="0">
                <a:latin typeface="Century Gothic" panose="020B0502020202020204" pitchFamily="34" charset="0"/>
              </a:rPr>
              <a:t>Beispiel zu Auswirkungen auf Vermögenslage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6.1.3	</a:t>
            </a:r>
            <a:r>
              <a:rPr lang="de-DE" dirty="0">
                <a:latin typeface="Century Gothic" panose="020B0502020202020204" pitchFamily="34" charset="0"/>
              </a:rPr>
              <a:t>Beispiel zu Auswirkungen auf Ertragslage</a:t>
            </a:r>
          </a:p>
          <a:p>
            <a:pPr lvl="4">
              <a:spcBef>
                <a:spcPts val="600"/>
              </a:spcBef>
              <a:spcAft>
                <a:spcPts val="600"/>
              </a:spcAft>
              <a:tabLst>
                <a:tab pos="444500" algn="l"/>
              </a:tabLst>
            </a:pPr>
            <a:r>
              <a:rPr lang="de-DE" b="1" dirty="0">
                <a:latin typeface="Century Gothic" panose="020B0502020202020204" pitchFamily="34" charset="0"/>
              </a:rPr>
              <a:t>6.1.4	</a:t>
            </a:r>
            <a:r>
              <a:rPr lang="de-DE" dirty="0">
                <a:latin typeface="Century Gothic" panose="020B0502020202020204" pitchFamily="34" charset="0"/>
              </a:rPr>
              <a:t>Fazit: Die Berücksichtigung latenter Steuern im 	Jahresabschluss</a:t>
            </a:r>
            <a:endParaRPr lang="de-DE" b="1" dirty="0">
              <a:latin typeface="Century Gothic" panose="020B0502020202020204" pitchFamily="34" charset="0"/>
            </a:endParaRPr>
          </a:p>
        </p:txBody>
      </p:sp>
    </p:spTree>
  </p:cSld>
  <p:clrMapOvr>
    <a:masterClrMapping/>
  </p:clrMapOvr>
  <p:transition spd="slow"/>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B094DE6-986C-48A3-8B18-632A3F632964}"/>
              </a:ext>
            </a:extLst>
          </p:cNvPr>
          <p:cNvSpPr>
            <a:spLocks noGrp="1"/>
          </p:cNvSpPr>
          <p:nvPr>
            <p:ph type="body" idx="4294967295"/>
          </p:nvPr>
        </p:nvSpPr>
        <p:spPr>
          <a:xfrm>
            <a:off x="966288" y="1069621"/>
            <a:ext cx="10945812" cy="5329237"/>
          </a:xfrm>
          <a:prstGeom prst="rect">
            <a:avLst/>
          </a:prstGeom>
        </p:spPr>
        <p:txBody>
          <a:bodyPr/>
          <a:lstStyle/>
          <a:p>
            <a:pPr marL="0" lvl="1" indent="0">
              <a:lnSpc>
                <a:spcPct val="100000"/>
              </a:lnSpc>
              <a:spcBef>
                <a:spcPts val="500"/>
              </a:spcBef>
              <a:spcAft>
                <a:spcPts val="500"/>
              </a:spcAft>
              <a:buFont typeface="Arial" panose="020B0604020202020204" pitchFamily="34" charset="0"/>
              <a:buNone/>
              <a:defRPr/>
            </a:pPr>
            <a:r>
              <a:rPr lang="de-DE" altLang="de-DE" b="1" dirty="0">
                <a:solidFill>
                  <a:srgbClr val="00B0F0"/>
                </a:solidFill>
                <a:latin typeface="Century Gothic" pitchFamily="34" charset="0"/>
              </a:rPr>
              <a:t>6.1.1 Vorbemerkungen</a:t>
            </a:r>
          </a:p>
          <a:p>
            <a:pPr marL="442913" lvl="1" indent="-261938">
              <a:lnSpc>
                <a:spcPct val="100000"/>
              </a:lnSpc>
              <a:spcBef>
                <a:spcPts val="500"/>
              </a:spcBef>
              <a:spcAft>
                <a:spcPts val="500"/>
              </a:spcAft>
              <a:buFont typeface="Verdana" pitchFamily="34" charset="0"/>
              <a:buAutoNum type="alphaLcPeriod"/>
              <a:defRPr/>
            </a:pPr>
            <a:r>
              <a:rPr lang="de-DE" altLang="de-DE" b="1" dirty="0">
                <a:solidFill>
                  <a:srgbClr val="00B0F0"/>
                </a:solidFill>
                <a:latin typeface="Century Gothic" pitchFamily="34" charset="0"/>
              </a:rPr>
              <a:t>Blick in die Praxis: Wahrnehmung der nicht fachkundigen Bilanzersteller, -prüfer und -adressaten:</a:t>
            </a:r>
          </a:p>
          <a:p>
            <a:pPr marL="715963" lvl="2" indent="-273050">
              <a:lnSpc>
                <a:spcPct val="100000"/>
              </a:lnSpc>
              <a:spcBef>
                <a:spcPts val="500"/>
              </a:spcBef>
              <a:spcAft>
                <a:spcPts val="500"/>
              </a:spcAft>
              <a:defRPr/>
            </a:pPr>
            <a:r>
              <a:rPr lang="de-DE" altLang="de-DE" dirty="0">
                <a:latin typeface="Century Gothic" pitchFamily="34" charset="0"/>
              </a:rPr>
              <a:t>Bilanzierung latenter Steuern ist:</a:t>
            </a:r>
          </a:p>
          <a:p>
            <a:pPr marL="987425" lvl="3" indent="-271463">
              <a:lnSpc>
                <a:spcPct val="100000"/>
              </a:lnSpc>
              <a:spcBef>
                <a:spcPts val="500"/>
              </a:spcBef>
              <a:spcAft>
                <a:spcPts val="500"/>
              </a:spcAft>
              <a:buFont typeface="Symbol" pitchFamily="18" charset="2"/>
              <a:buChar char="-"/>
              <a:defRPr/>
            </a:pPr>
            <a:r>
              <a:rPr lang="de-DE" altLang="de-DE">
                <a:latin typeface="Century Gothic" pitchFamily="34" charset="0"/>
              </a:rPr>
              <a:t>komplex</a:t>
            </a:r>
            <a:r>
              <a:rPr lang="de-DE" altLang="de-DE" dirty="0">
                <a:latin typeface="Century Gothic" pitchFamily="34" charset="0"/>
              </a:rPr>
              <a:t>,</a:t>
            </a:r>
          </a:p>
          <a:p>
            <a:pPr marL="987425" lvl="3" indent="-271463">
              <a:lnSpc>
                <a:spcPct val="100000"/>
              </a:lnSpc>
              <a:spcBef>
                <a:spcPts val="500"/>
              </a:spcBef>
              <a:spcAft>
                <a:spcPts val="500"/>
              </a:spcAft>
              <a:buFont typeface="Symbol" pitchFamily="18" charset="2"/>
              <a:buChar char="-"/>
              <a:defRPr/>
            </a:pPr>
            <a:r>
              <a:rPr lang="de-DE" altLang="de-DE" dirty="0">
                <a:latin typeface="Century Gothic" pitchFamily="34" charset="0"/>
              </a:rPr>
              <a:t>aufwendig und</a:t>
            </a:r>
          </a:p>
          <a:p>
            <a:pPr marL="987425" lvl="3" indent="-271463">
              <a:lnSpc>
                <a:spcPct val="100000"/>
              </a:lnSpc>
              <a:spcBef>
                <a:spcPts val="500"/>
              </a:spcBef>
              <a:spcAft>
                <a:spcPts val="500"/>
              </a:spcAft>
              <a:buFont typeface="Symbol" pitchFamily="18" charset="2"/>
              <a:buChar char="-"/>
              <a:defRPr/>
            </a:pPr>
            <a:r>
              <a:rPr lang="de-DE" altLang="de-DE" dirty="0">
                <a:latin typeface="Century Gothic" pitchFamily="34" charset="0"/>
              </a:rPr>
              <a:t>im </a:t>
            </a:r>
            <a:r>
              <a:rPr lang="de-DE" altLang="de-DE">
                <a:latin typeface="Century Gothic" pitchFamily="34" charset="0"/>
              </a:rPr>
              <a:t>Ergebnis undurchsichtig.</a:t>
            </a:r>
            <a:endParaRPr lang="de-DE" altLang="de-DE" dirty="0">
              <a:latin typeface="Century Gothic" pitchFamily="34" charset="0"/>
            </a:endParaRPr>
          </a:p>
          <a:p>
            <a:pPr marL="987425" lvl="3" indent="-271463">
              <a:lnSpc>
                <a:spcPct val="100000"/>
              </a:lnSpc>
              <a:spcBef>
                <a:spcPts val="500"/>
              </a:spcBef>
              <a:spcAft>
                <a:spcPts val="500"/>
              </a:spcAft>
              <a:buFont typeface="Wingdings" pitchFamily="2" charset="2"/>
              <a:buChar char=""/>
              <a:defRPr/>
            </a:pPr>
            <a:r>
              <a:rPr lang="de-DE" altLang="de-DE" dirty="0">
                <a:latin typeface="Century Gothic" pitchFamily="34" charset="0"/>
              </a:rPr>
              <a:t>Zusätzlicher Aufwand für Bilanzersteller und -prüfer ohne </a:t>
            </a:r>
            <a:r>
              <a:rPr lang="de-DE" altLang="de-DE">
                <a:latin typeface="Century Gothic" pitchFamily="34" charset="0"/>
              </a:rPr>
              <a:t>adäquaten Informationsmehrwert</a:t>
            </a:r>
            <a:br>
              <a:rPr lang="de-DE" altLang="de-DE">
                <a:latin typeface="Century Gothic" pitchFamily="34" charset="0"/>
              </a:rPr>
            </a:br>
            <a:r>
              <a:rPr lang="de-DE" altLang="de-DE">
                <a:latin typeface="Century Gothic" pitchFamily="34" charset="0"/>
              </a:rPr>
              <a:t>für </a:t>
            </a:r>
            <a:r>
              <a:rPr lang="de-DE" altLang="de-DE" dirty="0">
                <a:latin typeface="Century Gothic" pitchFamily="34" charset="0"/>
              </a:rPr>
              <a:t>den Bilanzleser</a:t>
            </a:r>
          </a:p>
          <a:p>
            <a:pPr marL="987425" lvl="3" indent="-271463">
              <a:lnSpc>
                <a:spcPct val="100000"/>
              </a:lnSpc>
              <a:spcBef>
                <a:spcPts val="500"/>
              </a:spcBef>
              <a:spcAft>
                <a:spcPts val="500"/>
              </a:spcAft>
              <a:buFont typeface="Wingdings" pitchFamily="2" charset="2"/>
              <a:buChar char=""/>
              <a:defRPr/>
            </a:pPr>
            <a:r>
              <a:rPr lang="de-DE" altLang="de-DE" dirty="0">
                <a:latin typeface="Century Gothic" pitchFamily="34" charset="0"/>
              </a:rPr>
              <a:t>Die Notwendigkeit der Bildung latenter Steuern wird vom Laien häufig in Frage gestellt</a:t>
            </a:r>
          </a:p>
          <a:p>
            <a:pPr marL="447675" lvl="1" indent="-266700">
              <a:lnSpc>
                <a:spcPct val="100000"/>
              </a:lnSpc>
              <a:spcBef>
                <a:spcPts val="500"/>
              </a:spcBef>
              <a:spcAft>
                <a:spcPts val="500"/>
              </a:spcAft>
              <a:buFont typeface="+mj-lt"/>
              <a:buAutoNum type="alphaLcPeriod" startAt="2"/>
              <a:defRPr/>
            </a:pPr>
            <a:r>
              <a:rPr lang="de-DE" altLang="de-DE" b="1" dirty="0">
                <a:solidFill>
                  <a:srgbClr val="00B0F0"/>
                </a:solidFill>
                <a:latin typeface="Century Gothic" pitchFamily="34" charset="0"/>
              </a:rPr>
              <a:t>Warum darf man nicht von den latenten Steuern absehen?</a:t>
            </a:r>
            <a:endParaRPr lang="de-DE" altLang="de-DE" dirty="0">
              <a:solidFill>
                <a:srgbClr val="00B0F0"/>
              </a:solidFill>
              <a:latin typeface="Century Gothic" pitchFamily="34" charset="0"/>
            </a:endParaRPr>
          </a:p>
          <a:p>
            <a:pPr marL="442913" lvl="2" indent="0">
              <a:lnSpc>
                <a:spcPct val="100000"/>
              </a:lnSpc>
              <a:spcBef>
                <a:spcPts val="500"/>
              </a:spcBef>
              <a:spcAft>
                <a:spcPts val="500"/>
              </a:spcAft>
              <a:buNone/>
              <a:defRPr/>
            </a:pPr>
            <a:r>
              <a:rPr lang="de-DE" altLang="de-DE" dirty="0">
                <a:latin typeface="Century Gothic" pitchFamily="34" charset="0"/>
              </a:rPr>
              <a:t>Außerachtlassung latenter Steuern</a:t>
            </a:r>
          </a:p>
          <a:p>
            <a:pPr marL="715963" lvl="2" indent="-273050">
              <a:lnSpc>
                <a:spcPct val="100000"/>
              </a:lnSpc>
              <a:spcBef>
                <a:spcPts val="500"/>
              </a:spcBef>
              <a:spcAft>
                <a:spcPts val="500"/>
              </a:spcAft>
              <a:defRPr/>
            </a:pPr>
            <a:r>
              <a:rPr lang="de-DE" altLang="de-DE" dirty="0">
                <a:latin typeface="Century Gothic" pitchFamily="34" charset="0"/>
              </a:rPr>
              <a:t>kann die Darstellung der Vermögens- und Ertragslage erheblich beeinträchtigen.</a:t>
            </a:r>
          </a:p>
          <a:p>
            <a:pPr marL="715963" lvl="2" indent="-273050">
              <a:lnSpc>
                <a:spcPct val="100000"/>
              </a:lnSpc>
              <a:spcBef>
                <a:spcPts val="500"/>
              </a:spcBef>
              <a:spcAft>
                <a:spcPts val="500"/>
              </a:spcAft>
              <a:defRPr/>
            </a:pPr>
            <a:r>
              <a:rPr lang="de-DE" altLang="de-DE" dirty="0">
                <a:latin typeface="Century Gothic" pitchFamily="34" charset="0"/>
              </a:rPr>
              <a:t>führt zu einer fehlerhaften Periodenabgrenzung.</a:t>
            </a:r>
          </a:p>
          <a:p>
            <a:pPr marL="442913" lvl="1" indent="-261938">
              <a:lnSpc>
                <a:spcPct val="100000"/>
              </a:lnSpc>
              <a:spcBef>
                <a:spcPts val="500"/>
              </a:spcBef>
              <a:spcAft>
                <a:spcPts val="500"/>
              </a:spcAft>
              <a:buFont typeface="+mj-lt"/>
              <a:buAutoNum type="alphaLcPeriod" startAt="3"/>
              <a:defRPr/>
            </a:pPr>
            <a:r>
              <a:rPr lang="de-DE" altLang="de-DE" b="1" dirty="0">
                <a:solidFill>
                  <a:srgbClr val="00B0F0"/>
                </a:solidFill>
                <a:latin typeface="Century Gothic" pitchFamily="34" charset="0"/>
              </a:rPr>
              <a:t>Ziel der Bilanzierung latenter Steuern</a:t>
            </a:r>
          </a:p>
          <a:p>
            <a:pPr marL="442913" lvl="2" indent="0">
              <a:lnSpc>
                <a:spcPct val="100000"/>
              </a:lnSpc>
              <a:spcBef>
                <a:spcPts val="500"/>
              </a:spcBef>
              <a:spcAft>
                <a:spcPts val="500"/>
              </a:spcAft>
              <a:buNone/>
              <a:defRPr/>
            </a:pPr>
            <a:r>
              <a:rPr lang="de-DE" altLang="de-DE" dirty="0">
                <a:latin typeface="Century Gothic" pitchFamily="34" charset="0"/>
              </a:rPr>
              <a:t>Verbesserung der Darstellung und „Vervollständigung" der Vermögens- und </a:t>
            </a:r>
            <a:r>
              <a:rPr lang="de-DE" altLang="de-DE">
                <a:latin typeface="Century Gothic" pitchFamily="34" charset="0"/>
              </a:rPr>
              <a:t>Ertragslage durch</a:t>
            </a:r>
            <a:br>
              <a:rPr lang="de-DE" altLang="de-DE">
                <a:latin typeface="Century Gothic" pitchFamily="34" charset="0"/>
              </a:rPr>
            </a:br>
            <a:r>
              <a:rPr lang="de-DE" altLang="de-DE">
                <a:latin typeface="Century Gothic" pitchFamily="34" charset="0"/>
              </a:rPr>
              <a:t>Antizipation von Differenzen </a:t>
            </a:r>
            <a:r>
              <a:rPr lang="de-DE" altLang="de-DE" dirty="0">
                <a:latin typeface="Century Gothic" pitchFamily="34" charset="0"/>
              </a:rPr>
              <a:t>in Wertansätzen zwischen Handels- und Steuerbilanz.</a:t>
            </a:r>
          </a:p>
          <a:p>
            <a:pPr>
              <a:lnSpc>
                <a:spcPct val="100000"/>
              </a:lnSpc>
              <a:spcBef>
                <a:spcPts val="400"/>
              </a:spcBef>
              <a:spcAft>
                <a:spcPts val="400"/>
              </a:spcAft>
              <a:buFontTx/>
              <a:buChar char="-"/>
              <a:defRPr/>
            </a:pPr>
            <a:endParaRPr lang="de-DE" altLang="de-DE" sz="1200" dirty="0">
              <a:latin typeface="Century Gothic" pitchFamily="34" charset="0"/>
            </a:endParaRPr>
          </a:p>
        </p:txBody>
      </p:sp>
      <p:sp>
        <p:nvSpPr>
          <p:cNvPr id="368643" name="Rectangle 2">
            <a:extLst>
              <a:ext uri="{FF2B5EF4-FFF2-40B4-BE49-F238E27FC236}">
                <a16:creationId xmlns:a16="http://schemas.microsoft.com/office/drawing/2014/main" id="{C5596144-1908-4E92-AAFB-E6174B63E76E}"/>
              </a:ext>
            </a:extLst>
          </p:cNvPr>
          <p:cNvSpPr txBox="1">
            <a:spLocks/>
          </p:cNvSpPr>
          <p:nvPr/>
        </p:nvSpPr>
        <p:spPr bwMode="auto">
          <a:xfrm>
            <a:off x="1055290"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b="1" dirty="0">
                <a:solidFill>
                  <a:srgbClr val="00B0F0"/>
                </a:solidFill>
                <a:latin typeface="Century Gothic" panose="020B0502020202020204" pitchFamily="34" charset="0"/>
              </a:rPr>
              <a:t>6.1 Zielsetzung der Bilanzierung latenter Steuern</a:t>
            </a:r>
          </a:p>
        </p:txBody>
      </p:sp>
      <p:sp>
        <p:nvSpPr>
          <p:cNvPr id="368645" name="Textfeld 1">
            <a:extLst>
              <a:ext uri="{FF2B5EF4-FFF2-40B4-BE49-F238E27FC236}">
                <a16:creationId xmlns:a16="http://schemas.microsoft.com/office/drawing/2014/main" id="{C79A70EB-EAF1-4B59-82AC-88DCDFC71F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4ED176F0-7FEE-48F1-8AFB-874D5CF224B1}"/>
              </a:ext>
            </a:extLst>
          </p:cNvPr>
          <p:cNvSpPr>
            <a:spLocks noGrp="1"/>
          </p:cNvSpPr>
          <p:nvPr>
            <p:ph type="body" idx="4294967295"/>
          </p:nvPr>
        </p:nvSpPr>
        <p:spPr>
          <a:xfrm>
            <a:off x="956000" y="1438275"/>
            <a:ext cx="10467975" cy="1774825"/>
          </a:xfrm>
          <a:prstGeom prst="rect">
            <a:avLst/>
          </a:prstGeom>
        </p:spPr>
        <p:txBody>
          <a:bodyPr/>
          <a:lstStyle/>
          <a:p>
            <a:pPr marL="266700" lvl="1" indent="-266700">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Sachverhalt: Ausgangslage</a:t>
            </a:r>
          </a:p>
          <a:p>
            <a:pPr marL="266700" lvl="2" indent="0">
              <a:spcBef>
                <a:spcPts val="600"/>
              </a:spcBef>
              <a:spcAft>
                <a:spcPts val="600"/>
              </a:spcAft>
              <a:buFont typeface="Arial" panose="020B0604020202020204" pitchFamily="34" charset="0"/>
              <a:buNone/>
              <a:defRPr/>
            </a:pPr>
            <a:r>
              <a:rPr lang="de-DE" altLang="de-DE" sz="1600" dirty="0">
                <a:latin typeface="Century Gothic" panose="020B0502020202020204" pitchFamily="34" charset="0"/>
              </a:rPr>
              <a:t>Die X-AG aktiviert im Jahr 01 in der Handelsbilanz selbst </a:t>
            </a:r>
            <a:r>
              <a:rPr lang="de-DE" altLang="de-DE" sz="1600">
                <a:latin typeface="Century Gothic" panose="020B0502020202020204" pitchFamily="34" charset="0"/>
              </a:rPr>
              <a:t>erstellte immaterielle</a:t>
            </a:r>
            <a:br>
              <a:rPr lang="de-DE" altLang="de-DE" sz="1600">
                <a:latin typeface="Century Gothic" panose="020B0502020202020204" pitchFamily="34" charset="0"/>
              </a:rPr>
            </a:br>
            <a:r>
              <a:rPr lang="de-DE" altLang="de-DE" sz="1600">
                <a:latin typeface="Century Gothic" panose="020B0502020202020204" pitchFamily="34" charset="0"/>
              </a:rPr>
              <a:t>Vermögensgegenstände </a:t>
            </a:r>
            <a:r>
              <a:rPr lang="de-DE" altLang="de-DE" sz="1600" dirty="0">
                <a:latin typeface="Century Gothic" panose="020B0502020202020204" pitchFamily="34" charset="0"/>
              </a:rPr>
              <a:t>des Anlagevermögens (hier ein Patent) in Höhe von TEUR </a:t>
            </a:r>
            <a:r>
              <a:rPr lang="de-DE" altLang="de-DE" sz="1600">
                <a:latin typeface="Century Gothic" panose="020B0502020202020204" pitchFamily="34" charset="0"/>
              </a:rPr>
              <a:t>1.000.</a:t>
            </a:r>
            <a:br>
              <a:rPr lang="de-DE" altLang="de-DE" sz="1600">
                <a:latin typeface="Century Gothic" panose="020B0502020202020204" pitchFamily="34" charset="0"/>
              </a:rPr>
            </a:br>
            <a:r>
              <a:rPr lang="de-DE" altLang="de-DE" sz="1600">
                <a:latin typeface="Century Gothic" panose="020B0502020202020204" pitchFamily="34" charset="0"/>
              </a:rPr>
              <a:t>In </a:t>
            </a:r>
            <a:r>
              <a:rPr lang="de-DE" altLang="de-DE" sz="1600" dirty="0">
                <a:latin typeface="Century Gothic" panose="020B0502020202020204" pitchFamily="34" charset="0"/>
              </a:rPr>
              <a:t>der Steuerbilanz ist die Aktivierung gem. § 5 Abs. 2 EStG untersagt.</a:t>
            </a:r>
          </a:p>
          <a:p>
            <a:pPr lvl="2">
              <a:spcBef>
                <a:spcPct val="10000"/>
              </a:spcBef>
              <a:buFontTx/>
              <a:buChar char="-"/>
              <a:defRPr/>
            </a:pPr>
            <a:endParaRPr lang="de-DE" altLang="de-DE" sz="1600" dirty="0">
              <a:latin typeface="Century Gothic" panose="020B0502020202020204" pitchFamily="34" charset="0"/>
            </a:endParaRPr>
          </a:p>
          <a:p>
            <a:pPr lvl="2">
              <a:spcBef>
                <a:spcPct val="10000"/>
              </a:spcBef>
              <a:buFontTx/>
              <a:buChar char="-"/>
              <a:defRPr/>
            </a:pPr>
            <a:endParaRPr lang="de-DE" altLang="de-DE" sz="1600" dirty="0">
              <a:latin typeface="Century Gothic" panose="020B0502020202020204" pitchFamily="34" charset="0"/>
            </a:endParaRPr>
          </a:p>
          <a:p>
            <a:pPr>
              <a:spcBef>
                <a:spcPct val="10000"/>
              </a:spcBef>
              <a:defRPr/>
            </a:pPr>
            <a:endParaRPr lang="de-DE" altLang="de-DE" sz="1600" dirty="0">
              <a:latin typeface="Century Gothic" panose="020B0502020202020204" pitchFamily="34" charset="0"/>
            </a:endParaRPr>
          </a:p>
        </p:txBody>
      </p:sp>
      <p:sp>
        <p:nvSpPr>
          <p:cNvPr id="2" name="Geschweifte Klammer rechts 1">
            <a:extLst>
              <a:ext uri="{FF2B5EF4-FFF2-40B4-BE49-F238E27FC236}">
                <a16:creationId xmlns:a16="http://schemas.microsoft.com/office/drawing/2014/main" id="{D374E708-3612-4E74-A3BC-8A6E4C8C46F5}"/>
              </a:ext>
            </a:extLst>
          </p:cNvPr>
          <p:cNvSpPr/>
          <p:nvPr/>
        </p:nvSpPr>
        <p:spPr>
          <a:xfrm>
            <a:off x="6365000" y="3438524"/>
            <a:ext cx="574675" cy="185285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372741" name="Textfeld 3">
            <a:extLst>
              <a:ext uri="{FF2B5EF4-FFF2-40B4-BE49-F238E27FC236}">
                <a16:creationId xmlns:a16="http://schemas.microsoft.com/office/drawing/2014/main" id="{F6184E53-71CC-434A-B3D4-C5547B1F4CCF}"/>
              </a:ext>
            </a:extLst>
          </p:cNvPr>
          <p:cNvSpPr txBox="1">
            <a:spLocks noChangeArrowheads="1"/>
          </p:cNvSpPr>
          <p:nvPr/>
        </p:nvSpPr>
        <p:spPr bwMode="auto">
          <a:xfrm>
            <a:off x="6976188" y="3992563"/>
            <a:ext cx="1404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b="1">
                <a:solidFill>
                  <a:srgbClr val="000000"/>
                </a:solidFill>
                <a:latin typeface="Century Gothic" panose="020B0502020202020204" pitchFamily="34" charset="0"/>
              </a:rPr>
              <a:t>Vermögen</a:t>
            </a:r>
          </a:p>
          <a:p>
            <a:pPr eaLnBrk="1" hangingPunct="1">
              <a:lnSpc>
                <a:spcPct val="100000"/>
              </a:lnSpc>
              <a:spcBef>
                <a:spcPct val="0"/>
              </a:spcBef>
              <a:buFontTx/>
              <a:buNone/>
            </a:pPr>
            <a:r>
              <a:rPr lang="de-DE" altLang="de-DE" b="1">
                <a:solidFill>
                  <a:srgbClr val="000000"/>
                </a:solidFill>
                <a:latin typeface="Century Gothic" panose="020B0502020202020204" pitchFamily="34" charset="0"/>
                <a:sym typeface="Wingdings" panose="05000000000000000000" pitchFamily="2" charset="2"/>
              </a:rPr>
              <a:t> </a:t>
            </a:r>
            <a:r>
              <a:rPr lang="de-DE" altLang="de-DE" b="1">
                <a:solidFill>
                  <a:srgbClr val="000000"/>
                </a:solidFill>
                <a:latin typeface="Century Gothic" panose="020B0502020202020204" pitchFamily="34" charset="0"/>
              </a:rPr>
              <a:t>1.000 TEUR</a:t>
            </a:r>
          </a:p>
        </p:txBody>
      </p:sp>
      <p:sp>
        <p:nvSpPr>
          <p:cNvPr id="372742" name="Rectangle 2">
            <a:extLst>
              <a:ext uri="{FF2B5EF4-FFF2-40B4-BE49-F238E27FC236}">
                <a16:creationId xmlns:a16="http://schemas.microsoft.com/office/drawing/2014/main" id="{01DF5C33-0E41-4DB0-8C1F-96328E477B35}"/>
              </a:ext>
            </a:extLst>
          </p:cNvPr>
          <p:cNvSpPr txBox="1">
            <a:spLocks/>
          </p:cNvSpPr>
          <p:nvPr/>
        </p:nvSpPr>
        <p:spPr bwMode="auto">
          <a:xfrm>
            <a:off x="1055440" y="10259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6.1.2 Beispiel zu Auswirkungen auf Vermögenslage</a:t>
            </a:r>
            <a:endParaRPr lang="de-DE" altLang="de-DE" sz="2000" b="1" dirty="0">
              <a:solidFill>
                <a:srgbClr val="00B0F0"/>
              </a:solidFill>
              <a:latin typeface="Century Gothic" panose="020B0502020202020204" pitchFamily="34" charset="0"/>
            </a:endParaRPr>
          </a:p>
        </p:txBody>
      </p:sp>
      <p:sp>
        <p:nvSpPr>
          <p:cNvPr id="372743" name="Textfeld 3">
            <a:extLst>
              <a:ext uri="{FF2B5EF4-FFF2-40B4-BE49-F238E27FC236}">
                <a16:creationId xmlns:a16="http://schemas.microsoft.com/office/drawing/2014/main" id="{C4430124-92AC-424E-8546-DD21487CA6E2}"/>
              </a:ext>
            </a:extLst>
          </p:cNvPr>
          <p:cNvSpPr txBox="1">
            <a:spLocks noChangeArrowheads="1"/>
          </p:cNvSpPr>
          <p:nvPr/>
        </p:nvSpPr>
        <p:spPr bwMode="auto">
          <a:xfrm>
            <a:off x="2847896" y="3411538"/>
            <a:ext cx="86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TEUR</a:t>
            </a:r>
          </a:p>
        </p:txBody>
      </p:sp>
      <p:sp>
        <p:nvSpPr>
          <p:cNvPr id="372744" name="Textfeld 9">
            <a:extLst>
              <a:ext uri="{FF2B5EF4-FFF2-40B4-BE49-F238E27FC236}">
                <a16:creationId xmlns:a16="http://schemas.microsoft.com/office/drawing/2014/main" id="{C86AF2D1-D436-4E30-868B-F3DE05260A42}"/>
              </a:ext>
            </a:extLst>
          </p:cNvPr>
          <p:cNvSpPr txBox="1">
            <a:spLocks noChangeArrowheads="1"/>
          </p:cNvSpPr>
          <p:nvPr/>
        </p:nvSpPr>
        <p:spPr bwMode="auto">
          <a:xfrm>
            <a:off x="5161903" y="3416300"/>
            <a:ext cx="86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TEUR</a:t>
            </a:r>
          </a:p>
        </p:txBody>
      </p:sp>
      <p:sp>
        <p:nvSpPr>
          <p:cNvPr id="372746" name="Textfeld 1">
            <a:extLst>
              <a:ext uri="{FF2B5EF4-FFF2-40B4-BE49-F238E27FC236}">
                <a16:creationId xmlns:a16="http://schemas.microsoft.com/office/drawing/2014/main" id="{B2776D98-0F4A-43D0-9088-276B7958D10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13" name="Textfeld 3">
            <a:extLst>
              <a:ext uri="{FF2B5EF4-FFF2-40B4-BE49-F238E27FC236}">
                <a16:creationId xmlns:a16="http://schemas.microsoft.com/office/drawing/2014/main" id="{5F417A23-857E-41F5-BBBF-24FE2580312C}"/>
              </a:ext>
            </a:extLst>
          </p:cNvPr>
          <p:cNvSpPr txBox="1">
            <a:spLocks noChangeArrowheads="1"/>
          </p:cNvSpPr>
          <p:nvPr/>
        </p:nvSpPr>
        <p:spPr bwMode="auto">
          <a:xfrm>
            <a:off x="1214656" y="3929960"/>
            <a:ext cx="5439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u="sng">
                <a:solidFill>
                  <a:srgbClr val="000000"/>
                </a:solidFill>
                <a:latin typeface="Century Gothic" panose="020B0502020202020204" pitchFamily="34" charset="0"/>
              </a:rPr>
              <a:t>Aktiva	    ohne latente Steuern        Passiva</a:t>
            </a:r>
          </a:p>
        </p:txBody>
      </p:sp>
      <p:sp>
        <p:nvSpPr>
          <p:cNvPr id="14" name="Textfeld 3">
            <a:extLst>
              <a:ext uri="{FF2B5EF4-FFF2-40B4-BE49-F238E27FC236}">
                <a16:creationId xmlns:a16="http://schemas.microsoft.com/office/drawing/2014/main" id="{CBE2C5CF-AA8C-4B7D-8748-B1F7ABB24398}"/>
              </a:ext>
            </a:extLst>
          </p:cNvPr>
          <p:cNvSpPr txBox="1">
            <a:spLocks noChangeArrowheads="1"/>
          </p:cNvSpPr>
          <p:nvPr/>
        </p:nvSpPr>
        <p:spPr bwMode="auto">
          <a:xfrm>
            <a:off x="1216601" y="4302919"/>
            <a:ext cx="223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Patent	           1.000</a:t>
            </a:r>
          </a:p>
        </p:txBody>
      </p:sp>
      <p:sp>
        <p:nvSpPr>
          <p:cNvPr id="15" name="Textfeld 3">
            <a:extLst>
              <a:ext uri="{FF2B5EF4-FFF2-40B4-BE49-F238E27FC236}">
                <a16:creationId xmlns:a16="http://schemas.microsoft.com/office/drawing/2014/main" id="{0815C749-B985-421A-AC74-9F47192258F2}"/>
              </a:ext>
            </a:extLst>
          </p:cNvPr>
          <p:cNvSpPr txBox="1">
            <a:spLocks noChangeArrowheads="1"/>
          </p:cNvSpPr>
          <p:nvPr/>
        </p:nvSpPr>
        <p:spPr bwMode="auto">
          <a:xfrm>
            <a:off x="3529512" y="4297258"/>
            <a:ext cx="2793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Eigenkapital      1.000</a:t>
            </a:r>
          </a:p>
        </p:txBody>
      </p:sp>
      <p:cxnSp>
        <p:nvCxnSpPr>
          <p:cNvPr id="4" name="Gerader Verbinder 3">
            <a:extLst>
              <a:ext uri="{FF2B5EF4-FFF2-40B4-BE49-F238E27FC236}">
                <a16:creationId xmlns:a16="http://schemas.microsoft.com/office/drawing/2014/main" id="{210EE7FC-B44B-487A-9647-82C2FBD9154C}"/>
              </a:ext>
            </a:extLst>
          </p:cNvPr>
          <p:cNvCxnSpPr>
            <a:cxnSpLocks/>
          </p:cNvCxnSpPr>
          <p:nvPr/>
        </p:nvCxnSpPr>
        <p:spPr>
          <a:xfrm>
            <a:off x="3529512" y="4198178"/>
            <a:ext cx="0" cy="1093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853F96C-50B7-4859-A06E-A04059737215}"/>
              </a:ext>
            </a:extLst>
          </p:cNvPr>
          <p:cNvCxnSpPr>
            <a:cxnSpLocks/>
          </p:cNvCxnSpPr>
          <p:nvPr/>
        </p:nvCxnSpPr>
        <p:spPr>
          <a:xfrm>
            <a:off x="1325184" y="4797152"/>
            <a:ext cx="43206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97E63163-7D31-44F8-A4C1-3666E51424E6}"/>
              </a:ext>
            </a:extLst>
          </p:cNvPr>
          <p:cNvCxnSpPr>
            <a:cxnSpLocks/>
          </p:cNvCxnSpPr>
          <p:nvPr/>
        </p:nvCxnSpPr>
        <p:spPr>
          <a:xfrm>
            <a:off x="1325184" y="4842279"/>
            <a:ext cx="43206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3">
            <a:extLst>
              <a:ext uri="{FF2B5EF4-FFF2-40B4-BE49-F238E27FC236}">
                <a16:creationId xmlns:a16="http://schemas.microsoft.com/office/drawing/2014/main" id="{57A0EA17-0646-420E-BFFE-F13987C1BA32}"/>
              </a:ext>
            </a:extLst>
          </p:cNvPr>
          <p:cNvSpPr txBox="1">
            <a:spLocks noChangeArrowheads="1"/>
          </p:cNvSpPr>
          <p:nvPr/>
        </p:nvSpPr>
        <p:spPr bwMode="auto">
          <a:xfrm>
            <a:off x="1253177" y="4958493"/>
            <a:ext cx="223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	           1.000</a:t>
            </a:r>
          </a:p>
        </p:txBody>
      </p:sp>
      <p:sp>
        <p:nvSpPr>
          <p:cNvPr id="26" name="Textfeld 3">
            <a:extLst>
              <a:ext uri="{FF2B5EF4-FFF2-40B4-BE49-F238E27FC236}">
                <a16:creationId xmlns:a16="http://schemas.microsoft.com/office/drawing/2014/main" id="{5E941289-56B1-4E82-BADB-1CA64C509F21}"/>
              </a:ext>
            </a:extLst>
          </p:cNvPr>
          <p:cNvSpPr txBox="1">
            <a:spLocks noChangeArrowheads="1"/>
          </p:cNvSpPr>
          <p:nvPr/>
        </p:nvSpPr>
        <p:spPr bwMode="auto">
          <a:xfrm>
            <a:off x="3519464" y="4952832"/>
            <a:ext cx="2793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                            1.000</a:t>
            </a:r>
          </a:p>
        </p:txBody>
      </p:sp>
    </p:spTree>
  </p:cSld>
  <p:clrMapOvr>
    <a:masterClrMapping/>
  </p:clrMapOvr>
  <p:transition spd="slow"/>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432927F5-5B0B-41C7-863F-242E749B1E96}"/>
              </a:ext>
            </a:extLst>
          </p:cNvPr>
          <p:cNvSpPr>
            <a:spLocks noGrp="1"/>
          </p:cNvSpPr>
          <p:nvPr>
            <p:ph type="body" idx="4294967295"/>
          </p:nvPr>
        </p:nvSpPr>
        <p:spPr>
          <a:xfrm>
            <a:off x="946856" y="1420813"/>
            <a:ext cx="10801350" cy="3757612"/>
          </a:xfrm>
          <a:prstGeom prst="rect">
            <a:avLst/>
          </a:prstGeom>
        </p:spPr>
        <p:txBody>
          <a:bodyPr/>
          <a:lstStyle/>
          <a:p>
            <a:pPr marL="266700" lvl="1" indent="-266700">
              <a:buFont typeface="+mj-lt"/>
              <a:buAutoNum type="alphaLcPeriod" startAt="2"/>
              <a:defRPr/>
            </a:pPr>
            <a:r>
              <a:rPr lang="de-DE" altLang="de-DE" sz="1600" b="1" dirty="0">
                <a:solidFill>
                  <a:srgbClr val="00B0F0"/>
                </a:solidFill>
                <a:latin typeface="Century Gothic" panose="020B0502020202020204" pitchFamily="34" charset="0"/>
              </a:rPr>
              <a:t>Problemstellung</a:t>
            </a:r>
          </a:p>
          <a:p>
            <a:pPr marL="0" lvl="1" indent="0">
              <a:buFont typeface="Arial" panose="020B0604020202020204" pitchFamily="34" charset="0"/>
              <a:buNone/>
              <a:defRPr/>
            </a:pPr>
            <a:r>
              <a:rPr lang="de-DE" altLang="de-DE" sz="1600" dirty="0">
                <a:latin typeface="Century Gothic" panose="020B0502020202020204" pitchFamily="34" charset="0"/>
              </a:rPr>
              <a:t>Durch die Aktivierung ist das Ergebnis in der Handelsbilanz um TEUR 1.000 </a:t>
            </a:r>
            <a:r>
              <a:rPr lang="de-DE" altLang="de-DE" sz="1600">
                <a:latin typeface="Century Gothic" panose="020B0502020202020204" pitchFamily="34" charset="0"/>
              </a:rPr>
              <a:t>höher als</a:t>
            </a:r>
            <a:br>
              <a:rPr lang="de-DE" altLang="de-DE" sz="1600">
                <a:latin typeface="Century Gothic" panose="020B0502020202020204" pitchFamily="34" charset="0"/>
              </a:rPr>
            </a:br>
            <a:r>
              <a:rPr lang="de-DE" altLang="de-DE" sz="1600">
                <a:latin typeface="Century Gothic" panose="020B0502020202020204" pitchFamily="34" charset="0"/>
              </a:rPr>
              <a:t>in </a:t>
            </a:r>
            <a:r>
              <a:rPr lang="de-DE" altLang="de-DE" sz="1600" dirty="0">
                <a:latin typeface="Century Gothic" panose="020B0502020202020204" pitchFamily="34" charset="0"/>
              </a:rPr>
              <a:t>der Steuerbilanz.</a:t>
            </a:r>
          </a:p>
          <a:p>
            <a:pPr marL="896938" lvl="2" indent="-361950">
              <a:spcBef>
                <a:spcPct val="10000"/>
              </a:spcBef>
              <a:buFontTx/>
              <a:buChar char="-"/>
              <a:defRPr/>
            </a:pPr>
            <a:endParaRPr lang="de-DE" altLang="de-DE" dirty="0">
              <a:latin typeface="Century Gothic" panose="020B0502020202020204" pitchFamily="34" charset="0"/>
            </a:endParaRPr>
          </a:p>
          <a:p>
            <a:pPr marL="896938" lvl="2" indent="-361950">
              <a:spcBef>
                <a:spcPct val="10000"/>
              </a:spcBef>
              <a:buFont typeface="Arial" panose="020B0604020202020204" pitchFamily="34" charset="0"/>
              <a:buNone/>
              <a:defRPr/>
            </a:pPr>
            <a:r>
              <a:rPr lang="de-DE" altLang="de-DE" dirty="0">
                <a:latin typeface="Century Gothic" panose="020B0502020202020204" pitchFamily="34" charset="0"/>
              </a:rPr>
              <a:t>				</a:t>
            </a:r>
          </a:p>
          <a:p>
            <a:pPr marL="896938" lvl="2" indent="-361950">
              <a:spcBef>
                <a:spcPct val="10000"/>
              </a:spcBef>
              <a:buFont typeface="Arial" panose="020B0604020202020204" pitchFamily="34" charset="0"/>
              <a:buNone/>
              <a:defRPr/>
            </a:pPr>
            <a:r>
              <a:rPr lang="de-DE" altLang="de-DE" dirty="0">
                <a:latin typeface="Century Gothic" panose="020B0502020202020204" pitchFamily="34" charset="0"/>
              </a:rPr>
              <a:t>Ergebnis vor Aktivierung</a:t>
            </a:r>
          </a:p>
          <a:p>
            <a:pPr marL="896938" lvl="2" indent="-361950">
              <a:spcBef>
                <a:spcPct val="10000"/>
              </a:spcBef>
              <a:buFont typeface="Arial" panose="020B0604020202020204" pitchFamily="34" charset="0"/>
              <a:buNone/>
              <a:defRPr/>
            </a:pPr>
            <a:endParaRPr lang="de-DE" altLang="de-DE" dirty="0">
              <a:latin typeface="Century Gothic" panose="020B0502020202020204" pitchFamily="34" charset="0"/>
            </a:endParaRPr>
          </a:p>
          <a:p>
            <a:pPr marL="896938" lvl="2" indent="-361950">
              <a:spcBef>
                <a:spcPct val="10000"/>
              </a:spcBef>
              <a:buFont typeface="Arial" panose="020B0604020202020204" pitchFamily="34" charset="0"/>
              <a:buNone/>
              <a:defRPr/>
            </a:pPr>
            <a:r>
              <a:rPr lang="de-DE" altLang="de-DE" dirty="0">
                <a:latin typeface="Century Gothic" panose="020B0502020202020204" pitchFamily="34" charset="0"/>
              </a:rPr>
              <a:t>Aktivierung</a:t>
            </a:r>
          </a:p>
          <a:p>
            <a:pPr marL="896938" lvl="2" indent="-361950">
              <a:spcBef>
                <a:spcPct val="10000"/>
              </a:spcBef>
              <a:buFont typeface="Arial" panose="020B0604020202020204" pitchFamily="34" charset="0"/>
              <a:buNone/>
              <a:defRPr/>
            </a:pPr>
            <a:endParaRPr lang="de-DE" altLang="de-DE" dirty="0">
              <a:latin typeface="Century Gothic" panose="020B0502020202020204" pitchFamily="34" charset="0"/>
            </a:endParaRPr>
          </a:p>
          <a:p>
            <a:pPr marL="896938" lvl="2" indent="-361950">
              <a:spcBef>
                <a:spcPct val="10000"/>
              </a:spcBef>
              <a:buFont typeface="Arial" panose="020B0604020202020204" pitchFamily="34" charset="0"/>
              <a:buNone/>
              <a:defRPr/>
            </a:pPr>
            <a:r>
              <a:rPr lang="de-DE" altLang="de-DE" dirty="0">
                <a:latin typeface="Century Gothic" panose="020B0502020202020204" pitchFamily="34" charset="0"/>
              </a:rPr>
              <a:t>Ertrag vor Steuern</a:t>
            </a:r>
          </a:p>
          <a:p>
            <a:pPr lvl="2">
              <a:spcBef>
                <a:spcPct val="10000"/>
              </a:spcBef>
              <a:buFontTx/>
              <a:buChar char="-"/>
              <a:defRPr/>
            </a:pPr>
            <a:endParaRPr lang="de-DE" altLang="de-DE" dirty="0">
              <a:latin typeface="Century Gothic" panose="020B0502020202020204" pitchFamily="34" charset="0"/>
            </a:endParaRPr>
          </a:p>
          <a:p>
            <a:pPr>
              <a:spcBef>
                <a:spcPct val="10000"/>
              </a:spcBef>
              <a:buFont typeface="Arial" charset="0"/>
              <a:buNone/>
              <a:defRPr/>
            </a:pPr>
            <a:endParaRPr lang="de-DE" altLang="de-DE" dirty="0">
              <a:latin typeface="Century Gothic" panose="020B0502020202020204" pitchFamily="34" charset="0"/>
            </a:endParaRPr>
          </a:p>
          <a:p>
            <a:pPr marL="266700" indent="-266700">
              <a:spcBef>
                <a:spcPct val="10000"/>
              </a:spcBef>
              <a:buFont typeface="Wingdings" panose="05000000000000000000" pitchFamily="2" charset="2"/>
              <a:buChar char="Ø"/>
              <a:tabLst>
                <a:tab pos="361950" algn="l"/>
              </a:tabLst>
              <a:defRPr/>
            </a:pPr>
            <a:r>
              <a:rPr lang="de-DE" altLang="de-DE" sz="1600" dirty="0">
                <a:latin typeface="Century Gothic" panose="020B0502020202020204" pitchFamily="34" charset="0"/>
              </a:rPr>
              <a:t>Das in der Handelsbilanz ausgewiesene Ergebnis entspricht </a:t>
            </a:r>
            <a:r>
              <a:rPr lang="de-DE" altLang="de-DE" sz="1600">
                <a:latin typeface="Century Gothic" panose="020B0502020202020204" pitchFamily="34" charset="0"/>
              </a:rPr>
              <a:t>nicht dem</a:t>
            </a:r>
            <a:br>
              <a:rPr lang="de-DE" altLang="de-DE" sz="1600">
                <a:latin typeface="Century Gothic" panose="020B0502020202020204" pitchFamily="34" charset="0"/>
              </a:rPr>
            </a:br>
            <a:r>
              <a:rPr lang="de-DE" altLang="de-DE" sz="1600">
                <a:latin typeface="Century Gothic" panose="020B0502020202020204" pitchFamily="34" charset="0"/>
              </a:rPr>
              <a:t>ausgewiesenen Steueraufwand</a:t>
            </a:r>
            <a:r>
              <a:rPr lang="de-DE" altLang="de-DE" sz="1600" dirty="0">
                <a:latin typeface="Century Gothic" panose="020B0502020202020204" pitchFamily="34" charset="0"/>
              </a:rPr>
              <a:t>.</a:t>
            </a:r>
          </a:p>
        </p:txBody>
      </p:sp>
      <p:sp>
        <p:nvSpPr>
          <p:cNvPr id="374787" name="Textfeld 3">
            <a:extLst>
              <a:ext uri="{FF2B5EF4-FFF2-40B4-BE49-F238E27FC236}">
                <a16:creationId xmlns:a16="http://schemas.microsoft.com/office/drawing/2014/main" id="{642463FD-4562-42F9-ADC8-500F71177147}"/>
              </a:ext>
            </a:extLst>
          </p:cNvPr>
          <p:cNvSpPr txBox="1">
            <a:spLocks noChangeArrowheads="1"/>
          </p:cNvSpPr>
          <p:nvPr/>
        </p:nvSpPr>
        <p:spPr bwMode="auto">
          <a:xfrm>
            <a:off x="5015880" y="2429817"/>
            <a:ext cx="690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u="sng">
                <a:solidFill>
                  <a:srgbClr val="000000"/>
                </a:solidFill>
                <a:latin typeface="Century Gothic" panose="020B0502020202020204" pitchFamily="34" charset="0"/>
              </a:rPr>
              <a:t>HBz.</a:t>
            </a:r>
          </a:p>
        </p:txBody>
      </p:sp>
      <p:sp>
        <p:nvSpPr>
          <p:cNvPr id="374788" name="Textfeld 4">
            <a:extLst>
              <a:ext uri="{FF2B5EF4-FFF2-40B4-BE49-F238E27FC236}">
                <a16:creationId xmlns:a16="http://schemas.microsoft.com/office/drawing/2014/main" id="{F8CAEE43-21CF-4448-9672-5BD42877D7F5}"/>
              </a:ext>
            </a:extLst>
          </p:cNvPr>
          <p:cNvSpPr txBox="1">
            <a:spLocks noChangeArrowheads="1"/>
          </p:cNvSpPr>
          <p:nvPr/>
        </p:nvSpPr>
        <p:spPr bwMode="auto">
          <a:xfrm>
            <a:off x="5160342" y="2956867"/>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0</a:t>
            </a:r>
          </a:p>
        </p:txBody>
      </p:sp>
      <p:sp>
        <p:nvSpPr>
          <p:cNvPr id="374789" name="Textfeld 12">
            <a:extLst>
              <a:ext uri="{FF2B5EF4-FFF2-40B4-BE49-F238E27FC236}">
                <a16:creationId xmlns:a16="http://schemas.microsoft.com/office/drawing/2014/main" id="{7B736D4A-B024-4A71-BECA-B8FF80661271}"/>
              </a:ext>
            </a:extLst>
          </p:cNvPr>
          <p:cNvSpPr txBox="1">
            <a:spLocks noChangeArrowheads="1"/>
          </p:cNvSpPr>
          <p:nvPr/>
        </p:nvSpPr>
        <p:spPr bwMode="auto">
          <a:xfrm>
            <a:off x="6023942" y="2956867"/>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0</a:t>
            </a:r>
          </a:p>
        </p:txBody>
      </p:sp>
      <p:sp>
        <p:nvSpPr>
          <p:cNvPr id="374790" name="Textfeld 13">
            <a:extLst>
              <a:ext uri="{FF2B5EF4-FFF2-40B4-BE49-F238E27FC236}">
                <a16:creationId xmlns:a16="http://schemas.microsoft.com/office/drawing/2014/main" id="{924C072F-D746-44BB-9E5B-D78AF2CB1481}"/>
              </a:ext>
            </a:extLst>
          </p:cNvPr>
          <p:cNvSpPr txBox="1">
            <a:spLocks noChangeArrowheads="1"/>
          </p:cNvSpPr>
          <p:nvPr/>
        </p:nvSpPr>
        <p:spPr bwMode="auto">
          <a:xfrm>
            <a:off x="6023942" y="3345805"/>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0</a:t>
            </a:r>
          </a:p>
        </p:txBody>
      </p:sp>
      <p:sp>
        <p:nvSpPr>
          <p:cNvPr id="374791" name="Textfeld 14">
            <a:extLst>
              <a:ext uri="{FF2B5EF4-FFF2-40B4-BE49-F238E27FC236}">
                <a16:creationId xmlns:a16="http://schemas.microsoft.com/office/drawing/2014/main" id="{A64B794A-B31D-4466-9BE6-2D3BCBE26EA7}"/>
              </a:ext>
            </a:extLst>
          </p:cNvPr>
          <p:cNvSpPr txBox="1">
            <a:spLocks noChangeArrowheads="1"/>
          </p:cNvSpPr>
          <p:nvPr/>
        </p:nvSpPr>
        <p:spPr bwMode="auto">
          <a:xfrm>
            <a:off x="6023942" y="386968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0</a:t>
            </a:r>
          </a:p>
        </p:txBody>
      </p:sp>
      <p:sp>
        <p:nvSpPr>
          <p:cNvPr id="374792" name="Textfeld 15">
            <a:extLst>
              <a:ext uri="{FF2B5EF4-FFF2-40B4-BE49-F238E27FC236}">
                <a16:creationId xmlns:a16="http://schemas.microsoft.com/office/drawing/2014/main" id="{0DA1C123-E459-4E22-ACA4-8AD9BB96E030}"/>
              </a:ext>
            </a:extLst>
          </p:cNvPr>
          <p:cNvSpPr txBox="1">
            <a:spLocks noChangeArrowheads="1"/>
          </p:cNvSpPr>
          <p:nvPr/>
        </p:nvSpPr>
        <p:spPr bwMode="auto">
          <a:xfrm>
            <a:off x="5015880" y="3345805"/>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+ 1.000</a:t>
            </a:r>
          </a:p>
        </p:txBody>
      </p:sp>
      <p:sp>
        <p:nvSpPr>
          <p:cNvPr id="374793" name="Textfeld 16">
            <a:extLst>
              <a:ext uri="{FF2B5EF4-FFF2-40B4-BE49-F238E27FC236}">
                <a16:creationId xmlns:a16="http://schemas.microsoft.com/office/drawing/2014/main" id="{AD8B764C-5CE7-4157-A0FB-C6AED6DA4ABA}"/>
              </a:ext>
            </a:extLst>
          </p:cNvPr>
          <p:cNvSpPr txBox="1">
            <a:spLocks noChangeArrowheads="1"/>
          </p:cNvSpPr>
          <p:nvPr/>
        </p:nvSpPr>
        <p:spPr bwMode="auto">
          <a:xfrm>
            <a:off x="5015880" y="3853805"/>
            <a:ext cx="7921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+ 1.000</a:t>
            </a:r>
          </a:p>
        </p:txBody>
      </p:sp>
      <p:cxnSp>
        <p:nvCxnSpPr>
          <p:cNvPr id="7" name="Gerade Verbindung 6">
            <a:extLst>
              <a:ext uri="{FF2B5EF4-FFF2-40B4-BE49-F238E27FC236}">
                <a16:creationId xmlns:a16="http://schemas.microsoft.com/office/drawing/2014/main" id="{69E85192-12AA-42B0-9066-64E84651E617}"/>
              </a:ext>
            </a:extLst>
          </p:cNvPr>
          <p:cNvCxnSpPr/>
          <p:nvPr/>
        </p:nvCxnSpPr>
        <p:spPr>
          <a:xfrm>
            <a:off x="5015880" y="3324225"/>
            <a:ext cx="690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F1AED074-8353-4E1B-81F8-8752F46F2E4F}"/>
              </a:ext>
            </a:extLst>
          </p:cNvPr>
          <p:cNvCxnSpPr/>
          <p:nvPr/>
        </p:nvCxnSpPr>
        <p:spPr>
          <a:xfrm>
            <a:off x="5015880" y="3824288"/>
            <a:ext cx="690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7C475E9C-1BDE-41EB-80A0-F79C7C39237A}"/>
              </a:ext>
            </a:extLst>
          </p:cNvPr>
          <p:cNvCxnSpPr/>
          <p:nvPr/>
        </p:nvCxnSpPr>
        <p:spPr>
          <a:xfrm>
            <a:off x="6033467" y="3321050"/>
            <a:ext cx="350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4798" name="Textfeld 25">
            <a:extLst>
              <a:ext uri="{FF2B5EF4-FFF2-40B4-BE49-F238E27FC236}">
                <a16:creationId xmlns:a16="http://schemas.microsoft.com/office/drawing/2014/main" id="{E158D2F0-072A-4081-994C-4D253C0EDF3C}"/>
              </a:ext>
            </a:extLst>
          </p:cNvPr>
          <p:cNvSpPr txBox="1">
            <a:spLocks noChangeArrowheads="1"/>
          </p:cNvSpPr>
          <p:nvPr/>
        </p:nvSpPr>
        <p:spPr bwMode="auto">
          <a:xfrm>
            <a:off x="5909642" y="2429817"/>
            <a:ext cx="69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u="sng">
                <a:solidFill>
                  <a:srgbClr val="000000"/>
                </a:solidFill>
                <a:latin typeface="Century Gothic" panose="020B0502020202020204" pitchFamily="34" charset="0"/>
              </a:rPr>
              <a:t>StBz.</a:t>
            </a:r>
          </a:p>
        </p:txBody>
      </p:sp>
      <p:sp>
        <p:nvSpPr>
          <p:cNvPr id="374799" name="Textfeld 3">
            <a:extLst>
              <a:ext uri="{FF2B5EF4-FFF2-40B4-BE49-F238E27FC236}">
                <a16:creationId xmlns:a16="http://schemas.microsoft.com/office/drawing/2014/main" id="{4CE1EE15-E657-461F-8FE0-9633FC9633E9}"/>
              </a:ext>
            </a:extLst>
          </p:cNvPr>
          <p:cNvSpPr txBox="1">
            <a:spLocks noChangeArrowheads="1"/>
          </p:cNvSpPr>
          <p:nvPr/>
        </p:nvSpPr>
        <p:spPr bwMode="auto">
          <a:xfrm>
            <a:off x="5015880" y="2680642"/>
            <a:ext cx="690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TEUR</a:t>
            </a:r>
          </a:p>
        </p:txBody>
      </p:sp>
      <p:sp>
        <p:nvSpPr>
          <p:cNvPr id="374800" name="Textfeld 3">
            <a:extLst>
              <a:ext uri="{FF2B5EF4-FFF2-40B4-BE49-F238E27FC236}">
                <a16:creationId xmlns:a16="http://schemas.microsoft.com/office/drawing/2014/main" id="{6F61C95F-E9B2-4363-85A5-06681932E9A3}"/>
              </a:ext>
            </a:extLst>
          </p:cNvPr>
          <p:cNvSpPr txBox="1">
            <a:spLocks noChangeArrowheads="1"/>
          </p:cNvSpPr>
          <p:nvPr/>
        </p:nvSpPr>
        <p:spPr bwMode="auto">
          <a:xfrm>
            <a:off x="5914405" y="2680642"/>
            <a:ext cx="690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TEUR</a:t>
            </a:r>
          </a:p>
        </p:txBody>
      </p:sp>
      <p:sp>
        <p:nvSpPr>
          <p:cNvPr id="374802" name="Textfeld 1">
            <a:extLst>
              <a:ext uri="{FF2B5EF4-FFF2-40B4-BE49-F238E27FC236}">
                <a16:creationId xmlns:a16="http://schemas.microsoft.com/office/drawing/2014/main" id="{5FD8652B-0281-41E6-A386-0296FA09D5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74804" name="Rectangle 2">
            <a:extLst>
              <a:ext uri="{FF2B5EF4-FFF2-40B4-BE49-F238E27FC236}">
                <a16:creationId xmlns:a16="http://schemas.microsoft.com/office/drawing/2014/main" id="{CE7198CB-393D-4B27-9C86-BA15CD5024FD}"/>
              </a:ext>
            </a:extLst>
          </p:cNvPr>
          <p:cNvSpPr txBox="1">
            <a:spLocks/>
          </p:cNvSpPr>
          <p:nvPr/>
        </p:nvSpPr>
        <p:spPr bwMode="auto">
          <a:xfrm>
            <a:off x="1046146"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6.1.2 Beispiel zu Auswirkungen auf Vermögenslage; Forts.</a:t>
            </a:r>
            <a:endParaRPr lang="de-DE" altLang="de-DE" sz="2000" b="1" dirty="0">
              <a:solidFill>
                <a:srgbClr val="00B0F0"/>
              </a:solidFill>
              <a:latin typeface="Century Gothic" panose="020B0502020202020204" pitchFamily="34" charset="0"/>
            </a:endParaRPr>
          </a:p>
        </p:txBody>
      </p:sp>
      <p:cxnSp>
        <p:nvCxnSpPr>
          <p:cNvPr id="19" name="Gerade Verbindung 20">
            <a:extLst>
              <a:ext uri="{FF2B5EF4-FFF2-40B4-BE49-F238E27FC236}">
                <a16:creationId xmlns:a16="http://schemas.microsoft.com/office/drawing/2014/main" id="{3826018D-1409-44C3-9B28-1E424E5DC131}"/>
              </a:ext>
            </a:extLst>
          </p:cNvPr>
          <p:cNvCxnSpPr/>
          <p:nvPr/>
        </p:nvCxnSpPr>
        <p:spPr>
          <a:xfrm>
            <a:off x="6023992" y="3828281"/>
            <a:ext cx="350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3">
            <a:extLst>
              <a:ext uri="{FF2B5EF4-FFF2-40B4-BE49-F238E27FC236}">
                <a16:creationId xmlns:a16="http://schemas.microsoft.com/office/drawing/2014/main" id="{A096ACD6-2342-4766-8944-6629ED8EB6CE}"/>
              </a:ext>
            </a:extLst>
          </p:cNvPr>
          <p:cNvSpPr>
            <a:spLocks noGrp="1"/>
          </p:cNvSpPr>
          <p:nvPr>
            <p:ph type="body" idx="4294967295"/>
          </p:nvPr>
        </p:nvSpPr>
        <p:spPr>
          <a:xfrm>
            <a:off x="956994" y="1449244"/>
            <a:ext cx="10801350" cy="838200"/>
          </a:xfrm>
          <a:prstGeom prst="rect">
            <a:avLst/>
          </a:prstGeom>
        </p:spPr>
        <p:txBody>
          <a:bodyPr/>
          <a:lstStyle/>
          <a:p>
            <a:pPr marL="266700" lvl="1" indent="-266700">
              <a:spcBef>
                <a:spcPts val="600"/>
              </a:spcBef>
              <a:spcAft>
                <a:spcPts val="600"/>
              </a:spcAft>
              <a:buFont typeface="Verdana" panose="020B0604030504040204" pitchFamily="34" charset="0"/>
              <a:buAutoNum type="alphaLcPeriod" startAt="3"/>
            </a:pPr>
            <a:r>
              <a:rPr lang="de-DE" altLang="de-DE" sz="1600" b="1">
                <a:solidFill>
                  <a:srgbClr val="00B0F0"/>
                </a:solidFill>
                <a:latin typeface="Century Gothic" panose="020B0502020202020204" pitchFamily="34" charset="0"/>
              </a:rPr>
              <a:t> Lösungsansatz</a:t>
            </a:r>
          </a:p>
          <a:p>
            <a:pPr marL="0" lvl="2" indent="0">
              <a:spcBef>
                <a:spcPts val="600"/>
              </a:spcBef>
              <a:spcAft>
                <a:spcPts val="600"/>
              </a:spcAft>
              <a:buFont typeface="Arial" panose="020B0604020202020204" pitchFamily="34" charset="0"/>
              <a:buNone/>
            </a:pPr>
            <a:r>
              <a:rPr lang="de-DE" altLang="de-DE" sz="1600">
                <a:latin typeface="Century Gothic" panose="020B0502020202020204" pitchFamily="34" charset="0"/>
              </a:rPr>
              <a:t>Berücksichtigung von passiven latenten Steuern in Höhe von 300 TEUR im Jahresabschluss.</a:t>
            </a:r>
          </a:p>
          <a:p>
            <a:pPr>
              <a:spcBef>
                <a:spcPts val="600"/>
              </a:spcBef>
              <a:spcAft>
                <a:spcPts val="600"/>
              </a:spcAft>
            </a:pPr>
            <a:endParaRPr lang="de-DE" altLang="de-DE" sz="1600">
              <a:latin typeface="Century Gothic" panose="020B0502020202020204" pitchFamily="34" charset="0"/>
            </a:endParaRPr>
          </a:p>
          <a:p>
            <a:pPr>
              <a:spcBef>
                <a:spcPts val="600"/>
              </a:spcBef>
              <a:spcAft>
                <a:spcPts val="600"/>
              </a:spcAft>
            </a:pPr>
            <a:r>
              <a:rPr lang="de-DE" altLang="de-DE" sz="1600">
                <a:latin typeface="Century Gothic" panose="020B0502020202020204" pitchFamily="34" charset="0"/>
              </a:rPr>
              <a:t>      </a:t>
            </a:r>
          </a:p>
        </p:txBody>
      </p:sp>
      <p:sp>
        <p:nvSpPr>
          <p:cNvPr id="8" name="Geschweifte Klammer rechts 7">
            <a:extLst>
              <a:ext uri="{FF2B5EF4-FFF2-40B4-BE49-F238E27FC236}">
                <a16:creationId xmlns:a16="http://schemas.microsoft.com/office/drawing/2014/main" id="{622605E5-82E9-4F37-9ED1-415BB9EFF1BD}"/>
              </a:ext>
            </a:extLst>
          </p:cNvPr>
          <p:cNvSpPr/>
          <p:nvPr/>
        </p:nvSpPr>
        <p:spPr>
          <a:xfrm>
            <a:off x="6761765" y="2492374"/>
            <a:ext cx="576262" cy="215509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376837" name="Textfeld 8">
            <a:extLst>
              <a:ext uri="{FF2B5EF4-FFF2-40B4-BE49-F238E27FC236}">
                <a16:creationId xmlns:a16="http://schemas.microsoft.com/office/drawing/2014/main" id="{2AB07BC1-8133-496A-BC08-1ACE6D87B382}"/>
              </a:ext>
            </a:extLst>
          </p:cNvPr>
          <p:cNvSpPr txBox="1">
            <a:spLocks noChangeArrowheads="1"/>
          </p:cNvSpPr>
          <p:nvPr/>
        </p:nvSpPr>
        <p:spPr bwMode="auto">
          <a:xfrm>
            <a:off x="7338027" y="3095625"/>
            <a:ext cx="1152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Vermögen</a:t>
            </a:r>
          </a:p>
          <a:p>
            <a:pPr eaLnBrk="1" hangingPunct="1">
              <a:lnSpc>
                <a:spcPct val="100000"/>
              </a:lnSpc>
              <a:spcBef>
                <a:spcPct val="0"/>
              </a:spcBef>
              <a:buFontTx/>
              <a:buNone/>
            </a:pPr>
            <a:r>
              <a:rPr lang="de-DE" altLang="de-DE">
                <a:solidFill>
                  <a:srgbClr val="000000"/>
                </a:solidFill>
                <a:latin typeface="Century Gothic" panose="020B0502020202020204" pitchFamily="34" charset="0"/>
                <a:sym typeface="Wingdings" panose="05000000000000000000" pitchFamily="2" charset="2"/>
              </a:rPr>
              <a:t> </a:t>
            </a:r>
            <a:r>
              <a:rPr lang="de-DE" altLang="de-DE">
                <a:solidFill>
                  <a:srgbClr val="000000"/>
                </a:solidFill>
                <a:latin typeface="Century Gothic" panose="020B0502020202020204" pitchFamily="34" charset="0"/>
              </a:rPr>
              <a:t>700 TEUR</a:t>
            </a:r>
          </a:p>
        </p:txBody>
      </p:sp>
      <p:sp>
        <p:nvSpPr>
          <p:cNvPr id="376838" name="Textfeld 3">
            <a:extLst>
              <a:ext uri="{FF2B5EF4-FFF2-40B4-BE49-F238E27FC236}">
                <a16:creationId xmlns:a16="http://schemas.microsoft.com/office/drawing/2014/main" id="{DC25BF98-1385-41C7-9CD6-C0B0D052414A}"/>
              </a:ext>
            </a:extLst>
          </p:cNvPr>
          <p:cNvSpPr txBox="1">
            <a:spLocks noChangeArrowheads="1"/>
          </p:cNvSpPr>
          <p:nvPr/>
        </p:nvSpPr>
        <p:spPr bwMode="auto">
          <a:xfrm>
            <a:off x="956994" y="4989656"/>
            <a:ext cx="10801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1200"/>
              </a:spcBef>
              <a:spcAft>
                <a:spcPts val="0"/>
              </a:spcAft>
              <a:buFont typeface="Wingdings" panose="05000000000000000000" pitchFamily="2" charset="2"/>
              <a:buChar char="Ø"/>
            </a:pPr>
            <a:r>
              <a:rPr lang="de-DE" altLang="de-DE" sz="1600">
                <a:solidFill>
                  <a:srgbClr val="000000"/>
                </a:solidFill>
                <a:latin typeface="Century Gothic" panose="020B0502020202020204" pitchFamily="34" charset="0"/>
              </a:rPr>
              <a:t>Steueraufwand in Handelsbilanz (30 % von 1.000 TEUR) passt zum Ergebnis</a:t>
            </a:r>
          </a:p>
          <a:p>
            <a:pPr eaLnBrk="1" hangingPunct="1">
              <a:lnSpc>
                <a:spcPct val="100000"/>
              </a:lnSpc>
              <a:spcBef>
                <a:spcPts val="1200"/>
              </a:spcBef>
              <a:spcAft>
                <a:spcPts val="1200"/>
              </a:spcAft>
              <a:buFont typeface="Wingdings" panose="05000000000000000000" pitchFamily="2" charset="2"/>
              <a:buChar char="Ø"/>
            </a:pPr>
            <a:r>
              <a:rPr lang="de-DE" altLang="de-DE" sz="1600">
                <a:solidFill>
                  <a:srgbClr val="000000"/>
                </a:solidFill>
                <a:latin typeface="Century Gothic" panose="020B0502020202020204" pitchFamily="34" charset="0"/>
              </a:rPr>
              <a:t>Zutreffender Ausweis der Ertrags- und Vermögensanlage</a:t>
            </a:r>
          </a:p>
        </p:txBody>
      </p:sp>
      <p:sp>
        <p:nvSpPr>
          <p:cNvPr id="376842" name="Textfeld 1">
            <a:extLst>
              <a:ext uri="{FF2B5EF4-FFF2-40B4-BE49-F238E27FC236}">
                <a16:creationId xmlns:a16="http://schemas.microsoft.com/office/drawing/2014/main" id="{4D39FA38-B4CA-4DCF-A208-881C19BC271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76844" name="Rectangle 2">
            <a:extLst>
              <a:ext uri="{FF2B5EF4-FFF2-40B4-BE49-F238E27FC236}">
                <a16:creationId xmlns:a16="http://schemas.microsoft.com/office/drawing/2014/main" id="{1B902B69-7D3C-43AD-AB4D-56C573D155BD}"/>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6.1.2 Beispiel zu Auswirkungen auf Vermögenslage; Forts.</a:t>
            </a:r>
            <a:endParaRPr lang="de-DE" altLang="de-DE" sz="2000" b="1" dirty="0">
              <a:solidFill>
                <a:srgbClr val="00B0F0"/>
              </a:solidFill>
              <a:latin typeface="Century Gothic" panose="020B0502020202020204" pitchFamily="34" charset="0"/>
            </a:endParaRPr>
          </a:p>
        </p:txBody>
      </p:sp>
      <p:sp>
        <p:nvSpPr>
          <p:cNvPr id="14" name="Textfeld 3">
            <a:extLst>
              <a:ext uri="{FF2B5EF4-FFF2-40B4-BE49-F238E27FC236}">
                <a16:creationId xmlns:a16="http://schemas.microsoft.com/office/drawing/2014/main" id="{52F0E13E-710A-454E-917D-7E31958A4883}"/>
              </a:ext>
            </a:extLst>
          </p:cNvPr>
          <p:cNvSpPr txBox="1">
            <a:spLocks noChangeArrowheads="1"/>
          </p:cNvSpPr>
          <p:nvPr/>
        </p:nvSpPr>
        <p:spPr bwMode="auto">
          <a:xfrm>
            <a:off x="2618208" y="2407587"/>
            <a:ext cx="86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TEUR</a:t>
            </a:r>
          </a:p>
        </p:txBody>
      </p:sp>
      <p:sp>
        <p:nvSpPr>
          <p:cNvPr id="15" name="Textfeld 9">
            <a:extLst>
              <a:ext uri="{FF2B5EF4-FFF2-40B4-BE49-F238E27FC236}">
                <a16:creationId xmlns:a16="http://schemas.microsoft.com/office/drawing/2014/main" id="{39070C5B-AC40-4F39-9099-DE40B864BA50}"/>
              </a:ext>
            </a:extLst>
          </p:cNvPr>
          <p:cNvSpPr txBox="1">
            <a:spLocks noChangeArrowheads="1"/>
          </p:cNvSpPr>
          <p:nvPr/>
        </p:nvSpPr>
        <p:spPr bwMode="auto">
          <a:xfrm>
            <a:off x="5786560" y="2412349"/>
            <a:ext cx="86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TEUR</a:t>
            </a:r>
          </a:p>
        </p:txBody>
      </p:sp>
      <p:sp>
        <p:nvSpPr>
          <p:cNvPr id="16" name="Textfeld 3">
            <a:extLst>
              <a:ext uri="{FF2B5EF4-FFF2-40B4-BE49-F238E27FC236}">
                <a16:creationId xmlns:a16="http://schemas.microsoft.com/office/drawing/2014/main" id="{F21EAF80-7946-403B-BFB1-7C6486147D11}"/>
              </a:ext>
            </a:extLst>
          </p:cNvPr>
          <p:cNvSpPr txBox="1">
            <a:spLocks noChangeArrowheads="1"/>
          </p:cNvSpPr>
          <p:nvPr/>
        </p:nvSpPr>
        <p:spPr bwMode="auto">
          <a:xfrm>
            <a:off x="963200" y="2926009"/>
            <a:ext cx="58711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u="sng">
                <a:solidFill>
                  <a:srgbClr val="000000"/>
                </a:solidFill>
                <a:latin typeface="Century Gothic" panose="020B0502020202020204" pitchFamily="34" charset="0"/>
              </a:rPr>
              <a:t>Aktiva	    mit latenten Steuern                          Passiva</a:t>
            </a:r>
          </a:p>
        </p:txBody>
      </p:sp>
      <p:sp>
        <p:nvSpPr>
          <p:cNvPr id="17" name="Textfeld 3">
            <a:extLst>
              <a:ext uri="{FF2B5EF4-FFF2-40B4-BE49-F238E27FC236}">
                <a16:creationId xmlns:a16="http://schemas.microsoft.com/office/drawing/2014/main" id="{7AB553B7-6C13-4CF7-8F0E-BF5D29496130}"/>
              </a:ext>
            </a:extLst>
          </p:cNvPr>
          <p:cNvSpPr txBox="1">
            <a:spLocks noChangeArrowheads="1"/>
          </p:cNvSpPr>
          <p:nvPr/>
        </p:nvSpPr>
        <p:spPr bwMode="auto">
          <a:xfrm>
            <a:off x="1001721" y="3298968"/>
            <a:ext cx="223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Patent	           1.000</a:t>
            </a:r>
          </a:p>
        </p:txBody>
      </p:sp>
      <p:sp>
        <p:nvSpPr>
          <p:cNvPr id="18" name="Textfeld 3">
            <a:extLst>
              <a:ext uri="{FF2B5EF4-FFF2-40B4-BE49-F238E27FC236}">
                <a16:creationId xmlns:a16="http://schemas.microsoft.com/office/drawing/2014/main" id="{2A373D3C-8A57-4DB9-AC63-36C1D63E4060}"/>
              </a:ext>
            </a:extLst>
          </p:cNvPr>
          <p:cNvSpPr txBox="1">
            <a:spLocks noChangeArrowheads="1"/>
          </p:cNvSpPr>
          <p:nvPr/>
        </p:nvSpPr>
        <p:spPr bwMode="auto">
          <a:xfrm>
            <a:off x="3278056" y="3293307"/>
            <a:ext cx="3122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Eigenkapital                         700</a:t>
            </a:r>
          </a:p>
        </p:txBody>
      </p:sp>
      <p:cxnSp>
        <p:nvCxnSpPr>
          <p:cNvPr id="19" name="Gerader Verbinder 18">
            <a:extLst>
              <a:ext uri="{FF2B5EF4-FFF2-40B4-BE49-F238E27FC236}">
                <a16:creationId xmlns:a16="http://schemas.microsoft.com/office/drawing/2014/main" id="{88EFB3D8-EFE1-4F48-84EE-A50F8A6E6F19}"/>
              </a:ext>
            </a:extLst>
          </p:cNvPr>
          <p:cNvCxnSpPr>
            <a:cxnSpLocks/>
          </p:cNvCxnSpPr>
          <p:nvPr/>
        </p:nvCxnSpPr>
        <p:spPr>
          <a:xfrm>
            <a:off x="1073728" y="4153241"/>
            <a:ext cx="5256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E131578-D990-4063-A9B5-301845037F14}"/>
              </a:ext>
            </a:extLst>
          </p:cNvPr>
          <p:cNvCxnSpPr>
            <a:cxnSpLocks/>
          </p:cNvCxnSpPr>
          <p:nvPr/>
        </p:nvCxnSpPr>
        <p:spPr>
          <a:xfrm>
            <a:off x="1073728" y="4198368"/>
            <a:ext cx="5256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feld 3">
            <a:extLst>
              <a:ext uri="{FF2B5EF4-FFF2-40B4-BE49-F238E27FC236}">
                <a16:creationId xmlns:a16="http://schemas.microsoft.com/office/drawing/2014/main" id="{21F27511-E2EA-4739-910F-B348893B9FCA}"/>
              </a:ext>
            </a:extLst>
          </p:cNvPr>
          <p:cNvSpPr txBox="1">
            <a:spLocks noChangeArrowheads="1"/>
          </p:cNvSpPr>
          <p:nvPr/>
        </p:nvSpPr>
        <p:spPr bwMode="auto">
          <a:xfrm>
            <a:off x="1001721" y="4314582"/>
            <a:ext cx="223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	           1.000</a:t>
            </a:r>
          </a:p>
        </p:txBody>
      </p:sp>
      <p:sp>
        <p:nvSpPr>
          <p:cNvPr id="22" name="Textfeld 3">
            <a:extLst>
              <a:ext uri="{FF2B5EF4-FFF2-40B4-BE49-F238E27FC236}">
                <a16:creationId xmlns:a16="http://schemas.microsoft.com/office/drawing/2014/main" id="{D2B273D5-1EE2-468E-BB49-83EFC7244A63}"/>
              </a:ext>
            </a:extLst>
          </p:cNvPr>
          <p:cNvSpPr txBox="1">
            <a:spLocks noChangeArrowheads="1"/>
          </p:cNvSpPr>
          <p:nvPr/>
        </p:nvSpPr>
        <p:spPr bwMode="auto">
          <a:xfrm>
            <a:off x="5672192" y="4308921"/>
            <a:ext cx="86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 1.000</a:t>
            </a:r>
          </a:p>
        </p:txBody>
      </p:sp>
      <p:sp>
        <p:nvSpPr>
          <p:cNvPr id="23" name="Textfeld 3">
            <a:extLst>
              <a:ext uri="{FF2B5EF4-FFF2-40B4-BE49-F238E27FC236}">
                <a16:creationId xmlns:a16="http://schemas.microsoft.com/office/drawing/2014/main" id="{DB4DDFAC-4DDC-468F-9526-EE2FEC4D8979}"/>
              </a:ext>
            </a:extLst>
          </p:cNvPr>
          <p:cNvSpPr txBox="1">
            <a:spLocks noChangeArrowheads="1"/>
          </p:cNvSpPr>
          <p:nvPr/>
        </p:nvSpPr>
        <p:spPr bwMode="auto">
          <a:xfrm>
            <a:off x="3257959" y="3655927"/>
            <a:ext cx="3278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solidFill>
                  <a:srgbClr val="000000"/>
                </a:solidFill>
                <a:latin typeface="Century Gothic" panose="020B0502020202020204" pitchFamily="34" charset="0"/>
              </a:rPr>
              <a:t>Passive latente Steuer         300</a:t>
            </a:r>
          </a:p>
        </p:txBody>
      </p:sp>
      <p:cxnSp>
        <p:nvCxnSpPr>
          <p:cNvPr id="27" name="Gerader Verbinder 26">
            <a:extLst>
              <a:ext uri="{FF2B5EF4-FFF2-40B4-BE49-F238E27FC236}">
                <a16:creationId xmlns:a16="http://schemas.microsoft.com/office/drawing/2014/main" id="{F87C6575-34A7-41A7-B676-370583F4908E}"/>
              </a:ext>
            </a:extLst>
          </p:cNvPr>
          <p:cNvCxnSpPr>
            <a:cxnSpLocks/>
          </p:cNvCxnSpPr>
          <p:nvPr/>
        </p:nvCxnSpPr>
        <p:spPr>
          <a:xfrm>
            <a:off x="3278056" y="3205665"/>
            <a:ext cx="0" cy="14317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8011CCAE-943E-45FE-B468-3605311534CC}"/>
              </a:ext>
            </a:extLst>
          </p:cNvPr>
          <p:cNvSpPr>
            <a:spLocks noGrp="1"/>
          </p:cNvSpPr>
          <p:nvPr>
            <p:ph type="body" idx="4294967295"/>
          </p:nvPr>
        </p:nvSpPr>
        <p:spPr>
          <a:xfrm>
            <a:off x="983432" y="1433513"/>
            <a:ext cx="10801350" cy="4895850"/>
          </a:xfrm>
          <a:prstGeom prst="rect">
            <a:avLst/>
          </a:prstGeom>
        </p:spPr>
        <p:txBody>
          <a:bodyPr/>
          <a:lstStyle/>
          <a:p>
            <a:pPr marL="266700" lvl="1" indent="-266700">
              <a:buFont typeface="+mj-lt"/>
              <a:buAutoNum type="alphaLcPeriod" startAt="4"/>
              <a:defRPr/>
            </a:pPr>
            <a:r>
              <a:rPr lang="de-DE" altLang="de-DE" sz="1600" b="1" dirty="0">
                <a:solidFill>
                  <a:srgbClr val="00B0F0"/>
                </a:solidFill>
                <a:latin typeface="Century Gothic" panose="020B0502020202020204" pitchFamily="34" charset="0"/>
              </a:rPr>
              <a:t>Umkehrung des Effekts bei Patentverkauf im Folgejahr</a:t>
            </a:r>
          </a:p>
          <a:p>
            <a:pPr marL="360363" lvl="2" indent="0">
              <a:spcBef>
                <a:spcPct val="10000"/>
              </a:spcBef>
              <a:buFont typeface="Arial" panose="020B0604020202020204" pitchFamily="34" charset="0"/>
              <a:buNone/>
              <a:defRPr/>
            </a:pPr>
            <a:endParaRPr lang="de-DE" altLang="de-DE" sz="1600" dirty="0">
              <a:latin typeface="Century Gothic" panose="020B0502020202020204" pitchFamily="34" charset="0"/>
            </a:endParaRPr>
          </a:p>
          <a:p>
            <a:pPr marL="360363" lvl="2" indent="0">
              <a:spcBef>
                <a:spcPts val="600"/>
              </a:spcBef>
              <a:spcAft>
                <a:spcPts val="600"/>
              </a:spcAft>
              <a:buFont typeface="Arial" panose="020B0604020202020204" pitchFamily="34" charset="0"/>
              <a:buNone/>
              <a:defRPr/>
            </a:pPr>
            <a:r>
              <a:rPr lang="de-DE" altLang="de-DE" sz="1600" dirty="0">
                <a:latin typeface="Century Gothic" panose="020B0502020202020204" pitchFamily="34" charset="0"/>
              </a:rPr>
              <a:t>Verkaufspreis</a:t>
            </a:r>
          </a:p>
          <a:p>
            <a:pPr marL="360363" lvl="2" indent="0">
              <a:spcBef>
                <a:spcPts val="600"/>
              </a:spcBef>
              <a:spcAft>
                <a:spcPts val="600"/>
              </a:spcAft>
              <a:buFont typeface="Arial" panose="020B0604020202020204" pitchFamily="34" charset="0"/>
              <a:buNone/>
              <a:defRPr/>
            </a:pPr>
            <a:r>
              <a:rPr lang="de-DE" altLang="de-DE" sz="1600" dirty="0">
                <a:latin typeface="Century Gothic" panose="020B0502020202020204" pitchFamily="34" charset="0"/>
              </a:rPr>
              <a:t>steuerlicher Buchwert</a:t>
            </a:r>
          </a:p>
          <a:p>
            <a:pPr marL="360363" lvl="2" indent="0">
              <a:spcBef>
                <a:spcPts val="600"/>
              </a:spcBef>
              <a:spcAft>
                <a:spcPts val="600"/>
              </a:spcAft>
              <a:buFont typeface="Arial" panose="020B0604020202020204" pitchFamily="34" charset="0"/>
              <a:buNone/>
              <a:defRPr/>
            </a:pPr>
            <a:r>
              <a:rPr lang="de-DE" altLang="de-DE" sz="1600" dirty="0">
                <a:latin typeface="Century Gothic" panose="020B0502020202020204" pitchFamily="34" charset="0"/>
              </a:rPr>
              <a:t>steuerlicher Gewinn</a:t>
            </a:r>
          </a:p>
          <a:p>
            <a:pPr marL="360363" lvl="2" indent="0">
              <a:spcBef>
                <a:spcPts val="1800"/>
              </a:spcBef>
              <a:spcAft>
                <a:spcPts val="600"/>
              </a:spcAft>
              <a:buFont typeface="Arial" panose="020B0604020202020204" pitchFamily="34" charset="0"/>
              <a:buNone/>
              <a:defRPr/>
            </a:pPr>
            <a:r>
              <a:rPr lang="de-DE" altLang="de-DE" sz="1600" dirty="0">
                <a:latin typeface="Century Gothic" panose="020B0502020202020204" pitchFamily="34" charset="0"/>
              </a:rPr>
              <a:t>Unternehmenssteuer Satz 30 %</a:t>
            </a:r>
          </a:p>
          <a:p>
            <a:pPr marL="360363" lvl="2" indent="0">
              <a:spcBef>
                <a:spcPts val="600"/>
              </a:spcBef>
              <a:spcAft>
                <a:spcPts val="600"/>
              </a:spcAft>
              <a:buFont typeface="Arial" panose="020B0604020202020204" pitchFamily="34" charset="0"/>
              <a:buNone/>
              <a:defRPr/>
            </a:pPr>
            <a:r>
              <a:rPr lang="de-DE" altLang="de-DE" sz="1600" dirty="0">
                <a:latin typeface="Century Gothic" panose="020B0502020202020204" pitchFamily="34" charset="0"/>
              </a:rPr>
              <a:t>Nettogewinn in Steuerbilanz</a:t>
            </a:r>
          </a:p>
          <a:p>
            <a:pPr lvl="2">
              <a:spcBef>
                <a:spcPct val="10000"/>
              </a:spcBef>
              <a:buFontTx/>
              <a:buChar char="-"/>
              <a:defRPr/>
            </a:pPr>
            <a:endParaRPr lang="de-DE" altLang="de-DE" sz="1600" dirty="0">
              <a:latin typeface="Century Gothic" panose="020B0502020202020204" pitchFamily="34" charset="0"/>
            </a:endParaRPr>
          </a:p>
          <a:p>
            <a:pPr>
              <a:spcBef>
                <a:spcPts val="600"/>
              </a:spcBef>
              <a:defRPr/>
            </a:pPr>
            <a:r>
              <a:rPr lang="de-DE" altLang="de-DE" sz="1600" b="1">
                <a:latin typeface="Century Gothic" panose="020B0502020202020204" pitchFamily="34" charset="0"/>
              </a:rPr>
              <a:t>In </a:t>
            </a:r>
            <a:r>
              <a:rPr lang="de-DE" altLang="de-DE" sz="1600" b="1" dirty="0">
                <a:latin typeface="Century Gothic" panose="020B0502020202020204" pitchFamily="34" charset="0"/>
              </a:rPr>
              <a:t>Handelsbilanz:</a:t>
            </a:r>
          </a:p>
          <a:p>
            <a:pPr>
              <a:spcBef>
                <a:spcPct val="10000"/>
              </a:spcBef>
              <a:defRPr/>
            </a:pPr>
            <a:endParaRPr lang="de-DE" altLang="de-DE" sz="1600" b="1" dirty="0">
              <a:latin typeface="Century Gothic" panose="020B0502020202020204" pitchFamily="34" charset="0"/>
            </a:endParaRPr>
          </a:p>
          <a:p>
            <a:pPr marL="266700" indent="-266700">
              <a:spcBef>
                <a:spcPct val="10000"/>
              </a:spcBef>
              <a:buFont typeface="Wingdings" panose="05000000000000000000" pitchFamily="2" charset="2"/>
              <a:buChar char="Ø"/>
              <a:defRPr/>
            </a:pPr>
            <a:r>
              <a:rPr lang="de-DE" altLang="de-DE" sz="1600" dirty="0">
                <a:latin typeface="Century Gothic" panose="020B0502020202020204" pitchFamily="34" charset="0"/>
              </a:rPr>
              <a:t>Erlös von 0 TEUR, weil Erlös = Buchwert</a:t>
            </a:r>
          </a:p>
          <a:p>
            <a:pPr marL="266700" indent="-266700">
              <a:spcBef>
                <a:spcPct val="10000"/>
              </a:spcBef>
              <a:buFont typeface="Wingdings" panose="05000000000000000000" pitchFamily="2" charset="2"/>
              <a:buChar char="Ø"/>
              <a:defRPr/>
            </a:pPr>
            <a:r>
              <a:rPr lang="de-DE" altLang="de-DE" sz="1600" dirty="0">
                <a:latin typeface="Century Gothic" panose="020B0502020202020204" pitchFamily="34" charset="0"/>
              </a:rPr>
              <a:t>Neutralisierung des zu hohen Steueraufwandes durch Auflösung </a:t>
            </a:r>
            <a:r>
              <a:rPr lang="de-DE" altLang="de-DE" sz="1600">
                <a:latin typeface="Century Gothic" panose="020B0502020202020204" pitchFamily="34" charset="0"/>
              </a:rPr>
              <a:t>der passiven</a:t>
            </a:r>
            <a:br>
              <a:rPr lang="de-DE" altLang="de-DE" sz="1600">
                <a:latin typeface="Century Gothic" panose="020B0502020202020204" pitchFamily="34" charset="0"/>
              </a:rPr>
            </a:br>
            <a:r>
              <a:rPr lang="de-DE" altLang="de-DE" sz="1600">
                <a:latin typeface="Century Gothic" panose="020B0502020202020204" pitchFamily="34" charset="0"/>
              </a:rPr>
              <a:t>latenten </a:t>
            </a:r>
            <a:r>
              <a:rPr lang="de-DE" altLang="de-DE" sz="1600" dirty="0">
                <a:latin typeface="Century Gothic" panose="020B0502020202020204" pitchFamily="34" charset="0"/>
              </a:rPr>
              <a:t>Steuern</a:t>
            </a:r>
          </a:p>
        </p:txBody>
      </p:sp>
      <p:sp>
        <p:nvSpPr>
          <p:cNvPr id="378883" name="Textfeld 4">
            <a:extLst>
              <a:ext uri="{FF2B5EF4-FFF2-40B4-BE49-F238E27FC236}">
                <a16:creationId xmlns:a16="http://schemas.microsoft.com/office/drawing/2014/main" id="{CBB37FB1-A127-4217-B812-33F685BA57CE}"/>
              </a:ext>
            </a:extLst>
          </p:cNvPr>
          <p:cNvSpPr txBox="1">
            <a:spLocks noChangeArrowheads="1"/>
          </p:cNvSpPr>
          <p:nvPr/>
        </p:nvSpPr>
        <p:spPr bwMode="auto">
          <a:xfrm>
            <a:off x="5016327" y="2114699"/>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1.000</a:t>
            </a:r>
          </a:p>
        </p:txBody>
      </p:sp>
      <p:sp>
        <p:nvSpPr>
          <p:cNvPr id="378884" name="Textfeld 14">
            <a:extLst>
              <a:ext uri="{FF2B5EF4-FFF2-40B4-BE49-F238E27FC236}">
                <a16:creationId xmlns:a16="http://schemas.microsoft.com/office/drawing/2014/main" id="{C09B9078-CBB6-4A79-B5A2-B30B73BA0557}"/>
              </a:ext>
            </a:extLst>
          </p:cNvPr>
          <p:cNvSpPr txBox="1">
            <a:spLocks noChangeArrowheads="1"/>
          </p:cNvSpPr>
          <p:nvPr/>
        </p:nvSpPr>
        <p:spPr bwMode="auto">
          <a:xfrm>
            <a:off x="5232227" y="2506811"/>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0</a:t>
            </a:r>
          </a:p>
        </p:txBody>
      </p:sp>
      <p:sp>
        <p:nvSpPr>
          <p:cNvPr id="378885" name="Textfeld 15">
            <a:extLst>
              <a:ext uri="{FF2B5EF4-FFF2-40B4-BE49-F238E27FC236}">
                <a16:creationId xmlns:a16="http://schemas.microsoft.com/office/drawing/2014/main" id="{E15C5CAA-F380-43A7-B81F-061162F8590C}"/>
              </a:ext>
            </a:extLst>
          </p:cNvPr>
          <p:cNvSpPr txBox="1">
            <a:spLocks noChangeArrowheads="1"/>
          </p:cNvSpPr>
          <p:nvPr/>
        </p:nvSpPr>
        <p:spPr bwMode="auto">
          <a:xfrm>
            <a:off x="5016327" y="2951311"/>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1.000</a:t>
            </a:r>
          </a:p>
        </p:txBody>
      </p:sp>
      <p:sp>
        <p:nvSpPr>
          <p:cNvPr id="378886" name="Textfeld 16">
            <a:extLst>
              <a:ext uri="{FF2B5EF4-FFF2-40B4-BE49-F238E27FC236}">
                <a16:creationId xmlns:a16="http://schemas.microsoft.com/office/drawing/2014/main" id="{A202A058-9180-4817-8365-E83B9BAF5627}"/>
              </a:ext>
            </a:extLst>
          </p:cNvPr>
          <p:cNvSpPr txBox="1">
            <a:spLocks noChangeArrowheads="1"/>
          </p:cNvSpPr>
          <p:nvPr/>
        </p:nvSpPr>
        <p:spPr bwMode="auto">
          <a:xfrm>
            <a:off x="5049664" y="3525986"/>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- 300</a:t>
            </a:r>
          </a:p>
        </p:txBody>
      </p:sp>
      <p:cxnSp>
        <p:nvCxnSpPr>
          <p:cNvPr id="7" name="Gerade Verbindung 6">
            <a:extLst>
              <a:ext uri="{FF2B5EF4-FFF2-40B4-BE49-F238E27FC236}">
                <a16:creationId xmlns:a16="http://schemas.microsoft.com/office/drawing/2014/main" id="{93C5863B-EB08-4AA6-A0ED-384A7B3B8145}"/>
              </a:ext>
            </a:extLst>
          </p:cNvPr>
          <p:cNvCxnSpPr/>
          <p:nvPr/>
        </p:nvCxnSpPr>
        <p:spPr>
          <a:xfrm>
            <a:off x="4871864" y="2848124"/>
            <a:ext cx="720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F3CFDD5E-48F4-4AC3-BC3E-FDCAB64B28A3}"/>
              </a:ext>
            </a:extLst>
          </p:cNvPr>
          <p:cNvCxnSpPr/>
          <p:nvPr/>
        </p:nvCxnSpPr>
        <p:spPr>
          <a:xfrm>
            <a:off x="4871864" y="3814911"/>
            <a:ext cx="720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8889" name="Textfeld 3">
            <a:extLst>
              <a:ext uri="{FF2B5EF4-FFF2-40B4-BE49-F238E27FC236}">
                <a16:creationId xmlns:a16="http://schemas.microsoft.com/office/drawing/2014/main" id="{D4C0C972-36C2-46D8-A0A9-D5E46A730444}"/>
              </a:ext>
            </a:extLst>
          </p:cNvPr>
          <p:cNvSpPr txBox="1">
            <a:spLocks noChangeArrowheads="1"/>
          </p:cNvSpPr>
          <p:nvPr/>
        </p:nvSpPr>
        <p:spPr bwMode="auto">
          <a:xfrm>
            <a:off x="5044902" y="1844824"/>
            <a:ext cx="690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u="sng">
                <a:solidFill>
                  <a:srgbClr val="000000"/>
                </a:solidFill>
                <a:latin typeface="Century Gothic" panose="020B0502020202020204" pitchFamily="34" charset="0"/>
              </a:rPr>
              <a:t>TEUR</a:t>
            </a:r>
          </a:p>
        </p:txBody>
      </p:sp>
      <p:sp>
        <p:nvSpPr>
          <p:cNvPr id="378891" name="Textfeld 16">
            <a:extLst>
              <a:ext uri="{FF2B5EF4-FFF2-40B4-BE49-F238E27FC236}">
                <a16:creationId xmlns:a16="http://schemas.microsoft.com/office/drawing/2014/main" id="{9DC06E6D-F03A-4D94-BC78-34A9AA7ECE94}"/>
              </a:ext>
            </a:extLst>
          </p:cNvPr>
          <p:cNvSpPr txBox="1">
            <a:spLocks noChangeArrowheads="1"/>
          </p:cNvSpPr>
          <p:nvPr/>
        </p:nvSpPr>
        <p:spPr bwMode="auto">
          <a:xfrm>
            <a:off x="5054427" y="3900636"/>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  700</a:t>
            </a:r>
          </a:p>
        </p:txBody>
      </p:sp>
      <p:cxnSp>
        <p:nvCxnSpPr>
          <p:cNvPr id="22" name="Gerade Verbindung 21">
            <a:extLst>
              <a:ext uri="{FF2B5EF4-FFF2-40B4-BE49-F238E27FC236}">
                <a16:creationId xmlns:a16="http://schemas.microsoft.com/office/drawing/2014/main" id="{01A975AE-BCED-4615-A954-C086787A233E}"/>
              </a:ext>
            </a:extLst>
          </p:cNvPr>
          <p:cNvCxnSpPr/>
          <p:nvPr/>
        </p:nvCxnSpPr>
        <p:spPr>
          <a:xfrm>
            <a:off x="4871864" y="4180036"/>
            <a:ext cx="720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A9F93434-1D3A-4B73-9392-0AFFE2A389A5}"/>
              </a:ext>
            </a:extLst>
          </p:cNvPr>
          <p:cNvCxnSpPr/>
          <p:nvPr/>
        </p:nvCxnSpPr>
        <p:spPr>
          <a:xfrm>
            <a:off x="4871864" y="4248299"/>
            <a:ext cx="720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8894" name="Textfeld 1">
            <a:extLst>
              <a:ext uri="{FF2B5EF4-FFF2-40B4-BE49-F238E27FC236}">
                <a16:creationId xmlns:a16="http://schemas.microsoft.com/office/drawing/2014/main" id="{8D82AAE6-DB5B-4ED8-BC33-11E8615A331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78896" name="Rectangle 2">
            <a:extLst>
              <a:ext uri="{FF2B5EF4-FFF2-40B4-BE49-F238E27FC236}">
                <a16:creationId xmlns:a16="http://schemas.microsoft.com/office/drawing/2014/main" id="{43818B3D-F325-4ECE-A482-8A0DEE53A33B}"/>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6.1.2 Beispiel zu Auswirkungen auf Vermögenslage; Forts.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930" name="Rectangle 3">
            <a:extLst>
              <a:ext uri="{FF2B5EF4-FFF2-40B4-BE49-F238E27FC236}">
                <a16:creationId xmlns:a16="http://schemas.microsoft.com/office/drawing/2014/main" id="{8873CA33-1845-4C07-A9C4-54C37674DB15}"/>
              </a:ext>
            </a:extLst>
          </p:cNvPr>
          <p:cNvSpPr>
            <a:spLocks noGrp="1"/>
          </p:cNvSpPr>
          <p:nvPr>
            <p:ph type="body" idx="4294967295"/>
          </p:nvPr>
        </p:nvSpPr>
        <p:spPr>
          <a:xfrm>
            <a:off x="965144" y="1504315"/>
            <a:ext cx="10801350" cy="3311525"/>
          </a:xfrm>
          <a:prstGeom prst="rect">
            <a:avLst/>
          </a:prstGeom>
        </p:spPr>
        <p:txBody>
          <a:bodyPr/>
          <a:lstStyle/>
          <a:p>
            <a:pPr marL="0" lvl="1" indent="0">
              <a:spcBef>
                <a:spcPts val="1200"/>
              </a:spcBef>
              <a:spcAft>
                <a:spcPts val="1200"/>
              </a:spcAft>
              <a:buFont typeface="Arial" panose="020B0604020202020204" pitchFamily="34" charset="0"/>
              <a:buNone/>
            </a:pPr>
            <a:r>
              <a:rPr lang="de-DE" altLang="de-DE" sz="1600" b="1" dirty="0">
                <a:latin typeface="Century Gothic" panose="020B0502020202020204" pitchFamily="34" charset="0"/>
              </a:rPr>
              <a:t>Ausgangslage</a:t>
            </a:r>
          </a:p>
          <a:p>
            <a:pPr marL="266700" lvl="2" indent="-266700">
              <a:spcBef>
                <a:spcPts val="600"/>
              </a:spcBef>
              <a:spcAft>
                <a:spcPts val="600"/>
              </a:spcAft>
            </a:pPr>
            <a:r>
              <a:rPr lang="de-DE" altLang="de-DE" sz="1600" dirty="0">
                <a:latin typeface="Century Gothic" panose="020B0502020202020204" pitchFamily="34" charset="0"/>
              </a:rPr>
              <a:t>Ein Unternehmen bildet im Jahr 01 in der Handelsbilanz eine Rückstellung für </a:t>
            </a:r>
            <a:r>
              <a:rPr lang="de-DE" altLang="de-DE" sz="1600">
                <a:latin typeface="Century Gothic" panose="020B0502020202020204" pitchFamily="34" charset="0"/>
              </a:rPr>
              <a:t>drohende Verluste</a:t>
            </a:r>
            <a:br>
              <a:rPr lang="de-DE" altLang="de-DE" sz="1600">
                <a:latin typeface="Century Gothic" panose="020B0502020202020204" pitchFamily="34" charset="0"/>
              </a:rPr>
            </a:br>
            <a:r>
              <a:rPr lang="de-DE" altLang="de-DE" sz="1600">
                <a:latin typeface="Century Gothic" panose="020B0502020202020204" pitchFamily="34" charset="0"/>
              </a:rPr>
              <a:t>aus </a:t>
            </a:r>
            <a:r>
              <a:rPr lang="de-DE" altLang="de-DE" sz="1600" dirty="0">
                <a:latin typeface="Century Gothic" panose="020B0502020202020204" pitchFamily="34" charset="0"/>
              </a:rPr>
              <a:t>schwebenden Geschäften in Höhe von TEUR 50. Im Jahr 02 wird die Rückstellung verbraucht.</a:t>
            </a:r>
          </a:p>
          <a:p>
            <a:pPr marL="266700" lvl="2" indent="-266700">
              <a:spcBef>
                <a:spcPts val="600"/>
              </a:spcBef>
              <a:spcAft>
                <a:spcPts val="600"/>
              </a:spcAft>
            </a:pPr>
            <a:r>
              <a:rPr lang="de-DE" altLang="de-DE" sz="1600" dirty="0">
                <a:latin typeface="Century Gothic" panose="020B0502020202020204" pitchFamily="34" charset="0"/>
              </a:rPr>
              <a:t>Handelsrechtlicher Gewinn vor Steuern</a:t>
            </a:r>
            <a:br>
              <a:rPr lang="de-DE" altLang="de-DE" sz="1600" dirty="0">
                <a:latin typeface="Century Gothic" panose="020B0502020202020204" pitchFamily="34" charset="0"/>
              </a:rPr>
            </a:br>
            <a:r>
              <a:rPr lang="de-DE" altLang="de-DE" sz="1600" dirty="0">
                <a:latin typeface="Century Gothic" panose="020B0502020202020204" pitchFamily="34" charset="0"/>
              </a:rPr>
              <a:t>Jahr 01: TEUR 150</a:t>
            </a:r>
            <a:br>
              <a:rPr lang="de-DE" altLang="de-DE" sz="1600" dirty="0">
                <a:latin typeface="Century Gothic" panose="020B0502020202020204" pitchFamily="34" charset="0"/>
              </a:rPr>
            </a:br>
            <a:r>
              <a:rPr lang="de-DE" altLang="de-DE" sz="1600" dirty="0">
                <a:latin typeface="Century Gothic" panose="020B0502020202020204" pitchFamily="34" charset="0"/>
              </a:rPr>
              <a:t>Jahr 02: TEUR 80</a:t>
            </a:r>
          </a:p>
          <a:p>
            <a:pPr marL="266700" lvl="2" indent="-266700">
              <a:spcBef>
                <a:spcPts val="600"/>
              </a:spcBef>
              <a:spcAft>
                <a:spcPts val="600"/>
              </a:spcAft>
            </a:pPr>
            <a:r>
              <a:rPr lang="de-DE" altLang="de-DE" sz="1600" dirty="0">
                <a:latin typeface="Century Gothic" panose="020B0502020202020204" pitchFamily="34" charset="0"/>
              </a:rPr>
              <a:t>Unternehmenssteuersatz: 30 %</a:t>
            </a:r>
          </a:p>
          <a:p>
            <a:pPr>
              <a:spcBef>
                <a:spcPts val="600"/>
              </a:spcBef>
              <a:spcAft>
                <a:spcPts val="600"/>
              </a:spcAft>
            </a:pPr>
            <a:endParaRPr lang="de-DE" altLang="de-DE" sz="1600" dirty="0">
              <a:latin typeface="Century Gothic" panose="020B0502020202020204" pitchFamily="34" charset="0"/>
            </a:endParaRPr>
          </a:p>
        </p:txBody>
      </p:sp>
      <p:sp>
        <p:nvSpPr>
          <p:cNvPr id="380932" name="Textfeld 1">
            <a:extLst>
              <a:ext uri="{FF2B5EF4-FFF2-40B4-BE49-F238E27FC236}">
                <a16:creationId xmlns:a16="http://schemas.microsoft.com/office/drawing/2014/main" id="{AE7FD5A2-0255-43A1-89E9-EA2B9A87E2B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80934" name="Rectangle 2">
            <a:extLst>
              <a:ext uri="{FF2B5EF4-FFF2-40B4-BE49-F238E27FC236}">
                <a16:creationId xmlns:a16="http://schemas.microsoft.com/office/drawing/2014/main" id="{6C28F5B8-D5E4-4F05-8A08-6A143B654076}"/>
              </a:ext>
            </a:extLst>
          </p:cNvPr>
          <p:cNvSpPr txBox="1">
            <a:spLocks/>
          </p:cNvSpPr>
          <p:nvPr/>
        </p:nvSpPr>
        <p:spPr bwMode="auto">
          <a:xfrm>
            <a:off x="1056434"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6.1.3 Beispiel zu Auswirkungen auf Ertragslage</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D8569F69-9B6E-4F02-AB3C-91263636CE2C}"/>
              </a:ext>
            </a:extLst>
          </p:cNvPr>
          <p:cNvSpPr>
            <a:spLocks noGrp="1" noChangeArrowheads="1"/>
          </p:cNvSpPr>
          <p:nvPr>
            <p:ph type="body" idx="4294967295"/>
          </p:nvPr>
        </p:nvSpPr>
        <p:spPr>
          <a:xfrm>
            <a:off x="792761" y="1347788"/>
            <a:ext cx="10801350" cy="4745037"/>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lvl="1" indent="0">
              <a:lnSpc>
                <a:spcPct val="100000"/>
              </a:lnSpc>
              <a:spcBef>
                <a:spcPts val="600"/>
              </a:spcBef>
              <a:spcAft>
                <a:spcPts val="0"/>
              </a:spcAft>
              <a:buFont typeface="Arial" panose="020B0604020202020204" pitchFamily="34" charset="0"/>
              <a:buNone/>
              <a:defRPr/>
            </a:pPr>
            <a:r>
              <a:rPr lang="de-DE" altLang="de-DE" dirty="0">
                <a:latin typeface="Century Gothic" pitchFamily="34" charset="0"/>
              </a:rPr>
              <a:t>Zusätzlich zu den o.g. Prüfungshandlungen hat der Abschlussprüfer ob die Bestimmungen des</a:t>
            </a:r>
            <a:br>
              <a:rPr lang="de-DE" altLang="de-DE" dirty="0">
                <a:latin typeface="Century Gothic" pitchFamily="34" charset="0"/>
              </a:rPr>
            </a:br>
            <a:r>
              <a:rPr lang="de-DE" altLang="de-DE" dirty="0">
                <a:latin typeface="Century Gothic" pitchFamily="34" charset="0"/>
              </a:rPr>
              <a:t>§ 264c HGB bezüglich des Ausweises der </a:t>
            </a:r>
            <a:r>
              <a:rPr lang="de-DE" altLang="de-DE" b="1" dirty="0">
                <a:latin typeface="Century Gothic" pitchFamily="34" charset="0"/>
              </a:rPr>
              <a:t>Kapitalanteile</a:t>
            </a:r>
            <a:r>
              <a:rPr lang="de-DE" altLang="de-DE" dirty="0">
                <a:latin typeface="Century Gothic" pitchFamily="34" charset="0"/>
              </a:rPr>
              <a:t> bei Personengesellschaften i. S. § </a:t>
            </a:r>
            <a:r>
              <a:rPr lang="de-DE" altLang="de-DE">
                <a:latin typeface="Century Gothic" pitchFamily="34" charset="0"/>
              </a:rPr>
              <a:t>264a HGB</a:t>
            </a:r>
            <a:br>
              <a:rPr lang="de-DE" altLang="de-DE">
                <a:latin typeface="Century Gothic" pitchFamily="34" charset="0"/>
              </a:rPr>
            </a:br>
            <a:r>
              <a:rPr lang="de-DE" altLang="de-DE">
                <a:latin typeface="Century Gothic" pitchFamily="34" charset="0"/>
              </a:rPr>
              <a:t>eingehalten wurden.</a:t>
            </a:r>
            <a:endParaRPr lang="de-DE" altLang="de-DE" dirty="0">
              <a:latin typeface="Century Gothic" pitchFamily="34" charset="0"/>
            </a:endParaRPr>
          </a:p>
          <a:p>
            <a:pPr lvl="1" indent="0">
              <a:lnSpc>
                <a:spcPct val="100000"/>
              </a:lnSpc>
              <a:spcBef>
                <a:spcPts val="600"/>
              </a:spcBef>
              <a:spcAft>
                <a:spcPts val="0"/>
              </a:spcAft>
              <a:buFont typeface="Arial" panose="020B0604020202020204" pitchFamily="34" charset="0"/>
              <a:buNone/>
              <a:defRPr/>
            </a:pPr>
            <a:r>
              <a:rPr lang="de-DE" altLang="de-DE" dirty="0">
                <a:latin typeface="Century Gothic" pitchFamily="34" charset="0"/>
              </a:rPr>
              <a:t>Der Abschlussprüfer hat </a:t>
            </a:r>
            <a:r>
              <a:rPr lang="de-DE" altLang="de-DE">
                <a:latin typeface="Century Gothic" pitchFamily="34" charset="0"/>
              </a:rPr>
              <a:t>u. a</a:t>
            </a:r>
            <a:r>
              <a:rPr lang="de-DE" altLang="de-DE" dirty="0">
                <a:latin typeface="Century Gothic" pitchFamily="34" charset="0"/>
              </a:rPr>
              <a:t>. zu prüfen, ob</a:t>
            </a:r>
          </a:p>
          <a:p>
            <a:pPr marL="447675" lvl="1" indent="-266700">
              <a:lnSpc>
                <a:spcPct val="100000"/>
              </a:lnSpc>
              <a:spcBef>
                <a:spcPts val="600"/>
              </a:spcBef>
              <a:spcAft>
                <a:spcPts val="0"/>
              </a:spcAft>
              <a:buFont typeface="+mj-lt"/>
              <a:buAutoNum type="alphaLcParenR"/>
              <a:defRPr/>
            </a:pPr>
            <a:r>
              <a:rPr lang="de-DE" altLang="de-DE" dirty="0">
                <a:latin typeface="Century Gothic" pitchFamily="34" charset="0"/>
              </a:rPr>
              <a:t>anstelle des Postens „Gezeichnetes Kapital“, die </a:t>
            </a:r>
            <a:r>
              <a:rPr lang="de-DE" altLang="de-DE" b="1" dirty="0">
                <a:latin typeface="Century Gothic" pitchFamily="34" charset="0"/>
              </a:rPr>
              <a:t>Kapitalanteile der persönlich </a:t>
            </a:r>
            <a:r>
              <a:rPr lang="de-DE" altLang="de-DE" b="1">
                <a:latin typeface="Century Gothic" pitchFamily="34" charset="0"/>
              </a:rPr>
              <a:t>haftenden Gesellschafter</a:t>
            </a:r>
            <a:br>
              <a:rPr lang="de-DE" altLang="de-DE" b="1">
                <a:latin typeface="Century Gothic" pitchFamily="34" charset="0"/>
              </a:rPr>
            </a:br>
            <a:r>
              <a:rPr lang="de-DE" altLang="de-DE" b="1">
                <a:latin typeface="Century Gothic" pitchFamily="34" charset="0"/>
              </a:rPr>
              <a:t>gesondert </a:t>
            </a:r>
            <a:r>
              <a:rPr lang="de-DE" altLang="de-DE" b="1" dirty="0">
                <a:latin typeface="Century Gothic" pitchFamily="34" charset="0"/>
              </a:rPr>
              <a:t>ausgewiesen </a:t>
            </a:r>
            <a:r>
              <a:rPr lang="de-DE" altLang="de-DE" dirty="0">
                <a:latin typeface="Century Gothic" pitchFamily="34" charset="0"/>
              </a:rPr>
              <a:t>werden</a:t>
            </a:r>
          </a:p>
          <a:p>
            <a:pPr marL="447675" lvl="1" indent="-266700">
              <a:lnSpc>
                <a:spcPct val="100000"/>
              </a:lnSpc>
              <a:spcBef>
                <a:spcPts val="600"/>
              </a:spcBef>
              <a:spcAft>
                <a:spcPts val="0"/>
              </a:spcAft>
              <a:buFont typeface="+mj-lt"/>
              <a:buAutoNum type="alphaLcParenR"/>
              <a:defRPr/>
            </a:pPr>
            <a:r>
              <a:rPr lang="de-DE" altLang="de-DE" dirty="0">
                <a:latin typeface="Century Gothic" pitchFamily="34" charset="0"/>
              </a:rPr>
              <a:t>die </a:t>
            </a:r>
            <a:r>
              <a:rPr lang="de-DE" altLang="de-DE" b="1" dirty="0">
                <a:latin typeface="Century Gothic" pitchFamily="34" charset="0"/>
              </a:rPr>
              <a:t>Kapitalanteile der Kommanditisten gesondert </a:t>
            </a:r>
            <a:r>
              <a:rPr lang="de-DE" altLang="de-DE" dirty="0">
                <a:latin typeface="Century Gothic" pitchFamily="34" charset="0"/>
              </a:rPr>
              <a:t>gegenüber den Kapitalanteile der persönlich haftenden Gesellschafter ausgewiesen werden</a:t>
            </a:r>
          </a:p>
          <a:p>
            <a:pPr marL="447675" lvl="1" indent="-266700">
              <a:lnSpc>
                <a:spcPct val="100000"/>
              </a:lnSpc>
              <a:spcBef>
                <a:spcPts val="600"/>
              </a:spcBef>
              <a:spcAft>
                <a:spcPts val="0"/>
              </a:spcAft>
              <a:buFont typeface="+mj-lt"/>
              <a:buAutoNum type="alphaLcParenR" startAt="3"/>
              <a:defRPr/>
            </a:pPr>
            <a:r>
              <a:rPr lang="de-DE" altLang="de-DE" dirty="0">
                <a:latin typeface="Century Gothic" pitchFamily="34" charset="0"/>
              </a:rPr>
              <a:t>Bei Verlusten, welche die Kapitalanteile der einzelnen Gesellschafter übersteigen, unterschieden wird, ob </a:t>
            </a:r>
          </a:p>
          <a:p>
            <a:pPr marL="790575" lvl="1" indent="-342900" defTabSz="715963">
              <a:lnSpc>
                <a:spcPct val="100000"/>
              </a:lnSpc>
              <a:spcBef>
                <a:spcPts val="600"/>
              </a:spcBef>
              <a:spcAft>
                <a:spcPts val="0"/>
              </a:spcAft>
              <a:buAutoNum type="arabicPeriod"/>
              <a:defRPr/>
            </a:pPr>
            <a:r>
              <a:rPr lang="de-DE" altLang="de-DE">
                <a:latin typeface="Century Gothic" pitchFamily="34" charset="0"/>
              </a:rPr>
              <a:t>eine</a:t>
            </a:r>
            <a:r>
              <a:rPr lang="de-DE" altLang="de-DE" b="1">
                <a:latin typeface="Century Gothic" pitchFamily="34" charset="0"/>
              </a:rPr>
              <a:t> </a:t>
            </a:r>
            <a:r>
              <a:rPr lang="de-DE" altLang="de-DE" b="1" dirty="0">
                <a:latin typeface="Century Gothic" pitchFamily="34" charset="0"/>
              </a:rPr>
              <a:t>Zahlungsverpflichtung des Gesellschafters besteht </a:t>
            </a:r>
            <a:r>
              <a:rPr lang="de-DE" altLang="de-DE" b="1" dirty="0">
                <a:latin typeface="Century Gothic" pitchFamily="34" charset="0"/>
                <a:sym typeface="Wingdings" panose="05000000000000000000" pitchFamily="2" charset="2"/>
              </a:rPr>
              <a:t></a:t>
            </a:r>
            <a:r>
              <a:rPr lang="de-DE" altLang="de-DE" b="1" dirty="0">
                <a:latin typeface="Century Gothic" pitchFamily="34" charset="0"/>
              </a:rPr>
              <a:t> gesonderter Ausweis auf der </a:t>
            </a:r>
            <a:r>
              <a:rPr lang="de-DE" altLang="de-DE" b="1">
                <a:latin typeface="Century Gothic" pitchFamily="34" charset="0"/>
              </a:rPr>
              <a:t>Aktivseite unter</a:t>
            </a:r>
            <a:br>
              <a:rPr lang="de-DE" altLang="de-DE" b="1">
                <a:latin typeface="Century Gothic" pitchFamily="34" charset="0"/>
              </a:rPr>
            </a:br>
            <a:r>
              <a:rPr lang="de-DE" altLang="de-DE" b="1">
                <a:latin typeface="Century Gothic" pitchFamily="34" charset="0"/>
              </a:rPr>
              <a:t>den </a:t>
            </a:r>
            <a:r>
              <a:rPr lang="de-DE" altLang="de-DE" b="1" dirty="0">
                <a:latin typeface="Century Gothic" pitchFamily="34" charset="0"/>
              </a:rPr>
              <a:t>Forderungen als „Einzahlungsverpflichtungen persönlich haftender Gesellschafter / Kommanditist“</a:t>
            </a:r>
            <a:endParaRPr lang="de-DE" altLang="de-DE" dirty="0">
              <a:latin typeface="Century Gothic" pitchFamily="34" charset="0"/>
            </a:endParaRPr>
          </a:p>
          <a:p>
            <a:pPr marL="447675" lvl="1" indent="0">
              <a:lnSpc>
                <a:spcPct val="100000"/>
              </a:lnSpc>
              <a:spcBef>
                <a:spcPts val="600"/>
              </a:spcBef>
              <a:spcAft>
                <a:spcPts val="0"/>
              </a:spcAft>
              <a:buNone/>
              <a:tabLst>
                <a:tab pos="801688" algn="l"/>
              </a:tabLst>
              <a:defRPr/>
            </a:pPr>
            <a:r>
              <a:rPr lang="de-DE" altLang="de-DE">
                <a:latin typeface="Century Gothic" pitchFamily="34" charset="0"/>
              </a:rPr>
              <a:t>2.</a:t>
            </a:r>
            <a:r>
              <a:rPr lang="de-DE" altLang="de-DE" b="1">
                <a:latin typeface="Century Gothic" pitchFamily="34" charset="0"/>
              </a:rPr>
              <a:t>	keine </a:t>
            </a:r>
            <a:r>
              <a:rPr lang="de-DE" altLang="de-DE" b="1" dirty="0">
                <a:latin typeface="Century Gothic" pitchFamily="34" charset="0"/>
              </a:rPr>
              <a:t>Zahlungsverpflichtung des Gesellschafters besteht </a:t>
            </a:r>
            <a:r>
              <a:rPr lang="de-DE" altLang="de-DE" dirty="0">
                <a:latin typeface="Century Gothic" pitchFamily="34" charset="0"/>
                <a:sym typeface="Wingdings" panose="05000000000000000000" pitchFamily="2" charset="2"/>
              </a:rPr>
              <a:t></a:t>
            </a:r>
            <a:r>
              <a:rPr lang="de-DE" altLang="de-DE" b="1" dirty="0">
                <a:latin typeface="Century Gothic" pitchFamily="34" charset="0"/>
                <a:sym typeface="Wingdings" panose="05000000000000000000" pitchFamily="2" charset="2"/>
              </a:rPr>
              <a:t> </a:t>
            </a:r>
            <a:r>
              <a:rPr lang="de-DE" altLang="de-DE" dirty="0">
                <a:latin typeface="Century Gothic" pitchFamily="34" charset="0"/>
              </a:rPr>
              <a:t>gesonderter Ausweis am </a:t>
            </a:r>
            <a:r>
              <a:rPr lang="de-DE" altLang="de-DE" b="1" dirty="0">
                <a:latin typeface="Century Gothic" pitchFamily="34" charset="0"/>
              </a:rPr>
              <a:t>Schluss </a:t>
            </a:r>
            <a:r>
              <a:rPr lang="de-DE" altLang="de-DE" b="1">
                <a:latin typeface="Century Gothic" pitchFamily="34" charset="0"/>
              </a:rPr>
              <a:t>der Bilanz</a:t>
            </a:r>
            <a:br>
              <a:rPr lang="de-DE" altLang="de-DE" b="1">
                <a:latin typeface="Century Gothic" pitchFamily="34" charset="0"/>
              </a:rPr>
            </a:br>
            <a:r>
              <a:rPr lang="de-DE" altLang="de-DE" b="1">
                <a:latin typeface="Century Gothic" pitchFamily="34" charset="0"/>
              </a:rPr>
              <a:t>	auf </a:t>
            </a:r>
            <a:r>
              <a:rPr lang="de-DE" altLang="de-DE" b="1" dirty="0">
                <a:latin typeface="Century Gothic" pitchFamily="34" charset="0"/>
              </a:rPr>
              <a:t>der Aktivseite </a:t>
            </a:r>
            <a:r>
              <a:rPr lang="de-DE" altLang="de-DE" dirty="0">
                <a:latin typeface="Century Gothic" pitchFamily="34" charset="0"/>
              </a:rPr>
              <a:t>als „Nicht durch Vermögenseinlage gedeckter Verlustanteil </a:t>
            </a:r>
            <a:r>
              <a:rPr lang="de-DE" altLang="de-DE">
                <a:latin typeface="Century Gothic" pitchFamily="34" charset="0"/>
              </a:rPr>
              <a:t>persönlich haftender</a:t>
            </a:r>
            <a:br>
              <a:rPr lang="de-DE" altLang="de-DE">
                <a:latin typeface="Century Gothic" pitchFamily="34" charset="0"/>
              </a:rPr>
            </a:br>
            <a:r>
              <a:rPr lang="de-DE" altLang="de-DE">
                <a:latin typeface="Century Gothic" pitchFamily="34" charset="0"/>
              </a:rPr>
              <a:t>	Gesellschafter </a:t>
            </a:r>
            <a:r>
              <a:rPr lang="de-DE" altLang="de-DE" dirty="0">
                <a:latin typeface="Century Gothic" pitchFamily="34" charset="0"/>
              </a:rPr>
              <a:t>/ Kommanditist“</a:t>
            </a:r>
          </a:p>
          <a:p>
            <a:pPr marL="447675" lvl="1" indent="0" defTabSz="715963">
              <a:lnSpc>
                <a:spcPct val="100000"/>
              </a:lnSpc>
              <a:spcBef>
                <a:spcPts val="600"/>
              </a:spcBef>
              <a:spcAft>
                <a:spcPts val="0"/>
              </a:spcAft>
              <a:buNone/>
              <a:tabLst>
                <a:tab pos="801688" algn="l"/>
              </a:tabLst>
              <a:defRPr/>
            </a:pPr>
            <a:r>
              <a:rPr lang="de-DE" altLang="de-DE">
                <a:latin typeface="Century Gothic" pitchFamily="34" charset="0"/>
              </a:rPr>
              <a:t>3.	</a:t>
            </a:r>
            <a:r>
              <a:rPr lang="de-DE" altLang="de-DE" b="1">
                <a:latin typeface="Century Gothic" pitchFamily="34" charset="0"/>
              </a:rPr>
              <a:t>Rücklagen </a:t>
            </a:r>
            <a:r>
              <a:rPr lang="de-DE" altLang="de-DE" b="1" dirty="0">
                <a:latin typeface="Century Gothic" pitchFamily="34" charset="0"/>
              </a:rPr>
              <a:t>nur </a:t>
            </a:r>
            <a:r>
              <a:rPr lang="de-DE" altLang="de-DE" dirty="0">
                <a:latin typeface="Century Gothic" pitchFamily="34" charset="0"/>
              </a:rPr>
              <a:t>auf Grund von </a:t>
            </a:r>
            <a:r>
              <a:rPr lang="de-DE" altLang="de-DE" b="1" dirty="0">
                <a:latin typeface="Century Gothic" pitchFamily="34" charset="0"/>
              </a:rPr>
              <a:t>gesellschaftsrechtlichen Vereinbarungen </a:t>
            </a:r>
            <a:r>
              <a:rPr lang="de-DE" altLang="de-DE" dirty="0">
                <a:latin typeface="Century Gothic" pitchFamily="34" charset="0"/>
              </a:rPr>
              <a:t>gebildet werden können</a:t>
            </a:r>
          </a:p>
          <a:p>
            <a:pPr marL="447675" lvl="1" indent="0" defTabSz="801688">
              <a:lnSpc>
                <a:spcPct val="100000"/>
              </a:lnSpc>
              <a:spcBef>
                <a:spcPts val="600"/>
              </a:spcBef>
              <a:spcAft>
                <a:spcPts val="0"/>
              </a:spcAft>
              <a:buNone/>
              <a:defRPr/>
            </a:pPr>
            <a:r>
              <a:rPr lang="de-DE" altLang="de-DE">
                <a:latin typeface="Century Gothic" pitchFamily="34" charset="0"/>
              </a:rPr>
              <a:t>4.	der </a:t>
            </a:r>
            <a:r>
              <a:rPr lang="de-DE" altLang="de-DE" dirty="0">
                <a:latin typeface="Century Gothic" pitchFamily="34" charset="0"/>
              </a:rPr>
              <a:t>Betrag der im Handelsregister eingetragenen Hafteinlage, welche </a:t>
            </a:r>
            <a:r>
              <a:rPr lang="de-DE" altLang="de-DE" b="1" dirty="0">
                <a:latin typeface="Century Gothic" pitchFamily="34" charset="0"/>
              </a:rPr>
              <a:t>noch nicht </a:t>
            </a:r>
            <a:r>
              <a:rPr lang="de-DE" altLang="de-DE">
                <a:latin typeface="Century Gothic" pitchFamily="34" charset="0"/>
              </a:rPr>
              <a:t>durch den</a:t>
            </a:r>
            <a:br>
              <a:rPr lang="de-DE" altLang="de-DE">
                <a:latin typeface="Century Gothic" pitchFamily="34" charset="0"/>
              </a:rPr>
            </a:br>
            <a:r>
              <a:rPr lang="de-DE" altLang="de-DE">
                <a:latin typeface="Century Gothic" pitchFamily="34" charset="0"/>
              </a:rPr>
              <a:t>	Kommanditisten </a:t>
            </a:r>
            <a:r>
              <a:rPr lang="de-DE" altLang="de-DE" b="1" dirty="0">
                <a:latin typeface="Century Gothic" pitchFamily="34" charset="0"/>
              </a:rPr>
              <a:t>geleistet wurde</a:t>
            </a:r>
            <a:r>
              <a:rPr lang="de-DE" altLang="de-DE" dirty="0">
                <a:latin typeface="Century Gothic" pitchFamily="34" charset="0"/>
              </a:rPr>
              <a:t>, im Anhang angegeben wird.</a:t>
            </a:r>
          </a:p>
          <a:p>
            <a:pPr marL="447675" lvl="1" indent="-266700">
              <a:lnSpc>
                <a:spcPct val="100000"/>
              </a:lnSpc>
              <a:spcBef>
                <a:spcPts val="600"/>
              </a:spcBef>
              <a:spcAft>
                <a:spcPts val="0"/>
              </a:spcAft>
              <a:buFont typeface="+mj-lt"/>
              <a:buAutoNum type="alphaLcParenR"/>
              <a:defRPr/>
            </a:pPr>
            <a:endParaRPr lang="de-DE" altLang="de-DE" dirty="0">
              <a:latin typeface="Century Gothic" pitchFamily="34" charset="0"/>
            </a:endParaRPr>
          </a:p>
        </p:txBody>
      </p:sp>
      <p:sp>
        <p:nvSpPr>
          <p:cNvPr id="150532" name="Textfeld 1">
            <a:extLst>
              <a:ext uri="{FF2B5EF4-FFF2-40B4-BE49-F238E27FC236}">
                <a16:creationId xmlns:a16="http://schemas.microsoft.com/office/drawing/2014/main" id="{5581B02B-7419-4ED6-836C-6F5ECA55435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50534" name="Rechteck 1">
            <a:extLst>
              <a:ext uri="{FF2B5EF4-FFF2-40B4-BE49-F238E27FC236}">
                <a16:creationId xmlns:a16="http://schemas.microsoft.com/office/drawing/2014/main" id="{47350697-BFDF-4808-8AB0-1B28CE63EA36}"/>
              </a:ext>
            </a:extLst>
          </p:cNvPr>
          <p:cNvSpPr>
            <a:spLocks noChangeArrowheads="1"/>
          </p:cNvSpPr>
          <p:nvPr/>
        </p:nvSpPr>
        <p:spPr bwMode="auto">
          <a:xfrm>
            <a:off x="965195" y="1023660"/>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1.3.3 Besonderheiten zum Ausweis der Kapitalanteile</a:t>
            </a:r>
          </a:p>
        </p:txBody>
      </p:sp>
    </p:spTree>
    <p:extLst>
      <p:ext uri="{BB962C8B-B14F-4D97-AF65-F5344CB8AC3E}">
        <p14:creationId xmlns:p14="http://schemas.microsoft.com/office/powerpoint/2010/main" val="1354765653"/>
      </p:ext>
    </p:extLst>
  </p:cSld>
  <p:clrMapOvr>
    <a:masterClrMapping/>
  </p:clrMapOvr>
  <p:transition spd="slow"/>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2978" name="Object 11">
            <a:extLst>
              <a:ext uri="{FF2B5EF4-FFF2-40B4-BE49-F238E27FC236}">
                <a16:creationId xmlns:a16="http://schemas.microsoft.com/office/drawing/2014/main" id="{B99E94B1-AA01-4BF1-B25E-C36D5830B5B9}"/>
              </a:ext>
            </a:extLst>
          </p:cNvPr>
          <p:cNvGraphicFramePr>
            <a:graphicFrameLocks noGrp="1" noChangeAspect="1"/>
          </p:cNvGraphicFramePr>
          <p:nvPr>
            <p:ph type="body" idx="4294967295"/>
            <p:extLst>
              <p:ext uri="{D42A27DB-BD31-4B8C-83A1-F6EECF244321}">
                <p14:modId xmlns:p14="http://schemas.microsoft.com/office/powerpoint/2010/main" val="2925260961"/>
              </p:ext>
            </p:extLst>
          </p:nvPr>
        </p:nvGraphicFramePr>
        <p:xfrm>
          <a:off x="1432624" y="1404938"/>
          <a:ext cx="6946900" cy="4889500"/>
        </p:xfrm>
        <a:graphic>
          <a:graphicData uri="http://schemas.openxmlformats.org/presentationml/2006/ole">
            <mc:AlternateContent xmlns:mc="http://schemas.openxmlformats.org/markup-compatibility/2006">
              <mc:Choice xmlns:v="urn:schemas-microsoft-com:vml" Requires="v">
                <p:oleObj spid="_x0000_s391698" name="Worksheet" r:id="rId4" imgW="5305320" imgH="3733893" progId="Excel.Sheet.8">
                  <p:embed/>
                </p:oleObj>
              </mc:Choice>
              <mc:Fallback>
                <p:oleObj name="Worksheet" r:id="rId4" imgW="5305320" imgH="3733893"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2624" y="1404938"/>
                        <a:ext cx="69469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2979" name="Oval 12">
            <a:extLst>
              <a:ext uri="{FF2B5EF4-FFF2-40B4-BE49-F238E27FC236}">
                <a16:creationId xmlns:a16="http://schemas.microsoft.com/office/drawing/2014/main" id="{C1C81630-04EB-41CD-B746-C33E8B09DECB}"/>
              </a:ext>
            </a:extLst>
          </p:cNvPr>
          <p:cNvSpPr>
            <a:spLocks noChangeArrowheads="1"/>
          </p:cNvSpPr>
          <p:nvPr/>
        </p:nvSpPr>
        <p:spPr bwMode="auto">
          <a:xfrm>
            <a:off x="7464425" y="5132388"/>
            <a:ext cx="915988" cy="4794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70C0"/>
              </a:solidFill>
              <a:latin typeface="Arial" panose="020B0604020202020204" pitchFamily="34" charset="0"/>
            </a:endParaRPr>
          </a:p>
        </p:txBody>
      </p:sp>
      <p:sp>
        <p:nvSpPr>
          <p:cNvPr id="382980" name="Oval 12">
            <a:extLst>
              <a:ext uri="{FF2B5EF4-FFF2-40B4-BE49-F238E27FC236}">
                <a16:creationId xmlns:a16="http://schemas.microsoft.com/office/drawing/2014/main" id="{5450D640-2A98-4409-820C-DB0280624C67}"/>
              </a:ext>
            </a:extLst>
          </p:cNvPr>
          <p:cNvSpPr>
            <a:spLocks noChangeArrowheads="1"/>
          </p:cNvSpPr>
          <p:nvPr/>
        </p:nvSpPr>
        <p:spPr bwMode="auto">
          <a:xfrm>
            <a:off x="6527800" y="5141913"/>
            <a:ext cx="809625" cy="431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b="1">
              <a:solidFill>
                <a:srgbClr val="0070C0"/>
              </a:solidFill>
              <a:latin typeface="Arial" panose="020B0604020202020204" pitchFamily="34" charset="0"/>
            </a:endParaRPr>
          </a:p>
        </p:txBody>
      </p:sp>
      <p:sp>
        <p:nvSpPr>
          <p:cNvPr id="382981" name="Textfeld 3">
            <a:extLst>
              <a:ext uri="{FF2B5EF4-FFF2-40B4-BE49-F238E27FC236}">
                <a16:creationId xmlns:a16="http://schemas.microsoft.com/office/drawing/2014/main" id="{1DA02FED-2FE0-400E-9B9D-0F7218DB5591}"/>
              </a:ext>
            </a:extLst>
          </p:cNvPr>
          <p:cNvSpPr txBox="1">
            <a:spLocks noChangeArrowheads="1"/>
          </p:cNvSpPr>
          <p:nvPr/>
        </p:nvSpPr>
        <p:spPr bwMode="auto">
          <a:xfrm>
            <a:off x="6519863" y="5268913"/>
            <a:ext cx="649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0000"/>
                </a:solidFill>
                <a:latin typeface="Century Gothic" panose="020B0502020202020204" pitchFamily="34" charset="0"/>
              </a:rPr>
              <a:t>30 %</a:t>
            </a:r>
            <a:endParaRPr lang="de-DE" altLang="de-DE" sz="1600" b="1">
              <a:solidFill>
                <a:srgbClr val="000000"/>
              </a:solidFill>
              <a:latin typeface="Century Gothic" panose="020B0502020202020204" pitchFamily="34" charset="0"/>
            </a:endParaRPr>
          </a:p>
        </p:txBody>
      </p:sp>
      <p:sp>
        <p:nvSpPr>
          <p:cNvPr id="14" name="Bogen 13">
            <a:extLst>
              <a:ext uri="{FF2B5EF4-FFF2-40B4-BE49-F238E27FC236}">
                <a16:creationId xmlns:a16="http://schemas.microsoft.com/office/drawing/2014/main" id="{6D6650F6-E418-4284-AE40-4281DA9D3E30}"/>
              </a:ext>
            </a:extLst>
          </p:cNvPr>
          <p:cNvSpPr/>
          <p:nvPr/>
        </p:nvSpPr>
        <p:spPr>
          <a:xfrm>
            <a:off x="7175500" y="5022850"/>
            <a:ext cx="1727200" cy="468313"/>
          </a:xfrm>
          <a:prstGeom prst="arc">
            <a:avLst>
              <a:gd name="adj1" fmla="val 14441560"/>
              <a:gd name="adj2" fmla="val 1295704"/>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15" name="Bogen 14">
            <a:extLst>
              <a:ext uri="{FF2B5EF4-FFF2-40B4-BE49-F238E27FC236}">
                <a16:creationId xmlns:a16="http://schemas.microsoft.com/office/drawing/2014/main" id="{8F8573FD-4449-4A8A-84F5-30A7E551830D}"/>
              </a:ext>
            </a:extLst>
          </p:cNvPr>
          <p:cNvSpPr/>
          <p:nvPr/>
        </p:nvSpPr>
        <p:spPr>
          <a:xfrm rot="10256296">
            <a:off x="5975350" y="5062538"/>
            <a:ext cx="1409700" cy="415925"/>
          </a:xfrm>
          <a:prstGeom prst="arc">
            <a:avLst>
              <a:gd name="adj1" fmla="val 19504500"/>
              <a:gd name="adj2" fmla="val 8240780"/>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382985" name="Textfeld 1">
            <a:extLst>
              <a:ext uri="{FF2B5EF4-FFF2-40B4-BE49-F238E27FC236}">
                <a16:creationId xmlns:a16="http://schemas.microsoft.com/office/drawing/2014/main" id="{2FB58DA3-F45E-417C-942C-262D06C6290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82987" name="Rectangle 2">
            <a:extLst>
              <a:ext uri="{FF2B5EF4-FFF2-40B4-BE49-F238E27FC236}">
                <a16:creationId xmlns:a16="http://schemas.microsoft.com/office/drawing/2014/main" id="{ECBDA8FB-2E28-45D4-9D91-DAEA927FCE81}"/>
              </a:ext>
            </a:extLst>
          </p:cNvPr>
          <p:cNvSpPr txBox="1">
            <a:spLocks/>
          </p:cNvSpPr>
          <p:nvPr/>
        </p:nvSpPr>
        <p:spPr bwMode="auto">
          <a:xfrm>
            <a:off x="1055290" y="1044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6.1.3 Beispiel zu Auswirkungen auf Ertragslage; Forts.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5026" name="Object 7">
            <a:extLst>
              <a:ext uri="{FF2B5EF4-FFF2-40B4-BE49-F238E27FC236}">
                <a16:creationId xmlns:a16="http://schemas.microsoft.com/office/drawing/2014/main" id="{FA6A6263-89B0-49F9-A63B-24000364B005}"/>
              </a:ext>
            </a:extLst>
          </p:cNvPr>
          <p:cNvGraphicFramePr>
            <a:graphicFrameLocks noGrp="1" noChangeAspect="1"/>
          </p:cNvGraphicFramePr>
          <p:nvPr>
            <p:ph type="body" idx="4294967295"/>
            <p:extLst>
              <p:ext uri="{D42A27DB-BD31-4B8C-83A1-F6EECF244321}">
                <p14:modId xmlns:p14="http://schemas.microsoft.com/office/powerpoint/2010/main" val="633476294"/>
              </p:ext>
            </p:extLst>
          </p:nvPr>
        </p:nvGraphicFramePr>
        <p:xfrm>
          <a:off x="1608931" y="1368425"/>
          <a:ext cx="6791325" cy="4787900"/>
        </p:xfrm>
        <a:graphic>
          <a:graphicData uri="http://schemas.openxmlformats.org/presentationml/2006/ole">
            <mc:AlternateContent xmlns:mc="http://schemas.openxmlformats.org/markup-compatibility/2006">
              <mc:Choice xmlns:v="urn:schemas-microsoft-com:vml" Requires="v">
                <p:oleObj spid="_x0000_s392722" name="Worksheet" r:id="rId4" imgW="5295960" imgH="3733893" progId="Excel.Sheet.8">
                  <p:embed/>
                </p:oleObj>
              </mc:Choice>
              <mc:Fallback>
                <p:oleObj name="Worksheet" r:id="rId4" imgW="5295960" imgH="3733893"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931" y="1368425"/>
                        <a:ext cx="6791325"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5027" name="Oval 8">
            <a:extLst>
              <a:ext uri="{FF2B5EF4-FFF2-40B4-BE49-F238E27FC236}">
                <a16:creationId xmlns:a16="http://schemas.microsoft.com/office/drawing/2014/main" id="{0DC31B14-BC39-4AE8-856D-1CAE56BBDB32}"/>
              </a:ext>
            </a:extLst>
          </p:cNvPr>
          <p:cNvSpPr>
            <a:spLocks noChangeArrowheads="1"/>
          </p:cNvSpPr>
          <p:nvPr/>
        </p:nvSpPr>
        <p:spPr bwMode="auto">
          <a:xfrm>
            <a:off x="6527800" y="5013325"/>
            <a:ext cx="792163" cy="431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385028" name="Oval 8">
            <a:extLst>
              <a:ext uri="{FF2B5EF4-FFF2-40B4-BE49-F238E27FC236}">
                <a16:creationId xmlns:a16="http://schemas.microsoft.com/office/drawing/2014/main" id="{6B6360F4-C693-4DFB-A919-2451027ADEF1}"/>
              </a:ext>
            </a:extLst>
          </p:cNvPr>
          <p:cNvSpPr>
            <a:spLocks noChangeArrowheads="1"/>
          </p:cNvSpPr>
          <p:nvPr/>
        </p:nvSpPr>
        <p:spPr bwMode="auto">
          <a:xfrm>
            <a:off x="7608888" y="5016500"/>
            <a:ext cx="792162" cy="431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385029" name="Textfeld 3">
            <a:extLst>
              <a:ext uri="{FF2B5EF4-FFF2-40B4-BE49-F238E27FC236}">
                <a16:creationId xmlns:a16="http://schemas.microsoft.com/office/drawing/2014/main" id="{EFC897E9-BBAD-4B90-9465-50498A91D817}"/>
              </a:ext>
            </a:extLst>
          </p:cNvPr>
          <p:cNvSpPr txBox="1">
            <a:spLocks noChangeArrowheads="1"/>
          </p:cNvSpPr>
          <p:nvPr/>
        </p:nvSpPr>
        <p:spPr bwMode="auto">
          <a:xfrm>
            <a:off x="6600825" y="5127625"/>
            <a:ext cx="677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30 %</a:t>
            </a:r>
            <a:endParaRPr lang="de-DE" altLang="de-DE" sz="1600">
              <a:solidFill>
                <a:srgbClr val="000000"/>
              </a:solidFill>
              <a:latin typeface="Century Gothic" panose="020B0502020202020204" pitchFamily="34" charset="0"/>
            </a:endParaRPr>
          </a:p>
        </p:txBody>
      </p:sp>
      <p:sp>
        <p:nvSpPr>
          <p:cNvPr id="12" name="Bogen 11">
            <a:extLst>
              <a:ext uri="{FF2B5EF4-FFF2-40B4-BE49-F238E27FC236}">
                <a16:creationId xmlns:a16="http://schemas.microsoft.com/office/drawing/2014/main" id="{EE7AF046-EEA3-4C01-9E58-219C17D79B8C}"/>
              </a:ext>
            </a:extLst>
          </p:cNvPr>
          <p:cNvSpPr/>
          <p:nvPr/>
        </p:nvSpPr>
        <p:spPr>
          <a:xfrm>
            <a:off x="7246938" y="4957763"/>
            <a:ext cx="1728787" cy="334962"/>
          </a:xfrm>
          <a:prstGeom prst="arc">
            <a:avLst>
              <a:gd name="adj1" fmla="val 14441560"/>
              <a:gd name="adj2" fmla="val 1295704"/>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13" name="Bogen 12">
            <a:extLst>
              <a:ext uri="{FF2B5EF4-FFF2-40B4-BE49-F238E27FC236}">
                <a16:creationId xmlns:a16="http://schemas.microsoft.com/office/drawing/2014/main" id="{13C3C201-E746-41F7-822A-F2D87A34AF9B}"/>
              </a:ext>
            </a:extLst>
          </p:cNvPr>
          <p:cNvSpPr/>
          <p:nvPr/>
        </p:nvSpPr>
        <p:spPr>
          <a:xfrm rot="10256296">
            <a:off x="6043613" y="4949825"/>
            <a:ext cx="1408112" cy="360363"/>
          </a:xfrm>
          <a:prstGeom prst="arc">
            <a:avLst>
              <a:gd name="adj1" fmla="val 19504500"/>
              <a:gd name="adj2" fmla="val 8735173"/>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385033" name="Textfeld 1">
            <a:extLst>
              <a:ext uri="{FF2B5EF4-FFF2-40B4-BE49-F238E27FC236}">
                <a16:creationId xmlns:a16="http://schemas.microsoft.com/office/drawing/2014/main" id="{F52DD9CB-EBF8-4BD2-93B2-0D02C1E902D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85035" name="Rectangle 2">
            <a:extLst>
              <a:ext uri="{FF2B5EF4-FFF2-40B4-BE49-F238E27FC236}">
                <a16:creationId xmlns:a16="http://schemas.microsoft.com/office/drawing/2014/main" id="{8AA36BCA-6365-4545-AA40-EF231D15B187}"/>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6.1.3 Beispiel zu Auswirkungen auf Ertragslage; Forts.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7074" name="Oval 5">
            <a:extLst>
              <a:ext uri="{FF2B5EF4-FFF2-40B4-BE49-F238E27FC236}">
                <a16:creationId xmlns:a16="http://schemas.microsoft.com/office/drawing/2014/main" id="{F58C73AC-77B4-4514-9BA3-593AEF0E0EA5}"/>
              </a:ext>
            </a:extLst>
          </p:cNvPr>
          <p:cNvSpPr>
            <a:spLocks noChangeArrowheads="1"/>
          </p:cNvSpPr>
          <p:nvPr/>
        </p:nvSpPr>
        <p:spPr bwMode="auto">
          <a:xfrm>
            <a:off x="6494463" y="4954811"/>
            <a:ext cx="876300" cy="4635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387075" name="Textfeld 3">
            <a:extLst>
              <a:ext uri="{FF2B5EF4-FFF2-40B4-BE49-F238E27FC236}">
                <a16:creationId xmlns:a16="http://schemas.microsoft.com/office/drawing/2014/main" id="{A4FFE7EC-48FA-4350-B322-6137D4DFCF10}"/>
              </a:ext>
            </a:extLst>
          </p:cNvPr>
          <p:cNvSpPr txBox="1">
            <a:spLocks noChangeArrowheads="1"/>
          </p:cNvSpPr>
          <p:nvPr/>
        </p:nvSpPr>
        <p:spPr bwMode="auto">
          <a:xfrm>
            <a:off x="6535738" y="5065936"/>
            <a:ext cx="649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30 %</a:t>
            </a:r>
          </a:p>
        </p:txBody>
      </p:sp>
      <p:sp>
        <p:nvSpPr>
          <p:cNvPr id="387076" name="Oval 5">
            <a:extLst>
              <a:ext uri="{FF2B5EF4-FFF2-40B4-BE49-F238E27FC236}">
                <a16:creationId xmlns:a16="http://schemas.microsoft.com/office/drawing/2014/main" id="{FC8EB22D-8371-4E01-9B05-0898DDC4C66B}"/>
              </a:ext>
            </a:extLst>
          </p:cNvPr>
          <p:cNvSpPr>
            <a:spLocks noChangeArrowheads="1"/>
          </p:cNvSpPr>
          <p:nvPr/>
        </p:nvSpPr>
        <p:spPr bwMode="auto">
          <a:xfrm>
            <a:off x="7486650" y="4916711"/>
            <a:ext cx="1069975" cy="50323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26" name="Bogen 25">
            <a:extLst>
              <a:ext uri="{FF2B5EF4-FFF2-40B4-BE49-F238E27FC236}">
                <a16:creationId xmlns:a16="http://schemas.microsoft.com/office/drawing/2014/main" id="{4A85BB04-3361-412B-98AC-727BC76AADED}"/>
              </a:ext>
            </a:extLst>
          </p:cNvPr>
          <p:cNvSpPr/>
          <p:nvPr/>
        </p:nvSpPr>
        <p:spPr>
          <a:xfrm>
            <a:off x="7192963" y="4854799"/>
            <a:ext cx="1930400" cy="431800"/>
          </a:xfrm>
          <a:prstGeom prst="arc">
            <a:avLst>
              <a:gd name="adj1" fmla="val 14441560"/>
              <a:gd name="adj2" fmla="val 1295704"/>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27" name="Bogen 26">
            <a:extLst>
              <a:ext uri="{FF2B5EF4-FFF2-40B4-BE49-F238E27FC236}">
                <a16:creationId xmlns:a16="http://schemas.microsoft.com/office/drawing/2014/main" id="{8C2AE21F-0402-4D99-BA16-06A0F03A1ACB}"/>
              </a:ext>
            </a:extLst>
          </p:cNvPr>
          <p:cNvSpPr/>
          <p:nvPr/>
        </p:nvSpPr>
        <p:spPr>
          <a:xfrm rot="10256296">
            <a:off x="6116638" y="4891311"/>
            <a:ext cx="1408112" cy="304800"/>
          </a:xfrm>
          <a:prstGeom prst="arc">
            <a:avLst>
              <a:gd name="adj1" fmla="val 20977545"/>
              <a:gd name="adj2" fmla="val 545936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grpSp>
        <p:nvGrpSpPr>
          <p:cNvPr id="387079" name="Gruppieren 3">
            <a:extLst>
              <a:ext uri="{FF2B5EF4-FFF2-40B4-BE49-F238E27FC236}">
                <a16:creationId xmlns:a16="http://schemas.microsoft.com/office/drawing/2014/main" id="{94A936E9-F53E-497C-8E93-02E69642C1EB}"/>
              </a:ext>
            </a:extLst>
          </p:cNvPr>
          <p:cNvGrpSpPr>
            <a:grpSpLocks/>
          </p:cNvGrpSpPr>
          <p:nvPr/>
        </p:nvGrpSpPr>
        <p:grpSpPr bwMode="auto">
          <a:xfrm>
            <a:off x="1395413" y="1052736"/>
            <a:ext cx="7058025" cy="5121275"/>
            <a:chOff x="2423592" y="1403350"/>
            <a:chExt cx="7056784" cy="5121275"/>
          </a:xfrm>
        </p:grpSpPr>
        <p:grpSp>
          <p:nvGrpSpPr>
            <p:cNvPr id="387084" name="Gruppieren 1">
              <a:extLst>
                <a:ext uri="{FF2B5EF4-FFF2-40B4-BE49-F238E27FC236}">
                  <a16:creationId xmlns:a16="http://schemas.microsoft.com/office/drawing/2014/main" id="{D4C26D7A-C48C-4B67-B3DE-21F92C004D20}"/>
                </a:ext>
              </a:extLst>
            </p:cNvPr>
            <p:cNvGrpSpPr>
              <a:grpSpLocks/>
            </p:cNvGrpSpPr>
            <p:nvPr/>
          </p:nvGrpSpPr>
          <p:grpSpPr bwMode="auto">
            <a:xfrm>
              <a:off x="2423592" y="1403350"/>
              <a:ext cx="7056784" cy="5121275"/>
              <a:chOff x="2423592" y="1403350"/>
              <a:chExt cx="7056784" cy="5121275"/>
            </a:xfrm>
          </p:grpSpPr>
          <p:graphicFrame>
            <p:nvGraphicFramePr>
              <p:cNvPr id="387095" name="Object 4">
                <a:extLst>
                  <a:ext uri="{FF2B5EF4-FFF2-40B4-BE49-F238E27FC236}">
                    <a16:creationId xmlns:a16="http://schemas.microsoft.com/office/drawing/2014/main" id="{6A96581D-79D7-481C-B329-213383AE70E3}"/>
                  </a:ext>
                </a:extLst>
              </p:cNvPr>
              <p:cNvGraphicFramePr>
                <a:graphicFrameLocks noChangeAspect="1"/>
              </p:cNvGraphicFramePr>
              <p:nvPr/>
            </p:nvGraphicFramePr>
            <p:xfrm>
              <a:off x="2458864" y="1403350"/>
              <a:ext cx="7021512" cy="5121275"/>
            </p:xfrm>
            <a:graphic>
              <a:graphicData uri="http://schemas.openxmlformats.org/presentationml/2006/ole">
                <mc:AlternateContent xmlns:mc="http://schemas.openxmlformats.org/markup-compatibility/2006">
                  <mc:Choice xmlns:v="urn:schemas-microsoft-com:vml" Requires="v">
                    <p:oleObj spid="_x0000_s390688" name="Worksheet" r:id="rId4" imgW="5238720" imgH="3733893" progId="Excel.Sheet.8">
                      <p:embed/>
                    </p:oleObj>
                  </mc:Choice>
                  <mc:Fallback>
                    <p:oleObj name="Worksheet" r:id="rId4" imgW="5238720" imgH="3733893"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864" y="1403350"/>
                            <a:ext cx="7021512"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feld 4">
                <a:extLst>
                  <a:ext uri="{FF2B5EF4-FFF2-40B4-BE49-F238E27FC236}">
                    <a16:creationId xmlns:a16="http://schemas.microsoft.com/office/drawing/2014/main" id="{9A5A1A47-5672-4D7A-B53C-C5A7549778B2}"/>
                  </a:ext>
                </a:extLst>
              </p:cNvPr>
              <p:cNvSpPr txBox="1"/>
              <p:nvPr/>
            </p:nvSpPr>
            <p:spPr>
              <a:xfrm>
                <a:off x="2423592" y="4327525"/>
                <a:ext cx="3168093" cy="1016000"/>
              </a:xfrm>
              <a:prstGeom prst="rect">
                <a:avLst/>
              </a:prstGeom>
              <a:noFill/>
            </p:spPr>
            <p:txBody>
              <a:bodyPr>
                <a:spAutoFit/>
              </a:bodyPr>
              <a:lstStyle/>
              <a:p>
                <a:pPr eaLnBrk="1" hangingPunct="1">
                  <a:defRPr/>
                </a:pPr>
                <a:r>
                  <a:rPr lang="de-DE" sz="1200" dirty="0">
                    <a:solidFill>
                      <a:srgbClr val="000000"/>
                    </a:solidFill>
                    <a:latin typeface="Century Gothic" panose="020B0502020202020204" pitchFamily="34" charset="0"/>
                  </a:rPr>
                  <a:t>Berechnung der aktiven latenten Steuern:</a:t>
                </a:r>
              </a:p>
              <a:p>
                <a:pPr eaLnBrk="1" hangingPunct="1">
                  <a:defRPr/>
                </a:pPr>
                <a:endParaRPr lang="de-DE" sz="1200" dirty="0">
                  <a:solidFill>
                    <a:srgbClr val="000000"/>
                  </a:solidFill>
                  <a:latin typeface="Century Gothic" panose="020B0502020202020204" pitchFamily="34" charset="0"/>
                </a:endParaRPr>
              </a:p>
              <a:p>
                <a:pPr marL="285750" indent="-285750" eaLnBrk="1" hangingPunct="1">
                  <a:buFont typeface="Symbol" panose="05050102010706020507" pitchFamily="18" charset="2"/>
                  <a:buChar char="-"/>
                  <a:defRPr/>
                </a:pPr>
                <a:r>
                  <a:rPr lang="de-DE" sz="1200" dirty="0">
                    <a:solidFill>
                      <a:srgbClr val="000000"/>
                    </a:solidFill>
                    <a:latin typeface="Century Gothic" panose="020B0502020202020204" pitchFamily="34" charset="0"/>
                  </a:rPr>
                  <a:t>Wertansatz </a:t>
                </a:r>
                <a:r>
                  <a:rPr lang="de-DE" sz="1200" dirty="0" err="1">
                    <a:solidFill>
                      <a:srgbClr val="000000"/>
                    </a:solidFill>
                    <a:latin typeface="Century Gothic" panose="020B0502020202020204" pitchFamily="34" charset="0"/>
                  </a:rPr>
                  <a:t>RSt</a:t>
                </a:r>
                <a:r>
                  <a:rPr lang="de-DE" sz="1200" dirty="0">
                    <a:solidFill>
                      <a:srgbClr val="000000"/>
                    </a:solidFill>
                    <a:latin typeface="Century Gothic" panose="020B0502020202020204" pitchFamily="34" charset="0"/>
                  </a:rPr>
                  <a:t> </a:t>
                </a:r>
                <a:r>
                  <a:rPr lang="de-DE" sz="1200" dirty="0" err="1">
                    <a:solidFill>
                      <a:srgbClr val="000000"/>
                    </a:solidFill>
                    <a:latin typeface="Century Gothic" panose="020B0502020202020204" pitchFamily="34" charset="0"/>
                  </a:rPr>
                  <a:t>HBz</a:t>
                </a:r>
                <a:r>
                  <a:rPr lang="de-DE" sz="1200" dirty="0">
                    <a:solidFill>
                      <a:srgbClr val="000000"/>
                    </a:solidFill>
                    <a:latin typeface="Century Gothic" panose="020B0502020202020204" pitchFamily="34" charset="0"/>
                  </a:rPr>
                  <a:t>: </a:t>
                </a:r>
              </a:p>
              <a:p>
                <a:pPr marL="285750" indent="-285750" eaLnBrk="1" hangingPunct="1">
                  <a:buFont typeface="Symbol" panose="05050102010706020507" pitchFamily="18" charset="2"/>
                  <a:buChar char="-"/>
                  <a:defRPr/>
                </a:pPr>
                <a:r>
                  <a:rPr lang="de-DE" sz="1200" dirty="0">
                    <a:solidFill>
                      <a:srgbClr val="000000"/>
                    </a:solidFill>
                    <a:latin typeface="Century Gothic" panose="020B0502020202020204" pitchFamily="34" charset="0"/>
                  </a:rPr>
                  <a:t>Wertansatz </a:t>
                </a:r>
                <a:r>
                  <a:rPr lang="de-DE" sz="1200" dirty="0" err="1">
                    <a:solidFill>
                      <a:srgbClr val="000000"/>
                    </a:solidFill>
                    <a:latin typeface="Century Gothic" panose="020B0502020202020204" pitchFamily="34" charset="0"/>
                  </a:rPr>
                  <a:t>RSt</a:t>
                </a:r>
                <a:r>
                  <a:rPr lang="de-DE" sz="1200" dirty="0">
                    <a:solidFill>
                      <a:srgbClr val="000000"/>
                    </a:solidFill>
                    <a:latin typeface="Century Gothic" panose="020B0502020202020204" pitchFamily="34" charset="0"/>
                  </a:rPr>
                  <a:t> </a:t>
                </a:r>
                <a:r>
                  <a:rPr lang="de-DE" sz="1200" dirty="0" err="1">
                    <a:solidFill>
                      <a:srgbClr val="000000"/>
                    </a:solidFill>
                    <a:latin typeface="Century Gothic" panose="020B0502020202020204" pitchFamily="34" charset="0"/>
                  </a:rPr>
                  <a:t>StBz</a:t>
                </a:r>
                <a:r>
                  <a:rPr lang="de-DE" sz="1200" dirty="0">
                    <a:solidFill>
                      <a:srgbClr val="000000"/>
                    </a:solidFill>
                    <a:latin typeface="Century Gothic" panose="020B0502020202020204" pitchFamily="34" charset="0"/>
                  </a:rPr>
                  <a:t>.:         </a:t>
                </a:r>
              </a:p>
            </p:txBody>
          </p:sp>
        </p:grpSp>
        <p:cxnSp>
          <p:nvCxnSpPr>
            <p:cNvPr id="15" name="Gerade Verbindung 14">
              <a:extLst>
                <a:ext uri="{FF2B5EF4-FFF2-40B4-BE49-F238E27FC236}">
                  <a16:creationId xmlns:a16="http://schemas.microsoft.com/office/drawing/2014/main" id="{333AFB48-9948-415D-AB32-0AB72C84F82C}"/>
                </a:ext>
              </a:extLst>
            </p:cNvPr>
            <p:cNvCxnSpPr/>
            <p:nvPr/>
          </p:nvCxnSpPr>
          <p:spPr>
            <a:xfrm>
              <a:off x="4223500" y="5376863"/>
              <a:ext cx="492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7086" name="Gruppieren 2">
              <a:extLst>
                <a:ext uri="{FF2B5EF4-FFF2-40B4-BE49-F238E27FC236}">
                  <a16:creationId xmlns:a16="http://schemas.microsoft.com/office/drawing/2014/main" id="{694736D0-B06E-4202-A12A-F9C9DCEE372C}"/>
                </a:ext>
              </a:extLst>
            </p:cNvPr>
            <p:cNvGrpSpPr>
              <a:grpSpLocks/>
            </p:cNvGrpSpPr>
            <p:nvPr/>
          </p:nvGrpSpPr>
          <p:grpSpPr bwMode="auto">
            <a:xfrm>
              <a:off x="2495600" y="4638675"/>
              <a:ext cx="2449512" cy="1443812"/>
              <a:chOff x="2894013" y="4638675"/>
              <a:chExt cx="2449512" cy="1443812"/>
            </a:xfrm>
          </p:grpSpPr>
          <p:sp>
            <p:nvSpPr>
              <p:cNvPr id="387087" name="Textfeld 5">
                <a:extLst>
                  <a:ext uri="{FF2B5EF4-FFF2-40B4-BE49-F238E27FC236}">
                    <a16:creationId xmlns:a16="http://schemas.microsoft.com/office/drawing/2014/main" id="{11801736-6D67-4EA5-A7D8-49A173F57820}"/>
                  </a:ext>
                </a:extLst>
              </p:cNvPr>
              <p:cNvSpPr txBox="1">
                <a:spLocks noChangeArrowheads="1"/>
              </p:cNvSpPr>
              <p:nvPr/>
            </p:nvSpPr>
            <p:spPr bwMode="auto">
              <a:xfrm>
                <a:off x="4686300" y="4918075"/>
                <a:ext cx="446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50</a:t>
                </a:r>
              </a:p>
            </p:txBody>
          </p:sp>
          <p:sp>
            <p:nvSpPr>
              <p:cNvPr id="387088" name="Textfeld 13">
                <a:extLst>
                  <a:ext uri="{FF2B5EF4-FFF2-40B4-BE49-F238E27FC236}">
                    <a16:creationId xmlns:a16="http://schemas.microsoft.com/office/drawing/2014/main" id="{46C184A1-C3EB-4FDC-83B4-AE01F50F97EC}"/>
                  </a:ext>
                </a:extLst>
              </p:cNvPr>
              <p:cNvSpPr txBox="1">
                <a:spLocks noChangeArrowheads="1"/>
              </p:cNvSpPr>
              <p:nvPr/>
            </p:nvSpPr>
            <p:spPr bwMode="auto">
              <a:xfrm>
                <a:off x="4786313" y="5113338"/>
                <a:ext cx="44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0</a:t>
                </a:r>
              </a:p>
            </p:txBody>
          </p:sp>
          <p:sp>
            <p:nvSpPr>
              <p:cNvPr id="387089" name="Textfeld 16">
                <a:extLst>
                  <a:ext uri="{FF2B5EF4-FFF2-40B4-BE49-F238E27FC236}">
                    <a16:creationId xmlns:a16="http://schemas.microsoft.com/office/drawing/2014/main" id="{10358438-E723-471E-B610-97FA46520BD5}"/>
                  </a:ext>
                </a:extLst>
              </p:cNvPr>
              <p:cNvSpPr txBox="1">
                <a:spLocks noChangeArrowheads="1"/>
              </p:cNvSpPr>
              <p:nvPr/>
            </p:nvSpPr>
            <p:spPr bwMode="auto">
              <a:xfrm>
                <a:off x="4676775" y="5407025"/>
                <a:ext cx="44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50</a:t>
                </a:r>
                <a:endParaRPr lang="de-DE" altLang="de-DE">
                  <a:solidFill>
                    <a:srgbClr val="000000"/>
                  </a:solidFill>
                  <a:latin typeface="Century Gothic" panose="020B0502020202020204" pitchFamily="34" charset="0"/>
                </a:endParaRPr>
              </a:p>
            </p:txBody>
          </p:sp>
          <p:sp>
            <p:nvSpPr>
              <p:cNvPr id="387090" name="Textfeld 17">
                <a:extLst>
                  <a:ext uri="{FF2B5EF4-FFF2-40B4-BE49-F238E27FC236}">
                    <a16:creationId xmlns:a16="http://schemas.microsoft.com/office/drawing/2014/main" id="{B6DC578E-EDFC-4B62-A24F-D6025F623E35}"/>
                  </a:ext>
                </a:extLst>
              </p:cNvPr>
              <p:cNvSpPr txBox="1">
                <a:spLocks noChangeArrowheads="1"/>
              </p:cNvSpPr>
              <p:nvPr/>
            </p:nvSpPr>
            <p:spPr bwMode="auto">
              <a:xfrm>
                <a:off x="4673600" y="5805488"/>
                <a:ext cx="44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15</a:t>
                </a:r>
              </a:p>
            </p:txBody>
          </p:sp>
          <p:sp>
            <p:nvSpPr>
              <p:cNvPr id="387091" name="Textfeld 18">
                <a:extLst>
                  <a:ext uri="{FF2B5EF4-FFF2-40B4-BE49-F238E27FC236}">
                    <a16:creationId xmlns:a16="http://schemas.microsoft.com/office/drawing/2014/main" id="{7B398B5D-6E5B-45AE-8C76-2DBC37AEE7FF}"/>
                  </a:ext>
                </a:extLst>
              </p:cNvPr>
              <p:cNvSpPr txBox="1">
                <a:spLocks noChangeArrowheads="1"/>
              </p:cNvSpPr>
              <p:nvPr/>
            </p:nvSpPr>
            <p:spPr bwMode="auto">
              <a:xfrm>
                <a:off x="2894013" y="5805488"/>
                <a:ext cx="44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50</a:t>
                </a:r>
              </a:p>
            </p:txBody>
          </p:sp>
          <p:sp>
            <p:nvSpPr>
              <p:cNvPr id="387092" name="Textfeld 19">
                <a:extLst>
                  <a:ext uri="{FF2B5EF4-FFF2-40B4-BE49-F238E27FC236}">
                    <a16:creationId xmlns:a16="http://schemas.microsoft.com/office/drawing/2014/main" id="{42F64D0E-EDF3-4EC4-84FD-4876A02EB772}"/>
                  </a:ext>
                </a:extLst>
              </p:cNvPr>
              <p:cNvSpPr txBox="1">
                <a:spLocks noChangeArrowheads="1"/>
              </p:cNvSpPr>
              <p:nvPr/>
            </p:nvSpPr>
            <p:spPr bwMode="auto">
              <a:xfrm>
                <a:off x="3182938" y="5803900"/>
                <a:ext cx="950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   30 %</a:t>
                </a:r>
              </a:p>
            </p:txBody>
          </p:sp>
          <p:sp>
            <p:nvSpPr>
              <p:cNvPr id="387093" name="Textfeld 9">
                <a:extLst>
                  <a:ext uri="{FF2B5EF4-FFF2-40B4-BE49-F238E27FC236}">
                    <a16:creationId xmlns:a16="http://schemas.microsoft.com/office/drawing/2014/main" id="{7F8059CE-9D3D-4E21-9E4E-8A6254656DBE}"/>
                  </a:ext>
                </a:extLst>
              </p:cNvPr>
              <p:cNvSpPr txBox="1">
                <a:spLocks noChangeArrowheads="1"/>
              </p:cNvSpPr>
              <p:nvPr/>
            </p:nvSpPr>
            <p:spPr bwMode="auto">
              <a:xfrm>
                <a:off x="2935288" y="5400675"/>
                <a:ext cx="606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el-GR" altLang="de-DE">
                    <a:solidFill>
                      <a:srgbClr val="000000"/>
                    </a:solidFill>
                    <a:latin typeface="Century Gothic" panose="020B0502020202020204" pitchFamily="34" charset="0"/>
                  </a:rPr>
                  <a:t>Δ</a:t>
                </a:r>
                <a:r>
                  <a:rPr lang="de-DE" altLang="de-DE">
                    <a:solidFill>
                      <a:srgbClr val="000000"/>
                    </a:solidFill>
                    <a:latin typeface="Century Gothic" panose="020B0502020202020204" pitchFamily="34" charset="0"/>
                  </a:rPr>
                  <a:t> =</a:t>
                </a:r>
              </a:p>
            </p:txBody>
          </p:sp>
          <p:sp>
            <p:nvSpPr>
              <p:cNvPr id="387094" name="Textfeld 5">
                <a:extLst>
                  <a:ext uri="{FF2B5EF4-FFF2-40B4-BE49-F238E27FC236}">
                    <a16:creationId xmlns:a16="http://schemas.microsoft.com/office/drawing/2014/main" id="{DA2D217F-153E-4EC3-9E71-BB22556A993D}"/>
                  </a:ext>
                </a:extLst>
              </p:cNvPr>
              <p:cNvSpPr txBox="1">
                <a:spLocks noChangeArrowheads="1"/>
              </p:cNvSpPr>
              <p:nvPr/>
            </p:nvSpPr>
            <p:spPr bwMode="auto">
              <a:xfrm>
                <a:off x="4551363" y="4638675"/>
                <a:ext cx="792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TEUR</a:t>
                </a:r>
                <a:endParaRPr lang="de-DE" altLang="de-DE">
                  <a:solidFill>
                    <a:srgbClr val="000000"/>
                  </a:solidFill>
                  <a:latin typeface="Century Gothic" panose="020B0502020202020204" pitchFamily="34" charset="0"/>
                </a:endParaRPr>
              </a:p>
            </p:txBody>
          </p:sp>
        </p:grpSp>
      </p:grpSp>
      <p:sp>
        <p:nvSpPr>
          <p:cNvPr id="387081" name="Textfeld 1">
            <a:extLst>
              <a:ext uri="{FF2B5EF4-FFF2-40B4-BE49-F238E27FC236}">
                <a16:creationId xmlns:a16="http://schemas.microsoft.com/office/drawing/2014/main" id="{84D64AA1-ECA8-41E3-A896-A4F431DBC30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87083" name="Rectangle 2">
            <a:extLst>
              <a:ext uri="{FF2B5EF4-FFF2-40B4-BE49-F238E27FC236}">
                <a16:creationId xmlns:a16="http://schemas.microsoft.com/office/drawing/2014/main" id="{96F7940A-04E7-49FC-9A03-79EE8761F5A2}"/>
              </a:ext>
            </a:extLst>
          </p:cNvPr>
          <p:cNvSpPr txBox="1">
            <a:spLocks/>
          </p:cNvSpPr>
          <p:nvPr/>
        </p:nvSpPr>
        <p:spPr bwMode="auto">
          <a:xfrm>
            <a:off x="1058289"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6.1.3 Beispiel zu Auswirkungen auf Ertragslage; Forts.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9122" name="Object 4">
            <a:extLst>
              <a:ext uri="{FF2B5EF4-FFF2-40B4-BE49-F238E27FC236}">
                <a16:creationId xmlns:a16="http://schemas.microsoft.com/office/drawing/2014/main" id="{3F69E6C2-C3C8-41D0-B1ED-9EDA2A643051}"/>
              </a:ext>
            </a:extLst>
          </p:cNvPr>
          <p:cNvGraphicFramePr>
            <a:graphicFrameLocks noGrp="1" noChangeAspect="1"/>
          </p:cNvGraphicFramePr>
          <p:nvPr>
            <p:ph type="body" idx="4294967295"/>
            <p:extLst>
              <p:ext uri="{D42A27DB-BD31-4B8C-83A1-F6EECF244321}">
                <p14:modId xmlns:p14="http://schemas.microsoft.com/office/powerpoint/2010/main" val="3936625675"/>
              </p:ext>
            </p:extLst>
          </p:nvPr>
        </p:nvGraphicFramePr>
        <p:xfrm>
          <a:off x="1363125" y="1340768"/>
          <a:ext cx="6811963" cy="4854575"/>
        </p:xfrm>
        <a:graphic>
          <a:graphicData uri="http://schemas.openxmlformats.org/presentationml/2006/ole">
            <mc:AlternateContent xmlns:mc="http://schemas.openxmlformats.org/markup-compatibility/2006">
              <mc:Choice xmlns:v="urn:schemas-microsoft-com:vml" Requires="v">
                <p:oleObj spid="_x0000_s393746" name="Worksheet" r:id="rId4" imgW="5238720" imgH="3733893" progId="Excel.Sheet.8">
                  <p:embed/>
                </p:oleObj>
              </mc:Choice>
              <mc:Fallback>
                <p:oleObj name="Worksheet" r:id="rId4" imgW="5238720" imgH="3733893"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125" y="1340768"/>
                        <a:ext cx="6811963"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23" name="Oval 5">
            <a:extLst>
              <a:ext uri="{FF2B5EF4-FFF2-40B4-BE49-F238E27FC236}">
                <a16:creationId xmlns:a16="http://schemas.microsoft.com/office/drawing/2014/main" id="{81DE2417-D4D3-48C6-BEF6-29DE1677F57C}"/>
              </a:ext>
            </a:extLst>
          </p:cNvPr>
          <p:cNvSpPr>
            <a:spLocks noChangeArrowheads="1"/>
          </p:cNvSpPr>
          <p:nvPr/>
        </p:nvSpPr>
        <p:spPr bwMode="auto">
          <a:xfrm>
            <a:off x="7269163" y="5019675"/>
            <a:ext cx="895350" cy="4619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389124" name="Textfeld 7">
            <a:extLst>
              <a:ext uri="{FF2B5EF4-FFF2-40B4-BE49-F238E27FC236}">
                <a16:creationId xmlns:a16="http://schemas.microsoft.com/office/drawing/2014/main" id="{6FBBE0FD-A280-4381-A1A0-3E5BF6299737}"/>
              </a:ext>
            </a:extLst>
          </p:cNvPr>
          <p:cNvSpPr txBox="1">
            <a:spLocks noChangeArrowheads="1"/>
          </p:cNvSpPr>
          <p:nvPr/>
        </p:nvSpPr>
        <p:spPr bwMode="auto">
          <a:xfrm>
            <a:off x="6245225" y="5143500"/>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30 %</a:t>
            </a:r>
          </a:p>
        </p:txBody>
      </p:sp>
      <p:sp>
        <p:nvSpPr>
          <p:cNvPr id="389125" name="Oval 5">
            <a:extLst>
              <a:ext uri="{FF2B5EF4-FFF2-40B4-BE49-F238E27FC236}">
                <a16:creationId xmlns:a16="http://schemas.microsoft.com/office/drawing/2014/main" id="{52F5AB32-F9E7-4EEF-B48A-FB06594000EA}"/>
              </a:ext>
            </a:extLst>
          </p:cNvPr>
          <p:cNvSpPr>
            <a:spLocks noChangeArrowheads="1"/>
          </p:cNvSpPr>
          <p:nvPr/>
        </p:nvSpPr>
        <p:spPr bwMode="auto">
          <a:xfrm>
            <a:off x="6245225" y="5022850"/>
            <a:ext cx="895350" cy="4587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13" name="Bogen 12">
            <a:extLst>
              <a:ext uri="{FF2B5EF4-FFF2-40B4-BE49-F238E27FC236}">
                <a16:creationId xmlns:a16="http://schemas.microsoft.com/office/drawing/2014/main" id="{C0D2EC91-EE6C-49FC-92A8-B87AFD311414}"/>
              </a:ext>
            </a:extLst>
          </p:cNvPr>
          <p:cNvSpPr/>
          <p:nvPr/>
        </p:nvSpPr>
        <p:spPr>
          <a:xfrm>
            <a:off x="6751638" y="4935538"/>
            <a:ext cx="1928812" cy="431800"/>
          </a:xfrm>
          <a:prstGeom prst="arc">
            <a:avLst>
              <a:gd name="adj1" fmla="val 14441560"/>
              <a:gd name="adj2" fmla="val 1295704"/>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14" name="Bogen 13">
            <a:extLst>
              <a:ext uri="{FF2B5EF4-FFF2-40B4-BE49-F238E27FC236}">
                <a16:creationId xmlns:a16="http://schemas.microsoft.com/office/drawing/2014/main" id="{115ADE8E-DDB6-4934-9BD1-5870BA6E2485}"/>
              </a:ext>
            </a:extLst>
          </p:cNvPr>
          <p:cNvSpPr/>
          <p:nvPr/>
        </p:nvSpPr>
        <p:spPr>
          <a:xfrm rot="10256296">
            <a:off x="5770563" y="4973638"/>
            <a:ext cx="1479550" cy="355600"/>
          </a:xfrm>
          <a:prstGeom prst="arc">
            <a:avLst>
              <a:gd name="adj1" fmla="val 19504500"/>
              <a:gd name="adj2" fmla="val 8764904"/>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389129" name="Textfeld 1">
            <a:extLst>
              <a:ext uri="{FF2B5EF4-FFF2-40B4-BE49-F238E27FC236}">
                <a16:creationId xmlns:a16="http://schemas.microsoft.com/office/drawing/2014/main" id="{D05CE23F-8ECE-4EF6-A3FD-1933AD852B7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389131" name="Rectangle 2">
            <a:extLst>
              <a:ext uri="{FF2B5EF4-FFF2-40B4-BE49-F238E27FC236}">
                <a16:creationId xmlns:a16="http://schemas.microsoft.com/office/drawing/2014/main" id="{836DD18D-AC52-4A8D-92B0-DFDAF2DE9CDB}"/>
              </a:ext>
            </a:extLst>
          </p:cNvPr>
          <p:cNvSpPr txBox="1">
            <a:spLocks/>
          </p:cNvSpPr>
          <p:nvPr/>
        </p:nvSpPr>
        <p:spPr bwMode="auto">
          <a:xfrm>
            <a:off x="1057867" y="83671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6.1.3 Beispiel zu Auswirkungen auf Ertragslage; Forts.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AC6A583F-8D41-4650-8F82-26D7C438B22F}"/>
              </a:ext>
            </a:extLst>
          </p:cNvPr>
          <p:cNvSpPr>
            <a:spLocks noGrp="1"/>
          </p:cNvSpPr>
          <p:nvPr>
            <p:ph type="body" idx="4294967295"/>
          </p:nvPr>
        </p:nvSpPr>
        <p:spPr>
          <a:xfrm>
            <a:off x="956000" y="1341462"/>
            <a:ext cx="10801350" cy="4895850"/>
          </a:xfrm>
          <a:prstGeom prst="rect">
            <a:avLst/>
          </a:prstGeom>
        </p:spPr>
        <p:txBody>
          <a:bodyPr/>
          <a:lstStyle/>
          <a:p>
            <a:pPr marL="266700" lvl="1" indent="-266700">
              <a:lnSpc>
                <a:spcPct val="100000"/>
              </a:lnSpc>
              <a:spcBef>
                <a:spcPts val="600"/>
              </a:spcBef>
              <a:spcAft>
                <a:spcPts val="600"/>
              </a:spcAft>
              <a:buFont typeface="+mj-lt"/>
              <a:buAutoNum type="alphaLcPeriod"/>
              <a:defRPr/>
            </a:pPr>
            <a:r>
              <a:rPr lang="de-DE" altLang="de-DE" b="1" dirty="0">
                <a:solidFill>
                  <a:srgbClr val="00B0F0"/>
                </a:solidFill>
                <a:latin typeface="Century Gothic" panose="020B0502020202020204" pitchFamily="34" charset="0"/>
              </a:rPr>
              <a:t>Bedeutung</a:t>
            </a:r>
          </a:p>
          <a:p>
            <a:pPr marL="541338" lvl="1" indent="-274638">
              <a:lnSpc>
                <a:spcPct val="100000"/>
              </a:lnSpc>
              <a:spcBef>
                <a:spcPts val="600"/>
              </a:spcBef>
              <a:spcAft>
                <a:spcPts val="600"/>
              </a:spcAft>
              <a:buFont typeface="Arial" panose="020B0604020202020204" pitchFamily="34" charset="0"/>
              <a:buChar char="•"/>
              <a:defRPr/>
            </a:pPr>
            <a:r>
              <a:rPr lang="de-DE" altLang="de-DE" b="1" dirty="0">
                <a:latin typeface="Century Gothic" panose="020B0502020202020204" pitchFamily="34" charset="0"/>
              </a:rPr>
              <a:t>Zutreffende Interpretation</a:t>
            </a:r>
            <a:br>
              <a:rPr lang="de-DE" altLang="de-DE" dirty="0">
                <a:latin typeface="Century Gothic" panose="020B0502020202020204" pitchFamily="34" charset="0"/>
              </a:rPr>
            </a:br>
            <a:r>
              <a:rPr lang="de-DE" altLang="de-DE" dirty="0">
                <a:latin typeface="Century Gothic" panose="020B0502020202020204" pitchFamily="34" charset="0"/>
              </a:rPr>
              <a:t>Anpassung des in der Handelsbilanz ausgewiesenen Steueraufwandes/-ertrags </a:t>
            </a:r>
            <a:r>
              <a:rPr lang="de-DE" altLang="de-DE">
                <a:latin typeface="Century Gothic" panose="020B0502020202020204" pitchFamily="34" charset="0"/>
              </a:rPr>
              <a:t>an das</a:t>
            </a:r>
            <a:br>
              <a:rPr lang="de-DE" altLang="de-DE">
                <a:latin typeface="Century Gothic" panose="020B0502020202020204" pitchFamily="34" charset="0"/>
              </a:rPr>
            </a:br>
            <a:r>
              <a:rPr lang="de-DE" altLang="de-DE">
                <a:latin typeface="Century Gothic" panose="020B0502020202020204" pitchFamily="34" charset="0"/>
              </a:rPr>
              <a:t>handelsbilanzielle </a:t>
            </a:r>
            <a:r>
              <a:rPr lang="de-DE" altLang="de-DE" dirty="0">
                <a:latin typeface="Century Gothic" panose="020B0502020202020204" pitchFamily="34" charset="0"/>
              </a:rPr>
              <a:t>Ergebnis, soweit sich die Differenz in Zukunft umkehrt</a:t>
            </a:r>
          </a:p>
          <a:p>
            <a:pPr marL="541338" lvl="1" indent="-274638">
              <a:lnSpc>
                <a:spcPct val="100000"/>
              </a:lnSpc>
              <a:spcBef>
                <a:spcPts val="600"/>
              </a:spcBef>
              <a:spcAft>
                <a:spcPts val="600"/>
              </a:spcAft>
              <a:buFont typeface="Arial" panose="020B0604020202020204" pitchFamily="34" charset="0"/>
              <a:buChar char="•"/>
              <a:defRPr/>
            </a:pPr>
            <a:r>
              <a:rPr lang="de-DE" altLang="de-DE" b="1" dirty="0">
                <a:latin typeface="Century Gothic" panose="020B0502020202020204" pitchFamily="34" charset="0"/>
              </a:rPr>
              <a:t>Unzutreffende Interpretation</a:t>
            </a:r>
            <a:br>
              <a:rPr lang="de-DE" altLang="de-DE" dirty="0">
                <a:latin typeface="Century Gothic" panose="020B0502020202020204" pitchFamily="34" charset="0"/>
              </a:rPr>
            </a:br>
            <a:r>
              <a:rPr lang="de-DE" altLang="de-DE" dirty="0">
                <a:latin typeface="Century Gothic" panose="020B0502020202020204" pitchFamily="34" charset="0"/>
              </a:rPr>
              <a:t>Rein kalkulatorische Steueraufwandsberechnungen, </a:t>
            </a:r>
            <a:r>
              <a:rPr lang="de-DE" altLang="de-DE">
                <a:latin typeface="Century Gothic" panose="020B0502020202020204" pitchFamily="34" charset="0"/>
              </a:rPr>
              <a:t>sondern periodengerechte</a:t>
            </a:r>
            <a:br>
              <a:rPr lang="de-DE" altLang="de-DE">
                <a:latin typeface="Century Gothic" panose="020B0502020202020204" pitchFamily="34" charset="0"/>
              </a:rPr>
            </a:br>
            <a:r>
              <a:rPr lang="de-DE" altLang="de-DE">
                <a:latin typeface="Century Gothic" panose="020B0502020202020204" pitchFamily="34" charset="0"/>
              </a:rPr>
              <a:t>Erfolgsermittlung</a:t>
            </a:r>
            <a:endParaRPr lang="de-DE" altLang="de-DE" dirty="0">
              <a:latin typeface="Century Gothic" panose="020B0502020202020204" pitchFamily="34" charset="0"/>
            </a:endParaRPr>
          </a:p>
          <a:p>
            <a:pPr marL="266700" lvl="1" indent="-266700">
              <a:lnSpc>
                <a:spcPct val="100000"/>
              </a:lnSpc>
              <a:spcBef>
                <a:spcPts val="600"/>
              </a:spcBef>
              <a:spcAft>
                <a:spcPts val="600"/>
              </a:spcAft>
              <a:buFont typeface="+mj-lt"/>
              <a:buAutoNum type="alphaLcPeriod" startAt="2"/>
              <a:defRPr/>
            </a:pPr>
            <a:r>
              <a:rPr lang="de-DE" altLang="de-DE" b="1" dirty="0">
                <a:solidFill>
                  <a:srgbClr val="00B0F0"/>
                </a:solidFill>
                <a:latin typeface="Century Gothic" panose="020B0502020202020204" pitchFamily="34" charset="0"/>
              </a:rPr>
              <a:t>Vorteile</a:t>
            </a:r>
          </a:p>
          <a:p>
            <a:pPr marL="541338" lvl="1" indent="-274638">
              <a:lnSpc>
                <a:spcPct val="100000"/>
              </a:lnSpc>
              <a:spcBef>
                <a:spcPts val="600"/>
              </a:spcBef>
              <a:spcAft>
                <a:spcPts val="600"/>
              </a:spcAft>
              <a:buFont typeface="Arial" panose="020B0604020202020204" pitchFamily="34" charset="0"/>
              <a:buChar char="•"/>
              <a:defRPr/>
            </a:pPr>
            <a:r>
              <a:rPr lang="de-DE" altLang="de-DE" dirty="0">
                <a:latin typeface="Century Gothic" panose="020B0502020202020204" pitchFamily="34" charset="0"/>
              </a:rPr>
              <a:t>Verbessert die Darstellung der Vermögens- und Ertragslage</a:t>
            </a:r>
          </a:p>
          <a:p>
            <a:pPr marL="266700" lvl="1" indent="-266700">
              <a:lnSpc>
                <a:spcPct val="100000"/>
              </a:lnSpc>
              <a:spcBef>
                <a:spcPts val="600"/>
              </a:spcBef>
              <a:spcAft>
                <a:spcPts val="600"/>
              </a:spcAft>
              <a:buFont typeface="+mj-lt"/>
              <a:buAutoNum type="alphaLcPeriod" startAt="3"/>
              <a:defRPr/>
            </a:pPr>
            <a:r>
              <a:rPr lang="de-DE" altLang="de-DE" b="1" dirty="0">
                <a:solidFill>
                  <a:srgbClr val="00B0F0"/>
                </a:solidFill>
                <a:latin typeface="Century Gothic" panose="020B0502020202020204" pitchFamily="34" charset="0"/>
              </a:rPr>
              <a:t>Nachteilige Begleitumstände</a:t>
            </a:r>
            <a:endParaRPr lang="de-DE" altLang="de-DE" dirty="0">
              <a:solidFill>
                <a:srgbClr val="00B0F0"/>
              </a:solidFill>
              <a:latin typeface="Century Gothic" panose="020B0502020202020204" pitchFamily="34" charset="0"/>
            </a:endParaRPr>
          </a:p>
          <a:p>
            <a:pPr marL="541338" lvl="1" indent="-274638">
              <a:lnSpc>
                <a:spcPct val="100000"/>
              </a:lnSpc>
              <a:spcBef>
                <a:spcPts val="600"/>
              </a:spcBef>
              <a:spcAft>
                <a:spcPts val="600"/>
              </a:spcAft>
              <a:buFont typeface="Arial" panose="020B0604020202020204" pitchFamily="34" charset="0"/>
              <a:buChar char="•"/>
              <a:defRPr/>
            </a:pPr>
            <a:r>
              <a:rPr lang="de-DE" altLang="de-DE" dirty="0">
                <a:latin typeface="Century Gothic" panose="020B0502020202020204" pitchFamily="34" charset="0"/>
              </a:rPr>
              <a:t>Verursacht zusätzlichen Erstellungsaufwand</a:t>
            </a:r>
          </a:p>
          <a:p>
            <a:pPr marL="541338" lvl="1" indent="-274638">
              <a:lnSpc>
                <a:spcPct val="100000"/>
              </a:lnSpc>
              <a:spcBef>
                <a:spcPts val="600"/>
              </a:spcBef>
              <a:spcAft>
                <a:spcPts val="600"/>
              </a:spcAft>
              <a:buFont typeface="Arial" panose="020B0604020202020204" pitchFamily="34" charset="0"/>
              <a:buChar char="•"/>
              <a:defRPr/>
            </a:pPr>
            <a:r>
              <a:rPr lang="de-DE" altLang="de-DE" dirty="0">
                <a:latin typeface="Century Gothic" panose="020B0502020202020204" pitchFamily="34" charset="0"/>
              </a:rPr>
              <a:t>Macht in bestimmten Konstellationen Wahrscheinlichkeits- </a:t>
            </a:r>
            <a:r>
              <a:rPr lang="de-DE" altLang="de-DE">
                <a:latin typeface="Century Gothic" panose="020B0502020202020204" pitchFamily="34" charset="0"/>
              </a:rPr>
              <a:t>und Prognoseüberlegungen</a:t>
            </a:r>
            <a:br>
              <a:rPr lang="de-DE" altLang="de-DE">
                <a:latin typeface="Century Gothic" panose="020B0502020202020204" pitchFamily="34" charset="0"/>
              </a:rPr>
            </a:br>
            <a:r>
              <a:rPr lang="de-DE" altLang="de-DE">
                <a:latin typeface="Century Gothic" panose="020B0502020202020204" pitchFamily="34" charset="0"/>
              </a:rPr>
              <a:t>notwendig</a:t>
            </a:r>
            <a:endParaRPr lang="de-DE" altLang="de-DE" dirty="0">
              <a:latin typeface="Century Gothic" panose="020B0502020202020204" pitchFamily="34" charset="0"/>
            </a:endParaRPr>
          </a:p>
          <a:p>
            <a:pPr marL="541338" lvl="1" indent="-274638">
              <a:lnSpc>
                <a:spcPct val="100000"/>
              </a:lnSpc>
              <a:spcBef>
                <a:spcPts val="600"/>
              </a:spcBef>
              <a:spcAft>
                <a:spcPts val="600"/>
              </a:spcAft>
              <a:buFont typeface="Arial" panose="020B0604020202020204" pitchFamily="34" charset="0"/>
              <a:buChar char="•"/>
              <a:defRPr/>
            </a:pPr>
            <a:r>
              <a:rPr lang="de-DE" altLang="de-DE" dirty="0">
                <a:latin typeface="Century Gothic" panose="020B0502020202020204" pitchFamily="34" charset="0"/>
              </a:rPr>
              <a:t>Kann komplex werden</a:t>
            </a:r>
          </a:p>
          <a:p>
            <a:pPr marL="266700" lvl="1" indent="-266700">
              <a:lnSpc>
                <a:spcPct val="100000"/>
              </a:lnSpc>
              <a:spcBef>
                <a:spcPts val="600"/>
              </a:spcBef>
              <a:spcAft>
                <a:spcPts val="600"/>
              </a:spcAft>
              <a:buFont typeface="+mj-lt"/>
              <a:buAutoNum type="alphaLcPeriod" startAt="4"/>
              <a:defRPr/>
            </a:pPr>
            <a:r>
              <a:rPr lang="de-DE" altLang="de-DE" b="1" dirty="0">
                <a:solidFill>
                  <a:srgbClr val="00B0F0"/>
                </a:solidFill>
                <a:latin typeface="Century Gothic" panose="020B0502020202020204" pitchFamily="34" charset="0"/>
              </a:rPr>
              <a:t>Gesamtbetrachtung</a:t>
            </a:r>
          </a:p>
          <a:p>
            <a:pPr marL="541338" lvl="1" indent="-274638">
              <a:lnSpc>
                <a:spcPct val="100000"/>
              </a:lnSpc>
              <a:spcBef>
                <a:spcPts val="600"/>
              </a:spcBef>
              <a:spcAft>
                <a:spcPts val="600"/>
              </a:spcAft>
              <a:buFont typeface="Arial" panose="020B0604020202020204" pitchFamily="34" charset="0"/>
              <a:buChar char="•"/>
              <a:defRPr/>
            </a:pPr>
            <a:r>
              <a:rPr lang="de-DE" altLang="de-DE" dirty="0">
                <a:latin typeface="Century Gothic" panose="020B0502020202020204" pitchFamily="34" charset="0"/>
              </a:rPr>
              <a:t>Die Bildung latenter Posten </a:t>
            </a:r>
            <a:r>
              <a:rPr lang="de-DE" altLang="de-DE">
                <a:latin typeface="Century Gothic" panose="020B0502020202020204" pitchFamily="34" charset="0"/>
              </a:rPr>
              <a:t>ist erforderlich, </a:t>
            </a:r>
            <a:r>
              <a:rPr lang="de-DE" altLang="de-DE" dirty="0">
                <a:latin typeface="Century Gothic" panose="020B0502020202020204" pitchFamily="34" charset="0"/>
              </a:rPr>
              <a:t>um die VFE-Lage zutreffend darzustellen</a:t>
            </a:r>
          </a:p>
        </p:txBody>
      </p:sp>
      <p:sp>
        <p:nvSpPr>
          <p:cNvPr id="391171" name="Rectangle 2">
            <a:extLst>
              <a:ext uri="{FF2B5EF4-FFF2-40B4-BE49-F238E27FC236}">
                <a16:creationId xmlns:a16="http://schemas.microsoft.com/office/drawing/2014/main" id="{598407EF-5511-4493-AFE7-AC9158BC31B0}"/>
              </a:ext>
            </a:extLst>
          </p:cNvPr>
          <p:cNvSpPr txBox="1">
            <a:spLocks/>
          </p:cNvSpPr>
          <p:nvPr/>
        </p:nvSpPr>
        <p:spPr bwMode="auto">
          <a:xfrm>
            <a:off x="105529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6.1.4 Fazit: Die Berücksichtigung latenter Steuern im Jahresabschluss</a:t>
            </a:r>
            <a:endParaRPr lang="de-DE" altLang="de-DE" sz="2000" b="1" dirty="0">
              <a:solidFill>
                <a:srgbClr val="00B0F0"/>
              </a:solidFill>
              <a:latin typeface="Century Gothic" panose="020B0502020202020204" pitchFamily="34" charset="0"/>
            </a:endParaRPr>
          </a:p>
        </p:txBody>
      </p:sp>
      <p:sp>
        <p:nvSpPr>
          <p:cNvPr id="391173" name="Textfeld 1">
            <a:extLst>
              <a:ext uri="{FF2B5EF4-FFF2-40B4-BE49-F238E27FC236}">
                <a16:creationId xmlns:a16="http://schemas.microsoft.com/office/drawing/2014/main" id="{884B97CB-EEFF-4CE3-ACC2-1FAFBF942FB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0" name="Textfeld 1">
            <a:extLst>
              <a:ext uri="{FF2B5EF4-FFF2-40B4-BE49-F238E27FC236}">
                <a16:creationId xmlns:a16="http://schemas.microsoft.com/office/drawing/2014/main" id="{EDDECE13-B638-49B3-9025-27207CDB4E8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6897BE51-8921-4EDC-99D9-11021EBFC32C}"/>
              </a:ext>
            </a:extLst>
          </p:cNvPr>
          <p:cNvSpPr txBox="1">
            <a:spLocks/>
          </p:cNvSpPr>
          <p:nvPr/>
        </p:nvSpPr>
        <p:spPr bwMode="auto">
          <a:xfrm>
            <a:off x="1061488" y="981328"/>
            <a:ext cx="968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6.2	</a:t>
            </a:r>
            <a:r>
              <a:rPr lang="de-DE" sz="2800" b="1" dirty="0">
                <a:latin typeface="Century Gothic" panose="020B0502020202020204" pitchFamily="34" charset="0"/>
              </a:rPr>
              <a:t>Exkurs Steuerbilanz: Rechtliche Vorgaben zur steuerlichen Ergebnisermittlung</a:t>
            </a:r>
          </a:p>
          <a:p>
            <a:pPr lvl="4">
              <a:spcBef>
                <a:spcPts val="600"/>
              </a:spcBef>
              <a:spcAft>
                <a:spcPts val="600"/>
              </a:spcAft>
              <a:tabLst>
                <a:tab pos="444500" algn="l"/>
              </a:tabLst>
            </a:pPr>
            <a:r>
              <a:rPr lang="de-DE" b="1" dirty="0">
                <a:latin typeface="Century Gothic" panose="020B0502020202020204" pitchFamily="34" charset="0"/>
              </a:rPr>
              <a:t>6.2.1	</a:t>
            </a:r>
            <a:r>
              <a:rPr lang="de-DE" dirty="0">
                <a:latin typeface="Century Gothic" panose="020B0502020202020204" pitchFamily="34" charset="0"/>
              </a:rPr>
              <a:t>Steuerliche Gewinnermittlungsarten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6.2.2	</a:t>
            </a:r>
            <a:r>
              <a:rPr lang="de-DE" dirty="0">
                <a:latin typeface="Century Gothic" panose="020B0502020202020204" pitchFamily="34" charset="0"/>
              </a:rPr>
              <a:t>Grundsatz (§ 5 Abs. 1 EStG)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6.2.3	</a:t>
            </a:r>
            <a:r>
              <a:rPr lang="de-DE" dirty="0">
                <a:latin typeface="Century Gothic" panose="020B0502020202020204" pitchFamily="34" charset="0"/>
              </a:rPr>
              <a:t>Ausnahmen</a:t>
            </a:r>
          </a:p>
          <a:p>
            <a:pPr lvl="4">
              <a:spcBef>
                <a:spcPts val="600"/>
              </a:spcBef>
              <a:spcAft>
                <a:spcPts val="600"/>
              </a:spcAft>
              <a:tabLst>
                <a:tab pos="444500" algn="l"/>
              </a:tabLst>
            </a:pPr>
            <a:r>
              <a:rPr lang="de-DE" b="1" dirty="0">
                <a:latin typeface="Century Gothic" panose="020B0502020202020204" pitchFamily="34" charset="0"/>
              </a:rPr>
              <a:t>6.2.4	</a:t>
            </a:r>
            <a:r>
              <a:rPr lang="de-DE" dirty="0">
                <a:latin typeface="Century Gothic" panose="020B0502020202020204" pitchFamily="34" charset="0"/>
              </a:rPr>
              <a:t>Beispiele für steuerliche Sondervorschriften</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300AA85C-928A-4611-B58C-0058328715C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6D8D2F72-3117-49C2-9A9A-5421CC00A139}"/>
              </a:ext>
            </a:extLst>
          </p:cNvPr>
          <p:cNvSpPr>
            <a:spLocks noGrp="1"/>
          </p:cNvSpPr>
          <p:nvPr>
            <p:ph type="body" idx="4294967295"/>
          </p:nvPr>
        </p:nvSpPr>
        <p:spPr>
          <a:xfrm>
            <a:off x="958198" y="1406795"/>
            <a:ext cx="10952162" cy="4799012"/>
          </a:xfrm>
          <a:prstGeom prst="rect">
            <a:avLst/>
          </a:prstGeom>
        </p:spPr>
        <p:txBody>
          <a:bodyPr/>
          <a:lstStyle/>
          <a:p>
            <a:pPr>
              <a:lnSpc>
                <a:spcPct val="100000"/>
              </a:lnSpc>
              <a:spcBef>
                <a:spcPts val="600"/>
              </a:spcBef>
              <a:spcAft>
                <a:spcPts val="600"/>
              </a:spcAft>
              <a:tabLst>
                <a:tab pos="0" algn="l"/>
              </a:tabLst>
              <a:defRPr/>
            </a:pPr>
            <a:r>
              <a:rPr lang="de-DE" altLang="de-DE" sz="1600" b="1" dirty="0">
                <a:solidFill>
                  <a:srgbClr val="00B0F0"/>
                </a:solidFill>
                <a:latin typeface="Century Gothic" panose="020B0502020202020204" pitchFamily="34" charset="0"/>
              </a:rPr>
              <a:t>6.2.1 Steuerliche Gewinnermittlungsarten</a:t>
            </a:r>
          </a:p>
          <a:p>
            <a:pPr marL="265113" indent="-265113">
              <a:lnSpc>
                <a:spcPct val="100000"/>
              </a:lnSpc>
              <a:spcBef>
                <a:spcPts val="600"/>
              </a:spcBef>
              <a:spcAft>
                <a:spcPts val="600"/>
              </a:spcAft>
              <a:buFont typeface="Arial" panose="020B0604020202020204" pitchFamily="34" charset="0"/>
              <a:buChar char="•"/>
              <a:tabLst>
                <a:tab pos="628650" algn="l"/>
              </a:tabLst>
              <a:defRPr/>
            </a:pPr>
            <a:r>
              <a:rPr lang="de-DE" altLang="de-DE" sz="1600" dirty="0">
                <a:latin typeface="Century Gothic" panose="020B0502020202020204" pitchFamily="34" charset="0"/>
              </a:rPr>
              <a:t>Betriebsvermögensvergleich (§ 4 I + §§ 5 ff. EStG)</a:t>
            </a:r>
          </a:p>
          <a:p>
            <a:pPr marL="265113" indent="-265113">
              <a:lnSpc>
                <a:spcPct val="100000"/>
              </a:lnSpc>
              <a:spcBef>
                <a:spcPts val="600"/>
              </a:spcBef>
              <a:spcAft>
                <a:spcPts val="600"/>
              </a:spcAft>
              <a:buFont typeface="Arial" panose="020B0604020202020204" pitchFamily="34" charset="0"/>
              <a:buChar char="•"/>
              <a:tabLst>
                <a:tab pos="628650" algn="l"/>
              </a:tabLst>
              <a:defRPr/>
            </a:pPr>
            <a:r>
              <a:rPr lang="de-DE" altLang="de-DE" sz="1600" dirty="0">
                <a:latin typeface="Century Gothic" panose="020B0502020202020204" pitchFamily="34" charset="0"/>
              </a:rPr>
              <a:t>Einnahmenüberschussrechnung (§ 4 III EStG)</a:t>
            </a:r>
            <a:br>
              <a:rPr lang="de-DE" altLang="de-DE" sz="1600" dirty="0">
                <a:latin typeface="Century Gothic" panose="020B0502020202020204" pitchFamily="34" charset="0"/>
              </a:rPr>
            </a:br>
            <a:endParaRPr lang="de-DE" altLang="de-DE" sz="1600" dirty="0">
              <a:latin typeface="Century Gothic" panose="020B0502020202020204" pitchFamily="34" charset="0"/>
            </a:endParaRPr>
          </a:p>
          <a:p>
            <a:pPr>
              <a:lnSpc>
                <a:spcPct val="100000"/>
              </a:lnSpc>
              <a:spcBef>
                <a:spcPts val="600"/>
              </a:spcBef>
              <a:spcAft>
                <a:spcPts val="600"/>
              </a:spcAft>
              <a:tabLst>
                <a:tab pos="180975" algn="l"/>
              </a:tabLst>
              <a:defRPr/>
            </a:pPr>
            <a:r>
              <a:rPr lang="de-DE" altLang="de-DE" sz="1600" b="1" dirty="0">
                <a:solidFill>
                  <a:srgbClr val="00B0F0"/>
                </a:solidFill>
                <a:latin typeface="Century Gothic" panose="020B0502020202020204" pitchFamily="34" charset="0"/>
              </a:rPr>
              <a:t>6.2.2 Grundsatz (§ 5 Abs. 1 EStG) </a:t>
            </a:r>
          </a:p>
          <a:p>
            <a:pPr>
              <a:lnSpc>
                <a:spcPct val="100000"/>
              </a:lnSpc>
              <a:spcBef>
                <a:spcPts val="600"/>
              </a:spcBef>
              <a:spcAft>
                <a:spcPts val="600"/>
              </a:spcAft>
              <a:tabLst>
                <a:tab pos="0" algn="l"/>
              </a:tabLst>
              <a:defRPr/>
            </a:pPr>
            <a:r>
              <a:rPr lang="de-DE" altLang="de-DE" sz="1600" dirty="0">
                <a:latin typeface="Century Gothic" panose="020B0502020202020204" pitchFamily="34" charset="0"/>
              </a:rPr>
              <a:t>Maßgeblichkeit der Handelsbilanz für die Steuerbilanz</a:t>
            </a:r>
            <a:br>
              <a:rPr lang="de-DE" altLang="de-DE" sz="1600" dirty="0">
                <a:latin typeface="Century Gothic" panose="020B0502020202020204" pitchFamily="34" charset="0"/>
              </a:rPr>
            </a:br>
            <a:endParaRPr lang="de-DE" altLang="de-DE" sz="1600" dirty="0">
              <a:latin typeface="Century Gothic" panose="020B0502020202020204" pitchFamily="34" charset="0"/>
            </a:endParaRPr>
          </a:p>
          <a:p>
            <a:pPr>
              <a:lnSpc>
                <a:spcPct val="100000"/>
              </a:lnSpc>
              <a:spcBef>
                <a:spcPts val="600"/>
              </a:spcBef>
              <a:spcAft>
                <a:spcPts val="600"/>
              </a:spcAft>
              <a:defRPr/>
            </a:pPr>
            <a:r>
              <a:rPr lang="de-DE" altLang="de-DE" sz="1600" b="1">
                <a:solidFill>
                  <a:srgbClr val="00B0F0"/>
                </a:solidFill>
                <a:latin typeface="Century Gothic" panose="020B0502020202020204" pitchFamily="34" charset="0"/>
              </a:rPr>
              <a:t>6.2.3 Ausnahmen</a:t>
            </a:r>
          </a:p>
          <a:p>
            <a:pPr>
              <a:lnSpc>
                <a:spcPct val="100000"/>
              </a:lnSpc>
              <a:spcBef>
                <a:spcPts val="600"/>
              </a:spcBef>
              <a:spcAft>
                <a:spcPts val="600"/>
              </a:spcAft>
              <a:defRPr/>
            </a:pPr>
            <a:r>
              <a:rPr lang="de-DE" altLang="de-DE" sz="1600">
                <a:latin typeface="Century Gothic" panose="020B0502020202020204" pitchFamily="34" charset="0"/>
              </a:rPr>
              <a:t>Steuerliche </a:t>
            </a:r>
            <a:r>
              <a:rPr lang="de-DE" altLang="de-DE" sz="1600" dirty="0">
                <a:latin typeface="Century Gothic" panose="020B0502020202020204" pitchFamily="34" charset="0"/>
              </a:rPr>
              <a:t>Sondervorschriften </a:t>
            </a:r>
          </a:p>
          <a:p>
            <a:pPr marL="265113" indent="-261938">
              <a:lnSpc>
                <a:spcPct val="100000"/>
              </a:lnSpc>
              <a:spcBef>
                <a:spcPts val="600"/>
              </a:spcBef>
              <a:spcAft>
                <a:spcPts val="600"/>
              </a:spcAft>
              <a:buFont typeface="Arial" panose="020B0604020202020204" pitchFamily="34" charset="0"/>
              <a:buChar char="•"/>
              <a:tabLst>
                <a:tab pos="628650" algn="l"/>
              </a:tabLst>
              <a:defRPr/>
            </a:pPr>
            <a:r>
              <a:rPr lang="de-DE" altLang="de-DE" sz="1600" dirty="0">
                <a:latin typeface="Century Gothic" panose="020B0502020202020204" pitchFamily="34" charset="0"/>
              </a:rPr>
              <a:t>§ 5 II ff. EStG: Ansatz</a:t>
            </a:r>
          </a:p>
          <a:p>
            <a:pPr marL="265113" indent="-261938">
              <a:lnSpc>
                <a:spcPct val="100000"/>
              </a:lnSpc>
              <a:spcBef>
                <a:spcPts val="600"/>
              </a:spcBef>
              <a:spcAft>
                <a:spcPts val="600"/>
              </a:spcAft>
              <a:buFont typeface="Arial" panose="020B0604020202020204" pitchFamily="34" charset="0"/>
              <a:buChar char="•"/>
              <a:tabLst>
                <a:tab pos="628650" algn="l"/>
              </a:tabLst>
              <a:defRPr/>
            </a:pPr>
            <a:r>
              <a:rPr lang="de-DE" altLang="de-DE" sz="1600" dirty="0">
                <a:latin typeface="Century Gothic" panose="020B0502020202020204" pitchFamily="34" charset="0"/>
              </a:rPr>
              <a:t>§ 6 EStG: Bewertung</a:t>
            </a:r>
          </a:p>
          <a:p>
            <a:pPr marL="265113" indent="-261938">
              <a:lnSpc>
                <a:spcPct val="100000"/>
              </a:lnSpc>
              <a:spcBef>
                <a:spcPts val="600"/>
              </a:spcBef>
              <a:spcAft>
                <a:spcPts val="600"/>
              </a:spcAft>
              <a:buFont typeface="Arial" panose="020B0604020202020204" pitchFamily="34" charset="0"/>
              <a:buChar char="•"/>
              <a:tabLst>
                <a:tab pos="628650" algn="l"/>
              </a:tabLst>
              <a:defRPr/>
            </a:pPr>
            <a:r>
              <a:rPr lang="de-DE" altLang="de-DE" sz="1600" dirty="0">
                <a:latin typeface="Century Gothic" panose="020B0502020202020204" pitchFamily="34" charset="0"/>
              </a:rPr>
              <a:t>§ 7 EStG: Abschreibung</a:t>
            </a:r>
          </a:p>
        </p:txBody>
      </p:sp>
      <p:sp>
        <p:nvSpPr>
          <p:cNvPr id="395267" name="Rectangle 2">
            <a:extLst>
              <a:ext uri="{FF2B5EF4-FFF2-40B4-BE49-F238E27FC236}">
                <a16:creationId xmlns:a16="http://schemas.microsoft.com/office/drawing/2014/main" id="{CE435C11-EE00-45BB-A0D4-3F04CB56EEFB}"/>
              </a:ext>
            </a:extLst>
          </p:cNvPr>
          <p:cNvSpPr txBox="1">
            <a:spLocks/>
          </p:cNvSpPr>
          <p:nvPr/>
        </p:nvSpPr>
        <p:spPr bwMode="auto">
          <a:xfrm>
            <a:off x="105529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361950"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6.2 Exkurs Steuerbilanz: Rechtliche Vorgaben zur steuerlichen Ergebnisermittlung</a:t>
            </a:r>
          </a:p>
        </p:txBody>
      </p:sp>
      <p:sp>
        <p:nvSpPr>
          <p:cNvPr id="395269" name="Textfeld 1">
            <a:extLst>
              <a:ext uri="{FF2B5EF4-FFF2-40B4-BE49-F238E27FC236}">
                <a16:creationId xmlns:a16="http://schemas.microsoft.com/office/drawing/2014/main" id="{B730D415-B3D3-45AB-88A5-527DE703672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37" name="Rectangle 2">
            <a:extLst>
              <a:ext uri="{FF2B5EF4-FFF2-40B4-BE49-F238E27FC236}">
                <a16:creationId xmlns:a16="http://schemas.microsoft.com/office/drawing/2014/main" id="{50F3B64D-32E1-4C41-BA0D-E149283CD9DA}"/>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449263"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449263"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449263" algn="l"/>
              </a:tabLst>
              <a:defRPr sz="1400">
                <a:solidFill>
                  <a:schemeClr val="tx1"/>
                </a:solidFill>
                <a:latin typeface="Verdana" panose="020B0604030504040204" pitchFamily="34" charset="0"/>
              </a:defRPr>
            </a:lvl9pPr>
          </a:lstStyle>
          <a:p>
            <a:r>
              <a:rPr lang="de-DE" altLang="de-DE" sz="1600" b="1" dirty="0">
                <a:solidFill>
                  <a:srgbClr val="00B0F0"/>
                </a:solidFill>
                <a:latin typeface="Century Gothic" panose="020B0502020202020204" pitchFamily="34" charset="0"/>
              </a:rPr>
              <a:t>6.2.4 Beispiele für steuerliche Sondervorschriften</a:t>
            </a:r>
          </a:p>
        </p:txBody>
      </p:sp>
      <p:sp>
        <p:nvSpPr>
          <p:cNvPr id="397338" name="Textfeld 1">
            <a:extLst>
              <a:ext uri="{FF2B5EF4-FFF2-40B4-BE49-F238E27FC236}">
                <a16:creationId xmlns:a16="http://schemas.microsoft.com/office/drawing/2014/main" id="{D557DAC6-8F1F-40C5-AA91-A7D2310959C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graphicFrame>
        <p:nvGraphicFramePr>
          <p:cNvPr id="7" name="Tabelle 6">
            <a:extLst>
              <a:ext uri="{FF2B5EF4-FFF2-40B4-BE49-F238E27FC236}">
                <a16:creationId xmlns:a16="http://schemas.microsoft.com/office/drawing/2014/main" id="{19A1FAA5-C5B0-4846-8CD8-5E883D507990}"/>
              </a:ext>
            </a:extLst>
          </p:cNvPr>
          <p:cNvGraphicFramePr>
            <a:graphicFrameLocks noGrp="1"/>
          </p:cNvGraphicFramePr>
          <p:nvPr>
            <p:extLst>
              <p:ext uri="{D42A27DB-BD31-4B8C-83A1-F6EECF244321}">
                <p14:modId xmlns:p14="http://schemas.microsoft.com/office/powerpoint/2010/main" val="2406618177"/>
              </p:ext>
            </p:extLst>
          </p:nvPr>
        </p:nvGraphicFramePr>
        <p:xfrm>
          <a:off x="1063440" y="1628329"/>
          <a:ext cx="9001125" cy="4248943"/>
        </p:xfrm>
        <a:graphic>
          <a:graphicData uri="http://schemas.openxmlformats.org/drawingml/2006/table">
            <a:tbl>
              <a:tblPr firstRow="1" bandRow="1">
                <a:tableStyleId>{5C22544A-7EE6-4342-B048-85BDC9FD1C3A}</a:tableStyleId>
              </a:tblPr>
              <a:tblGrid>
                <a:gridCol w="3000375">
                  <a:extLst>
                    <a:ext uri="{9D8B030D-6E8A-4147-A177-3AD203B41FA5}">
                      <a16:colId xmlns:a16="http://schemas.microsoft.com/office/drawing/2014/main" val="20000"/>
                    </a:ext>
                  </a:extLst>
                </a:gridCol>
                <a:gridCol w="3000375">
                  <a:extLst>
                    <a:ext uri="{9D8B030D-6E8A-4147-A177-3AD203B41FA5}">
                      <a16:colId xmlns:a16="http://schemas.microsoft.com/office/drawing/2014/main" val="20001"/>
                    </a:ext>
                  </a:extLst>
                </a:gridCol>
                <a:gridCol w="3000375">
                  <a:extLst>
                    <a:ext uri="{9D8B030D-6E8A-4147-A177-3AD203B41FA5}">
                      <a16:colId xmlns:a16="http://schemas.microsoft.com/office/drawing/2014/main" val="20002"/>
                    </a:ext>
                  </a:extLst>
                </a:gridCol>
              </a:tblGrid>
              <a:tr h="405810">
                <a:tc>
                  <a:txBody>
                    <a:bodyPr/>
                    <a:lstStyle/>
                    <a:p>
                      <a:pPr algn="ctr"/>
                      <a:r>
                        <a:rPr lang="de-DE" sz="1400" dirty="0">
                          <a:solidFill>
                            <a:schemeClr val="bg1"/>
                          </a:solidFill>
                          <a:latin typeface="Century Gothic" panose="020B0502020202020204" pitchFamily="34" charset="0"/>
                        </a:rPr>
                        <a:t>Geschäftsvorfall</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de-DE" sz="1400" dirty="0">
                          <a:solidFill>
                            <a:schemeClr val="bg1"/>
                          </a:solidFill>
                          <a:latin typeface="Century Gothic" panose="020B0502020202020204" pitchFamily="34" charset="0"/>
                        </a:rPr>
                        <a:t>Handelsbilanz</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de-DE" sz="1400" dirty="0">
                          <a:solidFill>
                            <a:schemeClr val="bg1"/>
                          </a:solidFill>
                          <a:latin typeface="Century Gothic" panose="020B0502020202020204" pitchFamily="34" charset="0"/>
                        </a:rPr>
                        <a:t>Steuerbilanz</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96147">
                <a:tc>
                  <a:txBody>
                    <a:bodyPr/>
                    <a:lstStyle/>
                    <a:p>
                      <a:pPr marL="0" indent="0" algn="ctr">
                        <a:buFont typeface="Arial" panose="020B0604020202020204" pitchFamily="34" charset="0"/>
                        <a:buNone/>
                      </a:pPr>
                      <a:r>
                        <a:rPr lang="de-DE" sz="1400" dirty="0">
                          <a:latin typeface="Century Gothic" panose="020B0502020202020204" pitchFamily="34" charset="0"/>
                        </a:rPr>
                        <a:t>Aktivierung selbsterstellter </a:t>
                      </a:r>
                      <a:r>
                        <a:rPr lang="de-DE" sz="1400" dirty="0" err="1">
                          <a:latin typeface="Century Gothic" panose="020B0502020202020204" pitchFamily="34" charset="0"/>
                        </a:rPr>
                        <a:t>imma</a:t>
                      </a:r>
                      <a:r>
                        <a:rPr lang="de-DE" sz="1400" dirty="0">
                          <a:latin typeface="Century Gothic" panose="020B0502020202020204" pitchFamily="34" charset="0"/>
                        </a:rPr>
                        <a:t>.</a:t>
                      </a:r>
                      <a:r>
                        <a:rPr lang="de-DE" sz="1400" baseline="0" dirty="0">
                          <a:latin typeface="Century Gothic" panose="020B0502020202020204" pitchFamily="34" charset="0"/>
                        </a:rPr>
                        <a:t> VG des Anlagevermögens</a:t>
                      </a:r>
                      <a:endParaRPr lang="de-DE" sz="1400" dirty="0">
                        <a:latin typeface="Century Gothic" panose="020B0502020202020204" pitchFamily="34" charset="0"/>
                      </a:endParaRP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de-DE" sz="1400" dirty="0">
                          <a:latin typeface="Century Gothic" panose="020B0502020202020204" pitchFamily="34" charset="0"/>
                        </a:rPr>
                        <a:t>Wahlrecht </a:t>
                      </a:r>
                    </a:p>
                    <a:p>
                      <a:pPr algn="ctr"/>
                      <a:r>
                        <a:rPr lang="de-DE" sz="1400" dirty="0">
                          <a:latin typeface="Century Gothic" panose="020B0502020202020204" pitchFamily="34" charset="0"/>
                        </a:rPr>
                        <a:t>(§ 248 II S.</a:t>
                      </a:r>
                      <a:r>
                        <a:rPr lang="de-DE" sz="1400" baseline="0" dirty="0">
                          <a:latin typeface="Century Gothic" panose="020B0502020202020204" pitchFamily="34" charset="0"/>
                        </a:rPr>
                        <a:t> 1 HGB)</a:t>
                      </a:r>
                      <a:endParaRPr lang="de-DE" sz="1400" dirty="0">
                        <a:latin typeface="Century Gothic" panose="020B0502020202020204" pitchFamily="34" charset="0"/>
                      </a:endParaRP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de-DE" sz="1400" dirty="0">
                          <a:latin typeface="Century Gothic" panose="020B0502020202020204" pitchFamily="34" charset="0"/>
                        </a:rPr>
                        <a:t>Verbot </a:t>
                      </a:r>
                    </a:p>
                    <a:p>
                      <a:pPr algn="ctr"/>
                      <a:r>
                        <a:rPr lang="de-DE" sz="1400" dirty="0">
                          <a:latin typeface="Century Gothic" panose="020B0502020202020204" pitchFamily="34" charset="0"/>
                        </a:rPr>
                        <a:t>(§ 5 II EStG)</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93213">
                <a:tc>
                  <a:txBody>
                    <a:bodyPr/>
                    <a:lstStyle/>
                    <a:p>
                      <a:pPr marL="0" indent="0" algn="ctr">
                        <a:buFont typeface="Arial" panose="020B0604020202020204" pitchFamily="34" charset="0"/>
                        <a:buNone/>
                      </a:pPr>
                      <a:r>
                        <a:rPr lang="de-DE" sz="1400" b="1" dirty="0">
                          <a:solidFill>
                            <a:schemeClr val="bg1"/>
                          </a:solidFill>
                          <a:latin typeface="Century Gothic" panose="020B0502020202020204" pitchFamily="34" charset="0"/>
                        </a:rPr>
                        <a:t>Bildung </a:t>
                      </a:r>
                    </a:p>
                    <a:p>
                      <a:pPr marL="0" indent="0" algn="ctr">
                        <a:buFont typeface="Arial" panose="020B0604020202020204" pitchFamily="34" charset="0"/>
                        <a:buNone/>
                      </a:pPr>
                      <a:r>
                        <a:rPr lang="de-DE" sz="1400" b="1" dirty="0">
                          <a:solidFill>
                            <a:schemeClr val="bg1"/>
                          </a:solidFill>
                          <a:latin typeface="Century Gothic" panose="020B0502020202020204" pitchFamily="34" charset="0"/>
                        </a:rPr>
                        <a:t>Drohverlustrückstellungen</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de-DE" sz="1400" b="1" kern="1200" dirty="0">
                          <a:solidFill>
                            <a:schemeClr val="bg1"/>
                          </a:solidFill>
                          <a:latin typeface="Century Gothic" panose="020B0502020202020204" pitchFamily="34" charset="0"/>
                          <a:ea typeface="+mn-ea"/>
                          <a:cs typeface="+mn-cs"/>
                        </a:rPr>
                        <a:t>Pflicht</a:t>
                      </a:r>
                      <a:r>
                        <a:rPr lang="de-DE" sz="1400" b="1" kern="1200" baseline="0" dirty="0">
                          <a:solidFill>
                            <a:schemeClr val="bg1"/>
                          </a:solidFill>
                          <a:latin typeface="Century Gothic" panose="020B0502020202020204" pitchFamily="34" charset="0"/>
                          <a:ea typeface="+mn-ea"/>
                          <a:cs typeface="+mn-cs"/>
                        </a:rPr>
                        <a:t> </a:t>
                      </a:r>
                    </a:p>
                    <a:p>
                      <a:pPr algn="ctr"/>
                      <a:r>
                        <a:rPr lang="de-DE" sz="1400" b="1" kern="1200" baseline="0" dirty="0">
                          <a:solidFill>
                            <a:schemeClr val="bg1"/>
                          </a:solidFill>
                          <a:latin typeface="Century Gothic" panose="020B0502020202020204" pitchFamily="34" charset="0"/>
                          <a:ea typeface="+mn-ea"/>
                          <a:cs typeface="+mn-cs"/>
                        </a:rPr>
                        <a:t>(§ 249 I HGB)</a:t>
                      </a:r>
                      <a:endParaRPr lang="de-DE" sz="1400" b="1" kern="1200" dirty="0">
                        <a:solidFill>
                          <a:schemeClr val="bg1"/>
                        </a:solidFill>
                        <a:latin typeface="Century Gothic" panose="020B0502020202020204" pitchFamily="34" charset="0"/>
                        <a:ea typeface="+mn-ea"/>
                        <a:cs typeface="+mn-cs"/>
                      </a:endParaRP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de-DE" sz="1400" b="1" dirty="0">
                          <a:solidFill>
                            <a:schemeClr val="bg1"/>
                          </a:solidFill>
                          <a:latin typeface="Century Gothic" panose="020B0502020202020204" pitchFamily="34" charset="0"/>
                        </a:rPr>
                        <a:t>Verbot</a:t>
                      </a:r>
                      <a:br>
                        <a:rPr lang="de-DE" sz="1400" b="1" dirty="0">
                          <a:solidFill>
                            <a:schemeClr val="bg1"/>
                          </a:solidFill>
                          <a:latin typeface="Century Gothic" panose="020B0502020202020204" pitchFamily="34" charset="0"/>
                        </a:rPr>
                      </a:br>
                      <a:r>
                        <a:rPr lang="de-DE" sz="1400" b="1" dirty="0">
                          <a:solidFill>
                            <a:schemeClr val="bg1"/>
                          </a:solidFill>
                          <a:latin typeface="Century Gothic" panose="020B0502020202020204" pitchFamily="34" charset="0"/>
                        </a:rPr>
                        <a:t>(§</a:t>
                      </a:r>
                      <a:r>
                        <a:rPr lang="de-DE" sz="1400" b="1" baseline="0" dirty="0">
                          <a:solidFill>
                            <a:schemeClr val="bg1"/>
                          </a:solidFill>
                          <a:latin typeface="Century Gothic" panose="020B0502020202020204" pitchFamily="34" charset="0"/>
                        </a:rPr>
                        <a:t> 5 IV a EStG)</a:t>
                      </a:r>
                      <a:endParaRPr lang="de-DE" sz="1400" b="1" dirty="0">
                        <a:solidFill>
                          <a:schemeClr val="bg1"/>
                        </a:solidFill>
                        <a:latin typeface="Century Gothic" panose="020B0502020202020204" pitchFamily="34" charset="0"/>
                      </a:endParaRP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953773">
                <a:tc>
                  <a:txBody>
                    <a:bodyPr/>
                    <a:lstStyle/>
                    <a:p>
                      <a:pPr marL="0" indent="0" algn="ctr">
                        <a:buFont typeface="Arial" panose="020B0604020202020204" pitchFamily="34" charset="0"/>
                        <a:buNone/>
                      </a:pPr>
                      <a:r>
                        <a:rPr lang="de-DE" sz="1400" dirty="0">
                          <a:latin typeface="Century Gothic" panose="020B0502020202020204" pitchFamily="34" charset="0"/>
                        </a:rPr>
                        <a:t>Zinssatz bei der Abzinsung von RSt</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de-DE" sz="1400" dirty="0">
                          <a:latin typeface="Century Gothic" panose="020B0502020202020204" pitchFamily="34" charset="0"/>
                          <a:sym typeface="Wingdings" panose="05000000000000000000" pitchFamily="2" charset="2"/>
                        </a:rPr>
                        <a:t></a:t>
                      </a:r>
                      <a:r>
                        <a:rPr lang="de-DE" sz="1400" dirty="0">
                          <a:latin typeface="Century Gothic" panose="020B0502020202020204" pitchFamily="34" charset="0"/>
                        </a:rPr>
                        <a:t> lt. Bundesbank</a:t>
                      </a:r>
                      <a:br>
                        <a:rPr lang="de-DE" sz="1400" dirty="0">
                          <a:latin typeface="Century Gothic" panose="020B0502020202020204" pitchFamily="34" charset="0"/>
                        </a:rPr>
                      </a:br>
                      <a:r>
                        <a:rPr lang="de-DE" sz="1400" dirty="0">
                          <a:latin typeface="Century Gothic" panose="020B0502020202020204" pitchFamily="34" charset="0"/>
                        </a:rPr>
                        <a:t>(§</a:t>
                      </a:r>
                      <a:r>
                        <a:rPr lang="de-DE" sz="1400" baseline="0" dirty="0">
                          <a:latin typeface="Century Gothic" panose="020B0502020202020204" pitchFamily="34" charset="0"/>
                        </a:rPr>
                        <a:t> 253 II HGB)</a:t>
                      </a:r>
                      <a:endParaRPr lang="de-DE" sz="1400" dirty="0">
                        <a:latin typeface="Century Gothic" panose="020B0502020202020204" pitchFamily="34" charset="0"/>
                      </a:endParaRP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a:latin typeface="Century Gothic" panose="020B0502020202020204" pitchFamily="34" charset="0"/>
                        </a:rPr>
                        <a:t>fix:</a:t>
                      </a:r>
                      <a:r>
                        <a:rPr lang="de-DE" sz="1400" baseline="0" dirty="0">
                          <a:latin typeface="Century Gothic" panose="020B0502020202020204" pitchFamily="34" charset="0"/>
                        </a:rPr>
                        <a:t> 6 %</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baseline="0" dirty="0">
                          <a:latin typeface="Century Gothic" panose="020B0502020202020204" pitchFamily="34" charset="0"/>
                        </a:rPr>
                        <a:t>(bei Pensions-RSt)</a:t>
                      </a:r>
                      <a:br>
                        <a:rPr lang="de-DE" sz="1400" baseline="0" dirty="0">
                          <a:latin typeface="Century Gothic" panose="020B0502020202020204" pitchFamily="34" charset="0"/>
                        </a:rPr>
                      </a:br>
                      <a:r>
                        <a:rPr lang="de-DE" sz="1400" baseline="0" dirty="0">
                          <a:latin typeface="Century Gothic" panose="020B0502020202020204" pitchFamily="34" charset="0"/>
                        </a:rPr>
                        <a:t>(§ </a:t>
                      </a:r>
                      <a:r>
                        <a:rPr lang="de-DE" sz="1400" baseline="0" dirty="0" err="1">
                          <a:latin typeface="Century Gothic" panose="020B0502020202020204" pitchFamily="34" charset="0"/>
                        </a:rPr>
                        <a:t>6a</a:t>
                      </a:r>
                      <a:r>
                        <a:rPr lang="de-DE" sz="1400" baseline="0" dirty="0">
                          <a:latin typeface="Century Gothic" panose="020B0502020202020204" pitchFamily="34" charset="0"/>
                        </a:rPr>
                        <a:t> III S. 3 EStG)</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aseline="0" dirty="0">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de-DE" sz="1400" baseline="0" dirty="0">
                          <a:latin typeface="Century Gothic" panose="020B0502020202020204" pitchFamily="34" charset="0"/>
                        </a:rPr>
                        <a:t>fix: 5,5 %</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a:latin typeface="Century Gothic" panose="020B0502020202020204" pitchFamily="34" charset="0"/>
                        </a:rPr>
                        <a:t>(bei übrigen RSt)</a:t>
                      </a:r>
                    </a:p>
                    <a:p>
                      <a:pPr algn="ctr"/>
                      <a:r>
                        <a:rPr lang="de-DE" sz="1400" dirty="0">
                          <a:latin typeface="Century Gothic" panose="020B0502020202020204" pitchFamily="34" charset="0"/>
                        </a:rPr>
                        <a:t>(§ 6 I Nr. </a:t>
                      </a:r>
                      <a:r>
                        <a:rPr lang="de-DE" sz="1400" dirty="0" err="1">
                          <a:latin typeface="Century Gothic" panose="020B0502020202020204" pitchFamily="34" charset="0"/>
                        </a:rPr>
                        <a:t>3a</a:t>
                      </a:r>
                      <a:r>
                        <a:rPr lang="de-DE" sz="1400" dirty="0">
                          <a:latin typeface="Century Gothic" panose="020B0502020202020204" pitchFamily="34" charset="0"/>
                        </a:rPr>
                        <a:t> e) EStG)</a:t>
                      </a:r>
                    </a:p>
                  </a:txBody>
                  <a:tcPr marL="109391" marR="109391" marT="54652" marB="54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4" name="Textfeld 1">
            <a:extLst>
              <a:ext uri="{FF2B5EF4-FFF2-40B4-BE49-F238E27FC236}">
                <a16:creationId xmlns:a16="http://schemas.microsoft.com/office/drawing/2014/main" id="{3385183A-4BEB-438C-A7EC-CD650DB6337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53459AC7-AB2F-4C3F-981A-5347674DC47D}"/>
              </a:ext>
            </a:extLst>
          </p:cNvPr>
          <p:cNvSpPr txBox="1">
            <a:spLocks/>
          </p:cNvSpPr>
          <p:nvPr/>
        </p:nvSpPr>
        <p:spPr bwMode="auto">
          <a:xfrm>
            <a:off x="1062592" y="83731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6.3	</a:t>
            </a:r>
            <a:r>
              <a:rPr lang="de-DE" sz="2800" b="1" dirty="0">
                <a:latin typeface="Century Gothic" panose="020B0502020202020204" pitchFamily="34" charset="0"/>
              </a:rPr>
              <a:t>Bilanzierungsvorschriften für latente Steuern (Einzelabschluss)</a:t>
            </a:r>
          </a:p>
          <a:p>
            <a:pPr lvl="4">
              <a:spcBef>
                <a:spcPts val="600"/>
              </a:spcBef>
              <a:spcAft>
                <a:spcPts val="600"/>
              </a:spcAft>
              <a:tabLst>
                <a:tab pos="444500" algn="l"/>
              </a:tabLst>
            </a:pPr>
            <a:r>
              <a:rPr lang="de-DE" b="1" dirty="0">
                <a:latin typeface="Century Gothic" panose="020B0502020202020204" pitchFamily="34" charset="0"/>
              </a:rPr>
              <a:t>6.3.1	</a:t>
            </a:r>
            <a:r>
              <a:rPr lang="de-DE" dirty="0">
                <a:latin typeface="Century Gothic" panose="020B0502020202020204" pitchFamily="34" charset="0"/>
              </a:rPr>
              <a:t>Überblick über die gesetzlichen Regelungen und 	Verlautbarungen der Standardsetter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6.3.2	</a:t>
            </a:r>
            <a:r>
              <a:rPr lang="de-DE" dirty="0">
                <a:latin typeface="Century Gothic" panose="020B0502020202020204" pitchFamily="34" charset="0"/>
              </a:rPr>
              <a:t>Ansatz</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6.3.3	</a:t>
            </a:r>
            <a:r>
              <a:rPr lang="de-DE" dirty="0">
                <a:latin typeface="Century Gothic" panose="020B0502020202020204" pitchFamily="34" charset="0"/>
              </a:rPr>
              <a:t>Bewertung</a:t>
            </a:r>
          </a:p>
          <a:p>
            <a:pPr lvl="4">
              <a:spcBef>
                <a:spcPts val="600"/>
              </a:spcBef>
              <a:spcAft>
                <a:spcPts val="600"/>
              </a:spcAft>
              <a:tabLst>
                <a:tab pos="444500" algn="l"/>
              </a:tabLst>
            </a:pPr>
            <a:r>
              <a:rPr lang="de-DE" b="1" dirty="0">
                <a:latin typeface="Century Gothic" panose="020B0502020202020204" pitchFamily="34" charset="0"/>
              </a:rPr>
              <a:t>6.3.4	</a:t>
            </a:r>
            <a:r>
              <a:rPr lang="de-DE" dirty="0">
                <a:latin typeface="Century Gothic" panose="020B0502020202020204" pitchFamily="34" charset="0"/>
              </a:rPr>
              <a:t>Erfolgswirksame vs. erfolgsneutrale Erfassung</a:t>
            </a:r>
          </a:p>
          <a:p>
            <a:pPr lvl="4">
              <a:spcBef>
                <a:spcPts val="600"/>
              </a:spcBef>
              <a:spcAft>
                <a:spcPts val="600"/>
              </a:spcAft>
              <a:tabLst>
                <a:tab pos="444500" algn="l"/>
              </a:tabLst>
            </a:pPr>
            <a:r>
              <a:rPr lang="de-DE" b="1" dirty="0">
                <a:latin typeface="Century Gothic" panose="020B0502020202020204" pitchFamily="34" charset="0"/>
              </a:rPr>
              <a:t>6.3.5	</a:t>
            </a:r>
            <a:r>
              <a:rPr lang="de-DE" dirty="0">
                <a:latin typeface="Century Gothic" panose="020B0502020202020204" pitchFamily="34" charset="0"/>
              </a:rPr>
              <a:t>Ausweis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6.3.6	</a:t>
            </a:r>
            <a:r>
              <a:rPr lang="de-DE" dirty="0">
                <a:latin typeface="Century Gothic" panose="020B0502020202020204" pitchFamily="34" charset="0"/>
              </a:rPr>
              <a:t>Ausschüttungssperre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6.3.7	</a:t>
            </a:r>
            <a:r>
              <a:rPr lang="de-DE" dirty="0" err="1">
                <a:latin typeface="Century Gothic" panose="020B0502020202020204" pitchFamily="34" charset="0"/>
              </a:rPr>
              <a:t>Anhangangaben</a:t>
            </a:r>
            <a:r>
              <a:rPr lang="de-DE" dirty="0">
                <a:latin typeface="Century Gothic" panose="020B0502020202020204" pitchFamily="34" charset="0"/>
              </a:rPr>
              <a:t> im Zusammenhang mit latenten Steuern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6.3.8	</a:t>
            </a:r>
            <a:r>
              <a:rPr lang="de-DE" dirty="0">
                <a:latin typeface="Century Gothic" panose="020B0502020202020204" pitchFamily="34" charset="0"/>
              </a:rPr>
              <a:t>Zusammenfassung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a:t>
            </a:r>
            <a:r>
              <a:rPr lang="de-DE" b="1">
                <a:latin typeface="Century Gothic" panose="020B0502020202020204" pitchFamily="34" charset="0"/>
              </a:rPr>
              <a:t>.3.9</a:t>
            </a:r>
            <a:r>
              <a:rPr lang="de-DE" b="1" dirty="0">
                <a:latin typeface="Century Gothic" panose="020B0502020202020204" pitchFamily="34" charset="0"/>
              </a:rPr>
              <a:t>	</a:t>
            </a:r>
            <a:r>
              <a:rPr lang="de-DE" dirty="0">
                <a:latin typeface="Century Gothic" panose="020B0502020202020204" pitchFamily="34" charset="0"/>
              </a:rPr>
              <a:t>Beispiele und Übungsfälle</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25CFA4E2-4527-452D-A170-22735E38D48A}"/>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a:extLst>
              <a:ext uri="{FF2B5EF4-FFF2-40B4-BE49-F238E27FC236}">
                <a16:creationId xmlns:a16="http://schemas.microsoft.com/office/drawing/2014/main" id="{C41B0FA5-4640-4D0E-A35C-B95C480EEA78}"/>
              </a:ext>
            </a:extLst>
          </p:cNvPr>
          <p:cNvSpPr>
            <a:spLocks noGrp="1"/>
          </p:cNvSpPr>
          <p:nvPr>
            <p:ph type="body" idx="4294967295"/>
          </p:nvPr>
        </p:nvSpPr>
        <p:spPr>
          <a:xfrm>
            <a:off x="956000" y="1438183"/>
            <a:ext cx="10801350" cy="4824412"/>
          </a:xfrm>
          <a:prstGeom prst="rect">
            <a:avLst/>
          </a:prstGeom>
        </p:spPr>
        <p:txBody>
          <a:bodyPr/>
          <a:lstStyle/>
          <a:p>
            <a:pPr marL="266700" indent="-266700">
              <a:lnSpc>
                <a:spcPct val="100000"/>
              </a:lnSpc>
              <a:spcBef>
                <a:spcPts val="600"/>
              </a:spcBef>
              <a:spcAft>
                <a:spcPts val="600"/>
              </a:spcAft>
              <a:buFont typeface="Verdana" pitchFamily="34" charset="0"/>
              <a:buAutoNum type="alphaLcPeriod"/>
              <a:defRPr/>
            </a:pPr>
            <a:r>
              <a:rPr lang="de-DE" altLang="de-DE" b="1" dirty="0">
                <a:solidFill>
                  <a:srgbClr val="00B0F0"/>
                </a:solidFill>
                <a:latin typeface="Century Gothic" pitchFamily="34" charset="0"/>
              </a:rPr>
              <a:t>Handelsgesetzbuch</a:t>
            </a:r>
          </a:p>
          <a:p>
            <a:pPr marL="361950" indent="-361950">
              <a:lnSpc>
                <a:spcPct val="100000"/>
              </a:lnSpc>
              <a:spcBef>
                <a:spcPts val="600"/>
              </a:spcBef>
              <a:spcAft>
                <a:spcPts val="600"/>
              </a:spcAft>
              <a:tabLst>
                <a:tab pos="2695575" algn="l"/>
              </a:tabLst>
              <a:defRPr/>
            </a:pPr>
            <a:r>
              <a:rPr lang="de-DE" altLang="de-DE" dirty="0">
                <a:latin typeface="Century Gothic" pitchFamily="34" charset="0"/>
              </a:rPr>
              <a:t>§ 274 HGB	Latente Steuern im Jahresabschluss</a:t>
            </a:r>
          </a:p>
          <a:p>
            <a:pPr marL="361950" indent="-361950">
              <a:lnSpc>
                <a:spcPct val="100000"/>
              </a:lnSpc>
              <a:spcBef>
                <a:spcPts val="600"/>
              </a:spcBef>
              <a:spcAft>
                <a:spcPts val="600"/>
              </a:spcAft>
              <a:tabLst>
                <a:tab pos="2695575" algn="l"/>
              </a:tabLst>
              <a:defRPr/>
            </a:pPr>
            <a:r>
              <a:rPr lang="de-DE" altLang="de-DE" dirty="0">
                <a:latin typeface="Century Gothic" pitchFamily="34" charset="0"/>
              </a:rPr>
              <a:t>§ 274a Nr. 4 HGB	Erleichterungen kleine und mittelgroße Gesellschaften</a:t>
            </a:r>
          </a:p>
          <a:p>
            <a:pPr marL="361950" indent="-361950">
              <a:lnSpc>
                <a:spcPct val="100000"/>
              </a:lnSpc>
              <a:spcBef>
                <a:spcPts val="600"/>
              </a:spcBef>
              <a:spcAft>
                <a:spcPts val="0"/>
              </a:spcAft>
              <a:tabLst>
                <a:tab pos="2695575" algn="l"/>
              </a:tabLst>
              <a:defRPr/>
            </a:pPr>
            <a:r>
              <a:rPr lang="de-DE" altLang="de-DE" dirty="0">
                <a:latin typeface="Century Gothic" pitchFamily="34" charset="0"/>
              </a:rPr>
              <a:t>§§ 285 Nr. 29, 30,	</a:t>
            </a:r>
            <a:r>
              <a:rPr lang="de-DE" altLang="de-DE" dirty="0" err="1">
                <a:latin typeface="Century Gothic" pitchFamily="34" charset="0"/>
              </a:rPr>
              <a:t>Anhangangaben</a:t>
            </a:r>
            <a:r>
              <a:rPr lang="de-DE" altLang="de-DE" dirty="0">
                <a:latin typeface="Century Gothic" pitchFamily="34" charset="0"/>
              </a:rPr>
              <a:t> im Jahresabschluss zu latenten Steuern; kleine</a:t>
            </a:r>
          </a:p>
          <a:p>
            <a:pPr marL="361950" indent="-361950">
              <a:lnSpc>
                <a:spcPct val="100000"/>
              </a:lnSpc>
              <a:spcBef>
                <a:spcPts val="0"/>
              </a:spcBef>
              <a:spcAft>
                <a:spcPts val="600"/>
              </a:spcAft>
              <a:tabLst>
                <a:tab pos="2695575" algn="l"/>
              </a:tabLst>
              <a:defRPr/>
            </a:pPr>
            <a:r>
              <a:rPr lang="de-DE" altLang="de-DE" dirty="0">
                <a:latin typeface="Century Gothic" pitchFamily="34" charset="0"/>
              </a:rPr>
              <a:t>288 Abs. 1 Nr.1, Abs. 2 HGB 	Gesellschaften sind von diesen Angaben befreit, </a:t>
            </a:r>
            <a:r>
              <a:rPr lang="de-DE" altLang="de-DE">
                <a:latin typeface="Century Gothic" pitchFamily="34" charset="0"/>
              </a:rPr>
              <a:t>mittelgroße Gesellschaften</a:t>
            </a:r>
            <a:br>
              <a:rPr lang="de-DE" altLang="de-DE">
                <a:latin typeface="Century Gothic" pitchFamily="34" charset="0"/>
              </a:rPr>
            </a:br>
            <a:r>
              <a:rPr lang="de-DE" altLang="de-DE">
                <a:latin typeface="Century Gothic" pitchFamily="34" charset="0"/>
              </a:rPr>
              <a:t>	brauchen Angabe </a:t>
            </a:r>
            <a:r>
              <a:rPr lang="de-DE" altLang="de-DE" dirty="0">
                <a:latin typeface="Century Gothic" pitchFamily="34" charset="0"/>
              </a:rPr>
              <a:t>nach Nr. 29 nicht zu </a:t>
            </a:r>
            <a:r>
              <a:rPr lang="de-DE" altLang="de-DE">
                <a:latin typeface="Century Gothic" pitchFamily="34" charset="0"/>
              </a:rPr>
              <a:t>machen.</a:t>
            </a:r>
            <a:r>
              <a:rPr lang="de-DE" altLang="de-DE" dirty="0">
                <a:latin typeface="Century Gothic" pitchFamily="34" charset="0"/>
              </a:rPr>
              <a:t>	</a:t>
            </a:r>
          </a:p>
          <a:p>
            <a:pPr marL="266700" indent="-266700">
              <a:lnSpc>
                <a:spcPct val="100000"/>
              </a:lnSpc>
              <a:spcBef>
                <a:spcPts val="600"/>
              </a:spcBef>
              <a:spcAft>
                <a:spcPts val="600"/>
              </a:spcAft>
              <a:buFont typeface="Verdana" pitchFamily="34" charset="0"/>
              <a:buAutoNum type="alphaLcPeriod" startAt="2"/>
              <a:tabLst>
                <a:tab pos="2695575" algn="l"/>
              </a:tabLst>
              <a:defRPr/>
            </a:pPr>
            <a:r>
              <a:rPr lang="de-DE" altLang="de-DE" b="1" dirty="0">
                <a:solidFill>
                  <a:srgbClr val="00B0F0"/>
                </a:solidFill>
                <a:latin typeface="Century Gothic" pitchFamily="34" charset="0"/>
              </a:rPr>
              <a:t>DRSC</a:t>
            </a:r>
          </a:p>
          <a:p>
            <a:pPr marL="361950" indent="-361950">
              <a:lnSpc>
                <a:spcPct val="100000"/>
              </a:lnSpc>
              <a:spcBef>
                <a:spcPts val="600"/>
              </a:spcBef>
              <a:spcAft>
                <a:spcPts val="600"/>
              </a:spcAft>
              <a:tabLst>
                <a:tab pos="2695575" algn="l"/>
              </a:tabLst>
              <a:defRPr/>
            </a:pPr>
            <a:r>
              <a:rPr lang="de-DE" altLang="de-DE" dirty="0">
                <a:latin typeface="Century Gothic" pitchFamily="34" charset="0"/>
              </a:rPr>
              <a:t>DRS 18	Latente Steuern (</a:t>
            </a:r>
            <a:r>
              <a:rPr lang="de-DE" altLang="de-DE" dirty="0" err="1">
                <a:latin typeface="Century Gothic" pitchFamily="34" charset="0"/>
              </a:rPr>
              <a:t>grds</a:t>
            </a:r>
            <a:r>
              <a:rPr lang="de-DE" altLang="de-DE" dirty="0">
                <a:latin typeface="Century Gothic" pitchFamily="34" charset="0"/>
              </a:rPr>
              <a:t>. nur für Konzernabschluss, </a:t>
            </a:r>
            <a:r>
              <a:rPr lang="de-DE" altLang="de-DE">
                <a:latin typeface="Century Gothic" pitchFamily="34" charset="0"/>
              </a:rPr>
              <a:t>aber Ausstrahlungswirkung</a:t>
            </a:r>
            <a:br>
              <a:rPr lang="de-DE" altLang="de-DE">
                <a:latin typeface="Century Gothic" pitchFamily="34" charset="0"/>
              </a:rPr>
            </a:br>
            <a:r>
              <a:rPr lang="de-DE" altLang="de-DE">
                <a:latin typeface="Century Gothic" pitchFamily="34" charset="0"/>
              </a:rPr>
              <a:t>	auf Jahresabschluss)</a:t>
            </a:r>
            <a:endParaRPr lang="de-DE" altLang="de-DE" dirty="0">
              <a:latin typeface="Century Gothic" pitchFamily="34" charset="0"/>
            </a:endParaRPr>
          </a:p>
          <a:p>
            <a:pPr marL="266700" indent="-266700">
              <a:lnSpc>
                <a:spcPct val="100000"/>
              </a:lnSpc>
              <a:spcBef>
                <a:spcPts val="600"/>
              </a:spcBef>
              <a:spcAft>
                <a:spcPts val="600"/>
              </a:spcAft>
              <a:buFont typeface="Verdana" pitchFamily="34" charset="0"/>
              <a:buAutoNum type="alphaLcPeriod" startAt="3"/>
              <a:tabLst>
                <a:tab pos="2328863" algn="l"/>
              </a:tabLst>
              <a:defRPr/>
            </a:pPr>
            <a:r>
              <a:rPr lang="de-DE" altLang="de-DE" b="1" dirty="0">
                <a:solidFill>
                  <a:srgbClr val="00B0F0"/>
                </a:solidFill>
                <a:latin typeface="Century Gothic" pitchFamily="34" charset="0"/>
              </a:rPr>
              <a:t>IDW – Verlautbarung</a:t>
            </a:r>
          </a:p>
          <a:p>
            <a:pPr marL="2154238" indent="-2154238">
              <a:lnSpc>
                <a:spcPct val="100000"/>
              </a:lnSpc>
              <a:spcBef>
                <a:spcPts val="600"/>
              </a:spcBef>
              <a:spcAft>
                <a:spcPts val="600"/>
              </a:spcAft>
              <a:tabLst>
                <a:tab pos="271463" algn="l"/>
                <a:tab pos="2328863" algn="l"/>
              </a:tabLst>
              <a:defRPr/>
            </a:pPr>
            <a:r>
              <a:rPr lang="de-DE" altLang="de-DE" dirty="0">
                <a:latin typeface="Century Gothic" pitchFamily="34" charset="0"/>
              </a:rPr>
              <a:t>IDW RS HFA 7 			Handelsrechtliche Rechnungslegung bei Personenhandelsgesellschaften</a:t>
            </a:r>
          </a:p>
          <a:p>
            <a:pPr marL="2154238" indent="-2154238">
              <a:lnSpc>
                <a:spcPct val="100000"/>
              </a:lnSpc>
              <a:spcBef>
                <a:spcPts val="600"/>
              </a:spcBef>
              <a:spcAft>
                <a:spcPts val="600"/>
              </a:spcAft>
              <a:tabLst>
                <a:tab pos="271463" algn="l"/>
                <a:tab pos="2328863" algn="l"/>
              </a:tabLst>
              <a:defRPr/>
            </a:pPr>
            <a:r>
              <a:rPr lang="de-DE" altLang="de-DE" dirty="0">
                <a:latin typeface="Century Gothic" pitchFamily="34" charset="0"/>
              </a:rPr>
              <a:t>IDW RS HFA 18 			Bilanzierung von Anteilen an </a:t>
            </a:r>
            <a:r>
              <a:rPr lang="de-DE" altLang="de-DE">
                <a:latin typeface="Century Gothic" pitchFamily="34" charset="0"/>
              </a:rPr>
              <a:t>Personenhandelsgesellschaften im</a:t>
            </a:r>
            <a:br>
              <a:rPr lang="de-DE" altLang="de-DE">
                <a:latin typeface="Century Gothic" pitchFamily="34" charset="0"/>
              </a:rPr>
            </a:br>
            <a:r>
              <a:rPr lang="de-DE" altLang="de-DE">
                <a:latin typeface="Century Gothic" pitchFamily="34" charset="0"/>
              </a:rPr>
              <a:t>		handelsrechtlichen Jahresabschluss</a:t>
            </a:r>
            <a:endParaRPr lang="de-DE" altLang="de-DE" b="1" dirty="0">
              <a:solidFill>
                <a:srgbClr val="00B0F0"/>
              </a:solidFill>
              <a:latin typeface="Century Gothic" pitchFamily="34" charset="0"/>
            </a:endParaRPr>
          </a:p>
          <a:p>
            <a:pPr marL="361950" indent="-361950">
              <a:lnSpc>
                <a:spcPct val="100000"/>
              </a:lnSpc>
              <a:spcBef>
                <a:spcPts val="600"/>
              </a:spcBef>
              <a:spcAft>
                <a:spcPts val="600"/>
              </a:spcAft>
              <a:tabLst>
                <a:tab pos="2695575" algn="l"/>
              </a:tabLst>
              <a:defRPr/>
            </a:pPr>
            <a:br>
              <a:rPr lang="de-DE" altLang="de-DE" dirty="0">
                <a:latin typeface="Century Gothic" pitchFamily="34" charset="0"/>
              </a:rPr>
            </a:br>
            <a:endParaRPr lang="de-DE" altLang="de-DE" b="1" dirty="0">
              <a:solidFill>
                <a:srgbClr val="00B0F0"/>
              </a:solidFill>
              <a:latin typeface="Century Gothic" pitchFamily="34" charset="0"/>
            </a:endParaRPr>
          </a:p>
          <a:p>
            <a:pPr>
              <a:lnSpc>
                <a:spcPct val="100000"/>
              </a:lnSpc>
              <a:spcBef>
                <a:spcPts val="600"/>
              </a:spcBef>
              <a:spcAft>
                <a:spcPts val="600"/>
              </a:spcAft>
              <a:tabLst>
                <a:tab pos="2328863" algn="l"/>
              </a:tabLst>
              <a:defRPr/>
            </a:pPr>
            <a:r>
              <a:rPr lang="de-DE" altLang="de-DE" dirty="0">
                <a:latin typeface="Century Gothic" pitchFamily="34" charset="0"/>
              </a:rPr>
              <a:t>	</a:t>
            </a:r>
          </a:p>
          <a:p>
            <a:pPr marL="2154238" indent="-2154238">
              <a:lnSpc>
                <a:spcPct val="100000"/>
              </a:lnSpc>
              <a:spcBef>
                <a:spcPts val="600"/>
              </a:spcBef>
              <a:spcAft>
                <a:spcPts val="600"/>
              </a:spcAft>
              <a:defRPr/>
            </a:pPr>
            <a:endParaRPr lang="de-DE" altLang="de-DE" dirty="0">
              <a:latin typeface="Century Gothic" pitchFamily="34" charset="0"/>
            </a:endParaRPr>
          </a:p>
        </p:txBody>
      </p:sp>
      <p:sp>
        <p:nvSpPr>
          <p:cNvPr id="401411" name="Rectangle 2">
            <a:extLst>
              <a:ext uri="{FF2B5EF4-FFF2-40B4-BE49-F238E27FC236}">
                <a16:creationId xmlns:a16="http://schemas.microsoft.com/office/drawing/2014/main" id="{7A114989-76F8-4414-9FF7-980848C1F10C}"/>
              </a:ext>
            </a:extLst>
          </p:cNvPr>
          <p:cNvSpPr txBox="1">
            <a:spLocks/>
          </p:cNvSpPr>
          <p:nvPr/>
        </p:nvSpPr>
        <p:spPr bwMode="auto">
          <a:xfrm>
            <a:off x="1038146" y="72888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b="1" dirty="0">
                <a:solidFill>
                  <a:srgbClr val="00B0F0"/>
                </a:solidFill>
                <a:latin typeface="Century Gothic" panose="020B0502020202020204" pitchFamily="34" charset="0"/>
              </a:rPr>
              <a:t>6.3 Bilanzierungsvorschriften für latente Steuern (Einzelabschluss)</a:t>
            </a:r>
          </a:p>
        </p:txBody>
      </p:sp>
      <p:sp>
        <p:nvSpPr>
          <p:cNvPr id="401413" name="Textfeld 1">
            <a:extLst>
              <a:ext uri="{FF2B5EF4-FFF2-40B4-BE49-F238E27FC236}">
                <a16:creationId xmlns:a16="http://schemas.microsoft.com/office/drawing/2014/main" id="{0DA2708E-9D10-49F1-AFF8-80B5331D39D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2" name="Rechteck 1">
            <a:extLst>
              <a:ext uri="{FF2B5EF4-FFF2-40B4-BE49-F238E27FC236}">
                <a16:creationId xmlns:a16="http://schemas.microsoft.com/office/drawing/2014/main" id="{6294349E-317C-4156-8A5D-83EDE317CE1F}"/>
              </a:ext>
            </a:extLst>
          </p:cNvPr>
          <p:cNvSpPr/>
          <p:nvPr/>
        </p:nvSpPr>
        <p:spPr>
          <a:xfrm>
            <a:off x="957637" y="1078614"/>
            <a:ext cx="11015587" cy="307777"/>
          </a:xfrm>
          <a:prstGeom prst="rect">
            <a:avLst/>
          </a:prstGeom>
        </p:spPr>
        <p:txBody>
          <a:bodyPr wrap="square">
            <a:spAutoFit/>
          </a:bodyPr>
          <a:lstStyle/>
          <a:p>
            <a:pPr marL="533400" indent="-533400">
              <a:lnSpc>
                <a:spcPct val="100000"/>
              </a:lnSpc>
              <a:spcBef>
                <a:spcPts val="600"/>
              </a:spcBef>
              <a:spcAft>
                <a:spcPts val="600"/>
              </a:spcAft>
              <a:defRPr/>
            </a:pPr>
            <a:r>
              <a:rPr lang="de-DE" altLang="de-DE" sz="1400" b="1" dirty="0">
                <a:solidFill>
                  <a:srgbClr val="00B0F0"/>
                </a:solidFill>
                <a:latin typeface="Century Gothic" pitchFamily="34" charset="0"/>
              </a:rPr>
              <a:t>6.3.1 Überblick über die gesetzlichen Regelungen und Verlautbarungen der Standardsetter</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74101" y="1822803"/>
            <a:ext cx="10656887" cy="3025775"/>
          </a:xfrm>
          <a:prstGeom prst="rect">
            <a:avLst/>
          </a:prstGeom>
        </p:spPr>
        <p:txBody>
          <a:bodyPr/>
          <a:lstStyle/>
          <a:p>
            <a:pPr marL="265113" indent="-265113">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 266 Abs. 3 A. HGB: </a:t>
            </a:r>
            <a:r>
              <a:rPr lang="de-DE" altLang="de-DE" sz="1600" dirty="0">
                <a:latin typeface="Century Gothic" pitchFamily="34" charset="0"/>
              </a:rPr>
              <a:t>Eigenkapital-Gliederung in der Bilanz</a:t>
            </a:r>
          </a:p>
          <a:p>
            <a:pPr marL="265113" indent="-265113">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 272 HGB: </a:t>
            </a:r>
            <a:r>
              <a:rPr lang="de-DE" altLang="de-DE" sz="1600" dirty="0">
                <a:latin typeface="Century Gothic" pitchFamily="34" charset="0"/>
              </a:rPr>
              <a:t>Vorschriften zum Eigenkapital, s. auch § 264c HGB</a:t>
            </a:r>
          </a:p>
          <a:p>
            <a:pPr marL="265113" indent="-265113" defTabSz="1719263">
              <a:lnSpc>
                <a:spcPct val="100000"/>
              </a:lnSpc>
              <a:spcBef>
                <a:spcPts val="600"/>
              </a:spcBef>
              <a:spcAft>
                <a:spcPts val="600"/>
              </a:spcAft>
              <a:buFont typeface="Arial" panose="020B0604020202020204" pitchFamily="34" charset="0"/>
              <a:buChar char="•"/>
              <a:tabLst>
                <a:tab pos="1544638" algn="l"/>
              </a:tabLst>
              <a:defRPr/>
            </a:pPr>
            <a:r>
              <a:rPr lang="de-DE" altLang="de-DE" sz="1600" b="1" dirty="0">
                <a:latin typeface="Century Gothic" pitchFamily="34" charset="0"/>
              </a:rPr>
              <a:t>§ 268 Abs. 1 und 3 HGB: </a:t>
            </a:r>
            <a:r>
              <a:rPr lang="de-DE" altLang="de-DE" sz="1600" dirty="0">
                <a:latin typeface="Century Gothic" pitchFamily="34" charset="0"/>
              </a:rPr>
              <a:t>Ergebnisverwendung</a:t>
            </a:r>
          </a:p>
          <a:p>
            <a:pPr marL="265113" indent="-265113" defTabSz="1719263">
              <a:lnSpc>
                <a:spcPct val="100000"/>
              </a:lnSpc>
              <a:spcBef>
                <a:spcPts val="600"/>
              </a:spcBef>
              <a:spcAft>
                <a:spcPts val="600"/>
              </a:spcAft>
              <a:buFont typeface="Arial" panose="020B0604020202020204" pitchFamily="34" charset="0"/>
              <a:buChar char="•"/>
              <a:tabLst>
                <a:tab pos="1544638" algn="l"/>
              </a:tabLst>
              <a:defRPr/>
            </a:pPr>
            <a:r>
              <a:rPr lang="de-DE" altLang="de-DE" sz="1600" dirty="0">
                <a:latin typeface="Century Gothic" pitchFamily="34" charset="0"/>
              </a:rPr>
              <a:t>Beachte Personenhandelsgesellschaften i. d. R: § 120 HGB vollständige Verwendung,</a:t>
            </a:r>
          </a:p>
          <a:p>
            <a:pPr marL="265113" indent="-265113" defTabSz="1719263">
              <a:lnSpc>
                <a:spcPct val="100000"/>
              </a:lnSpc>
              <a:spcBef>
                <a:spcPts val="600"/>
              </a:spcBef>
              <a:spcAft>
                <a:spcPts val="600"/>
              </a:spcAft>
              <a:buFont typeface="Arial" panose="020B0604020202020204" pitchFamily="34" charset="0"/>
              <a:buChar char="•"/>
              <a:tabLst>
                <a:tab pos="1544638" algn="l"/>
              </a:tabLst>
              <a:defRPr/>
            </a:pPr>
            <a:r>
              <a:rPr lang="de-DE" altLang="de-DE" sz="1600" dirty="0">
                <a:latin typeface="Century Gothic" pitchFamily="34" charset="0"/>
              </a:rPr>
              <a:t>Aufbrauchen von Eigenkapital durch Verluste, § 270 Abs. 2 HGB</a:t>
            </a:r>
          </a:p>
          <a:p>
            <a:pPr marL="265113" indent="-265113">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 275 Abs. 4 HGB: </a:t>
            </a:r>
            <a:r>
              <a:rPr lang="de-DE" altLang="de-DE" sz="1600" dirty="0">
                <a:latin typeface="Century Gothic" pitchFamily="34" charset="0"/>
              </a:rPr>
              <a:t>Darstellung der Veränderungen der Kapital- </a:t>
            </a:r>
            <a:r>
              <a:rPr lang="de-DE" altLang="de-DE" sz="1600">
                <a:latin typeface="Century Gothic" pitchFamily="34" charset="0"/>
              </a:rPr>
              <a:t>und Gewinnrücklagen</a:t>
            </a:r>
            <a:br>
              <a:rPr lang="de-DE" altLang="de-DE" sz="1600">
                <a:latin typeface="Century Gothic" pitchFamily="34" charset="0"/>
              </a:rPr>
            </a:br>
            <a:r>
              <a:rPr lang="de-DE" altLang="de-DE" sz="1600">
                <a:latin typeface="Century Gothic" pitchFamily="34" charset="0"/>
              </a:rPr>
              <a:t>in </a:t>
            </a:r>
            <a:r>
              <a:rPr lang="de-DE" altLang="de-DE" sz="1600" dirty="0">
                <a:latin typeface="Century Gothic" pitchFamily="34" charset="0"/>
              </a:rPr>
              <a:t>der GuV</a:t>
            </a:r>
          </a:p>
        </p:txBody>
      </p:sp>
      <p:sp>
        <p:nvSpPr>
          <p:cNvPr id="14" name="Textfeld 1">
            <a:extLst>
              <a:ext uri="{FF2B5EF4-FFF2-40B4-BE49-F238E27FC236}">
                <a16:creationId xmlns:a16="http://schemas.microsoft.com/office/drawing/2014/main" id="{B1024A5E-6BCD-4042-8537-5ECF1C9D360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1: Prüfung des Eigenkapitals</a:t>
            </a:r>
          </a:p>
        </p:txBody>
      </p:sp>
      <p:sp>
        <p:nvSpPr>
          <p:cNvPr id="7" name="Rechteck 1">
            <a:extLst>
              <a:ext uri="{FF2B5EF4-FFF2-40B4-BE49-F238E27FC236}">
                <a16:creationId xmlns:a16="http://schemas.microsoft.com/office/drawing/2014/main" id="{B786E89A-826D-43A5-BB48-031AC4DF10BD}"/>
              </a:ext>
            </a:extLst>
          </p:cNvPr>
          <p:cNvSpPr>
            <a:spLocks noChangeArrowheads="1"/>
          </p:cNvSpPr>
          <p:nvPr/>
        </p:nvSpPr>
        <p:spPr bwMode="auto">
          <a:xfrm>
            <a:off x="951760" y="1024743"/>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1.3.4 Zusammenfassender Überblick von zu beachtenden Normen</a:t>
            </a:r>
          </a:p>
        </p:txBody>
      </p:sp>
      <p:sp>
        <p:nvSpPr>
          <p:cNvPr id="8" name="Rechteck 1">
            <a:extLst>
              <a:ext uri="{FF2B5EF4-FFF2-40B4-BE49-F238E27FC236}">
                <a16:creationId xmlns:a16="http://schemas.microsoft.com/office/drawing/2014/main" id="{A8558468-4AD5-4A4D-BE7A-DC6086F4781F}"/>
              </a:ext>
            </a:extLst>
          </p:cNvPr>
          <p:cNvSpPr>
            <a:spLocks noChangeArrowheads="1"/>
          </p:cNvSpPr>
          <p:nvPr/>
        </p:nvSpPr>
        <p:spPr bwMode="auto">
          <a:xfrm>
            <a:off x="855438" y="1378276"/>
            <a:ext cx="29848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r>
              <a:rPr lang="de-DE" altLang="de-DE" sz="1600" dirty="0">
                <a:solidFill>
                  <a:srgbClr val="00B0F0"/>
                </a:solidFill>
                <a:latin typeface="Century Gothic" panose="020B0502020202020204" pitchFamily="34" charset="0"/>
              </a:rPr>
              <a:t>1.3.4.1 Handelsgesetzbuch</a:t>
            </a:r>
          </a:p>
        </p:txBody>
      </p:sp>
    </p:spTree>
    <p:extLst>
      <p:ext uri="{BB962C8B-B14F-4D97-AF65-F5344CB8AC3E}">
        <p14:creationId xmlns:p14="http://schemas.microsoft.com/office/powerpoint/2010/main" val="1170691086"/>
      </p:ext>
    </p:extLst>
  </p:cSld>
  <p:clrMapOvr>
    <a:masterClrMapping/>
  </p:clrMapOvr>
  <p:transition spd="slow"/>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 Box 4">
            <a:extLst>
              <a:ext uri="{FF2B5EF4-FFF2-40B4-BE49-F238E27FC236}">
                <a16:creationId xmlns:a16="http://schemas.microsoft.com/office/drawing/2014/main" id="{2FBA8E87-D9EB-4A53-A6C0-A48065473403}"/>
              </a:ext>
            </a:extLst>
          </p:cNvPr>
          <p:cNvSpPr>
            <a:spLocks noChangeArrowheads="1"/>
          </p:cNvSpPr>
          <p:nvPr/>
        </p:nvSpPr>
        <p:spPr bwMode="auto">
          <a:xfrm>
            <a:off x="1302241" y="1628000"/>
            <a:ext cx="2111375" cy="714375"/>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handelsrechtliche</a:t>
            </a:r>
            <a:br>
              <a:rPr lang="de-DE" altLang="de-DE" sz="1200" b="1">
                <a:solidFill>
                  <a:srgbClr val="FFFFFF"/>
                </a:solidFill>
                <a:latin typeface="Century Gothic" panose="020B0502020202020204" pitchFamily="34" charset="0"/>
              </a:rPr>
            </a:br>
            <a:r>
              <a:rPr lang="de-DE" altLang="de-DE" sz="1200" b="1">
                <a:solidFill>
                  <a:srgbClr val="FFFFFF"/>
                </a:solidFill>
                <a:latin typeface="Century Gothic" panose="020B0502020202020204" pitchFamily="34" charset="0"/>
              </a:rPr>
              <a:t>Wertansätze</a:t>
            </a:r>
          </a:p>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Vgg. und Schulden</a:t>
            </a:r>
          </a:p>
        </p:txBody>
      </p:sp>
      <p:sp>
        <p:nvSpPr>
          <p:cNvPr id="405507" name="Text Box 5">
            <a:extLst>
              <a:ext uri="{FF2B5EF4-FFF2-40B4-BE49-F238E27FC236}">
                <a16:creationId xmlns:a16="http://schemas.microsoft.com/office/drawing/2014/main" id="{4C683D24-CFD1-4D4A-A792-ACFA10520A0C}"/>
              </a:ext>
            </a:extLst>
          </p:cNvPr>
          <p:cNvSpPr txBox="1">
            <a:spLocks noChangeArrowheads="1"/>
          </p:cNvSpPr>
          <p:nvPr/>
        </p:nvSpPr>
        <p:spPr bwMode="auto">
          <a:xfrm>
            <a:off x="1301671" y="2385238"/>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sz="1200">
                <a:solidFill>
                  <a:srgbClr val="000000"/>
                </a:solidFill>
                <a:latin typeface="Century Gothic" panose="020B0502020202020204" pitchFamily="34" charset="0"/>
              </a:rPr>
              <a:t>Buchwerte lt.</a:t>
            </a:r>
            <a:br>
              <a:rPr lang="de-DE" altLang="de-DE" sz="1200">
                <a:solidFill>
                  <a:srgbClr val="000000"/>
                </a:solidFill>
                <a:latin typeface="Century Gothic" panose="020B0502020202020204" pitchFamily="34" charset="0"/>
              </a:rPr>
            </a:br>
            <a:r>
              <a:rPr lang="de-DE" altLang="de-DE" sz="1200">
                <a:solidFill>
                  <a:srgbClr val="000000"/>
                </a:solidFill>
                <a:latin typeface="Century Gothic" panose="020B0502020202020204" pitchFamily="34" charset="0"/>
              </a:rPr>
              <a:t>Handelsbilanz</a:t>
            </a:r>
          </a:p>
        </p:txBody>
      </p:sp>
      <p:sp>
        <p:nvSpPr>
          <p:cNvPr id="405508" name="Text Box 6">
            <a:extLst>
              <a:ext uri="{FF2B5EF4-FFF2-40B4-BE49-F238E27FC236}">
                <a16:creationId xmlns:a16="http://schemas.microsoft.com/office/drawing/2014/main" id="{3F8BC958-86BD-4A83-B32C-CABD3718975D}"/>
              </a:ext>
            </a:extLst>
          </p:cNvPr>
          <p:cNvSpPr>
            <a:spLocks noChangeArrowheads="1"/>
          </p:cNvSpPr>
          <p:nvPr/>
        </p:nvSpPr>
        <p:spPr bwMode="auto">
          <a:xfrm>
            <a:off x="7346200" y="1628000"/>
            <a:ext cx="2376488" cy="714375"/>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steuerliche</a:t>
            </a:r>
          </a:p>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Wertansätze</a:t>
            </a:r>
          </a:p>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Vgg. und Schulden</a:t>
            </a:r>
          </a:p>
        </p:txBody>
      </p:sp>
      <p:sp>
        <p:nvSpPr>
          <p:cNvPr id="405509" name="Text Box 7">
            <a:extLst>
              <a:ext uri="{FF2B5EF4-FFF2-40B4-BE49-F238E27FC236}">
                <a16:creationId xmlns:a16="http://schemas.microsoft.com/office/drawing/2014/main" id="{C0396BA1-C86B-41CA-8A07-5A4037918054}"/>
              </a:ext>
            </a:extLst>
          </p:cNvPr>
          <p:cNvSpPr txBox="1">
            <a:spLocks noChangeArrowheads="1"/>
          </p:cNvSpPr>
          <p:nvPr/>
        </p:nvSpPr>
        <p:spPr bwMode="auto">
          <a:xfrm>
            <a:off x="7343234" y="2377857"/>
            <a:ext cx="237331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sz="1200" dirty="0">
                <a:solidFill>
                  <a:srgbClr val="000000"/>
                </a:solidFill>
                <a:latin typeface="Century Gothic" panose="020B0502020202020204" pitchFamily="34" charset="0"/>
              </a:rPr>
              <a:t>i. d. R. Buchwerte lt.</a:t>
            </a:r>
            <a:br>
              <a:rPr lang="de-DE" altLang="de-DE" sz="1200" dirty="0">
                <a:solidFill>
                  <a:srgbClr val="000000"/>
                </a:solidFill>
                <a:latin typeface="Century Gothic" panose="020B0502020202020204" pitchFamily="34" charset="0"/>
              </a:rPr>
            </a:br>
            <a:r>
              <a:rPr lang="de-DE" altLang="de-DE" sz="1200" dirty="0">
                <a:solidFill>
                  <a:srgbClr val="000000"/>
                </a:solidFill>
                <a:latin typeface="Century Gothic" panose="020B0502020202020204" pitchFamily="34" charset="0"/>
              </a:rPr>
              <a:t>Steuerbilanz</a:t>
            </a:r>
          </a:p>
          <a:p>
            <a:pPr eaLnBrk="1" hangingPunct="1">
              <a:lnSpc>
                <a:spcPct val="100000"/>
              </a:lnSpc>
              <a:spcBef>
                <a:spcPct val="0"/>
              </a:spcBef>
              <a:buFont typeface="Arial" panose="020B0604020202020204" pitchFamily="34" charset="0"/>
              <a:buChar char="•"/>
            </a:pPr>
            <a:r>
              <a:rPr lang="de-DE" altLang="de-DE" sz="1200" dirty="0">
                <a:solidFill>
                  <a:srgbClr val="000000"/>
                </a:solidFill>
                <a:latin typeface="Century Gothic" panose="020B0502020202020204" pitchFamily="34" charset="0"/>
              </a:rPr>
              <a:t>ggf. außerbilanzielle Hinzu- und Abrechnungen</a:t>
            </a:r>
          </a:p>
        </p:txBody>
      </p:sp>
      <p:sp>
        <p:nvSpPr>
          <p:cNvPr id="405513" name="Text Box 11">
            <a:extLst>
              <a:ext uri="{FF2B5EF4-FFF2-40B4-BE49-F238E27FC236}">
                <a16:creationId xmlns:a16="http://schemas.microsoft.com/office/drawing/2014/main" id="{71BC2B52-298C-46BE-B497-8B77C8D74F13}"/>
              </a:ext>
            </a:extLst>
          </p:cNvPr>
          <p:cNvSpPr>
            <a:spLocks noChangeArrowheads="1"/>
          </p:cNvSpPr>
          <p:nvPr/>
        </p:nvSpPr>
        <p:spPr bwMode="auto">
          <a:xfrm>
            <a:off x="4263896" y="2578913"/>
            <a:ext cx="2232025" cy="306387"/>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Differenz</a:t>
            </a:r>
          </a:p>
        </p:txBody>
      </p:sp>
      <p:sp>
        <p:nvSpPr>
          <p:cNvPr id="405515" name="Text Box 13">
            <a:extLst>
              <a:ext uri="{FF2B5EF4-FFF2-40B4-BE49-F238E27FC236}">
                <a16:creationId xmlns:a16="http://schemas.microsoft.com/office/drawing/2014/main" id="{59AAF634-EC19-4973-BB0C-D1F34F6D9A59}"/>
              </a:ext>
            </a:extLst>
          </p:cNvPr>
          <p:cNvSpPr txBox="1">
            <a:spLocks noChangeArrowheads="1"/>
          </p:cNvSpPr>
          <p:nvPr/>
        </p:nvSpPr>
        <p:spPr bwMode="auto">
          <a:xfrm>
            <a:off x="4254371" y="2961500"/>
            <a:ext cx="2232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sz="1200">
                <a:solidFill>
                  <a:srgbClr val="000000"/>
                </a:solidFill>
                <a:latin typeface="Century Gothic" panose="020B0502020202020204" pitchFamily="34" charset="0"/>
              </a:rPr>
              <a:t>Ansatzunterschiede</a:t>
            </a:r>
            <a:br>
              <a:rPr lang="de-DE" altLang="de-DE" sz="1200">
                <a:solidFill>
                  <a:srgbClr val="000000"/>
                </a:solidFill>
                <a:latin typeface="Century Gothic" panose="020B0502020202020204" pitchFamily="34" charset="0"/>
              </a:rPr>
            </a:br>
            <a:r>
              <a:rPr lang="de-DE" altLang="de-DE" sz="1200">
                <a:solidFill>
                  <a:srgbClr val="000000"/>
                </a:solidFill>
                <a:latin typeface="Century Gothic" panose="020B0502020202020204" pitchFamily="34" charset="0"/>
              </a:rPr>
              <a:t>sowie</a:t>
            </a:r>
          </a:p>
          <a:p>
            <a:pPr eaLnBrk="1" hangingPunct="1">
              <a:lnSpc>
                <a:spcPct val="100000"/>
              </a:lnSpc>
              <a:spcBef>
                <a:spcPct val="0"/>
              </a:spcBef>
              <a:buFont typeface="Arial" panose="020B0604020202020204" pitchFamily="34" charset="0"/>
              <a:buChar char="•"/>
            </a:pPr>
            <a:r>
              <a:rPr lang="de-DE" altLang="de-DE" sz="1200">
                <a:solidFill>
                  <a:srgbClr val="000000"/>
                </a:solidFill>
                <a:latin typeface="Century Gothic" panose="020B0502020202020204" pitchFamily="34" charset="0"/>
              </a:rPr>
              <a:t>Bewertungsunterschiede</a:t>
            </a:r>
          </a:p>
        </p:txBody>
      </p:sp>
      <p:sp>
        <p:nvSpPr>
          <p:cNvPr id="405516" name="Text Box 14">
            <a:extLst>
              <a:ext uri="{FF2B5EF4-FFF2-40B4-BE49-F238E27FC236}">
                <a16:creationId xmlns:a16="http://schemas.microsoft.com/office/drawing/2014/main" id="{098156B2-84AC-4046-B055-243E9AE457A5}"/>
              </a:ext>
            </a:extLst>
          </p:cNvPr>
          <p:cNvSpPr>
            <a:spLocks noChangeArrowheads="1"/>
          </p:cNvSpPr>
          <p:nvPr/>
        </p:nvSpPr>
        <p:spPr bwMode="auto">
          <a:xfrm>
            <a:off x="1302241" y="4098150"/>
            <a:ext cx="2230437" cy="306388"/>
          </a:xfrm>
          <a:prstGeom prst="roundRect">
            <a:avLst>
              <a:gd name="adj" fmla="val 16667"/>
            </a:avLst>
          </a:prstGeom>
          <a:solidFill>
            <a:schemeClr val="bg1">
              <a:lumMod val="85000"/>
            </a:schemeClr>
          </a:solidFill>
          <a:ln>
            <a:noFill/>
          </a:ln>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latin typeface="Century Gothic" panose="020B0502020202020204" pitchFamily="34" charset="0"/>
              </a:rPr>
              <a:t>temporär</a:t>
            </a:r>
          </a:p>
        </p:txBody>
      </p:sp>
      <p:sp>
        <p:nvSpPr>
          <p:cNvPr id="405517" name="Text Box 15">
            <a:extLst>
              <a:ext uri="{FF2B5EF4-FFF2-40B4-BE49-F238E27FC236}">
                <a16:creationId xmlns:a16="http://schemas.microsoft.com/office/drawing/2014/main" id="{A435A264-555A-4E0F-A937-53C1C08CA221}"/>
              </a:ext>
            </a:extLst>
          </p:cNvPr>
          <p:cNvSpPr txBox="1">
            <a:spLocks noChangeArrowheads="1"/>
          </p:cNvSpPr>
          <p:nvPr/>
        </p:nvSpPr>
        <p:spPr bwMode="auto">
          <a:xfrm>
            <a:off x="1300653" y="4474388"/>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sz="1200">
                <a:solidFill>
                  <a:srgbClr val="000000"/>
                </a:solidFill>
                <a:latin typeface="Century Gothic" panose="020B0502020202020204" pitchFamily="34" charset="0"/>
              </a:rPr>
              <a:t>planmäßige, steuerwirksame Umkehr</a:t>
            </a:r>
          </a:p>
        </p:txBody>
      </p:sp>
      <p:sp>
        <p:nvSpPr>
          <p:cNvPr id="405518" name="Text Box 16">
            <a:extLst>
              <a:ext uri="{FF2B5EF4-FFF2-40B4-BE49-F238E27FC236}">
                <a16:creationId xmlns:a16="http://schemas.microsoft.com/office/drawing/2014/main" id="{6D7B03C6-F335-4571-BA6B-D00DDBF22350}"/>
              </a:ext>
            </a:extLst>
          </p:cNvPr>
          <p:cNvSpPr>
            <a:spLocks noChangeArrowheads="1"/>
          </p:cNvSpPr>
          <p:nvPr/>
        </p:nvSpPr>
        <p:spPr bwMode="auto">
          <a:xfrm>
            <a:off x="4265484" y="4098150"/>
            <a:ext cx="2230437" cy="306388"/>
          </a:xfrm>
          <a:prstGeom prst="roundRect">
            <a:avLst>
              <a:gd name="adj" fmla="val 16667"/>
            </a:avLst>
          </a:prstGeom>
          <a:solidFill>
            <a:schemeClr val="bg1">
              <a:lumMod val="85000"/>
            </a:schemeClr>
          </a:solidFill>
          <a:ln>
            <a:noFill/>
          </a:ln>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latin typeface="Century Gothic" panose="020B0502020202020204" pitchFamily="34" charset="0"/>
              </a:rPr>
              <a:t>quasi-permanent</a:t>
            </a:r>
          </a:p>
        </p:txBody>
      </p:sp>
      <p:sp>
        <p:nvSpPr>
          <p:cNvPr id="405519" name="Text Box 17">
            <a:extLst>
              <a:ext uri="{FF2B5EF4-FFF2-40B4-BE49-F238E27FC236}">
                <a16:creationId xmlns:a16="http://schemas.microsoft.com/office/drawing/2014/main" id="{6A3689E1-FC0A-4A4D-8715-EB89C22F1007}"/>
              </a:ext>
            </a:extLst>
          </p:cNvPr>
          <p:cNvSpPr txBox="1">
            <a:spLocks noChangeArrowheads="1"/>
          </p:cNvSpPr>
          <p:nvPr/>
        </p:nvSpPr>
        <p:spPr bwMode="auto">
          <a:xfrm>
            <a:off x="4271833" y="4477260"/>
            <a:ext cx="23050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sz="1200">
                <a:solidFill>
                  <a:srgbClr val="000000"/>
                </a:solidFill>
                <a:latin typeface="Century Gothic" panose="020B0502020202020204" pitchFamily="34" charset="0"/>
              </a:rPr>
              <a:t>Umkehrungszeitpunkt unbestimmt, im Ermessen der Gesellschaft</a:t>
            </a:r>
          </a:p>
        </p:txBody>
      </p:sp>
      <p:sp>
        <p:nvSpPr>
          <p:cNvPr id="405520" name="Text Box 18">
            <a:extLst>
              <a:ext uri="{FF2B5EF4-FFF2-40B4-BE49-F238E27FC236}">
                <a16:creationId xmlns:a16="http://schemas.microsoft.com/office/drawing/2014/main" id="{51DEF3C4-89C9-40D1-B5B6-0F3E7CCDE375}"/>
              </a:ext>
            </a:extLst>
          </p:cNvPr>
          <p:cNvSpPr>
            <a:spLocks noChangeArrowheads="1"/>
          </p:cNvSpPr>
          <p:nvPr/>
        </p:nvSpPr>
        <p:spPr bwMode="auto">
          <a:xfrm>
            <a:off x="7343234" y="4098150"/>
            <a:ext cx="2373312" cy="306388"/>
          </a:xfrm>
          <a:prstGeom prst="roundRect">
            <a:avLst>
              <a:gd name="adj" fmla="val 16667"/>
            </a:avLst>
          </a:prstGeom>
          <a:solidFill>
            <a:schemeClr val="bg1">
              <a:lumMod val="85000"/>
            </a:schemeClr>
          </a:solidFill>
          <a:ln>
            <a:noFill/>
          </a:ln>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latin typeface="Century Gothic" panose="020B0502020202020204" pitchFamily="34" charset="0"/>
              </a:rPr>
              <a:t>permanent</a:t>
            </a:r>
          </a:p>
        </p:txBody>
      </p:sp>
      <p:sp>
        <p:nvSpPr>
          <p:cNvPr id="405521" name="Text Box 19">
            <a:extLst>
              <a:ext uri="{FF2B5EF4-FFF2-40B4-BE49-F238E27FC236}">
                <a16:creationId xmlns:a16="http://schemas.microsoft.com/office/drawing/2014/main" id="{A7408A74-481A-4CAC-B4B9-79E5058730CE}"/>
              </a:ext>
            </a:extLst>
          </p:cNvPr>
          <p:cNvSpPr txBox="1">
            <a:spLocks noChangeArrowheads="1"/>
          </p:cNvSpPr>
          <p:nvPr/>
        </p:nvSpPr>
        <p:spPr bwMode="auto">
          <a:xfrm>
            <a:off x="7316038" y="449104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sz="1200">
                <a:solidFill>
                  <a:srgbClr val="000000"/>
                </a:solidFill>
                <a:latin typeface="Century Gothic" panose="020B0502020202020204" pitchFamily="34" charset="0"/>
              </a:rPr>
              <a:t>keine (steuerwirksame) Umkehrung</a:t>
            </a:r>
          </a:p>
        </p:txBody>
      </p:sp>
      <p:cxnSp>
        <p:nvCxnSpPr>
          <p:cNvPr id="405522" name="AutoShape 20">
            <a:extLst>
              <a:ext uri="{FF2B5EF4-FFF2-40B4-BE49-F238E27FC236}">
                <a16:creationId xmlns:a16="http://schemas.microsoft.com/office/drawing/2014/main" id="{2CCCEFF5-22F4-4E25-8C27-8224D966F6C7}"/>
              </a:ext>
            </a:extLst>
          </p:cNvPr>
          <p:cNvCxnSpPr>
            <a:cxnSpLocks noChangeShapeType="1"/>
          </p:cNvCxnSpPr>
          <p:nvPr/>
        </p:nvCxnSpPr>
        <p:spPr bwMode="auto">
          <a:xfrm>
            <a:off x="5370384" y="3748178"/>
            <a:ext cx="0" cy="25688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523" name="AutoShape 21">
            <a:extLst>
              <a:ext uri="{FF2B5EF4-FFF2-40B4-BE49-F238E27FC236}">
                <a16:creationId xmlns:a16="http://schemas.microsoft.com/office/drawing/2014/main" id="{8E6392BE-41A3-45E5-BA51-F0A18D258DA1}"/>
              </a:ext>
            </a:extLst>
          </p:cNvPr>
          <p:cNvCxnSpPr>
            <a:cxnSpLocks noChangeShapeType="1"/>
          </p:cNvCxnSpPr>
          <p:nvPr/>
        </p:nvCxnSpPr>
        <p:spPr bwMode="auto">
          <a:xfrm rot="5400000">
            <a:off x="3793996" y="2428676"/>
            <a:ext cx="490537" cy="26622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524" name="AutoShape 22">
            <a:extLst>
              <a:ext uri="{FF2B5EF4-FFF2-40B4-BE49-F238E27FC236}">
                <a16:creationId xmlns:a16="http://schemas.microsoft.com/office/drawing/2014/main" id="{4B9D6A35-A5A7-4D8A-B3F1-ABAE973C9DD5}"/>
              </a:ext>
            </a:extLst>
          </p:cNvPr>
          <p:cNvCxnSpPr>
            <a:cxnSpLocks noChangeShapeType="1"/>
          </p:cNvCxnSpPr>
          <p:nvPr/>
        </p:nvCxnSpPr>
        <p:spPr bwMode="auto">
          <a:xfrm rot="16200000" flipH="1">
            <a:off x="6602284" y="2289205"/>
            <a:ext cx="490537" cy="29543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525" name="Text Box 23">
            <a:extLst>
              <a:ext uri="{FF2B5EF4-FFF2-40B4-BE49-F238E27FC236}">
                <a16:creationId xmlns:a16="http://schemas.microsoft.com/office/drawing/2014/main" id="{CF6DFC63-AF68-48BF-986D-0CCC27040C87}"/>
              </a:ext>
            </a:extLst>
          </p:cNvPr>
          <p:cNvSpPr>
            <a:spLocks noChangeArrowheads="1"/>
          </p:cNvSpPr>
          <p:nvPr/>
        </p:nvSpPr>
        <p:spPr bwMode="auto">
          <a:xfrm>
            <a:off x="1301670" y="5455463"/>
            <a:ext cx="5184725" cy="306387"/>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zu latenzieren</a:t>
            </a:r>
          </a:p>
        </p:txBody>
      </p:sp>
      <p:sp>
        <p:nvSpPr>
          <p:cNvPr id="405526" name="Text Box 24">
            <a:extLst>
              <a:ext uri="{FF2B5EF4-FFF2-40B4-BE49-F238E27FC236}">
                <a16:creationId xmlns:a16="http://schemas.microsoft.com/office/drawing/2014/main" id="{60BDE966-842D-405C-A474-2756FB0424DC}"/>
              </a:ext>
            </a:extLst>
          </p:cNvPr>
          <p:cNvSpPr>
            <a:spLocks noChangeArrowheads="1"/>
          </p:cNvSpPr>
          <p:nvPr/>
        </p:nvSpPr>
        <p:spPr bwMode="auto">
          <a:xfrm>
            <a:off x="7341646" y="5455463"/>
            <a:ext cx="2376488" cy="306387"/>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FFFFFF"/>
                </a:solidFill>
                <a:latin typeface="Century Gothic" panose="020B0502020202020204" pitchFamily="34" charset="0"/>
              </a:rPr>
              <a:t>nicht zu latenzieren</a:t>
            </a:r>
          </a:p>
        </p:txBody>
      </p:sp>
      <p:cxnSp>
        <p:nvCxnSpPr>
          <p:cNvPr id="405527" name="AutoShape 25">
            <a:extLst>
              <a:ext uri="{FF2B5EF4-FFF2-40B4-BE49-F238E27FC236}">
                <a16:creationId xmlns:a16="http://schemas.microsoft.com/office/drawing/2014/main" id="{32CF8821-87F1-429C-A265-D28D14529FFC}"/>
              </a:ext>
            </a:extLst>
          </p:cNvPr>
          <p:cNvCxnSpPr>
            <a:cxnSpLocks noChangeShapeType="1"/>
          </p:cNvCxnSpPr>
          <p:nvPr/>
        </p:nvCxnSpPr>
        <p:spPr bwMode="auto">
          <a:xfrm rot="16200000" flipH="1">
            <a:off x="2826091" y="4387720"/>
            <a:ext cx="523875" cy="161161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528" name="AutoShape 26">
            <a:extLst>
              <a:ext uri="{FF2B5EF4-FFF2-40B4-BE49-F238E27FC236}">
                <a16:creationId xmlns:a16="http://schemas.microsoft.com/office/drawing/2014/main" id="{059C31A6-8585-4EAF-8A94-CB850DB62C6E}"/>
              </a:ext>
            </a:extLst>
          </p:cNvPr>
          <p:cNvCxnSpPr>
            <a:cxnSpLocks noChangeShapeType="1"/>
            <a:stCxn id="405519" idx="2"/>
          </p:cNvCxnSpPr>
          <p:nvPr/>
        </p:nvCxnSpPr>
        <p:spPr bwMode="auto">
          <a:xfrm rot="5400000">
            <a:off x="4614732" y="4636010"/>
            <a:ext cx="322263" cy="1296988"/>
          </a:xfrm>
          <a:prstGeom prst="bentConnector3">
            <a:avLst>
              <a:gd name="adj1" fmla="val 1896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529" name="AutoShape 27">
            <a:extLst>
              <a:ext uri="{FF2B5EF4-FFF2-40B4-BE49-F238E27FC236}">
                <a16:creationId xmlns:a16="http://schemas.microsoft.com/office/drawing/2014/main" id="{D3EAAC04-F7D5-4519-A570-B18FE4E1C8EA}"/>
              </a:ext>
            </a:extLst>
          </p:cNvPr>
          <p:cNvCxnSpPr>
            <a:cxnSpLocks noChangeShapeType="1"/>
            <a:stCxn id="405521" idx="2"/>
          </p:cNvCxnSpPr>
          <p:nvPr/>
        </p:nvCxnSpPr>
        <p:spPr bwMode="auto">
          <a:xfrm>
            <a:off x="8432051" y="4948246"/>
            <a:ext cx="0" cy="511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530" name="Text Box 29">
            <a:extLst>
              <a:ext uri="{FF2B5EF4-FFF2-40B4-BE49-F238E27FC236}">
                <a16:creationId xmlns:a16="http://schemas.microsoft.com/office/drawing/2014/main" id="{FA1CCF8F-D033-4624-A1D9-F24C8F365500}"/>
              </a:ext>
            </a:extLst>
          </p:cNvPr>
          <p:cNvSpPr>
            <a:spLocks noChangeArrowheads="1"/>
          </p:cNvSpPr>
          <p:nvPr/>
        </p:nvSpPr>
        <p:spPr bwMode="auto">
          <a:xfrm>
            <a:off x="1301671" y="5976163"/>
            <a:ext cx="5184724" cy="306387"/>
          </a:xfrm>
          <a:prstGeom prst="roundRect">
            <a:avLst>
              <a:gd name="adj" fmla="val 16667"/>
            </a:avLst>
          </a:prstGeom>
          <a:solidFill>
            <a:schemeClr val="bg1">
              <a:lumMod val="75000"/>
            </a:schemeClr>
          </a:solidFill>
          <a:ln>
            <a:noFill/>
          </a:ln>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dirty="0">
                <a:latin typeface="Century Gothic" panose="020B0502020202020204" pitchFamily="34" charset="0"/>
              </a:rPr>
              <a:t>steuerliche Verlustvorträge</a:t>
            </a:r>
          </a:p>
        </p:txBody>
      </p:sp>
      <p:cxnSp>
        <p:nvCxnSpPr>
          <p:cNvPr id="405531" name="AutoShape 31">
            <a:extLst>
              <a:ext uri="{FF2B5EF4-FFF2-40B4-BE49-F238E27FC236}">
                <a16:creationId xmlns:a16="http://schemas.microsoft.com/office/drawing/2014/main" id="{4CAFE660-CAF2-4167-8C04-669F714A3264}"/>
              </a:ext>
            </a:extLst>
          </p:cNvPr>
          <p:cNvCxnSpPr>
            <a:cxnSpLocks noChangeShapeType="1"/>
          </p:cNvCxnSpPr>
          <p:nvPr/>
        </p:nvCxnSpPr>
        <p:spPr bwMode="auto">
          <a:xfrm flipV="1">
            <a:off x="4036884" y="5761850"/>
            <a:ext cx="1587" cy="2143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5532" name="Textfeld 3">
            <a:extLst>
              <a:ext uri="{FF2B5EF4-FFF2-40B4-BE49-F238E27FC236}">
                <a16:creationId xmlns:a16="http://schemas.microsoft.com/office/drawing/2014/main" id="{6782B826-5B68-434A-874A-7EDF6408A50C}"/>
              </a:ext>
            </a:extLst>
          </p:cNvPr>
          <p:cNvSpPr txBox="1">
            <a:spLocks noChangeArrowheads="1"/>
          </p:cNvSpPr>
          <p:nvPr/>
        </p:nvSpPr>
        <p:spPr bwMode="auto">
          <a:xfrm>
            <a:off x="947737" y="1069880"/>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Grundschema des bilanzorientierten Konzepts</a:t>
            </a:r>
          </a:p>
        </p:txBody>
      </p:sp>
      <p:sp>
        <p:nvSpPr>
          <p:cNvPr id="405534" name="Textfeld 1">
            <a:extLst>
              <a:ext uri="{FF2B5EF4-FFF2-40B4-BE49-F238E27FC236}">
                <a16:creationId xmlns:a16="http://schemas.microsoft.com/office/drawing/2014/main" id="{FFFF45FD-F223-4EF1-8BF7-13084548DA5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05536" name="Rectangle 2">
            <a:extLst>
              <a:ext uri="{FF2B5EF4-FFF2-40B4-BE49-F238E27FC236}">
                <a16:creationId xmlns:a16="http://schemas.microsoft.com/office/drawing/2014/main" id="{BEB9A093-FDE9-422A-84F0-B9DB02DF3D63}"/>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6.3.2 Ansatz</a:t>
            </a:r>
            <a:endParaRPr lang="de-DE" altLang="de-DE" sz="2000" b="1" dirty="0">
              <a:solidFill>
                <a:srgbClr val="00B0F0"/>
              </a:solidFill>
              <a:latin typeface="Century Gothic" panose="020B0502020202020204" pitchFamily="34" charset="0"/>
            </a:endParaRPr>
          </a:p>
        </p:txBody>
      </p:sp>
      <p:sp>
        <p:nvSpPr>
          <p:cNvPr id="35" name="Text Box 11">
            <a:extLst>
              <a:ext uri="{FF2B5EF4-FFF2-40B4-BE49-F238E27FC236}">
                <a16:creationId xmlns:a16="http://schemas.microsoft.com/office/drawing/2014/main" id="{137BEE1B-EEFB-479A-8E2B-D3D1518C60E4}"/>
              </a:ext>
            </a:extLst>
          </p:cNvPr>
          <p:cNvSpPr>
            <a:spLocks noChangeArrowheads="1"/>
          </p:cNvSpPr>
          <p:nvPr/>
        </p:nvSpPr>
        <p:spPr bwMode="auto">
          <a:xfrm>
            <a:off x="4217858" y="1796510"/>
            <a:ext cx="2232025" cy="389513"/>
          </a:xfrm>
          <a:prstGeom prst="ellipse">
            <a:avLst/>
          </a:prstGeom>
          <a:solidFill>
            <a:srgbClr val="CCECFF"/>
          </a:solidFill>
          <a:ln>
            <a:noFill/>
          </a:ln>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latin typeface="Century Gothic" panose="020B0502020202020204" pitchFamily="34" charset="0"/>
              </a:rPr>
              <a:t>Vergleich</a:t>
            </a:r>
          </a:p>
        </p:txBody>
      </p:sp>
      <p:sp>
        <p:nvSpPr>
          <p:cNvPr id="4" name="Pfeil: nach unten 3">
            <a:extLst>
              <a:ext uri="{FF2B5EF4-FFF2-40B4-BE49-F238E27FC236}">
                <a16:creationId xmlns:a16="http://schemas.microsoft.com/office/drawing/2014/main" id="{8464CDAA-C6A4-42D9-807F-0EB987AC22B1}"/>
              </a:ext>
            </a:extLst>
          </p:cNvPr>
          <p:cNvSpPr/>
          <p:nvPr/>
        </p:nvSpPr>
        <p:spPr>
          <a:xfrm>
            <a:off x="5091876" y="2236444"/>
            <a:ext cx="576064" cy="32778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rechts 4">
            <a:extLst>
              <a:ext uri="{FF2B5EF4-FFF2-40B4-BE49-F238E27FC236}">
                <a16:creationId xmlns:a16="http://schemas.microsoft.com/office/drawing/2014/main" id="{2FECE66C-6461-4D92-8AC3-670ADEABD11C}"/>
              </a:ext>
            </a:extLst>
          </p:cNvPr>
          <p:cNvSpPr/>
          <p:nvPr/>
        </p:nvSpPr>
        <p:spPr>
          <a:xfrm>
            <a:off x="3549617" y="1891492"/>
            <a:ext cx="537476" cy="21364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rechts 37">
            <a:extLst>
              <a:ext uri="{FF2B5EF4-FFF2-40B4-BE49-F238E27FC236}">
                <a16:creationId xmlns:a16="http://schemas.microsoft.com/office/drawing/2014/main" id="{B4125A56-12A0-4C54-9989-56D05179346C}"/>
              </a:ext>
            </a:extLst>
          </p:cNvPr>
          <p:cNvSpPr/>
          <p:nvPr/>
        </p:nvSpPr>
        <p:spPr>
          <a:xfrm rot="10800000">
            <a:off x="6629303" y="1891492"/>
            <a:ext cx="537476" cy="21364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2" name="Group 4">
            <a:extLst>
              <a:ext uri="{FF2B5EF4-FFF2-40B4-BE49-F238E27FC236}">
                <a16:creationId xmlns:a16="http://schemas.microsoft.com/office/drawing/2014/main" id="{9D02207F-E546-4344-BCB4-4DD8EF62CC0A}"/>
              </a:ext>
            </a:extLst>
          </p:cNvPr>
          <p:cNvGraphicFramePr>
            <a:graphicFrameLocks noGrp="1"/>
          </p:cNvGraphicFramePr>
          <p:nvPr>
            <p:extLst>
              <p:ext uri="{D42A27DB-BD31-4B8C-83A1-F6EECF244321}">
                <p14:modId xmlns:p14="http://schemas.microsoft.com/office/powerpoint/2010/main" val="3080662540"/>
              </p:ext>
            </p:extLst>
          </p:nvPr>
        </p:nvGraphicFramePr>
        <p:xfrm>
          <a:off x="1095374" y="1773238"/>
          <a:ext cx="9186615" cy="1871662"/>
        </p:xfrm>
        <a:graphic>
          <a:graphicData uri="http://schemas.openxmlformats.org/drawingml/2006/table">
            <a:tbl>
              <a:tblPr/>
              <a:tblGrid>
                <a:gridCol w="4218063">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06322">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endParaRPr kumimoji="0" lang="de-DE" altLang="de-DE" sz="1400" b="1" i="0" u="none" strike="noStrike" cap="none" normalizeH="0" baseline="0" dirty="0">
                        <a:ln>
                          <a:noFill/>
                        </a:ln>
                        <a:solidFill>
                          <a:schemeClr val="bg1"/>
                        </a:solidFill>
                        <a:effectLst/>
                        <a:latin typeface="Century Gothic" panose="020B0502020202020204" pitchFamily="34" charset="0"/>
                      </a:endParaRPr>
                    </a:p>
                  </a:txBody>
                  <a:tcPr marL="91456" marR="91456" marT="45699" marB="45699"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bg1"/>
                          </a:solidFill>
                          <a:effectLst/>
                          <a:latin typeface="Century Gothic" panose="020B0502020202020204" pitchFamily="34" charset="0"/>
                        </a:rPr>
                        <a:t>Aktiva</a:t>
                      </a:r>
                    </a:p>
                  </a:txBody>
                  <a:tcPr marL="91456" marR="91456"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bg1"/>
                          </a:solidFill>
                          <a:effectLst/>
                          <a:latin typeface="Century Gothic" panose="020B0502020202020204" pitchFamily="34" charset="0"/>
                        </a:rPr>
                        <a:t>Passiva</a:t>
                      </a:r>
                    </a:p>
                  </a:txBody>
                  <a:tcPr marL="91456" marR="91456"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784019">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handelsrechtlich höher als steuerrechtlich</a:t>
                      </a:r>
                    </a:p>
                  </a:txBody>
                  <a:tcPr marL="90015" marR="90015" marT="46778" marB="467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passive latente Steuern</a:t>
                      </a:r>
                    </a:p>
                  </a:txBody>
                  <a:tcPr marL="90015" marR="90015" marT="46778" marB="46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aktive latente Steuern</a:t>
                      </a:r>
                    </a:p>
                  </a:txBody>
                  <a:tcPr marL="90015" marR="90015" marT="46778" marB="4677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132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handelsrechtlich niedriger als steuerrechtlich</a:t>
                      </a:r>
                    </a:p>
                  </a:txBody>
                  <a:tcPr marL="90015" marR="90015" marT="46778" marB="4677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aktive latente Steuern</a:t>
                      </a:r>
                    </a:p>
                  </a:txBody>
                  <a:tcPr marL="90015" marR="90015" marT="46778" marB="46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passive latente Steuern</a:t>
                      </a:r>
                    </a:p>
                  </a:txBody>
                  <a:tcPr marL="90015" marR="90015" marT="46778" marB="4677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07572" name="Textfeld 2">
            <a:extLst>
              <a:ext uri="{FF2B5EF4-FFF2-40B4-BE49-F238E27FC236}">
                <a16:creationId xmlns:a16="http://schemas.microsoft.com/office/drawing/2014/main" id="{B88A9EFE-FE71-45A5-BBFA-1079005CB38D}"/>
              </a:ext>
            </a:extLst>
          </p:cNvPr>
          <p:cNvSpPr txBox="1">
            <a:spLocks noChangeArrowheads="1"/>
          </p:cNvSpPr>
          <p:nvPr/>
        </p:nvSpPr>
        <p:spPr bwMode="auto">
          <a:xfrm>
            <a:off x="973455" y="4013200"/>
            <a:ext cx="1080135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1200"/>
              </a:spcAft>
              <a:buFont typeface="Arial" panose="020B0604020202020204" pitchFamily="34" charset="0"/>
              <a:buChar char="•"/>
            </a:pPr>
            <a:r>
              <a:rPr lang="de-DE" altLang="de-DE">
                <a:solidFill>
                  <a:srgbClr val="000000"/>
                </a:solidFill>
                <a:latin typeface="Century Gothic" panose="020B0502020202020204" pitchFamily="34" charset="0"/>
              </a:rPr>
              <a:t>Aktiva Handelsbilanz </a:t>
            </a:r>
            <a:r>
              <a:rPr lang="de-DE" altLang="de-DE" b="1">
                <a:solidFill>
                  <a:srgbClr val="000000"/>
                </a:solidFill>
                <a:latin typeface="Century Gothic" panose="020B0502020202020204" pitchFamily="34" charset="0"/>
              </a:rPr>
              <a:t>&gt;</a:t>
            </a:r>
            <a:r>
              <a:rPr lang="de-DE" altLang="de-DE">
                <a:solidFill>
                  <a:srgbClr val="000000"/>
                </a:solidFill>
                <a:latin typeface="Century Gothic" panose="020B0502020202020204" pitchFamily="34" charset="0"/>
              </a:rPr>
              <a:t> Aktiva Steuerbilanz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mehr Vermögen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Ausgleich durch passive latente Steuer</a:t>
            </a:r>
          </a:p>
          <a:p>
            <a:pPr eaLnBrk="1" hangingPunct="1">
              <a:lnSpc>
                <a:spcPct val="100000"/>
              </a:lnSpc>
              <a:spcBef>
                <a:spcPts val="600"/>
              </a:spcBef>
              <a:spcAft>
                <a:spcPts val="1200"/>
              </a:spcAft>
              <a:buFont typeface="Arial" panose="020B0604020202020204" pitchFamily="34" charset="0"/>
              <a:buChar char="•"/>
            </a:pPr>
            <a:r>
              <a:rPr lang="de-DE" altLang="de-DE">
                <a:solidFill>
                  <a:srgbClr val="000000"/>
                </a:solidFill>
                <a:latin typeface="Century Gothic" panose="020B0502020202020204" pitchFamily="34" charset="0"/>
              </a:rPr>
              <a:t>Passiva Handelsbilanz </a:t>
            </a:r>
            <a:r>
              <a:rPr lang="de-DE" altLang="de-DE" b="1">
                <a:solidFill>
                  <a:srgbClr val="000000"/>
                </a:solidFill>
                <a:latin typeface="Century Gothic" panose="020B0502020202020204" pitchFamily="34" charset="0"/>
              </a:rPr>
              <a:t>&lt;</a:t>
            </a:r>
            <a:r>
              <a:rPr lang="de-DE" altLang="de-DE">
                <a:solidFill>
                  <a:srgbClr val="000000"/>
                </a:solidFill>
                <a:latin typeface="Century Gothic" panose="020B0502020202020204" pitchFamily="34" charset="0"/>
              </a:rPr>
              <a:t> Passiva Steuerbilanz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weniger Schulden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Ausgleich durch passive latente Steuer</a:t>
            </a:r>
          </a:p>
          <a:p>
            <a:pPr eaLnBrk="1" hangingPunct="1">
              <a:lnSpc>
                <a:spcPct val="100000"/>
              </a:lnSpc>
              <a:spcBef>
                <a:spcPts val="600"/>
              </a:spcBef>
              <a:spcAft>
                <a:spcPts val="1200"/>
              </a:spcAft>
              <a:buFont typeface="Arial" panose="020B0604020202020204" pitchFamily="34" charset="0"/>
              <a:buChar char="•"/>
            </a:pPr>
            <a:r>
              <a:rPr lang="de-DE" altLang="de-DE">
                <a:solidFill>
                  <a:srgbClr val="000000"/>
                </a:solidFill>
                <a:latin typeface="Century Gothic" panose="020B0502020202020204" pitchFamily="34" charset="0"/>
              </a:rPr>
              <a:t>Aktiva Handelsbilanz </a:t>
            </a:r>
            <a:r>
              <a:rPr lang="de-DE" altLang="de-DE" b="1">
                <a:solidFill>
                  <a:srgbClr val="000000"/>
                </a:solidFill>
                <a:latin typeface="Century Gothic" panose="020B0502020202020204" pitchFamily="34" charset="0"/>
              </a:rPr>
              <a:t>&lt;</a:t>
            </a:r>
            <a:r>
              <a:rPr lang="de-DE" altLang="de-DE">
                <a:solidFill>
                  <a:srgbClr val="000000"/>
                </a:solidFill>
                <a:latin typeface="Century Gothic" panose="020B0502020202020204" pitchFamily="34" charset="0"/>
              </a:rPr>
              <a:t> Aktiva Steuerbilanz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weniger Vermögen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Ausgleich durch aktive latente Steuer</a:t>
            </a:r>
          </a:p>
          <a:p>
            <a:pPr eaLnBrk="1" hangingPunct="1">
              <a:lnSpc>
                <a:spcPct val="100000"/>
              </a:lnSpc>
              <a:spcBef>
                <a:spcPts val="600"/>
              </a:spcBef>
              <a:spcAft>
                <a:spcPts val="600"/>
              </a:spcAft>
              <a:buFont typeface="Arial" panose="020B0604020202020204" pitchFamily="34" charset="0"/>
              <a:buChar char="•"/>
            </a:pPr>
            <a:r>
              <a:rPr lang="de-DE" altLang="de-DE">
                <a:solidFill>
                  <a:srgbClr val="000000"/>
                </a:solidFill>
                <a:latin typeface="Century Gothic" panose="020B0502020202020204" pitchFamily="34" charset="0"/>
              </a:rPr>
              <a:t>Passiva Handelsbilanz </a:t>
            </a:r>
            <a:r>
              <a:rPr lang="de-DE" altLang="de-DE" b="1">
                <a:solidFill>
                  <a:srgbClr val="000000"/>
                </a:solidFill>
                <a:latin typeface="Century Gothic" panose="020B0502020202020204" pitchFamily="34" charset="0"/>
              </a:rPr>
              <a:t>&gt; </a:t>
            </a:r>
            <a:r>
              <a:rPr lang="de-DE" altLang="de-DE">
                <a:solidFill>
                  <a:srgbClr val="000000"/>
                </a:solidFill>
                <a:latin typeface="Century Gothic" panose="020B0502020202020204" pitchFamily="34" charset="0"/>
              </a:rPr>
              <a:t>Passiva Steuerbilanz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mehr Schulden </a:t>
            </a:r>
            <a:r>
              <a:rPr lang="de-DE" altLang="de-DE">
                <a:solidFill>
                  <a:srgbClr val="000000"/>
                </a:solidFill>
                <a:latin typeface="Century Gothic" panose="020B0502020202020204" pitchFamily="34" charset="0"/>
                <a:sym typeface="Wingdings" panose="05000000000000000000" pitchFamily="2" charset="2"/>
              </a:rPr>
              <a:t></a:t>
            </a:r>
            <a:r>
              <a:rPr lang="de-DE" altLang="de-DE">
                <a:solidFill>
                  <a:srgbClr val="000000"/>
                </a:solidFill>
                <a:latin typeface="Century Gothic" panose="020B0502020202020204" pitchFamily="34" charset="0"/>
              </a:rPr>
              <a:t> Ausgleich durch aktive latente Steuer</a:t>
            </a:r>
          </a:p>
        </p:txBody>
      </p:sp>
      <p:sp>
        <p:nvSpPr>
          <p:cNvPr id="407575" name="Textfeld 1">
            <a:extLst>
              <a:ext uri="{FF2B5EF4-FFF2-40B4-BE49-F238E27FC236}">
                <a16:creationId xmlns:a16="http://schemas.microsoft.com/office/drawing/2014/main" id="{30F1223D-8739-4553-82D2-CF007CF296E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8" name="Rectangle 2">
            <a:extLst>
              <a:ext uri="{FF2B5EF4-FFF2-40B4-BE49-F238E27FC236}">
                <a16:creationId xmlns:a16="http://schemas.microsoft.com/office/drawing/2014/main" id="{BFF92F51-8EF1-43B8-A032-CA3D3BC49611}"/>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6.3.2 Ansatz; Forts.</a:t>
            </a:r>
            <a:endParaRPr lang="de-DE" altLang="de-DE" sz="2000" b="1" dirty="0">
              <a:solidFill>
                <a:srgbClr val="00B0F0"/>
              </a:solidFill>
              <a:latin typeface="Century Gothic" panose="020B0502020202020204" pitchFamily="34" charset="0"/>
            </a:endParaRPr>
          </a:p>
        </p:txBody>
      </p:sp>
      <p:sp>
        <p:nvSpPr>
          <p:cNvPr id="10" name="Textfeld 3">
            <a:extLst>
              <a:ext uri="{FF2B5EF4-FFF2-40B4-BE49-F238E27FC236}">
                <a16:creationId xmlns:a16="http://schemas.microsoft.com/office/drawing/2014/main" id="{806E8B1C-E97E-48ED-B892-238D2CE06933}"/>
              </a:ext>
            </a:extLst>
          </p:cNvPr>
          <p:cNvSpPr txBox="1">
            <a:spLocks noChangeArrowheads="1"/>
          </p:cNvSpPr>
          <p:nvPr/>
        </p:nvSpPr>
        <p:spPr bwMode="auto">
          <a:xfrm>
            <a:off x="947737" y="1069880"/>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ct val="0"/>
              </a:spcBef>
            </a:pPr>
            <a:r>
              <a:rPr lang="de-DE" altLang="de-DE" sz="1600" b="1">
                <a:solidFill>
                  <a:srgbClr val="00B0F0"/>
                </a:solidFill>
                <a:latin typeface="Century Gothic" panose="020B0502020202020204" pitchFamily="34" charset="0"/>
              </a:rPr>
              <a:t>b.  Systematik der latenten Steuerwirkungen</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1F07C0AE-C844-4395-92F6-38907037F9FD}"/>
              </a:ext>
            </a:extLst>
          </p:cNvPr>
          <p:cNvSpPr>
            <a:spLocks noGrp="1"/>
          </p:cNvSpPr>
          <p:nvPr>
            <p:ph type="body" idx="4294967295"/>
          </p:nvPr>
        </p:nvSpPr>
        <p:spPr>
          <a:xfrm>
            <a:off x="983432" y="1826171"/>
            <a:ext cx="10777537" cy="3436937"/>
          </a:xfrm>
          <a:prstGeom prst="rect">
            <a:avLst/>
          </a:prstGeom>
        </p:spPr>
        <p:txBody>
          <a:bodyPr/>
          <a:lstStyle/>
          <a:p>
            <a:pPr>
              <a:lnSpc>
                <a:spcPct val="100000"/>
              </a:lnSpc>
              <a:spcBef>
                <a:spcPts val="600"/>
              </a:spcBef>
              <a:spcAft>
                <a:spcPts val="600"/>
              </a:spcAft>
              <a:defRPr/>
            </a:pPr>
            <a:r>
              <a:rPr lang="de-DE" altLang="de-DE" sz="1600" b="1" dirty="0">
                <a:latin typeface="Century Gothic" pitchFamily="34" charset="0"/>
              </a:rPr>
              <a:t>Fall 1: keine Abweichungen zwischen Steuerbilanz und Handelsbilanz</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Steuerbilanz = Handelsbilanz</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keine separate Steuerbilanz erforderlich</a:t>
            </a:r>
          </a:p>
          <a:p>
            <a:pPr>
              <a:lnSpc>
                <a:spcPct val="100000"/>
              </a:lnSpc>
              <a:spcBef>
                <a:spcPts val="600"/>
              </a:spcBef>
              <a:spcAft>
                <a:spcPts val="600"/>
              </a:spcAft>
              <a:defRPr/>
            </a:pPr>
            <a:endParaRPr lang="de-DE" altLang="de-DE" sz="1600" dirty="0">
              <a:latin typeface="Century Gothic" pitchFamily="34" charset="0"/>
            </a:endParaRPr>
          </a:p>
          <a:p>
            <a:pPr>
              <a:lnSpc>
                <a:spcPct val="100000"/>
              </a:lnSpc>
              <a:spcBef>
                <a:spcPts val="600"/>
              </a:spcBef>
              <a:spcAft>
                <a:spcPts val="600"/>
              </a:spcAft>
              <a:defRPr/>
            </a:pPr>
            <a:r>
              <a:rPr lang="de-DE" altLang="de-DE" sz="1600" b="1" dirty="0">
                <a:latin typeface="Century Gothic" pitchFamily="34" charset="0"/>
              </a:rPr>
              <a:t>Fall 2: bestehende Abweichungen zwischen Steuerbilanz und Handelsbilanz </a:t>
            </a:r>
            <a:endParaRPr lang="de-DE" altLang="de-DE" sz="1600" dirty="0">
              <a:latin typeface="Century Gothic" pitchFamily="34" charset="0"/>
            </a:endParaRPr>
          </a:p>
          <a:p>
            <a:pPr>
              <a:lnSpc>
                <a:spcPct val="100000"/>
              </a:lnSpc>
              <a:spcBef>
                <a:spcPts val="600"/>
              </a:spcBef>
              <a:spcAft>
                <a:spcPts val="600"/>
              </a:spcAft>
              <a:defRPr/>
            </a:pPr>
            <a:r>
              <a:rPr lang="de-DE" altLang="de-DE" sz="1600" dirty="0">
                <a:latin typeface="Century Gothic" pitchFamily="34" charset="0"/>
              </a:rPr>
              <a:t>Möglichkeiten: </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Aufstellung separater Steuerbilanz (§ 60 II S. 2 EStDV)</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Überleitungsrechnung (§ 60 II S. 1 EStDV)</a:t>
            </a:r>
          </a:p>
        </p:txBody>
      </p:sp>
      <p:sp>
        <p:nvSpPr>
          <p:cNvPr id="409605" name="Textfeld 1">
            <a:extLst>
              <a:ext uri="{FF2B5EF4-FFF2-40B4-BE49-F238E27FC236}">
                <a16:creationId xmlns:a16="http://schemas.microsoft.com/office/drawing/2014/main" id="{46393FA8-A483-4F24-8B55-8BFC3407E81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7" name="Rectangle 2">
            <a:extLst>
              <a:ext uri="{FF2B5EF4-FFF2-40B4-BE49-F238E27FC236}">
                <a16:creationId xmlns:a16="http://schemas.microsoft.com/office/drawing/2014/main" id="{248B58CB-3081-43EF-AA04-B7E821D7B2E8}"/>
              </a:ext>
            </a:extLst>
          </p:cNvPr>
          <p:cNvSpPr txBox="1">
            <a:spLocks/>
          </p:cNvSpPr>
          <p:nvPr/>
        </p:nvSpPr>
        <p:spPr bwMode="auto">
          <a:xfrm>
            <a:off x="1055290" y="103408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6.3.2 Ansatz; Forts.</a:t>
            </a:r>
            <a:endParaRPr lang="de-DE" altLang="de-DE" sz="2000" b="1" dirty="0">
              <a:solidFill>
                <a:srgbClr val="00B0F0"/>
              </a:solidFill>
              <a:latin typeface="Century Gothic" panose="020B0502020202020204" pitchFamily="34" charset="0"/>
            </a:endParaRPr>
          </a:p>
        </p:txBody>
      </p:sp>
      <p:sp>
        <p:nvSpPr>
          <p:cNvPr id="9" name="Textfeld 3">
            <a:extLst>
              <a:ext uri="{FF2B5EF4-FFF2-40B4-BE49-F238E27FC236}">
                <a16:creationId xmlns:a16="http://schemas.microsoft.com/office/drawing/2014/main" id="{2D6AE009-EFD0-4F2D-9559-10128B17167F}"/>
              </a:ext>
            </a:extLst>
          </p:cNvPr>
          <p:cNvSpPr txBox="1">
            <a:spLocks noChangeArrowheads="1"/>
          </p:cNvSpPr>
          <p:nvPr/>
        </p:nvSpPr>
        <p:spPr bwMode="auto">
          <a:xfrm>
            <a:off x="947737" y="1339259"/>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ct val="0"/>
              </a:spcBef>
            </a:pPr>
            <a:r>
              <a:rPr lang="de-DE" altLang="de-DE" sz="1600" b="1">
                <a:solidFill>
                  <a:srgbClr val="00B0F0"/>
                </a:solidFill>
                <a:latin typeface="Century Gothic" panose="020B0502020202020204" pitchFamily="34" charset="0"/>
              </a:rPr>
              <a:t>c.  Bilanzielle Umsetzung der steuerlichen Sondervorschriften in der Praxis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31" name="Group 111">
            <a:extLst>
              <a:ext uri="{FF2B5EF4-FFF2-40B4-BE49-F238E27FC236}">
                <a16:creationId xmlns:a16="http://schemas.microsoft.com/office/drawing/2014/main" id="{8C237032-9737-415D-B153-7A8D46E7EF20}"/>
              </a:ext>
            </a:extLst>
          </p:cNvPr>
          <p:cNvGraphicFramePr>
            <a:graphicFrameLocks noGrp="1"/>
          </p:cNvGraphicFramePr>
          <p:nvPr>
            <p:extLst>
              <p:ext uri="{D42A27DB-BD31-4B8C-83A1-F6EECF244321}">
                <p14:modId xmlns:p14="http://schemas.microsoft.com/office/powerpoint/2010/main" val="2373464364"/>
              </p:ext>
            </p:extLst>
          </p:nvPr>
        </p:nvGraphicFramePr>
        <p:xfrm>
          <a:off x="1055441" y="1556792"/>
          <a:ext cx="9326809" cy="4517824"/>
        </p:xfrm>
        <a:graphic>
          <a:graphicData uri="http://schemas.openxmlformats.org/drawingml/2006/table">
            <a:tbl>
              <a:tblPr/>
              <a:tblGrid>
                <a:gridCol w="7848870">
                  <a:extLst>
                    <a:ext uri="{9D8B030D-6E8A-4147-A177-3AD203B41FA5}">
                      <a16:colId xmlns:a16="http://schemas.microsoft.com/office/drawing/2014/main" val="20000"/>
                    </a:ext>
                  </a:extLst>
                </a:gridCol>
                <a:gridCol w="1477939">
                  <a:extLst>
                    <a:ext uri="{9D8B030D-6E8A-4147-A177-3AD203B41FA5}">
                      <a16:colId xmlns:a16="http://schemas.microsoft.com/office/drawing/2014/main" val="20001"/>
                    </a:ext>
                  </a:extLst>
                </a:gridCol>
              </a:tblGrid>
              <a:tr h="520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ct val="0"/>
                        </a:spcBef>
                        <a:spcAft>
                          <a:spcPct val="40000"/>
                        </a:spcAft>
                        <a:buClrTx/>
                        <a:buSzTx/>
                        <a:buFont typeface="Wingdings" pitchFamily="2" charset="2"/>
                        <a:buNone/>
                        <a:tabLst/>
                      </a:pPr>
                      <a:r>
                        <a:rPr kumimoji="0" lang="de-DE" altLang="de-DE" sz="1400" b="1" i="0" u="none" strike="noStrike" cap="none" normalizeH="0" baseline="0" dirty="0">
                          <a:ln>
                            <a:noFill/>
                          </a:ln>
                          <a:solidFill>
                            <a:schemeClr val="bg1"/>
                          </a:solidFill>
                          <a:effectLst/>
                          <a:latin typeface="Century Gothic" panose="020B0502020202020204" pitchFamily="34" charset="0"/>
                        </a:rPr>
                        <a:t>zwingende Abweichungen</a:t>
                      </a:r>
                      <a:endParaRPr kumimoji="0" lang="de-DE" altLang="de-DE" sz="1400" b="0" i="0" u="none" strike="noStrike" cap="none" normalizeH="0" baseline="0" dirty="0">
                        <a:ln>
                          <a:noFill/>
                        </a:ln>
                        <a:solidFill>
                          <a:schemeClr val="bg1"/>
                        </a:solidFill>
                        <a:effectLst/>
                        <a:latin typeface="Century Gothic" panose="020B0502020202020204" pitchFamily="34" charset="0"/>
                      </a:endParaRP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bg1"/>
                          </a:solidFill>
                          <a:effectLst/>
                          <a:latin typeface="Century Gothic" panose="020B0502020202020204" pitchFamily="34" charset="0"/>
                        </a:rPr>
                        <a:t>Wirkung</a:t>
                      </a:r>
                      <a:endParaRPr kumimoji="0" lang="de-DE" altLang="de-DE" sz="1600" b="1" i="0" u="none" strike="noStrike" cap="none" normalizeH="0" baseline="0" dirty="0">
                        <a:ln>
                          <a:noFill/>
                        </a:ln>
                        <a:solidFill>
                          <a:schemeClr val="bg1"/>
                        </a:solidFill>
                        <a:effectLst/>
                        <a:latin typeface="Century Gothic" panose="020B0502020202020204" pitchFamily="34" charset="0"/>
                      </a:endParaRP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69133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Zeitwertbewertung von kurzfristigen Vermögensgegenständen und Verbindlichkeiten in Fremdwährungen</a:t>
                      </a: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ALS/PLS</a:t>
                      </a: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133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Bewertung von Pensionsrückstellungen – Abzinsungssatz und Berücksichtigung von Kostensteigerungen</a:t>
                      </a: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a:t>
                      </a: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133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Ansatz bestimmter Rückstellungen – Drohverlustrückstellungen, Rückstellungen aufgrund Patentverletzungen</a:t>
                      </a: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a:t>
                      </a: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133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Bewertung von sonstigen Rückstellungen – Abzinsungssatz und Berücksichtigung von Kostensteigerungen</a:t>
                      </a: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a:t>
                      </a: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596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1588" marR="0" lvl="1" indent="0" algn="l" defTabSz="914400" rtl="0" eaLnBrk="0" fontAlgn="base" latinLnBrk="0" hangingPunct="0">
                        <a:lnSpc>
                          <a:spcPct val="110000"/>
                        </a:lnSpc>
                        <a:spcBef>
                          <a:spcPct val="0"/>
                        </a:spcBef>
                        <a:spcAft>
                          <a:spcPct val="40000"/>
                        </a:spcAft>
                        <a:buClrTx/>
                        <a:buSzTx/>
                        <a:buFontTx/>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Abzinsung unverzinslicher langfristiger Verbindlichkeiten in der Steuerbilanz</a:t>
                      </a: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a:t>
                      </a: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600">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1588" marR="0" lvl="1" indent="0" algn="l" defTabSz="914400" rtl="0" eaLnBrk="0" fontAlgn="base" latinLnBrk="0" hangingPunct="0">
                        <a:lnSpc>
                          <a:spcPct val="110000"/>
                        </a:lnSpc>
                        <a:spcBef>
                          <a:spcPct val="0"/>
                        </a:spcBef>
                        <a:spcAft>
                          <a:spcPct val="40000"/>
                        </a:spcAft>
                        <a:buClrTx/>
                        <a:buSzTx/>
                        <a:buFontTx/>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Zeitwertbewertung von Deckungsvermögen für Pensionsverpflichtungen</a:t>
                      </a:r>
                    </a:p>
                  </a:txBody>
                  <a:tcPr marL="360000" marR="89998" marT="72026" marB="720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ALS/PLS</a:t>
                      </a:r>
                    </a:p>
                  </a:txBody>
                  <a:tcPr marL="89998" marR="89998" marT="72026" marB="720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11678" name="Textfeld 1">
            <a:extLst>
              <a:ext uri="{FF2B5EF4-FFF2-40B4-BE49-F238E27FC236}">
                <a16:creationId xmlns:a16="http://schemas.microsoft.com/office/drawing/2014/main" id="{520EC379-9B3A-4A1F-9391-BF05601D7D2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7" name="Rectangle 2">
            <a:extLst>
              <a:ext uri="{FF2B5EF4-FFF2-40B4-BE49-F238E27FC236}">
                <a16:creationId xmlns:a16="http://schemas.microsoft.com/office/drawing/2014/main" id="{A3DE6291-4293-46F1-BAF3-86545E11C818}"/>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6.3.2 Ansatz; Forts.</a:t>
            </a:r>
            <a:endParaRPr lang="de-DE" altLang="de-DE" sz="2000" b="1" dirty="0">
              <a:solidFill>
                <a:srgbClr val="00B0F0"/>
              </a:solidFill>
              <a:latin typeface="Century Gothic" panose="020B0502020202020204" pitchFamily="34" charset="0"/>
            </a:endParaRPr>
          </a:p>
        </p:txBody>
      </p:sp>
      <p:sp>
        <p:nvSpPr>
          <p:cNvPr id="9" name="Textfeld 3">
            <a:extLst>
              <a:ext uri="{FF2B5EF4-FFF2-40B4-BE49-F238E27FC236}">
                <a16:creationId xmlns:a16="http://schemas.microsoft.com/office/drawing/2014/main" id="{284C3BB4-3D78-4F47-9019-663F0D8039A3}"/>
              </a:ext>
            </a:extLst>
          </p:cNvPr>
          <p:cNvSpPr txBox="1">
            <a:spLocks noChangeArrowheads="1"/>
          </p:cNvSpPr>
          <p:nvPr/>
        </p:nvSpPr>
        <p:spPr bwMode="auto">
          <a:xfrm>
            <a:off x="947737" y="1069880"/>
            <a:ext cx="10801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ct val="0"/>
              </a:spcBef>
            </a:pPr>
            <a:r>
              <a:rPr lang="de-DE" altLang="de-DE" sz="1600" b="1">
                <a:solidFill>
                  <a:srgbClr val="00B0F0"/>
                </a:solidFill>
                <a:latin typeface="Century Gothic" panose="020B0502020202020204" pitchFamily="34" charset="0"/>
              </a:rPr>
              <a:t>d. Beispiele für Abweichungen zwischen Handels- und Steuerbilanz</a:t>
            </a:r>
          </a:p>
          <a:p>
            <a:pPr marL="0" indent="0" eaLnBrk="1" hangingPunct="1">
              <a:lnSpc>
                <a:spcPct val="100000"/>
              </a:lnSpc>
              <a:spcBef>
                <a:spcPct val="0"/>
              </a:spcBef>
            </a:pP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37">
            <a:extLst>
              <a:ext uri="{FF2B5EF4-FFF2-40B4-BE49-F238E27FC236}">
                <a16:creationId xmlns:a16="http://schemas.microsoft.com/office/drawing/2014/main" id="{C6A8F05F-B6F2-4F42-B309-7040B8BAC47B}"/>
              </a:ext>
            </a:extLst>
          </p:cNvPr>
          <p:cNvGraphicFramePr>
            <a:graphicFrameLocks noGrp="1"/>
          </p:cNvGraphicFramePr>
          <p:nvPr>
            <p:extLst>
              <p:ext uri="{D42A27DB-BD31-4B8C-83A1-F6EECF244321}">
                <p14:modId xmlns:p14="http://schemas.microsoft.com/office/powerpoint/2010/main" val="3592018402"/>
              </p:ext>
            </p:extLst>
          </p:nvPr>
        </p:nvGraphicFramePr>
        <p:xfrm>
          <a:off x="1055440" y="1556792"/>
          <a:ext cx="9326809" cy="3915548"/>
        </p:xfrm>
        <a:graphic>
          <a:graphicData uri="http://schemas.openxmlformats.org/drawingml/2006/table">
            <a:tbl>
              <a:tblPr/>
              <a:tblGrid>
                <a:gridCol w="7848872">
                  <a:extLst>
                    <a:ext uri="{9D8B030D-6E8A-4147-A177-3AD203B41FA5}">
                      <a16:colId xmlns:a16="http://schemas.microsoft.com/office/drawing/2014/main" val="20000"/>
                    </a:ext>
                  </a:extLst>
                </a:gridCol>
                <a:gridCol w="1477937">
                  <a:extLst>
                    <a:ext uri="{9D8B030D-6E8A-4147-A177-3AD203B41FA5}">
                      <a16:colId xmlns:a16="http://schemas.microsoft.com/office/drawing/2014/main" val="20001"/>
                    </a:ext>
                  </a:extLst>
                </a:gridCol>
              </a:tblGrid>
              <a:tr h="50322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ct val="0"/>
                        </a:spcBef>
                        <a:spcAft>
                          <a:spcPct val="40000"/>
                        </a:spcAft>
                        <a:buClrTx/>
                        <a:buSzTx/>
                        <a:buFont typeface="Wingdings" pitchFamily="2" charset="2"/>
                        <a:buNone/>
                        <a:tabLst/>
                      </a:pPr>
                      <a:r>
                        <a:rPr kumimoji="0" lang="de-DE" altLang="de-DE" sz="1400" b="1" i="0" u="none" strike="noStrike" cap="none" normalizeH="0" baseline="0" dirty="0">
                          <a:ln>
                            <a:noFill/>
                          </a:ln>
                          <a:solidFill>
                            <a:schemeClr val="bg1"/>
                          </a:solidFill>
                          <a:effectLst/>
                          <a:latin typeface="Century Gothic" panose="020B0502020202020204" pitchFamily="34" charset="0"/>
                        </a:rPr>
                        <a:t>je nach Ausübung Wahlrecht in Handels- und/oder Steuerbilanz</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bg1"/>
                          </a:solidFill>
                          <a:effectLst/>
                          <a:latin typeface="Century Gothic" panose="020B0502020202020204" pitchFamily="34" charset="0"/>
                        </a:rPr>
                        <a:t>Wirkung</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45683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Sonderabschreibungen, § 6b-Rücklagen u. ä. in der Steuerbilanz</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83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Aktivierung von Entwicklungskosten in der Handelsbilanz</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33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Umwandlungsvorgänge, bei denen handelsbilanziell </a:t>
                      </a:r>
                      <a:br>
                        <a:rPr kumimoji="0" lang="de-DE" altLang="de-DE" sz="1400" b="0" i="0" u="none" strike="noStrike" cap="none" normalizeH="0" baseline="0" dirty="0">
                          <a:ln>
                            <a:noFill/>
                          </a:ln>
                          <a:solidFill>
                            <a:schemeClr val="tx1"/>
                          </a:solidFill>
                          <a:effectLst/>
                          <a:latin typeface="Century Gothic" panose="020B0502020202020204" pitchFamily="34" charset="0"/>
                        </a:rPr>
                      </a:br>
                      <a:r>
                        <a:rPr kumimoji="0" lang="de-DE" altLang="de-DE" sz="1400" b="0" i="0" u="none" strike="noStrike" cap="none" normalizeH="0" baseline="0" dirty="0">
                          <a:ln>
                            <a:noFill/>
                          </a:ln>
                          <a:solidFill>
                            <a:schemeClr val="tx1"/>
                          </a:solidFill>
                          <a:effectLst/>
                          <a:latin typeface="Century Gothic" panose="020B0502020202020204" pitchFamily="34" charset="0"/>
                        </a:rPr>
                        <a:t>Zeitwerte, steuerlich aber Buchwerte angesetzt werden</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83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Abweichende Verbrauchsfolgeverfahren für Vorräte</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ALS/PLS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83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1588" marR="0" lvl="1" indent="0" algn="l" defTabSz="914400" rtl="0" eaLnBrk="0" fontAlgn="base" latinLnBrk="0" hangingPunct="0">
                        <a:lnSpc>
                          <a:spcPct val="110000"/>
                        </a:lnSpc>
                        <a:spcBef>
                          <a:spcPct val="0"/>
                        </a:spcBef>
                        <a:spcAft>
                          <a:spcPct val="40000"/>
                        </a:spcAft>
                        <a:buClrTx/>
                        <a:buSzTx/>
                        <a:buFontTx/>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Abweichende Nutzungsdauern im Anlagevermögen</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ALS/PLS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83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1588" marR="0" lvl="1" indent="0" algn="l" defTabSz="914400" rtl="0" eaLnBrk="0" fontAlgn="base" latinLnBrk="0" hangingPunct="0">
                        <a:lnSpc>
                          <a:spcPct val="110000"/>
                        </a:lnSpc>
                        <a:spcBef>
                          <a:spcPct val="0"/>
                        </a:spcBef>
                        <a:spcAft>
                          <a:spcPct val="40000"/>
                        </a:spcAft>
                        <a:buClrTx/>
                        <a:buSzTx/>
                        <a:buFontTx/>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Abweichende Abschreibungsmethodik im Anlagevermögen</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ALS/PLS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683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1588" marR="0" lvl="1" indent="0" algn="l" defTabSz="914400" rtl="0" eaLnBrk="0" fontAlgn="base" latinLnBrk="0" hangingPunct="0">
                        <a:lnSpc>
                          <a:spcPct val="110000"/>
                        </a:lnSpc>
                        <a:spcBef>
                          <a:spcPct val="0"/>
                        </a:spcBef>
                        <a:spcAft>
                          <a:spcPct val="40000"/>
                        </a:spcAft>
                        <a:buClrTx/>
                        <a:buSzTx/>
                        <a:buFontTx/>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Abweichende Ermittlung der Herstellungskosten</a:t>
                      </a:r>
                    </a:p>
                  </a:txBody>
                  <a:tcPr marL="360000" marR="89988" marT="71987" marB="719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588" eaLnBrk="0" hangingPunct="0">
                        <a:lnSpc>
                          <a:spcPct val="110000"/>
                        </a:lnSpc>
                        <a:spcBef>
                          <a:spcPts val="800"/>
                        </a:spcBef>
                        <a:buFont typeface="Arial" charset="0"/>
                        <a:defRPr sz="1200">
                          <a:solidFill>
                            <a:schemeClr val="tx1"/>
                          </a:solidFill>
                          <a:latin typeface="Verdana" pitchFamily="34" charset="0"/>
                        </a:defRPr>
                      </a:lvl2pPr>
                      <a:lvl3pPr marL="360363" eaLnBrk="0" hangingPunct="0">
                        <a:lnSpc>
                          <a:spcPct val="110000"/>
                        </a:lnSpc>
                        <a:spcBef>
                          <a:spcPts val="800"/>
                        </a:spcBef>
                        <a:buFont typeface="Arial" charset="0"/>
                        <a:defRPr sz="1200">
                          <a:solidFill>
                            <a:schemeClr val="tx1"/>
                          </a:solidFill>
                          <a:latin typeface="Verdana" pitchFamily="34" charset="0"/>
                        </a:defRPr>
                      </a:lvl3pPr>
                      <a:lvl4pPr marL="720725" eaLnBrk="0" hangingPunct="0">
                        <a:lnSpc>
                          <a:spcPct val="110000"/>
                        </a:lnSpc>
                        <a:spcBef>
                          <a:spcPts val="800"/>
                        </a:spcBef>
                        <a:buFont typeface="Arial" charset="0"/>
                        <a:defRPr sz="1200">
                          <a:solidFill>
                            <a:schemeClr val="tx1"/>
                          </a:solidFill>
                          <a:latin typeface="Verdana" pitchFamily="34" charset="0"/>
                        </a:defRPr>
                      </a:lvl4pPr>
                      <a:lvl5pPr marL="1076325" eaLnBrk="0" hangingPunct="0">
                        <a:lnSpc>
                          <a:spcPct val="110000"/>
                        </a:lnSpc>
                        <a:spcBef>
                          <a:spcPts val="800"/>
                        </a:spcBef>
                        <a:buFont typeface="Arial" charset="0"/>
                        <a:defRPr sz="1200">
                          <a:solidFill>
                            <a:schemeClr val="tx1"/>
                          </a:solidFill>
                          <a:latin typeface="Verdana" pitchFamily="34" charset="0"/>
                        </a:defRPr>
                      </a:lvl5pPr>
                      <a:lvl6pPr marL="1533525"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marL="1990725"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marL="2447925"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marL="2905125"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ALS/PLS</a:t>
                      </a:r>
                    </a:p>
                  </a:txBody>
                  <a:tcPr marL="89988" marR="89988" marT="71987" marB="719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13728" name="Textfeld 1">
            <a:extLst>
              <a:ext uri="{FF2B5EF4-FFF2-40B4-BE49-F238E27FC236}">
                <a16:creationId xmlns:a16="http://schemas.microsoft.com/office/drawing/2014/main" id="{3B307179-3CAA-47F8-B39C-17BC068747F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7" name="Rectangle 2">
            <a:extLst>
              <a:ext uri="{FF2B5EF4-FFF2-40B4-BE49-F238E27FC236}">
                <a16:creationId xmlns:a16="http://schemas.microsoft.com/office/drawing/2014/main" id="{F9F1631D-4DD9-469F-B4C5-CEBCF901842C}"/>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6.3.2 Ansatz; Forts.</a:t>
            </a:r>
            <a:endParaRPr lang="de-DE" altLang="de-DE" sz="2000" b="1" dirty="0">
              <a:solidFill>
                <a:srgbClr val="00B0F0"/>
              </a:solidFill>
              <a:latin typeface="Century Gothic" panose="020B0502020202020204" pitchFamily="34" charset="0"/>
            </a:endParaRPr>
          </a:p>
        </p:txBody>
      </p:sp>
      <p:sp>
        <p:nvSpPr>
          <p:cNvPr id="9" name="Textfeld 3">
            <a:extLst>
              <a:ext uri="{FF2B5EF4-FFF2-40B4-BE49-F238E27FC236}">
                <a16:creationId xmlns:a16="http://schemas.microsoft.com/office/drawing/2014/main" id="{D1BE57B2-F301-419F-AEB4-25887EB9A491}"/>
              </a:ext>
            </a:extLst>
          </p:cNvPr>
          <p:cNvSpPr txBox="1">
            <a:spLocks noChangeArrowheads="1"/>
          </p:cNvSpPr>
          <p:nvPr/>
        </p:nvSpPr>
        <p:spPr bwMode="auto">
          <a:xfrm>
            <a:off x="947737" y="1069880"/>
            <a:ext cx="10801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ct val="0"/>
              </a:spcBef>
            </a:pPr>
            <a:r>
              <a:rPr lang="de-DE" altLang="de-DE" sz="1600" b="1">
                <a:solidFill>
                  <a:srgbClr val="00B0F0"/>
                </a:solidFill>
                <a:latin typeface="Century Gothic" panose="020B0502020202020204" pitchFamily="34" charset="0"/>
              </a:rPr>
              <a:t>d. Beispiele für Abweichungen zwischen Handels- und Steuerbilanz; Forts.</a:t>
            </a:r>
          </a:p>
          <a:p>
            <a:pPr marL="0" indent="0" eaLnBrk="1" hangingPunct="1">
              <a:lnSpc>
                <a:spcPct val="100000"/>
              </a:lnSpc>
              <a:spcBef>
                <a:spcPct val="0"/>
              </a:spcBef>
            </a:pP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3">
            <a:extLst>
              <a:ext uri="{FF2B5EF4-FFF2-40B4-BE49-F238E27FC236}">
                <a16:creationId xmlns:a16="http://schemas.microsoft.com/office/drawing/2014/main" id="{2099A401-C6AE-49D0-A80D-3948DCA208F5}"/>
              </a:ext>
            </a:extLst>
          </p:cNvPr>
          <p:cNvSpPr>
            <a:spLocks noGrp="1"/>
          </p:cNvSpPr>
          <p:nvPr>
            <p:ph type="body" idx="4294967295"/>
          </p:nvPr>
        </p:nvSpPr>
        <p:spPr>
          <a:xfrm>
            <a:off x="965144" y="1928341"/>
            <a:ext cx="10801350" cy="3435350"/>
          </a:xfrm>
          <a:prstGeom prst="rect">
            <a:avLst/>
          </a:prstGeom>
        </p:spPr>
        <p:txBody>
          <a:bodyPr/>
          <a:lstStyle/>
          <a:p>
            <a:pPr marL="266700" lvl="2" indent="-266700">
              <a:lnSpc>
                <a:spcPct val="100000"/>
              </a:lnSpc>
              <a:spcBef>
                <a:spcPts val="600"/>
              </a:spcBef>
              <a:spcAft>
                <a:spcPts val="600"/>
              </a:spcAft>
            </a:pPr>
            <a:r>
              <a:rPr lang="de-DE" altLang="de-DE" sz="1600">
                <a:latin typeface="Century Gothic" panose="020B0502020202020204" pitchFamily="34" charset="0"/>
              </a:rPr>
              <a:t>Abschließende Aufsummierung sämtlicher Latenzen</a:t>
            </a:r>
          </a:p>
          <a:p>
            <a:pPr marL="720725" lvl="3" indent="-454025">
              <a:lnSpc>
                <a:spcPct val="100000"/>
              </a:lnSpc>
              <a:spcBef>
                <a:spcPts val="600"/>
              </a:spcBef>
              <a:spcAft>
                <a:spcPts val="600"/>
              </a:spcAft>
              <a:buFont typeface="Arial" panose="020B0604020202020204" pitchFamily="34" charset="0"/>
              <a:buNone/>
            </a:pPr>
            <a:r>
              <a:rPr lang="de-DE" altLang="de-DE" sz="1600" b="1">
                <a:solidFill>
                  <a:srgbClr val="00B0F0"/>
                </a:solidFill>
                <a:latin typeface="Century Gothic" panose="020B0502020202020204" pitchFamily="34" charset="0"/>
              </a:rPr>
              <a:t>Fall 1: </a:t>
            </a:r>
            <a:r>
              <a:rPr lang="de-DE" altLang="de-DE" sz="1600">
                <a:latin typeface="Century Gothic" panose="020B0502020202020204" pitchFamily="34" charset="0"/>
              </a:rPr>
              <a:t>Überhang aktive latente Steuer: Bilanzierungs</a:t>
            </a:r>
            <a:r>
              <a:rPr lang="de-DE" altLang="de-DE" sz="1600" b="1">
                <a:latin typeface="Century Gothic" panose="020B0502020202020204" pitchFamily="34" charset="0"/>
              </a:rPr>
              <a:t>wahlrecht </a:t>
            </a:r>
            <a:r>
              <a:rPr lang="de-DE" altLang="de-DE" sz="1600">
                <a:latin typeface="Century Gothic" panose="020B0502020202020204" pitchFamily="34" charset="0"/>
              </a:rPr>
              <a:t>(§ 274 Abs. 1 S. 2 HGB)</a:t>
            </a:r>
            <a:endParaRPr lang="de-DE" altLang="de-DE" sz="1600" b="1">
              <a:latin typeface="Century Gothic" panose="020B0502020202020204" pitchFamily="34" charset="0"/>
            </a:endParaRPr>
          </a:p>
          <a:p>
            <a:pPr marL="720725" lvl="3" indent="-454025">
              <a:lnSpc>
                <a:spcPct val="100000"/>
              </a:lnSpc>
              <a:spcBef>
                <a:spcPts val="600"/>
              </a:spcBef>
              <a:spcAft>
                <a:spcPts val="0"/>
              </a:spcAft>
              <a:buFont typeface="Wingdings" panose="05000000000000000000" pitchFamily="2" charset="2"/>
              <a:buChar char="Ø"/>
            </a:pPr>
            <a:r>
              <a:rPr lang="de-DE" altLang="de-DE" sz="1600">
                <a:latin typeface="Century Gothic" panose="020B0502020202020204" pitchFamily="34" charset="0"/>
              </a:rPr>
              <a:t> </a:t>
            </a:r>
            <a:r>
              <a:rPr lang="de-DE" altLang="de-DE" sz="1600" b="1">
                <a:latin typeface="Century Gothic" panose="020B0502020202020204" pitchFamily="34" charset="0"/>
              </a:rPr>
              <a:t>Unzulässig (DRS 18.15)</a:t>
            </a:r>
            <a:r>
              <a:rPr lang="de-DE" altLang="de-DE" sz="1600">
                <a:latin typeface="Century Gothic" panose="020B0502020202020204" pitchFamily="34" charset="0"/>
              </a:rPr>
              <a:t>: Aktivierung eines Teilbetrags eines</a:t>
            </a:r>
          </a:p>
          <a:p>
            <a:pPr marL="720725" lvl="3" indent="-454025">
              <a:lnSpc>
                <a:spcPct val="100000"/>
              </a:lnSpc>
              <a:spcBef>
                <a:spcPts val="600"/>
              </a:spcBef>
              <a:spcAft>
                <a:spcPts val="600"/>
              </a:spcAft>
              <a:buFont typeface="Arial" panose="020B0604020202020204" pitchFamily="34" charset="0"/>
              <a:buNone/>
            </a:pPr>
            <a:r>
              <a:rPr lang="de-DE" altLang="de-DE" sz="1600">
                <a:latin typeface="Century Gothic" panose="020B0502020202020204" pitchFamily="34" charset="0"/>
              </a:rPr>
              <a:t>                         		      Aktivüberhangs („Nullsaldo oder alles")</a:t>
            </a:r>
            <a:endParaRPr lang="de-DE" altLang="de-DE" sz="1600" u="sng">
              <a:latin typeface="Century Gothic" panose="020B0502020202020204" pitchFamily="34" charset="0"/>
            </a:endParaRPr>
          </a:p>
          <a:p>
            <a:pPr marL="720725" lvl="3" indent="-454025">
              <a:lnSpc>
                <a:spcPct val="100000"/>
              </a:lnSpc>
              <a:spcBef>
                <a:spcPts val="600"/>
              </a:spcBef>
              <a:spcAft>
                <a:spcPts val="600"/>
              </a:spcAft>
              <a:buFontTx/>
              <a:buChar char="-"/>
            </a:pPr>
            <a:endParaRPr lang="de-DE" altLang="de-DE" sz="1600" u="sng">
              <a:latin typeface="Century Gothic" panose="020B0502020202020204" pitchFamily="34" charset="0"/>
            </a:endParaRPr>
          </a:p>
          <a:p>
            <a:pPr marL="720725" lvl="3" indent="-454025">
              <a:lnSpc>
                <a:spcPct val="100000"/>
              </a:lnSpc>
              <a:spcBef>
                <a:spcPts val="600"/>
              </a:spcBef>
              <a:spcAft>
                <a:spcPts val="600"/>
              </a:spcAft>
              <a:buFont typeface="Arial" panose="020B0604020202020204" pitchFamily="34" charset="0"/>
              <a:buNone/>
            </a:pPr>
            <a:r>
              <a:rPr lang="de-DE" altLang="de-DE" sz="1600" b="1">
                <a:solidFill>
                  <a:srgbClr val="00B0F0"/>
                </a:solidFill>
                <a:latin typeface="Century Gothic" panose="020B0502020202020204" pitchFamily="34" charset="0"/>
              </a:rPr>
              <a:t>Fall 2: </a:t>
            </a:r>
            <a:r>
              <a:rPr lang="de-DE" altLang="de-DE" sz="1600">
                <a:latin typeface="Century Gothic" panose="020B0502020202020204" pitchFamily="34" charset="0"/>
              </a:rPr>
              <a:t>Überhang passive latente Steuer: Bilanzierungs</a:t>
            </a:r>
            <a:r>
              <a:rPr lang="de-DE" altLang="de-DE" sz="1600" b="1">
                <a:latin typeface="Century Gothic" panose="020B0502020202020204" pitchFamily="34" charset="0"/>
              </a:rPr>
              <a:t>pflicht </a:t>
            </a:r>
            <a:r>
              <a:rPr lang="de-DE" altLang="de-DE" sz="1600">
                <a:latin typeface="Century Gothic" panose="020B0502020202020204" pitchFamily="34" charset="0"/>
              </a:rPr>
              <a:t>(§ 274 Abs. 1 S. 1 HGB)</a:t>
            </a:r>
            <a:endParaRPr lang="de-DE" altLang="de-DE" sz="1600" b="1">
              <a:latin typeface="Century Gothic" panose="020B0502020202020204" pitchFamily="34" charset="0"/>
            </a:endParaRPr>
          </a:p>
        </p:txBody>
      </p:sp>
      <p:sp>
        <p:nvSpPr>
          <p:cNvPr id="415748" name="Textfeld 1">
            <a:extLst>
              <a:ext uri="{FF2B5EF4-FFF2-40B4-BE49-F238E27FC236}">
                <a16:creationId xmlns:a16="http://schemas.microsoft.com/office/drawing/2014/main" id="{1C5E640B-9981-4739-A67D-F78261B09F7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EDDD96A5-F33B-4E12-ADAC-319C85B43A2E}"/>
              </a:ext>
            </a:extLst>
          </p:cNvPr>
          <p:cNvSpPr txBox="1">
            <a:spLocks/>
          </p:cNvSpPr>
          <p:nvPr/>
        </p:nvSpPr>
        <p:spPr bwMode="auto">
          <a:xfrm>
            <a:off x="1055290" y="103791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6.3.2 Ansatz; Forts.</a:t>
            </a:r>
            <a:endParaRPr lang="de-DE" altLang="de-DE" sz="2000" b="1" dirty="0">
              <a:solidFill>
                <a:srgbClr val="00B0F0"/>
              </a:solidFill>
              <a:latin typeface="Century Gothic" panose="020B0502020202020204" pitchFamily="34" charset="0"/>
            </a:endParaRPr>
          </a:p>
        </p:txBody>
      </p:sp>
      <p:sp>
        <p:nvSpPr>
          <p:cNvPr id="8" name="Textfeld 3">
            <a:extLst>
              <a:ext uri="{FF2B5EF4-FFF2-40B4-BE49-F238E27FC236}">
                <a16:creationId xmlns:a16="http://schemas.microsoft.com/office/drawing/2014/main" id="{F9842538-4825-4D3F-9C46-4D0EF966B93E}"/>
              </a:ext>
            </a:extLst>
          </p:cNvPr>
          <p:cNvSpPr txBox="1">
            <a:spLocks noChangeArrowheads="1"/>
          </p:cNvSpPr>
          <p:nvPr/>
        </p:nvSpPr>
        <p:spPr bwMode="auto">
          <a:xfrm>
            <a:off x="947737" y="1343092"/>
            <a:ext cx="10801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ct val="0"/>
              </a:spcBef>
            </a:pPr>
            <a:r>
              <a:rPr lang="de-DE" altLang="de-DE" sz="1600" b="1">
                <a:solidFill>
                  <a:srgbClr val="00B0F0"/>
                </a:solidFill>
                <a:latin typeface="Century Gothic" panose="020B0502020202020204" pitchFamily="34" charset="0"/>
              </a:rPr>
              <a:t>e. Gesamtsaldobetrachtung</a:t>
            </a:r>
          </a:p>
          <a:p>
            <a:pPr marL="0" indent="0" eaLnBrk="1" hangingPunct="1">
              <a:lnSpc>
                <a:spcPct val="100000"/>
              </a:lnSpc>
              <a:spcBef>
                <a:spcPct val="0"/>
              </a:spcBef>
            </a:pP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3">
            <a:extLst>
              <a:ext uri="{FF2B5EF4-FFF2-40B4-BE49-F238E27FC236}">
                <a16:creationId xmlns:a16="http://schemas.microsoft.com/office/drawing/2014/main" id="{613C43B9-A30E-4E18-A47F-ECBE3E1BE549}"/>
              </a:ext>
            </a:extLst>
          </p:cNvPr>
          <p:cNvSpPr>
            <a:spLocks noGrp="1"/>
          </p:cNvSpPr>
          <p:nvPr>
            <p:ph type="body" idx="4294967295"/>
          </p:nvPr>
        </p:nvSpPr>
        <p:spPr>
          <a:xfrm>
            <a:off x="956000" y="1826320"/>
            <a:ext cx="10801350" cy="4432300"/>
          </a:xfrm>
          <a:prstGeom prst="rect">
            <a:avLst/>
          </a:prstGeom>
        </p:spPr>
        <p:txBody>
          <a:bodyPr/>
          <a:lstStyle/>
          <a:p>
            <a:pPr marL="266700" lvl="2" indent="-266700">
              <a:lnSpc>
                <a:spcPct val="100000"/>
              </a:lnSpc>
              <a:spcBef>
                <a:spcPts val="600"/>
              </a:spcBef>
              <a:spcAft>
                <a:spcPts val="600"/>
              </a:spcAft>
              <a:defRPr/>
            </a:pPr>
            <a:r>
              <a:rPr lang="de-DE" altLang="de-DE" sz="1600">
                <a:latin typeface="Century Gothic" pitchFamily="34" charset="0"/>
              </a:rPr>
              <a:t>Gesetzeswortlaut</a:t>
            </a:r>
            <a:r>
              <a:rPr lang="de-DE" altLang="de-DE" sz="1600" dirty="0">
                <a:latin typeface="Century Gothic" pitchFamily="34" charset="0"/>
              </a:rPr>
              <a:t>: </a:t>
            </a:r>
          </a:p>
          <a:p>
            <a:pPr marL="542925" lvl="2" indent="-276225">
              <a:lnSpc>
                <a:spcPct val="100000"/>
              </a:lnSpc>
              <a:spcBef>
                <a:spcPts val="600"/>
              </a:spcBef>
              <a:spcAft>
                <a:spcPts val="1200"/>
              </a:spcAft>
              <a:buFont typeface="Symbol" pitchFamily="18" charset="2"/>
              <a:buChar char="-"/>
              <a:defRPr/>
            </a:pPr>
            <a:r>
              <a:rPr lang="de-DE" altLang="de-DE" sz="1600" dirty="0">
                <a:latin typeface="Century Gothic" pitchFamily="34" charset="0"/>
              </a:rPr>
              <a:t>Begrenzung auf die Verlustvorträge, die in den folgenden 5 </a:t>
            </a:r>
            <a:r>
              <a:rPr lang="de-DE" altLang="de-DE" sz="1600">
                <a:latin typeface="Century Gothic" pitchFamily="34" charset="0"/>
              </a:rPr>
              <a:t>Jahren voraussichtlich</a:t>
            </a:r>
            <a:br>
              <a:rPr lang="de-DE" altLang="de-DE" sz="1600">
                <a:latin typeface="Century Gothic" pitchFamily="34" charset="0"/>
              </a:rPr>
            </a:br>
            <a:r>
              <a:rPr lang="de-DE" altLang="de-DE" sz="1600">
                <a:latin typeface="Century Gothic" pitchFamily="34" charset="0"/>
              </a:rPr>
              <a:t>realisiert </a:t>
            </a:r>
            <a:r>
              <a:rPr lang="de-DE" altLang="de-DE" sz="1600" dirty="0">
                <a:latin typeface="Century Gothic" pitchFamily="34" charset="0"/>
              </a:rPr>
              <a:t>werden können (§ 274 Abs. 1 S. 4 HGB)</a:t>
            </a:r>
          </a:p>
          <a:p>
            <a:pPr marL="266700" lvl="2" indent="-266700">
              <a:lnSpc>
                <a:spcPct val="100000"/>
              </a:lnSpc>
              <a:spcBef>
                <a:spcPts val="600"/>
              </a:spcBef>
              <a:spcAft>
                <a:spcPts val="600"/>
              </a:spcAft>
              <a:defRPr/>
            </a:pPr>
            <a:r>
              <a:rPr lang="de-DE" altLang="de-DE" sz="1600">
                <a:latin typeface="Century Gothic" pitchFamily="34" charset="0"/>
              </a:rPr>
              <a:t>Mittlerweile </a:t>
            </a:r>
            <a:r>
              <a:rPr lang="de-DE" altLang="de-DE" sz="1600" dirty="0">
                <a:latin typeface="Century Gothic" pitchFamily="34" charset="0"/>
              </a:rPr>
              <a:t>herrschende Meinung (Beck, 11. Aufl., Tz. 40 ff. zu § 274 HGB):</a:t>
            </a:r>
          </a:p>
          <a:p>
            <a:pPr marL="542925" lvl="3" indent="-276225">
              <a:lnSpc>
                <a:spcPct val="100000"/>
              </a:lnSpc>
              <a:spcBef>
                <a:spcPts val="600"/>
              </a:spcBef>
              <a:spcAft>
                <a:spcPts val="600"/>
              </a:spcAft>
              <a:buFont typeface="Symbol" pitchFamily="18" charset="2"/>
              <a:buChar char="-"/>
              <a:defRPr/>
            </a:pPr>
            <a:r>
              <a:rPr lang="de-DE" altLang="de-DE" sz="1600" dirty="0">
                <a:latin typeface="Century Gothic" pitchFamily="34" charset="0"/>
              </a:rPr>
              <a:t>Keine 5-Jahresgrenze bei Passivüberhang latenter Steuern aus Differenzen </a:t>
            </a:r>
            <a:r>
              <a:rPr lang="de-DE" altLang="de-DE" sz="1600">
                <a:latin typeface="Century Gothic" pitchFamily="34" charset="0"/>
              </a:rPr>
              <a:t>in den</a:t>
            </a:r>
            <a:br>
              <a:rPr lang="de-DE" altLang="de-DE" sz="1600">
                <a:latin typeface="Century Gothic" pitchFamily="34" charset="0"/>
              </a:rPr>
            </a:br>
            <a:r>
              <a:rPr lang="de-DE" altLang="de-DE" sz="1600">
                <a:latin typeface="Century Gothic" pitchFamily="34" charset="0"/>
              </a:rPr>
              <a:t>Bilanzposten</a:t>
            </a:r>
            <a:endParaRPr lang="de-DE" altLang="de-DE" sz="1600" dirty="0">
              <a:latin typeface="Century Gothic" pitchFamily="34" charset="0"/>
            </a:endParaRPr>
          </a:p>
          <a:p>
            <a:pPr marL="542925" lvl="3" indent="-276225">
              <a:lnSpc>
                <a:spcPct val="100000"/>
              </a:lnSpc>
              <a:spcBef>
                <a:spcPts val="600"/>
              </a:spcBef>
              <a:spcAft>
                <a:spcPts val="600"/>
              </a:spcAft>
              <a:buFont typeface="Symbol" pitchFamily="18" charset="2"/>
              <a:buChar char="-"/>
              <a:defRPr/>
            </a:pPr>
            <a:r>
              <a:rPr lang="de-DE" altLang="de-DE" sz="1600" dirty="0">
                <a:latin typeface="Century Gothic" pitchFamily="34" charset="0"/>
              </a:rPr>
              <a:t>ALS auf Verlustvorträge bis zum „Nullsaldo" voll ansatzpflichtig</a:t>
            </a:r>
          </a:p>
          <a:p>
            <a:pPr marL="809625" lvl="3" indent="-266700">
              <a:lnSpc>
                <a:spcPct val="100000"/>
              </a:lnSpc>
              <a:spcBef>
                <a:spcPts val="600"/>
              </a:spcBef>
              <a:spcAft>
                <a:spcPts val="1200"/>
              </a:spcAft>
              <a:buFont typeface="Wingdings" panose="05000000000000000000" pitchFamily="2" charset="2"/>
              <a:buChar char="Ø"/>
              <a:defRPr/>
            </a:pPr>
            <a:r>
              <a:rPr lang="de-DE" altLang="de-DE" sz="1600" dirty="0">
                <a:latin typeface="Century Gothic" pitchFamily="34" charset="0"/>
              </a:rPr>
              <a:t>Reduzierung passiver latenter Steuern auf Null</a:t>
            </a:r>
          </a:p>
          <a:p>
            <a:pPr marL="266700" lvl="3" indent="-266700">
              <a:lnSpc>
                <a:spcPct val="100000"/>
              </a:lnSpc>
              <a:spcBef>
                <a:spcPts val="600"/>
              </a:spcBef>
              <a:spcAft>
                <a:spcPts val="600"/>
              </a:spcAft>
              <a:buFont typeface="Arial" panose="020B0604020202020204" pitchFamily="34" charset="0"/>
              <a:buChar char="•"/>
              <a:defRPr/>
            </a:pPr>
            <a:r>
              <a:rPr lang="de-DE" altLang="de-DE" sz="1600">
                <a:latin typeface="Century Gothic" pitchFamily="34" charset="0"/>
              </a:rPr>
              <a:t>5-Jahresgrenze </a:t>
            </a:r>
            <a:r>
              <a:rPr lang="de-DE" altLang="de-DE" sz="1600" dirty="0">
                <a:latin typeface="Century Gothic" pitchFamily="34" charset="0"/>
              </a:rPr>
              <a:t>ist (nur) bei Aktivierung eines Aktivüberhangs </a:t>
            </a:r>
            <a:r>
              <a:rPr lang="de-DE" altLang="de-DE" sz="1600">
                <a:latin typeface="Century Gothic" pitchFamily="34" charset="0"/>
              </a:rPr>
              <a:t>zu beachten</a:t>
            </a:r>
            <a:br>
              <a:rPr lang="de-DE" altLang="de-DE" sz="1600">
                <a:latin typeface="Century Gothic" pitchFamily="34" charset="0"/>
              </a:rPr>
            </a:br>
            <a:r>
              <a:rPr lang="de-DE" altLang="de-DE" sz="1600">
                <a:latin typeface="Century Gothic" pitchFamily="34" charset="0"/>
              </a:rPr>
              <a:t>(</a:t>
            </a:r>
            <a:r>
              <a:rPr lang="de-DE" altLang="de-DE" sz="1600" dirty="0">
                <a:latin typeface="Century Gothic" pitchFamily="34" charset="0"/>
              </a:rPr>
              <a:t>Vorsichtsprinzip)</a:t>
            </a:r>
          </a:p>
        </p:txBody>
      </p:sp>
      <p:sp>
        <p:nvSpPr>
          <p:cNvPr id="417796" name="Textfeld 1">
            <a:extLst>
              <a:ext uri="{FF2B5EF4-FFF2-40B4-BE49-F238E27FC236}">
                <a16:creationId xmlns:a16="http://schemas.microsoft.com/office/drawing/2014/main" id="{92B57DF4-C260-4C3D-B421-F60950C30E6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D4E207BB-56CA-407F-B859-4E78C746E692}"/>
              </a:ext>
            </a:extLst>
          </p:cNvPr>
          <p:cNvSpPr txBox="1">
            <a:spLocks/>
          </p:cNvSpPr>
          <p:nvPr/>
        </p:nvSpPr>
        <p:spPr bwMode="auto">
          <a:xfrm>
            <a:off x="1055290" y="103368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6.3.2 Ansatz; Forts.</a:t>
            </a:r>
            <a:endParaRPr lang="de-DE" altLang="de-DE" sz="2000" b="1" dirty="0">
              <a:solidFill>
                <a:srgbClr val="00B0F0"/>
              </a:solidFill>
              <a:latin typeface="Century Gothic" panose="020B0502020202020204" pitchFamily="34" charset="0"/>
            </a:endParaRPr>
          </a:p>
        </p:txBody>
      </p:sp>
      <p:sp>
        <p:nvSpPr>
          <p:cNvPr id="8" name="Textfeld 3">
            <a:extLst>
              <a:ext uri="{FF2B5EF4-FFF2-40B4-BE49-F238E27FC236}">
                <a16:creationId xmlns:a16="http://schemas.microsoft.com/office/drawing/2014/main" id="{DF4DB94E-A7C3-4BE6-90F7-234709CA8C91}"/>
              </a:ext>
            </a:extLst>
          </p:cNvPr>
          <p:cNvSpPr txBox="1">
            <a:spLocks noChangeArrowheads="1"/>
          </p:cNvSpPr>
          <p:nvPr/>
        </p:nvSpPr>
        <p:spPr bwMode="auto">
          <a:xfrm>
            <a:off x="947737" y="1338862"/>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indent="0">
              <a:lnSpc>
                <a:spcPct val="100000"/>
              </a:lnSpc>
              <a:spcBef>
                <a:spcPts val="600"/>
              </a:spcBef>
              <a:spcAft>
                <a:spcPts val="600"/>
              </a:spcAft>
              <a:buNone/>
              <a:defRPr/>
            </a:pPr>
            <a:r>
              <a:rPr lang="de-DE" altLang="de-DE" sz="1600" b="1">
                <a:solidFill>
                  <a:srgbClr val="00B0F0"/>
                </a:solidFill>
                <a:latin typeface="Century Gothic" panose="020B0502020202020204" pitchFamily="34" charset="0"/>
              </a:rPr>
              <a:t>f. Einbeziehung aktiver latenter Steuern auf steuerliche Verlustvorträge</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a:extLst>
              <a:ext uri="{FF2B5EF4-FFF2-40B4-BE49-F238E27FC236}">
                <a16:creationId xmlns:a16="http://schemas.microsoft.com/office/drawing/2014/main" id="{C778F21E-7B7C-403D-961A-965E4532A044}"/>
              </a:ext>
            </a:extLst>
          </p:cNvPr>
          <p:cNvSpPr>
            <a:spLocks noGrp="1"/>
          </p:cNvSpPr>
          <p:nvPr>
            <p:ph type="body" idx="4294967295"/>
          </p:nvPr>
        </p:nvSpPr>
        <p:spPr>
          <a:xfrm>
            <a:off x="964994" y="1423988"/>
            <a:ext cx="10801350" cy="3084512"/>
          </a:xfrm>
          <a:prstGeom prst="rect">
            <a:avLst/>
          </a:prstGeom>
        </p:spPr>
        <p:txBody>
          <a:bodyPr/>
          <a:lstStyle/>
          <a:p>
            <a:pPr marL="266700" lvl="1" indent="-266700">
              <a:lnSpc>
                <a:spcPct val="100000"/>
              </a:lnSpc>
              <a:spcBef>
                <a:spcPts val="600"/>
              </a:spcBef>
              <a:spcAft>
                <a:spcPts val="600"/>
              </a:spcAft>
              <a:buFont typeface="Verdana" panose="020B0604030504040204" pitchFamily="34" charset="0"/>
              <a:buAutoNum type="alphaLcPeriod"/>
              <a:defRPr/>
            </a:pPr>
            <a:r>
              <a:rPr lang="de-DE" altLang="de-DE" sz="1600" b="1" dirty="0">
                <a:solidFill>
                  <a:srgbClr val="00B0F0"/>
                </a:solidFill>
                <a:latin typeface="Century Gothic" panose="020B0502020202020204" pitchFamily="34" charset="0"/>
              </a:rPr>
              <a:t>Anwendung von unternehmensindividuellen Steuersätzen</a:t>
            </a:r>
          </a:p>
          <a:p>
            <a:pPr marL="266700" lvl="2" indent="-266700">
              <a:lnSpc>
                <a:spcPct val="100000"/>
              </a:lnSpc>
              <a:spcBef>
                <a:spcPts val="600"/>
              </a:spcBef>
              <a:spcAft>
                <a:spcPts val="600"/>
              </a:spcAft>
              <a:buFontTx/>
              <a:buChar char="-"/>
              <a:defRPr/>
            </a:pPr>
            <a:r>
              <a:rPr lang="de-DE" altLang="de-DE" sz="1600" dirty="0">
                <a:latin typeface="Century Gothic" panose="020B0502020202020204" pitchFamily="34" charset="0"/>
              </a:rPr>
              <a:t>Die im Zeitpunkt der Umkehreffekte voraussichtlich gelten werden </a:t>
            </a:r>
            <a:r>
              <a:rPr lang="de-DE" altLang="de-DE" sz="1600" b="1" dirty="0">
                <a:latin typeface="Century Gothic" panose="020B0502020202020204" pitchFamily="34" charset="0"/>
              </a:rPr>
              <a:t>und</a:t>
            </a:r>
          </a:p>
          <a:p>
            <a:pPr marL="266700" lvl="2" indent="-266700">
              <a:lnSpc>
                <a:spcPct val="100000"/>
              </a:lnSpc>
              <a:spcBef>
                <a:spcPts val="600"/>
              </a:spcBef>
              <a:spcAft>
                <a:spcPts val="600"/>
              </a:spcAft>
              <a:buFontTx/>
              <a:buChar char="-"/>
              <a:defRPr/>
            </a:pPr>
            <a:r>
              <a:rPr lang="de-DE" altLang="de-DE" sz="1600" dirty="0">
                <a:latin typeface="Century Gothic" panose="020B0502020202020204" pitchFamily="34" charset="0"/>
              </a:rPr>
              <a:t>am Stichtag gültig oder </a:t>
            </a:r>
            <a:r>
              <a:rPr lang="de-DE" altLang="de-DE" sz="1600">
                <a:latin typeface="Century Gothic" panose="020B0502020202020204" pitchFamily="34" charset="0"/>
              </a:rPr>
              <a:t>angekündigt sind.</a:t>
            </a:r>
            <a:endParaRPr lang="de-DE" altLang="de-DE" sz="1600" dirty="0">
              <a:latin typeface="Century Gothic" panose="020B0502020202020204" pitchFamily="34" charset="0"/>
            </a:endParaRPr>
          </a:p>
          <a:p>
            <a:pPr marL="0" lvl="2" indent="0">
              <a:lnSpc>
                <a:spcPct val="100000"/>
              </a:lnSpc>
              <a:spcBef>
                <a:spcPts val="600"/>
              </a:spcBef>
              <a:spcAft>
                <a:spcPts val="600"/>
              </a:spcAft>
              <a:buFont typeface="Arial" panose="020B0604020202020204" pitchFamily="34" charset="0"/>
              <a:buNone/>
              <a:defRPr/>
            </a:pPr>
            <a:endParaRPr lang="de-DE" altLang="de-DE" sz="1600" dirty="0">
              <a:latin typeface="Century Gothic" panose="020B0502020202020204" pitchFamily="34" charset="0"/>
            </a:endParaRPr>
          </a:p>
          <a:p>
            <a:pPr marL="266700" lvl="1" indent="-266700">
              <a:lnSpc>
                <a:spcPct val="100000"/>
              </a:lnSpc>
              <a:spcBef>
                <a:spcPts val="600"/>
              </a:spcBef>
              <a:spcAft>
                <a:spcPts val="600"/>
              </a:spcAft>
              <a:buFont typeface="Verdana" panose="020B0604030504040204" pitchFamily="34" charset="0"/>
              <a:buAutoNum type="alphaLcPeriod"/>
              <a:defRPr/>
            </a:pPr>
            <a:r>
              <a:rPr lang="de-DE" altLang="de-DE" sz="1600" b="1" dirty="0">
                <a:solidFill>
                  <a:srgbClr val="00B0F0"/>
                </a:solidFill>
                <a:latin typeface="Century Gothic" panose="020B0502020202020204" pitchFamily="34" charset="0"/>
              </a:rPr>
              <a:t>Unterlassung der Abzinsung</a:t>
            </a:r>
          </a:p>
          <a:p>
            <a:pPr marL="266700" lvl="1" indent="-266700">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Eine Abzinsung der </a:t>
            </a:r>
            <a:r>
              <a:rPr lang="de-DE" altLang="de-DE" sz="1600" dirty="0" err="1">
                <a:latin typeface="Century Gothic" panose="020B0502020202020204" pitchFamily="34" charset="0"/>
              </a:rPr>
              <a:t>Steuerlatenzen</a:t>
            </a:r>
            <a:r>
              <a:rPr lang="de-DE" altLang="de-DE" sz="1600" dirty="0">
                <a:latin typeface="Century Gothic" panose="020B0502020202020204" pitchFamily="34" charset="0"/>
              </a:rPr>
              <a:t> wird nicht vorgenommen.</a:t>
            </a:r>
            <a:endParaRPr lang="de-DE" altLang="de-DE" sz="1600" b="1" dirty="0">
              <a:latin typeface="Century Gothic" panose="020B0502020202020204" pitchFamily="34" charset="0"/>
            </a:endParaRPr>
          </a:p>
        </p:txBody>
      </p:sp>
      <p:sp>
        <p:nvSpPr>
          <p:cNvPr id="419844" name="Textfeld 1">
            <a:extLst>
              <a:ext uri="{FF2B5EF4-FFF2-40B4-BE49-F238E27FC236}">
                <a16:creationId xmlns:a16="http://schemas.microsoft.com/office/drawing/2014/main" id="{C2647561-8EE2-4132-AB8B-BB270399DBA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19846" name="Rectangle 2">
            <a:extLst>
              <a:ext uri="{FF2B5EF4-FFF2-40B4-BE49-F238E27FC236}">
                <a16:creationId xmlns:a16="http://schemas.microsoft.com/office/drawing/2014/main" id="{67DE05D5-A791-474A-89BD-AE53C1AE088F}"/>
              </a:ext>
            </a:extLst>
          </p:cNvPr>
          <p:cNvSpPr txBox="1">
            <a:spLocks/>
          </p:cNvSpPr>
          <p:nvPr/>
        </p:nvSpPr>
        <p:spPr bwMode="auto">
          <a:xfrm>
            <a:off x="105544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6.3.3 Bewertung</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a:extLst>
              <a:ext uri="{FF2B5EF4-FFF2-40B4-BE49-F238E27FC236}">
                <a16:creationId xmlns:a16="http://schemas.microsoft.com/office/drawing/2014/main" id="{13D35633-917D-4036-A9DB-C3D7D96AD5D2}"/>
              </a:ext>
            </a:extLst>
          </p:cNvPr>
          <p:cNvSpPr>
            <a:spLocks noGrp="1"/>
          </p:cNvSpPr>
          <p:nvPr>
            <p:ph type="body" idx="4294967295"/>
          </p:nvPr>
        </p:nvSpPr>
        <p:spPr>
          <a:xfrm>
            <a:off x="957144" y="1061657"/>
            <a:ext cx="10791825" cy="5256212"/>
          </a:xfrm>
          <a:prstGeom prst="rect">
            <a:avLst/>
          </a:prstGeom>
        </p:spPr>
        <p:txBody>
          <a:bodyPr/>
          <a:lstStyle/>
          <a:p>
            <a:pPr marL="230187" lvl="1" indent="-228600">
              <a:lnSpc>
                <a:spcPct val="100000"/>
              </a:lnSpc>
              <a:spcBef>
                <a:spcPts val="500"/>
              </a:spcBef>
              <a:spcAft>
                <a:spcPts val="500"/>
              </a:spcAft>
              <a:buFont typeface="+mj-lt"/>
              <a:buAutoNum type="alphaLcPeriod" startAt="3"/>
              <a:defRPr/>
            </a:pPr>
            <a:r>
              <a:rPr lang="de-DE" altLang="de-DE" b="1" dirty="0">
                <a:solidFill>
                  <a:srgbClr val="00B0F0"/>
                </a:solidFill>
                <a:latin typeface="Century Gothic" panose="020B0502020202020204" pitchFamily="34" charset="0"/>
              </a:rPr>
              <a:t>Werthaltigkeit aktiver latenter Steuern (Beck, 11. Aufl., Tz. 65 ff. zu § 274 HGB)</a:t>
            </a:r>
          </a:p>
          <a:p>
            <a:pPr marL="266700" lvl="2" indent="-265113">
              <a:lnSpc>
                <a:spcPct val="100000"/>
              </a:lnSpc>
              <a:spcBef>
                <a:spcPts val="500"/>
              </a:spcBef>
              <a:spcAft>
                <a:spcPts val="500"/>
              </a:spcAft>
              <a:defRPr/>
            </a:pPr>
            <a:r>
              <a:rPr lang="de-DE" altLang="de-DE" dirty="0">
                <a:latin typeface="Century Gothic" panose="020B0502020202020204" pitchFamily="34" charset="0"/>
              </a:rPr>
              <a:t>Der antizipierte Steuerminderungseffekt ergibt sich tatsächlich nur dann, wenn </a:t>
            </a:r>
            <a:r>
              <a:rPr lang="de-DE" altLang="de-DE">
                <a:latin typeface="Century Gothic" panose="020B0502020202020204" pitchFamily="34" charset="0"/>
              </a:rPr>
              <a:t>in Folgeperioden</a:t>
            </a:r>
            <a:br>
              <a:rPr lang="de-DE" altLang="de-DE">
                <a:latin typeface="Century Gothic" panose="020B0502020202020204" pitchFamily="34" charset="0"/>
              </a:rPr>
            </a:br>
            <a:r>
              <a:rPr lang="de-DE" altLang="de-DE" b="1">
                <a:latin typeface="Century Gothic" panose="020B0502020202020204" pitchFamily="34" charset="0"/>
              </a:rPr>
              <a:t>ausreichend </a:t>
            </a:r>
            <a:r>
              <a:rPr lang="de-DE" altLang="de-DE" b="1" dirty="0">
                <a:latin typeface="Century Gothic" panose="020B0502020202020204" pitchFamily="34" charset="0"/>
              </a:rPr>
              <a:t>steuerpflichtiges Einkommen</a:t>
            </a:r>
            <a:r>
              <a:rPr lang="de-DE" altLang="de-DE" dirty="0">
                <a:latin typeface="Century Gothic" panose="020B0502020202020204" pitchFamily="34" charset="0"/>
              </a:rPr>
              <a:t> erzielt wird</a:t>
            </a:r>
          </a:p>
          <a:p>
            <a:pPr marL="542925" lvl="1" indent="-276225">
              <a:lnSpc>
                <a:spcPct val="100000"/>
              </a:lnSpc>
              <a:spcBef>
                <a:spcPts val="500"/>
              </a:spcBef>
              <a:spcAft>
                <a:spcPts val="500"/>
              </a:spcAft>
              <a:buFont typeface="Wingdings" panose="05000000000000000000" pitchFamily="2" charset="2"/>
              <a:buChar char="Ø"/>
              <a:defRPr/>
            </a:pPr>
            <a:r>
              <a:rPr lang="de-DE" altLang="de-DE" dirty="0">
                <a:latin typeface="Century Gothic" panose="020B0502020202020204" pitchFamily="34" charset="0"/>
              </a:rPr>
              <a:t>Dies muss durch das Unternehmen </a:t>
            </a:r>
            <a:r>
              <a:rPr lang="de-DE" altLang="de-DE" b="1" dirty="0">
                <a:latin typeface="Century Gothic" panose="020B0502020202020204" pitchFamily="34" charset="0"/>
              </a:rPr>
              <a:t>plausibel gemacht</a:t>
            </a:r>
            <a:r>
              <a:rPr lang="de-DE" altLang="de-DE" dirty="0">
                <a:latin typeface="Century Gothic" panose="020B0502020202020204" pitchFamily="34" charset="0"/>
              </a:rPr>
              <a:t> werden</a:t>
            </a:r>
          </a:p>
          <a:p>
            <a:pPr marL="542925" lvl="1" indent="-276225">
              <a:lnSpc>
                <a:spcPct val="100000"/>
              </a:lnSpc>
              <a:spcBef>
                <a:spcPts val="500"/>
              </a:spcBef>
              <a:spcAft>
                <a:spcPts val="500"/>
              </a:spcAft>
              <a:buFont typeface="Wingdings" panose="05000000000000000000" pitchFamily="2" charset="2"/>
              <a:buChar char="Ø"/>
              <a:defRPr/>
            </a:pPr>
            <a:r>
              <a:rPr lang="de-DE" altLang="de-DE" b="1" dirty="0">
                <a:latin typeface="Century Gothic" panose="020B0502020202020204" pitchFamily="34" charset="0"/>
              </a:rPr>
              <a:t>Vorsichtsprinzip</a:t>
            </a:r>
            <a:r>
              <a:rPr lang="de-DE" altLang="de-DE" dirty="0">
                <a:latin typeface="Century Gothic" panose="020B0502020202020204" pitchFamily="34" charset="0"/>
              </a:rPr>
              <a:t> ist zu beachten</a:t>
            </a:r>
          </a:p>
          <a:p>
            <a:pPr marL="266700" lvl="2" indent="-265113">
              <a:lnSpc>
                <a:spcPct val="100000"/>
              </a:lnSpc>
              <a:spcBef>
                <a:spcPts val="500"/>
              </a:spcBef>
              <a:spcAft>
                <a:spcPts val="500"/>
              </a:spcAft>
              <a:defRPr/>
            </a:pPr>
            <a:r>
              <a:rPr lang="de-DE" altLang="de-DE" dirty="0">
                <a:latin typeface="Century Gothic" panose="020B0502020202020204" pitchFamily="34" charset="0"/>
              </a:rPr>
              <a:t>HGB nennt </a:t>
            </a:r>
            <a:r>
              <a:rPr lang="de-DE" altLang="de-DE" b="1" dirty="0">
                <a:latin typeface="Century Gothic" panose="020B0502020202020204" pitchFamily="34" charset="0"/>
              </a:rPr>
              <a:t>keine</a:t>
            </a:r>
            <a:r>
              <a:rPr lang="de-DE" altLang="de-DE" dirty="0">
                <a:latin typeface="Century Gothic" panose="020B0502020202020204" pitchFamily="34" charset="0"/>
              </a:rPr>
              <a:t> Quellen zum Nachweis der Werthaltigkeit</a:t>
            </a:r>
          </a:p>
          <a:p>
            <a:pPr marL="266700" lvl="2" indent="-265113">
              <a:lnSpc>
                <a:spcPct val="100000"/>
              </a:lnSpc>
              <a:spcBef>
                <a:spcPts val="500"/>
              </a:spcBef>
              <a:spcAft>
                <a:spcPts val="500"/>
              </a:spcAft>
              <a:defRPr/>
            </a:pPr>
            <a:r>
              <a:rPr lang="de-DE" altLang="de-DE" b="1" dirty="0">
                <a:latin typeface="Century Gothic" panose="020B0502020202020204" pitchFamily="34" charset="0"/>
              </a:rPr>
              <a:t>Anhaltspunkte</a:t>
            </a:r>
            <a:r>
              <a:rPr lang="de-DE" altLang="de-DE" dirty="0">
                <a:latin typeface="Century Gothic" panose="020B0502020202020204" pitchFamily="34" charset="0"/>
              </a:rPr>
              <a:t> für zukünftige hinreichende zu versteuernde Einkünfte </a:t>
            </a:r>
            <a:r>
              <a:rPr lang="de-DE" altLang="de-DE" b="1" dirty="0">
                <a:latin typeface="Century Gothic" panose="020B0502020202020204" pitchFamily="34" charset="0"/>
              </a:rPr>
              <a:t>bei bisherigen Verlusten</a:t>
            </a:r>
            <a:r>
              <a:rPr lang="de-DE" altLang="de-DE" dirty="0">
                <a:latin typeface="Century Gothic" panose="020B0502020202020204" pitchFamily="34" charset="0"/>
              </a:rPr>
              <a:t>:</a:t>
            </a:r>
          </a:p>
          <a:p>
            <a:pPr marL="542925" lvl="3" indent="-276225">
              <a:lnSpc>
                <a:spcPct val="100000"/>
              </a:lnSpc>
              <a:spcBef>
                <a:spcPts val="500"/>
              </a:spcBef>
              <a:spcAft>
                <a:spcPts val="500"/>
              </a:spcAft>
              <a:buFont typeface="Symbol" panose="05050102010706020507" pitchFamily="18" charset="2"/>
              <a:buChar char="-"/>
              <a:tabLst>
                <a:tab pos="534988" algn="l"/>
              </a:tabLst>
              <a:defRPr/>
            </a:pPr>
            <a:r>
              <a:rPr lang="de-DE" altLang="de-DE" dirty="0">
                <a:latin typeface="Century Gothic" panose="020B0502020202020204" pitchFamily="34" charset="0"/>
              </a:rPr>
              <a:t>Eingang von profitablen, in Folgejahren abzuwickelnden Aufträgen</a:t>
            </a:r>
          </a:p>
          <a:p>
            <a:pPr marL="542925" lvl="3" indent="-276225">
              <a:lnSpc>
                <a:spcPct val="100000"/>
              </a:lnSpc>
              <a:spcBef>
                <a:spcPts val="500"/>
              </a:spcBef>
              <a:spcAft>
                <a:spcPts val="500"/>
              </a:spcAft>
              <a:buFont typeface="Symbol" panose="05050102010706020507" pitchFamily="18" charset="2"/>
              <a:buChar char="-"/>
              <a:tabLst>
                <a:tab pos="534988" algn="l"/>
              </a:tabLst>
              <a:defRPr/>
            </a:pPr>
            <a:r>
              <a:rPr lang="de-DE" altLang="de-DE" dirty="0">
                <a:latin typeface="Century Gothic" panose="020B0502020202020204" pitchFamily="34" charset="0"/>
              </a:rPr>
              <a:t>Veräußerung oder Aufgabe von defizitären Geschäftsbereichen oder Standorten </a:t>
            </a:r>
          </a:p>
          <a:p>
            <a:pPr marL="542925" lvl="3" indent="-276225">
              <a:lnSpc>
                <a:spcPct val="100000"/>
              </a:lnSpc>
              <a:spcBef>
                <a:spcPts val="500"/>
              </a:spcBef>
              <a:spcAft>
                <a:spcPts val="500"/>
              </a:spcAft>
              <a:buFont typeface="Symbol" panose="05050102010706020507" pitchFamily="18" charset="2"/>
              <a:buChar char="-"/>
              <a:tabLst>
                <a:tab pos="534988" algn="l"/>
              </a:tabLst>
              <a:defRPr/>
            </a:pPr>
            <a:r>
              <a:rPr lang="de-DE" altLang="de-DE" dirty="0">
                <a:latin typeface="Century Gothic" panose="020B0502020202020204" pitchFamily="34" charset="0"/>
              </a:rPr>
              <a:t>Abschluss von Restrukturierungsmaßnahmen als Grundlage für </a:t>
            </a:r>
            <a:r>
              <a:rPr lang="de-DE" altLang="de-DE">
                <a:latin typeface="Century Gothic" panose="020B0502020202020204" pitchFamily="34" charset="0"/>
              </a:rPr>
              <a:t>nachhaltige Kosteneinsparungen</a:t>
            </a:r>
            <a:br>
              <a:rPr lang="de-DE" altLang="de-DE">
                <a:latin typeface="Century Gothic" panose="020B0502020202020204" pitchFamily="34" charset="0"/>
              </a:rPr>
            </a:br>
            <a:r>
              <a:rPr lang="de-DE" altLang="de-DE">
                <a:latin typeface="Century Gothic" panose="020B0502020202020204" pitchFamily="34" charset="0"/>
              </a:rPr>
              <a:t>und </a:t>
            </a:r>
            <a:r>
              <a:rPr lang="de-DE" altLang="de-DE" dirty="0">
                <a:latin typeface="Century Gothic" panose="020B0502020202020204" pitchFamily="34" charset="0"/>
              </a:rPr>
              <a:t>Ertragsteigerungen</a:t>
            </a:r>
          </a:p>
          <a:p>
            <a:pPr marL="542925" lvl="3" indent="-276225">
              <a:lnSpc>
                <a:spcPct val="100000"/>
              </a:lnSpc>
              <a:spcBef>
                <a:spcPts val="500"/>
              </a:spcBef>
              <a:spcAft>
                <a:spcPts val="500"/>
              </a:spcAft>
              <a:buFont typeface="Symbol" panose="05050102010706020507" pitchFamily="18" charset="2"/>
              <a:buChar char="-"/>
              <a:tabLst>
                <a:tab pos="534988" algn="l"/>
              </a:tabLst>
              <a:defRPr/>
            </a:pPr>
            <a:r>
              <a:rPr lang="de-DE" altLang="de-DE" dirty="0">
                <a:latin typeface="Century Gothic" panose="020B0502020202020204" pitchFamily="34" charset="0"/>
              </a:rPr>
              <a:t>Verluste in Vorjahren aufgrund von Einmaleffekten die zukünftig nicht mehr zu erwarten sind</a:t>
            </a:r>
          </a:p>
          <a:p>
            <a:pPr marL="809625" lvl="1" indent="-266700">
              <a:lnSpc>
                <a:spcPct val="100000"/>
              </a:lnSpc>
              <a:spcBef>
                <a:spcPts val="500"/>
              </a:spcBef>
              <a:spcAft>
                <a:spcPts val="500"/>
              </a:spcAft>
              <a:buFont typeface="Wingdings" panose="05000000000000000000" pitchFamily="2" charset="2"/>
              <a:buChar char="Ø"/>
              <a:defRPr/>
            </a:pPr>
            <a:r>
              <a:rPr lang="de-DE" altLang="de-DE" b="1" dirty="0">
                <a:latin typeface="Century Gothic" panose="020B0502020202020204" pitchFamily="34" charset="0"/>
              </a:rPr>
              <a:t>Plausibilisierung von prognostizierten Ergebnisverbesserungen notwendig</a:t>
            </a:r>
          </a:p>
          <a:p>
            <a:pPr marL="266700" lvl="2" indent="-266700">
              <a:lnSpc>
                <a:spcPct val="100000"/>
              </a:lnSpc>
              <a:spcBef>
                <a:spcPts val="500"/>
              </a:spcBef>
              <a:spcAft>
                <a:spcPts val="500"/>
              </a:spcAft>
              <a:defRPr/>
            </a:pPr>
            <a:r>
              <a:rPr lang="de-DE" altLang="de-DE" dirty="0">
                <a:latin typeface="Century Gothic" panose="020B0502020202020204" pitchFamily="34" charset="0"/>
              </a:rPr>
              <a:t>Soweit aktiven latenten Steuern passive latente Steuern gegenüberstehen, wird </a:t>
            </a:r>
            <a:r>
              <a:rPr lang="de-DE" altLang="de-DE">
                <a:latin typeface="Century Gothic" panose="020B0502020202020204" pitchFamily="34" charset="0"/>
              </a:rPr>
              <a:t>die Werthaltigkeit</a:t>
            </a:r>
            <a:br>
              <a:rPr lang="de-DE" altLang="de-DE">
                <a:latin typeface="Century Gothic" panose="020B0502020202020204" pitchFamily="34" charset="0"/>
              </a:rPr>
            </a:br>
            <a:r>
              <a:rPr lang="de-DE" altLang="de-DE">
                <a:latin typeface="Century Gothic" panose="020B0502020202020204" pitchFamily="34" charset="0"/>
              </a:rPr>
              <a:t>als </a:t>
            </a:r>
            <a:r>
              <a:rPr lang="de-DE" altLang="de-DE" dirty="0">
                <a:latin typeface="Century Gothic" panose="020B0502020202020204" pitchFamily="34" charset="0"/>
              </a:rPr>
              <a:t>gegeben angesehen</a:t>
            </a:r>
          </a:p>
          <a:p>
            <a:pPr marL="542925" lvl="1" indent="-276225">
              <a:lnSpc>
                <a:spcPct val="100000"/>
              </a:lnSpc>
              <a:spcBef>
                <a:spcPts val="500"/>
              </a:spcBef>
              <a:spcAft>
                <a:spcPts val="500"/>
              </a:spcAft>
              <a:buFont typeface="Wingdings" panose="05000000000000000000" pitchFamily="2" charset="2"/>
              <a:buChar char="Ø"/>
              <a:defRPr/>
            </a:pPr>
            <a:r>
              <a:rPr lang="de-DE" altLang="de-DE" dirty="0">
                <a:latin typeface="Century Gothic" panose="020B0502020202020204" pitchFamily="34" charset="0"/>
              </a:rPr>
              <a:t>Bei </a:t>
            </a:r>
            <a:r>
              <a:rPr lang="de-DE" altLang="de-DE" b="1" dirty="0">
                <a:latin typeface="Century Gothic" panose="020B0502020202020204" pitchFamily="34" charset="0"/>
              </a:rPr>
              <a:t>Passivsaldo</a:t>
            </a:r>
            <a:r>
              <a:rPr lang="de-DE" altLang="de-DE" dirty="0">
                <a:latin typeface="Century Gothic" panose="020B0502020202020204" pitchFamily="34" charset="0"/>
              </a:rPr>
              <a:t> oder bei </a:t>
            </a:r>
            <a:r>
              <a:rPr lang="de-DE" altLang="de-DE" b="1" dirty="0">
                <a:latin typeface="Century Gothic" panose="020B0502020202020204" pitchFamily="34" charset="0"/>
              </a:rPr>
              <a:t>Nichtaktivierung eines aktiven Steuerüberhangs ist praktisch keine</a:t>
            </a:r>
            <a:br>
              <a:rPr lang="de-DE" altLang="de-DE" b="1" dirty="0">
                <a:latin typeface="Century Gothic" panose="020B0502020202020204" pitchFamily="34" charset="0"/>
              </a:rPr>
            </a:br>
            <a:r>
              <a:rPr lang="de-DE" altLang="de-DE" b="1" dirty="0">
                <a:latin typeface="Century Gothic" panose="020B0502020202020204" pitchFamily="34" charset="0"/>
              </a:rPr>
              <a:t>Werthaltigkeitsbetrachtung notwendig </a:t>
            </a:r>
          </a:p>
        </p:txBody>
      </p:sp>
      <p:sp>
        <p:nvSpPr>
          <p:cNvPr id="421892" name="Textfeld 1">
            <a:extLst>
              <a:ext uri="{FF2B5EF4-FFF2-40B4-BE49-F238E27FC236}">
                <a16:creationId xmlns:a16="http://schemas.microsoft.com/office/drawing/2014/main" id="{2DAD8F49-E7A8-48BD-9E69-FD230566014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21894" name="Rectangle 2">
            <a:extLst>
              <a:ext uri="{FF2B5EF4-FFF2-40B4-BE49-F238E27FC236}">
                <a16:creationId xmlns:a16="http://schemas.microsoft.com/office/drawing/2014/main" id="{5B7992CD-6A2F-4CBD-924B-17C635D6AAFB}"/>
              </a:ext>
            </a:extLst>
          </p:cNvPr>
          <p:cNvSpPr txBox="1">
            <a:spLocks/>
          </p:cNvSpPr>
          <p:nvPr/>
        </p:nvSpPr>
        <p:spPr bwMode="auto">
          <a:xfrm>
            <a:off x="1055290" y="71174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6.3.3 Bewertung; Forts.</a:t>
            </a:r>
          </a:p>
        </p:txBody>
      </p:sp>
    </p:spTree>
  </p:cSld>
  <p:clrMapOvr>
    <a:masterClrMapping/>
  </p:clrMapOvr>
  <p:transition spd="slow"/>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3">
            <a:extLst>
              <a:ext uri="{FF2B5EF4-FFF2-40B4-BE49-F238E27FC236}">
                <a16:creationId xmlns:a16="http://schemas.microsoft.com/office/drawing/2014/main" id="{6AFB1066-3AE1-42A6-8B06-87DE53BEB007}"/>
              </a:ext>
            </a:extLst>
          </p:cNvPr>
          <p:cNvSpPr>
            <a:spLocks noGrp="1"/>
          </p:cNvSpPr>
          <p:nvPr>
            <p:ph type="body" idx="4294967295"/>
          </p:nvPr>
        </p:nvSpPr>
        <p:spPr>
          <a:xfrm>
            <a:off x="965144" y="1412875"/>
            <a:ext cx="10801350" cy="4895850"/>
          </a:xfrm>
          <a:prstGeom prst="rect">
            <a:avLst/>
          </a:prstGeom>
        </p:spPr>
        <p:txBody>
          <a:bodyPr/>
          <a:lstStyle/>
          <a:p>
            <a:pPr marL="266700" lvl="1" indent="-266700">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Grundsatz</a:t>
            </a:r>
          </a:p>
          <a:p>
            <a:pPr marL="266700" lvl="2" indent="-266700">
              <a:lnSpc>
                <a:spcPct val="100000"/>
              </a:lnSpc>
              <a:spcBef>
                <a:spcPts val="600"/>
              </a:spcBef>
              <a:spcAft>
                <a:spcPts val="600"/>
              </a:spcAft>
            </a:pPr>
            <a:r>
              <a:rPr lang="de-DE" altLang="de-DE" sz="1600" dirty="0">
                <a:latin typeface="Century Gothic" panose="020B0502020202020204" pitchFamily="34" charset="0"/>
              </a:rPr>
              <a:t>Veränderung latenter Steuern wird </a:t>
            </a:r>
            <a:r>
              <a:rPr lang="de-DE" altLang="de-DE" sz="1600" b="1" dirty="0">
                <a:latin typeface="Century Gothic" panose="020B0502020202020204" pitchFamily="34" charset="0"/>
              </a:rPr>
              <a:t>erfolgswirksam</a:t>
            </a:r>
            <a:r>
              <a:rPr lang="de-DE" altLang="de-DE" sz="1600" dirty="0">
                <a:latin typeface="Century Gothic" panose="020B0502020202020204" pitchFamily="34" charset="0"/>
              </a:rPr>
              <a:t> erfasst</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laufende Veränderungen des Jahres</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Wertänderungen durch Änderung der Steuersätze</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Änderungen in der Werthaltigkeit aktiver latenter Steuern auf Verlustvorträge</a:t>
            </a:r>
          </a:p>
          <a:p>
            <a:pPr marL="266700" lvl="1" indent="-266700">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Ausnahme: Erfolgsneutral entstandene Differenzen (Beck, 11. Aufl., Tz. 10 ff. zu § 274 HGB)</a:t>
            </a:r>
          </a:p>
          <a:p>
            <a:pPr marL="266700" lvl="2" indent="-266700">
              <a:lnSpc>
                <a:spcPct val="100000"/>
              </a:lnSpc>
              <a:spcBef>
                <a:spcPts val="600"/>
              </a:spcBef>
              <a:spcAft>
                <a:spcPts val="600"/>
              </a:spcAft>
            </a:pPr>
            <a:r>
              <a:rPr lang="de-DE" altLang="de-DE" sz="1600" dirty="0">
                <a:latin typeface="Century Gothic" panose="020B0502020202020204" pitchFamily="34" charset="0"/>
              </a:rPr>
              <a:t>Entstehen im Jahresabschluss durch erfolgsneutrale </a:t>
            </a:r>
            <a:r>
              <a:rPr lang="de-DE" altLang="de-DE" sz="1600" dirty="0" err="1">
                <a:latin typeface="Century Gothic" panose="020B0502020202020204" pitchFamily="34" charset="0"/>
              </a:rPr>
              <a:t>Einbuchung</a:t>
            </a:r>
            <a:r>
              <a:rPr lang="de-DE" altLang="de-DE" sz="1600" dirty="0">
                <a:latin typeface="Century Gothic" panose="020B0502020202020204" pitchFamily="34" charset="0"/>
              </a:rPr>
              <a:t> von </a:t>
            </a:r>
            <a:r>
              <a:rPr lang="de-DE" altLang="de-DE" sz="1600">
                <a:latin typeface="Century Gothic" panose="020B0502020202020204" pitchFamily="34" charset="0"/>
              </a:rPr>
              <a:t>Anschaffungsvorgängen,</a:t>
            </a:r>
            <a:br>
              <a:rPr lang="de-DE" altLang="de-DE" sz="1600">
                <a:latin typeface="Century Gothic" panose="020B0502020202020204" pitchFamily="34" charset="0"/>
              </a:rPr>
            </a:br>
            <a:r>
              <a:rPr lang="de-DE" altLang="de-DE" sz="1600">
                <a:latin typeface="Century Gothic" panose="020B0502020202020204" pitchFamily="34" charset="0"/>
              </a:rPr>
              <a:t>z</a:t>
            </a:r>
            <a:r>
              <a:rPr lang="de-DE" altLang="de-DE" sz="1600" dirty="0">
                <a:latin typeface="Century Gothic" panose="020B0502020202020204" pitchFamily="34" charset="0"/>
              </a:rPr>
              <a:t>. B.:</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Verschmelzungen</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Sacheinlagen</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Asset Deals</a:t>
            </a:r>
          </a:p>
          <a:p>
            <a:pPr marL="266700" lvl="2" indent="-266700">
              <a:lnSpc>
                <a:spcPct val="100000"/>
              </a:lnSpc>
              <a:spcBef>
                <a:spcPts val="600"/>
              </a:spcBef>
              <a:spcAft>
                <a:spcPts val="600"/>
              </a:spcAft>
            </a:pPr>
            <a:r>
              <a:rPr lang="de-DE" altLang="de-DE" sz="1600" dirty="0" err="1">
                <a:latin typeface="Century Gothic" panose="020B0502020202020204" pitchFamily="34" charset="0"/>
              </a:rPr>
              <a:t>Einbuchung</a:t>
            </a:r>
            <a:r>
              <a:rPr lang="de-DE" altLang="de-DE" sz="1600" dirty="0">
                <a:latin typeface="Century Gothic" panose="020B0502020202020204" pitchFamily="34" charset="0"/>
              </a:rPr>
              <a:t> der latenten Steuern erfolgt i. R. d. Anschaffungsvorgangs ebenfalls erfolgsneutral.</a:t>
            </a:r>
          </a:p>
          <a:p>
            <a:pPr marL="266700" lvl="1" indent="-266700">
              <a:lnSpc>
                <a:spcPct val="100000"/>
              </a:lnSpc>
              <a:spcBef>
                <a:spcPts val="600"/>
              </a:spcBef>
              <a:spcAft>
                <a:spcPts val="600"/>
              </a:spcAft>
              <a:buFont typeface="Wingdings" panose="05000000000000000000" pitchFamily="2" charset="2"/>
              <a:buChar char="§"/>
            </a:pPr>
            <a:endParaRPr lang="de-DE" altLang="de-DE" sz="1600" dirty="0">
              <a:latin typeface="Century Gothic" panose="020B0502020202020204" pitchFamily="34" charset="0"/>
            </a:endParaRPr>
          </a:p>
        </p:txBody>
      </p:sp>
      <p:sp>
        <p:nvSpPr>
          <p:cNvPr id="425988" name="Textfeld 1">
            <a:extLst>
              <a:ext uri="{FF2B5EF4-FFF2-40B4-BE49-F238E27FC236}">
                <a16:creationId xmlns:a16="http://schemas.microsoft.com/office/drawing/2014/main" id="{CBB17E73-C1EB-43B7-B0BD-A0F646739FF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25990" name="Rectangle 2">
            <a:extLst>
              <a:ext uri="{FF2B5EF4-FFF2-40B4-BE49-F238E27FC236}">
                <a16:creationId xmlns:a16="http://schemas.microsoft.com/office/drawing/2014/main" id="{BCA67DA5-C43B-4666-8EDD-B7975FB90FEE}"/>
              </a:ext>
            </a:extLst>
          </p:cNvPr>
          <p:cNvSpPr txBox="1">
            <a:spLocks/>
          </p:cNvSpPr>
          <p:nvPr/>
        </p:nvSpPr>
        <p:spPr bwMode="auto">
          <a:xfrm>
            <a:off x="1037002" y="10259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6.3.4 Erfolgswirksame vs. erfolgsneutrale Erfassung</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874100" y="1125538"/>
            <a:ext cx="10685462" cy="3527425"/>
          </a:xfrm>
          <a:prstGeom prst="rect">
            <a:avLst/>
          </a:prstGeom>
        </p:spPr>
        <p:txBody>
          <a:bodyPr/>
          <a:lstStyle/>
          <a:p>
            <a:pPr marL="361950" indent="-276225" defTabSz="1179513">
              <a:lnSpc>
                <a:spcPct val="100000"/>
              </a:lnSpc>
              <a:spcBef>
                <a:spcPts val="600"/>
              </a:spcBef>
              <a:spcAft>
                <a:spcPts val="600"/>
              </a:spcAft>
              <a:buFont typeface="Arial" panose="020B0604020202020204" pitchFamily="34" charset="0"/>
              <a:buChar char="•"/>
              <a:defRPr/>
            </a:pPr>
            <a:r>
              <a:rPr lang="de-DE" altLang="de-DE" b="1" dirty="0">
                <a:latin typeface="Century Gothic" pitchFamily="34" charset="0"/>
              </a:rPr>
              <a:t>§ 58 AktG:</a:t>
            </a:r>
            <a:br>
              <a:rPr lang="de-DE" altLang="de-DE" b="1" dirty="0">
                <a:latin typeface="Century Gothic" pitchFamily="34" charset="0"/>
              </a:rPr>
            </a:br>
            <a:r>
              <a:rPr lang="de-DE" altLang="de-DE" dirty="0">
                <a:latin typeface="Century Gothic" pitchFamily="34" charset="0"/>
              </a:rPr>
              <a:t>Verwendung des Jahresüberschusses (Rücklagendotierung durch Hauptversammlung, falls sie JA feststellt)</a:t>
            </a:r>
          </a:p>
          <a:p>
            <a:pPr marL="361950" indent="-276225">
              <a:lnSpc>
                <a:spcPct val="100000"/>
              </a:lnSpc>
              <a:spcBef>
                <a:spcPts val="600"/>
              </a:spcBef>
              <a:spcAft>
                <a:spcPts val="600"/>
              </a:spcAft>
              <a:buFont typeface="Arial" panose="020B0604020202020204" pitchFamily="34" charset="0"/>
              <a:buChar char="•"/>
              <a:tabLst>
                <a:tab pos="1289050" algn="l"/>
              </a:tabLst>
              <a:defRPr/>
            </a:pPr>
            <a:r>
              <a:rPr lang="de-DE" altLang="de-DE" b="1" dirty="0">
                <a:latin typeface="Century Gothic" pitchFamily="34" charset="0"/>
              </a:rPr>
              <a:t>§ 150 AktG:</a:t>
            </a:r>
            <a:br>
              <a:rPr lang="de-DE" altLang="de-DE" dirty="0">
                <a:latin typeface="Century Gothic" pitchFamily="34" charset="0"/>
              </a:rPr>
            </a:br>
            <a:r>
              <a:rPr lang="de-DE" altLang="de-DE" dirty="0">
                <a:latin typeface="Century Gothic" pitchFamily="34" charset="0"/>
              </a:rPr>
              <a:t>Gesetzliche Rücklage (5 % des um einen Verlustvortrag aus dem Vorjahr verminderte Jahresüberschuss, bis gesetzliche Rücklage + Kapitalrücklage = 10 % Grundkapital, Kapitalrücklage)</a:t>
            </a:r>
          </a:p>
          <a:p>
            <a:pPr marL="361950" indent="-276225">
              <a:lnSpc>
                <a:spcPct val="100000"/>
              </a:lnSpc>
              <a:spcBef>
                <a:spcPts val="600"/>
              </a:spcBef>
              <a:spcAft>
                <a:spcPts val="600"/>
              </a:spcAft>
              <a:buFont typeface="Arial" panose="020B0604020202020204" pitchFamily="34" charset="0"/>
              <a:buChar char="•"/>
              <a:defRPr/>
            </a:pPr>
            <a:r>
              <a:rPr lang="de-DE" altLang="de-DE" b="1" dirty="0">
                <a:latin typeface="Century Gothic" pitchFamily="34" charset="0"/>
              </a:rPr>
              <a:t>§ 152 AktG:</a:t>
            </a:r>
            <a:br>
              <a:rPr lang="de-DE" altLang="de-DE" b="1" dirty="0">
                <a:latin typeface="Century Gothic" pitchFamily="34" charset="0"/>
              </a:rPr>
            </a:br>
            <a:r>
              <a:rPr lang="de-DE" altLang="de-DE" dirty="0">
                <a:latin typeface="Century Gothic" pitchFamily="34" charset="0"/>
              </a:rPr>
              <a:t>Ausweis Eigenkapital in der Bilanz </a:t>
            </a:r>
          </a:p>
          <a:p>
            <a:pPr marL="361950" indent="-276225">
              <a:lnSpc>
                <a:spcPct val="100000"/>
              </a:lnSpc>
              <a:spcBef>
                <a:spcPts val="600"/>
              </a:spcBef>
              <a:spcAft>
                <a:spcPts val="600"/>
              </a:spcAft>
              <a:buFont typeface="Arial" panose="020B0604020202020204" pitchFamily="34" charset="0"/>
              <a:buChar char="•"/>
              <a:tabLst>
                <a:tab pos="1390650" algn="l"/>
              </a:tabLst>
              <a:defRPr/>
            </a:pPr>
            <a:r>
              <a:rPr lang="de-DE" altLang="de-DE" b="1" dirty="0">
                <a:latin typeface="Century Gothic" pitchFamily="34" charset="0"/>
              </a:rPr>
              <a:t>§ 174 Abs. 1 AktG:</a:t>
            </a:r>
            <a:br>
              <a:rPr lang="de-DE" altLang="de-DE" b="1" dirty="0">
                <a:latin typeface="Century Gothic" pitchFamily="34" charset="0"/>
              </a:rPr>
            </a:br>
            <a:r>
              <a:rPr lang="de-DE" altLang="de-DE" dirty="0">
                <a:latin typeface="Century Gothic" pitchFamily="34" charset="0"/>
              </a:rPr>
              <a:t>Ergebnisverwendung durch Hauptversammlung, (nach teilweiser Ergebnisverwendung </a:t>
            </a:r>
            <a:r>
              <a:rPr lang="de-DE" altLang="de-DE">
                <a:latin typeface="Century Gothic" pitchFamily="34" charset="0"/>
              </a:rPr>
              <a:t>bereits durch</a:t>
            </a:r>
            <a:br>
              <a:rPr lang="de-DE" altLang="de-DE">
                <a:latin typeface="Century Gothic" pitchFamily="34" charset="0"/>
              </a:rPr>
            </a:br>
            <a:r>
              <a:rPr lang="de-DE" altLang="de-DE">
                <a:latin typeface="Century Gothic" pitchFamily="34" charset="0"/>
              </a:rPr>
              <a:t>Aufsichtsrat </a:t>
            </a:r>
            <a:r>
              <a:rPr lang="de-DE" altLang="de-DE" dirty="0">
                <a:latin typeface="Century Gothic" pitchFamily="34" charset="0"/>
              </a:rPr>
              <a:t>und Vorstand (max. Hälfte des Jahresüberschuss))</a:t>
            </a:r>
          </a:p>
          <a:p>
            <a:pPr marL="361950" indent="-276225" defTabSz="1120775">
              <a:lnSpc>
                <a:spcPct val="100000"/>
              </a:lnSpc>
              <a:spcBef>
                <a:spcPts val="600"/>
              </a:spcBef>
              <a:spcAft>
                <a:spcPts val="600"/>
              </a:spcAft>
              <a:buFont typeface="Arial" panose="020B0604020202020204" pitchFamily="34" charset="0"/>
              <a:buChar char="•"/>
              <a:defRPr/>
            </a:pPr>
            <a:r>
              <a:rPr lang="de-DE" altLang="de-DE" b="1" dirty="0">
                <a:latin typeface="Century Gothic" pitchFamily="34" charset="0"/>
              </a:rPr>
              <a:t>§ 256 Abs. 1 Nr. 4 AktG:</a:t>
            </a:r>
            <a:br>
              <a:rPr lang="de-DE" altLang="de-DE" b="1" dirty="0">
                <a:latin typeface="Century Gothic" pitchFamily="34" charset="0"/>
              </a:rPr>
            </a:br>
            <a:r>
              <a:rPr lang="de-DE" altLang="de-DE" dirty="0">
                <a:latin typeface="Century Gothic" pitchFamily="34" charset="0"/>
              </a:rPr>
              <a:t>Nichtigkeit JA, bei Nichtberücksichtigung von gesetzlichen oder </a:t>
            </a:r>
            <a:r>
              <a:rPr lang="de-DE" altLang="de-DE">
                <a:latin typeface="Century Gothic" pitchFamily="34" charset="0"/>
              </a:rPr>
              <a:t>satzungsmäßigen Bestimmungen</a:t>
            </a:r>
            <a:br>
              <a:rPr lang="de-DE" altLang="de-DE">
                <a:latin typeface="Century Gothic" pitchFamily="34" charset="0"/>
              </a:rPr>
            </a:br>
            <a:r>
              <a:rPr lang="de-DE" altLang="de-DE">
                <a:latin typeface="Century Gothic" pitchFamily="34" charset="0"/>
              </a:rPr>
              <a:t>bezüglich Gewinn- oder </a:t>
            </a:r>
            <a:r>
              <a:rPr lang="de-DE" altLang="de-DE" dirty="0">
                <a:latin typeface="Century Gothic" pitchFamily="34" charset="0"/>
              </a:rPr>
              <a:t>Kapitalrücklagen</a:t>
            </a:r>
          </a:p>
        </p:txBody>
      </p:sp>
      <p:sp>
        <p:nvSpPr>
          <p:cNvPr id="14" name="Textfeld 1">
            <a:extLst>
              <a:ext uri="{FF2B5EF4-FFF2-40B4-BE49-F238E27FC236}">
                <a16:creationId xmlns:a16="http://schemas.microsoft.com/office/drawing/2014/main" id="{B1024A5E-6BCD-4042-8537-5ECF1C9D360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1: Prüfung des Eigenkapitals</a:t>
            </a:r>
          </a:p>
        </p:txBody>
      </p:sp>
      <p:sp>
        <p:nvSpPr>
          <p:cNvPr id="8" name="Rechteck 1">
            <a:extLst>
              <a:ext uri="{FF2B5EF4-FFF2-40B4-BE49-F238E27FC236}">
                <a16:creationId xmlns:a16="http://schemas.microsoft.com/office/drawing/2014/main" id="{50C16986-BA5C-44DF-9619-F770E769B72A}"/>
              </a:ext>
            </a:extLst>
          </p:cNvPr>
          <p:cNvSpPr>
            <a:spLocks noChangeArrowheads="1"/>
          </p:cNvSpPr>
          <p:nvPr/>
        </p:nvSpPr>
        <p:spPr bwMode="auto">
          <a:xfrm>
            <a:off x="958079" y="764704"/>
            <a:ext cx="18870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dirty="0">
                <a:solidFill>
                  <a:srgbClr val="00B0F0"/>
                </a:solidFill>
                <a:latin typeface="Century Gothic" panose="020B0502020202020204" pitchFamily="34" charset="0"/>
              </a:rPr>
              <a:t>1.3.4.2 Aktiengesetz</a:t>
            </a:r>
          </a:p>
        </p:txBody>
      </p:sp>
      <p:sp>
        <p:nvSpPr>
          <p:cNvPr id="9" name="Rectangle 3">
            <a:extLst>
              <a:ext uri="{FF2B5EF4-FFF2-40B4-BE49-F238E27FC236}">
                <a16:creationId xmlns:a16="http://schemas.microsoft.com/office/drawing/2014/main" id="{A3565291-0E8E-4ED3-AD19-3A2FF7D7BF56}"/>
              </a:ext>
            </a:extLst>
          </p:cNvPr>
          <p:cNvSpPr txBox="1">
            <a:spLocks/>
          </p:cNvSpPr>
          <p:nvPr/>
        </p:nvSpPr>
        <p:spPr bwMode="auto">
          <a:xfrm>
            <a:off x="964770" y="5157192"/>
            <a:ext cx="10361601"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276225" defTabSz="1682750">
              <a:lnSpc>
                <a:spcPct val="100000"/>
              </a:lnSpc>
              <a:spcBef>
                <a:spcPts val="600"/>
              </a:spcBef>
              <a:spcAft>
                <a:spcPts val="600"/>
              </a:spcAft>
              <a:buFont typeface="Arial" panose="020B0604020202020204" pitchFamily="34" charset="0"/>
              <a:buChar char="•"/>
              <a:defRPr/>
            </a:pPr>
            <a:r>
              <a:rPr lang="de-DE" altLang="de-DE" b="1" dirty="0">
                <a:latin typeface="Century Gothic" pitchFamily="34" charset="0"/>
              </a:rPr>
              <a:t>§ 5a GmbHG:</a:t>
            </a:r>
            <a:br>
              <a:rPr lang="de-DE" altLang="de-DE" b="1" dirty="0">
                <a:latin typeface="Century Gothic" pitchFamily="34" charset="0"/>
              </a:rPr>
            </a:br>
            <a:r>
              <a:rPr lang="de-DE" altLang="de-DE" dirty="0">
                <a:latin typeface="Century Gothic" pitchFamily="34" charset="0"/>
              </a:rPr>
              <a:t>25 % des Gewinns (nach Verlustverrechnung) in gesetzliche Rücklage bis EUR 25.000 erreicht sind</a:t>
            </a:r>
          </a:p>
          <a:p>
            <a:pPr marL="361950" indent="-276225">
              <a:lnSpc>
                <a:spcPct val="100000"/>
              </a:lnSpc>
              <a:spcBef>
                <a:spcPts val="600"/>
              </a:spcBef>
              <a:spcAft>
                <a:spcPts val="600"/>
              </a:spcAft>
              <a:buFont typeface="Arial" panose="020B0604020202020204" pitchFamily="34" charset="0"/>
              <a:buChar char="•"/>
              <a:defRPr/>
            </a:pPr>
            <a:r>
              <a:rPr lang="de-DE" altLang="de-DE" b="1" dirty="0">
                <a:latin typeface="Century Gothic" pitchFamily="34" charset="0"/>
              </a:rPr>
              <a:t>§ 29 GmbHG:</a:t>
            </a:r>
            <a:br>
              <a:rPr lang="de-DE" altLang="de-DE" b="1" dirty="0">
                <a:latin typeface="Century Gothic" pitchFamily="34" charset="0"/>
              </a:rPr>
            </a:br>
            <a:r>
              <a:rPr lang="de-DE" altLang="de-DE" dirty="0">
                <a:latin typeface="Century Gothic" pitchFamily="34" charset="0"/>
              </a:rPr>
              <a:t>Ergebnisverwendung durch Gesellschafter</a:t>
            </a:r>
          </a:p>
        </p:txBody>
      </p:sp>
      <p:sp>
        <p:nvSpPr>
          <p:cNvPr id="10" name="Rechteck 1">
            <a:extLst>
              <a:ext uri="{FF2B5EF4-FFF2-40B4-BE49-F238E27FC236}">
                <a16:creationId xmlns:a16="http://schemas.microsoft.com/office/drawing/2014/main" id="{35BA5390-F122-4B5C-B647-A7637EC98EDA}"/>
              </a:ext>
            </a:extLst>
          </p:cNvPr>
          <p:cNvSpPr>
            <a:spLocks noChangeArrowheads="1"/>
          </p:cNvSpPr>
          <p:nvPr/>
        </p:nvSpPr>
        <p:spPr bwMode="auto">
          <a:xfrm>
            <a:off x="958079" y="4725144"/>
            <a:ext cx="200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dirty="0">
                <a:solidFill>
                  <a:srgbClr val="00B0F0"/>
                </a:solidFill>
                <a:latin typeface="Century Gothic" panose="020B0502020202020204" pitchFamily="34" charset="0"/>
              </a:rPr>
              <a:t>1.3.4.3 GmbH-Gesetz</a:t>
            </a:r>
          </a:p>
        </p:txBody>
      </p:sp>
    </p:spTree>
    <p:extLst>
      <p:ext uri="{BB962C8B-B14F-4D97-AF65-F5344CB8AC3E}">
        <p14:creationId xmlns:p14="http://schemas.microsoft.com/office/powerpoint/2010/main" val="3483608238"/>
      </p:ext>
    </p:extLst>
  </p:cSld>
  <p:clrMapOvr>
    <a:masterClrMapping/>
  </p:clrMapOvr>
  <p:transition spd="slow"/>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22" name="Group 38">
            <a:extLst>
              <a:ext uri="{FF2B5EF4-FFF2-40B4-BE49-F238E27FC236}">
                <a16:creationId xmlns:a16="http://schemas.microsoft.com/office/drawing/2014/main" id="{A970970E-23B7-4FDD-8FD7-F56B71649F17}"/>
              </a:ext>
            </a:extLst>
          </p:cNvPr>
          <p:cNvGraphicFramePr>
            <a:graphicFrameLocks noGrp="1"/>
          </p:cNvGraphicFramePr>
          <p:nvPr>
            <p:extLst>
              <p:ext uri="{D42A27DB-BD31-4B8C-83A1-F6EECF244321}">
                <p14:modId xmlns:p14="http://schemas.microsoft.com/office/powerpoint/2010/main" val="2034659326"/>
              </p:ext>
            </p:extLst>
          </p:nvPr>
        </p:nvGraphicFramePr>
        <p:xfrm>
          <a:off x="1072965" y="1925638"/>
          <a:ext cx="8983475" cy="3933826"/>
        </p:xfrm>
        <a:graphic>
          <a:graphicData uri="http://schemas.openxmlformats.org/drawingml/2006/table">
            <a:tbl>
              <a:tblPr/>
              <a:tblGrid>
                <a:gridCol w="4155256">
                  <a:extLst>
                    <a:ext uri="{9D8B030D-6E8A-4147-A177-3AD203B41FA5}">
                      <a16:colId xmlns:a16="http://schemas.microsoft.com/office/drawing/2014/main" val="20000"/>
                    </a:ext>
                  </a:extLst>
                </a:gridCol>
                <a:gridCol w="4828219">
                  <a:extLst>
                    <a:ext uri="{9D8B030D-6E8A-4147-A177-3AD203B41FA5}">
                      <a16:colId xmlns:a16="http://schemas.microsoft.com/office/drawing/2014/main" val="20001"/>
                    </a:ext>
                  </a:extLst>
                </a:gridCol>
              </a:tblGrid>
              <a:tr h="64559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 Anlagevermögen</a:t>
                      </a:r>
                    </a:p>
                  </a:txBody>
                  <a:tcPr marL="360000" marR="89996"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 Eigenkapital</a:t>
                      </a:r>
                    </a:p>
                  </a:txBody>
                  <a:tcPr marL="360000" marR="89996"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559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B. Umlaufvermögen</a:t>
                      </a:r>
                    </a:p>
                  </a:txBody>
                  <a:tcPr marL="360000" marR="89996"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B. Rückstellungen</a:t>
                      </a:r>
                    </a:p>
                  </a:txBody>
                  <a:tcPr marL="360000" marR="89996"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559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C. Rechnungsabgrenzungsposten</a:t>
                      </a:r>
                    </a:p>
                  </a:txBody>
                  <a:tcPr marL="360000" marR="89996"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C. Verbindlichkeiten</a:t>
                      </a:r>
                    </a:p>
                  </a:txBody>
                  <a:tcPr marL="360000" marR="89996"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559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D. Aktive latente Steuern</a:t>
                      </a:r>
                    </a:p>
                  </a:txBody>
                  <a:tcPr marL="360000" marR="89996"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D. Rechnungsabgrenzungsposten</a:t>
                      </a:r>
                    </a:p>
                  </a:txBody>
                  <a:tcPr marL="360000" marR="89996"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5851">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E. Unterschiedsbetrag aus der Vermögensverrechnung</a:t>
                      </a:r>
                    </a:p>
                  </a:txBody>
                  <a:tcPr marL="360000" marR="89996"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E. Passive latente Steuern</a:t>
                      </a:r>
                    </a:p>
                  </a:txBody>
                  <a:tcPr marL="360000" marR="89996"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64559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Bilanzsumme</a:t>
                      </a:r>
                    </a:p>
                  </a:txBody>
                  <a:tcPr marL="360000" marR="89996"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Bilanzsumme</a:t>
                      </a:r>
                    </a:p>
                  </a:txBody>
                  <a:tcPr marL="360000" marR="89996"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28057" name="Textfeld 10">
            <a:extLst>
              <a:ext uri="{FF2B5EF4-FFF2-40B4-BE49-F238E27FC236}">
                <a16:creationId xmlns:a16="http://schemas.microsoft.com/office/drawing/2014/main" id="{15068E5D-6C38-4583-9625-649D18655F04}"/>
              </a:ext>
            </a:extLst>
          </p:cNvPr>
          <p:cNvSpPr txBox="1">
            <a:spLocks noChangeArrowheads="1"/>
          </p:cNvSpPr>
          <p:nvPr/>
        </p:nvSpPr>
        <p:spPr bwMode="auto">
          <a:xfrm>
            <a:off x="955231" y="1357313"/>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Verdana" panose="020B0604030504040204" pitchFamily="34" charset="0"/>
              <a:buAutoNum type="alphaLcPeriod"/>
            </a:pPr>
            <a:r>
              <a:rPr lang="de-DE" altLang="de-DE" sz="1600" b="1">
                <a:solidFill>
                  <a:srgbClr val="00B0F0"/>
                </a:solidFill>
                <a:latin typeface="Century Gothic" panose="020B0502020202020204" pitchFamily="34" charset="0"/>
              </a:rPr>
              <a:t>„Posten eigener Art“ (§ 266 Abs. 2 Buchst. D und Abs. 3 Buchst. E)</a:t>
            </a:r>
          </a:p>
        </p:txBody>
      </p:sp>
      <p:sp>
        <p:nvSpPr>
          <p:cNvPr id="428059" name="Textfeld 1">
            <a:extLst>
              <a:ext uri="{FF2B5EF4-FFF2-40B4-BE49-F238E27FC236}">
                <a16:creationId xmlns:a16="http://schemas.microsoft.com/office/drawing/2014/main" id="{39C9DD09-1AF0-4ACB-90A2-B5E9BA63650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28061" name="Rectangle 2">
            <a:extLst>
              <a:ext uri="{FF2B5EF4-FFF2-40B4-BE49-F238E27FC236}">
                <a16:creationId xmlns:a16="http://schemas.microsoft.com/office/drawing/2014/main" id="{E1D3747F-A53D-40E4-8923-2610DFC57FA1}"/>
              </a:ext>
            </a:extLst>
          </p:cNvPr>
          <p:cNvSpPr txBox="1">
            <a:spLocks/>
          </p:cNvSpPr>
          <p:nvPr/>
        </p:nvSpPr>
        <p:spPr bwMode="auto">
          <a:xfrm>
            <a:off x="1055290" y="10351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6.3.5 Ausweis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2BFC1C99-D0DB-4061-9568-54D72DCC0FEF}"/>
              </a:ext>
            </a:extLst>
          </p:cNvPr>
          <p:cNvSpPr>
            <a:spLocks noGrp="1"/>
          </p:cNvSpPr>
          <p:nvPr>
            <p:ph type="body" idx="4294967295"/>
          </p:nvPr>
        </p:nvSpPr>
        <p:spPr>
          <a:xfrm>
            <a:off x="956000" y="1412875"/>
            <a:ext cx="10801350" cy="4895850"/>
          </a:xfrm>
          <a:prstGeom prst="rect">
            <a:avLst/>
          </a:prstGeom>
        </p:spPr>
        <p:txBody>
          <a:bodyPr/>
          <a:lstStyle/>
          <a:p>
            <a:pPr marL="266700" lvl="1" indent="-266700">
              <a:lnSpc>
                <a:spcPct val="100000"/>
              </a:lnSpc>
              <a:spcBef>
                <a:spcPts val="600"/>
              </a:spcBef>
              <a:spcAft>
                <a:spcPts val="600"/>
              </a:spcAft>
              <a:buFont typeface="+mj-lt"/>
              <a:buAutoNum type="alphaLcPeriod" startAt="2"/>
              <a:defRPr/>
            </a:pPr>
            <a:r>
              <a:rPr lang="de-DE" altLang="de-DE" sz="1600" b="1" dirty="0">
                <a:solidFill>
                  <a:srgbClr val="00B0F0"/>
                </a:solidFill>
                <a:latin typeface="Century Gothic" panose="020B0502020202020204" pitchFamily="34" charset="0"/>
              </a:rPr>
              <a:t>Bilanzausweis</a:t>
            </a:r>
          </a:p>
          <a:p>
            <a:pPr marL="266700" lvl="2" indent="-266700">
              <a:lnSpc>
                <a:spcPct val="100000"/>
              </a:lnSpc>
              <a:spcBef>
                <a:spcPts val="600"/>
              </a:spcBef>
              <a:spcAft>
                <a:spcPts val="600"/>
              </a:spcAft>
              <a:defRPr/>
            </a:pPr>
            <a:r>
              <a:rPr lang="de-DE" altLang="de-DE" sz="1600" b="1" dirty="0">
                <a:latin typeface="Century Gothic" panose="020B0502020202020204" pitchFamily="34" charset="0"/>
              </a:rPr>
              <a:t>Grundsätzlich Saldierung</a:t>
            </a:r>
            <a:r>
              <a:rPr lang="de-DE" altLang="de-DE" sz="1600" dirty="0">
                <a:latin typeface="Century Gothic" panose="020B0502020202020204" pitchFamily="34" charset="0"/>
              </a:rPr>
              <a:t> der aktiven und passiven latenten Steuern</a:t>
            </a:r>
          </a:p>
          <a:p>
            <a:pPr marL="266700" lvl="2" indent="-266700">
              <a:lnSpc>
                <a:spcPct val="100000"/>
              </a:lnSpc>
              <a:spcBef>
                <a:spcPts val="600"/>
              </a:spcBef>
              <a:spcAft>
                <a:spcPts val="600"/>
              </a:spcAft>
              <a:defRPr/>
            </a:pPr>
            <a:r>
              <a:rPr lang="de-DE" altLang="de-DE" sz="1600" b="1" dirty="0">
                <a:latin typeface="Century Gothic" panose="020B0502020202020204" pitchFamily="34" charset="0"/>
              </a:rPr>
              <a:t>Bruttoausweis</a:t>
            </a:r>
            <a:r>
              <a:rPr lang="de-DE" altLang="de-DE" sz="1600" dirty="0">
                <a:latin typeface="Century Gothic" panose="020B0502020202020204" pitchFamily="34" charset="0"/>
              </a:rPr>
              <a:t> alternativ </a:t>
            </a:r>
            <a:r>
              <a:rPr lang="de-DE" altLang="de-DE" sz="1600" b="1" dirty="0">
                <a:latin typeface="Century Gothic" panose="020B0502020202020204" pitchFamily="34" charset="0"/>
              </a:rPr>
              <a:t>möglich</a:t>
            </a:r>
            <a:endParaRPr lang="de-DE" altLang="de-DE" sz="1600" dirty="0">
              <a:latin typeface="Century Gothic" panose="020B0502020202020204" pitchFamily="34" charset="0"/>
            </a:endParaRPr>
          </a:p>
          <a:p>
            <a:pPr marL="266700" lvl="2" indent="-266700">
              <a:lnSpc>
                <a:spcPct val="100000"/>
              </a:lnSpc>
              <a:spcBef>
                <a:spcPts val="600"/>
              </a:spcBef>
              <a:spcAft>
                <a:spcPts val="600"/>
              </a:spcAft>
              <a:defRPr/>
            </a:pPr>
            <a:r>
              <a:rPr lang="de-DE" altLang="de-DE" sz="1600" b="1" dirty="0">
                <a:latin typeface="Century Gothic" panose="020B0502020202020204" pitchFamily="34" charset="0"/>
              </a:rPr>
              <a:t>Stetigkeitsgebot</a:t>
            </a:r>
            <a:r>
              <a:rPr lang="de-DE" altLang="de-DE" sz="1600" dirty="0">
                <a:latin typeface="Century Gothic" panose="020B0502020202020204" pitchFamily="34" charset="0"/>
              </a:rPr>
              <a:t> im Ausweis</a:t>
            </a:r>
          </a:p>
          <a:p>
            <a:pPr marL="0" lvl="2" indent="0">
              <a:lnSpc>
                <a:spcPct val="100000"/>
              </a:lnSpc>
              <a:spcBef>
                <a:spcPts val="600"/>
              </a:spcBef>
              <a:spcAft>
                <a:spcPts val="600"/>
              </a:spcAft>
              <a:buFont typeface="Arial" panose="020B0604020202020204" pitchFamily="34" charset="0"/>
              <a:buNone/>
              <a:defRPr/>
            </a:pPr>
            <a:endParaRPr lang="de-DE" altLang="de-DE" sz="1600" dirty="0">
              <a:latin typeface="Century Gothic" panose="020B0502020202020204" pitchFamily="34" charset="0"/>
            </a:endParaRPr>
          </a:p>
          <a:p>
            <a:pPr marL="266700" lvl="1" indent="-266700">
              <a:lnSpc>
                <a:spcPct val="100000"/>
              </a:lnSpc>
              <a:spcBef>
                <a:spcPts val="600"/>
              </a:spcBef>
              <a:spcAft>
                <a:spcPts val="600"/>
              </a:spcAft>
              <a:buFont typeface="+mj-lt"/>
              <a:buAutoNum type="alphaLcPeriod" startAt="3"/>
              <a:defRPr/>
            </a:pPr>
            <a:r>
              <a:rPr lang="de-DE" altLang="de-DE" sz="1600" b="1" dirty="0">
                <a:solidFill>
                  <a:srgbClr val="00B0F0"/>
                </a:solidFill>
                <a:latin typeface="Century Gothic" panose="020B0502020202020204" pitchFamily="34" charset="0"/>
              </a:rPr>
              <a:t>GuV-Ausweis</a:t>
            </a:r>
          </a:p>
          <a:p>
            <a:pPr marL="266700" lvl="2" indent="-266700">
              <a:lnSpc>
                <a:spcPct val="100000"/>
              </a:lnSpc>
              <a:spcBef>
                <a:spcPts val="600"/>
              </a:spcBef>
              <a:spcAft>
                <a:spcPts val="600"/>
              </a:spcAft>
              <a:defRPr/>
            </a:pPr>
            <a:r>
              <a:rPr lang="de-DE" altLang="de-DE" sz="1600" dirty="0">
                <a:latin typeface="Century Gothic" panose="020B0502020202020204" pitchFamily="34" charset="0"/>
              </a:rPr>
              <a:t>Gesonderter Ausweis (§ 274 Abs. 2 S. 2 HGB) unter den „Steuern vom Einkommen und Ertrag"</a:t>
            </a:r>
          </a:p>
          <a:p>
            <a:pPr marL="266700" lvl="2" indent="-266700">
              <a:lnSpc>
                <a:spcPct val="100000"/>
              </a:lnSpc>
              <a:spcBef>
                <a:spcPts val="600"/>
              </a:spcBef>
              <a:spcAft>
                <a:spcPts val="600"/>
              </a:spcAft>
              <a:defRPr/>
            </a:pPr>
            <a:r>
              <a:rPr lang="de-DE" altLang="de-DE" sz="1600" dirty="0">
                <a:latin typeface="Century Gothic" panose="020B0502020202020204" pitchFamily="34" charset="0"/>
              </a:rPr>
              <a:t>Wahlweise:</a:t>
            </a:r>
          </a:p>
          <a:p>
            <a:pPr marL="542925" lvl="2" indent="-276225">
              <a:lnSpc>
                <a:spcPct val="100000"/>
              </a:lnSpc>
              <a:spcBef>
                <a:spcPts val="600"/>
              </a:spcBef>
              <a:spcAft>
                <a:spcPts val="600"/>
              </a:spcAft>
              <a:buFont typeface="Wingdings" panose="05000000000000000000" pitchFamily="2" charset="2"/>
              <a:buChar char="Ø"/>
              <a:defRPr/>
            </a:pPr>
            <a:r>
              <a:rPr lang="de-DE" altLang="de-DE" sz="1600" dirty="0">
                <a:latin typeface="Century Gothic" panose="020B0502020202020204" pitchFamily="34" charset="0"/>
              </a:rPr>
              <a:t>Gesonderte Zeile</a:t>
            </a:r>
          </a:p>
          <a:p>
            <a:pPr marL="542925" lvl="2" indent="-276225">
              <a:lnSpc>
                <a:spcPct val="100000"/>
              </a:lnSpc>
              <a:spcBef>
                <a:spcPts val="600"/>
              </a:spcBef>
              <a:spcAft>
                <a:spcPts val="600"/>
              </a:spcAft>
              <a:buFont typeface="Wingdings" panose="05000000000000000000" pitchFamily="2" charset="2"/>
              <a:buChar char="Ø"/>
              <a:defRPr/>
            </a:pPr>
            <a:r>
              <a:rPr lang="de-DE" altLang="de-DE" sz="1600" dirty="0">
                <a:latin typeface="Century Gothic" panose="020B0502020202020204" pitchFamily="34" charset="0"/>
              </a:rPr>
              <a:t>Vorspalte oder</a:t>
            </a:r>
          </a:p>
          <a:p>
            <a:pPr marL="542925" lvl="2" indent="-276225">
              <a:lnSpc>
                <a:spcPct val="100000"/>
              </a:lnSpc>
              <a:spcBef>
                <a:spcPts val="600"/>
              </a:spcBef>
              <a:spcAft>
                <a:spcPts val="600"/>
              </a:spcAft>
              <a:buFont typeface="Wingdings" panose="05000000000000000000" pitchFamily="2" charset="2"/>
              <a:buChar char="Ø"/>
              <a:defRPr/>
            </a:pPr>
            <a:r>
              <a:rPr lang="de-DE" altLang="de-DE" sz="1600" dirty="0">
                <a:latin typeface="Century Gothic" panose="020B0502020202020204" pitchFamily="34" charset="0"/>
              </a:rPr>
              <a:t>Davon-Vermerk</a:t>
            </a:r>
          </a:p>
        </p:txBody>
      </p:sp>
      <p:sp>
        <p:nvSpPr>
          <p:cNvPr id="430084" name="Textfeld 1">
            <a:extLst>
              <a:ext uri="{FF2B5EF4-FFF2-40B4-BE49-F238E27FC236}">
                <a16:creationId xmlns:a16="http://schemas.microsoft.com/office/drawing/2014/main" id="{C4EA3ED1-E7C6-438F-8D66-A790C941D74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30086" name="Rectangle 2">
            <a:extLst>
              <a:ext uri="{FF2B5EF4-FFF2-40B4-BE49-F238E27FC236}">
                <a16:creationId xmlns:a16="http://schemas.microsoft.com/office/drawing/2014/main" id="{ED6E6251-C578-4B28-B7AE-CBE2DC7AD3B5}"/>
              </a:ext>
            </a:extLst>
          </p:cNvPr>
          <p:cNvSpPr txBox="1">
            <a:spLocks/>
          </p:cNvSpPr>
          <p:nvPr/>
        </p:nvSpPr>
        <p:spPr bwMode="auto">
          <a:xfrm>
            <a:off x="1055290" y="103520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6.3.5 Ausweis; Forts.</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3">
            <a:extLst>
              <a:ext uri="{FF2B5EF4-FFF2-40B4-BE49-F238E27FC236}">
                <a16:creationId xmlns:a16="http://schemas.microsoft.com/office/drawing/2014/main" id="{35A1579F-675C-4FBD-BB08-22775AD720FD}"/>
              </a:ext>
            </a:extLst>
          </p:cNvPr>
          <p:cNvSpPr>
            <a:spLocks noGrp="1"/>
          </p:cNvSpPr>
          <p:nvPr>
            <p:ph type="body" idx="4294967295"/>
          </p:nvPr>
        </p:nvSpPr>
        <p:spPr>
          <a:xfrm>
            <a:off x="965144" y="1414463"/>
            <a:ext cx="10071100" cy="2519362"/>
          </a:xfrm>
          <a:prstGeom prst="rect">
            <a:avLst/>
          </a:prstGeom>
        </p:spPr>
        <p:txBody>
          <a:bodyPr/>
          <a:lstStyle/>
          <a:p>
            <a:pPr>
              <a:lnSpc>
                <a:spcPct val="100000"/>
              </a:lnSpc>
              <a:spcBef>
                <a:spcPts val="600"/>
              </a:spcBef>
              <a:spcAft>
                <a:spcPts val="600"/>
              </a:spcAft>
              <a:defRPr/>
            </a:pPr>
            <a:r>
              <a:rPr lang="de-DE" altLang="de-DE" sz="1600" b="1" dirty="0">
                <a:solidFill>
                  <a:srgbClr val="00B0F0"/>
                </a:solidFill>
                <a:latin typeface="Century Gothic" pitchFamily="34" charset="0"/>
              </a:rPr>
              <a:t>Zielsetzung</a:t>
            </a:r>
          </a:p>
          <a:p>
            <a:pPr>
              <a:lnSpc>
                <a:spcPct val="100000"/>
              </a:lnSpc>
              <a:spcBef>
                <a:spcPts val="600"/>
              </a:spcBef>
              <a:spcAft>
                <a:spcPts val="600"/>
              </a:spcAft>
              <a:defRPr/>
            </a:pPr>
            <a:r>
              <a:rPr lang="de-DE" altLang="de-DE" sz="1600" dirty="0">
                <a:latin typeface="Century Gothic" pitchFamily="34" charset="0"/>
              </a:rPr>
              <a:t>Sicherstellung des Gläubigerschutzes</a:t>
            </a:r>
          </a:p>
          <a:p>
            <a:pPr marL="266700" lvl="2" indent="-266700">
              <a:lnSpc>
                <a:spcPct val="100000"/>
              </a:lnSpc>
              <a:spcBef>
                <a:spcPts val="600"/>
              </a:spcBef>
              <a:spcAft>
                <a:spcPts val="600"/>
              </a:spcAft>
              <a:buFontTx/>
              <a:buChar char="-"/>
              <a:defRPr/>
            </a:pPr>
            <a:r>
              <a:rPr lang="de-DE" altLang="de-DE" sz="1600" dirty="0">
                <a:latin typeface="Century Gothic" pitchFamily="34" charset="0"/>
              </a:rPr>
              <a:t>Ausschüttungs- und </a:t>
            </a:r>
            <a:r>
              <a:rPr lang="de-DE" altLang="de-DE" sz="1600" b="1" dirty="0">
                <a:latin typeface="Century Gothic" pitchFamily="34" charset="0"/>
              </a:rPr>
              <a:t>Abführungssperre</a:t>
            </a:r>
            <a:r>
              <a:rPr lang="de-DE" altLang="de-DE" sz="1600" dirty="0">
                <a:latin typeface="Century Gothic" pitchFamily="34" charset="0"/>
              </a:rPr>
              <a:t> für aktiven latenten Steuerüberhang mit zusätzlicher Angabe im Anhang</a:t>
            </a:r>
          </a:p>
          <a:p>
            <a:pPr marL="266700" lvl="2" indent="-266700">
              <a:lnSpc>
                <a:spcPct val="100000"/>
              </a:lnSpc>
              <a:spcBef>
                <a:spcPts val="600"/>
              </a:spcBef>
              <a:spcAft>
                <a:spcPts val="600"/>
              </a:spcAft>
              <a:buFontTx/>
              <a:buChar char="-"/>
              <a:defRPr/>
            </a:pPr>
            <a:r>
              <a:rPr lang="de-DE" altLang="de-DE" sz="1600" dirty="0">
                <a:latin typeface="Century Gothic" pitchFamily="34" charset="0"/>
              </a:rPr>
              <a:t>§ 268 Abs. 8 HGB</a:t>
            </a:r>
          </a:p>
          <a:p>
            <a:pPr lvl="1">
              <a:lnSpc>
                <a:spcPct val="100000"/>
              </a:lnSpc>
              <a:spcBef>
                <a:spcPts val="600"/>
              </a:spcBef>
              <a:spcAft>
                <a:spcPts val="600"/>
              </a:spcAft>
              <a:buFontTx/>
              <a:buChar char="-"/>
              <a:defRPr/>
            </a:pPr>
            <a:endParaRPr lang="de-DE" altLang="de-DE" sz="1600" dirty="0">
              <a:latin typeface="Century Gothic" pitchFamily="34" charset="0"/>
            </a:endParaRPr>
          </a:p>
        </p:txBody>
      </p:sp>
      <p:sp>
        <p:nvSpPr>
          <p:cNvPr id="432132" name="Textfeld 1">
            <a:extLst>
              <a:ext uri="{FF2B5EF4-FFF2-40B4-BE49-F238E27FC236}">
                <a16:creationId xmlns:a16="http://schemas.microsoft.com/office/drawing/2014/main" id="{4C38D595-0AAC-43F7-BE37-4E1E4F4556F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32134" name="Rectangle 2">
            <a:extLst>
              <a:ext uri="{FF2B5EF4-FFF2-40B4-BE49-F238E27FC236}">
                <a16:creationId xmlns:a16="http://schemas.microsoft.com/office/drawing/2014/main" id="{4523356A-03DE-4EF5-8C05-CC737D3659F7}"/>
              </a:ext>
            </a:extLst>
          </p:cNvPr>
          <p:cNvSpPr txBox="1">
            <a:spLocks/>
          </p:cNvSpPr>
          <p:nvPr/>
        </p:nvSpPr>
        <p:spPr bwMode="auto">
          <a:xfrm>
            <a:off x="1055290" y="104425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6.3.6 Ausschüttungssperre</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2FE7962A-2478-47BC-BA8E-FB1EA01C3CD1}"/>
              </a:ext>
            </a:extLst>
          </p:cNvPr>
          <p:cNvSpPr>
            <a:spLocks noGrp="1"/>
          </p:cNvSpPr>
          <p:nvPr>
            <p:ph type="body" idx="4294967295"/>
          </p:nvPr>
        </p:nvSpPr>
        <p:spPr>
          <a:xfrm>
            <a:off x="956000" y="1412875"/>
            <a:ext cx="10791825" cy="4895850"/>
          </a:xfrm>
          <a:prstGeom prst="rect">
            <a:avLst/>
          </a:prstGeom>
        </p:spPr>
        <p:txBody>
          <a:bodyPr/>
          <a:lstStyle/>
          <a:p>
            <a:pPr marL="266700" lvl="1" indent="-266700">
              <a:lnSpc>
                <a:spcPct val="100000"/>
              </a:lnSpc>
              <a:spcBef>
                <a:spcPts val="600"/>
              </a:spcBef>
              <a:spcAft>
                <a:spcPts val="600"/>
              </a:spcAft>
              <a:buFont typeface="Verdana" pitchFamily="34" charset="0"/>
              <a:buAutoNum type="alphaLcPeriod"/>
              <a:defRPr/>
            </a:pPr>
            <a:r>
              <a:rPr lang="de-DE" altLang="de-DE" sz="1600" b="1" dirty="0">
                <a:solidFill>
                  <a:srgbClr val="00B0F0"/>
                </a:solidFill>
                <a:latin typeface="Century Gothic" pitchFamily="34" charset="0"/>
              </a:rPr>
              <a:t>Angaben gemäß § 285 Nr. 29 HGB </a:t>
            </a:r>
          </a:p>
          <a:p>
            <a:pPr marL="447675" lvl="2" indent="-447675">
              <a:lnSpc>
                <a:spcPct val="100000"/>
              </a:lnSpc>
              <a:spcBef>
                <a:spcPts val="600"/>
              </a:spcBef>
              <a:spcAft>
                <a:spcPts val="600"/>
              </a:spcAft>
              <a:buFont typeface="Arial" panose="020B0604020202020204" pitchFamily="34" charset="0"/>
              <a:buNone/>
              <a:defRPr/>
            </a:pPr>
            <a:r>
              <a:rPr lang="de-DE" altLang="de-DE" sz="1600" dirty="0">
                <a:latin typeface="Century Gothic" pitchFamily="34" charset="0"/>
              </a:rPr>
              <a:t>a.1	Erläuterung der Differenzen oder Verlustvorträge, aus denen latente Steuern resultieren,</a:t>
            </a:r>
          </a:p>
          <a:p>
            <a:pPr marL="714375" lvl="3" indent="-266700">
              <a:lnSpc>
                <a:spcPct val="100000"/>
              </a:lnSpc>
              <a:spcBef>
                <a:spcPts val="600"/>
              </a:spcBef>
              <a:spcAft>
                <a:spcPts val="600"/>
              </a:spcAft>
              <a:buFont typeface="Arial" panose="020B0604020202020204" pitchFamily="34" charset="0"/>
              <a:buChar char="•"/>
              <a:tabLst>
                <a:tab pos="714375" algn="l"/>
              </a:tabLst>
              <a:defRPr/>
            </a:pPr>
            <a:r>
              <a:rPr lang="de-DE" altLang="de-DE" sz="1600" dirty="0">
                <a:latin typeface="Century Gothic" pitchFamily="34" charset="0"/>
              </a:rPr>
              <a:t>sind auch dann erforderlich, wenn in Ausübung des Wahlrechts auf den </a:t>
            </a:r>
            <a:r>
              <a:rPr lang="de-DE" altLang="de-DE" sz="1600">
                <a:latin typeface="Century Gothic" pitchFamily="34" charset="0"/>
              </a:rPr>
              <a:t>Ausweis eines</a:t>
            </a:r>
            <a:br>
              <a:rPr lang="de-DE" altLang="de-DE" sz="1600">
                <a:latin typeface="Century Gothic" pitchFamily="34" charset="0"/>
              </a:rPr>
            </a:br>
            <a:r>
              <a:rPr lang="de-DE" altLang="de-DE" sz="1600">
                <a:latin typeface="Century Gothic" pitchFamily="34" charset="0"/>
              </a:rPr>
              <a:t>aktiven </a:t>
            </a:r>
            <a:r>
              <a:rPr lang="de-DE" altLang="de-DE" sz="1600" dirty="0">
                <a:latin typeface="Century Gothic" pitchFamily="34" charset="0"/>
              </a:rPr>
              <a:t>latenten Steuerüberhangs verzichtet wird.</a:t>
            </a:r>
          </a:p>
          <a:p>
            <a:pPr marL="714375" lvl="3" indent="-266700">
              <a:lnSpc>
                <a:spcPct val="100000"/>
              </a:lnSpc>
              <a:spcBef>
                <a:spcPts val="600"/>
              </a:spcBef>
              <a:spcAft>
                <a:spcPts val="600"/>
              </a:spcAft>
              <a:buFont typeface="Arial" panose="020B0604020202020204" pitchFamily="34" charset="0"/>
              <a:buChar char="•"/>
              <a:tabLst>
                <a:tab pos="714375" algn="l"/>
              </a:tabLst>
              <a:defRPr/>
            </a:pPr>
            <a:r>
              <a:rPr lang="de-DE" altLang="de-DE" sz="1600" b="1" dirty="0">
                <a:latin typeface="Century Gothic" pitchFamily="34" charset="0"/>
              </a:rPr>
              <a:t>Qualitative Angaben sind hierbei ausreichend.</a:t>
            </a:r>
          </a:p>
          <a:p>
            <a:pPr marL="714375" lvl="3" indent="-266700">
              <a:lnSpc>
                <a:spcPct val="100000"/>
              </a:lnSpc>
              <a:spcBef>
                <a:spcPts val="600"/>
              </a:spcBef>
              <a:spcAft>
                <a:spcPts val="600"/>
              </a:spcAft>
              <a:buFont typeface="Arial" panose="020B0604020202020204" pitchFamily="34" charset="0"/>
              <a:buChar char="•"/>
              <a:tabLst>
                <a:tab pos="714375" algn="l"/>
              </a:tabLst>
              <a:defRPr/>
            </a:pPr>
            <a:r>
              <a:rPr lang="de-DE" altLang="de-DE" sz="1600" dirty="0">
                <a:latin typeface="Century Gothic" pitchFamily="34" charset="0"/>
              </a:rPr>
              <a:t>Für den nicht aktivierten aktiven latenten Steuerüberhang </a:t>
            </a:r>
            <a:r>
              <a:rPr lang="de-DE" altLang="de-DE" sz="1600">
                <a:latin typeface="Century Gothic" pitchFamily="34" charset="0"/>
              </a:rPr>
              <a:t>besteht keine</a:t>
            </a:r>
            <a:br>
              <a:rPr lang="de-DE" altLang="de-DE" sz="1600">
                <a:latin typeface="Century Gothic" pitchFamily="34" charset="0"/>
              </a:rPr>
            </a:br>
            <a:r>
              <a:rPr lang="de-DE" altLang="de-DE" sz="1600">
                <a:latin typeface="Century Gothic" pitchFamily="34" charset="0"/>
              </a:rPr>
              <a:t>Erläuterungspflicht</a:t>
            </a:r>
            <a:r>
              <a:rPr lang="de-DE" altLang="de-DE" sz="1600" dirty="0">
                <a:latin typeface="Century Gothic" pitchFamily="34" charset="0"/>
              </a:rPr>
              <a:t>.</a:t>
            </a:r>
          </a:p>
          <a:p>
            <a:pPr marL="447675" lvl="2" indent="-447675">
              <a:lnSpc>
                <a:spcPct val="100000"/>
              </a:lnSpc>
              <a:spcBef>
                <a:spcPts val="600"/>
              </a:spcBef>
              <a:spcAft>
                <a:spcPts val="600"/>
              </a:spcAft>
              <a:buFont typeface="Arial" panose="020B0604020202020204" pitchFamily="34" charset="0"/>
              <a:buNone/>
              <a:tabLst>
                <a:tab pos="447675" algn="l"/>
              </a:tabLst>
              <a:defRPr/>
            </a:pPr>
            <a:r>
              <a:rPr lang="de-DE" altLang="de-DE" sz="1600" dirty="0">
                <a:latin typeface="Century Gothic" pitchFamily="34" charset="0"/>
              </a:rPr>
              <a:t>a.2	Angabe der Bewertungsgrundlagen (Steuersätze)</a:t>
            </a:r>
          </a:p>
          <a:p>
            <a:pPr marL="447675" lvl="2" indent="-447675">
              <a:lnSpc>
                <a:spcPct val="100000"/>
              </a:lnSpc>
              <a:spcBef>
                <a:spcPts val="600"/>
              </a:spcBef>
              <a:spcAft>
                <a:spcPts val="600"/>
              </a:spcAft>
              <a:buFont typeface="Arial" panose="020B0604020202020204" pitchFamily="34" charset="0"/>
              <a:buNone/>
              <a:defRPr/>
            </a:pPr>
            <a:r>
              <a:rPr lang="de-DE" altLang="de-DE" sz="1600" dirty="0">
                <a:latin typeface="Century Gothic" pitchFamily="34" charset="0"/>
              </a:rPr>
              <a:t>a.3</a:t>
            </a:r>
            <a:r>
              <a:rPr lang="de-DE" altLang="de-DE" sz="1600" b="1" dirty="0">
                <a:latin typeface="Century Gothic" pitchFamily="34" charset="0"/>
              </a:rPr>
              <a:t>	</a:t>
            </a:r>
            <a:r>
              <a:rPr lang="de-DE" altLang="de-DE" sz="1600" dirty="0">
                <a:latin typeface="Century Gothic" pitchFamily="34" charset="0"/>
              </a:rPr>
              <a:t>Literatur: Beck, 11. Aufl., Tz. 830 zu § 285 HGB</a:t>
            </a:r>
            <a:endParaRPr lang="de-DE" altLang="de-DE" sz="1200" dirty="0">
              <a:latin typeface="Century Gothic" pitchFamily="34" charset="0"/>
            </a:endParaRPr>
          </a:p>
          <a:p>
            <a:pPr>
              <a:lnSpc>
                <a:spcPct val="100000"/>
              </a:lnSpc>
              <a:spcBef>
                <a:spcPts val="600"/>
              </a:spcBef>
              <a:spcAft>
                <a:spcPts val="600"/>
              </a:spcAft>
              <a:buFontTx/>
              <a:buChar char="-"/>
              <a:defRPr/>
            </a:pPr>
            <a:endParaRPr lang="de-DE" altLang="de-DE" sz="1600" dirty="0">
              <a:latin typeface="Century Gothic" pitchFamily="34" charset="0"/>
            </a:endParaRPr>
          </a:p>
        </p:txBody>
      </p:sp>
      <p:sp>
        <p:nvSpPr>
          <p:cNvPr id="436227" name="Rectangle 2">
            <a:extLst>
              <a:ext uri="{FF2B5EF4-FFF2-40B4-BE49-F238E27FC236}">
                <a16:creationId xmlns:a16="http://schemas.microsoft.com/office/drawing/2014/main" id="{F262016F-4C2A-4626-A726-99927EC7D8D7}"/>
              </a:ext>
            </a:extLst>
          </p:cNvPr>
          <p:cNvSpPr txBox="1">
            <a:spLocks/>
          </p:cNvSpPr>
          <p:nvPr/>
        </p:nvSpPr>
        <p:spPr bwMode="auto">
          <a:xfrm>
            <a:off x="1055290" y="1044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sz="1600" b="1" dirty="0">
                <a:solidFill>
                  <a:srgbClr val="00B0F0"/>
                </a:solidFill>
                <a:latin typeface="Century Gothic" panose="020B0502020202020204" pitchFamily="34" charset="0"/>
              </a:rPr>
              <a:t>6.3.7 </a:t>
            </a:r>
            <a:r>
              <a:rPr lang="de-DE" altLang="de-DE" sz="1600" b="1" dirty="0" err="1">
                <a:solidFill>
                  <a:srgbClr val="00B0F0"/>
                </a:solidFill>
                <a:latin typeface="Century Gothic" panose="020B0502020202020204" pitchFamily="34" charset="0"/>
              </a:rPr>
              <a:t>Anhangangaben</a:t>
            </a:r>
            <a:r>
              <a:rPr lang="de-DE" altLang="de-DE" sz="1600" b="1" dirty="0">
                <a:solidFill>
                  <a:srgbClr val="00B0F0"/>
                </a:solidFill>
                <a:latin typeface="Century Gothic" panose="020B0502020202020204" pitchFamily="34" charset="0"/>
              </a:rPr>
              <a:t> im Zusammenhang mit latenten Steuern</a:t>
            </a:r>
          </a:p>
        </p:txBody>
      </p:sp>
      <p:sp>
        <p:nvSpPr>
          <p:cNvPr id="436229" name="Textfeld 1">
            <a:extLst>
              <a:ext uri="{FF2B5EF4-FFF2-40B4-BE49-F238E27FC236}">
                <a16:creationId xmlns:a16="http://schemas.microsoft.com/office/drawing/2014/main" id="{450A1310-4B68-4DA4-A69B-E9B9E410B47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3">
            <a:extLst>
              <a:ext uri="{FF2B5EF4-FFF2-40B4-BE49-F238E27FC236}">
                <a16:creationId xmlns:a16="http://schemas.microsoft.com/office/drawing/2014/main" id="{F6D0D55E-5396-4B09-A606-7847790FEFB7}"/>
              </a:ext>
            </a:extLst>
          </p:cNvPr>
          <p:cNvSpPr>
            <a:spLocks noGrp="1"/>
          </p:cNvSpPr>
          <p:nvPr>
            <p:ph type="body" idx="4294967295"/>
          </p:nvPr>
        </p:nvSpPr>
        <p:spPr>
          <a:xfrm>
            <a:off x="956000" y="1054100"/>
            <a:ext cx="10801350" cy="5254625"/>
          </a:xfrm>
          <a:prstGeom prst="rect">
            <a:avLst/>
          </a:prstGeom>
        </p:spPr>
        <p:txBody>
          <a:bodyPr/>
          <a:lstStyle/>
          <a:p>
            <a:pPr marL="266700" lvl="1" indent="-266700">
              <a:lnSpc>
                <a:spcPct val="100000"/>
              </a:lnSpc>
              <a:spcBef>
                <a:spcPts val="1800"/>
              </a:spcBef>
              <a:spcAft>
                <a:spcPts val="600"/>
              </a:spcAft>
              <a:buFont typeface="+mj-lt"/>
              <a:buAutoNum type="alphaLcPeriod" startAt="2"/>
              <a:defRPr/>
            </a:pPr>
            <a:r>
              <a:rPr lang="de-DE" altLang="de-DE" b="1" dirty="0">
                <a:solidFill>
                  <a:srgbClr val="00B0F0"/>
                </a:solidFill>
                <a:latin typeface="Century Gothic" pitchFamily="34" charset="0"/>
              </a:rPr>
              <a:t>Aufgaben gemäß § 285 Nr. 30 HGB</a:t>
            </a:r>
          </a:p>
          <a:p>
            <a:pPr marL="266700" lvl="2" indent="-266700">
              <a:lnSpc>
                <a:spcPct val="100000"/>
              </a:lnSpc>
              <a:spcBef>
                <a:spcPts val="600"/>
              </a:spcBef>
              <a:spcAft>
                <a:spcPts val="600"/>
              </a:spcAft>
              <a:buFont typeface="Wingdings" panose="05000000000000000000" pitchFamily="2" charset="2"/>
              <a:buChar char="Ø"/>
              <a:defRPr/>
            </a:pPr>
            <a:r>
              <a:rPr lang="de-DE" altLang="de-DE" dirty="0">
                <a:latin typeface="Century Gothic" pitchFamily="34" charset="0"/>
              </a:rPr>
              <a:t>Für bilanzierte latente Steuerschulden Angabe der Steuersalden und der im Laufe </a:t>
            </a:r>
            <a:r>
              <a:rPr lang="de-DE" altLang="de-DE">
                <a:latin typeface="Century Gothic" pitchFamily="34" charset="0"/>
              </a:rPr>
              <a:t>des Geschäftsjahres</a:t>
            </a:r>
            <a:br>
              <a:rPr lang="de-DE" altLang="de-DE">
                <a:latin typeface="Century Gothic" pitchFamily="34" charset="0"/>
              </a:rPr>
            </a:br>
            <a:r>
              <a:rPr lang="de-DE" altLang="de-DE">
                <a:latin typeface="Century Gothic" pitchFamily="34" charset="0"/>
              </a:rPr>
              <a:t>erfolgten </a:t>
            </a:r>
            <a:r>
              <a:rPr lang="de-DE" altLang="de-DE" dirty="0">
                <a:latin typeface="Century Gothic" pitchFamily="34" charset="0"/>
              </a:rPr>
              <a:t>Änderung der Salden.</a:t>
            </a:r>
          </a:p>
          <a:p>
            <a:pPr marL="266700" lvl="1" indent="-266700">
              <a:lnSpc>
                <a:spcPct val="100000"/>
              </a:lnSpc>
              <a:spcBef>
                <a:spcPts val="600"/>
              </a:spcBef>
              <a:spcAft>
                <a:spcPts val="600"/>
              </a:spcAft>
              <a:buFont typeface="+mj-lt"/>
              <a:buAutoNum type="alphaLcPeriod" startAt="3"/>
              <a:defRPr/>
            </a:pPr>
            <a:r>
              <a:rPr lang="de-DE" altLang="de-DE" b="1" dirty="0">
                <a:solidFill>
                  <a:srgbClr val="00B0F0"/>
                </a:solidFill>
                <a:latin typeface="Century Gothic" panose="020B0502020202020204" pitchFamily="34" charset="0"/>
              </a:rPr>
              <a:t>Abweichungen nach DRS 18:</a:t>
            </a:r>
          </a:p>
          <a:p>
            <a:pPr marL="266700" lvl="2" indent="-266700">
              <a:lnSpc>
                <a:spcPct val="100000"/>
              </a:lnSpc>
              <a:spcBef>
                <a:spcPts val="600"/>
              </a:spcBef>
              <a:spcAft>
                <a:spcPts val="600"/>
              </a:spcAft>
              <a:defRPr/>
            </a:pPr>
            <a:r>
              <a:rPr lang="de-DE" altLang="de-DE" dirty="0">
                <a:latin typeface="Century Gothic" panose="020B0502020202020204" pitchFamily="34" charset="0"/>
              </a:rPr>
              <a:t>Erläuterung auch des nicht aktivierten Aktivüberhangs</a:t>
            </a:r>
          </a:p>
          <a:p>
            <a:pPr marL="266700" lvl="2" indent="-266700">
              <a:lnSpc>
                <a:spcPct val="100000"/>
              </a:lnSpc>
              <a:spcBef>
                <a:spcPts val="600"/>
              </a:spcBef>
              <a:spcAft>
                <a:spcPts val="600"/>
              </a:spcAft>
              <a:defRPr/>
            </a:pPr>
            <a:r>
              <a:rPr lang="de-DE" altLang="de-DE" dirty="0">
                <a:latin typeface="Century Gothic" panose="020B0502020202020204" pitchFamily="34" charset="0"/>
              </a:rPr>
              <a:t>HFA des IDW:</a:t>
            </a:r>
            <a:br>
              <a:rPr lang="de-DE" altLang="de-DE" dirty="0">
                <a:latin typeface="Century Gothic" panose="020B0502020202020204" pitchFamily="34" charset="0"/>
              </a:rPr>
            </a:br>
            <a:r>
              <a:rPr lang="de-DE" altLang="de-DE" dirty="0">
                <a:latin typeface="Century Gothic" panose="020B0502020202020204" pitchFamily="34" charset="0"/>
              </a:rPr>
              <a:t>Diesbezügliche Abweichungen im Jahresabschluss sind im Prüfungsbericht zu erläutern, </a:t>
            </a:r>
            <a:r>
              <a:rPr lang="de-DE" altLang="de-DE">
                <a:latin typeface="Century Gothic" panose="020B0502020202020204" pitchFamily="34" charset="0"/>
              </a:rPr>
              <a:t>machen jedoch</a:t>
            </a:r>
            <a:br>
              <a:rPr lang="de-DE" altLang="de-DE">
                <a:latin typeface="Century Gothic" panose="020B0502020202020204" pitchFamily="34" charset="0"/>
              </a:rPr>
            </a:br>
            <a:r>
              <a:rPr lang="de-DE" altLang="de-DE">
                <a:latin typeface="Century Gothic" panose="020B0502020202020204" pitchFamily="34" charset="0"/>
              </a:rPr>
              <a:t>keine </a:t>
            </a:r>
            <a:r>
              <a:rPr lang="de-DE" altLang="de-DE" dirty="0">
                <a:latin typeface="Century Gothic" panose="020B0502020202020204" pitchFamily="34" charset="0"/>
              </a:rPr>
              <a:t>Einschränkung des Bestätigungsvermerks erforderlich</a:t>
            </a:r>
          </a:p>
          <a:p>
            <a:pPr marL="266700" lvl="1" indent="-266700">
              <a:lnSpc>
                <a:spcPct val="100000"/>
              </a:lnSpc>
              <a:spcBef>
                <a:spcPts val="600"/>
              </a:spcBef>
              <a:spcAft>
                <a:spcPts val="600"/>
              </a:spcAft>
              <a:buFont typeface="Verdana" pitchFamily="34" charset="0"/>
              <a:buAutoNum type="alphaLcPeriod" startAt="4"/>
              <a:defRPr/>
            </a:pPr>
            <a:r>
              <a:rPr lang="de-DE" altLang="de-DE" b="1" dirty="0">
                <a:solidFill>
                  <a:srgbClr val="00B0F0"/>
                </a:solidFill>
                <a:latin typeface="Century Gothic" pitchFamily="34" charset="0"/>
              </a:rPr>
              <a:t>Beispiel „Minimalvariante“</a:t>
            </a:r>
          </a:p>
          <a:p>
            <a:pPr marL="0" lvl="1" indent="0">
              <a:lnSpc>
                <a:spcPct val="100000"/>
              </a:lnSpc>
              <a:spcBef>
                <a:spcPts val="600"/>
              </a:spcBef>
              <a:spcAft>
                <a:spcPts val="600"/>
              </a:spcAft>
              <a:buNone/>
              <a:defRPr/>
            </a:pPr>
            <a:r>
              <a:rPr lang="de-DE" altLang="de-DE" dirty="0">
                <a:latin typeface="Century Gothic" panose="020B0502020202020204" pitchFamily="34" charset="0"/>
              </a:rPr>
              <a:t>„Zum Bilanzstichtag liegen zu versteuernde temporäre Differenzen aus der Aktivierung von </a:t>
            </a:r>
            <a:r>
              <a:rPr lang="de-DE" altLang="de-DE">
                <a:latin typeface="Century Gothic" panose="020B0502020202020204" pitchFamily="34" charset="0"/>
              </a:rPr>
              <a:t>selbst erstellten</a:t>
            </a:r>
            <a:br>
              <a:rPr lang="de-DE" altLang="de-DE">
                <a:latin typeface="Century Gothic" panose="020B0502020202020204" pitchFamily="34" charset="0"/>
              </a:rPr>
            </a:br>
            <a:r>
              <a:rPr lang="de-DE" altLang="de-DE">
                <a:latin typeface="Century Gothic" panose="020B0502020202020204" pitchFamily="34" charset="0"/>
              </a:rPr>
              <a:t>immateriellen </a:t>
            </a:r>
            <a:r>
              <a:rPr lang="de-DE" altLang="de-DE" dirty="0">
                <a:latin typeface="Century Gothic" panose="020B0502020202020204" pitchFamily="34" charset="0"/>
              </a:rPr>
              <a:t>Vermögensgegenständen des Anlagevermögens (in Höhe von TEUR 475) </a:t>
            </a:r>
            <a:r>
              <a:rPr lang="de-DE" altLang="de-DE">
                <a:latin typeface="Century Gothic" panose="020B0502020202020204" pitchFamily="34" charset="0"/>
              </a:rPr>
              <a:t>vor.</a:t>
            </a:r>
            <a:br>
              <a:rPr lang="de-DE" altLang="de-DE">
                <a:latin typeface="Century Gothic" panose="020B0502020202020204" pitchFamily="34" charset="0"/>
              </a:rPr>
            </a:br>
            <a:r>
              <a:rPr lang="de-DE" altLang="de-DE">
                <a:latin typeface="Century Gothic" panose="020B0502020202020204" pitchFamily="34" charset="0"/>
              </a:rPr>
              <a:t>Diese </a:t>
            </a:r>
            <a:r>
              <a:rPr lang="de-DE" altLang="de-DE" dirty="0">
                <a:latin typeface="Century Gothic" panose="020B0502020202020204" pitchFamily="34" charset="0"/>
              </a:rPr>
              <a:t>werden durch abziehbare temporäre Differenzen aus Bewertungsunterschieden bei </a:t>
            </a:r>
            <a:r>
              <a:rPr lang="de-DE" altLang="de-DE">
                <a:latin typeface="Century Gothic" panose="020B0502020202020204" pitchFamily="34" charset="0"/>
              </a:rPr>
              <a:t>den Pensions-</a:t>
            </a:r>
            <a:br>
              <a:rPr lang="de-DE" altLang="de-DE">
                <a:latin typeface="Century Gothic" panose="020B0502020202020204" pitchFamily="34" charset="0"/>
              </a:rPr>
            </a:br>
            <a:r>
              <a:rPr lang="de-DE" altLang="de-DE">
                <a:latin typeface="Century Gothic" panose="020B0502020202020204" pitchFamily="34" charset="0"/>
              </a:rPr>
              <a:t>rückstellungen </a:t>
            </a:r>
            <a:r>
              <a:rPr lang="de-DE" altLang="de-DE" dirty="0">
                <a:latin typeface="Century Gothic" panose="020B0502020202020204" pitchFamily="34" charset="0"/>
              </a:rPr>
              <a:t>in größerer Höhe (in Höhe von TEUR 565) ausgeglichen. </a:t>
            </a:r>
          </a:p>
          <a:p>
            <a:pPr marL="0" lvl="1" indent="0">
              <a:lnSpc>
                <a:spcPct val="100000"/>
              </a:lnSpc>
              <a:spcBef>
                <a:spcPts val="600"/>
              </a:spcBef>
              <a:spcAft>
                <a:spcPts val="600"/>
              </a:spcAft>
              <a:buNone/>
              <a:defRPr/>
            </a:pPr>
            <a:r>
              <a:rPr lang="de-DE" altLang="de-DE" dirty="0">
                <a:latin typeface="Century Gothic" panose="020B0502020202020204" pitchFamily="34" charset="0"/>
              </a:rPr>
              <a:t>Die sich daraus und ggf. aus weiteren abziehbaren temporäre Differenzen </a:t>
            </a:r>
            <a:r>
              <a:rPr lang="de-DE" altLang="de-DE">
                <a:latin typeface="Century Gothic" panose="020B0502020202020204" pitchFamily="34" charset="0"/>
              </a:rPr>
              <a:t>rechnerisch ergebende</a:t>
            </a:r>
            <a:br>
              <a:rPr lang="de-DE" altLang="de-DE">
                <a:latin typeface="Century Gothic" panose="020B0502020202020204" pitchFamily="34" charset="0"/>
              </a:rPr>
            </a:br>
            <a:r>
              <a:rPr lang="de-DE" altLang="de-DE">
                <a:latin typeface="Century Gothic" panose="020B0502020202020204" pitchFamily="34" charset="0"/>
              </a:rPr>
              <a:t>Steuerentlastung </a:t>
            </a:r>
            <a:r>
              <a:rPr lang="de-DE" altLang="de-DE" dirty="0">
                <a:latin typeface="Century Gothic" panose="020B0502020202020204" pitchFamily="34" charset="0"/>
              </a:rPr>
              <a:t>wurde nach dem Wahlrecht des § 274 HGB sowohl im Berichtsjahr als auch </a:t>
            </a:r>
            <a:r>
              <a:rPr lang="de-DE" altLang="de-DE">
                <a:latin typeface="Century Gothic" panose="020B0502020202020204" pitchFamily="34" charset="0"/>
              </a:rPr>
              <a:t>im Vorjahr</a:t>
            </a:r>
            <a:br>
              <a:rPr lang="de-DE" altLang="de-DE">
                <a:latin typeface="Century Gothic" panose="020B0502020202020204" pitchFamily="34" charset="0"/>
              </a:rPr>
            </a:br>
            <a:r>
              <a:rPr lang="de-DE" altLang="de-DE">
                <a:latin typeface="Century Gothic" panose="020B0502020202020204" pitchFamily="34" charset="0"/>
              </a:rPr>
              <a:t>nicht </a:t>
            </a:r>
            <a:r>
              <a:rPr lang="de-DE" altLang="de-DE" dirty="0">
                <a:latin typeface="Century Gothic" panose="020B0502020202020204" pitchFamily="34" charset="0"/>
              </a:rPr>
              <a:t>aktiviert.</a:t>
            </a:r>
          </a:p>
          <a:p>
            <a:pPr marL="0" lvl="1" indent="0">
              <a:lnSpc>
                <a:spcPct val="100000"/>
              </a:lnSpc>
              <a:spcBef>
                <a:spcPts val="600"/>
              </a:spcBef>
              <a:spcAft>
                <a:spcPts val="600"/>
              </a:spcAft>
              <a:buNone/>
              <a:defRPr/>
            </a:pPr>
            <a:r>
              <a:rPr lang="de-DE" altLang="de-DE" dirty="0">
                <a:latin typeface="Century Gothic" panose="020B0502020202020204" pitchFamily="34" charset="0"/>
              </a:rPr>
              <a:t>Die Bewertung der temporären Differenzen erfolgt mit dem für das Geschäftsjahr </a:t>
            </a:r>
            <a:r>
              <a:rPr lang="de-DE" altLang="de-DE">
                <a:latin typeface="Century Gothic" panose="020B0502020202020204" pitchFamily="34" charset="0"/>
              </a:rPr>
              <a:t>geltenden kombinierten</a:t>
            </a:r>
            <a:br>
              <a:rPr lang="de-DE" altLang="de-DE">
                <a:latin typeface="Century Gothic" panose="020B0502020202020204" pitchFamily="34" charset="0"/>
              </a:rPr>
            </a:br>
            <a:r>
              <a:rPr lang="de-DE" altLang="de-DE">
                <a:latin typeface="Century Gothic" panose="020B0502020202020204" pitchFamily="34" charset="0"/>
              </a:rPr>
              <a:t>Steuersatz </a:t>
            </a:r>
            <a:r>
              <a:rPr lang="de-DE" altLang="de-DE" dirty="0">
                <a:latin typeface="Century Gothic" panose="020B0502020202020204" pitchFamily="34" charset="0"/>
              </a:rPr>
              <a:t>für Gewerbesteuer und Körperschaftsteuer inkl. Solidaritätszuschlag in Höhe von 30 % (</a:t>
            </a:r>
            <a:r>
              <a:rPr lang="de-DE" altLang="de-DE" dirty="0" err="1">
                <a:latin typeface="Century Gothic" panose="020B0502020202020204" pitchFamily="34" charset="0"/>
              </a:rPr>
              <a:t>Vj</a:t>
            </a:r>
            <a:r>
              <a:rPr lang="de-DE" altLang="de-DE" dirty="0">
                <a:latin typeface="Century Gothic" panose="020B0502020202020204" pitchFamily="34" charset="0"/>
              </a:rPr>
              <a:t>. 30 %)."</a:t>
            </a:r>
          </a:p>
          <a:p>
            <a:pPr marL="449263" lvl="1" indent="-182563">
              <a:lnSpc>
                <a:spcPct val="100000"/>
              </a:lnSpc>
              <a:spcBef>
                <a:spcPts val="600"/>
              </a:spcBef>
              <a:spcAft>
                <a:spcPts val="600"/>
              </a:spcAft>
              <a:buFont typeface="Arial" panose="020B0604020202020204" pitchFamily="34" charset="0"/>
              <a:buChar char="•"/>
              <a:defRPr/>
            </a:pPr>
            <a:endParaRPr lang="de-DE" altLang="de-DE" dirty="0">
              <a:latin typeface="Century Gothic" panose="020B0502020202020204" pitchFamily="34" charset="0"/>
            </a:endParaRPr>
          </a:p>
        </p:txBody>
      </p:sp>
      <p:sp>
        <p:nvSpPr>
          <p:cNvPr id="438276" name="Textfeld 1">
            <a:extLst>
              <a:ext uri="{FF2B5EF4-FFF2-40B4-BE49-F238E27FC236}">
                <a16:creationId xmlns:a16="http://schemas.microsoft.com/office/drawing/2014/main" id="{D79B58CF-F173-4A31-B65B-E252B0529D0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38278" name="Rectangle 2">
            <a:extLst>
              <a:ext uri="{FF2B5EF4-FFF2-40B4-BE49-F238E27FC236}">
                <a16:creationId xmlns:a16="http://schemas.microsoft.com/office/drawing/2014/main" id="{D8811182-0E71-4A5E-8DB8-2F4670D8B3E1}"/>
              </a:ext>
            </a:extLst>
          </p:cNvPr>
          <p:cNvSpPr txBox="1">
            <a:spLocks/>
          </p:cNvSpPr>
          <p:nvPr/>
        </p:nvSpPr>
        <p:spPr bwMode="auto">
          <a:xfrm>
            <a:off x="1055290" y="65687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sz="1600" b="1" dirty="0">
                <a:solidFill>
                  <a:srgbClr val="00B0F0"/>
                </a:solidFill>
                <a:latin typeface="Century Gothic" panose="020B0502020202020204" pitchFamily="34" charset="0"/>
              </a:rPr>
              <a:t>6.3.7 </a:t>
            </a:r>
            <a:r>
              <a:rPr lang="de-DE" altLang="de-DE" sz="1600" b="1" dirty="0" err="1">
                <a:solidFill>
                  <a:srgbClr val="00B0F0"/>
                </a:solidFill>
                <a:latin typeface="Century Gothic" panose="020B0502020202020204" pitchFamily="34" charset="0"/>
              </a:rPr>
              <a:t>Anhangangaben</a:t>
            </a:r>
            <a:r>
              <a:rPr lang="de-DE" altLang="de-DE" sz="1600" b="1" dirty="0">
                <a:solidFill>
                  <a:srgbClr val="00B0F0"/>
                </a:solidFill>
                <a:latin typeface="Century Gothic" panose="020B0502020202020204" pitchFamily="34" charset="0"/>
              </a:rPr>
              <a:t> im Zusammenhang mit latenten Steuern; Forts.</a:t>
            </a:r>
          </a:p>
        </p:txBody>
      </p:sp>
    </p:spTree>
  </p:cSld>
  <p:clrMapOvr>
    <a:masterClrMapping/>
  </p:clrMapOvr>
  <p:transition spd="slow"/>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4934" name="Group 182">
            <a:extLst>
              <a:ext uri="{FF2B5EF4-FFF2-40B4-BE49-F238E27FC236}">
                <a16:creationId xmlns:a16="http://schemas.microsoft.com/office/drawing/2014/main" id="{15E450C2-4AF3-4D73-B341-ED38086662DE}"/>
              </a:ext>
            </a:extLst>
          </p:cNvPr>
          <p:cNvGraphicFramePr>
            <a:graphicFrameLocks noGrp="1"/>
          </p:cNvGraphicFramePr>
          <p:nvPr>
            <p:ph idx="4294967295"/>
            <p:extLst>
              <p:ext uri="{D42A27DB-BD31-4B8C-83A1-F6EECF244321}">
                <p14:modId xmlns:p14="http://schemas.microsoft.com/office/powerpoint/2010/main" val="2936532155"/>
              </p:ext>
            </p:extLst>
          </p:nvPr>
        </p:nvGraphicFramePr>
        <p:xfrm>
          <a:off x="1064584" y="1521360"/>
          <a:ext cx="9317667" cy="4699199"/>
        </p:xfrm>
        <a:graphic>
          <a:graphicData uri="http://schemas.openxmlformats.org/drawingml/2006/table">
            <a:tbl>
              <a:tblPr/>
              <a:tblGrid>
                <a:gridCol w="2752065">
                  <a:extLst>
                    <a:ext uri="{9D8B030D-6E8A-4147-A177-3AD203B41FA5}">
                      <a16:colId xmlns:a16="http://schemas.microsoft.com/office/drawing/2014/main" val="20000"/>
                    </a:ext>
                  </a:extLst>
                </a:gridCol>
                <a:gridCol w="1631279">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837979">
                  <a:extLst>
                    <a:ext uri="{9D8B030D-6E8A-4147-A177-3AD203B41FA5}">
                      <a16:colId xmlns:a16="http://schemas.microsoft.com/office/drawing/2014/main" val="20004"/>
                    </a:ext>
                  </a:extLst>
                </a:gridCol>
              </a:tblGrid>
              <a:tr h="90439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(in TEUR)</a:t>
                      </a:r>
                    </a:p>
                  </a:txBody>
                  <a:tcPr marL="89991" marR="89991" marT="46808" marB="4680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Abziehbare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temporäre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Differenzen</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31.12.2020</a:t>
                      </a:r>
                    </a:p>
                  </a:txBody>
                  <a:tcPr marL="89991" marR="89991" marT="46808" marB="4680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zu versteuernde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temporäre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Differenzen</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31.12.2020</a:t>
                      </a:r>
                    </a:p>
                  </a:txBody>
                  <a:tcPr marL="89991" marR="89991" marT="46808" marB="4680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Abziehbare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temporäre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Differenzen</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01.01.2020</a:t>
                      </a:r>
                    </a:p>
                  </a:txBody>
                  <a:tcPr marL="89991" marR="89991" marT="46808" marB="4680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zu versteuernde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temporäre</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Differenzen</a:t>
                      </a:r>
                    </a:p>
                    <a:p>
                      <a:pPr marL="0" marR="0" lvl="0" indent="0" algn="ctr" defTabSz="914400" rtl="0" eaLnBrk="0" fontAlgn="base" latinLnBrk="0" hangingPunct="0">
                        <a:lnSpc>
                          <a:spcPct val="95000"/>
                        </a:lnSpc>
                        <a:spcBef>
                          <a:spcPct val="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01.01.2020</a:t>
                      </a:r>
                    </a:p>
                  </a:txBody>
                  <a:tcPr marL="89991" marR="89991" marT="46808" marB="4680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46679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immaterielles Anlagevermögen</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475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66796">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Rückstellungen für Pensionen</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565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400</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06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Sonstige Rückstellungen</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50</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45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Summe</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615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475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445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aktive latente Steuern</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185</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 -</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134</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306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passive latente Steuern</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143 </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9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06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Saldierung</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-143</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-143</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6915">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l"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Saldo latenter Steuern</a:t>
                      </a:r>
                    </a:p>
                  </a:txBody>
                  <a:tcPr marL="91431" marR="91431"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42</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1" i="0" u="none" strike="noStrike" cap="none" normalizeH="0" baseline="0">
                          <a:ln>
                            <a:noFill/>
                          </a:ln>
                          <a:solidFill>
                            <a:schemeClr val="tx1"/>
                          </a:solidFill>
                          <a:effectLst/>
                          <a:latin typeface="Century Gothic" panose="020B0502020202020204" pitchFamily="34" charset="0"/>
                        </a:rPr>
                        <a:t>134</a:t>
                      </a:r>
                    </a:p>
                  </a:txBody>
                  <a:tcPr marL="91431" marR="91431"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0" indent="0" algn="r" defTabSz="914400" rtl="0" eaLnBrk="0" fontAlgn="base" latinLnBrk="0" hangingPunct="0">
                        <a:lnSpc>
                          <a:spcPct val="110000"/>
                        </a:lnSpc>
                        <a:spcBef>
                          <a:spcPts val="80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a:t>
                      </a:r>
                    </a:p>
                  </a:txBody>
                  <a:tcPr marL="91431" marR="91431"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944909">
                <a:tc gridSpan="5">
                  <a:txBody>
                    <a:bodyPr/>
                    <a:lstStyle>
                      <a:lvl1pPr eaLnBrk="0" hangingPunct="0">
                        <a:lnSpc>
                          <a:spcPct val="110000"/>
                        </a:lnSpc>
                        <a:spcBef>
                          <a:spcPts val="800"/>
                        </a:spcBef>
                        <a:buFont typeface="Arial" charset="0"/>
                        <a:defRPr sz="1200">
                          <a:solidFill>
                            <a:schemeClr val="tx1"/>
                          </a:solidFill>
                          <a:latin typeface="Verdana" pitchFamily="34" charset="0"/>
                        </a:defRPr>
                      </a:lvl1pPr>
                      <a:lvl2pPr marL="179388" eaLnBrk="0" hangingPunct="0">
                        <a:lnSpc>
                          <a:spcPct val="110000"/>
                        </a:lnSpc>
                        <a:spcBef>
                          <a:spcPts val="800"/>
                        </a:spcBef>
                        <a:buFont typeface="Arial" charset="0"/>
                        <a:defRPr sz="1200">
                          <a:solidFill>
                            <a:schemeClr val="tx1"/>
                          </a:solidFill>
                          <a:latin typeface="Verdana" pitchFamily="34" charset="0"/>
                        </a:defRPr>
                      </a:lvl2pPr>
                      <a:lvl3pPr eaLnBrk="0" hangingPunct="0">
                        <a:lnSpc>
                          <a:spcPct val="110000"/>
                        </a:lnSpc>
                        <a:spcBef>
                          <a:spcPts val="800"/>
                        </a:spcBef>
                        <a:buFont typeface="Arial" charset="0"/>
                        <a:defRPr sz="1200">
                          <a:solidFill>
                            <a:schemeClr val="tx1"/>
                          </a:solidFill>
                          <a:latin typeface="Verdana" pitchFamily="34" charset="0"/>
                        </a:defRPr>
                      </a:lvl3pPr>
                      <a:lvl4pPr eaLnBrk="0" hangingPunct="0">
                        <a:lnSpc>
                          <a:spcPct val="110000"/>
                        </a:lnSpc>
                        <a:spcBef>
                          <a:spcPts val="800"/>
                        </a:spcBef>
                        <a:buFont typeface="Arial" charset="0"/>
                        <a:defRPr sz="1200">
                          <a:solidFill>
                            <a:schemeClr val="tx1"/>
                          </a:solidFill>
                          <a:latin typeface="Verdana" pitchFamily="34" charset="0"/>
                        </a:defRPr>
                      </a:lvl4pPr>
                      <a:lvl5pPr eaLnBrk="0" hangingPunct="0">
                        <a:lnSpc>
                          <a:spcPct val="110000"/>
                        </a:lnSpc>
                        <a:spcBef>
                          <a:spcPts val="800"/>
                        </a:spcBef>
                        <a:buFont typeface="Arial" charset="0"/>
                        <a:defRPr sz="1200">
                          <a:solidFill>
                            <a:schemeClr val="tx1"/>
                          </a:solidFill>
                          <a:latin typeface="Verdana" pitchFamily="34" charset="0"/>
                        </a:defRPr>
                      </a:lvl5pPr>
                      <a:lvl6pPr eaLnBrk="0" fontAlgn="base" hangingPunct="0">
                        <a:lnSpc>
                          <a:spcPct val="110000"/>
                        </a:lnSpc>
                        <a:spcBef>
                          <a:spcPts val="800"/>
                        </a:spcBef>
                        <a:spcAft>
                          <a:spcPct val="0"/>
                        </a:spcAft>
                        <a:buFont typeface="Arial" charset="0"/>
                        <a:defRPr sz="1200">
                          <a:solidFill>
                            <a:schemeClr val="tx1"/>
                          </a:solidFill>
                          <a:latin typeface="Verdana" pitchFamily="34" charset="0"/>
                        </a:defRPr>
                      </a:lvl6pPr>
                      <a:lvl7pPr eaLnBrk="0" fontAlgn="base" hangingPunct="0">
                        <a:lnSpc>
                          <a:spcPct val="110000"/>
                        </a:lnSpc>
                        <a:spcBef>
                          <a:spcPts val="800"/>
                        </a:spcBef>
                        <a:spcAft>
                          <a:spcPct val="0"/>
                        </a:spcAft>
                        <a:buFont typeface="Arial" charset="0"/>
                        <a:defRPr sz="1200">
                          <a:solidFill>
                            <a:schemeClr val="tx1"/>
                          </a:solidFill>
                          <a:latin typeface="Verdana" pitchFamily="34" charset="0"/>
                        </a:defRPr>
                      </a:lvl7pPr>
                      <a:lvl8pPr eaLnBrk="0" fontAlgn="base" hangingPunct="0">
                        <a:lnSpc>
                          <a:spcPct val="110000"/>
                        </a:lnSpc>
                        <a:spcBef>
                          <a:spcPts val="800"/>
                        </a:spcBef>
                        <a:spcAft>
                          <a:spcPct val="0"/>
                        </a:spcAft>
                        <a:buFont typeface="Arial" charset="0"/>
                        <a:defRPr sz="1200">
                          <a:solidFill>
                            <a:schemeClr val="tx1"/>
                          </a:solidFill>
                          <a:latin typeface="Verdana" pitchFamily="34" charset="0"/>
                        </a:defRPr>
                      </a:lvl8pPr>
                      <a:lvl9pPr eaLnBrk="0" fontAlgn="base" hangingPunct="0">
                        <a:lnSpc>
                          <a:spcPct val="110000"/>
                        </a:lnSpc>
                        <a:spcBef>
                          <a:spcPts val="800"/>
                        </a:spcBef>
                        <a:spcAft>
                          <a:spcPct val="0"/>
                        </a:spcAft>
                        <a:buFont typeface="Arial" charset="0"/>
                        <a:defRPr sz="1200">
                          <a:solidFill>
                            <a:schemeClr val="tx1"/>
                          </a:solidFill>
                          <a:latin typeface="Verdana" pitchFamily="34" charset="0"/>
                        </a:defRPr>
                      </a:lvl9pPr>
                    </a:lstStyle>
                    <a:p>
                      <a:pPr marL="0" marR="0" lvl="1" indent="0" algn="l" defTabSz="914400" rtl="0" eaLnBrk="0" fontAlgn="base" latinLnBrk="0" hangingPunct="0">
                        <a:lnSpc>
                          <a:spcPct val="100000"/>
                        </a:lnSpc>
                        <a:spcBef>
                          <a:spcPct val="0"/>
                        </a:spcBef>
                        <a:spcAft>
                          <a:spcPct val="0"/>
                        </a:spcAft>
                        <a:buClrTx/>
                        <a:buSzTx/>
                        <a:buFont typeface="Arial" charset="0"/>
                        <a:buNone/>
                        <a:tabLst/>
                      </a:pPr>
                      <a:r>
                        <a:rPr kumimoji="0" lang="de-DE" altLang="de-DE" sz="1400" b="0" i="0" u="none" strike="noStrike" cap="none" normalizeH="0" baseline="0" dirty="0">
                          <a:ln>
                            <a:noFill/>
                          </a:ln>
                          <a:solidFill>
                            <a:schemeClr val="tx1"/>
                          </a:solidFill>
                          <a:effectLst/>
                          <a:latin typeface="Century Gothic" panose="020B0502020202020204" pitchFamily="34" charset="0"/>
                        </a:rPr>
                        <a:t>Die Bewertung der temporären Differenzen erfolgt mit dem für das Geschäftsjahr geltenden kombinierten Steuersatz für Gewerbesteuer und Körperschaftsteuer inkl. Solidaritätszuschlag in Höhe von 30 % (</a:t>
                      </a:r>
                      <a:r>
                        <a:rPr kumimoji="0" lang="de-DE" altLang="de-DE" sz="1400" b="0" i="0" u="none" strike="noStrike" cap="none" normalizeH="0" baseline="0" dirty="0" err="1">
                          <a:ln>
                            <a:noFill/>
                          </a:ln>
                          <a:solidFill>
                            <a:schemeClr val="tx1"/>
                          </a:solidFill>
                          <a:effectLst/>
                          <a:latin typeface="Century Gothic" panose="020B0502020202020204" pitchFamily="34" charset="0"/>
                        </a:rPr>
                        <a:t>Vj</a:t>
                      </a:r>
                      <a:r>
                        <a:rPr kumimoji="0" lang="de-DE" altLang="de-DE" sz="1400" b="0" i="0" u="none" strike="noStrike" cap="none" normalizeH="0" baseline="0" dirty="0">
                          <a:ln>
                            <a:noFill/>
                          </a:ln>
                          <a:solidFill>
                            <a:schemeClr val="tx1"/>
                          </a:solidFill>
                          <a:effectLst/>
                          <a:latin typeface="Century Gothic" panose="020B0502020202020204" pitchFamily="34" charset="0"/>
                        </a:rPr>
                        <a:t>. 30 %).</a:t>
                      </a:r>
                      <a:br>
                        <a:rPr kumimoji="0" lang="de-DE" altLang="de-DE" sz="1400" b="0" i="0" u="none" strike="noStrike" cap="none" normalizeH="0" baseline="0" dirty="0">
                          <a:ln>
                            <a:noFill/>
                          </a:ln>
                          <a:solidFill>
                            <a:schemeClr val="tx1"/>
                          </a:solidFill>
                          <a:effectLst/>
                          <a:latin typeface="Century Gothic" panose="020B0502020202020204" pitchFamily="34" charset="0"/>
                        </a:rPr>
                      </a:br>
                      <a:r>
                        <a:rPr kumimoji="0" lang="de-DE" altLang="de-DE" sz="1400" b="0" i="0" u="none" strike="noStrike" cap="none" normalizeH="0" baseline="0" dirty="0">
                          <a:ln>
                            <a:noFill/>
                          </a:ln>
                          <a:solidFill>
                            <a:schemeClr val="tx1"/>
                          </a:solidFill>
                          <a:effectLst/>
                          <a:latin typeface="Century Gothic" panose="020B0502020202020204" pitchFamily="34" charset="0"/>
                        </a:rPr>
                        <a:t>Die sich rechnerisch ergebende Steuerentlastung wurde nach dem Wahlrecht des § 274 HGB sowohl im Berichtsjahr als auch im Vorjahr nicht aktiviert.</a:t>
                      </a:r>
                    </a:p>
                  </a:txBody>
                  <a:tcPr marL="91431" marR="91431"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9"/>
                  </a:ext>
                </a:extLst>
              </a:tr>
            </a:tbl>
          </a:graphicData>
        </a:graphic>
      </p:graphicFrame>
      <p:sp>
        <p:nvSpPr>
          <p:cNvPr id="442432" name="Textfeld 1">
            <a:extLst>
              <a:ext uri="{FF2B5EF4-FFF2-40B4-BE49-F238E27FC236}">
                <a16:creationId xmlns:a16="http://schemas.microsoft.com/office/drawing/2014/main" id="{089E85C0-7FB9-43AE-BCE3-E42E92019E0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9" name="Rectangle 2">
            <a:extLst>
              <a:ext uri="{FF2B5EF4-FFF2-40B4-BE49-F238E27FC236}">
                <a16:creationId xmlns:a16="http://schemas.microsoft.com/office/drawing/2014/main" id="{E333F787-616E-42A5-8D3C-39E77BECB140}"/>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B0F0"/>
                </a:solidFill>
                <a:latin typeface="Century Gothic" panose="020B0502020202020204" pitchFamily="34" charset="0"/>
              </a:rPr>
              <a:t>6.3.7 Anhangangaben im Zusammenhang mit latenten Steuern; Forts.</a:t>
            </a:r>
            <a:endParaRPr lang="de-DE" altLang="de-DE" sz="2000" b="1" dirty="0">
              <a:solidFill>
                <a:srgbClr val="00B0F0"/>
              </a:solidFill>
              <a:latin typeface="Century Gothic" panose="020B0502020202020204" pitchFamily="34" charset="0"/>
            </a:endParaRPr>
          </a:p>
        </p:txBody>
      </p:sp>
      <p:sp>
        <p:nvSpPr>
          <p:cNvPr id="10" name="Textfeld 3">
            <a:extLst>
              <a:ext uri="{FF2B5EF4-FFF2-40B4-BE49-F238E27FC236}">
                <a16:creationId xmlns:a16="http://schemas.microsoft.com/office/drawing/2014/main" id="{86EF38B1-E113-423C-B862-709985ACB488}"/>
              </a:ext>
            </a:extLst>
          </p:cNvPr>
          <p:cNvSpPr txBox="1">
            <a:spLocks noChangeArrowheads="1"/>
          </p:cNvSpPr>
          <p:nvPr/>
        </p:nvSpPr>
        <p:spPr bwMode="auto">
          <a:xfrm>
            <a:off x="947737" y="1069880"/>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ct val="0"/>
              </a:spcBef>
            </a:pPr>
            <a:r>
              <a:rPr lang="de-DE" altLang="de-DE" sz="1600" b="1">
                <a:solidFill>
                  <a:srgbClr val="00B0F0"/>
                </a:solidFill>
                <a:latin typeface="Century Gothic" panose="020B0502020202020204" pitchFamily="34" charset="0"/>
              </a:rPr>
              <a:t>e. Beispiel ausführliche Variante</a:t>
            </a:r>
            <a:endParaRPr lang="de-DE" altLang="de-DE" sz="1600" b="1" dirty="0">
              <a:solidFill>
                <a:srgbClr val="00B0F0"/>
              </a:solidFill>
              <a:latin typeface="Century Gothic" panose="020B0502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Gerade Verbindung 31">
            <a:extLst>
              <a:ext uri="{FF2B5EF4-FFF2-40B4-BE49-F238E27FC236}">
                <a16:creationId xmlns:a16="http://schemas.microsoft.com/office/drawing/2014/main" id="{E4708876-2D22-4691-8931-02B9B1CF070C}"/>
              </a:ext>
            </a:extLst>
          </p:cNvPr>
          <p:cNvCxnSpPr/>
          <p:nvPr/>
        </p:nvCxnSpPr>
        <p:spPr>
          <a:xfrm flipV="1">
            <a:off x="5305822" y="4260874"/>
            <a:ext cx="1652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419" name="AutoShape 21">
            <a:extLst>
              <a:ext uri="{FF2B5EF4-FFF2-40B4-BE49-F238E27FC236}">
                <a16:creationId xmlns:a16="http://schemas.microsoft.com/office/drawing/2014/main" id="{9D315D47-4459-470E-B905-344EC569850C}"/>
              </a:ext>
            </a:extLst>
          </p:cNvPr>
          <p:cNvCxnSpPr>
            <a:cxnSpLocks noChangeShapeType="1"/>
            <a:endCxn id="444454" idx="0"/>
          </p:cNvCxnSpPr>
          <p:nvPr/>
        </p:nvCxnSpPr>
        <p:spPr bwMode="auto">
          <a:xfrm>
            <a:off x="8064897" y="1811362"/>
            <a:ext cx="0" cy="3857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420" name="AutoShape 24">
            <a:extLst>
              <a:ext uri="{FF2B5EF4-FFF2-40B4-BE49-F238E27FC236}">
                <a16:creationId xmlns:a16="http://schemas.microsoft.com/office/drawing/2014/main" id="{18737B3B-7948-4F8F-BE12-484063097775}"/>
              </a:ext>
            </a:extLst>
          </p:cNvPr>
          <p:cNvCxnSpPr>
            <a:cxnSpLocks noChangeShapeType="1"/>
          </p:cNvCxnSpPr>
          <p:nvPr/>
        </p:nvCxnSpPr>
        <p:spPr bwMode="auto">
          <a:xfrm>
            <a:off x="4850209" y="3151212"/>
            <a:ext cx="0" cy="246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421" name="AutoShape 25">
            <a:extLst>
              <a:ext uri="{FF2B5EF4-FFF2-40B4-BE49-F238E27FC236}">
                <a16:creationId xmlns:a16="http://schemas.microsoft.com/office/drawing/2014/main" id="{9E2153AD-AACA-4EBB-81F5-A980F9E69AF7}"/>
              </a:ext>
            </a:extLst>
          </p:cNvPr>
          <p:cNvCxnSpPr>
            <a:cxnSpLocks noChangeShapeType="1"/>
          </p:cNvCxnSpPr>
          <p:nvPr/>
        </p:nvCxnSpPr>
        <p:spPr bwMode="auto">
          <a:xfrm rot="5400000">
            <a:off x="4742259" y="4008462"/>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422" name="AutoShape 26">
            <a:extLst>
              <a:ext uri="{FF2B5EF4-FFF2-40B4-BE49-F238E27FC236}">
                <a16:creationId xmlns:a16="http://schemas.microsoft.com/office/drawing/2014/main" id="{489990DA-A09B-4EC9-A2AF-6EB7AAF8E635}"/>
              </a:ext>
            </a:extLst>
          </p:cNvPr>
          <p:cNvCxnSpPr>
            <a:cxnSpLocks noChangeShapeType="1"/>
            <a:stCxn id="444446" idx="2"/>
          </p:cNvCxnSpPr>
          <p:nvPr/>
        </p:nvCxnSpPr>
        <p:spPr bwMode="auto">
          <a:xfrm>
            <a:off x="7344172" y="3151212"/>
            <a:ext cx="0" cy="965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423" name="AutoShape 29">
            <a:extLst>
              <a:ext uri="{FF2B5EF4-FFF2-40B4-BE49-F238E27FC236}">
                <a16:creationId xmlns:a16="http://schemas.microsoft.com/office/drawing/2014/main" id="{C5965E42-27C3-41FB-88DB-41DF5D12B6A4}"/>
              </a:ext>
            </a:extLst>
          </p:cNvPr>
          <p:cNvCxnSpPr>
            <a:cxnSpLocks noChangeShapeType="1"/>
          </p:cNvCxnSpPr>
          <p:nvPr/>
        </p:nvCxnSpPr>
        <p:spPr bwMode="auto">
          <a:xfrm rot="10800000">
            <a:off x="6958409" y="4729187"/>
            <a:ext cx="122396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424" name="AutoShape 33">
            <a:extLst>
              <a:ext uri="{FF2B5EF4-FFF2-40B4-BE49-F238E27FC236}">
                <a16:creationId xmlns:a16="http://schemas.microsoft.com/office/drawing/2014/main" id="{C6F362DD-1F62-4FC3-BD14-31E704650ED9}"/>
              </a:ext>
            </a:extLst>
          </p:cNvPr>
          <p:cNvCxnSpPr>
            <a:cxnSpLocks noChangeShapeType="1"/>
          </p:cNvCxnSpPr>
          <p:nvPr/>
        </p:nvCxnSpPr>
        <p:spPr bwMode="auto">
          <a:xfrm rot="5400000">
            <a:off x="6696769" y="5245124"/>
            <a:ext cx="379412" cy="103028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4425" name="Rectangle 2">
            <a:extLst>
              <a:ext uri="{FF2B5EF4-FFF2-40B4-BE49-F238E27FC236}">
                <a16:creationId xmlns:a16="http://schemas.microsoft.com/office/drawing/2014/main" id="{F13D6DD4-035B-4EE9-9E72-1BBB88C1CA14}"/>
              </a:ext>
            </a:extLst>
          </p:cNvPr>
          <p:cNvSpPr txBox="1">
            <a:spLocks/>
          </p:cNvSpPr>
          <p:nvPr/>
        </p:nvSpPr>
        <p:spPr bwMode="auto">
          <a:xfrm>
            <a:off x="1058465" y="1036701"/>
            <a:ext cx="10798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sz="1600" b="1" dirty="0">
                <a:solidFill>
                  <a:srgbClr val="00B0F0"/>
                </a:solidFill>
                <a:latin typeface="Century Gothic" panose="020B0502020202020204" pitchFamily="34" charset="0"/>
              </a:rPr>
              <a:t>6.3.8 Zusammenfassung</a:t>
            </a:r>
          </a:p>
        </p:txBody>
      </p:sp>
      <p:cxnSp>
        <p:nvCxnSpPr>
          <p:cNvPr id="32" name="Gerade Verbindung 31">
            <a:extLst>
              <a:ext uri="{FF2B5EF4-FFF2-40B4-BE49-F238E27FC236}">
                <a16:creationId xmlns:a16="http://schemas.microsoft.com/office/drawing/2014/main" id="{6BBF272B-B02A-42A9-B43E-C0A8C5E16D1D}"/>
              </a:ext>
            </a:extLst>
          </p:cNvPr>
          <p:cNvCxnSpPr/>
          <p:nvPr/>
        </p:nvCxnSpPr>
        <p:spPr>
          <a:xfrm flipV="1">
            <a:off x="5237559" y="2441599"/>
            <a:ext cx="1652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12C4947B-49B4-459C-A17E-0EF8D5F30432}"/>
              </a:ext>
            </a:extLst>
          </p:cNvPr>
          <p:cNvCxnSpPr/>
          <p:nvPr/>
        </p:nvCxnSpPr>
        <p:spPr>
          <a:xfrm>
            <a:off x="6124972" y="2441599"/>
            <a:ext cx="0" cy="565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FBCF34-9B94-4AC0-9A51-646C4B223BC6}"/>
              </a:ext>
            </a:extLst>
          </p:cNvPr>
          <p:cNvCxnSpPr>
            <a:cxnSpLocks/>
            <a:endCxn id="444448" idx="3"/>
          </p:cNvCxnSpPr>
          <p:nvPr/>
        </p:nvCxnSpPr>
        <p:spPr>
          <a:xfrm flipH="1">
            <a:off x="5847159" y="3006749"/>
            <a:ext cx="393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a:extLst>
              <a:ext uri="{FF2B5EF4-FFF2-40B4-BE49-F238E27FC236}">
                <a16:creationId xmlns:a16="http://schemas.microsoft.com/office/drawing/2014/main" id="{5F76B233-26E7-4E28-A112-3B3F9029A275}"/>
              </a:ext>
            </a:extLst>
          </p:cNvPr>
          <p:cNvCxnSpPr/>
          <p:nvPr/>
        </p:nvCxnSpPr>
        <p:spPr>
          <a:xfrm>
            <a:off x="6190059" y="3006749"/>
            <a:ext cx="2857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133">
            <a:extLst>
              <a:ext uri="{FF2B5EF4-FFF2-40B4-BE49-F238E27FC236}">
                <a16:creationId xmlns:a16="http://schemas.microsoft.com/office/drawing/2014/main" id="{B2CB020E-1E05-435F-8A40-0ED12D13D437}"/>
              </a:ext>
            </a:extLst>
          </p:cNvPr>
          <p:cNvCxnSpPr/>
          <p:nvPr/>
        </p:nvCxnSpPr>
        <p:spPr>
          <a:xfrm>
            <a:off x="6131322" y="4872062"/>
            <a:ext cx="0" cy="180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a:extLst>
              <a:ext uri="{FF2B5EF4-FFF2-40B4-BE49-F238E27FC236}">
                <a16:creationId xmlns:a16="http://schemas.microsoft.com/office/drawing/2014/main" id="{6D06BFD4-3D71-48CB-821E-87F2EF4522FE}"/>
              </a:ext>
            </a:extLst>
          </p:cNvPr>
          <p:cNvCxnSpPr>
            <a:cxnSpLocks/>
          </p:cNvCxnSpPr>
          <p:nvPr/>
        </p:nvCxnSpPr>
        <p:spPr>
          <a:xfrm>
            <a:off x="4850209" y="5057799"/>
            <a:ext cx="23447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432" name="AutoShape 24">
            <a:extLst>
              <a:ext uri="{FF2B5EF4-FFF2-40B4-BE49-F238E27FC236}">
                <a16:creationId xmlns:a16="http://schemas.microsoft.com/office/drawing/2014/main" id="{D483170E-59BE-4ACF-B44B-CBEB834099A9}"/>
              </a:ext>
            </a:extLst>
          </p:cNvPr>
          <p:cNvCxnSpPr>
            <a:cxnSpLocks noChangeShapeType="1"/>
          </p:cNvCxnSpPr>
          <p:nvPr/>
        </p:nvCxnSpPr>
        <p:spPr bwMode="auto">
          <a:xfrm rot="5400000">
            <a:off x="4742259" y="5168924"/>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433" name="AutoShape 24">
            <a:extLst>
              <a:ext uri="{FF2B5EF4-FFF2-40B4-BE49-F238E27FC236}">
                <a16:creationId xmlns:a16="http://schemas.microsoft.com/office/drawing/2014/main" id="{73EE57BB-D0BD-41AE-864E-E319BBA4554E}"/>
              </a:ext>
            </a:extLst>
          </p:cNvPr>
          <p:cNvCxnSpPr>
            <a:cxnSpLocks noChangeShapeType="1"/>
          </p:cNvCxnSpPr>
          <p:nvPr/>
        </p:nvCxnSpPr>
        <p:spPr bwMode="auto">
          <a:xfrm rot="5400000">
            <a:off x="7086997" y="5168924"/>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a:extLst>
              <a:ext uri="{FF2B5EF4-FFF2-40B4-BE49-F238E27FC236}">
                <a16:creationId xmlns:a16="http://schemas.microsoft.com/office/drawing/2014/main" id="{6F5E0E0E-2D40-40FB-9E3B-529504217A46}"/>
              </a:ext>
            </a:extLst>
          </p:cNvPr>
          <p:cNvCxnSpPr>
            <a:cxnSpLocks/>
          </p:cNvCxnSpPr>
          <p:nvPr/>
        </p:nvCxnSpPr>
        <p:spPr>
          <a:xfrm>
            <a:off x="2451497" y="1806599"/>
            <a:ext cx="0" cy="201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Gerade Verbindung 201">
            <a:extLst>
              <a:ext uri="{FF2B5EF4-FFF2-40B4-BE49-F238E27FC236}">
                <a16:creationId xmlns:a16="http://schemas.microsoft.com/office/drawing/2014/main" id="{31CD5E16-8B8F-4490-B8D6-87093D7780E8}"/>
              </a:ext>
            </a:extLst>
          </p:cNvPr>
          <p:cNvCxnSpPr>
            <a:cxnSpLocks/>
          </p:cNvCxnSpPr>
          <p:nvPr/>
        </p:nvCxnSpPr>
        <p:spPr>
          <a:xfrm>
            <a:off x="4666059" y="1805012"/>
            <a:ext cx="0" cy="20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Gerade Verbindung 202">
            <a:extLst>
              <a:ext uri="{FF2B5EF4-FFF2-40B4-BE49-F238E27FC236}">
                <a16:creationId xmlns:a16="http://schemas.microsoft.com/office/drawing/2014/main" id="{A0DC0FEE-BBCD-4958-89BE-2A649426D0BE}"/>
              </a:ext>
            </a:extLst>
          </p:cNvPr>
          <p:cNvCxnSpPr>
            <a:cxnSpLocks/>
          </p:cNvCxnSpPr>
          <p:nvPr/>
        </p:nvCxnSpPr>
        <p:spPr>
          <a:xfrm>
            <a:off x="2451497" y="2001862"/>
            <a:ext cx="2214562"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437" name="AutoShape 21">
            <a:extLst>
              <a:ext uri="{FF2B5EF4-FFF2-40B4-BE49-F238E27FC236}">
                <a16:creationId xmlns:a16="http://schemas.microsoft.com/office/drawing/2014/main" id="{26BB08D9-168A-4D02-BD6F-B208EE962FC6}"/>
              </a:ext>
            </a:extLst>
          </p:cNvPr>
          <p:cNvCxnSpPr>
            <a:cxnSpLocks noChangeShapeType="1"/>
          </p:cNvCxnSpPr>
          <p:nvPr/>
        </p:nvCxnSpPr>
        <p:spPr bwMode="auto">
          <a:xfrm rot="5400000">
            <a:off x="3298428" y="2150293"/>
            <a:ext cx="29686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4439" name="Rectangle 15">
            <a:extLst>
              <a:ext uri="{FF2B5EF4-FFF2-40B4-BE49-F238E27FC236}">
                <a16:creationId xmlns:a16="http://schemas.microsoft.com/office/drawing/2014/main" id="{A4030B2F-8C8F-43D2-B53E-27CDCC2E116F}"/>
              </a:ext>
            </a:extLst>
          </p:cNvPr>
          <p:cNvSpPr>
            <a:spLocks noChangeArrowheads="1"/>
          </p:cNvSpPr>
          <p:nvPr/>
        </p:nvSpPr>
        <p:spPr bwMode="auto">
          <a:xfrm>
            <a:off x="6367859" y="5283224"/>
            <a:ext cx="1655763"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Bruttoausweis</a:t>
            </a:r>
          </a:p>
        </p:txBody>
      </p:sp>
      <p:sp>
        <p:nvSpPr>
          <p:cNvPr id="444440" name="Rectangle 16">
            <a:extLst>
              <a:ext uri="{FF2B5EF4-FFF2-40B4-BE49-F238E27FC236}">
                <a16:creationId xmlns:a16="http://schemas.microsoft.com/office/drawing/2014/main" id="{640A9B74-C8DD-4589-AB54-622A7A5E1999}"/>
              </a:ext>
            </a:extLst>
          </p:cNvPr>
          <p:cNvSpPr>
            <a:spLocks noChangeArrowheads="1"/>
          </p:cNvSpPr>
          <p:nvPr/>
        </p:nvSpPr>
        <p:spPr bwMode="auto">
          <a:xfrm>
            <a:off x="5304234" y="5949974"/>
            <a:ext cx="1655763"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Anhangangaben</a:t>
            </a:r>
          </a:p>
        </p:txBody>
      </p:sp>
      <p:sp>
        <p:nvSpPr>
          <p:cNvPr id="444441" name="Rectangle 12">
            <a:extLst>
              <a:ext uri="{FF2B5EF4-FFF2-40B4-BE49-F238E27FC236}">
                <a16:creationId xmlns:a16="http://schemas.microsoft.com/office/drawing/2014/main" id="{2CDB221B-4AFA-4CE6-9F03-FE327F0A79F4}"/>
              </a:ext>
            </a:extLst>
          </p:cNvPr>
          <p:cNvSpPr>
            <a:spLocks noChangeArrowheads="1"/>
          </p:cNvSpPr>
          <p:nvPr/>
        </p:nvSpPr>
        <p:spPr bwMode="auto">
          <a:xfrm>
            <a:off x="5302647" y="4584724"/>
            <a:ext cx="1655762"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Bewertung</a:t>
            </a:r>
          </a:p>
        </p:txBody>
      </p:sp>
      <p:sp>
        <p:nvSpPr>
          <p:cNvPr id="444442" name="Rectangle 13">
            <a:extLst>
              <a:ext uri="{FF2B5EF4-FFF2-40B4-BE49-F238E27FC236}">
                <a16:creationId xmlns:a16="http://schemas.microsoft.com/office/drawing/2014/main" id="{F5B50817-F12E-4023-8A9B-309340338816}"/>
              </a:ext>
            </a:extLst>
          </p:cNvPr>
          <p:cNvSpPr>
            <a:spLocks noChangeArrowheads="1"/>
          </p:cNvSpPr>
          <p:nvPr/>
        </p:nvSpPr>
        <p:spPr bwMode="auto">
          <a:xfrm>
            <a:off x="4078684" y="5283224"/>
            <a:ext cx="1873250"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Nettoausweis</a:t>
            </a:r>
          </a:p>
        </p:txBody>
      </p:sp>
      <p:sp>
        <p:nvSpPr>
          <p:cNvPr id="444443" name="Rectangle 17">
            <a:extLst>
              <a:ext uri="{FF2B5EF4-FFF2-40B4-BE49-F238E27FC236}">
                <a16:creationId xmlns:a16="http://schemas.microsoft.com/office/drawing/2014/main" id="{78D0CB72-E946-42E3-A8D5-D52169115141}"/>
              </a:ext>
            </a:extLst>
          </p:cNvPr>
          <p:cNvSpPr>
            <a:spLocks noChangeArrowheads="1"/>
          </p:cNvSpPr>
          <p:nvPr/>
        </p:nvSpPr>
        <p:spPr bwMode="auto">
          <a:xfrm>
            <a:off x="7896622" y="4584724"/>
            <a:ext cx="1655762"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Steuersätze</a:t>
            </a:r>
          </a:p>
        </p:txBody>
      </p:sp>
      <p:sp>
        <p:nvSpPr>
          <p:cNvPr id="444444" name="Rectangle 11">
            <a:extLst>
              <a:ext uri="{FF2B5EF4-FFF2-40B4-BE49-F238E27FC236}">
                <a16:creationId xmlns:a16="http://schemas.microsoft.com/office/drawing/2014/main" id="{88CA1BCA-94BA-44CC-B850-7EC943E2BDD9}"/>
              </a:ext>
            </a:extLst>
          </p:cNvPr>
          <p:cNvSpPr>
            <a:spLocks noChangeArrowheads="1"/>
          </p:cNvSpPr>
          <p:nvPr/>
        </p:nvSpPr>
        <p:spPr bwMode="auto">
          <a:xfrm>
            <a:off x="6477397" y="4117999"/>
            <a:ext cx="1655762" cy="287338"/>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chemeClr val="bg1"/>
                </a:solidFill>
                <a:latin typeface="Century Gothic" panose="020B0502020202020204" pitchFamily="34" charset="0"/>
              </a:rPr>
              <a:t>Ansatzpflicht</a:t>
            </a:r>
          </a:p>
        </p:txBody>
      </p:sp>
      <p:sp>
        <p:nvSpPr>
          <p:cNvPr id="444445" name="Rectangle 10">
            <a:extLst>
              <a:ext uri="{FF2B5EF4-FFF2-40B4-BE49-F238E27FC236}">
                <a16:creationId xmlns:a16="http://schemas.microsoft.com/office/drawing/2014/main" id="{88DF7D24-0B9B-44D1-B0A5-CCA46BB14C18}"/>
              </a:ext>
            </a:extLst>
          </p:cNvPr>
          <p:cNvSpPr>
            <a:spLocks noChangeArrowheads="1"/>
          </p:cNvSpPr>
          <p:nvPr/>
        </p:nvSpPr>
        <p:spPr bwMode="auto">
          <a:xfrm>
            <a:off x="3973909" y="4117999"/>
            <a:ext cx="1873250" cy="287338"/>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Ansatzwahlrecht</a:t>
            </a:r>
          </a:p>
        </p:txBody>
      </p:sp>
      <p:sp>
        <p:nvSpPr>
          <p:cNvPr id="444446" name="Rectangle 8">
            <a:extLst>
              <a:ext uri="{FF2B5EF4-FFF2-40B4-BE49-F238E27FC236}">
                <a16:creationId xmlns:a16="http://schemas.microsoft.com/office/drawing/2014/main" id="{10B8B97F-E471-4370-B9D7-D811CD32FAFB}"/>
              </a:ext>
            </a:extLst>
          </p:cNvPr>
          <p:cNvSpPr>
            <a:spLocks noChangeArrowheads="1"/>
          </p:cNvSpPr>
          <p:nvPr/>
        </p:nvSpPr>
        <p:spPr bwMode="auto">
          <a:xfrm>
            <a:off x="6515497" y="2863874"/>
            <a:ext cx="1655762"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Passivsaldo</a:t>
            </a:r>
          </a:p>
        </p:txBody>
      </p:sp>
      <p:sp>
        <p:nvSpPr>
          <p:cNvPr id="444447" name="Rectangle 9">
            <a:extLst>
              <a:ext uri="{FF2B5EF4-FFF2-40B4-BE49-F238E27FC236}">
                <a16:creationId xmlns:a16="http://schemas.microsoft.com/office/drawing/2014/main" id="{80FF4F81-F0AC-473A-AFC2-755EF335D300}"/>
              </a:ext>
            </a:extLst>
          </p:cNvPr>
          <p:cNvSpPr>
            <a:spLocks noChangeArrowheads="1"/>
          </p:cNvSpPr>
          <p:nvPr/>
        </p:nvSpPr>
        <p:spPr bwMode="auto">
          <a:xfrm>
            <a:off x="3973909" y="3397274"/>
            <a:ext cx="1873250" cy="5032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Fünf-Jahres-Grenze</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für Verlustvorträge</a:t>
            </a:r>
          </a:p>
        </p:txBody>
      </p:sp>
      <p:sp>
        <p:nvSpPr>
          <p:cNvPr id="444448" name="Rectangle 7">
            <a:extLst>
              <a:ext uri="{FF2B5EF4-FFF2-40B4-BE49-F238E27FC236}">
                <a16:creationId xmlns:a16="http://schemas.microsoft.com/office/drawing/2014/main" id="{FEEE1B26-C2B5-414B-AB93-98C0DD581570}"/>
              </a:ext>
            </a:extLst>
          </p:cNvPr>
          <p:cNvSpPr>
            <a:spLocks noChangeArrowheads="1"/>
          </p:cNvSpPr>
          <p:nvPr/>
        </p:nvSpPr>
        <p:spPr bwMode="auto">
          <a:xfrm>
            <a:off x="3973909" y="2863874"/>
            <a:ext cx="1873250"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Aktivsaldo</a:t>
            </a:r>
          </a:p>
        </p:txBody>
      </p:sp>
      <p:sp>
        <p:nvSpPr>
          <p:cNvPr id="444449" name="Rectangle 6">
            <a:extLst>
              <a:ext uri="{FF2B5EF4-FFF2-40B4-BE49-F238E27FC236}">
                <a16:creationId xmlns:a16="http://schemas.microsoft.com/office/drawing/2014/main" id="{4329FAB5-6ECA-45E5-BFB7-F39C70ABD6FD}"/>
              </a:ext>
            </a:extLst>
          </p:cNvPr>
          <p:cNvSpPr>
            <a:spLocks noChangeArrowheads="1"/>
          </p:cNvSpPr>
          <p:nvPr/>
        </p:nvSpPr>
        <p:spPr bwMode="auto">
          <a:xfrm>
            <a:off x="2041922" y="2297137"/>
            <a:ext cx="3240087" cy="287337"/>
          </a:xfrm>
          <a:prstGeom prst="roundRect">
            <a:avLst>
              <a:gd name="adj" fmla="val 16667"/>
            </a:avLst>
          </a:prstGeom>
          <a:solidFill>
            <a:srgbClr val="CCECFF"/>
          </a:solidFill>
          <a:ln>
            <a:noFill/>
          </a:ln>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dirty="0">
                <a:latin typeface="Century Gothic" panose="020B0502020202020204" pitchFamily="34" charset="0"/>
              </a:rPr>
              <a:t>Ermittlung temporärer Differenzen</a:t>
            </a:r>
          </a:p>
        </p:txBody>
      </p:sp>
      <p:sp>
        <p:nvSpPr>
          <p:cNvPr id="444450" name="Rectangle 14">
            <a:extLst>
              <a:ext uri="{FF2B5EF4-FFF2-40B4-BE49-F238E27FC236}">
                <a16:creationId xmlns:a16="http://schemas.microsoft.com/office/drawing/2014/main" id="{2299DDF7-C4A4-4BF0-9225-62D3AD33C317}"/>
              </a:ext>
            </a:extLst>
          </p:cNvPr>
          <p:cNvSpPr>
            <a:spLocks noChangeArrowheads="1"/>
          </p:cNvSpPr>
          <p:nvPr/>
        </p:nvSpPr>
        <p:spPr bwMode="auto">
          <a:xfrm>
            <a:off x="6894909" y="1524024"/>
            <a:ext cx="2303463"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Verlustvorträge</a:t>
            </a:r>
          </a:p>
        </p:txBody>
      </p:sp>
      <p:sp>
        <p:nvSpPr>
          <p:cNvPr id="444451" name="Rectangle 4">
            <a:extLst>
              <a:ext uri="{FF2B5EF4-FFF2-40B4-BE49-F238E27FC236}">
                <a16:creationId xmlns:a16="http://schemas.microsoft.com/office/drawing/2014/main" id="{DEB5F0C3-6637-43FD-9B20-E09E0DA615BF}"/>
              </a:ext>
            </a:extLst>
          </p:cNvPr>
          <p:cNvSpPr>
            <a:spLocks noChangeArrowheads="1"/>
          </p:cNvSpPr>
          <p:nvPr/>
        </p:nvSpPr>
        <p:spPr bwMode="auto">
          <a:xfrm>
            <a:off x="1110059" y="1524024"/>
            <a:ext cx="2303463"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Handelsbilanzwerte</a:t>
            </a:r>
          </a:p>
        </p:txBody>
      </p:sp>
      <p:sp>
        <p:nvSpPr>
          <p:cNvPr id="444452" name="Rectangle 5">
            <a:extLst>
              <a:ext uri="{FF2B5EF4-FFF2-40B4-BE49-F238E27FC236}">
                <a16:creationId xmlns:a16="http://schemas.microsoft.com/office/drawing/2014/main" id="{946A91E8-2523-40CD-BFFA-8E368E49B419}"/>
              </a:ext>
            </a:extLst>
          </p:cNvPr>
          <p:cNvSpPr>
            <a:spLocks noChangeArrowheads="1"/>
          </p:cNvSpPr>
          <p:nvPr/>
        </p:nvSpPr>
        <p:spPr bwMode="auto">
          <a:xfrm>
            <a:off x="3631009" y="1524024"/>
            <a:ext cx="2303463" cy="2873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Steuerliche Wertansätze</a:t>
            </a:r>
          </a:p>
        </p:txBody>
      </p:sp>
      <p:cxnSp>
        <p:nvCxnSpPr>
          <p:cNvPr id="444453" name="AutoShape 24">
            <a:extLst>
              <a:ext uri="{FF2B5EF4-FFF2-40B4-BE49-F238E27FC236}">
                <a16:creationId xmlns:a16="http://schemas.microsoft.com/office/drawing/2014/main" id="{2543A4B3-9A59-45B6-BB1F-6CA6D6A082A4}"/>
              </a:ext>
            </a:extLst>
          </p:cNvPr>
          <p:cNvCxnSpPr>
            <a:cxnSpLocks noChangeShapeType="1"/>
            <a:endCxn id="444441" idx="0"/>
          </p:cNvCxnSpPr>
          <p:nvPr/>
        </p:nvCxnSpPr>
        <p:spPr bwMode="auto">
          <a:xfrm flipH="1">
            <a:off x="6129734" y="4260874"/>
            <a:ext cx="1588" cy="3238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4454" name="Rectangle 6">
            <a:extLst>
              <a:ext uri="{FF2B5EF4-FFF2-40B4-BE49-F238E27FC236}">
                <a16:creationId xmlns:a16="http://schemas.microsoft.com/office/drawing/2014/main" id="{6E228DF2-DB01-4432-AE61-7A4952D14FFE}"/>
              </a:ext>
            </a:extLst>
          </p:cNvPr>
          <p:cNvSpPr>
            <a:spLocks noChangeArrowheads="1"/>
          </p:cNvSpPr>
          <p:nvPr/>
        </p:nvSpPr>
        <p:spPr bwMode="auto">
          <a:xfrm>
            <a:off x="6912372" y="2197124"/>
            <a:ext cx="2303462" cy="503238"/>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Ermittlung verrechenbare </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Verlustvorträge</a:t>
            </a:r>
          </a:p>
        </p:txBody>
      </p:sp>
      <p:sp>
        <p:nvSpPr>
          <p:cNvPr id="444455" name="Textfeld 1">
            <a:extLst>
              <a:ext uri="{FF2B5EF4-FFF2-40B4-BE49-F238E27FC236}">
                <a16:creationId xmlns:a16="http://schemas.microsoft.com/office/drawing/2014/main" id="{4F313AD2-9DB5-426A-A994-E56EF22FEB1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cxnSp>
        <p:nvCxnSpPr>
          <p:cNvPr id="3" name="Verbinder: gewinkelt 2">
            <a:extLst>
              <a:ext uri="{FF2B5EF4-FFF2-40B4-BE49-F238E27FC236}">
                <a16:creationId xmlns:a16="http://schemas.microsoft.com/office/drawing/2014/main" id="{35E7E6C1-A543-413D-9CDC-F999C896B685}"/>
              </a:ext>
            </a:extLst>
          </p:cNvPr>
          <p:cNvCxnSpPr>
            <a:cxnSpLocks/>
          </p:cNvCxnSpPr>
          <p:nvPr/>
        </p:nvCxnSpPr>
        <p:spPr>
          <a:xfrm rot="16200000" flipH="1">
            <a:off x="5213349" y="5201864"/>
            <a:ext cx="379412" cy="111680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a:extLst>
              <a:ext uri="{FF2B5EF4-FFF2-40B4-BE49-F238E27FC236}">
                <a16:creationId xmlns:a16="http://schemas.microsoft.com/office/drawing/2014/main" id="{5CC534CC-BE3B-4BD2-B82C-36A0DEEE0F66}"/>
              </a:ext>
            </a:extLst>
          </p:cNvPr>
          <p:cNvSpPr>
            <a:spLocks noGrp="1"/>
          </p:cNvSpPr>
          <p:nvPr>
            <p:ph type="body" idx="4294967295"/>
          </p:nvPr>
        </p:nvSpPr>
        <p:spPr>
          <a:xfrm>
            <a:off x="956000" y="1427163"/>
            <a:ext cx="10801350" cy="4017962"/>
          </a:xfrm>
          <a:prstGeom prst="rect">
            <a:avLst/>
          </a:prstGeom>
        </p:spPr>
        <p:txBody>
          <a:bodyPr/>
          <a:lstStyle/>
          <a:p>
            <a:pPr marL="266700" lvl="1" indent="-266700">
              <a:lnSpc>
                <a:spcPct val="100000"/>
              </a:lnSpc>
              <a:spcBef>
                <a:spcPts val="600"/>
              </a:spcBef>
              <a:spcAft>
                <a:spcPts val="600"/>
              </a:spcAft>
              <a:buFont typeface="+mj-lt"/>
              <a:buAutoNum type="alphaLcPeriod"/>
              <a:tabLst>
                <a:tab pos="180975" algn="l"/>
              </a:tabLst>
              <a:defRPr/>
            </a:pPr>
            <a:r>
              <a:rPr lang="de-DE" altLang="de-DE" sz="1600" b="1" dirty="0">
                <a:solidFill>
                  <a:srgbClr val="00B0F0"/>
                </a:solidFill>
                <a:latin typeface="Century Gothic" panose="020B0502020202020204" pitchFamily="34" charset="0"/>
              </a:rPr>
              <a:t>Betrachtung ausgewählter Geschäftsvorfälle</a:t>
            </a:r>
          </a:p>
          <a:p>
            <a:pPr marL="0" lvl="1" indent="0">
              <a:lnSpc>
                <a:spcPct val="100000"/>
              </a:lnSpc>
              <a:spcBef>
                <a:spcPts val="600"/>
              </a:spcBef>
              <a:spcAft>
                <a:spcPts val="600"/>
              </a:spcAft>
              <a:buFont typeface="Arial" panose="020B0604020202020204" pitchFamily="34" charset="0"/>
              <a:buNone/>
              <a:tabLst>
                <a:tab pos="628650" algn="l"/>
              </a:tabLst>
              <a:defRPr/>
            </a:pPr>
            <a:r>
              <a:rPr lang="de-DE" altLang="de-DE" sz="1600" dirty="0">
                <a:latin typeface="Century Gothic" panose="020B0502020202020204" pitchFamily="34" charset="0"/>
              </a:rPr>
              <a:t>Fall 1:	Handelsbilanzielle Aktivierung von Entwicklungskosten</a:t>
            </a:r>
          </a:p>
          <a:p>
            <a:pPr marL="0" lvl="1" indent="0">
              <a:lnSpc>
                <a:spcPct val="100000"/>
              </a:lnSpc>
              <a:spcBef>
                <a:spcPts val="600"/>
              </a:spcBef>
              <a:spcAft>
                <a:spcPts val="600"/>
              </a:spcAft>
              <a:buFont typeface="Arial" panose="020B0604020202020204" pitchFamily="34" charset="0"/>
              <a:buNone/>
              <a:tabLst>
                <a:tab pos="628650" algn="l"/>
              </a:tabLst>
              <a:defRPr/>
            </a:pPr>
            <a:r>
              <a:rPr lang="de-DE" altLang="de-DE" sz="1600" dirty="0">
                <a:latin typeface="Century Gothic" panose="020B0502020202020204" pitchFamily="34" charset="0"/>
              </a:rPr>
              <a:t>Fall 2:	Handelsbilanziell höherer Ansatz von Pensions-</a:t>
            </a:r>
            <a:r>
              <a:rPr lang="de-DE" altLang="de-DE" sz="1600" dirty="0" err="1">
                <a:latin typeface="Century Gothic" panose="020B0502020202020204" pitchFamily="34" charset="0"/>
              </a:rPr>
              <a:t>RSt</a:t>
            </a:r>
            <a:endParaRPr lang="de-DE" altLang="de-DE" sz="1600" dirty="0">
              <a:latin typeface="Century Gothic" panose="020B0502020202020204" pitchFamily="34" charset="0"/>
            </a:endParaRPr>
          </a:p>
          <a:p>
            <a:pPr marL="0" lvl="1" indent="0">
              <a:lnSpc>
                <a:spcPct val="100000"/>
              </a:lnSpc>
              <a:spcBef>
                <a:spcPts val="600"/>
              </a:spcBef>
              <a:spcAft>
                <a:spcPts val="600"/>
              </a:spcAft>
              <a:buFont typeface="Arial" panose="020B0604020202020204" pitchFamily="34" charset="0"/>
              <a:buNone/>
              <a:tabLst>
                <a:tab pos="628650" algn="l"/>
              </a:tabLst>
              <a:defRPr/>
            </a:pPr>
            <a:r>
              <a:rPr lang="de-DE" altLang="de-DE" sz="1600" dirty="0">
                <a:latin typeface="Century Gothic" panose="020B0502020202020204" pitchFamily="34" charset="0"/>
              </a:rPr>
              <a:t>Fall 3:	Abschreibung Gebäude in </a:t>
            </a:r>
            <a:r>
              <a:rPr lang="de-DE" altLang="de-DE" sz="1600" dirty="0" err="1">
                <a:latin typeface="Century Gothic" panose="020B0502020202020204" pitchFamily="34" charset="0"/>
              </a:rPr>
              <a:t>HaBi</a:t>
            </a:r>
            <a:r>
              <a:rPr lang="de-DE" altLang="de-DE" sz="1600" dirty="0">
                <a:latin typeface="Century Gothic" panose="020B0502020202020204" pitchFamily="34" charset="0"/>
              </a:rPr>
              <a:t> über 20 und in </a:t>
            </a:r>
            <a:r>
              <a:rPr lang="de-DE" altLang="de-DE" sz="1600" dirty="0" err="1">
                <a:latin typeface="Century Gothic" panose="020B0502020202020204" pitchFamily="34" charset="0"/>
              </a:rPr>
              <a:t>SteuBi</a:t>
            </a:r>
            <a:r>
              <a:rPr lang="de-DE" altLang="de-DE" sz="1600" dirty="0">
                <a:latin typeface="Century Gothic" panose="020B0502020202020204" pitchFamily="34" charset="0"/>
              </a:rPr>
              <a:t> über 33 Jahre</a:t>
            </a:r>
          </a:p>
          <a:p>
            <a:pPr marL="0" lvl="1" indent="0">
              <a:lnSpc>
                <a:spcPct val="100000"/>
              </a:lnSpc>
              <a:spcBef>
                <a:spcPts val="600"/>
              </a:spcBef>
              <a:spcAft>
                <a:spcPts val="600"/>
              </a:spcAft>
              <a:buFont typeface="Arial" panose="020B0604020202020204" pitchFamily="34" charset="0"/>
              <a:buNone/>
              <a:tabLst>
                <a:tab pos="628650" algn="l"/>
              </a:tabLst>
              <a:defRPr/>
            </a:pPr>
            <a:r>
              <a:rPr lang="de-DE" altLang="de-DE" sz="1600" dirty="0">
                <a:latin typeface="Century Gothic" panose="020B0502020202020204" pitchFamily="34" charset="0"/>
              </a:rPr>
              <a:t>Fall 4:	Verschmelzung einer Tochter- auf die Muttergesellschaft</a:t>
            </a:r>
          </a:p>
          <a:p>
            <a:pPr marL="0" lvl="1" indent="0">
              <a:lnSpc>
                <a:spcPct val="100000"/>
              </a:lnSpc>
              <a:spcBef>
                <a:spcPts val="600"/>
              </a:spcBef>
              <a:spcAft>
                <a:spcPts val="600"/>
              </a:spcAft>
              <a:buFont typeface="Arial" panose="020B0604020202020204" pitchFamily="34" charset="0"/>
              <a:buNone/>
              <a:tabLst>
                <a:tab pos="628650" algn="l"/>
              </a:tabLst>
              <a:defRPr/>
            </a:pPr>
            <a:endParaRPr lang="de-DE" altLang="de-DE" sz="1600" dirty="0">
              <a:latin typeface="Century Gothic" panose="020B0502020202020204" pitchFamily="34" charset="0"/>
            </a:endParaRPr>
          </a:p>
          <a:p>
            <a:pPr marL="266700" lvl="1" indent="-266700">
              <a:lnSpc>
                <a:spcPct val="100000"/>
              </a:lnSpc>
              <a:spcBef>
                <a:spcPts val="600"/>
              </a:spcBef>
              <a:spcAft>
                <a:spcPts val="600"/>
              </a:spcAft>
              <a:buFont typeface="Arial" panose="020B0604020202020204" pitchFamily="34" charset="0"/>
              <a:buChar char="•"/>
              <a:tabLst>
                <a:tab pos="628650" algn="l"/>
              </a:tabLst>
              <a:defRPr/>
            </a:pPr>
            <a:r>
              <a:rPr lang="de-DE" altLang="de-DE" sz="1600" b="1" dirty="0">
                <a:latin typeface="Century Gothic" panose="020B0502020202020204" pitchFamily="34" charset="0"/>
              </a:rPr>
              <a:t>Nennen Sie für folgende Geschäftsfälle/Sachverhalte:</a:t>
            </a:r>
          </a:p>
          <a:p>
            <a:pPr marL="536575" lvl="2" indent="-269875">
              <a:lnSpc>
                <a:spcPct val="100000"/>
              </a:lnSpc>
              <a:spcBef>
                <a:spcPts val="600"/>
              </a:spcBef>
              <a:spcAft>
                <a:spcPts val="600"/>
              </a:spcAft>
              <a:buFontTx/>
              <a:buChar char="-"/>
              <a:tabLst>
                <a:tab pos="536575" algn="l"/>
              </a:tabLst>
              <a:defRPr/>
            </a:pPr>
            <a:r>
              <a:rPr lang="de-DE" altLang="de-DE" sz="1600" dirty="0">
                <a:latin typeface="Century Gothic" panose="020B0502020202020204" pitchFamily="34" charset="0"/>
              </a:rPr>
              <a:t>d</a:t>
            </a:r>
            <a:r>
              <a:rPr lang="de-DE" altLang="de-DE" sz="1600">
                <a:latin typeface="Century Gothic" panose="020B0502020202020204" pitchFamily="34" charset="0"/>
              </a:rPr>
              <a:t>ie </a:t>
            </a:r>
            <a:r>
              <a:rPr lang="de-DE" altLang="de-DE" sz="1600" dirty="0">
                <a:latin typeface="Century Gothic" panose="020B0502020202020204" pitchFamily="34" charset="0"/>
              </a:rPr>
              <a:t>Art der Steuerlatenz (temporär oder permanent),</a:t>
            </a:r>
          </a:p>
          <a:p>
            <a:pPr marL="536575" lvl="2" indent="-269875">
              <a:lnSpc>
                <a:spcPct val="100000"/>
              </a:lnSpc>
              <a:spcBef>
                <a:spcPts val="600"/>
              </a:spcBef>
              <a:spcAft>
                <a:spcPts val="600"/>
              </a:spcAft>
              <a:buFontTx/>
              <a:buChar char="-"/>
              <a:tabLst>
                <a:tab pos="536575" algn="l"/>
              </a:tabLst>
              <a:defRPr/>
            </a:pPr>
            <a:r>
              <a:rPr lang="de-DE" altLang="de-DE" sz="1600" dirty="0">
                <a:latin typeface="Century Gothic" panose="020B0502020202020204" pitchFamily="34" charset="0"/>
              </a:rPr>
              <a:t>d</a:t>
            </a:r>
            <a:r>
              <a:rPr lang="de-DE" altLang="de-DE" sz="1600">
                <a:latin typeface="Century Gothic" panose="020B0502020202020204" pitchFamily="34" charset="0"/>
              </a:rPr>
              <a:t>ie </a:t>
            </a:r>
            <a:r>
              <a:rPr lang="de-DE" altLang="de-DE" sz="1600" dirty="0">
                <a:latin typeface="Century Gothic" panose="020B0502020202020204" pitchFamily="34" charset="0"/>
              </a:rPr>
              <a:t>Richtung der Steuerlatenz (aktiv oder passiv) und</a:t>
            </a:r>
          </a:p>
          <a:p>
            <a:pPr marL="536575" lvl="2" indent="-269875">
              <a:lnSpc>
                <a:spcPct val="100000"/>
              </a:lnSpc>
              <a:spcBef>
                <a:spcPts val="600"/>
              </a:spcBef>
              <a:spcAft>
                <a:spcPts val="600"/>
              </a:spcAft>
              <a:buFontTx/>
              <a:buChar char="-"/>
              <a:tabLst>
                <a:tab pos="536575" algn="l"/>
              </a:tabLst>
              <a:defRPr/>
            </a:pPr>
            <a:r>
              <a:rPr lang="de-DE" altLang="de-DE" sz="1600" dirty="0">
                <a:latin typeface="Century Gothic" panose="020B0502020202020204" pitchFamily="34" charset="0"/>
              </a:rPr>
              <a:t>d</a:t>
            </a:r>
            <a:r>
              <a:rPr lang="de-DE" altLang="de-DE" sz="1600">
                <a:latin typeface="Century Gothic" panose="020B0502020202020204" pitchFamily="34" charset="0"/>
              </a:rPr>
              <a:t>ie </a:t>
            </a:r>
            <a:r>
              <a:rPr lang="de-DE" altLang="de-DE" sz="1600" dirty="0">
                <a:latin typeface="Century Gothic" panose="020B0502020202020204" pitchFamily="34" charset="0"/>
              </a:rPr>
              <a:t>Art der Erfassung (erfolgswirksam oder </a:t>
            </a:r>
            <a:r>
              <a:rPr lang="de-DE" altLang="de-DE" sz="1600">
                <a:latin typeface="Century Gothic" panose="020B0502020202020204" pitchFamily="34" charset="0"/>
              </a:rPr>
              <a:t>erfolgsneutral).</a:t>
            </a:r>
            <a:endParaRPr lang="de-DE" altLang="de-DE" sz="1600" dirty="0">
              <a:latin typeface="Century Gothic" panose="020B0502020202020204" pitchFamily="34" charset="0"/>
            </a:endParaRPr>
          </a:p>
          <a:p>
            <a:pPr lvl="1">
              <a:lnSpc>
                <a:spcPct val="100000"/>
              </a:lnSpc>
              <a:spcBef>
                <a:spcPts val="600"/>
              </a:spcBef>
              <a:spcAft>
                <a:spcPts val="600"/>
              </a:spcAft>
              <a:defRPr/>
            </a:pPr>
            <a:endParaRPr lang="de-DE" altLang="de-DE" sz="1600" dirty="0">
              <a:latin typeface="Century Gothic" panose="020B0502020202020204" pitchFamily="34" charset="0"/>
            </a:endParaRPr>
          </a:p>
          <a:p>
            <a:pPr lvl="1">
              <a:lnSpc>
                <a:spcPct val="100000"/>
              </a:lnSpc>
              <a:spcBef>
                <a:spcPts val="600"/>
              </a:spcBef>
              <a:spcAft>
                <a:spcPts val="600"/>
              </a:spcAft>
              <a:defRPr/>
            </a:pPr>
            <a:endParaRPr lang="de-DE" altLang="de-DE" sz="1600" dirty="0">
              <a:latin typeface="Century Gothic" panose="020B0502020202020204" pitchFamily="34" charset="0"/>
            </a:endParaRPr>
          </a:p>
        </p:txBody>
      </p:sp>
      <p:sp>
        <p:nvSpPr>
          <p:cNvPr id="446467" name="Rectangle 2">
            <a:extLst>
              <a:ext uri="{FF2B5EF4-FFF2-40B4-BE49-F238E27FC236}">
                <a16:creationId xmlns:a16="http://schemas.microsoft.com/office/drawing/2014/main" id="{22337875-8451-46B0-988E-E8F52C1B4A93}"/>
              </a:ext>
            </a:extLst>
          </p:cNvPr>
          <p:cNvSpPr txBox="1">
            <a:spLocks/>
          </p:cNvSpPr>
          <p:nvPr/>
        </p:nvSpPr>
        <p:spPr bwMode="auto">
          <a:xfrm>
            <a:off x="1055290" y="104321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sz="1600" b="1" dirty="0">
                <a:solidFill>
                  <a:srgbClr val="00B0F0"/>
                </a:solidFill>
                <a:latin typeface="Century Gothic" panose="020B0502020202020204" pitchFamily="34" charset="0"/>
              </a:rPr>
              <a:t>6.3.9 Beispiele und Übungsfälle</a:t>
            </a:r>
          </a:p>
        </p:txBody>
      </p:sp>
      <p:sp>
        <p:nvSpPr>
          <p:cNvPr id="446469" name="Textfeld 1">
            <a:extLst>
              <a:ext uri="{FF2B5EF4-FFF2-40B4-BE49-F238E27FC236}">
                <a16:creationId xmlns:a16="http://schemas.microsoft.com/office/drawing/2014/main" id="{1380381A-E894-4974-A4B6-249C4D583CD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ECFF63C5-802D-4570-9DD5-B36EA049000F}"/>
              </a:ext>
            </a:extLst>
          </p:cNvPr>
          <p:cNvGraphicFramePr>
            <a:graphicFrameLocks noGrp="1"/>
          </p:cNvGraphicFramePr>
          <p:nvPr>
            <p:extLst>
              <p:ext uri="{D42A27DB-BD31-4B8C-83A1-F6EECF244321}">
                <p14:modId xmlns:p14="http://schemas.microsoft.com/office/powerpoint/2010/main" val="1641994400"/>
              </p:ext>
            </p:extLst>
          </p:nvPr>
        </p:nvGraphicFramePr>
        <p:xfrm>
          <a:off x="1056951" y="1527175"/>
          <a:ext cx="9215512" cy="4278089"/>
        </p:xfrm>
        <a:graphic>
          <a:graphicData uri="http://schemas.openxmlformats.org/drawingml/2006/table">
            <a:tbl>
              <a:tblPr firstRow="1" bandRow="1">
                <a:tableStyleId>{5C22544A-7EE6-4342-B048-85BDC9FD1C3A}</a:tableStyleId>
              </a:tblPr>
              <a:tblGrid>
                <a:gridCol w="3454873">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304255">
                  <a:extLst>
                    <a:ext uri="{9D8B030D-6E8A-4147-A177-3AD203B41FA5}">
                      <a16:colId xmlns:a16="http://schemas.microsoft.com/office/drawing/2014/main" val="20003"/>
                    </a:ext>
                  </a:extLst>
                </a:gridCol>
              </a:tblGrid>
              <a:tr h="499520">
                <a:tc>
                  <a:txBody>
                    <a:bodyPr/>
                    <a:lstStyle/>
                    <a:p>
                      <a:r>
                        <a:rPr lang="de-DE" sz="1200" dirty="0">
                          <a:solidFill>
                            <a:schemeClr val="bg1"/>
                          </a:solidFill>
                          <a:latin typeface="Century Gothic" panose="020B0502020202020204" pitchFamily="34" charset="0"/>
                        </a:rPr>
                        <a:t>Geschäftsvorfall / Sachverhalt</a:t>
                      </a:r>
                    </a:p>
                  </a:txBody>
                  <a:tcPr marL="91438" marR="91438" marT="45713" marB="4571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F0"/>
                    </a:solidFill>
                  </a:tcPr>
                </a:tc>
                <a:tc>
                  <a:txBody>
                    <a:bodyPr/>
                    <a:lstStyle/>
                    <a:p>
                      <a:pPr algn="ctr"/>
                      <a:r>
                        <a:rPr lang="de-DE" sz="1200" dirty="0">
                          <a:solidFill>
                            <a:schemeClr val="bg1"/>
                          </a:solidFill>
                          <a:latin typeface="Century Gothic" panose="020B0502020202020204" pitchFamily="34" charset="0"/>
                        </a:rPr>
                        <a:t>temporär</a:t>
                      </a:r>
                      <a:r>
                        <a:rPr lang="de-DE" sz="1200" baseline="0" dirty="0">
                          <a:solidFill>
                            <a:schemeClr val="bg1"/>
                          </a:solidFill>
                          <a:latin typeface="Century Gothic" panose="020B0502020202020204" pitchFamily="34" charset="0"/>
                        </a:rPr>
                        <a:t> oder permanent?</a:t>
                      </a:r>
                      <a:endParaRPr lang="de-DE" sz="1200" dirty="0">
                        <a:solidFill>
                          <a:schemeClr val="bg1"/>
                        </a:solidFill>
                        <a:latin typeface="Century Gothic" panose="020B0502020202020204" pitchFamily="34" charset="0"/>
                      </a:endParaRPr>
                    </a:p>
                  </a:txBody>
                  <a:tcPr marL="91438" marR="91438" marT="45713" marB="45713" anchor="ctr">
                    <a:lnT w="12700" cap="flat" cmpd="sng" algn="ctr">
                      <a:solidFill>
                        <a:schemeClr val="tx1"/>
                      </a:solidFill>
                      <a:prstDash val="solid"/>
                      <a:round/>
                      <a:headEnd type="none" w="med" len="med"/>
                      <a:tailEnd type="none" w="med" len="med"/>
                    </a:lnT>
                    <a:solidFill>
                      <a:srgbClr val="00B0F0"/>
                    </a:solidFill>
                  </a:tcPr>
                </a:tc>
                <a:tc>
                  <a:txBody>
                    <a:bodyPr/>
                    <a:lstStyle/>
                    <a:p>
                      <a:pPr algn="ctr"/>
                      <a:r>
                        <a:rPr lang="de-DE" sz="1200" dirty="0">
                          <a:solidFill>
                            <a:schemeClr val="bg1"/>
                          </a:solidFill>
                          <a:latin typeface="Century Gothic" panose="020B0502020202020204" pitchFamily="34" charset="0"/>
                        </a:rPr>
                        <a:t>aktiv oder</a:t>
                      </a:r>
                      <a:r>
                        <a:rPr lang="de-DE" sz="1200" baseline="0" dirty="0">
                          <a:solidFill>
                            <a:schemeClr val="bg1"/>
                          </a:solidFill>
                          <a:latin typeface="Century Gothic" panose="020B0502020202020204" pitchFamily="34" charset="0"/>
                        </a:rPr>
                        <a:t> passiv?</a:t>
                      </a:r>
                      <a:endParaRPr lang="de-DE" sz="1200" dirty="0">
                        <a:solidFill>
                          <a:schemeClr val="bg1"/>
                        </a:solidFill>
                        <a:latin typeface="Century Gothic" panose="020B0502020202020204" pitchFamily="34" charset="0"/>
                      </a:endParaRPr>
                    </a:p>
                  </a:txBody>
                  <a:tcPr marL="91438" marR="91438" marT="45713" marB="45713" anchor="ctr">
                    <a:lnT w="12700" cap="flat" cmpd="sng" algn="ctr">
                      <a:solidFill>
                        <a:schemeClr val="tx1"/>
                      </a:solidFill>
                      <a:prstDash val="solid"/>
                      <a:round/>
                      <a:headEnd type="none" w="med" len="med"/>
                      <a:tailEnd type="none" w="med" len="med"/>
                    </a:lnT>
                    <a:solidFill>
                      <a:srgbClr val="00B0F0"/>
                    </a:solidFill>
                  </a:tcPr>
                </a:tc>
                <a:tc>
                  <a:txBody>
                    <a:bodyPr/>
                    <a:lstStyle/>
                    <a:p>
                      <a:pPr algn="ctr"/>
                      <a:r>
                        <a:rPr lang="de-DE" sz="1200" dirty="0">
                          <a:solidFill>
                            <a:schemeClr val="bg1"/>
                          </a:solidFill>
                          <a:latin typeface="Century Gothic" panose="020B0502020202020204" pitchFamily="34" charset="0"/>
                        </a:rPr>
                        <a:t>Erfolgswirksam</a:t>
                      </a:r>
                      <a:r>
                        <a:rPr lang="de-DE" sz="1200" baseline="0" dirty="0">
                          <a:solidFill>
                            <a:schemeClr val="bg1"/>
                          </a:solidFill>
                          <a:latin typeface="Century Gothic" panose="020B0502020202020204" pitchFamily="34" charset="0"/>
                        </a:rPr>
                        <a:t> oder –</a:t>
                      </a:r>
                    </a:p>
                    <a:p>
                      <a:pPr algn="ctr"/>
                      <a:r>
                        <a:rPr lang="de-DE" sz="1200" baseline="0" dirty="0">
                          <a:solidFill>
                            <a:schemeClr val="bg1"/>
                          </a:solidFill>
                          <a:latin typeface="Century Gothic" panose="020B0502020202020204" pitchFamily="34" charset="0"/>
                        </a:rPr>
                        <a:t>neutrale Buchung?</a:t>
                      </a:r>
                      <a:endParaRPr lang="de-DE" sz="1200" dirty="0">
                        <a:solidFill>
                          <a:schemeClr val="bg1"/>
                        </a:solidFill>
                        <a:latin typeface="Century Gothic" panose="020B0502020202020204" pitchFamily="34" charset="0"/>
                      </a:endParaRPr>
                    </a:p>
                  </a:txBody>
                  <a:tcPr marL="91438" marR="91438" marT="45713" marB="4571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extLst>
                  <a:ext uri="{0D108BD9-81ED-4DB2-BD59-A6C34878D82A}">
                    <a16:rowId xmlns:a16="http://schemas.microsoft.com/office/drawing/2014/main" val="10000"/>
                  </a:ext>
                </a:extLst>
              </a:tr>
              <a:tr h="646879">
                <a:tc>
                  <a:txBody>
                    <a:bodyPr/>
                    <a:lstStyle/>
                    <a:p>
                      <a:pPr marL="0" indent="0">
                        <a:buFont typeface="+mj-lt"/>
                        <a:buNone/>
                        <a:tabLst>
                          <a:tab pos="449263" algn="l"/>
                        </a:tabLst>
                      </a:pPr>
                      <a:r>
                        <a:rPr lang="de-DE" altLang="de-DE" sz="1200" b="1" dirty="0">
                          <a:latin typeface="Century Gothic" panose="020B0502020202020204" pitchFamily="34" charset="0"/>
                        </a:rPr>
                        <a:t>Fall 1</a:t>
                      </a:r>
                      <a:r>
                        <a:rPr lang="de-DE" altLang="de-DE" sz="1200" b="1">
                          <a:latin typeface="Century Gothic" panose="020B0502020202020204" pitchFamily="34" charset="0"/>
                        </a:rPr>
                        <a:t>: </a:t>
                      </a:r>
                      <a:r>
                        <a:rPr lang="de-DE" sz="1200">
                          <a:latin typeface="Century Gothic" panose="020B0502020202020204" pitchFamily="34" charset="0"/>
                        </a:rPr>
                        <a:t>Handelsbilanzielle</a:t>
                      </a:r>
                      <a:r>
                        <a:rPr lang="de-DE" sz="1200" baseline="0">
                          <a:latin typeface="Century Gothic" panose="020B0502020202020204" pitchFamily="34" charset="0"/>
                        </a:rPr>
                        <a:t> </a:t>
                      </a:r>
                      <a:r>
                        <a:rPr lang="de-DE" sz="1200" baseline="0" dirty="0">
                          <a:latin typeface="Century Gothic" panose="020B0502020202020204" pitchFamily="34" charset="0"/>
                        </a:rPr>
                        <a:t>Aktivierung von </a:t>
                      </a:r>
                      <a:br>
                        <a:rPr lang="de-DE" sz="1200" baseline="0" dirty="0">
                          <a:latin typeface="Century Gothic" panose="020B0502020202020204" pitchFamily="34" charset="0"/>
                        </a:rPr>
                      </a:br>
                      <a:r>
                        <a:rPr lang="de-DE" sz="1200" baseline="0" dirty="0">
                          <a:latin typeface="Century Gothic" panose="020B0502020202020204" pitchFamily="34" charset="0"/>
                        </a:rPr>
                        <a:t>          Entwicklungskosten</a:t>
                      </a:r>
                      <a:endParaRPr lang="de-DE" sz="1200" dirty="0">
                        <a:latin typeface="Century Gothic" panose="020B0502020202020204" pitchFamily="34" charset="0"/>
                      </a:endParaRPr>
                    </a:p>
                  </a:txBody>
                  <a:tcPr marL="91438" marR="91438" marT="45713" marB="45713" anchor="ctr">
                    <a:lnL w="12700" cap="flat" cmpd="sng" algn="ctr">
                      <a:solidFill>
                        <a:schemeClr val="tx1"/>
                      </a:solidFill>
                      <a:prstDash val="solid"/>
                      <a:round/>
                      <a:headEnd type="none" w="med" len="med"/>
                      <a:tailEnd type="none" w="med" len="med"/>
                    </a:lnL>
                    <a:solidFill>
                      <a:schemeClr val="bg2"/>
                    </a:solidFill>
                  </a:tcPr>
                </a:tc>
                <a:tc>
                  <a:txBody>
                    <a:bodyPr/>
                    <a:lstStyle/>
                    <a:p>
                      <a:pPr algn="ctr"/>
                      <a:endParaRPr lang="de-DE" sz="1200" dirty="0">
                        <a:latin typeface="Century Gothic" panose="020B0502020202020204" pitchFamily="34" charset="0"/>
                      </a:endParaRPr>
                    </a:p>
                  </a:txBody>
                  <a:tcPr marL="91438" marR="91438" marT="45713" marB="45713">
                    <a:solidFill>
                      <a:schemeClr val="bg2"/>
                    </a:solidFill>
                  </a:tcPr>
                </a:tc>
                <a:tc>
                  <a:txBody>
                    <a:bodyPr/>
                    <a:lstStyle/>
                    <a:p>
                      <a:endParaRPr lang="de-DE" sz="1200" dirty="0">
                        <a:latin typeface="Century Gothic" panose="020B0502020202020204" pitchFamily="34" charset="0"/>
                      </a:endParaRPr>
                    </a:p>
                  </a:txBody>
                  <a:tcPr marL="91438" marR="91438" marT="45713" marB="45713">
                    <a:solidFill>
                      <a:schemeClr val="bg2"/>
                    </a:solidFill>
                  </a:tcPr>
                </a:tc>
                <a:tc>
                  <a:txBody>
                    <a:bodyPr/>
                    <a:lstStyle/>
                    <a:p>
                      <a:endParaRPr lang="de-DE" sz="1200" dirty="0">
                        <a:latin typeface="Century Gothic" panose="020B0502020202020204" pitchFamily="34" charset="0"/>
                      </a:endParaRPr>
                    </a:p>
                  </a:txBody>
                  <a:tcPr marL="91438" marR="91438" marT="45713" marB="45713">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1"/>
                  </a:ext>
                </a:extLst>
              </a:tr>
              <a:tr h="646879">
                <a:tc>
                  <a:txBody>
                    <a:bodyPr/>
                    <a:lstStyle/>
                    <a:p>
                      <a:pPr marL="447675" indent="-447675">
                        <a:buFont typeface="+mj-lt"/>
                        <a:buNone/>
                        <a:tabLst>
                          <a:tab pos="449263" algn="l"/>
                        </a:tabLst>
                      </a:pPr>
                      <a:r>
                        <a:rPr lang="de-DE" altLang="de-DE" sz="1200" b="1" dirty="0">
                          <a:latin typeface="Century Gothic" panose="020B0502020202020204" pitchFamily="34" charset="0"/>
                        </a:rPr>
                        <a:t>Fall 2</a:t>
                      </a:r>
                      <a:r>
                        <a:rPr lang="de-DE" altLang="de-DE" sz="1200" dirty="0">
                          <a:latin typeface="Century Gothic" panose="020B0502020202020204" pitchFamily="34" charset="0"/>
                        </a:rPr>
                        <a:t>: </a:t>
                      </a:r>
                      <a:r>
                        <a:rPr lang="de-DE" sz="1200">
                          <a:latin typeface="Century Gothic" panose="020B0502020202020204" pitchFamily="34" charset="0"/>
                        </a:rPr>
                        <a:t>Handelsbilanziell</a:t>
                      </a:r>
                      <a:r>
                        <a:rPr lang="de-DE" sz="1200" baseline="0">
                          <a:latin typeface="Century Gothic" panose="020B0502020202020204" pitchFamily="34" charset="0"/>
                        </a:rPr>
                        <a:t> höherer Ansatz</a:t>
                      </a:r>
                      <a:br>
                        <a:rPr lang="de-DE" sz="1200" baseline="0">
                          <a:latin typeface="Century Gothic" panose="020B0502020202020204" pitchFamily="34" charset="0"/>
                        </a:rPr>
                      </a:br>
                      <a:r>
                        <a:rPr lang="de-DE" sz="1200" baseline="0">
                          <a:latin typeface="Century Gothic" panose="020B0502020202020204" pitchFamily="34" charset="0"/>
                        </a:rPr>
                        <a:t>von </a:t>
                      </a:r>
                      <a:r>
                        <a:rPr lang="de-DE" sz="1200" baseline="0" dirty="0">
                          <a:latin typeface="Century Gothic" panose="020B0502020202020204" pitchFamily="34" charset="0"/>
                        </a:rPr>
                        <a:t>Pensions-</a:t>
                      </a:r>
                      <a:r>
                        <a:rPr lang="de-DE" sz="1200" baseline="0" dirty="0" err="1">
                          <a:latin typeface="Century Gothic" panose="020B0502020202020204" pitchFamily="34" charset="0"/>
                        </a:rPr>
                        <a:t>RSt</a:t>
                      </a:r>
                      <a:endParaRPr lang="de-DE" sz="1200" dirty="0">
                        <a:latin typeface="Century Gothic" panose="020B0502020202020204" pitchFamily="34" charset="0"/>
                      </a:endParaRPr>
                    </a:p>
                  </a:txBody>
                  <a:tcPr marL="91438" marR="91438" marT="45713" marB="45713" anchor="ctr">
                    <a:lnL w="12700" cap="flat" cmpd="sng" algn="ctr">
                      <a:solidFill>
                        <a:schemeClr val="tx1"/>
                      </a:solidFill>
                      <a:prstDash val="solid"/>
                      <a:round/>
                      <a:headEnd type="none" w="med" len="med"/>
                      <a:tailEnd type="none" w="med" len="med"/>
                    </a:lnL>
                    <a:solidFill>
                      <a:schemeClr val="tx2"/>
                    </a:solidFill>
                  </a:tcPr>
                </a:tc>
                <a:tc>
                  <a:txBody>
                    <a:bodyPr/>
                    <a:lstStyle/>
                    <a:p>
                      <a:pPr algn="ctr"/>
                      <a:endParaRPr lang="de-DE" sz="1200" kern="1200" dirty="0">
                        <a:solidFill>
                          <a:schemeClr val="dk1"/>
                        </a:solidFill>
                        <a:latin typeface="Century Gothic" panose="020B0502020202020204" pitchFamily="34" charset="0"/>
                        <a:ea typeface="+mn-ea"/>
                        <a:cs typeface="+mn-cs"/>
                      </a:endParaRPr>
                    </a:p>
                  </a:txBody>
                  <a:tcPr marL="91438" marR="91438" marT="45713" marB="45713">
                    <a:solidFill>
                      <a:schemeClr val="tx2"/>
                    </a:solidFill>
                  </a:tcPr>
                </a:tc>
                <a:tc>
                  <a:txBody>
                    <a:bodyPr/>
                    <a:lstStyle/>
                    <a:p>
                      <a:endParaRPr lang="de-DE" sz="1200" dirty="0">
                        <a:latin typeface="Century Gothic" panose="020B0502020202020204" pitchFamily="34" charset="0"/>
                      </a:endParaRPr>
                    </a:p>
                  </a:txBody>
                  <a:tcPr marL="91438" marR="91438" marT="45713" marB="45713">
                    <a:solidFill>
                      <a:schemeClr val="tx2"/>
                    </a:solidFill>
                  </a:tcPr>
                </a:tc>
                <a:tc>
                  <a:txBody>
                    <a:bodyPr/>
                    <a:lstStyle/>
                    <a:p>
                      <a:endParaRPr lang="de-DE" sz="1200" dirty="0">
                        <a:latin typeface="Century Gothic" panose="020B0502020202020204" pitchFamily="34" charset="0"/>
                      </a:endParaRPr>
                    </a:p>
                  </a:txBody>
                  <a:tcPr marL="91438" marR="91438" marT="45713" marB="45713">
                    <a:lnR w="12700" cap="flat" cmpd="sng" algn="ctr">
                      <a:solidFill>
                        <a:schemeClr val="tx1"/>
                      </a:solidFill>
                      <a:prstDash val="solid"/>
                      <a:round/>
                      <a:headEnd type="none" w="med" len="med"/>
                      <a:tailEnd type="none" w="med" len="med"/>
                    </a:lnR>
                    <a:solidFill>
                      <a:schemeClr val="tx2"/>
                    </a:solidFill>
                  </a:tcPr>
                </a:tc>
                <a:extLst>
                  <a:ext uri="{0D108BD9-81ED-4DB2-BD59-A6C34878D82A}">
                    <a16:rowId xmlns:a16="http://schemas.microsoft.com/office/drawing/2014/main" val="10002"/>
                  </a:ext>
                </a:extLst>
              </a:tr>
              <a:tr h="831705">
                <a:tc>
                  <a:txBody>
                    <a:bodyPr/>
                    <a:lstStyle/>
                    <a:p>
                      <a:pPr marL="0" indent="0">
                        <a:buFont typeface="+mj-lt"/>
                        <a:buNone/>
                        <a:tabLst>
                          <a:tab pos="449263" algn="l"/>
                        </a:tabLst>
                      </a:pPr>
                      <a:r>
                        <a:rPr lang="de-DE" altLang="de-DE" sz="1200" b="1">
                          <a:latin typeface="Century Gothic" panose="020B0502020202020204" pitchFamily="34" charset="0"/>
                        </a:rPr>
                        <a:t>Fall 3: </a:t>
                      </a:r>
                      <a:r>
                        <a:rPr lang="de-DE" sz="1200">
                          <a:latin typeface="Century Gothic" panose="020B0502020202020204" pitchFamily="34" charset="0"/>
                        </a:rPr>
                        <a:t>Abschreibung Gebäude </a:t>
                      </a:r>
                      <a:r>
                        <a:rPr lang="de-DE" sz="1200" dirty="0">
                          <a:latin typeface="Century Gothic" panose="020B0502020202020204" pitchFamily="34" charset="0"/>
                        </a:rPr>
                        <a:t>in </a:t>
                      </a:r>
                      <a:r>
                        <a:rPr lang="de-DE" sz="1200" dirty="0" err="1">
                          <a:latin typeface="Century Gothic" panose="020B0502020202020204" pitchFamily="34" charset="0"/>
                        </a:rPr>
                        <a:t>HaBi</a:t>
                      </a:r>
                      <a:r>
                        <a:rPr lang="de-DE" sz="1200" dirty="0">
                          <a:latin typeface="Century Gothic" panose="020B0502020202020204" pitchFamily="34" charset="0"/>
                        </a:rPr>
                        <a:t>  </a:t>
                      </a:r>
                      <a:br>
                        <a:rPr lang="de-DE" sz="1200" dirty="0">
                          <a:latin typeface="Century Gothic" panose="020B0502020202020204" pitchFamily="34" charset="0"/>
                        </a:rPr>
                      </a:br>
                      <a:r>
                        <a:rPr lang="de-DE" sz="1200" dirty="0">
                          <a:latin typeface="Century Gothic" panose="020B0502020202020204" pitchFamily="34" charset="0"/>
                        </a:rPr>
                        <a:t>          über 20 und </a:t>
                      </a:r>
                      <a:r>
                        <a:rPr lang="de-DE" sz="1200">
                          <a:latin typeface="Century Gothic" panose="020B0502020202020204" pitchFamily="34" charset="0"/>
                        </a:rPr>
                        <a:t>in SteuBi über </a:t>
                      </a:r>
                      <a:r>
                        <a:rPr lang="de-DE" sz="1200" dirty="0">
                          <a:latin typeface="Century Gothic" panose="020B0502020202020204" pitchFamily="34" charset="0"/>
                        </a:rPr>
                        <a:t>33 Jahre</a:t>
                      </a:r>
                    </a:p>
                  </a:txBody>
                  <a:tcPr marL="91438" marR="91438" marT="45713" marB="45713" anchor="ctr">
                    <a:lnL w="12700" cap="flat" cmpd="sng" algn="ctr">
                      <a:solidFill>
                        <a:schemeClr val="tx1"/>
                      </a:solidFill>
                      <a:prstDash val="solid"/>
                      <a:round/>
                      <a:headEnd type="none" w="med" len="med"/>
                      <a:tailEnd type="none" w="med" len="med"/>
                    </a:lnL>
                    <a:solidFill>
                      <a:schemeClr val="bg2"/>
                    </a:solidFill>
                  </a:tcPr>
                </a:tc>
                <a:tc>
                  <a:txBody>
                    <a:bodyPr/>
                    <a:lstStyle/>
                    <a:p>
                      <a:endParaRPr lang="de-DE" sz="1200" dirty="0">
                        <a:latin typeface="Century Gothic" panose="020B0502020202020204" pitchFamily="34" charset="0"/>
                      </a:endParaRPr>
                    </a:p>
                  </a:txBody>
                  <a:tcPr marL="91438" marR="91438" marT="45713" marB="45713">
                    <a:solidFill>
                      <a:schemeClr val="bg2"/>
                    </a:solidFill>
                  </a:tcPr>
                </a:tc>
                <a:tc>
                  <a:txBody>
                    <a:bodyPr/>
                    <a:lstStyle/>
                    <a:p>
                      <a:endParaRPr lang="de-DE" sz="1200" dirty="0">
                        <a:latin typeface="Century Gothic" panose="020B0502020202020204" pitchFamily="34" charset="0"/>
                      </a:endParaRPr>
                    </a:p>
                  </a:txBody>
                  <a:tcPr marL="91438" marR="91438" marT="45713" marB="45713">
                    <a:solidFill>
                      <a:schemeClr val="bg2"/>
                    </a:solidFill>
                  </a:tcPr>
                </a:tc>
                <a:tc>
                  <a:txBody>
                    <a:bodyPr/>
                    <a:lstStyle/>
                    <a:p>
                      <a:endParaRPr lang="de-DE" sz="1200" dirty="0">
                        <a:latin typeface="Century Gothic" panose="020B0502020202020204" pitchFamily="34" charset="0"/>
                      </a:endParaRPr>
                    </a:p>
                  </a:txBody>
                  <a:tcPr marL="91438" marR="91438" marT="45713" marB="45713">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3"/>
                  </a:ext>
                </a:extLst>
              </a:tr>
              <a:tr h="1653106">
                <a:tc>
                  <a:txBody>
                    <a:bodyPr/>
                    <a:lstStyle/>
                    <a:p>
                      <a:pPr marL="0" indent="0">
                        <a:spcAft>
                          <a:spcPts val="300"/>
                        </a:spcAft>
                        <a:buFont typeface="+mj-lt"/>
                        <a:buNone/>
                        <a:tabLst>
                          <a:tab pos="449263" algn="l"/>
                        </a:tabLst>
                      </a:pPr>
                      <a:r>
                        <a:rPr lang="de-DE" altLang="de-DE" sz="1200" b="1" dirty="0">
                          <a:solidFill>
                            <a:schemeClr val="tx1"/>
                          </a:solidFill>
                          <a:latin typeface="Century Gothic" panose="020B0502020202020204" pitchFamily="34" charset="0"/>
                        </a:rPr>
                        <a:t>Fall 4: </a:t>
                      </a:r>
                      <a:r>
                        <a:rPr lang="de-DE" sz="1200" baseline="0">
                          <a:solidFill>
                            <a:schemeClr val="tx1"/>
                          </a:solidFill>
                          <a:latin typeface="Century Gothic" panose="020B0502020202020204" pitchFamily="34" charset="0"/>
                        </a:rPr>
                        <a:t>Verschmelzung einer  </a:t>
                      </a:r>
                      <a:r>
                        <a:rPr lang="de-DE" sz="1200" baseline="0" dirty="0">
                          <a:solidFill>
                            <a:schemeClr val="tx1"/>
                          </a:solidFill>
                          <a:latin typeface="Century Gothic" panose="020B0502020202020204" pitchFamily="34" charset="0"/>
                        </a:rPr>
                        <a:t>Tochter- </a:t>
                      </a:r>
                      <a:br>
                        <a:rPr lang="de-DE" sz="1200" baseline="0" dirty="0">
                          <a:solidFill>
                            <a:schemeClr val="tx1"/>
                          </a:solidFill>
                          <a:latin typeface="Century Gothic" panose="020B0502020202020204" pitchFamily="34" charset="0"/>
                        </a:rPr>
                      </a:br>
                      <a:r>
                        <a:rPr lang="de-DE" sz="1200" baseline="0" dirty="0">
                          <a:solidFill>
                            <a:schemeClr val="tx1"/>
                          </a:solidFill>
                          <a:latin typeface="Century Gothic" panose="020B0502020202020204" pitchFamily="34" charset="0"/>
                        </a:rPr>
                        <a:t>           auf die Muttergesellschaft</a:t>
                      </a:r>
                    </a:p>
                    <a:p>
                      <a:pPr marL="447675" marR="0" indent="-447675" algn="l" defTabSz="914400" rtl="0" eaLnBrk="1" fontAlgn="auto" latinLnBrk="0" hangingPunct="1">
                        <a:lnSpc>
                          <a:spcPct val="100000"/>
                        </a:lnSpc>
                        <a:spcBef>
                          <a:spcPts val="0"/>
                        </a:spcBef>
                        <a:spcAft>
                          <a:spcPts val="300"/>
                        </a:spcAft>
                        <a:buClrTx/>
                        <a:buSzTx/>
                        <a:buFont typeface="+mj-lt"/>
                        <a:buNone/>
                        <a:tabLst>
                          <a:tab pos="449263" algn="l"/>
                        </a:tabLst>
                        <a:defRPr/>
                      </a:pPr>
                      <a:r>
                        <a:rPr lang="de-DE" sz="1200" baseline="0" dirty="0">
                          <a:solidFill>
                            <a:schemeClr val="tx1"/>
                          </a:solidFill>
                          <a:latin typeface="Century Gothic" panose="020B0502020202020204" pitchFamily="34" charset="0"/>
                        </a:rPr>
                        <a:t>           – handelsrechtlich</a:t>
                      </a:r>
                      <a:r>
                        <a:rPr lang="de-DE" sz="1200" baseline="0">
                          <a:solidFill>
                            <a:schemeClr val="tx1"/>
                          </a:solidFill>
                          <a:latin typeface="Century Gothic" panose="020B0502020202020204" pitchFamily="34" charset="0"/>
                        </a:rPr>
                        <a:t>: Aufdeckung</a:t>
                      </a:r>
                      <a:br>
                        <a:rPr lang="de-DE" sz="1200" baseline="0">
                          <a:solidFill>
                            <a:schemeClr val="tx1"/>
                          </a:solidFill>
                          <a:latin typeface="Century Gothic" panose="020B0502020202020204" pitchFamily="34" charset="0"/>
                        </a:rPr>
                      </a:br>
                      <a:r>
                        <a:rPr lang="de-DE" sz="1200" baseline="0">
                          <a:solidFill>
                            <a:schemeClr val="tx1"/>
                          </a:solidFill>
                          <a:latin typeface="Century Gothic" panose="020B0502020202020204" pitchFamily="34" charset="0"/>
                        </a:rPr>
                        <a:t>   stiller Reserven im Gebäude</a:t>
                      </a:r>
                      <a:br>
                        <a:rPr lang="de-DE" sz="1200" baseline="0">
                          <a:solidFill>
                            <a:schemeClr val="tx1"/>
                          </a:solidFill>
                          <a:latin typeface="Century Gothic" panose="020B0502020202020204" pitchFamily="34" charset="0"/>
                        </a:rPr>
                      </a:br>
                      <a:r>
                        <a:rPr lang="de-DE" sz="1200" baseline="0">
                          <a:solidFill>
                            <a:schemeClr val="tx1"/>
                          </a:solidFill>
                          <a:latin typeface="Century Gothic" panose="020B0502020202020204" pitchFamily="34" charset="0"/>
                        </a:rPr>
                        <a:t>– steuerrechtlich: Buchwertfortführung</a:t>
                      </a:r>
                      <a:endParaRPr lang="de-DE" sz="1200" dirty="0">
                        <a:solidFill>
                          <a:schemeClr val="tx1"/>
                        </a:solidFill>
                        <a:latin typeface="Century Gothic" panose="020B0502020202020204" pitchFamily="34" charset="0"/>
                      </a:endParaRPr>
                    </a:p>
                  </a:txBody>
                  <a:tcPr marL="91438" marR="91438" marT="45713" marB="4571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ECFF"/>
                    </a:solidFill>
                  </a:tcPr>
                </a:tc>
                <a:tc>
                  <a:txBody>
                    <a:bodyPr/>
                    <a:lstStyle/>
                    <a:p>
                      <a:endParaRPr lang="de-DE" sz="1200" dirty="0">
                        <a:solidFill>
                          <a:schemeClr val="tx1"/>
                        </a:solidFill>
                        <a:latin typeface="Century Gothic" panose="020B0502020202020204" pitchFamily="34" charset="0"/>
                      </a:endParaRPr>
                    </a:p>
                  </a:txBody>
                  <a:tcPr marL="91438" marR="91438" marT="45713" marB="45713">
                    <a:lnB w="12700" cap="flat" cmpd="sng" algn="ctr">
                      <a:solidFill>
                        <a:schemeClr val="tx1"/>
                      </a:solidFill>
                      <a:prstDash val="solid"/>
                      <a:round/>
                      <a:headEnd type="none" w="med" len="med"/>
                      <a:tailEnd type="none" w="med" len="med"/>
                    </a:lnB>
                    <a:solidFill>
                      <a:srgbClr val="CCECFF"/>
                    </a:solidFill>
                  </a:tcPr>
                </a:tc>
                <a:tc>
                  <a:txBody>
                    <a:bodyPr/>
                    <a:lstStyle/>
                    <a:p>
                      <a:endParaRPr lang="de-DE" sz="1200" dirty="0">
                        <a:solidFill>
                          <a:schemeClr val="tx1"/>
                        </a:solidFill>
                        <a:latin typeface="Century Gothic" panose="020B0502020202020204" pitchFamily="34" charset="0"/>
                      </a:endParaRPr>
                    </a:p>
                  </a:txBody>
                  <a:tcPr marL="91438" marR="91438" marT="45713" marB="45713">
                    <a:lnB w="12700" cap="flat" cmpd="sng" algn="ctr">
                      <a:solidFill>
                        <a:schemeClr val="tx1"/>
                      </a:solidFill>
                      <a:prstDash val="solid"/>
                      <a:round/>
                      <a:headEnd type="none" w="med" len="med"/>
                      <a:tailEnd type="none" w="med" len="med"/>
                    </a:lnB>
                    <a:solidFill>
                      <a:srgbClr val="CCECFF"/>
                    </a:solidFill>
                  </a:tcPr>
                </a:tc>
                <a:tc>
                  <a:txBody>
                    <a:bodyPr/>
                    <a:lstStyle/>
                    <a:p>
                      <a:endParaRPr lang="de-DE" sz="1200" dirty="0">
                        <a:solidFill>
                          <a:schemeClr val="tx1"/>
                        </a:solidFill>
                        <a:latin typeface="Century Gothic" panose="020B0502020202020204" pitchFamily="34" charset="0"/>
                      </a:endParaRPr>
                    </a:p>
                  </a:txBody>
                  <a:tcPr marL="91438" marR="91438" marT="45713" marB="4571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bl>
          </a:graphicData>
        </a:graphic>
      </p:graphicFrame>
      <p:sp>
        <p:nvSpPr>
          <p:cNvPr id="3" name="Textfeld 2">
            <a:extLst>
              <a:ext uri="{FF2B5EF4-FFF2-40B4-BE49-F238E27FC236}">
                <a16:creationId xmlns:a16="http://schemas.microsoft.com/office/drawing/2014/main" id="{692057AA-31DE-4734-A6A2-7BEE5661EC51}"/>
              </a:ext>
            </a:extLst>
          </p:cNvPr>
          <p:cNvSpPr txBox="1">
            <a:spLocks noChangeArrowheads="1"/>
          </p:cNvSpPr>
          <p:nvPr/>
        </p:nvSpPr>
        <p:spPr bwMode="auto">
          <a:xfrm>
            <a:off x="4637088" y="2195513"/>
            <a:ext cx="143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temporär</a:t>
            </a:r>
          </a:p>
        </p:txBody>
      </p:sp>
      <p:sp>
        <p:nvSpPr>
          <p:cNvPr id="8" name="Textfeld 7">
            <a:extLst>
              <a:ext uri="{FF2B5EF4-FFF2-40B4-BE49-F238E27FC236}">
                <a16:creationId xmlns:a16="http://schemas.microsoft.com/office/drawing/2014/main" id="{5FF65922-4B75-4E36-A9D1-F58D7A8C4AC0}"/>
              </a:ext>
            </a:extLst>
          </p:cNvPr>
          <p:cNvSpPr txBox="1">
            <a:spLocks noChangeArrowheads="1"/>
          </p:cNvSpPr>
          <p:nvPr/>
        </p:nvSpPr>
        <p:spPr bwMode="auto">
          <a:xfrm>
            <a:off x="4637088" y="2828925"/>
            <a:ext cx="1439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temporär</a:t>
            </a:r>
          </a:p>
        </p:txBody>
      </p:sp>
      <p:sp>
        <p:nvSpPr>
          <p:cNvPr id="9" name="Textfeld 8">
            <a:extLst>
              <a:ext uri="{FF2B5EF4-FFF2-40B4-BE49-F238E27FC236}">
                <a16:creationId xmlns:a16="http://schemas.microsoft.com/office/drawing/2014/main" id="{4361BA87-9A59-4098-83E8-F56031BB534C}"/>
              </a:ext>
            </a:extLst>
          </p:cNvPr>
          <p:cNvSpPr txBox="1">
            <a:spLocks noChangeArrowheads="1"/>
          </p:cNvSpPr>
          <p:nvPr/>
        </p:nvSpPr>
        <p:spPr bwMode="auto">
          <a:xfrm>
            <a:off x="4637088" y="3563938"/>
            <a:ext cx="143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temporär</a:t>
            </a:r>
          </a:p>
        </p:txBody>
      </p:sp>
      <p:sp>
        <p:nvSpPr>
          <p:cNvPr id="10" name="Textfeld 9">
            <a:extLst>
              <a:ext uri="{FF2B5EF4-FFF2-40B4-BE49-F238E27FC236}">
                <a16:creationId xmlns:a16="http://schemas.microsoft.com/office/drawing/2014/main" id="{3A4B142C-9191-41A9-A0A3-AA22A1D29FB8}"/>
              </a:ext>
            </a:extLst>
          </p:cNvPr>
          <p:cNvSpPr txBox="1">
            <a:spLocks noChangeArrowheads="1"/>
          </p:cNvSpPr>
          <p:nvPr/>
        </p:nvSpPr>
        <p:spPr bwMode="auto">
          <a:xfrm>
            <a:off x="4605338" y="4875213"/>
            <a:ext cx="143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latin typeface="Century Gothic" panose="020B0502020202020204" pitchFamily="34" charset="0"/>
              </a:rPr>
              <a:t>temporär</a:t>
            </a:r>
          </a:p>
        </p:txBody>
      </p:sp>
      <p:sp>
        <p:nvSpPr>
          <p:cNvPr id="11" name="Textfeld 10">
            <a:extLst>
              <a:ext uri="{FF2B5EF4-FFF2-40B4-BE49-F238E27FC236}">
                <a16:creationId xmlns:a16="http://schemas.microsoft.com/office/drawing/2014/main" id="{0556B323-F266-4958-B591-3492DED49EEA}"/>
              </a:ext>
            </a:extLst>
          </p:cNvPr>
          <p:cNvSpPr txBox="1">
            <a:spLocks noChangeArrowheads="1"/>
          </p:cNvSpPr>
          <p:nvPr/>
        </p:nvSpPr>
        <p:spPr bwMode="auto">
          <a:xfrm>
            <a:off x="6133182" y="210343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passiv</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(mehr Vermögen)</a:t>
            </a:r>
          </a:p>
        </p:txBody>
      </p:sp>
      <p:sp>
        <p:nvSpPr>
          <p:cNvPr id="12" name="Textfeld 11">
            <a:extLst>
              <a:ext uri="{FF2B5EF4-FFF2-40B4-BE49-F238E27FC236}">
                <a16:creationId xmlns:a16="http://schemas.microsoft.com/office/drawing/2014/main" id="{4E7C3568-E9DB-4DD6-831F-C9DDE258DAF4}"/>
              </a:ext>
            </a:extLst>
          </p:cNvPr>
          <p:cNvSpPr txBox="1">
            <a:spLocks noChangeArrowheads="1"/>
          </p:cNvSpPr>
          <p:nvPr/>
        </p:nvSpPr>
        <p:spPr bwMode="auto">
          <a:xfrm>
            <a:off x="6133182" y="2736850"/>
            <a:ext cx="194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aktiv</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(mehr Schulden)</a:t>
            </a:r>
          </a:p>
        </p:txBody>
      </p:sp>
      <p:sp>
        <p:nvSpPr>
          <p:cNvPr id="14" name="Textfeld 13">
            <a:extLst>
              <a:ext uri="{FF2B5EF4-FFF2-40B4-BE49-F238E27FC236}">
                <a16:creationId xmlns:a16="http://schemas.microsoft.com/office/drawing/2014/main" id="{8C5AB1C4-CCB9-4CC3-809F-32A6E18D8E1F}"/>
              </a:ext>
            </a:extLst>
          </p:cNvPr>
          <p:cNvSpPr txBox="1">
            <a:spLocks noChangeArrowheads="1"/>
          </p:cNvSpPr>
          <p:nvPr/>
        </p:nvSpPr>
        <p:spPr bwMode="auto">
          <a:xfrm>
            <a:off x="6025232" y="3471863"/>
            <a:ext cx="215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aktiv</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(weniger Vermögen)</a:t>
            </a:r>
          </a:p>
        </p:txBody>
      </p:sp>
      <p:sp>
        <p:nvSpPr>
          <p:cNvPr id="15" name="Textfeld 14">
            <a:extLst>
              <a:ext uri="{FF2B5EF4-FFF2-40B4-BE49-F238E27FC236}">
                <a16:creationId xmlns:a16="http://schemas.microsoft.com/office/drawing/2014/main" id="{CC0B14E8-8B0D-431A-9A55-68DEE31CD7C5}"/>
              </a:ext>
            </a:extLst>
          </p:cNvPr>
          <p:cNvSpPr txBox="1">
            <a:spLocks noChangeArrowheads="1"/>
          </p:cNvSpPr>
          <p:nvPr/>
        </p:nvSpPr>
        <p:spPr bwMode="auto">
          <a:xfrm>
            <a:off x="6152232" y="478313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latin typeface="Century Gothic" panose="020B0502020202020204" pitchFamily="34" charset="0"/>
              </a:rPr>
              <a:t>passiv</a:t>
            </a:r>
          </a:p>
          <a:p>
            <a:pPr algn="ctr" eaLnBrk="1" hangingPunct="1">
              <a:lnSpc>
                <a:spcPct val="100000"/>
              </a:lnSpc>
              <a:spcBef>
                <a:spcPct val="0"/>
              </a:spcBef>
              <a:buFontTx/>
              <a:buNone/>
            </a:pPr>
            <a:r>
              <a:rPr lang="de-DE" altLang="de-DE" sz="1200">
                <a:latin typeface="Century Gothic" panose="020B0502020202020204" pitchFamily="34" charset="0"/>
              </a:rPr>
              <a:t>(mehr Vermögen)</a:t>
            </a:r>
          </a:p>
        </p:txBody>
      </p:sp>
      <p:sp>
        <p:nvSpPr>
          <p:cNvPr id="16" name="Textfeld 15">
            <a:extLst>
              <a:ext uri="{FF2B5EF4-FFF2-40B4-BE49-F238E27FC236}">
                <a16:creationId xmlns:a16="http://schemas.microsoft.com/office/drawing/2014/main" id="{F1B3E7E4-B41F-48D5-BD58-150C399A8928}"/>
              </a:ext>
            </a:extLst>
          </p:cNvPr>
          <p:cNvSpPr txBox="1">
            <a:spLocks noChangeArrowheads="1"/>
          </p:cNvSpPr>
          <p:nvPr/>
        </p:nvSpPr>
        <p:spPr bwMode="auto">
          <a:xfrm>
            <a:off x="8401844" y="2195513"/>
            <a:ext cx="143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wirksam</a:t>
            </a:r>
          </a:p>
        </p:txBody>
      </p:sp>
      <p:sp>
        <p:nvSpPr>
          <p:cNvPr id="17" name="Textfeld 16">
            <a:extLst>
              <a:ext uri="{FF2B5EF4-FFF2-40B4-BE49-F238E27FC236}">
                <a16:creationId xmlns:a16="http://schemas.microsoft.com/office/drawing/2014/main" id="{CFECAC96-35B4-4E48-B647-CEA141A97F72}"/>
              </a:ext>
            </a:extLst>
          </p:cNvPr>
          <p:cNvSpPr txBox="1">
            <a:spLocks noChangeArrowheads="1"/>
          </p:cNvSpPr>
          <p:nvPr/>
        </p:nvSpPr>
        <p:spPr bwMode="auto">
          <a:xfrm>
            <a:off x="8400256" y="2828925"/>
            <a:ext cx="1441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wirksam</a:t>
            </a:r>
          </a:p>
        </p:txBody>
      </p:sp>
      <p:sp>
        <p:nvSpPr>
          <p:cNvPr id="18" name="Textfeld 17">
            <a:extLst>
              <a:ext uri="{FF2B5EF4-FFF2-40B4-BE49-F238E27FC236}">
                <a16:creationId xmlns:a16="http://schemas.microsoft.com/office/drawing/2014/main" id="{C71C773B-EBAC-4C8B-9DD9-3E7F64CD5D39}"/>
              </a:ext>
            </a:extLst>
          </p:cNvPr>
          <p:cNvSpPr txBox="1">
            <a:spLocks noChangeArrowheads="1"/>
          </p:cNvSpPr>
          <p:nvPr/>
        </p:nvSpPr>
        <p:spPr bwMode="auto">
          <a:xfrm>
            <a:off x="8401844" y="3563938"/>
            <a:ext cx="143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wirksam</a:t>
            </a:r>
          </a:p>
        </p:txBody>
      </p:sp>
      <p:sp>
        <p:nvSpPr>
          <p:cNvPr id="19" name="Textfeld 18">
            <a:extLst>
              <a:ext uri="{FF2B5EF4-FFF2-40B4-BE49-F238E27FC236}">
                <a16:creationId xmlns:a16="http://schemas.microsoft.com/office/drawing/2014/main" id="{0A8C78B3-2174-45AA-9E2D-712ED8A2EAA7}"/>
              </a:ext>
            </a:extLst>
          </p:cNvPr>
          <p:cNvSpPr txBox="1">
            <a:spLocks noChangeArrowheads="1"/>
          </p:cNvSpPr>
          <p:nvPr/>
        </p:nvSpPr>
        <p:spPr bwMode="auto">
          <a:xfrm>
            <a:off x="8473281" y="4941888"/>
            <a:ext cx="1439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latin typeface="Century Gothic" panose="020B0502020202020204" pitchFamily="34" charset="0"/>
              </a:rPr>
              <a:t>neutral</a:t>
            </a:r>
          </a:p>
        </p:txBody>
      </p:sp>
      <p:sp>
        <p:nvSpPr>
          <p:cNvPr id="448559" name="Textfeld 1">
            <a:extLst>
              <a:ext uri="{FF2B5EF4-FFF2-40B4-BE49-F238E27FC236}">
                <a16:creationId xmlns:a16="http://schemas.microsoft.com/office/drawing/2014/main" id="{39122C66-AA4E-4ECE-8521-BE886639E7E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48561" name="Rectangle 2">
            <a:extLst>
              <a:ext uri="{FF2B5EF4-FFF2-40B4-BE49-F238E27FC236}">
                <a16:creationId xmlns:a16="http://schemas.microsoft.com/office/drawing/2014/main" id="{D5A0518D-C465-43E0-8C36-1F5EECCF3544}"/>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sz="1600" b="1" dirty="0">
                <a:solidFill>
                  <a:srgbClr val="00B0F0"/>
                </a:solidFill>
                <a:latin typeface="Century Gothic" panose="020B0502020202020204" pitchFamily="34" charset="0"/>
              </a:rPr>
              <a:t>6.3.9 Beispiele und Übungsfälle; Forts.</a:t>
            </a:r>
          </a:p>
        </p:txBody>
      </p:sp>
    </p:spTree>
  </p:cSld>
  <p:clrMapOvr>
    <a:masterClrMapping/>
  </p:clrMapOvr>
  <p:transition spd="slow"/>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0" name="Textfeld 1">
            <a:extLst>
              <a:ext uri="{FF2B5EF4-FFF2-40B4-BE49-F238E27FC236}">
                <a16:creationId xmlns:a16="http://schemas.microsoft.com/office/drawing/2014/main" id="{24D50461-9213-4136-9F2C-E22743C7D67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0D884762-7061-4416-91A7-9BF7A6A4F0F1}"/>
              </a:ext>
            </a:extLst>
          </p:cNvPr>
          <p:cNvSpPr txBox="1">
            <a:spLocks/>
          </p:cNvSpPr>
          <p:nvPr/>
        </p:nvSpPr>
        <p:spPr bwMode="auto">
          <a:xfrm>
            <a:off x="1061448" y="126936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6.4	</a:t>
            </a:r>
            <a:r>
              <a:rPr lang="de-DE" sz="2800" b="1" dirty="0">
                <a:latin typeface="Century Gothic" panose="020B0502020202020204" pitchFamily="34" charset="0"/>
              </a:rPr>
              <a:t>Ausgewählte Einzelsachverhalte zu latenten Steuern</a:t>
            </a:r>
          </a:p>
          <a:p>
            <a:pPr lvl="4">
              <a:spcBef>
                <a:spcPts val="600"/>
              </a:spcBef>
              <a:spcAft>
                <a:spcPts val="600"/>
              </a:spcAft>
              <a:tabLst>
                <a:tab pos="444500" algn="l"/>
              </a:tabLst>
            </a:pPr>
            <a:r>
              <a:rPr lang="de-DE" b="1" dirty="0">
                <a:latin typeface="Century Gothic" panose="020B0502020202020204" pitchFamily="34" charset="0"/>
              </a:rPr>
              <a:t>6.4.1	</a:t>
            </a:r>
            <a:r>
              <a:rPr lang="de-DE" dirty="0">
                <a:latin typeface="Century Gothic" panose="020B0502020202020204" pitchFamily="34" charset="0"/>
              </a:rPr>
              <a:t>Latente Steuern im Abschluss von Personengesellschaften 	(IDW RS HFA 7, Tz. 18-22)</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6.4.2	</a:t>
            </a:r>
            <a:r>
              <a:rPr lang="de-DE" dirty="0">
                <a:latin typeface="Century Gothic" panose="020B0502020202020204" pitchFamily="34" charset="0"/>
              </a:rPr>
              <a:t>Latente Steuern bei Beteiligungen an 	</a:t>
            </a:r>
            <a:r>
              <a:rPr lang="de-DE">
                <a:latin typeface="Century Gothic" panose="020B0502020202020204" pitchFamily="34" charset="0"/>
              </a:rPr>
              <a:t>Personengesellschaften (</a:t>
            </a:r>
            <a:r>
              <a:rPr lang="de-DE" dirty="0">
                <a:latin typeface="Century Gothic" panose="020B0502020202020204" pitchFamily="34" charset="0"/>
              </a:rPr>
              <a:t>IDW RS HFA 18, Tz. 42-48)</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6.4.3	</a:t>
            </a:r>
            <a:r>
              <a:rPr lang="de-DE" dirty="0">
                <a:latin typeface="Century Gothic" panose="020B0502020202020204" pitchFamily="34" charset="0"/>
              </a:rPr>
              <a:t>Latente Steuern bei steuerlichen Organschaften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6.4.4	</a:t>
            </a:r>
            <a:r>
              <a:rPr lang="de-DE" dirty="0">
                <a:latin typeface="Century Gothic" panose="020B0502020202020204" pitchFamily="34" charset="0"/>
              </a:rPr>
              <a:t>Anwendungswahlrecht für kleine Gesellschaften</a:t>
            </a:r>
          </a:p>
        </p:txBody>
      </p:sp>
      <p:sp>
        <p:nvSpPr>
          <p:cNvPr id="7" name="Textfeld 6">
            <a:extLst>
              <a:ext uri="{FF2B5EF4-FFF2-40B4-BE49-F238E27FC236}">
                <a16:creationId xmlns:a16="http://schemas.microsoft.com/office/drawing/2014/main" id="{0E8E3B3E-35C5-40D0-9028-9E43C274D0C1}"/>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11A31D74-489E-4B1B-BD69-2C170FE20DC0}"/>
              </a:ext>
            </a:extLst>
          </p:cNvPr>
          <p:cNvSpPr>
            <a:spLocks noGrp="1"/>
          </p:cNvSpPr>
          <p:nvPr>
            <p:ph type="body" idx="4294967295"/>
          </p:nvPr>
        </p:nvSpPr>
        <p:spPr>
          <a:xfrm>
            <a:off x="957554" y="1474788"/>
            <a:ext cx="10801350" cy="2601912"/>
          </a:xfrm>
          <a:prstGeom prst="rect">
            <a:avLst/>
          </a:prstGeom>
        </p:spPr>
        <p:txBody>
          <a:bodyPr/>
          <a:lstStyle/>
          <a:p>
            <a:pPr marL="342900" indent="-342900">
              <a:lnSpc>
                <a:spcPct val="100000"/>
              </a:lnSpc>
              <a:spcBef>
                <a:spcPts val="600"/>
              </a:spcBef>
              <a:spcAft>
                <a:spcPts val="600"/>
              </a:spcAft>
              <a:tabLst>
                <a:tab pos="2152650" algn="l"/>
              </a:tabLst>
              <a:defRPr/>
            </a:pPr>
            <a:r>
              <a:rPr lang="de-DE" altLang="de-DE" sz="1600" b="1" dirty="0">
                <a:solidFill>
                  <a:srgbClr val="00B0F0"/>
                </a:solidFill>
                <a:latin typeface="Century Gothic" panose="020B0502020202020204" pitchFamily="34" charset="0"/>
              </a:rPr>
              <a:t>Fachliche Beiträge zu diesem Themenbereich</a:t>
            </a:r>
          </a:p>
          <a:p>
            <a:pPr marL="266700" indent="-266700">
              <a:lnSpc>
                <a:spcPct val="100000"/>
              </a:lnSpc>
              <a:spcBef>
                <a:spcPts val="600"/>
              </a:spcBef>
              <a:spcAft>
                <a:spcPts val="600"/>
              </a:spcAft>
              <a:buFont typeface="Arial" panose="020B0604020202020204" pitchFamily="34" charset="0"/>
              <a:buChar char="•"/>
              <a:tabLst>
                <a:tab pos="2509838" algn="l"/>
              </a:tabLst>
              <a:defRPr/>
            </a:pPr>
            <a:r>
              <a:rPr lang="de-DE" altLang="de-DE" sz="1600" b="1" dirty="0">
                <a:latin typeface="Century Gothic" panose="020B0502020202020204" pitchFamily="34" charset="0"/>
              </a:rPr>
              <a:t>Fachlicher Beitrag 1:	</a:t>
            </a:r>
            <a:r>
              <a:rPr lang="de-DE" altLang="de-DE" sz="1600" dirty="0">
                <a:latin typeface="Century Gothic" panose="020B0502020202020204" pitchFamily="34" charset="0"/>
              </a:rPr>
              <a:t>„Barleistung einer Kapitalerhöhung“</a:t>
            </a:r>
          </a:p>
          <a:p>
            <a:pPr>
              <a:lnSpc>
                <a:spcPct val="100000"/>
              </a:lnSpc>
              <a:spcBef>
                <a:spcPts val="600"/>
              </a:spcBef>
              <a:spcAft>
                <a:spcPts val="600"/>
              </a:spcAft>
              <a:tabLst>
                <a:tab pos="2152650" algn="l"/>
              </a:tabLst>
              <a:defRPr/>
            </a:pPr>
            <a:endParaRPr lang="de-DE" altLang="de-DE" dirty="0">
              <a:latin typeface="Century Gothic" panose="020B0502020202020204" pitchFamily="34" charset="0"/>
            </a:endParaRPr>
          </a:p>
          <a:p>
            <a:pPr marL="342900" indent="-342900">
              <a:lnSpc>
                <a:spcPct val="100000"/>
              </a:lnSpc>
              <a:spcBef>
                <a:spcPts val="600"/>
              </a:spcBef>
              <a:spcAft>
                <a:spcPts val="600"/>
              </a:spcAft>
              <a:tabLst>
                <a:tab pos="2152650" algn="l"/>
              </a:tabLst>
              <a:defRPr/>
            </a:pPr>
            <a:endParaRPr lang="de-DE" altLang="de-DE" sz="1200" dirty="0">
              <a:latin typeface="Century Gothic" panose="020B0502020202020204" pitchFamily="34" charset="0"/>
            </a:endParaRPr>
          </a:p>
          <a:p>
            <a:pPr marL="342900" indent="-342900">
              <a:lnSpc>
                <a:spcPct val="100000"/>
              </a:lnSpc>
              <a:spcBef>
                <a:spcPts val="600"/>
              </a:spcBef>
              <a:spcAft>
                <a:spcPts val="600"/>
              </a:spcAft>
              <a:tabLst>
                <a:tab pos="2152650" algn="l"/>
              </a:tabLst>
              <a:defRPr/>
            </a:pPr>
            <a:endParaRPr lang="de-DE" altLang="de-DE" sz="1200" dirty="0">
              <a:latin typeface="Century Gothic" panose="020B0502020202020204" pitchFamily="34" charset="0"/>
            </a:endParaRPr>
          </a:p>
          <a:p>
            <a:pPr eaLnBrk="1" hangingPunct="1">
              <a:lnSpc>
                <a:spcPct val="100000"/>
              </a:lnSpc>
              <a:spcBef>
                <a:spcPts val="2400"/>
              </a:spcBef>
              <a:spcAft>
                <a:spcPts val="1200"/>
              </a:spcAft>
              <a:defRPr/>
            </a:pPr>
            <a:r>
              <a:rPr lang="de-DE" altLang="de-DE" sz="1200" b="1" dirty="0">
                <a:latin typeface="Century Gothic" panose="020B0502020202020204" pitchFamily="34" charset="0"/>
              </a:rPr>
              <a:t>	</a:t>
            </a:r>
          </a:p>
        </p:txBody>
      </p:sp>
      <p:sp>
        <p:nvSpPr>
          <p:cNvPr id="152580" name="Textfeld 1">
            <a:extLst>
              <a:ext uri="{FF2B5EF4-FFF2-40B4-BE49-F238E27FC236}">
                <a16:creationId xmlns:a16="http://schemas.microsoft.com/office/drawing/2014/main" id="{F07D1AFA-B285-4291-94FE-2618ABE3CA3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52582" name="Rectangle 2">
            <a:extLst>
              <a:ext uri="{FF2B5EF4-FFF2-40B4-BE49-F238E27FC236}">
                <a16:creationId xmlns:a16="http://schemas.microsoft.com/office/drawing/2014/main" id="{E0F3E0CA-500C-44B1-9A41-BC5236E3C8A7}"/>
              </a:ext>
            </a:extLst>
          </p:cNvPr>
          <p:cNvSpPr txBox="1">
            <a:spLocks/>
          </p:cNvSpPr>
          <p:nvPr/>
        </p:nvSpPr>
        <p:spPr bwMode="auto">
          <a:xfrm>
            <a:off x="1056587" y="101557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Tree>
    <p:extLst>
      <p:ext uri="{BB962C8B-B14F-4D97-AF65-F5344CB8AC3E}">
        <p14:creationId xmlns:p14="http://schemas.microsoft.com/office/powerpoint/2010/main" val="2199880616"/>
      </p:ext>
    </p:extLst>
  </p:cSld>
  <p:clrMapOvr>
    <a:masterClrMapping/>
  </p:clrMapOvr>
  <p:transition spd="slow"/>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6706" name="Line 4">
            <a:extLst>
              <a:ext uri="{FF2B5EF4-FFF2-40B4-BE49-F238E27FC236}">
                <a16:creationId xmlns:a16="http://schemas.microsoft.com/office/drawing/2014/main" id="{109E0310-31F8-4E4E-8E56-B6E62354BF1A}"/>
              </a:ext>
            </a:extLst>
          </p:cNvPr>
          <p:cNvSpPr>
            <a:spLocks noChangeShapeType="1"/>
          </p:cNvSpPr>
          <p:nvPr/>
        </p:nvSpPr>
        <p:spPr bwMode="auto">
          <a:xfrm>
            <a:off x="2565400" y="234791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07" name="Line 5">
            <a:extLst>
              <a:ext uri="{FF2B5EF4-FFF2-40B4-BE49-F238E27FC236}">
                <a16:creationId xmlns:a16="http://schemas.microsoft.com/office/drawing/2014/main" id="{95F6DBFC-919B-4663-ACED-FA9E7FFDCC2D}"/>
              </a:ext>
            </a:extLst>
          </p:cNvPr>
          <p:cNvSpPr>
            <a:spLocks noChangeShapeType="1"/>
          </p:cNvSpPr>
          <p:nvPr/>
        </p:nvSpPr>
        <p:spPr bwMode="auto">
          <a:xfrm>
            <a:off x="2565400"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08" name="Line 6">
            <a:extLst>
              <a:ext uri="{FF2B5EF4-FFF2-40B4-BE49-F238E27FC236}">
                <a16:creationId xmlns:a16="http://schemas.microsoft.com/office/drawing/2014/main" id="{82660454-8C7A-4A23-B255-675EDC0369DD}"/>
              </a:ext>
            </a:extLst>
          </p:cNvPr>
          <p:cNvSpPr>
            <a:spLocks noChangeShapeType="1"/>
          </p:cNvSpPr>
          <p:nvPr/>
        </p:nvSpPr>
        <p:spPr bwMode="auto">
          <a:xfrm>
            <a:off x="2565400" y="46513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09" name="Line 7">
            <a:extLst>
              <a:ext uri="{FF2B5EF4-FFF2-40B4-BE49-F238E27FC236}">
                <a16:creationId xmlns:a16="http://schemas.microsoft.com/office/drawing/2014/main" id="{CB615E49-C135-4396-8E7B-AFE2E029AF00}"/>
              </a:ext>
            </a:extLst>
          </p:cNvPr>
          <p:cNvSpPr>
            <a:spLocks noChangeShapeType="1"/>
          </p:cNvSpPr>
          <p:nvPr/>
        </p:nvSpPr>
        <p:spPr bwMode="auto">
          <a:xfrm>
            <a:off x="2565400" y="37877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10" name="Rectangle 8">
            <a:extLst>
              <a:ext uri="{FF2B5EF4-FFF2-40B4-BE49-F238E27FC236}">
                <a16:creationId xmlns:a16="http://schemas.microsoft.com/office/drawing/2014/main" id="{228B41DA-FF52-48BB-A53F-6AFB4DBC543A}"/>
              </a:ext>
            </a:extLst>
          </p:cNvPr>
          <p:cNvSpPr>
            <a:spLocks noChangeArrowheads="1"/>
          </p:cNvSpPr>
          <p:nvPr/>
        </p:nvSpPr>
        <p:spPr bwMode="auto">
          <a:xfrm>
            <a:off x="1917700" y="2060575"/>
            <a:ext cx="12969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7DD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Handelsbilanz</a:t>
            </a:r>
          </a:p>
        </p:txBody>
      </p:sp>
      <p:sp>
        <p:nvSpPr>
          <p:cNvPr id="456711" name="Rectangle 9">
            <a:extLst>
              <a:ext uri="{FF2B5EF4-FFF2-40B4-BE49-F238E27FC236}">
                <a16:creationId xmlns:a16="http://schemas.microsoft.com/office/drawing/2014/main" id="{E6167A70-CE69-48BA-A398-AD6EB65D978F}"/>
              </a:ext>
            </a:extLst>
          </p:cNvPr>
          <p:cNvSpPr>
            <a:spLocks noChangeArrowheads="1"/>
          </p:cNvSpPr>
          <p:nvPr/>
        </p:nvSpPr>
        <p:spPr bwMode="auto">
          <a:xfrm>
            <a:off x="1917700" y="5157788"/>
            <a:ext cx="1295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5C1C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steuerliche</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Sonderbilanz(en)</a:t>
            </a:r>
          </a:p>
        </p:txBody>
      </p:sp>
      <p:sp>
        <p:nvSpPr>
          <p:cNvPr id="456712" name="Rectangle 10">
            <a:extLst>
              <a:ext uri="{FF2B5EF4-FFF2-40B4-BE49-F238E27FC236}">
                <a16:creationId xmlns:a16="http://schemas.microsoft.com/office/drawing/2014/main" id="{DAF584F0-0238-4579-B78B-1361D37AF99F}"/>
              </a:ext>
            </a:extLst>
          </p:cNvPr>
          <p:cNvSpPr>
            <a:spLocks noChangeArrowheads="1"/>
          </p:cNvSpPr>
          <p:nvPr/>
        </p:nvSpPr>
        <p:spPr bwMode="auto">
          <a:xfrm>
            <a:off x="1917700" y="4292600"/>
            <a:ext cx="1295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7DD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steuerliche</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Ergänzungsbilanz(en)</a:t>
            </a:r>
          </a:p>
        </p:txBody>
      </p:sp>
      <p:sp>
        <p:nvSpPr>
          <p:cNvPr id="456713" name="Rectangle 11">
            <a:extLst>
              <a:ext uri="{FF2B5EF4-FFF2-40B4-BE49-F238E27FC236}">
                <a16:creationId xmlns:a16="http://schemas.microsoft.com/office/drawing/2014/main" id="{72DA78A3-152D-4A58-A40D-657668A8681E}"/>
              </a:ext>
            </a:extLst>
          </p:cNvPr>
          <p:cNvSpPr>
            <a:spLocks noChangeArrowheads="1"/>
          </p:cNvSpPr>
          <p:nvPr/>
        </p:nvSpPr>
        <p:spPr bwMode="auto">
          <a:xfrm>
            <a:off x="1917700" y="3429000"/>
            <a:ext cx="1295400" cy="215900"/>
          </a:xfrm>
          <a:prstGeom prst="rect">
            <a:avLst/>
          </a:prstGeom>
          <a:noFill/>
          <a:ln>
            <a:noFill/>
          </a:ln>
          <a:effectLst/>
          <a:extLst>
            <a:ext uri="{909E8E84-426E-40DD-AFC4-6F175D3DCCD1}">
              <a14:hiddenFill xmlns:a14="http://schemas.microsoft.com/office/drawing/2010/main">
                <a:solidFill>
                  <a:srgbClr val="D7DDE6"/>
                </a:solidFill>
              </a14:hiddenFill>
            </a:ext>
            <a:ext uri="{91240B29-F687-4F45-9708-019B960494DF}">
              <a14:hiddenLine xmlns:a14="http://schemas.microsoft.com/office/drawing/2010/main" w="9525">
                <a:solidFill>
                  <a:srgbClr val="D7DD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steuerliche</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Gesamthandsbilanz</a:t>
            </a:r>
          </a:p>
        </p:txBody>
      </p:sp>
      <p:sp>
        <p:nvSpPr>
          <p:cNvPr id="456714" name="Rectangle 12">
            <a:extLst>
              <a:ext uri="{FF2B5EF4-FFF2-40B4-BE49-F238E27FC236}">
                <a16:creationId xmlns:a16="http://schemas.microsoft.com/office/drawing/2014/main" id="{562180C4-EEE9-4F24-A7E6-ED1BED9974F5}"/>
              </a:ext>
            </a:extLst>
          </p:cNvPr>
          <p:cNvSpPr>
            <a:spLocks noChangeArrowheads="1"/>
          </p:cNvSpPr>
          <p:nvPr/>
        </p:nvSpPr>
        <p:spPr bwMode="auto">
          <a:xfrm>
            <a:off x="5119688" y="2349500"/>
            <a:ext cx="4497387" cy="1368425"/>
          </a:xfrm>
          <a:prstGeom prst="rect">
            <a:avLst/>
          </a:prstGeom>
          <a:noFill/>
          <a:ln>
            <a:noFill/>
          </a:ln>
          <a:effectLst/>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180975" indent="-1809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811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383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955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527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099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671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9243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 typeface="Arial" panose="020B0604020202020204" pitchFamily="34" charset="0"/>
              <a:buChar char="•"/>
            </a:pPr>
            <a:r>
              <a:rPr lang="de-DE" altLang="de-DE">
                <a:solidFill>
                  <a:srgbClr val="000000"/>
                </a:solidFill>
                <a:latin typeface="Century Gothic" panose="020B0502020202020204" pitchFamily="34" charset="0"/>
              </a:rPr>
              <a:t>Berücksichtigung von Gesamthandsbilanz und Ergänzungsbilanz(en), nicht jedoch Sonderbilanz(en)</a:t>
            </a:r>
          </a:p>
          <a:p>
            <a:pPr>
              <a:lnSpc>
                <a:spcPct val="100000"/>
              </a:lnSpc>
              <a:spcBef>
                <a:spcPts val="600"/>
              </a:spcBef>
              <a:spcAft>
                <a:spcPts val="600"/>
              </a:spcAft>
              <a:buFont typeface="Arial" panose="020B0604020202020204" pitchFamily="34" charset="0"/>
              <a:buChar char="•"/>
            </a:pPr>
            <a:r>
              <a:rPr lang="de-DE" altLang="de-DE">
                <a:solidFill>
                  <a:srgbClr val="000000"/>
                </a:solidFill>
                <a:latin typeface="Century Gothic" panose="020B0502020202020204" pitchFamily="34" charset="0"/>
              </a:rPr>
              <a:t>Steuersatz: ausschließlich Gewerbesteuer</a:t>
            </a:r>
          </a:p>
        </p:txBody>
      </p:sp>
      <p:sp>
        <p:nvSpPr>
          <p:cNvPr id="456715" name="Line 13">
            <a:extLst>
              <a:ext uri="{FF2B5EF4-FFF2-40B4-BE49-F238E27FC236}">
                <a16:creationId xmlns:a16="http://schemas.microsoft.com/office/drawing/2014/main" id="{E558A972-3C37-401A-9FED-8A71DCE000FF}"/>
              </a:ext>
            </a:extLst>
          </p:cNvPr>
          <p:cNvSpPr>
            <a:spLocks noChangeShapeType="1"/>
          </p:cNvSpPr>
          <p:nvPr/>
        </p:nvSpPr>
        <p:spPr bwMode="auto">
          <a:xfrm flipV="1">
            <a:off x="1701800" y="4652963"/>
            <a:ext cx="172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16" name="Line 14">
            <a:extLst>
              <a:ext uri="{FF2B5EF4-FFF2-40B4-BE49-F238E27FC236}">
                <a16:creationId xmlns:a16="http://schemas.microsoft.com/office/drawing/2014/main" id="{28DA5548-C026-439B-890C-E81D13EA05E2}"/>
              </a:ext>
            </a:extLst>
          </p:cNvPr>
          <p:cNvSpPr>
            <a:spLocks noChangeShapeType="1"/>
          </p:cNvSpPr>
          <p:nvPr/>
        </p:nvSpPr>
        <p:spPr bwMode="auto">
          <a:xfrm flipV="1">
            <a:off x="1701800" y="3789363"/>
            <a:ext cx="172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17" name="Line 15">
            <a:extLst>
              <a:ext uri="{FF2B5EF4-FFF2-40B4-BE49-F238E27FC236}">
                <a16:creationId xmlns:a16="http://schemas.microsoft.com/office/drawing/2014/main" id="{D5DA8712-29F1-4BF4-9E8A-723B03C206CA}"/>
              </a:ext>
            </a:extLst>
          </p:cNvPr>
          <p:cNvSpPr>
            <a:spLocks noChangeShapeType="1"/>
          </p:cNvSpPr>
          <p:nvPr/>
        </p:nvSpPr>
        <p:spPr bwMode="auto">
          <a:xfrm flipV="1">
            <a:off x="1701800" y="2349500"/>
            <a:ext cx="172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18" name="Line 16">
            <a:extLst>
              <a:ext uri="{FF2B5EF4-FFF2-40B4-BE49-F238E27FC236}">
                <a16:creationId xmlns:a16="http://schemas.microsoft.com/office/drawing/2014/main" id="{ADBE97DF-6851-4977-9D3F-4717BCD027A3}"/>
              </a:ext>
            </a:extLst>
          </p:cNvPr>
          <p:cNvSpPr>
            <a:spLocks noChangeShapeType="1"/>
          </p:cNvSpPr>
          <p:nvPr/>
        </p:nvSpPr>
        <p:spPr bwMode="auto">
          <a:xfrm flipV="1">
            <a:off x="1701800" y="5518150"/>
            <a:ext cx="172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6719" name="AutoShape 17">
            <a:extLst>
              <a:ext uri="{FF2B5EF4-FFF2-40B4-BE49-F238E27FC236}">
                <a16:creationId xmlns:a16="http://schemas.microsoft.com/office/drawing/2014/main" id="{3E0E5F51-8FB4-4779-B94C-9F9E56813F8E}"/>
              </a:ext>
            </a:extLst>
          </p:cNvPr>
          <p:cNvSpPr>
            <a:spLocks/>
          </p:cNvSpPr>
          <p:nvPr/>
        </p:nvSpPr>
        <p:spPr bwMode="auto">
          <a:xfrm flipH="1">
            <a:off x="3390396" y="3379752"/>
            <a:ext cx="431800" cy="17272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a:solidFill>
                <a:srgbClr val="000000"/>
              </a:solidFill>
              <a:latin typeface="Century Gothic" panose="020B0502020202020204" pitchFamily="34" charset="0"/>
            </a:endParaRPr>
          </a:p>
        </p:txBody>
      </p:sp>
      <p:sp>
        <p:nvSpPr>
          <p:cNvPr id="456720" name="Rectangle 18">
            <a:extLst>
              <a:ext uri="{FF2B5EF4-FFF2-40B4-BE49-F238E27FC236}">
                <a16:creationId xmlns:a16="http://schemas.microsoft.com/office/drawing/2014/main" id="{725CE467-9A0D-4315-8DC9-EDB9CE8CCFC4}"/>
              </a:ext>
            </a:extLst>
          </p:cNvPr>
          <p:cNvSpPr>
            <a:spLocks noChangeArrowheads="1"/>
          </p:cNvSpPr>
          <p:nvPr/>
        </p:nvSpPr>
        <p:spPr bwMode="auto">
          <a:xfrm>
            <a:off x="1353073" y="2957008"/>
            <a:ext cx="2582686" cy="3024188"/>
          </a:xfrm>
          <a:prstGeom prst="roundRect">
            <a:avLst/>
          </a:prstGeom>
          <a:noFill/>
          <a:ln w="254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steuerliche Gesamtbilanz</a:t>
            </a:r>
          </a:p>
        </p:txBody>
      </p:sp>
      <p:sp>
        <p:nvSpPr>
          <p:cNvPr id="456721" name="AutoShape 19">
            <a:extLst>
              <a:ext uri="{FF2B5EF4-FFF2-40B4-BE49-F238E27FC236}">
                <a16:creationId xmlns:a16="http://schemas.microsoft.com/office/drawing/2014/main" id="{59265700-4C65-4A7A-8693-27485D01F98D}"/>
              </a:ext>
            </a:extLst>
          </p:cNvPr>
          <p:cNvSpPr>
            <a:spLocks/>
          </p:cNvSpPr>
          <p:nvPr/>
        </p:nvSpPr>
        <p:spPr bwMode="auto">
          <a:xfrm flipH="1">
            <a:off x="3430588" y="1925638"/>
            <a:ext cx="431800" cy="863600"/>
          </a:xfrm>
          <a:prstGeom prst="leftBrace">
            <a:avLst>
              <a:gd name="adj1" fmla="val 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a:solidFill>
                <a:srgbClr val="000000"/>
              </a:solidFill>
              <a:latin typeface="Century Gothic" panose="020B0502020202020204" pitchFamily="34" charset="0"/>
            </a:endParaRPr>
          </a:p>
        </p:txBody>
      </p:sp>
      <p:sp>
        <p:nvSpPr>
          <p:cNvPr id="456722" name="Text Box 20">
            <a:extLst>
              <a:ext uri="{FF2B5EF4-FFF2-40B4-BE49-F238E27FC236}">
                <a16:creationId xmlns:a16="http://schemas.microsoft.com/office/drawing/2014/main" id="{6BCA8BDE-CEEA-4635-B9D5-FAB6197C9973}"/>
              </a:ext>
            </a:extLst>
          </p:cNvPr>
          <p:cNvSpPr txBox="1">
            <a:spLocks noChangeArrowheads="1"/>
          </p:cNvSpPr>
          <p:nvPr/>
        </p:nvSpPr>
        <p:spPr bwMode="auto">
          <a:xfrm>
            <a:off x="3876675" y="2781300"/>
            <a:ext cx="12700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Vergleich</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Wertansätze</a:t>
            </a:r>
          </a:p>
        </p:txBody>
      </p:sp>
      <p:cxnSp>
        <p:nvCxnSpPr>
          <p:cNvPr id="456723" name="AutoShape 21">
            <a:extLst>
              <a:ext uri="{FF2B5EF4-FFF2-40B4-BE49-F238E27FC236}">
                <a16:creationId xmlns:a16="http://schemas.microsoft.com/office/drawing/2014/main" id="{F5E7DCD1-A739-4932-B6C6-EC9E61FD5FDD}"/>
              </a:ext>
            </a:extLst>
          </p:cNvPr>
          <p:cNvCxnSpPr>
            <a:cxnSpLocks noChangeShapeType="1"/>
            <a:stCxn id="456719" idx="1"/>
            <a:endCxn id="456722" idx="2"/>
          </p:cNvCxnSpPr>
          <p:nvPr/>
        </p:nvCxnSpPr>
        <p:spPr bwMode="auto">
          <a:xfrm flipV="1">
            <a:off x="3822196" y="3303588"/>
            <a:ext cx="689479" cy="93976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6724" name="AutoShape 22">
            <a:extLst>
              <a:ext uri="{FF2B5EF4-FFF2-40B4-BE49-F238E27FC236}">
                <a16:creationId xmlns:a16="http://schemas.microsoft.com/office/drawing/2014/main" id="{A6D77B52-2096-48B9-8536-7CC3CDB88758}"/>
              </a:ext>
            </a:extLst>
          </p:cNvPr>
          <p:cNvCxnSpPr>
            <a:cxnSpLocks noChangeShapeType="1"/>
            <a:stCxn id="456721" idx="1"/>
            <a:endCxn id="456722" idx="0"/>
          </p:cNvCxnSpPr>
          <p:nvPr/>
        </p:nvCxnSpPr>
        <p:spPr bwMode="auto">
          <a:xfrm>
            <a:off x="3862388" y="2357438"/>
            <a:ext cx="649287" cy="4238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6725" name="Rectangle 23">
            <a:extLst>
              <a:ext uri="{FF2B5EF4-FFF2-40B4-BE49-F238E27FC236}">
                <a16:creationId xmlns:a16="http://schemas.microsoft.com/office/drawing/2014/main" id="{237E03AC-83DD-406F-A5EF-18D5EF02FB57}"/>
              </a:ext>
            </a:extLst>
          </p:cNvPr>
          <p:cNvSpPr>
            <a:spLocks noChangeArrowheads="1"/>
          </p:cNvSpPr>
          <p:nvPr/>
        </p:nvSpPr>
        <p:spPr bwMode="auto">
          <a:xfrm>
            <a:off x="5086350" y="3933825"/>
            <a:ext cx="4497388" cy="1792288"/>
          </a:xfrm>
          <a:prstGeom prst="rect">
            <a:avLst/>
          </a:prstGeom>
          <a:noFill/>
          <a:ln>
            <a:noFill/>
          </a:ln>
          <a:effectLst/>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811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383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955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527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099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671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9243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 typeface="Wingdings" panose="05000000000000000000" pitchFamily="2" charset="2"/>
              <a:buChar char="ð"/>
            </a:pPr>
            <a:r>
              <a:rPr lang="de-DE" altLang="de-DE" b="1" dirty="0">
                <a:solidFill>
                  <a:srgbClr val="000000"/>
                </a:solidFill>
                <a:latin typeface="Century Gothic" panose="020B0502020202020204" pitchFamily="34" charset="0"/>
              </a:rPr>
              <a:t>Aktuelle Werte der Ergänzungsbilanzen müssen bei Bilanzaufstellung bekannt sein</a:t>
            </a:r>
          </a:p>
          <a:p>
            <a:pPr>
              <a:lnSpc>
                <a:spcPct val="100000"/>
              </a:lnSpc>
              <a:spcBef>
                <a:spcPts val="600"/>
              </a:spcBef>
              <a:spcAft>
                <a:spcPts val="600"/>
              </a:spcAft>
              <a:buFont typeface="Wingdings" panose="05000000000000000000" pitchFamily="2" charset="2"/>
              <a:buChar char="ð"/>
            </a:pPr>
            <a:r>
              <a:rPr lang="de-DE" altLang="de-DE" b="1" dirty="0">
                <a:solidFill>
                  <a:srgbClr val="000000"/>
                </a:solidFill>
                <a:latin typeface="Century Gothic" panose="020B0502020202020204" pitchFamily="34" charset="0"/>
              </a:rPr>
              <a:t>Steuerquote bleibt aufgrund Nichtberücksichtigung der Sonderbilanzen verzerrt</a:t>
            </a:r>
          </a:p>
        </p:txBody>
      </p:sp>
      <p:sp>
        <p:nvSpPr>
          <p:cNvPr id="456726" name="Rectangle 2">
            <a:extLst>
              <a:ext uri="{FF2B5EF4-FFF2-40B4-BE49-F238E27FC236}">
                <a16:creationId xmlns:a16="http://schemas.microsoft.com/office/drawing/2014/main" id="{0C511457-B708-4D13-9FC8-CDEAB3C31113}"/>
              </a:ext>
            </a:extLst>
          </p:cNvPr>
          <p:cNvSpPr txBox="1">
            <a:spLocks/>
          </p:cNvSpPr>
          <p:nvPr/>
        </p:nvSpPr>
        <p:spPr bwMode="auto">
          <a:xfrm>
            <a:off x="1055290" y="106226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ts val="1200"/>
              </a:spcBef>
              <a:spcAft>
                <a:spcPts val="1200"/>
              </a:spcAft>
            </a:pPr>
            <a:r>
              <a:rPr lang="de-DE" altLang="de-DE" sz="1600" b="1" dirty="0">
                <a:solidFill>
                  <a:srgbClr val="00B0F0"/>
                </a:solidFill>
                <a:latin typeface="Century Gothic" panose="020B0502020202020204" pitchFamily="34" charset="0"/>
              </a:rPr>
              <a:t>6.4 Ausgewählte Einzelsachverhalte zu latenten Steuern</a:t>
            </a:r>
          </a:p>
        </p:txBody>
      </p:sp>
      <p:sp>
        <p:nvSpPr>
          <p:cNvPr id="456727" name="Textfeld 3">
            <a:extLst>
              <a:ext uri="{FF2B5EF4-FFF2-40B4-BE49-F238E27FC236}">
                <a16:creationId xmlns:a16="http://schemas.microsoft.com/office/drawing/2014/main" id="{AB0C93CB-EC2D-4CA7-A2C2-03CD264E9A63}"/>
              </a:ext>
            </a:extLst>
          </p:cNvPr>
          <p:cNvSpPr txBox="1">
            <a:spLocks noChangeArrowheads="1"/>
          </p:cNvSpPr>
          <p:nvPr/>
        </p:nvSpPr>
        <p:spPr bwMode="auto">
          <a:xfrm>
            <a:off x="983282" y="1412776"/>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600" b="1" dirty="0">
                <a:solidFill>
                  <a:srgbClr val="00B0F0"/>
                </a:solidFill>
                <a:latin typeface="Century Gothic" panose="020B0502020202020204" pitchFamily="34" charset="0"/>
              </a:rPr>
              <a:t>6.4.1 Latente Steuern im Abschluss von Personengesellschaften (IDW RS HFA 7, Tz. 18-22)</a:t>
            </a:r>
          </a:p>
        </p:txBody>
      </p:sp>
      <p:sp>
        <p:nvSpPr>
          <p:cNvPr id="456729" name="Textfeld 1">
            <a:extLst>
              <a:ext uri="{FF2B5EF4-FFF2-40B4-BE49-F238E27FC236}">
                <a16:creationId xmlns:a16="http://schemas.microsoft.com/office/drawing/2014/main" id="{58E4109E-7BD9-4569-9C34-2D074ECB7F8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overrideClrMapping bg1="lt1" tx1="dk1" bg2="lt2" tx2="dk2" accent1="accent1" accent2="accent2" accent3="accent3" accent4="accent4" accent5="accent5" accent6="accent6" hlink="hlink" folHlink="folHlink"/>
  </p:clrMapOvr>
  <p:transition spd="slow"/>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4">
            <a:extLst>
              <a:ext uri="{FF2B5EF4-FFF2-40B4-BE49-F238E27FC236}">
                <a16:creationId xmlns:a16="http://schemas.microsoft.com/office/drawing/2014/main" id="{394DDDFF-B48A-44D1-BE6F-863AAD73E478}"/>
              </a:ext>
            </a:extLst>
          </p:cNvPr>
          <p:cNvSpPr>
            <a:spLocks noChangeArrowheads="1"/>
          </p:cNvSpPr>
          <p:nvPr/>
        </p:nvSpPr>
        <p:spPr bwMode="auto">
          <a:xfrm>
            <a:off x="4983163" y="2560638"/>
            <a:ext cx="4497387" cy="963612"/>
          </a:xfrm>
          <a:prstGeom prst="rect">
            <a:avLst/>
          </a:prstGeom>
          <a:noFill/>
          <a:ln>
            <a:noFill/>
          </a:ln>
          <a:effectLst/>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811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383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955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527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099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671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9243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20000"/>
              </a:lnSpc>
              <a:buFont typeface="Arial" panose="020B0604020202020204" pitchFamily="34" charset="0"/>
              <a:buChar char="•"/>
            </a:pPr>
            <a:r>
              <a:rPr lang="de-DE" altLang="de-DE">
                <a:solidFill>
                  <a:srgbClr val="000000"/>
                </a:solidFill>
                <a:latin typeface="Century Gothic" panose="020B0502020202020204" pitchFamily="34" charset="0"/>
              </a:rPr>
              <a:t>Spiegelbildmethode, d. h. Abbildung des steuerlichen Kapitalkontos inklusive Kapital aus Sonder- und Ergänzungsbilanzen</a:t>
            </a:r>
          </a:p>
        </p:txBody>
      </p:sp>
      <p:sp>
        <p:nvSpPr>
          <p:cNvPr id="458755" name="Text Box 7">
            <a:extLst>
              <a:ext uri="{FF2B5EF4-FFF2-40B4-BE49-F238E27FC236}">
                <a16:creationId xmlns:a16="http://schemas.microsoft.com/office/drawing/2014/main" id="{C6A11C47-314A-4F50-AD4F-B823BEF0EC7D}"/>
              </a:ext>
            </a:extLst>
          </p:cNvPr>
          <p:cNvSpPr txBox="1">
            <a:spLocks noChangeArrowheads="1"/>
          </p:cNvSpPr>
          <p:nvPr/>
        </p:nvSpPr>
        <p:spPr bwMode="auto">
          <a:xfrm>
            <a:off x="6291263" y="2370138"/>
            <a:ext cx="12430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b="1">
                <a:solidFill>
                  <a:srgbClr val="000000"/>
                </a:solidFill>
                <a:latin typeface="Century Gothic" panose="020B0502020202020204" pitchFamily="34" charset="0"/>
              </a:rPr>
              <a:t>Steuerbilanz</a:t>
            </a:r>
          </a:p>
        </p:txBody>
      </p:sp>
      <p:sp>
        <p:nvSpPr>
          <p:cNvPr id="458756" name="Rectangle 13">
            <a:extLst>
              <a:ext uri="{FF2B5EF4-FFF2-40B4-BE49-F238E27FC236}">
                <a16:creationId xmlns:a16="http://schemas.microsoft.com/office/drawing/2014/main" id="{EA1E8083-557B-4A4E-82D3-D813ABF18B2E}"/>
              </a:ext>
            </a:extLst>
          </p:cNvPr>
          <p:cNvSpPr>
            <a:spLocks noChangeArrowheads="1"/>
          </p:cNvSpPr>
          <p:nvPr/>
        </p:nvSpPr>
        <p:spPr bwMode="auto">
          <a:xfrm>
            <a:off x="1343025" y="4292600"/>
            <a:ext cx="6913563" cy="1944688"/>
          </a:xfrm>
          <a:prstGeom prst="rect">
            <a:avLst/>
          </a:prstGeom>
          <a:noFill/>
          <a:ln>
            <a:noFill/>
          </a:ln>
          <a:effectLst/>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811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383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955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527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099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671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9243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 typeface="Wingdings" panose="05000000000000000000" pitchFamily="2" charset="2"/>
              <a:buChar char="ð"/>
            </a:pPr>
            <a:r>
              <a:rPr lang="de-DE" altLang="de-DE" dirty="0">
                <a:solidFill>
                  <a:srgbClr val="000000"/>
                </a:solidFill>
                <a:latin typeface="Century Gothic" panose="020B0502020202020204" pitchFamily="34" charset="0"/>
              </a:rPr>
              <a:t>Sonderbilanzen sind hier einzubeziehen</a:t>
            </a:r>
          </a:p>
          <a:p>
            <a:pPr>
              <a:lnSpc>
                <a:spcPct val="100000"/>
              </a:lnSpc>
              <a:spcBef>
                <a:spcPts val="600"/>
              </a:spcBef>
              <a:spcAft>
                <a:spcPts val="600"/>
              </a:spcAft>
              <a:buFont typeface="Wingdings" panose="05000000000000000000" pitchFamily="2" charset="2"/>
              <a:buChar char="ð"/>
            </a:pPr>
            <a:r>
              <a:rPr lang="de-DE" altLang="de-DE" dirty="0">
                <a:solidFill>
                  <a:srgbClr val="000000"/>
                </a:solidFill>
                <a:latin typeface="Century Gothic" panose="020B0502020202020204" pitchFamily="34" charset="0"/>
              </a:rPr>
              <a:t>Abweichungen sind zu </a:t>
            </a:r>
            <a:r>
              <a:rPr lang="de-DE" altLang="de-DE" dirty="0" err="1">
                <a:solidFill>
                  <a:srgbClr val="000000"/>
                </a:solidFill>
                <a:latin typeface="Century Gothic" panose="020B0502020202020204" pitchFamily="34" charset="0"/>
              </a:rPr>
              <a:t>latenzieren</a:t>
            </a:r>
            <a:endParaRPr lang="de-DE" altLang="de-DE" dirty="0">
              <a:solidFill>
                <a:srgbClr val="000000"/>
              </a:solidFill>
              <a:latin typeface="Century Gothic" panose="020B0502020202020204" pitchFamily="34" charset="0"/>
            </a:endParaRPr>
          </a:p>
          <a:p>
            <a:pPr>
              <a:lnSpc>
                <a:spcPct val="100000"/>
              </a:lnSpc>
              <a:spcBef>
                <a:spcPts val="600"/>
              </a:spcBef>
              <a:spcAft>
                <a:spcPts val="600"/>
              </a:spcAft>
              <a:buFont typeface="Wingdings" panose="05000000000000000000" pitchFamily="2" charset="2"/>
              <a:buChar char="ð"/>
            </a:pPr>
            <a:r>
              <a:rPr lang="de-DE" altLang="de-DE" dirty="0">
                <a:solidFill>
                  <a:srgbClr val="000000"/>
                </a:solidFill>
                <a:latin typeface="Century Gothic" panose="020B0502020202020204" pitchFamily="34" charset="0"/>
              </a:rPr>
              <a:t>Bei Beteiligung Personengesellschaft an Personengesellschaft</a:t>
            </a:r>
            <a:br>
              <a:rPr lang="de-DE" altLang="de-DE" dirty="0">
                <a:solidFill>
                  <a:srgbClr val="000000"/>
                </a:solidFill>
                <a:latin typeface="Century Gothic" panose="020B0502020202020204" pitchFamily="34" charset="0"/>
              </a:rPr>
            </a:br>
            <a:r>
              <a:rPr lang="de-DE" altLang="de-DE" dirty="0">
                <a:solidFill>
                  <a:srgbClr val="000000"/>
                </a:solidFill>
                <a:latin typeface="Century Gothic" panose="020B0502020202020204" pitchFamily="34" charset="0"/>
                <a:sym typeface="Wingdings" panose="05000000000000000000" pitchFamily="2" charset="2"/>
              </a:rPr>
              <a:t> </a:t>
            </a:r>
            <a:r>
              <a:rPr lang="de-DE" altLang="de-DE" dirty="0">
                <a:solidFill>
                  <a:srgbClr val="000000"/>
                </a:solidFill>
                <a:latin typeface="Century Gothic" panose="020B0502020202020204" pitchFamily="34" charset="0"/>
              </a:rPr>
              <a:t>keine latente Steuer</a:t>
            </a:r>
          </a:p>
          <a:p>
            <a:pPr>
              <a:lnSpc>
                <a:spcPct val="100000"/>
              </a:lnSpc>
              <a:spcBef>
                <a:spcPts val="600"/>
              </a:spcBef>
              <a:spcAft>
                <a:spcPts val="600"/>
              </a:spcAft>
              <a:buFont typeface="Wingdings" panose="05000000000000000000" pitchFamily="2" charset="2"/>
              <a:buChar char="ð"/>
            </a:pPr>
            <a:r>
              <a:rPr lang="de-DE" altLang="de-DE" dirty="0">
                <a:solidFill>
                  <a:srgbClr val="000000"/>
                </a:solidFill>
                <a:latin typeface="Century Gothic" panose="020B0502020202020204" pitchFamily="34" charset="0"/>
              </a:rPr>
              <a:t>Bei Beteiligung Kapitalgesellschaft an Personengesellschaft</a:t>
            </a:r>
            <a:br>
              <a:rPr lang="de-DE" altLang="de-DE" dirty="0">
                <a:solidFill>
                  <a:srgbClr val="000000"/>
                </a:solidFill>
                <a:latin typeface="Century Gothic" panose="020B0502020202020204" pitchFamily="34" charset="0"/>
              </a:rPr>
            </a:br>
            <a:r>
              <a:rPr lang="de-DE" altLang="de-DE" dirty="0">
                <a:solidFill>
                  <a:srgbClr val="000000"/>
                </a:solidFill>
                <a:latin typeface="Century Gothic" panose="020B0502020202020204" pitchFamily="34" charset="0"/>
                <a:sym typeface="Wingdings" panose="05000000000000000000" pitchFamily="2" charset="2"/>
              </a:rPr>
              <a:t> </a:t>
            </a:r>
            <a:r>
              <a:rPr lang="de-DE" altLang="de-DE" dirty="0">
                <a:solidFill>
                  <a:srgbClr val="000000"/>
                </a:solidFill>
                <a:latin typeface="Century Gothic" panose="020B0502020202020204" pitchFamily="34" charset="0"/>
              </a:rPr>
              <a:t>nur Körperschaftsteuer</a:t>
            </a:r>
          </a:p>
          <a:p>
            <a:pPr>
              <a:lnSpc>
                <a:spcPct val="100000"/>
              </a:lnSpc>
              <a:spcBef>
                <a:spcPts val="600"/>
              </a:spcBef>
              <a:spcAft>
                <a:spcPts val="600"/>
              </a:spcAft>
              <a:buFont typeface="Wingdings" panose="05000000000000000000" pitchFamily="2" charset="2"/>
              <a:buNone/>
            </a:pPr>
            <a:endParaRPr lang="de-DE" altLang="de-DE" dirty="0">
              <a:solidFill>
                <a:srgbClr val="000000"/>
              </a:solidFill>
              <a:latin typeface="Century Gothic" panose="020B0502020202020204" pitchFamily="34" charset="0"/>
            </a:endParaRPr>
          </a:p>
        </p:txBody>
      </p:sp>
      <p:sp>
        <p:nvSpPr>
          <p:cNvPr id="458757" name="Rectangle 2">
            <a:extLst>
              <a:ext uri="{FF2B5EF4-FFF2-40B4-BE49-F238E27FC236}">
                <a16:creationId xmlns:a16="http://schemas.microsoft.com/office/drawing/2014/main" id="{14F7AB23-6560-4ED5-85BE-8CA551634266}"/>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6.4.2 Latente Steuern bei Beteiligungen an Personengesellschaften (IDW RS HFA 18, Tz. 42-48)</a:t>
            </a:r>
          </a:p>
        </p:txBody>
      </p:sp>
      <p:sp>
        <p:nvSpPr>
          <p:cNvPr id="458758" name="Rectangle 5">
            <a:extLst>
              <a:ext uri="{FF2B5EF4-FFF2-40B4-BE49-F238E27FC236}">
                <a16:creationId xmlns:a16="http://schemas.microsoft.com/office/drawing/2014/main" id="{6C15CE73-383D-4C41-A1AE-7320D2DCC65B}"/>
              </a:ext>
            </a:extLst>
          </p:cNvPr>
          <p:cNvSpPr>
            <a:spLocks noChangeArrowheads="1"/>
          </p:cNvSpPr>
          <p:nvPr/>
        </p:nvSpPr>
        <p:spPr bwMode="auto">
          <a:xfrm>
            <a:off x="1239838" y="2532063"/>
            <a:ext cx="3887787" cy="792162"/>
          </a:xfrm>
          <a:prstGeom prst="rect">
            <a:avLst/>
          </a:prstGeom>
          <a:noFill/>
          <a:ln>
            <a:noFill/>
          </a:ln>
          <a:effectLst/>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811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383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955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527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099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671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924300" indent="-2667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20000"/>
              </a:lnSpc>
              <a:buFont typeface="Arial" panose="020B0604020202020204" pitchFamily="34" charset="0"/>
              <a:buChar char="•"/>
            </a:pPr>
            <a:r>
              <a:rPr lang="de-DE" altLang="de-DE">
                <a:solidFill>
                  <a:srgbClr val="000000"/>
                </a:solidFill>
                <a:latin typeface="Century Gothic" panose="020B0502020202020204" pitchFamily="34" charset="0"/>
              </a:rPr>
              <a:t>Anschaffungskosten, ggf. abzgl. Abschreibungen</a:t>
            </a:r>
          </a:p>
        </p:txBody>
      </p:sp>
      <p:sp>
        <p:nvSpPr>
          <p:cNvPr id="458759" name="Text Box 6">
            <a:extLst>
              <a:ext uri="{FF2B5EF4-FFF2-40B4-BE49-F238E27FC236}">
                <a16:creationId xmlns:a16="http://schemas.microsoft.com/office/drawing/2014/main" id="{27F6D99D-81E3-490C-A971-448D8D50D4BD}"/>
              </a:ext>
            </a:extLst>
          </p:cNvPr>
          <p:cNvSpPr txBox="1">
            <a:spLocks noChangeArrowheads="1"/>
          </p:cNvSpPr>
          <p:nvPr/>
        </p:nvSpPr>
        <p:spPr bwMode="auto">
          <a:xfrm>
            <a:off x="2101850" y="2370138"/>
            <a:ext cx="14033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b="1">
                <a:solidFill>
                  <a:srgbClr val="000000"/>
                </a:solidFill>
                <a:latin typeface="Century Gothic" panose="020B0502020202020204" pitchFamily="34" charset="0"/>
              </a:rPr>
              <a:t>Handelsbilanz</a:t>
            </a:r>
          </a:p>
        </p:txBody>
      </p:sp>
      <p:sp>
        <p:nvSpPr>
          <p:cNvPr id="458760" name="Text Box 8">
            <a:extLst>
              <a:ext uri="{FF2B5EF4-FFF2-40B4-BE49-F238E27FC236}">
                <a16:creationId xmlns:a16="http://schemas.microsoft.com/office/drawing/2014/main" id="{BB9DF033-7D20-4312-8ED1-7045CF277118}"/>
              </a:ext>
            </a:extLst>
          </p:cNvPr>
          <p:cNvSpPr txBox="1">
            <a:spLocks noChangeArrowheads="1"/>
          </p:cNvSpPr>
          <p:nvPr/>
        </p:nvSpPr>
        <p:spPr bwMode="auto">
          <a:xfrm>
            <a:off x="982663" y="1341438"/>
            <a:ext cx="67357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Verdana" panose="020B0604030504040204" pitchFamily="34" charset="0"/>
              <a:buAutoNum type="alphaLcPeriod"/>
            </a:pPr>
            <a:r>
              <a:rPr lang="de-DE" altLang="de-DE" sz="1600" b="1">
                <a:solidFill>
                  <a:srgbClr val="00B0F0"/>
                </a:solidFill>
                <a:latin typeface="Century Gothic" panose="020B0502020202020204" pitchFamily="34" charset="0"/>
              </a:rPr>
              <a:t>Bilanzielle Behandlung von Anteilen an Personengesellschaften</a:t>
            </a:r>
          </a:p>
        </p:txBody>
      </p:sp>
      <p:sp>
        <p:nvSpPr>
          <p:cNvPr id="458761" name="Text Box 12">
            <a:extLst>
              <a:ext uri="{FF2B5EF4-FFF2-40B4-BE49-F238E27FC236}">
                <a16:creationId xmlns:a16="http://schemas.microsoft.com/office/drawing/2014/main" id="{9A32F452-B1C0-4D98-B7B9-9187056DEF76}"/>
              </a:ext>
            </a:extLst>
          </p:cNvPr>
          <p:cNvSpPr txBox="1">
            <a:spLocks noChangeArrowheads="1"/>
          </p:cNvSpPr>
          <p:nvPr/>
        </p:nvSpPr>
        <p:spPr bwMode="auto">
          <a:xfrm>
            <a:off x="982663" y="3835400"/>
            <a:ext cx="61055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Verdana" panose="020B0604030504040204" pitchFamily="34" charset="0"/>
              <a:buAutoNum type="alphaLcPeriod" startAt="2"/>
            </a:pPr>
            <a:r>
              <a:rPr lang="de-DE" altLang="de-DE" sz="1600" b="1">
                <a:solidFill>
                  <a:srgbClr val="00B0F0"/>
                </a:solidFill>
                <a:latin typeface="Century Gothic" panose="020B0502020202020204" pitchFamily="34" charset="0"/>
              </a:rPr>
              <a:t>Überlegungen zur Bildung von latenten Steuern</a:t>
            </a:r>
          </a:p>
        </p:txBody>
      </p:sp>
      <p:cxnSp>
        <p:nvCxnSpPr>
          <p:cNvPr id="458763" name="AutoShape 24">
            <a:extLst>
              <a:ext uri="{FF2B5EF4-FFF2-40B4-BE49-F238E27FC236}">
                <a16:creationId xmlns:a16="http://schemas.microsoft.com/office/drawing/2014/main" id="{C14E47DA-2EC4-41B4-8041-B7C2A5912E47}"/>
              </a:ext>
            </a:extLst>
          </p:cNvPr>
          <p:cNvCxnSpPr>
            <a:cxnSpLocks noChangeShapeType="1"/>
          </p:cNvCxnSpPr>
          <p:nvPr/>
        </p:nvCxnSpPr>
        <p:spPr bwMode="auto">
          <a:xfrm>
            <a:off x="2803525" y="2090738"/>
            <a:ext cx="0" cy="244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764" name="AutoShape 24">
            <a:extLst>
              <a:ext uri="{FF2B5EF4-FFF2-40B4-BE49-F238E27FC236}">
                <a16:creationId xmlns:a16="http://schemas.microsoft.com/office/drawing/2014/main" id="{AB3E6293-30A3-414F-AC30-79250819FF77}"/>
              </a:ext>
            </a:extLst>
          </p:cNvPr>
          <p:cNvCxnSpPr>
            <a:cxnSpLocks noChangeShapeType="1"/>
          </p:cNvCxnSpPr>
          <p:nvPr/>
        </p:nvCxnSpPr>
        <p:spPr bwMode="auto">
          <a:xfrm>
            <a:off x="6911975" y="2089150"/>
            <a:ext cx="0" cy="2460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31">
            <a:extLst>
              <a:ext uri="{FF2B5EF4-FFF2-40B4-BE49-F238E27FC236}">
                <a16:creationId xmlns:a16="http://schemas.microsoft.com/office/drawing/2014/main" id="{50D6A164-BA3B-4B0B-BE66-0D53E1B956E1}"/>
              </a:ext>
            </a:extLst>
          </p:cNvPr>
          <p:cNvCxnSpPr>
            <a:cxnSpLocks/>
          </p:cNvCxnSpPr>
          <p:nvPr/>
        </p:nvCxnSpPr>
        <p:spPr>
          <a:xfrm>
            <a:off x="2803525" y="2089150"/>
            <a:ext cx="4108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01">
            <a:extLst>
              <a:ext uri="{FF2B5EF4-FFF2-40B4-BE49-F238E27FC236}">
                <a16:creationId xmlns:a16="http://schemas.microsoft.com/office/drawing/2014/main" id="{C2E9BBDB-3551-4906-ACF8-98FA6396FA20}"/>
              </a:ext>
            </a:extLst>
          </p:cNvPr>
          <p:cNvCxnSpPr>
            <a:cxnSpLocks/>
          </p:cNvCxnSpPr>
          <p:nvPr/>
        </p:nvCxnSpPr>
        <p:spPr>
          <a:xfrm>
            <a:off x="4857750" y="1844675"/>
            <a:ext cx="0" cy="24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8767" name="Textfeld 1">
            <a:extLst>
              <a:ext uri="{FF2B5EF4-FFF2-40B4-BE49-F238E27FC236}">
                <a16:creationId xmlns:a16="http://schemas.microsoft.com/office/drawing/2014/main" id="{3FE84C82-8554-405A-88C7-7A7AB8C8CE6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overrideClrMapping bg1="lt1" tx1="dk1" bg2="lt2" tx2="dk2" accent1="accent1" accent2="accent2" accent3="accent3" accent4="accent4" accent5="accent5" accent6="accent6" hlink="hlink" folHlink="folHlink"/>
  </p:clrMapOvr>
  <p:transition spd="slow"/>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3">
            <a:extLst>
              <a:ext uri="{FF2B5EF4-FFF2-40B4-BE49-F238E27FC236}">
                <a16:creationId xmlns:a16="http://schemas.microsoft.com/office/drawing/2014/main" id="{E3CC2B1A-ED28-42E8-A705-015922A57514}"/>
              </a:ext>
            </a:extLst>
          </p:cNvPr>
          <p:cNvSpPr>
            <a:spLocks noGrp="1"/>
          </p:cNvSpPr>
          <p:nvPr>
            <p:ph idx="4294967295"/>
          </p:nvPr>
        </p:nvSpPr>
        <p:spPr>
          <a:xfrm>
            <a:off x="983432" y="1427163"/>
            <a:ext cx="10801350" cy="4089400"/>
          </a:xfrm>
          <a:prstGeom prst="rect">
            <a:avLst/>
          </a:prstGeom>
        </p:spPr>
        <p:txBody>
          <a:bodyPr/>
          <a:lstStyle/>
          <a:p>
            <a:pPr marL="266700" lvl="2" indent="-266700">
              <a:spcAft>
                <a:spcPts val="800"/>
              </a:spcAft>
              <a:tabLst>
                <a:tab pos="449263" algn="l"/>
              </a:tabLst>
            </a:pPr>
            <a:r>
              <a:rPr lang="de-DE" altLang="de-DE" sz="1600">
                <a:latin typeface="Century Gothic" panose="020B0502020202020204" pitchFamily="34" charset="0"/>
              </a:rPr>
              <a:t>Steuerschuldnerin ist die Organträgerin</a:t>
            </a:r>
          </a:p>
          <a:p>
            <a:pPr marL="266700" lvl="2" indent="-266700">
              <a:spcAft>
                <a:spcPts val="800"/>
              </a:spcAft>
              <a:tabLst>
                <a:tab pos="449263" algn="l"/>
              </a:tabLst>
            </a:pPr>
            <a:r>
              <a:rPr lang="de-DE" altLang="de-DE" sz="1600" b="1">
                <a:latin typeface="Century Gothic" panose="020B0502020202020204" pitchFamily="34" charset="0"/>
              </a:rPr>
              <a:t>Ansatz von latenten Steuern nur bei dem Organträger</a:t>
            </a:r>
            <a:r>
              <a:rPr lang="de-DE" altLang="de-DE" sz="1600">
                <a:latin typeface="Century Gothic" panose="020B0502020202020204" pitchFamily="34" charset="0"/>
              </a:rPr>
              <a:t> auf</a:t>
            </a:r>
          </a:p>
          <a:p>
            <a:pPr marL="542925" lvl="3" indent="-276225">
              <a:lnSpc>
                <a:spcPct val="100000"/>
              </a:lnSpc>
              <a:spcBef>
                <a:spcPts val="600"/>
              </a:spcBef>
              <a:spcAft>
                <a:spcPts val="600"/>
              </a:spcAft>
              <a:buFont typeface="Wingdings" panose="05000000000000000000" pitchFamily="2" charset="2"/>
              <a:buChar char="Ø"/>
              <a:tabLst>
                <a:tab pos="449263" algn="l"/>
              </a:tabLst>
            </a:pPr>
            <a:r>
              <a:rPr lang="de-DE" altLang="de-DE" sz="1600">
                <a:latin typeface="Century Gothic" panose="020B0502020202020204" pitchFamily="34" charset="0"/>
              </a:rPr>
              <a:t>temporäre Differenzen des Organträgers </a:t>
            </a:r>
            <a:r>
              <a:rPr lang="de-DE" altLang="de-DE" sz="1600" b="1">
                <a:latin typeface="Century Gothic" panose="020B0502020202020204" pitchFamily="34" charset="0"/>
              </a:rPr>
              <a:t>und</a:t>
            </a:r>
          </a:p>
          <a:p>
            <a:pPr marL="542925" lvl="3" indent="-276225">
              <a:lnSpc>
                <a:spcPct val="80000"/>
              </a:lnSpc>
              <a:spcBef>
                <a:spcPts val="600"/>
              </a:spcBef>
              <a:spcAft>
                <a:spcPts val="600"/>
              </a:spcAft>
              <a:buFont typeface="Wingdings" panose="05000000000000000000" pitchFamily="2" charset="2"/>
              <a:buChar char="Ø"/>
              <a:tabLst>
                <a:tab pos="449263" algn="l"/>
              </a:tabLst>
            </a:pPr>
            <a:r>
              <a:rPr lang="de-DE" altLang="de-DE" sz="1600">
                <a:latin typeface="Century Gothic" panose="020B0502020202020204" pitchFamily="34" charset="0"/>
              </a:rPr>
              <a:t>temporäre Differenzen der Organgesellschaft</a:t>
            </a:r>
          </a:p>
          <a:p>
            <a:pPr marL="542925" lvl="3" indent="-276225">
              <a:lnSpc>
                <a:spcPct val="80000"/>
              </a:lnSpc>
              <a:spcBef>
                <a:spcPts val="600"/>
              </a:spcBef>
              <a:spcAft>
                <a:spcPts val="600"/>
              </a:spcAft>
              <a:buFont typeface="Wingdings" panose="05000000000000000000" pitchFamily="2" charset="2"/>
              <a:buChar char="Ø"/>
              <a:tabLst>
                <a:tab pos="449263" algn="l"/>
              </a:tabLst>
            </a:pPr>
            <a:r>
              <a:rPr lang="de-DE" altLang="de-DE" sz="1600">
                <a:latin typeface="Century Gothic" panose="020B0502020202020204" pitchFamily="34" charset="0"/>
              </a:rPr>
              <a:t>für die Zeit der Wirksamkeit der Organschaft</a:t>
            </a:r>
          </a:p>
          <a:p>
            <a:pPr marL="266700" lvl="2" indent="-266700">
              <a:spcAft>
                <a:spcPts val="800"/>
              </a:spcAft>
              <a:tabLst>
                <a:tab pos="449263" algn="l"/>
              </a:tabLst>
            </a:pPr>
            <a:r>
              <a:rPr lang="de-DE" altLang="de-DE" sz="1600">
                <a:latin typeface="Century Gothic" panose="020B0502020202020204" pitchFamily="34" charset="0"/>
              </a:rPr>
              <a:t>Ansatz von latenten Steuern bei der Organgesellschaft nur </a:t>
            </a:r>
          </a:p>
          <a:p>
            <a:pPr marL="542925" lvl="3" indent="-276225">
              <a:lnSpc>
                <a:spcPct val="80000"/>
              </a:lnSpc>
              <a:spcBef>
                <a:spcPts val="600"/>
              </a:spcBef>
              <a:spcAft>
                <a:spcPts val="600"/>
              </a:spcAft>
              <a:buFont typeface="Wingdings" panose="05000000000000000000" pitchFamily="2" charset="2"/>
              <a:buChar char="Ø"/>
              <a:tabLst>
                <a:tab pos="449263" algn="l"/>
              </a:tabLst>
            </a:pPr>
            <a:r>
              <a:rPr lang="de-DE" altLang="de-DE" sz="1600">
                <a:latin typeface="Century Gothic" panose="020B0502020202020204" pitchFamily="34" charset="0"/>
              </a:rPr>
              <a:t>für künftige Be- oder Entlastungen </a:t>
            </a:r>
            <a:r>
              <a:rPr lang="de-DE" altLang="de-DE" sz="1600" b="1">
                <a:latin typeface="Century Gothic" panose="020B0502020202020204" pitchFamily="34" charset="0"/>
              </a:rPr>
              <a:t>nach</a:t>
            </a:r>
            <a:r>
              <a:rPr lang="de-DE" altLang="de-DE" sz="1600">
                <a:latin typeface="Century Gothic" panose="020B0502020202020204" pitchFamily="34" charset="0"/>
              </a:rPr>
              <a:t> Beendigung der Organschaft </a:t>
            </a:r>
          </a:p>
          <a:p>
            <a:pPr marL="542925" lvl="3" indent="-276225">
              <a:lnSpc>
                <a:spcPct val="80000"/>
              </a:lnSpc>
              <a:spcBef>
                <a:spcPts val="600"/>
              </a:spcBef>
              <a:spcAft>
                <a:spcPts val="600"/>
              </a:spcAft>
              <a:buFont typeface="Wingdings" panose="05000000000000000000" pitchFamily="2" charset="2"/>
              <a:buChar char="Ø"/>
              <a:tabLst>
                <a:tab pos="449263" algn="l"/>
              </a:tabLst>
            </a:pPr>
            <a:r>
              <a:rPr lang="de-DE" altLang="de-DE" sz="1600">
                <a:latin typeface="Century Gothic" panose="020B0502020202020204" pitchFamily="34" charset="0"/>
              </a:rPr>
              <a:t>z. B. „eingefrorene Verlustvorträge"</a:t>
            </a:r>
          </a:p>
          <a:p>
            <a:pPr marL="266700" lvl="2" indent="-266700">
              <a:spcAft>
                <a:spcPts val="800"/>
              </a:spcAft>
              <a:tabLst>
                <a:tab pos="449263" algn="l"/>
              </a:tabLst>
            </a:pPr>
            <a:r>
              <a:rPr lang="de-DE" altLang="de-DE" sz="1600">
                <a:latin typeface="Century Gothic" panose="020B0502020202020204" pitchFamily="34" charset="0"/>
              </a:rPr>
              <a:t>Ansprüche und Verpflichtungen aus Steuerumlageverträgen bleiben davon unberührt</a:t>
            </a:r>
            <a:br>
              <a:rPr lang="de-DE" altLang="de-DE" sz="1600">
                <a:latin typeface="Century Gothic" panose="020B0502020202020204" pitchFamily="34" charset="0"/>
              </a:rPr>
            </a:br>
            <a:r>
              <a:rPr lang="de-DE" altLang="de-DE" sz="1600">
                <a:latin typeface="Century Gothic" panose="020B0502020202020204" pitchFamily="34" charset="0"/>
              </a:rPr>
              <a:t>(gesonderter Ausweis in GuV)</a:t>
            </a:r>
            <a:endParaRPr lang="de-DE" altLang="de-DE" sz="1600" b="1">
              <a:latin typeface="Century Gothic" panose="020B0502020202020204" pitchFamily="34" charset="0"/>
            </a:endParaRPr>
          </a:p>
          <a:p>
            <a:pPr>
              <a:buFontTx/>
              <a:buChar char="-"/>
              <a:tabLst>
                <a:tab pos="449263" algn="l"/>
              </a:tabLst>
            </a:pPr>
            <a:endParaRPr lang="de-DE" altLang="de-DE" sz="1600">
              <a:latin typeface="Century Gothic" panose="020B0502020202020204" pitchFamily="34" charset="0"/>
            </a:endParaRPr>
          </a:p>
        </p:txBody>
      </p:sp>
      <p:sp>
        <p:nvSpPr>
          <p:cNvPr id="460803" name="Rectangle 2">
            <a:extLst>
              <a:ext uri="{FF2B5EF4-FFF2-40B4-BE49-F238E27FC236}">
                <a16:creationId xmlns:a16="http://schemas.microsoft.com/office/drawing/2014/main" id="{4B5C1FB4-704D-4D6A-89BF-8D93A89B5A24}"/>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6.4.3 Latente Steuern bei steuerlichen Organschaften</a:t>
            </a:r>
          </a:p>
        </p:txBody>
      </p:sp>
      <p:sp>
        <p:nvSpPr>
          <p:cNvPr id="460805" name="Textfeld 1">
            <a:extLst>
              <a:ext uri="{FF2B5EF4-FFF2-40B4-BE49-F238E27FC236}">
                <a16:creationId xmlns:a16="http://schemas.microsoft.com/office/drawing/2014/main" id="{4FBE0459-5E98-4493-A581-ACBE0875606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overrideClrMapping bg1="lt1" tx1="dk1" bg2="lt2" tx2="dk2" accent1="accent1" accent2="accent2" accent3="accent3" accent4="accent4" accent5="accent5" accent6="accent6" hlink="hlink" folHlink="folHlink"/>
  </p:clrMapOvr>
  <p:transition spd="slow"/>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2850" name="AutoShape 14">
            <a:extLst>
              <a:ext uri="{FF2B5EF4-FFF2-40B4-BE49-F238E27FC236}">
                <a16:creationId xmlns:a16="http://schemas.microsoft.com/office/drawing/2014/main" id="{C16EA389-C778-4834-B96F-96B1235F7506}"/>
              </a:ext>
            </a:extLst>
          </p:cNvPr>
          <p:cNvCxnSpPr>
            <a:cxnSpLocks noChangeShapeType="1"/>
            <a:stCxn id="462869" idx="2"/>
            <a:endCxn id="462878" idx="0"/>
          </p:cNvCxnSpPr>
          <p:nvPr/>
        </p:nvCxnSpPr>
        <p:spPr bwMode="auto">
          <a:xfrm>
            <a:off x="4406900" y="3008313"/>
            <a:ext cx="0" cy="3365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51" name="AutoShape 15">
            <a:extLst>
              <a:ext uri="{FF2B5EF4-FFF2-40B4-BE49-F238E27FC236}">
                <a16:creationId xmlns:a16="http://schemas.microsoft.com/office/drawing/2014/main" id="{0741B40F-5B96-43C0-8E29-0C7358630ED3}"/>
              </a:ext>
            </a:extLst>
          </p:cNvPr>
          <p:cNvCxnSpPr>
            <a:cxnSpLocks noChangeShapeType="1"/>
          </p:cNvCxnSpPr>
          <p:nvPr/>
        </p:nvCxnSpPr>
        <p:spPr bwMode="auto">
          <a:xfrm rot="5400000">
            <a:off x="3502820" y="3358356"/>
            <a:ext cx="576262" cy="1006475"/>
          </a:xfrm>
          <a:prstGeom prst="bentConnector3">
            <a:avLst>
              <a:gd name="adj1" fmla="val 49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52" name="AutoShape 17">
            <a:extLst>
              <a:ext uri="{FF2B5EF4-FFF2-40B4-BE49-F238E27FC236}">
                <a16:creationId xmlns:a16="http://schemas.microsoft.com/office/drawing/2014/main" id="{0785B613-5161-45D3-87DD-3944067B5C0F}"/>
              </a:ext>
            </a:extLst>
          </p:cNvPr>
          <p:cNvCxnSpPr>
            <a:cxnSpLocks noChangeShapeType="1"/>
            <a:stCxn id="462870" idx="2"/>
          </p:cNvCxnSpPr>
          <p:nvPr/>
        </p:nvCxnSpPr>
        <p:spPr bwMode="auto">
          <a:xfrm>
            <a:off x="8288338" y="3008313"/>
            <a:ext cx="1587" cy="3381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53" name="AutoShape 18">
            <a:extLst>
              <a:ext uri="{FF2B5EF4-FFF2-40B4-BE49-F238E27FC236}">
                <a16:creationId xmlns:a16="http://schemas.microsoft.com/office/drawing/2014/main" id="{49D02F35-DBBD-4A5F-B10E-99DB2071AFF5}"/>
              </a:ext>
            </a:extLst>
          </p:cNvPr>
          <p:cNvCxnSpPr>
            <a:cxnSpLocks noChangeShapeType="1"/>
            <a:endCxn id="462874" idx="0"/>
          </p:cNvCxnSpPr>
          <p:nvPr/>
        </p:nvCxnSpPr>
        <p:spPr bwMode="auto">
          <a:xfrm>
            <a:off x="8289925" y="3584575"/>
            <a:ext cx="0" cy="5603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54" name="AutoShape 19">
            <a:extLst>
              <a:ext uri="{FF2B5EF4-FFF2-40B4-BE49-F238E27FC236}">
                <a16:creationId xmlns:a16="http://schemas.microsoft.com/office/drawing/2014/main" id="{DC512112-9EEF-499F-8A09-C7BA3EEA4C59}"/>
              </a:ext>
            </a:extLst>
          </p:cNvPr>
          <p:cNvCxnSpPr>
            <a:cxnSpLocks noChangeShapeType="1"/>
            <a:stCxn id="462873" idx="3"/>
            <a:endCxn id="462874" idx="1"/>
          </p:cNvCxnSpPr>
          <p:nvPr/>
        </p:nvCxnSpPr>
        <p:spPr bwMode="auto">
          <a:xfrm>
            <a:off x="6384925" y="4383088"/>
            <a:ext cx="10763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2855" name="AutoShape 20">
            <a:extLst>
              <a:ext uri="{FF2B5EF4-FFF2-40B4-BE49-F238E27FC236}">
                <a16:creationId xmlns:a16="http://schemas.microsoft.com/office/drawing/2014/main" id="{CDD99D42-735A-4271-ABD0-7267B81CFCD0}"/>
              </a:ext>
            </a:extLst>
          </p:cNvPr>
          <p:cNvSpPr>
            <a:spLocks noChangeArrowheads="1"/>
          </p:cNvSpPr>
          <p:nvPr/>
        </p:nvSpPr>
        <p:spPr bwMode="auto">
          <a:xfrm>
            <a:off x="2898775" y="5067300"/>
            <a:ext cx="360363" cy="298450"/>
          </a:xfrm>
          <a:prstGeom prst="downArrow">
            <a:avLst>
              <a:gd name="adj1" fmla="val 50000"/>
              <a:gd name="adj2" fmla="val 25000"/>
            </a:avLst>
          </a:prstGeom>
          <a:solidFill>
            <a:srgbClr val="00B0F0"/>
          </a:solidFill>
          <a:ln w="9525">
            <a:noFill/>
            <a:miter lim="800000"/>
            <a:headEnd/>
            <a:tailEnd/>
          </a:ln>
          <a:effectLs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462856" name="Rectangle 21">
            <a:extLst>
              <a:ext uri="{FF2B5EF4-FFF2-40B4-BE49-F238E27FC236}">
                <a16:creationId xmlns:a16="http://schemas.microsoft.com/office/drawing/2014/main" id="{86C5D6D0-C6A3-4216-8032-9525910621D4}"/>
              </a:ext>
            </a:extLst>
          </p:cNvPr>
          <p:cNvSpPr>
            <a:spLocks noChangeArrowheads="1"/>
          </p:cNvSpPr>
          <p:nvPr/>
        </p:nvSpPr>
        <p:spPr bwMode="auto">
          <a:xfrm>
            <a:off x="2149475" y="5360988"/>
            <a:ext cx="1406525" cy="51117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siehe</a:t>
            </a:r>
          </a:p>
          <a:p>
            <a:pPr lvl="1"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Folgefolie</a:t>
            </a:r>
          </a:p>
        </p:txBody>
      </p:sp>
      <p:cxnSp>
        <p:nvCxnSpPr>
          <p:cNvPr id="462857" name="AutoShape 23">
            <a:extLst>
              <a:ext uri="{FF2B5EF4-FFF2-40B4-BE49-F238E27FC236}">
                <a16:creationId xmlns:a16="http://schemas.microsoft.com/office/drawing/2014/main" id="{774752EF-D9B7-4A94-9EB8-8DB3AF3A2B66}"/>
              </a:ext>
            </a:extLst>
          </p:cNvPr>
          <p:cNvCxnSpPr>
            <a:cxnSpLocks noChangeShapeType="1"/>
            <a:stCxn id="462875" idx="2"/>
            <a:endCxn id="462878" idx="1"/>
          </p:cNvCxnSpPr>
          <p:nvPr/>
        </p:nvCxnSpPr>
        <p:spPr bwMode="auto">
          <a:xfrm rot="16200000" flipH="1">
            <a:off x="2296319" y="2685256"/>
            <a:ext cx="1247775" cy="30956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58" name="AutoShape 25">
            <a:extLst>
              <a:ext uri="{FF2B5EF4-FFF2-40B4-BE49-F238E27FC236}">
                <a16:creationId xmlns:a16="http://schemas.microsoft.com/office/drawing/2014/main" id="{17DE07AB-6B5F-4C62-AAF9-ABED2FC99664}"/>
              </a:ext>
            </a:extLst>
          </p:cNvPr>
          <p:cNvCxnSpPr>
            <a:cxnSpLocks noChangeShapeType="1"/>
            <a:stCxn id="462874" idx="2"/>
            <a:endCxn id="462876" idx="0"/>
          </p:cNvCxnSpPr>
          <p:nvPr/>
        </p:nvCxnSpPr>
        <p:spPr bwMode="auto">
          <a:xfrm>
            <a:off x="8289925" y="4621213"/>
            <a:ext cx="0" cy="436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2859" name="Rectangle 2">
            <a:extLst>
              <a:ext uri="{FF2B5EF4-FFF2-40B4-BE49-F238E27FC236}">
                <a16:creationId xmlns:a16="http://schemas.microsoft.com/office/drawing/2014/main" id="{22E81EC0-2CBB-4C32-9FA6-03CC8091C958}"/>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6.4.4 Anwendungswahlrecht für kleine Gesellschaften</a:t>
            </a:r>
          </a:p>
        </p:txBody>
      </p:sp>
      <p:sp>
        <p:nvSpPr>
          <p:cNvPr id="462860" name="Textfeld 3">
            <a:extLst>
              <a:ext uri="{FF2B5EF4-FFF2-40B4-BE49-F238E27FC236}">
                <a16:creationId xmlns:a16="http://schemas.microsoft.com/office/drawing/2014/main" id="{79D52787-6D2C-4C09-89A3-17B76D9FDC36}"/>
              </a:ext>
            </a:extLst>
          </p:cNvPr>
          <p:cNvSpPr txBox="1">
            <a:spLocks noChangeArrowheads="1"/>
          </p:cNvSpPr>
          <p:nvPr/>
        </p:nvSpPr>
        <p:spPr bwMode="auto">
          <a:xfrm>
            <a:off x="982663" y="1354138"/>
            <a:ext cx="2592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Verdana" panose="020B0604030504040204" pitchFamily="34" charset="0"/>
              <a:buAutoNum type="alphaLcPeriod"/>
            </a:pPr>
            <a:r>
              <a:rPr lang="de-DE" altLang="de-DE" sz="1600" b="1">
                <a:solidFill>
                  <a:srgbClr val="00B0F0"/>
                </a:solidFill>
                <a:latin typeface="Century Gothic" panose="020B0502020202020204" pitchFamily="34" charset="0"/>
              </a:rPr>
              <a:t>Überblick</a:t>
            </a:r>
          </a:p>
        </p:txBody>
      </p:sp>
      <p:cxnSp>
        <p:nvCxnSpPr>
          <p:cNvPr id="462861" name="AutoShape 25">
            <a:extLst>
              <a:ext uri="{FF2B5EF4-FFF2-40B4-BE49-F238E27FC236}">
                <a16:creationId xmlns:a16="http://schemas.microsoft.com/office/drawing/2014/main" id="{B8C30655-ACDC-4030-9C5A-7DC92A60E4E4}"/>
              </a:ext>
            </a:extLst>
          </p:cNvPr>
          <p:cNvCxnSpPr>
            <a:cxnSpLocks noChangeShapeType="1"/>
            <a:stCxn id="462873" idx="2"/>
            <a:endCxn id="462877" idx="0"/>
          </p:cNvCxnSpPr>
          <p:nvPr/>
        </p:nvCxnSpPr>
        <p:spPr bwMode="auto">
          <a:xfrm>
            <a:off x="5484813" y="4621213"/>
            <a:ext cx="0" cy="4460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63" name="AutoShape 15">
            <a:extLst>
              <a:ext uri="{FF2B5EF4-FFF2-40B4-BE49-F238E27FC236}">
                <a16:creationId xmlns:a16="http://schemas.microsoft.com/office/drawing/2014/main" id="{D61D46A1-BA9A-4856-B5F9-A5F6685A3C79}"/>
              </a:ext>
            </a:extLst>
          </p:cNvPr>
          <p:cNvCxnSpPr>
            <a:cxnSpLocks noChangeShapeType="1"/>
          </p:cNvCxnSpPr>
          <p:nvPr/>
        </p:nvCxnSpPr>
        <p:spPr bwMode="auto">
          <a:xfrm rot="16200000" flipH="1">
            <a:off x="4704557" y="3358356"/>
            <a:ext cx="576262" cy="1006475"/>
          </a:xfrm>
          <a:prstGeom prst="bentConnector3">
            <a:avLst>
              <a:gd name="adj1" fmla="val 49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64" name="AutoShape 24">
            <a:extLst>
              <a:ext uri="{FF2B5EF4-FFF2-40B4-BE49-F238E27FC236}">
                <a16:creationId xmlns:a16="http://schemas.microsoft.com/office/drawing/2014/main" id="{5DABFE70-47AF-4D89-BB7E-3910F0FB60AE}"/>
              </a:ext>
            </a:extLst>
          </p:cNvPr>
          <p:cNvCxnSpPr>
            <a:cxnSpLocks noChangeShapeType="1"/>
            <a:endCxn id="462869" idx="0"/>
          </p:cNvCxnSpPr>
          <p:nvPr/>
        </p:nvCxnSpPr>
        <p:spPr bwMode="auto">
          <a:xfrm>
            <a:off x="4406900" y="2492375"/>
            <a:ext cx="0" cy="2778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2865" name="AutoShape 24">
            <a:extLst>
              <a:ext uri="{FF2B5EF4-FFF2-40B4-BE49-F238E27FC236}">
                <a16:creationId xmlns:a16="http://schemas.microsoft.com/office/drawing/2014/main" id="{B192A2C9-188A-492A-9FB8-B40CD22CC47B}"/>
              </a:ext>
            </a:extLst>
          </p:cNvPr>
          <p:cNvCxnSpPr>
            <a:cxnSpLocks noChangeShapeType="1"/>
            <a:endCxn id="462870" idx="0"/>
          </p:cNvCxnSpPr>
          <p:nvPr/>
        </p:nvCxnSpPr>
        <p:spPr bwMode="auto">
          <a:xfrm>
            <a:off x="8288338" y="2492375"/>
            <a:ext cx="0" cy="2778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31">
            <a:extLst>
              <a:ext uri="{FF2B5EF4-FFF2-40B4-BE49-F238E27FC236}">
                <a16:creationId xmlns:a16="http://schemas.microsoft.com/office/drawing/2014/main" id="{A43C0F69-0E16-48E5-97EC-355CE750296B}"/>
              </a:ext>
            </a:extLst>
          </p:cNvPr>
          <p:cNvCxnSpPr>
            <a:cxnSpLocks/>
          </p:cNvCxnSpPr>
          <p:nvPr/>
        </p:nvCxnSpPr>
        <p:spPr>
          <a:xfrm>
            <a:off x="4406900" y="2492375"/>
            <a:ext cx="3881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01">
            <a:extLst>
              <a:ext uri="{FF2B5EF4-FFF2-40B4-BE49-F238E27FC236}">
                <a16:creationId xmlns:a16="http://schemas.microsoft.com/office/drawing/2014/main" id="{E68E281E-BEBA-4524-8753-98F9263EDBD6}"/>
              </a:ext>
            </a:extLst>
          </p:cNvPr>
          <p:cNvCxnSpPr>
            <a:cxnSpLocks/>
            <a:stCxn id="462868" idx="2"/>
          </p:cNvCxnSpPr>
          <p:nvPr/>
        </p:nvCxnSpPr>
        <p:spPr>
          <a:xfrm>
            <a:off x="6421438" y="2216150"/>
            <a:ext cx="0" cy="27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2868" name="Rectangle 4">
            <a:extLst>
              <a:ext uri="{FF2B5EF4-FFF2-40B4-BE49-F238E27FC236}">
                <a16:creationId xmlns:a16="http://schemas.microsoft.com/office/drawing/2014/main" id="{66A78431-E7DB-4359-B067-7AADFEBDFE23}"/>
              </a:ext>
            </a:extLst>
          </p:cNvPr>
          <p:cNvSpPr>
            <a:spLocks noChangeArrowheads="1"/>
          </p:cNvSpPr>
          <p:nvPr/>
        </p:nvSpPr>
        <p:spPr bwMode="auto">
          <a:xfrm>
            <a:off x="5160963" y="1978025"/>
            <a:ext cx="2519362" cy="238125"/>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KapG / PersG § 264a HGB</a:t>
            </a:r>
          </a:p>
        </p:txBody>
      </p:sp>
      <p:sp>
        <p:nvSpPr>
          <p:cNvPr id="462869" name="Rectangle 5">
            <a:extLst>
              <a:ext uri="{FF2B5EF4-FFF2-40B4-BE49-F238E27FC236}">
                <a16:creationId xmlns:a16="http://schemas.microsoft.com/office/drawing/2014/main" id="{CD58C3B0-7F4B-4208-9933-A3973F2E36FC}"/>
              </a:ext>
            </a:extLst>
          </p:cNvPr>
          <p:cNvSpPr>
            <a:spLocks noChangeArrowheads="1"/>
          </p:cNvSpPr>
          <p:nvPr/>
        </p:nvSpPr>
        <p:spPr bwMode="auto">
          <a:xfrm>
            <a:off x="3074988" y="2770188"/>
            <a:ext cx="2663825" cy="238125"/>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klein: §§ 274, 274a Nr. 5</a:t>
            </a:r>
          </a:p>
        </p:txBody>
      </p:sp>
      <p:sp>
        <p:nvSpPr>
          <p:cNvPr id="462870" name="Rectangle 6">
            <a:extLst>
              <a:ext uri="{FF2B5EF4-FFF2-40B4-BE49-F238E27FC236}">
                <a16:creationId xmlns:a16="http://schemas.microsoft.com/office/drawing/2014/main" id="{BC974E96-8F7B-4D26-80E4-3570CFE40D68}"/>
              </a:ext>
            </a:extLst>
          </p:cNvPr>
          <p:cNvSpPr>
            <a:spLocks noChangeArrowheads="1"/>
          </p:cNvSpPr>
          <p:nvPr/>
        </p:nvSpPr>
        <p:spPr bwMode="auto">
          <a:xfrm>
            <a:off x="6956425" y="2770188"/>
            <a:ext cx="2663825" cy="238125"/>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übrige</a:t>
            </a:r>
          </a:p>
        </p:txBody>
      </p:sp>
      <p:sp>
        <p:nvSpPr>
          <p:cNvPr id="462871" name="Rectangle 8">
            <a:extLst>
              <a:ext uri="{FF2B5EF4-FFF2-40B4-BE49-F238E27FC236}">
                <a16:creationId xmlns:a16="http://schemas.microsoft.com/office/drawing/2014/main" id="{57E0152C-F5FB-4E3B-B56E-FDABE0DBCF1C}"/>
              </a:ext>
            </a:extLst>
          </p:cNvPr>
          <p:cNvSpPr>
            <a:spLocks noChangeArrowheads="1"/>
          </p:cNvSpPr>
          <p:nvPr/>
        </p:nvSpPr>
        <p:spPr bwMode="auto">
          <a:xfrm>
            <a:off x="6959600" y="3346450"/>
            <a:ext cx="2665413" cy="238125"/>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Pflicht zur Anwendung</a:t>
            </a:r>
          </a:p>
        </p:txBody>
      </p:sp>
      <p:sp>
        <p:nvSpPr>
          <p:cNvPr id="462872" name="Rectangle 9">
            <a:extLst>
              <a:ext uri="{FF2B5EF4-FFF2-40B4-BE49-F238E27FC236}">
                <a16:creationId xmlns:a16="http://schemas.microsoft.com/office/drawing/2014/main" id="{C0645F51-2DD5-4785-920D-74C92C753F4F}"/>
              </a:ext>
            </a:extLst>
          </p:cNvPr>
          <p:cNvSpPr>
            <a:spLocks noChangeArrowheads="1"/>
          </p:cNvSpPr>
          <p:nvPr/>
        </p:nvSpPr>
        <p:spPr bwMode="auto">
          <a:xfrm>
            <a:off x="2424113" y="4144963"/>
            <a:ext cx="1728787" cy="47625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chemeClr val="bg1"/>
                </a:solidFill>
                <a:latin typeface="Century Gothic" panose="020B0502020202020204" pitchFamily="34" charset="0"/>
              </a:rPr>
              <a:t>Nicht-Anwendung</a:t>
            </a:r>
          </a:p>
          <a:p>
            <a:pPr algn="ctr" eaLnBrk="1" hangingPunct="1">
              <a:lnSpc>
                <a:spcPct val="100000"/>
              </a:lnSpc>
              <a:spcBef>
                <a:spcPct val="0"/>
              </a:spcBef>
              <a:buFontTx/>
              <a:buNone/>
            </a:pPr>
            <a:r>
              <a:rPr lang="de-DE" altLang="de-DE" sz="1200" b="1">
                <a:solidFill>
                  <a:schemeClr val="bg1"/>
                </a:solidFill>
                <a:latin typeface="Century Gothic" panose="020B0502020202020204" pitchFamily="34" charset="0"/>
              </a:rPr>
              <a:t>von § 274</a:t>
            </a:r>
          </a:p>
        </p:txBody>
      </p:sp>
      <p:sp>
        <p:nvSpPr>
          <p:cNvPr id="462873" name="Rectangle 10">
            <a:extLst>
              <a:ext uri="{FF2B5EF4-FFF2-40B4-BE49-F238E27FC236}">
                <a16:creationId xmlns:a16="http://schemas.microsoft.com/office/drawing/2014/main" id="{26A0824B-3AAD-4C81-AE06-03212DAB4D1D}"/>
              </a:ext>
            </a:extLst>
          </p:cNvPr>
          <p:cNvSpPr>
            <a:spLocks noChangeArrowheads="1"/>
          </p:cNvSpPr>
          <p:nvPr/>
        </p:nvSpPr>
        <p:spPr bwMode="auto">
          <a:xfrm>
            <a:off x="4584700" y="4144963"/>
            <a:ext cx="1800225" cy="47625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freiwillige</a:t>
            </a:r>
          </a:p>
          <a:p>
            <a:pPr algn="ctr" eaLnBrk="1" hangingPunct="1">
              <a:lnSpc>
                <a:spcPct val="100000"/>
              </a:lnSpc>
              <a:spcBef>
                <a:spcPct val="0"/>
              </a:spcBef>
              <a:buFontTx/>
              <a:buNone/>
            </a:pPr>
            <a:r>
              <a:rPr lang="de-DE" altLang="de-DE" sz="1200" b="1">
                <a:solidFill>
                  <a:srgbClr val="000000"/>
                </a:solidFill>
                <a:latin typeface="Century Gothic" panose="020B0502020202020204" pitchFamily="34" charset="0"/>
              </a:rPr>
              <a:t>Anwendung</a:t>
            </a:r>
          </a:p>
        </p:txBody>
      </p:sp>
      <p:sp>
        <p:nvSpPr>
          <p:cNvPr id="462874" name="Rectangle 11">
            <a:extLst>
              <a:ext uri="{FF2B5EF4-FFF2-40B4-BE49-F238E27FC236}">
                <a16:creationId xmlns:a16="http://schemas.microsoft.com/office/drawing/2014/main" id="{FDD2254A-8010-4BA3-9A64-AF0CCE3323EA}"/>
              </a:ext>
            </a:extLst>
          </p:cNvPr>
          <p:cNvSpPr>
            <a:spLocks noChangeArrowheads="1"/>
          </p:cNvSpPr>
          <p:nvPr/>
        </p:nvSpPr>
        <p:spPr bwMode="auto">
          <a:xfrm>
            <a:off x="7461250" y="4144963"/>
            <a:ext cx="1657350" cy="476250"/>
          </a:xfrm>
          <a:prstGeom prst="roundRect">
            <a:avLst>
              <a:gd name="adj" fmla="val 16667"/>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b="1">
                <a:solidFill>
                  <a:schemeClr val="bg1"/>
                </a:solidFill>
                <a:latin typeface="Century Gothic" panose="020B0502020202020204" pitchFamily="34" charset="0"/>
              </a:rPr>
              <a:t>§ 274</a:t>
            </a:r>
          </a:p>
        </p:txBody>
      </p:sp>
      <p:sp>
        <p:nvSpPr>
          <p:cNvPr id="462875" name="Rectangle 22">
            <a:extLst>
              <a:ext uri="{FF2B5EF4-FFF2-40B4-BE49-F238E27FC236}">
                <a16:creationId xmlns:a16="http://schemas.microsoft.com/office/drawing/2014/main" id="{676B87DB-91C6-4634-AC03-617219F67A55}"/>
              </a:ext>
            </a:extLst>
          </p:cNvPr>
          <p:cNvSpPr>
            <a:spLocks noChangeArrowheads="1"/>
          </p:cNvSpPr>
          <p:nvPr/>
        </p:nvSpPr>
        <p:spPr bwMode="auto">
          <a:xfrm>
            <a:off x="1416050" y="1978025"/>
            <a:ext cx="2700338" cy="238125"/>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Personenhandelsgesellschaften</a:t>
            </a:r>
          </a:p>
        </p:txBody>
      </p:sp>
      <p:sp>
        <p:nvSpPr>
          <p:cNvPr id="462876" name="Rectangle 24">
            <a:extLst>
              <a:ext uri="{FF2B5EF4-FFF2-40B4-BE49-F238E27FC236}">
                <a16:creationId xmlns:a16="http://schemas.microsoft.com/office/drawing/2014/main" id="{32D9E6FD-DF55-45DA-AE4B-0909DAC6FD75}"/>
              </a:ext>
            </a:extLst>
          </p:cNvPr>
          <p:cNvSpPr>
            <a:spLocks noChangeArrowheads="1"/>
          </p:cNvSpPr>
          <p:nvPr/>
        </p:nvSpPr>
        <p:spPr bwMode="auto">
          <a:xfrm>
            <a:off x="6958013" y="5057775"/>
            <a:ext cx="2663825" cy="774700"/>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kleine/mittelgroße G'ten:</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Befreiung von Angabe-</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pflichten im Anhang</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 288 Abs. 1, Abs. 2 Satz 2</a:t>
            </a:r>
          </a:p>
        </p:txBody>
      </p:sp>
      <p:sp>
        <p:nvSpPr>
          <p:cNvPr id="462877" name="Rectangle 24">
            <a:extLst>
              <a:ext uri="{FF2B5EF4-FFF2-40B4-BE49-F238E27FC236}">
                <a16:creationId xmlns:a16="http://schemas.microsoft.com/office/drawing/2014/main" id="{7B152700-44D8-4630-B454-837A2F125C3D}"/>
              </a:ext>
            </a:extLst>
          </p:cNvPr>
          <p:cNvSpPr>
            <a:spLocks noChangeArrowheads="1"/>
          </p:cNvSpPr>
          <p:nvPr/>
        </p:nvSpPr>
        <p:spPr bwMode="auto">
          <a:xfrm>
            <a:off x="4152900" y="5067300"/>
            <a:ext cx="2663825" cy="774700"/>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kleine/mittelgroße G'ten:</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Befreiung von Angabe-</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pflichten im Anhang</a:t>
            </a:r>
          </a:p>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 288 Abs. 1, Abs. 2 Satz 2</a:t>
            </a:r>
          </a:p>
        </p:txBody>
      </p:sp>
      <p:sp>
        <p:nvSpPr>
          <p:cNvPr id="462878" name="Rectangle 7">
            <a:extLst>
              <a:ext uri="{FF2B5EF4-FFF2-40B4-BE49-F238E27FC236}">
                <a16:creationId xmlns:a16="http://schemas.microsoft.com/office/drawing/2014/main" id="{2AA92E49-6BFB-4E3A-95EC-B08F44142AB0}"/>
              </a:ext>
            </a:extLst>
          </p:cNvPr>
          <p:cNvSpPr>
            <a:spLocks noChangeArrowheads="1"/>
          </p:cNvSpPr>
          <p:nvPr/>
        </p:nvSpPr>
        <p:spPr bwMode="auto">
          <a:xfrm>
            <a:off x="3074988" y="3344863"/>
            <a:ext cx="2663825" cy="238125"/>
          </a:xfrm>
          <a:prstGeom prst="roundRect">
            <a:avLst>
              <a:gd name="adj" fmla="val 16667"/>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200">
                <a:solidFill>
                  <a:srgbClr val="000000"/>
                </a:solidFill>
                <a:latin typeface="Century Gothic" panose="020B0502020202020204" pitchFamily="34" charset="0"/>
              </a:rPr>
              <a:t>Wahlrecht</a:t>
            </a:r>
          </a:p>
        </p:txBody>
      </p:sp>
      <p:sp>
        <p:nvSpPr>
          <p:cNvPr id="462879" name="Textfeld 1">
            <a:extLst>
              <a:ext uri="{FF2B5EF4-FFF2-40B4-BE49-F238E27FC236}">
                <a16:creationId xmlns:a16="http://schemas.microsoft.com/office/drawing/2014/main" id="{931396EA-47B8-4570-BD36-17C15E12BE2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4CBE152F-9054-4F62-8324-A1BAAD80794C}"/>
              </a:ext>
            </a:extLst>
          </p:cNvPr>
          <p:cNvSpPr>
            <a:spLocks noGrp="1"/>
          </p:cNvSpPr>
          <p:nvPr>
            <p:ph type="body" idx="4294967295"/>
          </p:nvPr>
        </p:nvSpPr>
        <p:spPr>
          <a:xfrm>
            <a:off x="946856" y="1412875"/>
            <a:ext cx="10769600" cy="4333875"/>
          </a:xfrm>
          <a:prstGeom prst="rect">
            <a:avLst/>
          </a:prstGeom>
        </p:spPr>
        <p:txBody>
          <a:bodyPr/>
          <a:lstStyle/>
          <a:p>
            <a:pPr marL="266700" indent="-266700">
              <a:lnSpc>
                <a:spcPct val="100000"/>
              </a:lnSpc>
              <a:spcBef>
                <a:spcPts val="600"/>
              </a:spcBef>
              <a:spcAft>
                <a:spcPts val="600"/>
              </a:spcAft>
              <a:buFont typeface="+mj-lt"/>
              <a:buAutoNum type="alphaLcPeriod" startAt="2"/>
              <a:defRPr/>
            </a:pPr>
            <a:r>
              <a:rPr lang="de-DE" altLang="de-DE" sz="1600" b="1" dirty="0">
                <a:solidFill>
                  <a:srgbClr val="00B0F0"/>
                </a:solidFill>
                <a:latin typeface="Century Gothic" pitchFamily="34" charset="0"/>
              </a:rPr>
              <a:t>Nichtanwendung von § 274 für kleine Kapitalgesellschaften </a:t>
            </a:r>
            <a:r>
              <a:rPr lang="de-DE" altLang="de-DE" sz="1600" b="1">
                <a:solidFill>
                  <a:srgbClr val="00B0F0"/>
                </a:solidFill>
                <a:latin typeface="Century Gothic" pitchFamily="34" charset="0"/>
              </a:rPr>
              <a:t>und gleichgestellte</a:t>
            </a:r>
            <a:br>
              <a:rPr lang="de-DE" altLang="de-DE" sz="1600" b="1">
                <a:solidFill>
                  <a:srgbClr val="00B0F0"/>
                </a:solidFill>
                <a:latin typeface="Century Gothic" pitchFamily="34" charset="0"/>
              </a:rPr>
            </a:br>
            <a:r>
              <a:rPr lang="de-DE" altLang="de-DE" sz="1600" b="1">
                <a:solidFill>
                  <a:srgbClr val="00B0F0"/>
                </a:solidFill>
                <a:latin typeface="Century Gothic" pitchFamily="34" charset="0"/>
              </a:rPr>
              <a:t>Personengesellschaften</a:t>
            </a:r>
            <a:endParaRPr lang="de-DE" altLang="de-DE" sz="1600" b="1" dirty="0">
              <a:solidFill>
                <a:srgbClr val="00B0F0"/>
              </a:solidFill>
              <a:latin typeface="Century Gothic" pitchFamily="34" charset="0"/>
            </a:endParaRPr>
          </a:p>
          <a:p>
            <a:pPr marL="266700" lvl="1" indent="-265113">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Kein Ansatz aktiver latenter Steuern</a:t>
            </a:r>
          </a:p>
          <a:p>
            <a:pPr marL="266700" lvl="1" indent="-265113">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Passivierungspflicht nach § 249 I 1 HGB ist jedoch zu prüfen:</a:t>
            </a:r>
          </a:p>
          <a:p>
            <a:pPr marL="542925" lvl="2" indent="-276225">
              <a:lnSpc>
                <a:spcPct val="100000"/>
              </a:lnSpc>
              <a:spcBef>
                <a:spcPts val="600"/>
              </a:spcBef>
              <a:spcAft>
                <a:spcPts val="600"/>
              </a:spcAft>
              <a:buFontTx/>
              <a:buChar char="-"/>
              <a:defRPr/>
            </a:pPr>
            <a:r>
              <a:rPr lang="de-DE" altLang="de-DE" sz="1600" dirty="0">
                <a:latin typeface="Century Gothic" pitchFamily="34" charset="0"/>
              </a:rPr>
              <a:t>Zu versteuernde Differenzen, die sich im Zeitablauf umkehren (</a:t>
            </a:r>
            <a:r>
              <a:rPr lang="de-DE" altLang="de-DE" sz="1600" b="1" dirty="0">
                <a:latin typeface="Century Gothic" pitchFamily="34" charset="0"/>
              </a:rPr>
              <a:t>Timing-Konzept</a:t>
            </a:r>
            <a:r>
              <a:rPr lang="de-DE" altLang="de-DE" sz="1600" dirty="0">
                <a:latin typeface="Century Gothic" pitchFamily="34" charset="0"/>
              </a:rPr>
              <a:t>)</a:t>
            </a:r>
          </a:p>
          <a:p>
            <a:pPr marL="542925" lvl="2" indent="-276225">
              <a:lnSpc>
                <a:spcPct val="100000"/>
              </a:lnSpc>
              <a:spcBef>
                <a:spcPts val="600"/>
              </a:spcBef>
              <a:spcAft>
                <a:spcPts val="600"/>
              </a:spcAft>
              <a:buFontTx/>
              <a:buChar char="-"/>
              <a:defRPr/>
            </a:pPr>
            <a:r>
              <a:rPr lang="de-DE" altLang="de-DE" sz="1600" dirty="0">
                <a:latin typeface="Century Gothic" pitchFamily="34" charset="0"/>
              </a:rPr>
              <a:t>Aktive Latenzen und steuerliche Verlustvorträge fließen in Rückstellungsbewertung ein</a:t>
            </a:r>
          </a:p>
          <a:p>
            <a:pPr marL="542925" lvl="2" indent="-276225">
              <a:lnSpc>
                <a:spcPct val="100000"/>
              </a:lnSpc>
              <a:spcBef>
                <a:spcPts val="600"/>
              </a:spcBef>
              <a:spcAft>
                <a:spcPts val="600"/>
              </a:spcAft>
              <a:buFontTx/>
              <a:buChar char="-"/>
              <a:defRPr/>
            </a:pPr>
            <a:r>
              <a:rPr lang="de-DE" altLang="de-DE" sz="1600" dirty="0">
                <a:latin typeface="Century Gothic" pitchFamily="34" charset="0"/>
              </a:rPr>
              <a:t>Keine Berücksichtigung quasi-permanenter Differenzen (lt. Begründung zum </a:t>
            </a:r>
            <a:r>
              <a:rPr lang="de-DE" altLang="de-DE" sz="1600" dirty="0" err="1">
                <a:latin typeface="Century Gothic" pitchFamily="34" charset="0"/>
              </a:rPr>
              <a:t>RegE</a:t>
            </a:r>
            <a:r>
              <a:rPr lang="de-DE" altLang="de-DE" sz="1600" dirty="0">
                <a:latin typeface="Century Gothic" pitchFamily="34" charset="0"/>
              </a:rPr>
              <a:t> kein Schuldcharakter)</a:t>
            </a:r>
          </a:p>
          <a:p>
            <a:pPr marL="542925" lvl="2" indent="-276225">
              <a:lnSpc>
                <a:spcPct val="100000"/>
              </a:lnSpc>
              <a:spcBef>
                <a:spcPts val="600"/>
              </a:spcBef>
              <a:spcAft>
                <a:spcPts val="600"/>
              </a:spcAft>
              <a:buFontTx/>
              <a:buChar char="-"/>
              <a:defRPr/>
            </a:pPr>
            <a:r>
              <a:rPr lang="de-DE" altLang="de-DE" sz="1600" dirty="0">
                <a:latin typeface="Century Gothic" pitchFamily="34" charset="0"/>
              </a:rPr>
              <a:t>Steuersatz bei voraussichtlicher Realisierung (§ 253 I 2: Erfüllungsbetrag)</a:t>
            </a:r>
          </a:p>
          <a:p>
            <a:pPr marL="542925" lvl="2" indent="-276225">
              <a:lnSpc>
                <a:spcPct val="100000"/>
              </a:lnSpc>
              <a:spcBef>
                <a:spcPts val="600"/>
              </a:spcBef>
              <a:spcAft>
                <a:spcPts val="600"/>
              </a:spcAft>
              <a:buFontTx/>
              <a:buChar char="-"/>
              <a:defRPr/>
            </a:pPr>
            <a:r>
              <a:rPr lang="de-DE" altLang="de-DE" sz="1600" dirty="0">
                <a:latin typeface="Century Gothic" pitchFamily="34" charset="0"/>
              </a:rPr>
              <a:t>Keine Abzinsung (strittig)</a:t>
            </a:r>
          </a:p>
          <a:p>
            <a:pPr marL="542925" lvl="2" indent="-276225">
              <a:lnSpc>
                <a:spcPct val="100000"/>
              </a:lnSpc>
              <a:spcBef>
                <a:spcPts val="600"/>
              </a:spcBef>
              <a:spcAft>
                <a:spcPts val="600"/>
              </a:spcAft>
              <a:buFontTx/>
              <a:buChar char="-"/>
              <a:defRPr/>
            </a:pPr>
            <a:r>
              <a:rPr lang="de-DE" altLang="de-DE" sz="1600" dirty="0">
                <a:latin typeface="Century Gothic" pitchFamily="34" charset="0"/>
              </a:rPr>
              <a:t>Ausweis unter Steuerrückstellungen, da Nichtanwendung § 274 HGB </a:t>
            </a:r>
            <a:r>
              <a:rPr lang="de-DE" altLang="de-DE" sz="1600">
                <a:latin typeface="Century Gothic" pitchFamily="34" charset="0"/>
              </a:rPr>
              <a:t>Ausweis unter</a:t>
            </a:r>
            <a:br>
              <a:rPr lang="de-DE" altLang="de-DE" sz="1600">
                <a:latin typeface="Century Gothic" pitchFamily="34" charset="0"/>
              </a:rPr>
            </a:br>
            <a:r>
              <a:rPr lang="de-DE" altLang="de-DE" sz="1600">
                <a:latin typeface="Century Gothic" pitchFamily="34" charset="0"/>
              </a:rPr>
              <a:t>„passiven </a:t>
            </a:r>
            <a:r>
              <a:rPr lang="de-DE" altLang="de-DE" sz="1600" dirty="0">
                <a:latin typeface="Century Gothic" pitchFamily="34" charset="0"/>
              </a:rPr>
              <a:t>latenten Steuern" ausschließt</a:t>
            </a:r>
          </a:p>
          <a:p>
            <a:pPr>
              <a:lnSpc>
                <a:spcPct val="100000"/>
              </a:lnSpc>
              <a:spcBef>
                <a:spcPts val="600"/>
              </a:spcBef>
              <a:spcAft>
                <a:spcPts val="600"/>
              </a:spcAft>
              <a:defRPr/>
            </a:pPr>
            <a:endParaRPr lang="de-DE" altLang="de-DE" sz="1600" dirty="0">
              <a:latin typeface="Century Gothic" pitchFamily="34" charset="0"/>
            </a:endParaRPr>
          </a:p>
        </p:txBody>
      </p:sp>
      <p:sp>
        <p:nvSpPr>
          <p:cNvPr id="464900" name="Textfeld 1">
            <a:extLst>
              <a:ext uri="{FF2B5EF4-FFF2-40B4-BE49-F238E27FC236}">
                <a16:creationId xmlns:a16="http://schemas.microsoft.com/office/drawing/2014/main" id="{8F31131F-F573-451A-B35D-2D2CC128BF8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64902" name="Rectangle 2">
            <a:extLst>
              <a:ext uri="{FF2B5EF4-FFF2-40B4-BE49-F238E27FC236}">
                <a16:creationId xmlns:a16="http://schemas.microsoft.com/office/drawing/2014/main" id="{84A5A783-26BF-4B35-9BBE-9F987680E1F6}"/>
              </a:ext>
            </a:extLst>
          </p:cNvPr>
          <p:cNvSpPr txBox="1">
            <a:spLocks/>
          </p:cNvSpPr>
          <p:nvPr/>
        </p:nvSpPr>
        <p:spPr bwMode="auto">
          <a:xfrm>
            <a:off x="1055290" y="1044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6.4.4 Anwendungswahlrecht für kleine Gesellschaften; Forts.</a:t>
            </a:r>
          </a:p>
        </p:txBody>
      </p:sp>
    </p:spTree>
  </p:cSld>
  <p:clrMapOvr>
    <a:masterClrMapping/>
  </p:clrMapOvr>
  <p:transition spd="slow"/>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8" name="Textfeld 1">
            <a:extLst>
              <a:ext uri="{FF2B5EF4-FFF2-40B4-BE49-F238E27FC236}">
                <a16:creationId xmlns:a16="http://schemas.microsoft.com/office/drawing/2014/main" id="{064A82FB-39D3-4D2A-BCD2-F0BDDFE1A80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6" name="Rectangle 2">
            <a:extLst>
              <a:ext uri="{FF2B5EF4-FFF2-40B4-BE49-F238E27FC236}">
                <a16:creationId xmlns:a16="http://schemas.microsoft.com/office/drawing/2014/main" id="{05951264-9ABA-45A0-A4C6-CF69A2D1352A}"/>
              </a:ext>
            </a:extLst>
          </p:cNvPr>
          <p:cNvSpPr txBox="1">
            <a:spLocks/>
          </p:cNvSpPr>
          <p:nvPr/>
        </p:nvSpPr>
        <p:spPr bwMode="auto">
          <a:xfrm>
            <a:off x="1061448" y="81102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6.5	</a:t>
            </a:r>
            <a:r>
              <a:rPr lang="de-DE" sz="2800" b="1" dirty="0">
                <a:latin typeface="Century Gothic" panose="020B0502020202020204" pitchFamily="34" charset="0"/>
              </a:rPr>
              <a:t>Besondere Prüfungshandlungen zu den latenten Steuern</a:t>
            </a:r>
          </a:p>
          <a:p>
            <a:pPr lvl="4">
              <a:spcBef>
                <a:spcPts val="600"/>
              </a:spcBef>
              <a:spcAft>
                <a:spcPts val="600"/>
              </a:spcAft>
              <a:tabLst>
                <a:tab pos="444500" algn="l"/>
              </a:tabLst>
            </a:pPr>
            <a:r>
              <a:rPr lang="de-DE" b="1" dirty="0">
                <a:latin typeface="Century Gothic" panose="020B0502020202020204" pitchFamily="34" charset="0"/>
              </a:rPr>
              <a:t>6.5.1	</a:t>
            </a:r>
            <a:r>
              <a:rPr lang="de-DE" dirty="0">
                <a:latin typeface="Century Gothic" panose="020B0502020202020204" pitchFamily="34" charset="0"/>
              </a:rPr>
              <a:t>Beispiel zur Wasserhahn-Sieb-Analogie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6.5.2	</a:t>
            </a:r>
            <a:r>
              <a:rPr lang="de-DE" dirty="0">
                <a:latin typeface="Century Gothic" panose="020B0502020202020204" pitchFamily="34" charset="0"/>
              </a:rPr>
              <a:t>Problem: Kontrollen funktionieren nicht oder werden 	umgangen?!?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6.5.3	</a:t>
            </a:r>
            <a:r>
              <a:rPr lang="de-DE" dirty="0">
                <a:latin typeface="Century Gothic" panose="020B0502020202020204" pitchFamily="34" charset="0"/>
              </a:rPr>
              <a:t>Prüfungshandlungen durch Prüferteam</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6.5.4	</a:t>
            </a:r>
            <a:r>
              <a:rPr lang="de-DE" dirty="0">
                <a:latin typeface="Century Gothic" panose="020B0502020202020204" pitchFamily="34" charset="0"/>
              </a:rPr>
              <a:t>Überblick: Gegenstand der Prüfung</a:t>
            </a:r>
          </a:p>
          <a:p>
            <a:pPr lvl="4">
              <a:spcBef>
                <a:spcPts val="600"/>
              </a:spcBef>
              <a:spcAft>
                <a:spcPts val="600"/>
              </a:spcAft>
              <a:tabLst>
                <a:tab pos="444500" algn="l"/>
              </a:tabLst>
            </a:pPr>
            <a:r>
              <a:rPr lang="de-DE" b="1" dirty="0">
                <a:latin typeface="Century Gothic" panose="020B0502020202020204" pitchFamily="34" charset="0"/>
              </a:rPr>
              <a:t>6.5.5	</a:t>
            </a:r>
            <a:r>
              <a:rPr lang="de-DE">
                <a:latin typeface="Century Gothic" panose="020B0502020202020204" pitchFamily="34" charset="0"/>
              </a:rPr>
              <a:t>Prüfungsgrundlagen Mitwirkungspflicht /</a:t>
            </a:r>
            <a:br>
              <a:rPr lang="de-DE" dirty="0">
                <a:latin typeface="Century Gothic" panose="020B0502020202020204" pitchFamily="34" charset="0"/>
              </a:rPr>
            </a:br>
            <a:r>
              <a:rPr lang="de-DE" dirty="0">
                <a:latin typeface="Century Gothic" panose="020B0502020202020204" pitchFamily="34" charset="0"/>
              </a:rPr>
              <a:t>	Unterlagenbeschaffung beim Mandanten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6.5.6	</a:t>
            </a:r>
            <a:r>
              <a:rPr lang="de-DE" dirty="0">
                <a:latin typeface="Century Gothic" panose="020B0502020202020204" pitchFamily="34" charset="0"/>
              </a:rPr>
              <a:t>Prüfungshandlungen bei nicht aktiviertem Aktivsaldo</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6.5.7	</a:t>
            </a:r>
            <a:r>
              <a:rPr lang="de-DE" dirty="0">
                <a:latin typeface="Century Gothic" panose="020B0502020202020204" pitchFamily="34" charset="0"/>
              </a:rPr>
              <a:t>Prüfungshandlungen bei aktiviertem Aktivsaldo oder 	passiviertem Passivsaldo</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6.5.8	</a:t>
            </a:r>
            <a:r>
              <a:rPr lang="de-DE" dirty="0">
                <a:latin typeface="Century Gothic" panose="020B0502020202020204" pitchFamily="34" charset="0"/>
              </a:rPr>
              <a:t>Wesentlichkeitsbetrachtungen</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29A88A99-A271-44E7-8289-79E00DE3C420}"/>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Inhaltsplatzhalter 4" descr="Bildschirmausschnitt">
            <a:extLst>
              <a:ext uri="{FF2B5EF4-FFF2-40B4-BE49-F238E27FC236}">
                <a16:creationId xmlns:a16="http://schemas.microsoft.com/office/drawing/2014/main" id="{1D6C3A6B-3C9D-46B3-AE05-49DBF53D141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32793" y="1226248"/>
            <a:ext cx="7583487" cy="5075238"/>
          </a:xfrm>
          <a:prstGeom prst="rect">
            <a:avLst/>
          </a:prstGeom>
        </p:spPr>
      </p:pic>
      <p:sp>
        <p:nvSpPr>
          <p:cNvPr id="468995" name="Textfeld 6">
            <a:extLst>
              <a:ext uri="{FF2B5EF4-FFF2-40B4-BE49-F238E27FC236}">
                <a16:creationId xmlns:a16="http://schemas.microsoft.com/office/drawing/2014/main" id="{93F54C60-E54E-4665-BF9E-60B46C3FC7E7}"/>
              </a:ext>
            </a:extLst>
          </p:cNvPr>
          <p:cNvSpPr txBox="1">
            <a:spLocks noChangeArrowheads="1"/>
          </p:cNvSpPr>
          <p:nvPr/>
        </p:nvSpPr>
        <p:spPr bwMode="auto">
          <a:xfrm>
            <a:off x="965144" y="1196752"/>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b="1">
                <a:solidFill>
                  <a:srgbClr val="000000"/>
                </a:solidFill>
                <a:latin typeface="Century Gothic" panose="020B0502020202020204" pitchFamily="34" charset="0"/>
              </a:rPr>
              <a:t>Risikoorientierter Prüfungsansatz</a:t>
            </a:r>
          </a:p>
        </p:txBody>
      </p:sp>
      <p:sp>
        <p:nvSpPr>
          <p:cNvPr id="468996" name="Rectangle 2">
            <a:extLst>
              <a:ext uri="{FF2B5EF4-FFF2-40B4-BE49-F238E27FC236}">
                <a16:creationId xmlns:a16="http://schemas.microsoft.com/office/drawing/2014/main" id="{161FB242-317C-4BB1-AD9D-2C7A1186529F}"/>
              </a:ext>
            </a:extLst>
          </p:cNvPr>
          <p:cNvSpPr txBox="1">
            <a:spLocks/>
          </p:cNvSpPr>
          <p:nvPr/>
        </p:nvSpPr>
        <p:spPr bwMode="auto">
          <a:xfrm>
            <a:off x="1064815" y="821854"/>
            <a:ext cx="10791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6.5 Besondere Prüfungshandlungen zu den latenten Steuern</a:t>
            </a:r>
          </a:p>
        </p:txBody>
      </p:sp>
      <p:sp>
        <p:nvSpPr>
          <p:cNvPr id="468998" name="Textfeld 1">
            <a:extLst>
              <a:ext uri="{FF2B5EF4-FFF2-40B4-BE49-F238E27FC236}">
                <a16:creationId xmlns:a16="http://schemas.microsoft.com/office/drawing/2014/main" id="{6BAD5229-1846-4BCE-9BC8-A2CA2CB81CD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3">
            <a:extLst>
              <a:ext uri="{FF2B5EF4-FFF2-40B4-BE49-F238E27FC236}">
                <a16:creationId xmlns:a16="http://schemas.microsoft.com/office/drawing/2014/main" id="{25F5D363-1E92-4366-AF22-5531611069AF}"/>
              </a:ext>
            </a:extLst>
          </p:cNvPr>
          <p:cNvSpPr>
            <a:spLocks noGrp="1"/>
          </p:cNvSpPr>
          <p:nvPr>
            <p:ph type="body" idx="4294967295"/>
          </p:nvPr>
        </p:nvSpPr>
        <p:spPr>
          <a:xfrm>
            <a:off x="965144" y="1420813"/>
            <a:ext cx="10945812" cy="5103812"/>
          </a:xfrm>
          <a:prstGeom prst="rect">
            <a:avLst/>
          </a:prstGeom>
        </p:spPr>
        <p:txBody>
          <a:bodyPr/>
          <a:lstStyle/>
          <a:p>
            <a:pPr>
              <a:lnSpc>
                <a:spcPct val="100000"/>
              </a:lnSpc>
              <a:spcBef>
                <a:spcPts val="600"/>
              </a:spcBef>
              <a:spcAft>
                <a:spcPts val="600"/>
              </a:spcAft>
              <a:defRPr/>
            </a:pPr>
            <a:r>
              <a:rPr lang="de-DE" altLang="de-DE" sz="1600" b="1" dirty="0">
                <a:solidFill>
                  <a:srgbClr val="00B0F0"/>
                </a:solidFill>
                <a:latin typeface="Century Gothic" panose="020B0502020202020204" pitchFamily="34" charset="0"/>
              </a:rPr>
              <a:t>6.5.1 Beispiel zur Wasserhahn-Sieb-Analogie</a:t>
            </a:r>
          </a:p>
          <a:p>
            <a:pPr marL="265113" lvl="1" indent="-261938">
              <a:lnSpc>
                <a:spcPct val="100000"/>
              </a:lnSpc>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Annahme: Mandant hat bekanntermaßen Aversion gegen Steuern („Die kriegen von mir nix")</a:t>
            </a:r>
          </a:p>
          <a:p>
            <a:pPr marL="265113" lvl="1" indent="-265113">
              <a:lnSpc>
                <a:spcPct val="100000"/>
              </a:lnSpc>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Ableitung inhärente Risiken aus dieser Haltung</a:t>
            </a:r>
          </a:p>
          <a:p>
            <a:pPr marL="539750" lvl="2" indent="-274638">
              <a:lnSpc>
                <a:spcPct val="100000"/>
              </a:lnSpc>
              <a:spcBef>
                <a:spcPts val="600"/>
              </a:spcBef>
              <a:spcAft>
                <a:spcPts val="600"/>
              </a:spcAft>
              <a:buFont typeface="+mj-lt"/>
              <a:buAutoNum type="arabicPeriod"/>
              <a:defRPr/>
            </a:pPr>
            <a:r>
              <a:rPr lang="de-DE" altLang="de-DE" sz="1600" dirty="0">
                <a:latin typeface="Century Gothic" panose="020B0502020202020204" pitchFamily="34" charset="0"/>
              </a:rPr>
              <a:t>Keine Korrektur der Drohverlust-Rückstellungen</a:t>
            </a:r>
          </a:p>
          <a:p>
            <a:pPr marL="539750" lvl="2" indent="-274638">
              <a:lnSpc>
                <a:spcPct val="100000"/>
              </a:lnSpc>
              <a:spcBef>
                <a:spcPts val="600"/>
              </a:spcBef>
              <a:spcAft>
                <a:spcPts val="600"/>
              </a:spcAft>
              <a:buFont typeface="+mj-lt"/>
              <a:buAutoNum type="arabicPeriod"/>
              <a:defRPr/>
            </a:pPr>
            <a:r>
              <a:rPr lang="de-DE" altLang="de-DE" sz="1600" dirty="0">
                <a:latin typeface="Century Gothic" panose="020B0502020202020204" pitchFamily="34" charset="0"/>
              </a:rPr>
              <a:t>…</a:t>
            </a:r>
          </a:p>
          <a:p>
            <a:pPr marL="539750" lvl="2" indent="-274638">
              <a:lnSpc>
                <a:spcPct val="100000"/>
              </a:lnSpc>
              <a:spcBef>
                <a:spcPts val="600"/>
              </a:spcBef>
              <a:spcAft>
                <a:spcPts val="600"/>
              </a:spcAft>
              <a:buFont typeface="+mj-lt"/>
              <a:buAutoNum type="arabicPeriod"/>
              <a:defRPr/>
            </a:pPr>
            <a:r>
              <a:rPr lang="de-DE" altLang="de-DE" sz="1600" dirty="0">
                <a:latin typeface="Century Gothic" panose="020B0502020202020204" pitchFamily="34" charset="0"/>
              </a:rPr>
              <a:t>…</a:t>
            </a:r>
          </a:p>
          <a:p>
            <a:pPr marL="265113" indent="-265113">
              <a:lnSpc>
                <a:spcPct val="100000"/>
              </a:lnSpc>
              <a:spcBef>
                <a:spcPts val="600"/>
              </a:spcBef>
              <a:spcAft>
                <a:spcPts val="600"/>
              </a:spcAft>
              <a:buFont typeface="+mj-lt"/>
              <a:buAutoNum type="alphaLcPeriod" startAt="3"/>
              <a:defRPr/>
            </a:pPr>
            <a:r>
              <a:rPr lang="de-DE" altLang="de-DE" sz="1600" b="1" dirty="0">
                <a:solidFill>
                  <a:srgbClr val="00B0F0"/>
                </a:solidFill>
                <a:latin typeface="Century Gothic" panose="020B0502020202020204" pitchFamily="34" charset="0"/>
              </a:rPr>
              <a:t>Mögliche Kontrollmechanismen</a:t>
            </a:r>
          </a:p>
          <a:p>
            <a:pPr marL="539750" lvl="1" indent="-27305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Automatische Kontrollen in EDV-Programmen:</a:t>
            </a:r>
          </a:p>
          <a:p>
            <a:pPr marL="804863" lvl="2" indent="-265113">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Automatische Hinzurechnung über spezielle </a:t>
            </a:r>
            <a:r>
              <a:rPr lang="de-DE" altLang="de-DE" sz="1600" dirty="0" err="1">
                <a:latin typeface="Century Gothic" panose="020B0502020202020204" pitchFamily="34" charset="0"/>
              </a:rPr>
              <a:t>FiBu</a:t>
            </a:r>
            <a:r>
              <a:rPr lang="de-DE" altLang="de-DE" sz="1600" dirty="0">
                <a:latin typeface="Century Gothic" panose="020B0502020202020204" pitchFamily="34" charset="0"/>
              </a:rPr>
              <a:t> Konten (z. B. Kto. 920 </a:t>
            </a:r>
            <a:r>
              <a:rPr lang="de-DE" altLang="de-DE" sz="1600">
                <a:latin typeface="Century Gothic" panose="020B0502020202020204" pitchFamily="34" charset="0"/>
              </a:rPr>
              <a:t>für Drohverlust-RSt</a:t>
            </a:r>
            <a:br>
              <a:rPr lang="de-DE" altLang="de-DE" sz="1600">
                <a:latin typeface="Century Gothic" panose="020B0502020202020204" pitchFamily="34" charset="0"/>
              </a:rPr>
            </a:br>
            <a:r>
              <a:rPr lang="de-DE" altLang="de-DE" sz="1600">
                <a:latin typeface="Century Gothic" panose="020B0502020202020204" pitchFamily="34" charset="0"/>
              </a:rPr>
              <a:t>und Konto </a:t>
            </a:r>
            <a:r>
              <a:rPr lang="de-DE" altLang="de-DE" sz="1600" dirty="0">
                <a:latin typeface="Century Gothic" panose="020B0502020202020204" pitchFamily="34" charset="0"/>
              </a:rPr>
              <a:t>Kto. 4810 für Aufwandskonto i. Z. m. Bildung und Auflösung der Drohverlust-RSt) </a:t>
            </a:r>
          </a:p>
          <a:p>
            <a:pPr marL="539750" lvl="1" indent="-27305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Manuelle Kontrollen:</a:t>
            </a:r>
          </a:p>
          <a:p>
            <a:pPr marL="804863" lvl="2" indent="-265113">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Checkliste im Rahmen der Erstellung der Steuerbilanz durch Mandant</a:t>
            </a:r>
          </a:p>
          <a:p>
            <a:pPr marL="804863" lvl="2" indent="-265113">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Vier-Augen-Prinzip</a:t>
            </a:r>
          </a:p>
        </p:txBody>
      </p:sp>
      <p:sp>
        <p:nvSpPr>
          <p:cNvPr id="471044" name="Textfeld 1">
            <a:extLst>
              <a:ext uri="{FF2B5EF4-FFF2-40B4-BE49-F238E27FC236}">
                <a16:creationId xmlns:a16="http://schemas.microsoft.com/office/drawing/2014/main" id="{058EE2D2-F04C-4587-892E-5E5C27A4633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71046" name="Rectangle 2">
            <a:extLst>
              <a:ext uri="{FF2B5EF4-FFF2-40B4-BE49-F238E27FC236}">
                <a16:creationId xmlns:a16="http://schemas.microsoft.com/office/drawing/2014/main" id="{807B37C5-B964-4C2F-A4B4-A0959F58217B}"/>
              </a:ext>
            </a:extLst>
          </p:cNvPr>
          <p:cNvSpPr txBox="1">
            <a:spLocks/>
          </p:cNvSpPr>
          <p:nvPr/>
        </p:nvSpPr>
        <p:spPr bwMode="auto">
          <a:xfrm>
            <a:off x="1055671" y="1016918"/>
            <a:ext cx="10791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800" b="1" dirty="0">
                <a:solidFill>
                  <a:srgbClr val="00B0F0"/>
                </a:solidFill>
                <a:latin typeface="Century Gothic" panose="020B0502020202020204" pitchFamily="34" charset="0"/>
              </a:rPr>
              <a:t>6.5 Besondere Prüfungshandlungen zu den latenten Steuern; Forts.</a:t>
            </a:r>
          </a:p>
        </p:txBody>
      </p:sp>
    </p:spTree>
  </p:cSld>
  <p:clrMapOvr>
    <a:masterClrMapping/>
  </p:clrMapOvr>
  <p:transition spd="slow"/>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a:extLst>
              <a:ext uri="{FF2B5EF4-FFF2-40B4-BE49-F238E27FC236}">
                <a16:creationId xmlns:a16="http://schemas.microsoft.com/office/drawing/2014/main" id="{E8D3B9BB-0958-41BB-B653-766F617DD070}"/>
              </a:ext>
            </a:extLst>
          </p:cNvPr>
          <p:cNvSpPr>
            <a:spLocks noGrp="1"/>
          </p:cNvSpPr>
          <p:nvPr>
            <p:ph type="body" idx="4294967295"/>
          </p:nvPr>
        </p:nvSpPr>
        <p:spPr>
          <a:xfrm>
            <a:off x="955850" y="1412875"/>
            <a:ext cx="10801350" cy="4895850"/>
          </a:xfrm>
          <a:prstGeom prst="rect">
            <a:avLst/>
          </a:prstGeom>
        </p:spPr>
        <p:txBody>
          <a:bodyPr/>
          <a:lstStyle/>
          <a:p>
            <a:pPr marL="266700" lvl="3" indent="-266700">
              <a:lnSpc>
                <a:spcPct val="100000"/>
              </a:lnSpc>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Versagen von automatischen Kontrollen in EDV-Programmen:</a:t>
            </a:r>
          </a:p>
          <a:p>
            <a:pPr marL="285750" lvl="3" indent="-285750">
              <a:lnSpc>
                <a:spcPct val="100000"/>
              </a:lnSpc>
              <a:spcBef>
                <a:spcPts val="600"/>
              </a:spcBef>
              <a:spcAft>
                <a:spcPts val="600"/>
              </a:spcAft>
              <a:buFont typeface="Wingdings" panose="05000000000000000000" pitchFamily="2" charset="2"/>
              <a:buChar char="Ø"/>
              <a:defRPr/>
            </a:pPr>
            <a:r>
              <a:rPr lang="de-DE" altLang="de-DE" sz="1600" dirty="0">
                <a:latin typeface="Century Gothic" panose="020B0502020202020204" pitchFamily="34" charset="0"/>
              </a:rPr>
              <a:t>Fragen: </a:t>
            </a:r>
          </a:p>
          <a:p>
            <a:pPr marL="552450" lvl="3"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Wurde die Systematik im weiterhin durchgeführt?</a:t>
            </a:r>
          </a:p>
          <a:p>
            <a:pPr marL="552450" lvl="3"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Wurde auf andere Konten gebucht?</a:t>
            </a:r>
          </a:p>
          <a:p>
            <a:pPr marL="552450" lvl="3"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a:t>
            </a:r>
          </a:p>
          <a:p>
            <a:pPr marL="534988" lvl="3" indent="0">
              <a:lnSpc>
                <a:spcPct val="100000"/>
              </a:lnSpc>
              <a:spcBef>
                <a:spcPts val="600"/>
              </a:spcBef>
              <a:spcAft>
                <a:spcPts val="600"/>
              </a:spcAft>
              <a:buFont typeface="Arial" panose="020B0604020202020204" pitchFamily="34" charset="0"/>
              <a:buNone/>
              <a:tabLst>
                <a:tab pos="895350" algn="l"/>
              </a:tabLst>
              <a:defRPr/>
            </a:pPr>
            <a:r>
              <a:rPr lang="de-DE" altLang="de-DE" sz="1600" dirty="0">
                <a:latin typeface="Century Gothic" panose="020B0502020202020204" pitchFamily="34" charset="0"/>
                <a:sym typeface="Wingdings" panose="05000000000000000000" pitchFamily="2" charset="2"/>
              </a:rPr>
              <a:t>	</a:t>
            </a:r>
            <a:r>
              <a:rPr lang="de-DE" altLang="de-DE" sz="1600" dirty="0">
                <a:latin typeface="Century Gothic" panose="020B0502020202020204" pitchFamily="34" charset="0"/>
              </a:rPr>
              <a:t>zu prüfen!</a:t>
            </a:r>
          </a:p>
          <a:p>
            <a:pPr marL="285750" lvl="3" indent="-304800">
              <a:lnSpc>
                <a:spcPct val="100000"/>
              </a:lnSpc>
              <a:spcBef>
                <a:spcPts val="600"/>
              </a:spcBef>
              <a:spcAft>
                <a:spcPts val="600"/>
              </a:spcAft>
              <a:buFont typeface="+mj-lt"/>
              <a:buAutoNum type="alphaLcPeriod" startAt="2"/>
              <a:tabLst>
                <a:tab pos="895350" algn="l"/>
              </a:tabLst>
              <a:defRPr/>
            </a:pPr>
            <a:r>
              <a:rPr lang="de-DE" altLang="de-DE" sz="1600" b="1" dirty="0">
                <a:solidFill>
                  <a:srgbClr val="00B0F0"/>
                </a:solidFill>
                <a:latin typeface="Century Gothic" panose="020B0502020202020204" pitchFamily="34" charset="0"/>
              </a:rPr>
              <a:t>Versagen bei manuellen Kontrollen:</a:t>
            </a:r>
            <a:br>
              <a:rPr lang="de-DE" altLang="de-DE" sz="1600" dirty="0">
                <a:latin typeface="Century Gothic" panose="020B0502020202020204" pitchFamily="34" charset="0"/>
              </a:rPr>
            </a:br>
            <a:br>
              <a:rPr lang="de-DE" altLang="de-DE" sz="1600" dirty="0">
                <a:latin typeface="Century Gothic" panose="020B0502020202020204" pitchFamily="34" charset="0"/>
              </a:rPr>
            </a:br>
            <a:r>
              <a:rPr lang="de-DE" altLang="de-DE" sz="1600" dirty="0">
                <a:latin typeface="Century Gothic" panose="020B0502020202020204" pitchFamily="34" charset="0"/>
              </a:rPr>
              <a:t>Fragen:</a:t>
            </a:r>
          </a:p>
          <a:p>
            <a:pPr marL="552450" lvl="3" indent="-285750">
              <a:lnSpc>
                <a:spcPct val="100000"/>
              </a:lnSpc>
              <a:spcBef>
                <a:spcPts val="600"/>
              </a:spcBef>
              <a:spcAft>
                <a:spcPts val="600"/>
              </a:spcAft>
              <a:buFont typeface="Arial" panose="020B0604020202020204" pitchFamily="34" charset="0"/>
              <a:buChar char="•"/>
              <a:tabLst>
                <a:tab pos="895350" algn="l"/>
              </a:tabLst>
              <a:defRPr/>
            </a:pPr>
            <a:r>
              <a:rPr lang="de-DE" altLang="de-DE" sz="1600" dirty="0">
                <a:latin typeface="Century Gothic" panose="020B0502020202020204" pitchFamily="34" charset="0"/>
              </a:rPr>
              <a:t>Checkliste des Mandanten von ihm wahrheitsgemäß geführt?</a:t>
            </a:r>
          </a:p>
          <a:p>
            <a:pPr marL="552450" lvl="3" indent="-285750">
              <a:lnSpc>
                <a:spcPct val="100000"/>
              </a:lnSpc>
              <a:spcBef>
                <a:spcPts val="600"/>
              </a:spcBef>
              <a:spcAft>
                <a:spcPts val="600"/>
              </a:spcAft>
              <a:buFont typeface="Arial" panose="020B0604020202020204" pitchFamily="34" charset="0"/>
              <a:buChar char="•"/>
              <a:tabLst>
                <a:tab pos="895350" algn="l"/>
              </a:tabLst>
              <a:defRPr/>
            </a:pPr>
            <a:r>
              <a:rPr lang="de-DE" altLang="de-DE" sz="1600" dirty="0">
                <a:latin typeface="Century Gothic" panose="020B0502020202020204" pitchFamily="34" charset="0"/>
              </a:rPr>
              <a:t>Hat die das Vier-Augen-Prinzip wahrende Person „ein Auge zugedrückt"?</a:t>
            </a:r>
          </a:p>
          <a:p>
            <a:pPr marL="542925" lvl="3" indent="0">
              <a:lnSpc>
                <a:spcPct val="100000"/>
              </a:lnSpc>
              <a:spcBef>
                <a:spcPts val="600"/>
              </a:spcBef>
              <a:spcAft>
                <a:spcPts val="600"/>
              </a:spcAft>
              <a:buFont typeface="Arial" panose="020B0604020202020204" pitchFamily="34" charset="0"/>
              <a:buNone/>
              <a:tabLst>
                <a:tab pos="895350" algn="l"/>
              </a:tabLst>
              <a:defRPr/>
            </a:pPr>
            <a:r>
              <a:rPr lang="de-DE" altLang="de-DE" sz="1600" dirty="0">
                <a:latin typeface="Century Gothic" panose="020B0502020202020204" pitchFamily="34" charset="0"/>
                <a:sym typeface="Wingdings" panose="05000000000000000000" pitchFamily="2" charset="2"/>
              </a:rPr>
              <a:t>	</a:t>
            </a:r>
            <a:r>
              <a:rPr lang="de-DE" altLang="de-DE" sz="1600" dirty="0">
                <a:latin typeface="Century Gothic" panose="020B0502020202020204" pitchFamily="34" charset="0"/>
              </a:rPr>
              <a:t>zu prüfen!</a:t>
            </a:r>
          </a:p>
        </p:txBody>
      </p:sp>
      <p:sp>
        <p:nvSpPr>
          <p:cNvPr id="473092" name="Textfeld 1">
            <a:extLst>
              <a:ext uri="{FF2B5EF4-FFF2-40B4-BE49-F238E27FC236}">
                <a16:creationId xmlns:a16="http://schemas.microsoft.com/office/drawing/2014/main" id="{19112ADB-5CCC-4A0E-A5CF-288EE2D2B76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
        <p:nvSpPr>
          <p:cNvPr id="473094" name="Rectangle 2">
            <a:extLst>
              <a:ext uri="{FF2B5EF4-FFF2-40B4-BE49-F238E27FC236}">
                <a16:creationId xmlns:a16="http://schemas.microsoft.com/office/drawing/2014/main" id="{B93EDC4A-C6D8-4621-8A6B-6907F37A1042}"/>
              </a:ext>
            </a:extLst>
          </p:cNvPr>
          <p:cNvSpPr txBox="1">
            <a:spLocks/>
          </p:cNvSpPr>
          <p:nvPr/>
        </p:nvSpPr>
        <p:spPr bwMode="auto">
          <a:xfrm>
            <a:off x="1055290" y="104502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6.5.2 Problem: Kontrollen funktionieren nicht oder werden umgangen?!?</a:t>
            </a:r>
          </a:p>
        </p:txBody>
      </p:sp>
    </p:spTree>
  </p:cSld>
  <p:clrMapOvr>
    <a:masterClrMapping/>
  </p:clrMapOvr>
  <p:transition spd="slow"/>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3">
            <a:extLst>
              <a:ext uri="{FF2B5EF4-FFF2-40B4-BE49-F238E27FC236}">
                <a16:creationId xmlns:a16="http://schemas.microsoft.com/office/drawing/2014/main" id="{DE8A6D2F-643E-46B8-8160-1C2F1E940E6F}"/>
              </a:ext>
            </a:extLst>
          </p:cNvPr>
          <p:cNvSpPr>
            <a:spLocks noGrp="1"/>
          </p:cNvSpPr>
          <p:nvPr>
            <p:ph type="body" idx="4294967295"/>
          </p:nvPr>
        </p:nvSpPr>
        <p:spPr>
          <a:xfrm>
            <a:off x="956000" y="1412875"/>
            <a:ext cx="10801350" cy="4895850"/>
          </a:xfrm>
          <a:prstGeom prst="rect">
            <a:avLst/>
          </a:prstGeom>
        </p:spPr>
        <p:txBody>
          <a:bodyPr/>
          <a:lstStyle/>
          <a:p>
            <a:pPr marL="266700" lvl="2" indent="-266700">
              <a:lnSpc>
                <a:spcPct val="100000"/>
              </a:lnSpc>
              <a:spcBef>
                <a:spcPts val="600"/>
              </a:spcBef>
              <a:spcAft>
                <a:spcPts val="600"/>
              </a:spcAft>
              <a:buFont typeface="+mj-lt"/>
              <a:buAutoNum type="alphaLcPeriod"/>
              <a:tabLst>
                <a:tab pos="180975" algn="l"/>
              </a:tabLst>
              <a:defRPr/>
            </a:pPr>
            <a:r>
              <a:rPr lang="de-DE" altLang="de-DE" sz="1600" b="1" dirty="0">
                <a:solidFill>
                  <a:srgbClr val="00B0F0"/>
                </a:solidFill>
                <a:latin typeface="Century Gothic" panose="020B0502020202020204" pitchFamily="34" charset="0"/>
              </a:rPr>
              <a:t>Identifikation von Fehlerrisiken</a:t>
            </a:r>
          </a:p>
          <a:p>
            <a:pPr marL="266700" lvl="2" indent="-266700">
              <a:lnSpc>
                <a:spcPct val="100000"/>
              </a:lnSpc>
              <a:spcBef>
                <a:spcPts val="600"/>
              </a:spcBef>
              <a:spcAft>
                <a:spcPts val="600"/>
              </a:spcAft>
              <a:buFont typeface="+mj-lt"/>
              <a:buAutoNum type="alphaLcPeriod"/>
              <a:tabLst>
                <a:tab pos="180975" algn="l"/>
              </a:tabLst>
              <a:defRPr/>
            </a:pPr>
            <a:r>
              <a:rPr lang="de-DE" altLang="de-DE" sz="1600" b="1" dirty="0">
                <a:solidFill>
                  <a:srgbClr val="00B0F0"/>
                </a:solidFill>
                <a:latin typeface="Century Gothic" panose="020B0502020202020204" pitchFamily="34" charset="0"/>
              </a:rPr>
              <a:t>Prüfung internes Kontrollsystem </a:t>
            </a:r>
          </a:p>
          <a:p>
            <a:pPr marL="560388" lvl="2" indent="-285750">
              <a:lnSpc>
                <a:spcPct val="100000"/>
              </a:lnSpc>
              <a:spcBef>
                <a:spcPts val="600"/>
              </a:spcBef>
              <a:spcAft>
                <a:spcPts val="600"/>
              </a:spcAft>
              <a:buFont typeface="Symbol" panose="05050102010706020507" pitchFamily="18" charset="2"/>
              <a:buChar char="-"/>
              <a:tabLst>
                <a:tab pos="180975" algn="l"/>
              </a:tabLst>
              <a:defRPr/>
            </a:pPr>
            <a:r>
              <a:rPr lang="de-DE" altLang="de-DE" sz="1600" dirty="0">
                <a:latin typeface="Century Gothic" panose="020B0502020202020204" pitchFamily="34" charset="0"/>
              </a:rPr>
              <a:t>Angemessenheit </a:t>
            </a:r>
            <a:r>
              <a:rPr lang="de-DE" altLang="de-DE" sz="1600" dirty="0">
                <a:latin typeface="Century Gothic" panose="020B0502020202020204" pitchFamily="34" charset="0"/>
                <a:sym typeface="Wingdings" panose="05000000000000000000" pitchFamily="2" charset="2"/>
              </a:rPr>
              <a:t></a:t>
            </a:r>
            <a:r>
              <a:rPr lang="de-DE" altLang="de-DE" sz="1600" dirty="0">
                <a:latin typeface="Century Gothic" panose="020B0502020202020204" pitchFamily="34" charset="0"/>
              </a:rPr>
              <a:t> Aufbauprüfung</a:t>
            </a:r>
          </a:p>
          <a:p>
            <a:pPr marL="560388" lvl="2" indent="-285750">
              <a:lnSpc>
                <a:spcPct val="100000"/>
              </a:lnSpc>
              <a:spcBef>
                <a:spcPts val="600"/>
              </a:spcBef>
              <a:spcAft>
                <a:spcPts val="600"/>
              </a:spcAft>
              <a:buFont typeface="Symbol" panose="05050102010706020507" pitchFamily="18" charset="2"/>
              <a:buChar char="-"/>
              <a:tabLst>
                <a:tab pos="180975" algn="l"/>
              </a:tabLst>
              <a:defRPr/>
            </a:pPr>
            <a:r>
              <a:rPr lang="de-DE" altLang="de-DE" sz="1600" dirty="0">
                <a:latin typeface="Century Gothic" panose="020B0502020202020204" pitchFamily="34" charset="0"/>
              </a:rPr>
              <a:t>Durchführung </a:t>
            </a:r>
            <a:r>
              <a:rPr lang="de-DE" altLang="de-DE" sz="1600" dirty="0">
                <a:latin typeface="Century Gothic" panose="020B0502020202020204" pitchFamily="34" charset="0"/>
                <a:sym typeface="Wingdings" panose="05000000000000000000" pitchFamily="2" charset="2"/>
              </a:rPr>
              <a:t></a:t>
            </a:r>
            <a:r>
              <a:rPr lang="de-DE" altLang="de-DE" sz="1600" dirty="0">
                <a:latin typeface="Century Gothic" panose="020B0502020202020204" pitchFamily="34" charset="0"/>
              </a:rPr>
              <a:t> Funktionsprüfung</a:t>
            </a:r>
          </a:p>
          <a:p>
            <a:pPr marL="266700" lvl="2" indent="-266700">
              <a:lnSpc>
                <a:spcPct val="100000"/>
              </a:lnSpc>
              <a:spcBef>
                <a:spcPts val="600"/>
              </a:spcBef>
              <a:spcAft>
                <a:spcPts val="600"/>
              </a:spcAft>
              <a:buFont typeface="+mj-lt"/>
              <a:buAutoNum type="alphaLcPeriod" startAt="3"/>
              <a:tabLst>
                <a:tab pos="180975" algn="l"/>
              </a:tabLst>
              <a:defRPr/>
            </a:pPr>
            <a:r>
              <a:rPr lang="de-DE" altLang="de-DE" sz="1600" b="1" dirty="0">
                <a:solidFill>
                  <a:srgbClr val="00B0F0"/>
                </a:solidFill>
                <a:latin typeface="Century Gothic" panose="020B0502020202020204" pitchFamily="34" charset="0"/>
              </a:rPr>
              <a:t>Aussagebezogene Prüfungshandlungen</a:t>
            </a:r>
          </a:p>
          <a:p>
            <a:pPr marL="0" lvl="2" indent="266700">
              <a:lnSpc>
                <a:spcPct val="100000"/>
              </a:lnSpc>
              <a:spcBef>
                <a:spcPts val="600"/>
              </a:spcBef>
              <a:spcAft>
                <a:spcPts val="600"/>
              </a:spcAft>
              <a:buFont typeface="Arial" panose="020B0604020202020204" pitchFamily="34" charset="0"/>
              <a:buNone/>
              <a:tabLst>
                <a:tab pos="180975" algn="l"/>
              </a:tabLst>
              <a:defRPr/>
            </a:pPr>
            <a:r>
              <a:rPr lang="de-DE" altLang="de-DE" sz="1600" dirty="0">
                <a:latin typeface="Century Gothic" panose="020B0502020202020204" pitchFamily="34" charset="0"/>
              </a:rPr>
              <a:t>Analytische Prüfungshandlungen</a:t>
            </a:r>
          </a:p>
          <a:p>
            <a:pPr marL="0" lvl="2" indent="266700">
              <a:lnSpc>
                <a:spcPct val="100000"/>
              </a:lnSpc>
              <a:spcBef>
                <a:spcPts val="600"/>
              </a:spcBef>
              <a:spcAft>
                <a:spcPts val="600"/>
              </a:spcAft>
              <a:buFont typeface="Arial" panose="020B0604020202020204" pitchFamily="34" charset="0"/>
              <a:buNone/>
              <a:tabLst>
                <a:tab pos="180975" algn="l"/>
              </a:tabLst>
              <a:defRPr/>
            </a:pPr>
            <a:r>
              <a:rPr lang="de-DE" altLang="de-DE" sz="1600">
                <a:latin typeface="Century Gothic" panose="020B0502020202020204" pitchFamily="34" charset="0"/>
              </a:rPr>
              <a:t>z. B</a:t>
            </a:r>
            <a:r>
              <a:rPr lang="de-DE" altLang="de-DE" sz="1600" dirty="0">
                <a:latin typeface="Century Gothic" panose="020B0502020202020204" pitchFamily="34" charset="0"/>
              </a:rPr>
              <a:t>. </a:t>
            </a:r>
            <a:r>
              <a:rPr lang="de-DE" altLang="de-DE" sz="1600">
                <a:latin typeface="Century Gothic" panose="020B0502020202020204" pitchFamily="34" charset="0"/>
              </a:rPr>
              <a:t>Betrachtung 5-Jahres-Zeitraum</a:t>
            </a:r>
            <a:endParaRPr lang="de-DE" altLang="de-DE" sz="1600" dirty="0">
              <a:latin typeface="Century Gothic" panose="020B0502020202020204" pitchFamily="34" charset="0"/>
            </a:endParaRPr>
          </a:p>
          <a:p>
            <a:pPr marL="534988" lvl="2" indent="-268288">
              <a:lnSpc>
                <a:spcPct val="100000"/>
              </a:lnSpc>
              <a:spcBef>
                <a:spcPts val="600"/>
              </a:spcBef>
              <a:spcAft>
                <a:spcPts val="600"/>
              </a:spcAft>
              <a:buFont typeface="Symbol" panose="05050102010706020507" pitchFamily="18" charset="2"/>
              <a:buChar char="-"/>
              <a:tabLst>
                <a:tab pos="180975" algn="l"/>
              </a:tabLst>
              <a:defRPr/>
            </a:pPr>
            <a:r>
              <a:rPr lang="de-DE" altLang="de-DE" sz="1600" dirty="0">
                <a:latin typeface="Century Gothic" panose="020B0502020202020204" pitchFamily="34" charset="0"/>
              </a:rPr>
              <a:t>Jahresüberschuss</a:t>
            </a:r>
          </a:p>
          <a:p>
            <a:pPr marL="534988" lvl="2" indent="-268288">
              <a:lnSpc>
                <a:spcPct val="100000"/>
              </a:lnSpc>
              <a:spcBef>
                <a:spcPts val="600"/>
              </a:spcBef>
              <a:spcAft>
                <a:spcPts val="600"/>
              </a:spcAft>
              <a:buFont typeface="Symbol" panose="05050102010706020507" pitchFamily="18" charset="2"/>
              <a:buChar char="-"/>
              <a:tabLst>
                <a:tab pos="180975" algn="l"/>
              </a:tabLst>
              <a:defRPr/>
            </a:pPr>
            <a:r>
              <a:rPr lang="de-DE" altLang="de-DE" sz="1600" dirty="0">
                <a:latin typeface="Century Gothic" panose="020B0502020202020204" pitchFamily="34" charset="0"/>
              </a:rPr>
              <a:t>Steueraufwand</a:t>
            </a:r>
          </a:p>
          <a:p>
            <a:pPr marL="534988" lvl="2" indent="-268288">
              <a:lnSpc>
                <a:spcPct val="100000"/>
              </a:lnSpc>
              <a:spcBef>
                <a:spcPts val="600"/>
              </a:spcBef>
              <a:spcAft>
                <a:spcPts val="600"/>
              </a:spcAft>
              <a:buFont typeface="Symbol" panose="05050102010706020507" pitchFamily="18" charset="2"/>
              <a:buChar char="-"/>
              <a:tabLst>
                <a:tab pos="180975" algn="l"/>
              </a:tabLst>
              <a:defRPr/>
            </a:pPr>
            <a:r>
              <a:rPr lang="de-DE" altLang="de-DE" sz="1600" dirty="0">
                <a:latin typeface="Century Gothic" panose="020B0502020202020204" pitchFamily="34" charset="0"/>
              </a:rPr>
              <a:t>Steuer-</a:t>
            </a:r>
            <a:r>
              <a:rPr lang="de-DE" altLang="de-DE" sz="1600" dirty="0" err="1">
                <a:latin typeface="Century Gothic" panose="020B0502020202020204" pitchFamily="34" charset="0"/>
              </a:rPr>
              <a:t>RSt</a:t>
            </a:r>
            <a:endParaRPr lang="de-DE" altLang="de-DE" sz="1600" dirty="0">
              <a:latin typeface="Century Gothic" panose="020B0502020202020204" pitchFamily="34" charset="0"/>
            </a:endParaRPr>
          </a:p>
          <a:p>
            <a:pPr marL="534988" lvl="2" indent="-268288">
              <a:lnSpc>
                <a:spcPct val="100000"/>
              </a:lnSpc>
              <a:spcBef>
                <a:spcPts val="600"/>
              </a:spcBef>
              <a:spcAft>
                <a:spcPts val="600"/>
              </a:spcAft>
              <a:buFont typeface="Symbol" panose="05050102010706020507" pitchFamily="18" charset="2"/>
              <a:buChar char="-"/>
              <a:tabLst>
                <a:tab pos="180975" algn="l"/>
              </a:tabLst>
              <a:defRPr/>
            </a:pPr>
            <a:r>
              <a:rPr lang="de-DE" altLang="de-DE" sz="1600" dirty="0">
                <a:latin typeface="Century Gothic" panose="020B0502020202020204" pitchFamily="34" charset="0"/>
              </a:rPr>
              <a:t>Latente Steuern</a:t>
            </a:r>
          </a:p>
          <a:p>
            <a:pPr marL="0" lvl="2" indent="0">
              <a:lnSpc>
                <a:spcPct val="100000"/>
              </a:lnSpc>
              <a:spcBef>
                <a:spcPts val="600"/>
              </a:spcBef>
              <a:spcAft>
                <a:spcPts val="600"/>
              </a:spcAft>
              <a:buFont typeface="Arial" panose="020B0604020202020204" pitchFamily="34" charset="0"/>
              <a:buNone/>
              <a:tabLst>
                <a:tab pos="180975" algn="l"/>
              </a:tabLst>
              <a:defRPr/>
            </a:pPr>
            <a:endParaRPr lang="de-DE" altLang="de-DE" sz="1600" dirty="0">
              <a:latin typeface="Century Gothic" panose="020B0502020202020204" pitchFamily="34" charset="0"/>
            </a:endParaRPr>
          </a:p>
        </p:txBody>
      </p:sp>
      <p:sp>
        <p:nvSpPr>
          <p:cNvPr id="475139" name="Textfeld 6">
            <a:extLst>
              <a:ext uri="{FF2B5EF4-FFF2-40B4-BE49-F238E27FC236}">
                <a16:creationId xmlns:a16="http://schemas.microsoft.com/office/drawing/2014/main" id="{7E17112B-06E6-4CA4-A431-2543F2CDA6D8}"/>
              </a:ext>
            </a:extLst>
          </p:cNvPr>
          <p:cNvSpPr txBox="1">
            <a:spLocks noChangeArrowheads="1"/>
          </p:cNvSpPr>
          <p:nvPr/>
        </p:nvSpPr>
        <p:spPr bwMode="auto">
          <a:xfrm>
            <a:off x="3764064" y="4467225"/>
            <a:ext cx="3241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Tx/>
              <a:buNone/>
            </a:pPr>
            <a:r>
              <a:rPr lang="de-DE" altLang="de-DE">
                <a:solidFill>
                  <a:srgbClr val="000000"/>
                </a:solidFill>
                <a:latin typeface="Century Gothic" panose="020B0502020202020204" pitchFamily="34" charset="0"/>
              </a:rPr>
              <a:t>-   Entwicklung plausibel???</a:t>
            </a:r>
            <a:br>
              <a:rPr lang="de-DE" altLang="de-DE">
                <a:solidFill>
                  <a:srgbClr val="000000"/>
                </a:solidFill>
                <a:latin typeface="Century Gothic" panose="020B0502020202020204" pitchFamily="34" charset="0"/>
              </a:rPr>
            </a:br>
            <a:r>
              <a:rPr lang="de-DE" altLang="de-DE">
                <a:solidFill>
                  <a:srgbClr val="000000"/>
                </a:solidFill>
                <a:latin typeface="Century Gothic" panose="020B0502020202020204" pitchFamily="34" charset="0"/>
              </a:rPr>
              <a:t>-   Steuerquote nachvollziehbar???</a:t>
            </a:r>
          </a:p>
        </p:txBody>
      </p:sp>
      <p:sp>
        <p:nvSpPr>
          <p:cNvPr id="8" name="Geschweifte Klammer rechts 7">
            <a:extLst>
              <a:ext uri="{FF2B5EF4-FFF2-40B4-BE49-F238E27FC236}">
                <a16:creationId xmlns:a16="http://schemas.microsoft.com/office/drawing/2014/main" id="{8BA34EF0-A217-4D06-8C9D-5ADEA6147996}"/>
              </a:ext>
            </a:extLst>
          </p:cNvPr>
          <p:cNvSpPr/>
          <p:nvPr/>
        </p:nvSpPr>
        <p:spPr>
          <a:xfrm>
            <a:off x="3332264" y="4156075"/>
            <a:ext cx="323850" cy="114458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de-DE">
              <a:solidFill>
                <a:srgbClr val="000000"/>
              </a:solidFill>
            </a:endParaRPr>
          </a:p>
        </p:txBody>
      </p:sp>
      <p:sp>
        <p:nvSpPr>
          <p:cNvPr id="475141" name="Rectangle 2">
            <a:extLst>
              <a:ext uri="{FF2B5EF4-FFF2-40B4-BE49-F238E27FC236}">
                <a16:creationId xmlns:a16="http://schemas.microsoft.com/office/drawing/2014/main" id="{FBAF2C55-4282-429A-9A55-A7008A2FD1D4}"/>
              </a:ext>
            </a:extLst>
          </p:cNvPr>
          <p:cNvSpPr txBox="1">
            <a:spLocks/>
          </p:cNvSpPr>
          <p:nvPr/>
        </p:nvSpPr>
        <p:spPr bwMode="auto">
          <a:xfrm>
            <a:off x="1055290" y="103587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6.5.3 Prüfungshandlungen durch Prüferteam</a:t>
            </a:r>
          </a:p>
        </p:txBody>
      </p:sp>
      <p:sp>
        <p:nvSpPr>
          <p:cNvPr id="475143" name="Textfeld 1">
            <a:extLst>
              <a:ext uri="{FF2B5EF4-FFF2-40B4-BE49-F238E27FC236}">
                <a16:creationId xmlns:a16="http://schemas.microsoft.com/office/drawing/2014/main" id="{27E589A7-0EC6-439D-91F2-CED33AC80B8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5" name="Textfeld 1">
            <a:extLst>
              <a:ext uri="{FF2B5EF4-FFF2-40B4-BE49-F238E27FC236}">
                <a16:creationId xmlns:a16="http://schemas.microsoft.com/office/drawing/2014/main" id="{D3A873F9-46E0-42EA-9030-22F5ED7919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Tree>
    <p:extLst>
      <p:ext uri="{BB962C8B-B14F-4D97-AF65-F5344CB8AC3E}">
        <p14:creationId xmlns:p14="http://schemas.microsoft.com/office/powerpoint/2010/main" val="172211005"/>
      </p:ext>
    </p:extLst>
  </p:cSld>
  <p:clrMapOvr>
    <a:masterClrMapping/>
  </p:clrMapOvr>
  <p:transition spd="slow"/>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3">
            <a:extLst>
              <a:ext uri="{FF2B5EF4-FFF2-40B4-BE49-F238E27FC236}">
                <a16:creationId xmlns:a16="http://schemas.microsoft.com/office/drawing/2014/main" id="{149237AF-7981-4F27-A7B3-84D5BBB1A68D}"/>
              </a:ext>
            </a:extLst>
          </p:cNvPr>
          <p:cNvSpPr>
            <a:spLocks noGrp="1"/>
          </p:cNvSpPr>
          <p:nvPr>
            <p:ph type="body" idx="4294967295"/>
          </p:nvPr>
        </p:nvSpPr>
        <p:spPr>
          <a:xfrm>
            <a:off x="964994" y="1422400"/>
            <a:ext cx="10801350" cy="3519488"/>
          </a:xfrm>
          <a:prstGeom prst="rect">
            <a:avLst/>
          </a:prstGeom>
        </p:spPr>
        <p:txBody>
          <a:bodyPr/>
          <a:lstStyle/>
          <a:p>
            <a:pPr marL="266700" lvl="2" indent="-266700">
              <a:lnSpc>
                <a:spcPct val="100000"/>
              </a:lnSpc>
              <a:spcBef>
                <a:spcPts val="600"/>
              </a:spcBef>
              <a:spcAft>
                <a:spcPts val="600"/>
              </a:spcAft>
              <a:buFont typeface="+mj-lt"/>
              <a:buAutoNum type="alphaLcPeriod" startAt="3"/>
              <a:tabLst>
                <a:tab pos="266700" algn="l"/>
              </a:tabLst>
              <a:defRPr/>
            </a:pPr>
            <a:r>
              <a:rPr lang="de-DE" altLang="de-DE" sz="1600" b="1" dirty="0">
                <a:solidFill>
                  <a:srgbClr val="00B0F0"/>
                </a:solidFill>
                <a:latin typeface="Century Gothic" panose="020B0502020202020204" pitchFamily="34" charset="0"/>
              </a:rPr>
              <a:t>Aussagebezogene Prüfungshandlungen; Forts. </a:t>
            </a:r>
          </a:p>
          <a:p>
            <a:pPr marL="0" lvl="2" indent="0">
              <a:lnSpc>
                <a:spcPct val="100000"/>
              </a:lnSpc>
              <a:spcBef>
                <a:spcPts val="600"/>
              </a:spcBef>
              <a:spcAft>
                <a:spcPts val="600"/>
              </a:spcAft>
              <a:buFont typeface="Arial" panose="020B0604020202020204" pitchFamily="34" charset="0"/>
              <a:buNone/>
              <a:tabLst>
                <a:tab pos="266700" algn="l"/>
              </a:tabLst>
              <a:defRPr/>
            </a:pPr>
            <a:r>
              <a:rPr lang="de-DE" altLang="de-DE" sz="1600" dirty="0">
                <a:latin typeface="Century Gothic" panose="020B0502020202020204" pitchFamily="34" charset="0"/>
              </a:rPr>
              <a:t>Einzelfallprüfungen</a:t>
            </a:r>
          </a:p>
          <a:p>
            <a:pPr marL="266700" lvl="3" indent="-266700">
              <a:lnSpc>
                <a:spcPct val="100000"/>
              </a:lnSpc>
              <a:spcBef>
                <a:spcPts val="600"/>
              </a:spcBef>
              <a:spcAft>
                <a:spcPts val="600"/>
              </a:spcAft>
              <a:buFont typeface="Symbol" panose="05050102010706020507" pitchFamily="18" charset="2"/>
              <a:buChar char="-"/>
              <a:tabLst>
                <a:tab pos="266700" algn="l"/>
              </a:tabLst>
              <a:defRPr/>
            </a:pPr>
            <a:r>
              <a:rPr lang="de-DE" altLang="de-DE" sz="1600" dirty="0">
                <a:latin typeface="Century Gothic" panose="020B0502020202020204" pitchFamily="34" charset="0"/>
              </a:rPr>
              <a:t>Stimmten die Steuer-RSt im Vorjahr mit den Steuerbescheiden des Jahres überein?</a:t>
            </a:r>
          </a:p>
          <a:p>
            <a:pPr marL="266700" lvl="3" indent="-266700">
              <a:lnSpc>
                <a:spcPct val="100000"/>
              </a:lnSpc>
              <a:spcBef>
                <a:spcPts val="600"/>
              </a:spcBef>
              <a:spcAft>
                <a:spcPts val="600"/>
              </a:spcAft>
              <a:buFont typeface="Symbol" panose="05050102010706020507" pitchFamily="18" charset="2"/>
              <a:buChar char="-"/>
              <a:tabLst>
                <a:tab pos="266700" algn="l"/>
              </a:tabLst>
              <a:defRPr/>
            </a:pPr>
            <a:r>
              <a:rPr lang="de-DE" altLang="de-DE" sz="1600" dirty="0">
                <a:latin typeface="Century Gothic" panose="020B0502020202020204" pitchFamily="34" charset="0"/>
              </a:rPr>
              <a:t>Wurden geänderte Bescheide für vorangegangene Zeiträume zutreffend berücksichtigt?</a:t>
            </a:r>
          </a:p>
          <a:p>
            <a:pPr marL="266700" lvl="3" indent="-266700">
              <a:lnSpc>
                <a:spcPct val="100000"/>
              </a:lnSpc>
              <a:spcBef>
                <a:spcPts val="600"/>
              </a:spcBef>
              <a:spcAft>
                <a:spcPts val="600"/>
              </a:spcAft>
              <a:buFont typeface="Symbol" panose="05050102010706020507" pitchFamily="18" charset="2"/>
              <a:buChar char="-"/>
              <a:tabLst>
                <a:tab pos="266700" algn="l"/>
              </a:tabLst>
              <a:defRPr/>
            </a:pPr>
            <a:r>
              <a:rPr lang="de-DE" altLang="de-DE" sz="1600" dirty="0">
                <a:latin typeface="Century Gothic" panose="020B0502020202020204" pitchFamily="34" charset="0"/>
              </a:rPr>
              <a:t>Ergaben sich Anpassungen aus einer Betriebsprüfung?</a:t>
            </a:r>
          </a:p>
          <a:p>
            <a:pPr marL="266700" lvl="3" indent="-266700">
              <a:lnSpc>
                <a:spcPct val="100000"/>
              </a:lnSpc>
              <a:spcBef>
                <a:spcPts val="600"/>
              </a:spcBef>
              <a:spcAft>
                <a:spcPts val="600"/>
              </a:spcAft>
              <a:buFont typeface="Symbol" panose="05050102010706020507" pitchFamily="18" charset="2"/>
              <a:buChar char="-"/>
              <a:tabLst>
                <a:tab pos="266700" algn="l"/>
              </a:tabLst>
              <a:defRPr/>
            </a:pPr>
            <a:r>
              <a:rPr lang="de-DE" altLang="de-DE" sz="1600" dirty="0">
                <a:latin typeface="Century Gothic" panose="020B0502020202020204" pitchFamily="34" charset="0"/>
              </a:rPr>
              <a:t>Prüfung einzelner Sachverhalte zu Abweichungen zwischen Handelsbilanz und Steuerbilanz (Vollständigkeit, Bewertung etc.)</a:t>
            </a:r>
          </a:p>
          <a:p>
            <a:pPr marL="552450" lvl="3" indent="-285750">
              <a:lnSpc>
                <a:spcPct val="100000"/>
              </a:lnSpc>
              <a:spcBef>
                <a:spcPts val="600"/>
              </a:spcBef>
              <a:spcAft>
                <a:spcPts val="600"/>
              </a:spcAft>
              <a:buFont typeface="Wingdings" pitchFamily="2" charset="2"/>
              <a:buChar char="à"/>
              <a:tabLst>
                <a:tab pos="266700" algn="l"/>
              </a:tabLst>
              <a:defRPr/>
            </a:pPr>
            <a:r>
              <a:rPr lang="de-DE" altLang="de-DE" sz="1600" dirty="0">
                <a:latin typeface="Century Gothic" panose="020B0502020202020204" pitchFamily="34" charset="0"/>
              </a:rPr>
              <a:t>Erstellung Soll-Objekt, danach Abgleich mit Ist-Werten</a:t>
            </a:r>
          </a:p>
          <a:p>
            <a:pPr marL="266700" lvl="3" indent="-266700">
              <a:lnSpc>
                <a:spcPct val="100000"/>
              </a:lnSpc>
              <a:spcBef>
                <a:spcPts val="600"/>
              </a:spcBef>
              <a:spcAft>
                <a:spcPts val="600"/>
              </a:spcAft>
              <a:buFont typeface="Symbol" panose="05050102010706020507" pitchFamily="18" charset="2"/>
              <a:buChar char="-"/>
              <a:tabLst>
                <a:tab pos="266700" algn="l"/>
              </a:tabLst>
              <a:defRPr/>
            </a:pPr>
            <a:r>
              <a:rPr lang="de-DE" altLang="de-DE" sz="1600" dirty="0">
                <a:latin typeface="Century Gothic" panose="020B0502020202020204" pitchFamily="34" charset="0"/>
              </a:rPr>
              <a:t>…</a:t>
            </a:r>
          </a:p>
        </p:txBody>
      </p:sp>
      <p:sp>
        <p:nvSpPr>
          <p:cNvPr id="477187" name="Rectangle 2">
            <a:extLst>
              <a:ext uri="{FF2B5EF4-FFF2-40B4-BE49-F238E27FC236}">
                <a16:creationId xmlns:a16="http://schemas.microsoft.com/office/drawing/2014/main" id="{428188C3-F1BB-4C4B-A766-506240C27825}"/>
              </a:ext>
            </a:extLst>
          </p:cNvPr>
          <p:cNvSpPr txBox="1">
            <a:spLocks/>
          </p:cNvSpPr>
          <p:nvPr/>
        </p:nvSpPr>
        <p:spPr bwMode="auto">
          <a:xfrm>
            <a:off x="1055290" y="104502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6.5.3 Prüfungshandlungen durch Prüferteam; Forts.</a:t>
            </a:r>
          </a:p>
        </p:txBody>
      </p:sp>
      <p:sp>
        <p:nvSpPr>
          <p:cNvPr id="477189" name="Textfeld 1">
            <a:extLst>
              <a:ext uri="{FF2B5EF4-FFF2-40B4-BE49-F238E27FC236}">
                <a16:creationId xmlns:a16="http://schemas.microsoft.com/office/drawing/2014/main" id="{695296F5-B85C-475A-B00D-E523A7FB71B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9234" name="AutoShape 11">
            <a:extLst>
              <a:ext uri="{FF2B5EF4-FFF2-40B4-BE49-F238E27FC236}">
                <a16:creationId xmlns:a16="http://schemas.microsoft.com/office/drawing/2014/main" id="{F4052D0A-E0D3-42FD-A5F3-E79A793F19F5}"/>
              </a:ext>
            </a:extLst>
          </p:cNvPr>
          <p:cNvCxnSpPr>
            <a:cxnSpLocks noChangeShapeType="1"/>
          </p:cNvCxnSpPr>
          <p:nvPr/>
        </p:nvCxnSpPr>
        <p:spPr bwMode="auto">
          <a:xfrm rot="5400000">
            <a:off x="3423767" y="1222809"/>
            <a:ext cx="633412" cy="19177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9235" name="AutoShape 13">
            <a:extLst>
              <a:ext uri="{FF2B5EF4-FFF2-40B4-BE49-F238E27FC236}">
                <a16:creationId xmlns:a16="http://schemas.microsoft.com/office/drawing/2014/main" id="{FF780C46-4136-44AB-892A-918E442EEBF3}"/>
              </a:ext>
            </a:extLst>
          </p:cNvPr>
          <p:cNvCxnSpPr>
            <a:cxnSpLocks noChangeShapeType="1"/>
          </p:cNvCxnSpPr>
          <p:nvPr/>
        </p:nvCxnSpPr>
        <p:spPr bwMode="auto">
          <a:xfrm>
            <a:off x="2784798" y="2806340"/>
            <a:ext cx="0" cy="4651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9236" name="AutoShape 14">
            <a:extLst>
              <a:ext uri="{FF2B5EF4-FFF2-40B4-BE49-F238E27FC236}">
                <a16:creationId xmlns:a16="http://schemas.microsoft.com/office/drawing/2014/main" id="{34989A68-7134-4598-9D62-E4349E5AECEA}"/>
              </a:ext>
            </a:extLst>
          </p:cNvPr>
          <p:cNvCxnSpPr>
            <a:cxnSpLocks noChangeShapeType="1"/>
          </p:cNvCxnSpPr>
          <p:nvPr/>
        </p:nvCxnSpPr>
        <p:spPr bwMode="auto">
          <a:xfrm flipH="1">
            <a:off x="7245673" y="3022240"/>
            <a:ext cx="1588" cy="2492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9237" name="AutoShape 15">
            <a:extLst>
              <a:ext uri="{FF2B5EF4-FFF2-40B4-BE49-F238E27FC236}">
                <a16:creationId xmlns:a16="http://schemas.microsoft.com/office/drawing/2014/main" id="{0E71403C-7A31-4D6F-9548-925586181A5C}"/>
              </a:ext>
            </a:extLst>
          </p:cNvPr>
          <p:cNvCxnSpPr>
            <a:cxnSpLocks noChangeShapeType="1"/>
          </p:cNvCxnSpPr>
          <p:nvPr/>
        </p:nvCxnSpPr>
        <p:spPr bwMode="auto">
          <a:xfrm rot="16200000" flipH="1">
            <a:off x="5651029" y="913247"/>
            <a:ext cx="642937" cy="25463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9238" name="Text Box 16">
            <a:extLst>
              <a:ext uri="{FF2B5EF4-FFF2-40B4-BE49-F238E27FC236}">
                <a16:creationId xmlns:a16="http://schemas.microsoft.com/office/drawing/2014/main" id="{F4F72FA8-7D7C-40B1-9002-A6BEF8C0793C}"/>
              </a:ext>
            </a:extLst>
          </p:cNvPr>
          <p:cNvSpPr txBox="1">
            <a:spLocks noChangeArrowheads="1"/>
          </p:cNvSpPr>
          <p:nvPr/>
        </p:nvSpPr>
        <p:spPr bwMode="auto">
          <a:xfrm>
            <a:off x="2989386" y="5536840"/>
            <a:ext cx="33131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Sonderfall Erstprüfungen:</a:t>
            </a:r>
          </a:p>
          <a:p>
            <a:pPr algn="ctr" eaLnBrk="1" hangingPunct="1">
              <a:lnSpc>
                <a:spcPct val="100000"/>
              </a:lnSpc>
              <a:spcBef>
                <a:spcPct val="0"/>
              </a:spcBef>
              <a:buFontTx/>
              <a:buNone/>
            </a:pPr>
            <a:r>
              <a:rPr lang="de-DE" altLang="de-DE">
                <a:solidFill>
                  <a:srgbClr val="000000"/>
                </a:solidFill>
                <a:latin typeface="Century Gothic" panose="020B0502020202020204" pitchFamily="34" charset="0"/>
              </a:rPr>
              <a:t>Zusätzliche Überprüfung Vorjahreswert</a:t>
            </a:r>
          </a:p>
        </p:txBody>
      </p:sp>
      <p:cxnSp>
        <p:nvCxnSpPr>
          <p:cNvPr id="479239" name="AutoShape 18">
            <a:extLst>
              <a:ext uri="{FF2B5EF4-FFF2-40B4-BE49-F238E27FC236}">
                <a16:creationId xmlns:a16="http://schemas.microsoft.com/office/drawing/2014/main" id="{2CEAEFF8-28EC-4421-94D0-E431C525802C}"/>
              </a:ext>
            </a:extLst>
          </p:cNvPr>
          <p:cNvCxnSpPr>
            <a:cxnSpLocks noChangeShapeType="1"/>
          </p:cNvCxnSpPr>
          <p:nvPr/>
        </p:nvCxnSpPr>
        <p:spPr bwMode="auto">
          <a:xfrm rot="5400000">
            <a:off x="5588612" y="4022943"/>
            <a:ext cx="577273" cy="248804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9240" name="Rectangle 2">
            <a:extLst>
              <a:ext uri="{FF2B5EF4-FFF2-40B4-BE49-F238E27FC236}">
                <a16:creationId xmlns:a16="http://schemas.microsoft.com/office/drawing/2014/main" id="{364D879A-D946-4D7E-8093-88CC069B8DBD}"/>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34988">
              <a:lnSpc>
                <a:spcPct val="110000"/>
              </a:lnSpc>
              <a:spcBef>
                <a:spcPts val="800"/>
              </a:spcBef>
              <a:buFont typeface="Arial" panose="020B0604020202020204" pitchFamily="34" charset="0"/>
              <a:tabLst>
                <a:tab pos="180975" algn="l"/>
              </a:tabLst>
              <a:defRPr sz="1400">
                <a:solidFill>
                  <a:schemeClr val="tx1"/>
                </a:solidFill>
                <a:latin typeface="Verdana" panose="020B0604030504040204" pitchFamily="34" charset="0"/>
              </a:defRPr>
            </a:lvl1pPr>
            <a:lvl2pPr marL="180975" indent="-179388"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tabLst>
                <a:tab pos="180975" algn="l"/>
              </a:tabLst>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tabLst>
                <a:tab pos="180975" algn="l"/>
              </a:tabLst>
              <a:defRPr sz="1400">
                <a:solidFill>
                  <a:schemeClr val="tx1"/>
                </a:solidFill>
                <a:latin typeface="Verdana" panose="020B0604030504040204" pitchFamily="34" charset="0"/>
              </a:defRPr>
            </a:lvl9pPr>
          </a:lstStyle>
          <a:p>
            <a:pPr>
              <a:spcBef>
                <a:spcPct val="0"/>
              </a:spcBef>
            </a:pPr>
            <a:r>
              <a:rPr lang="de-DE" altLang="de-DE" sz="1600" b="1" dirty="0">
                <a:solidFill>
                  <a:srgbClr val="00B0F0"/>
                </a:solidFill>
                <a:latin typeface="Century Gothic" panose="020B0502020202020204" pitchFamily="34" charset="0"/>
              </a:rPr>
              <a:t>6.5.4 Überblick: Gegenstand der Prüfung</a:t>
            </a:r>
          </a:p>
        </p:txBody>
      </p:sp>
      <p:sp>
        <p:nvSpPr>
          <p:cNvPr id="479241" name="Text Box 6">
            <a:extLst>
              <a:ext uri="{FF2B5EF4-FFF2-40B4-BE49-F238E27FC236}">
                <a16:creationId xmlns:a16="http://schemas.microsoft.com/office/drawing/2014/main" id="{7E554E0C-0C08-4EBC-8C7C-E489763493CE}"/>
              </a:ext>
            </a:extLst>
          </p:cNvPr>
          <p:cNvSpPr txBox="1">
            <a:spLocks noChangeArrowheads="1"/>
          </p:cNvSpPr>
          <p:nvPr/>
        </p:nvSpPr>
        <p:spPr bwMode="auto">
          <a:xfrm>
            <a:off x="1127448" y="2498365"/>
            <a:ext cx="3313113" cy="340519"/>
          </a:xfrm>
          <a:prstGeom prst="roundRect">
            <a:avLst/>
          </a:prstGeom>
          <a:solidFill>
            <a:srgbClr val="CCECFF"/>
          </a:solidFill>
          <a:ln>
            <a:noFill/>
          </a:ln>
          <a:effectLs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bei nicht aktiviertem Aktivsaldo</a:t>
            </a:r>
          </a:p>
        </p:txBody>
      </p:sp>
      <p:sp>
        <p:nvSpPr>
          <p:cNvPr id="479242" name="Text Box 7">
            <a:extLst>
              <a:ext uri="{FF2B5EF4-FFF2-40B4-BE49-F238E27FC236}">
                <a16:creationId xmlns:a16="http://schemas.microsoft.com/office/drawing/2014/main" id="{DA2922A2-F9D4-4E92-A143-CF610CC3DC5B}"/>
              </a:ext>
            </a:extLst>
          </p:cNvPr>
          <p:cNvSpPr txBox="1">
            <a:spLocks noChangeArrowheads="1"/>
          </p:cNvSpPr>
          <p:nvPr/>
        </p:nvSpPr>
        <p:spPr bwMode="auto">
          <a:xfrm>
            <a:off x="5374011" y="2498365"/>
            <a:ext cx="3744912" cy="578882"/>
          </a:xfrm>
          <a:prstGeom prst="roundRect">
            <a:avLst/>
          </a:prstGeom>
          <a:solidFill>
            <a:srgbClr val="CCECFF"/>
          </a:solidFill>
          <a:ln>
            <a:noFill/>
          </a:ln>
          <a:effectLs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bei aktiviertem Aktivsaldo </a:t>
            </a:r>
            <a:br>
              <a:rPr lang="de-DE" altLang="de-DE" b="1">
                <a:solidFill>
                  <a:srgbClr val="000000"/>
                </a:solidFill>
                <a:latin typeface="Century Gothic" panose="020B0502020202020204" pitchFamily="34" charset="0"/>
              </a:rPr>
            </a:br>
            <a:r>
              <a:rPr lang="de-DE" altLang="de-DE" b="1">
                <a:solidFill>
                  <a:srgbClr val="000000"/>
                </a:solidFill>
                <a:latin typeface="Century Gothic" panose="020B0502020202020204" pitchFamily="34" charset="0"/>
              </a:rPr>
              <a:t>oder passiviertem Passivsaldo</a:t>
            </a:r>
          </a:p>
        </p:txBody>
      </p:sp>
      <p:sp>
        <p:nvSpPr>
          <p:cNvPr id="479243" name="Text Box 8">
            <a:extLst>
              <a:ext uri="{FF2B5EF4-FFF2-40B4-BE49-F238E27FC236}">
                <a16:creationId xmlns:a16="http://schemas.microsoft.com/office/drawing/2014/main" id="{A95A40D8-064F-4987-9B1E-2119288CDE0B}"/>
              </a:ext>
            </a:extLst>
          </p:cNvPr>
          <p:cNvSpPr txBox="1">
            <a:spLocks noChangeArrowheads="1"/>
          </p:cNvSpPr>
          <p:nvPr/>
        </p:nvSpPr>
        <p:spPr bwMode="auto">
          <a:xfrm>
            <a:off x="1127448" y="3298465"/>
            <a:ext cx="3313113"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ct val="20000"/>
              </a:spcAft>
              <a:buFont typeface="Arial" panose="020B0604020202020204" pitchFamily="34" charset="0"/>
              <a:buChar char="•"/>
            </a:pPr>
            <a:r>
              <a:rPr lang="de-DE" altLang="de-DE">
                <a:solidFill>
                  <a:srgbClr val="000000"/>
                </a:solidFill>
                <a:latin typeface="Century Gothic" panose="020B0502020202020204" pitchFamily="34" charset="0"/>
              </a:rPr>
              <a:t>Vorhandensein Aktivüberhang</a:t>
            </a:r>
          </a:p>
          <a:p>
            <a:pPr eaLnBrk="1" hangingPunct="1">
              <a:lnSpc>
                <a:spcPct val="100000"/>
              </a:lnSpc>
              <a:spcBef>
                <a:spcPct val="0"/>
              </a:spcBef>
              <a:spcAft>
                <a:spcPct val="20000"/>
              </a:spcAft>
              <a:buFont typeface="Arial" panose="020B0604020202020204" pitchFamily="34" charset="0"/>
              <a:buChar char="•"/>
            </a:pPr>
            <a:r>
              <a:rPr lang="de-DE" altLang="de-DE">
                <a:solidFill>
                  <a:srgbClr val="000000"/>
                </a:solidFill>
                <a:latin typeface="Century Gothic" panose="020B0502020202020204" pitchFamily="34" charset="0"/>
              </a:rPr>
              <a:t>Anhangangaben</a:t>
            </a:r>
          </a:p>
        </p:txBody>
      </p:sp>
      <p:sp>
        <p:nvSpPr>
          <p:cNvPr id="479244" name="Text Box 5">
            <a:extLst>
              <a:ext uri="{FF2B5EF4-FFF2-40B4-BE49-F238E27FC236}">
                <a16:creationId xmlns:a16="http://schemas.microsoft.com/office/drawing/2014/main" id="{AA4AF6E6-647F-48E2-B533-7CE83D2D3CF4}"/>
              </a:ext>
            </a:extLst>
          </p:cNvPr>
          <p:cNvSpPr txBox="1">
            <a:spLocks noChangeArrowheads="1"/>
          </p:cNvSpPr>
          <p:nvPr/>
        </p:nvSpPr>
        <p:spPr bwMode="auto">
          <a:xfrm>
            <a:off x="3724598" y="1556978"/>
            <a:ext cx="2371402" cy="340519"/>
          </a:xfrm>
          <a:prstGeom prst="roundRect">
            <a:avLst/>
          </a:prstGeom>
          <a:solidFill>
            <a:srgbClr val="CCECFF"/>
          </a:solidFill>
          <a:ln>
            <a:noFill/>
          </a:ln>
          <a:effectLst/>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Prüfungsgegenstand</a:t>
            </a:r>
          </a:p>
        </p:txBody>
      </p:sp>
      <p:sp>
        <p:nvSpPr>
          <p:cNvPr id="479245" name="Text Box 9">
            <a:extLst>
              <a:ext uri="{FF2B5EF4-FFF2-40B4-BE49-F238E27FC236}">
                <a16:creationId xmlns:a16="http://schemas.microsoft.com/office/drawing/2014/main" id="{57B420CC-158D-4A5C-A7CC-934039555007}"/>
              </a:ext>
            </a:extLst>
          </p:cNvPr>
          <p:cNvSpPr txBox="1">
            <a:spLocks noChangeArrowheads="1"/>
          </p:cNvSpPr>
          <p:nvPr/>
        </p:nvSpPr>
        <p:spPr bwMode="auto">
          <a:xfrm>
            <a:off x="5519936" y="3298465"/>
            <a:ext cx="29845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ct val="20000"/>
              </a:spcAft>
              <a:buFont typeface="Arial" panose="020B0604020202020204" pitchFamily="34" charset="0"/>
              <a:buChar char="•"/>
            </a:pPr>
            <a:r>
              <a:rPr lang="de-DE" altLang="de-DE">
                <a:solidFill>
                  <a:srgbClr val="000000"/>
                </a:solidFill>
                <a:latin typeface="Century Gothic" panose="020B0502020202020204" pitchFamily="34" charset="0"/>
              </a:rPr>
              <a:t>Handelsbilanz:</a:t>
            </a:r>
            <a:br>
              <a:rPr lang="de-DE" altLang="de-DE">
                <a:solidFill>
                  <a:srgbClr val="000000"/>
                </a:solidFill>
                <a:latin typeface="Century Gothic" panose="020B0502020202020204" pitchFamily="34" charset="0"/>
              </a:rPr>
            </a:br>
            <a:r>
              <a:rPr lang="de-DE" altLang="de-DE">
                <a:solidFill>
                  <a:srgbClr val="000000"/>
                </a:solidFill>
                <a:latin typeface="Century Gothic" panose="020B0502020202020204" pitchFamily="34" charset="0"/>
              </a:rPr>
              <a:t>bilanzierte aktive/passive latente Steuern</a:t>
            </a:r>
          </a:p>
          <a:p>
            <a:pPr eaLnBrk="1" hangingPunct="1">
              <a:lnSpc>
                <a:spcPct val="100000"/>
              </a:lnSpc>
              <a:spcBef>
                <a:spcPct val="0"/>
              </a:spcBef>
              <a:spcAft>
                <a:spcPct val="20000"/>
              </a:spcAft>
              <a:buFont typeface="Arial" panose="020B0604020202020204" pitchFamily="34" charset="0"/>
              <a:buChar char="•"/>
            </a:pPr>
            <a:r>
              <a:rPr lang="de-DE" altLang="de-DE">
                <a:solidFill>
                  <a:srgbClr val="000000"/>
                </a:solidFill>
                <a:latin typeface="Century Gothic" panose="020B0502020202020204" pitchFamily="34" charset="0"/>
              </a:rPr>
              <a:t>GuV:</a:t>
            </a:r>
            <a:br>
              <a:rPr lang="de-DE" altLang="de-DE">
                <a:solidFill>
                  <a:srgbClr val="000000"/>
                </a:solidFill>
                <a:latin typeface="Century Gothic" panose="020B0502020202020204" pitchFamily="34" charset="0"/>
              </a:rPr>
            </a:br>
            <a:r>
              <a:rPr lang="de-DE" altLang="de-DE">
                <a:solidFill>
                  <a:srgbClr val="000000"/>
                </a:solidFill>
                <a:latin typeface="Century Gothic" panose="020B0502020202020204" pitchFamily="34" charset="0"/>
              </a:rPr>
              <a:t>Aufwand oder Ertrag aus latenten Steuern</a:t>
            </a:r>
          </a:p>
          <a:p>
            <a:pPr eaLnBrk="1" hangingPunct="1">
              <a:lnSpc>
                <a:spcPct val="100000"/>
              </a:lnSpc>
              <a:spcBef>
                <a:spcPct val="0"/>
              </a:spcBef>
              <a:spcAft>
                <a:spcPct val="20000"/>
              </a:spcAft>
              <a:buFont typeface="Arial" panose="020B0604020202020204" pitchFamily="34" charset="0"/>
              <a:buChar char="•"/>
            </a:pPr>
            <a:r>
              <a:rPr lang="de-DE" altLang="de-DE">
                <a:solidFill>
                  <a:srgbClr val="000000"/>
                </a:solidFill>
                <a:latin typeface="Century Gothic" panose="020B0502020202020204" pitchFamily="34" charset="0"/>
              </a:rPr>
              <a:t>Anhangangaben</a:t>
            </a:r>
          </a:p>
        </p:txBody>
      </p:sp>
      <p:cxnSp>
        <p:nvCxnSpPr>
          <p:cNvPr id="15" name="Gerade Verbindung 14">
            <a:extLst>
              <a:ext uri="{FF2B5EF4-FFF2-40B4-BE49-F238E27FC236}">
                <a16:creationId xmlns:a16="http://schemas.microsoft.com/office/drawing/2014/main" id="{C0035EDE-0D5A-48A2-A3B8-864C0E90D405}"/>
              </a:ext>
            </a:extLst>
          </p:cNvPr>
          <p:cNvCxnSpPr>
            <a:cxnSpLocks/>
            <a:stCxn id="479243" idx="2"/>
          </p:cNvCxnSpPr>
          <p:nvPr/>
        </p:nvCxnSpPr>
        <p:spPr>
          <a:xfrm>
            <a:off x="2784798" y="3962040"/>
            <a:ext cx="0" cy="133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a:extLst>
              <a:ext uri="{FF2B5EF4-FFF2-40B4-BE49-F238E27FC236}">
                <a16:creationId xmlns:a16="http://schemas.microsoft.com/office/drawing/2014/main" id="{78294920-8FDD-4586-BEAF-EECDCB83FD45}"/>
              </a:ext>
            </a:extLst>
          </p:cNvPr>
          <p:cNvCxnSpPr>
            <a:cxnSpLocks/>
          </p:cNvCxnSpPr>
          <p:nvPr/>
        </p:nvCxnSpPr>
        <p:spPr>
          <a:xfrm>
            <a:off x="2781623" y="5266965"/>
            <a:ext cx="231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9249" name="Textfeld 1">
            <a:extLst>
              <a:ext uri="{FF2B5EF4-FFF2-40B4-BE49-F238E27FC236}">
                <a16:creationId xmlns:a16="http://schemas.microsoft.com/office/drawing/2014/main" id="{C54D6039-4381-4854-8BE2-2B886FEAF46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3">
            <a:extLst>
              <a:ext uri="{FF2B5EF4-FFF2-40B4-BE49-F238E27FC236}">
                <a16:creationId xmlns:a16="http://schemas.microsoft.com/office/drawing/2014/main" id="{8C2A94B2-D34E-43A3-BC0B-C83B37A02B1E}"/>
              </a:ext>
            </a:extLst>
          </p:cNvPr>
          <p:cNvSpPr>
            <a:spLocks noGrp="1"/>
          </p:cNvSpPr>
          <p:nvPr>
            <p:ph type="body" idx="4294967295"/>
          </p:nvPr>
        </p:nvSpPr>
        <p:spPr>
          <a:xfrm>
            <a:off x="956000" y="1484313"/>
            <a:ext cx="10791825" cy="3805237"/>
          </a:xfrm>
          <a:prstGeom prst="rect">
            <a:avLst/>
          </a:prstGeom>
        </p:spPr>
        <p:txBody>
          <a:bodyPr/>
          <a:lstStyle/>
          <a:p>
            <a:pPr marL="266700" lvl="1" indent="-266700">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Gegenüberstellung Handelsbilanz und Steuerbilanz (bei Personengesellschaften inklusive Ergänzungsbilanzen der Gesellschafter!) zum Bilanzstichtag und im Vorjahr, </a:t>
            </a:r>
            <a:r>
              <a:rPr lang="de-DE" altLang="de-DE" sz="1600">
                <a:latin typeface="Century Gothic" panose="020B0502020202020204" pitchFamily="34" charset="0"/>
              </a:rPr>
              <a:t>Analyse der</a:t>
            </a:r>
            <a:br>
              <a:rPr lang="de-DE" altLang="de-DE" sz="1600">
                <a:latin typeface="Century Gothic" panose="020B0502020202020204" pitchFamily="34" charset="0"/>
              </a:rPr>
            </a:br>
            <a:r>
              <a:rPr lang="de-DE" altLang="de-DE" sz="1600">
                <a:latin typeface="Century Gothic" panose="020B0502020202020204" pitchFamily="34" charset="0"/>
              </a:rPr>
              <a:t>Ursachen </a:t>
            </a:r>
            <a:r>
              <a:rPr lang="de-DE" altLang="de-DE" sz="1600" dirty="0">
                <a:latin typeface="Century Gothic" panose="020B0502020202020204" pitchFamily="34" charset="0"/>
              </a:rPr>
              <a:t>von Differenzen und Ermittlung der sich daraus ergebenden latenten Steuern</a:t>
            </a:r>
          </a:p>
          <a:p>
            <a:pPr marL="266700" lvl="2" indent="-266700">
              <a:lnSpc>
                <a:spcPct val="100000"/>
              </a:lnSpc>
              <a:spcBef>
                <a:spcPts val="600"/>
              </a:spcBef>
              <a:spcAft>
                <a:spcPts val="600"/>
              </a:spcAft>
            </a:pPr>
            <a:r>
              <a:rPr lang="de-DE" altLang="de-DE" sz="1600" dirty="0">
                <a:latin typeface="Century Gothic" panose="020B0502020202020204" pitchFamily="34" charset="0"/>
              </a:rPr>
              <a:t>Fall: steuerliche Verlustvorträge</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Darstellung des aktuell bestehenden steuerlichen Verlustvorträge, d. h</a:t>
            </a:r>
            <a:r>
              <a:rPr lang="de-DE" altLang="de-DE" sz="1600">
                <a:latin typeface="Century Gothic" panose="020B0502020202020204" pitchFamily="34" charset="0"/>
              </a:rPr>
              <a:t>. Weiterentwicklung</a:t>
            </a:r>
            <a:br>
              <a:rPr lang="de-DE" altLang="de-DE" sz="1600">
                <a:latin typeface="Century Gothic" panose="020B0502020202020204" pitchFamily="34" charset="0"/>
              </a:rPr>
            </a:br>
            <a:r>
              <a:rPr lang="de-DE" altLang="de-DE" sz="1600">
                <a:latin typeface="Century Gothic" panose="020B0502020202020204" pitchFamily="34" charset="0"/>
              </a:rPr>
              <a:t>aus </a:t>
            </a:r>
            <a:r>
              <a:rPr lang="de-DE" altLang="de-DE" sz="1600" dirty="0">
                <a:latin typeface="Century Gothic" panose="020B0502020202020204" pitchFamily="34" charset="0"/>
              </a:rPr>
              <a:t>letztem Bescheid zum aktuellen Bestand am Bilanzstichtag</a:t>
            </a:r>
          </a:p>
          <a:p>
            <a:pPr marL="542925" lvl="3" indent="-276225">
              <a:lnSpc>
                <a:spcPct val="100000"/>
              </a:lnSpc>
              <a:spcBef>
                <a:spcPts val="600"/>
              </a:spcBef>
              <a:spcAft>
                <a:spcPts val="600"/>
              </a:spcAft>
              <a:buFont typeface="Symbol" panose="05050102010706020507" pitchFamily="18" charset="2"/>
              <a:buChar char="-"/>
            </a:pPr>
            <a:r>
              <a:rPr lang="de-DE" altLang="de-DE" sz="1600" dirty="0">
                <a:latin typeface="Century Gothic" panose="020B0502020202020204" pitchFamily="34" charset="0"/>
              </a:rPr>
              <a:t>Prognoserechnung zur weiteren Entwicklung in den kommenden fünf Jahren</a:t>
            </a:r>
          </a:p>
          <a:p>
            <a:pPr marL="266700" lvl="2" indent="-266700">
              <a:lnSpc>
                <a:spcPct val="100000"/>
              </a:lnSpc>
              <a:spcBef>
                <a:spcPts val="600"/>
              </a:spcBef>
              <a:spcAft>
                <a:spcPts val="600"/>
              </a:spcAft>
            </a:pPr>
            <a:r>
              <a:rPr lang="de-DE" altLang="de-DE" sz="1600" dirty="0">
                <a:latin typeface="Century Gothic" panose="020B0502020202020204" pitchFamily="34" charset="0"/>
              </a:rPr>
              <a:t>Letzte verfügbare Steuererklärungen und -bescheide</a:t>
            </a:r>
          </a:p>
          <a:p>
            <a:pPr marL="266700" lvl="2" indent="-266700">
              <a:lnSpc>
                <a:spcPct val="100000"/>
              </a:lnSpc>
              <a:spcBef>
                <a:spcPts val="600"/>
              </a:spcBef>
              <a:spcAft>
                <a:spcPts val="600"/>
              </a:spcAft>
            </a:pPr>
            <a:r>
              <a:rPr lang="de-DE" altLang="de-DE" sz="1600" dirty="0">
                <a:latin typeface="Century Gothic" panose="020B0502020202020204" pitchFamily="34" charset="0"/>
              </a:rPr>
              <a:t>Ggf. Überleitungsrechnung</a:t>
            </a:r>
          </a:p>
          <a:p>
            <a:pPr marL="266700" lvl="2" indent="-266700">
              <a:lnSpc>
                <a:spcPct val="100000"/>
              </a:lnSpc>
              <a:spcBef>
                <a:spcPts val="600"/>
              </a:spcBef>
              <a:spcAft>
                <a:spcPts val="600"/>
              </a:spcAft>
            </a:pPr>
            <a:r>
              <a:rPr lang="de-DE" altLang="de-DE" sz="1600" dirty="0">
                <a:latin typeface="Century Gothic" panose="020B0502020202020204" pitchFamily="34" charset="0"/>
              </a:rPr>
              <a:t>Steuerberaterbestätigung</a:t>
            </a:r>
          </a:p>
        </p:txBody>
      </p:sp>
      <p:sp>
        <p:nvSpPr>
          <p:cNvPr id="481283" name="Rectangle 2">
            <a:extLst>
              <a:ext uri="{FF2B5EF4-FFF2-40B4-BE49-F238E27FC236}">
                <a16:creationId xmlns:a16="http://schemas.microsoft.com/office/drawing/2014/main" id="{EADF40FC-A9BE-4881-9843-632F15F78C09}"/>
              </a:ext>
            </a:extLst>
          </p:cNvPr>
          <p:cNvSpPr txBox="1">
            <a:spLocks/>
          </p:cNvSpPr>
          <p:nvPr/>
        </p:nvSpPr>
        <p:spPr bwMode="auto">
          <a:xfrm>
            <a:off x="1055290" y="103444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defTabSz="53498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34988" indent="-534988" defTabSz="5349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5349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5349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5349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534988"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534988"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534988"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534988"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a:buFont typeface="Arial" panose="020B0604020202020204" pitchFamily="34" charset="0"/>
              <a:buNone/>
            </a:pPr>
            <a:r>
              <a:rPr lang="de-DE" altLang="de-DE" sz="1600" b="1" dirty="0">
                <a:solidFill>
                  <a:srgbClr val="00B0F0"/>
                </a:solidFill>
                <a:latin typeface="Century Gothic" panose="020B0502020202020204" pitchFamily="34" charset="0"/>
              </a:rPr>
              <a:t>6.5.5 Prüfungsgrundlagen </a:t>
            </a:r>
            <a:r>
              <a:rPr lang="de-DE" altLang="de-DE" sz="1600" b="1" dirty="0">
                <a:solidFill>
                  <a:srgbClr val="00B0F0"/>
                </a:solidFill>
                <a:latin typeface="Century Gothic" panose="020B0502020202020204" pitchFamily="34" charset="0"/>
                <a:sym typeface="Wingdings" panose="05000000000000000000" pitchFamily="2" charset="2"/>
              </a:rPr>
              <a:t> Mitwirkungspflicht/Unterlagenbeschaffung beim Mandanten</a:t>
            </a:r>
          </a:p>
        </p:txBody>
      </p:sp>
      <p:sp>
        <p:nvSpPr>
          <p:cNvPr id="481285" name="Textfeld 1">
            <a:extLst>
              <a:ext uri="{FF2B5EF4-FFF2-40B4-BE49-F238E27FC236}">
                <a16:creationId xmlns:a16="http://schemas.microsoft.com/office/drawing/2014/main" id="{C0447913-D2F9-4F26-8607-8E2C8445AE1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Text Box 4">
            <a:extLst>
              <a:ext uri="{FF2B5EF4-FFF2-40B4-BE49-F238E27FC236}">
                <a16:creationId xmlns:a16="http://schemas.microsoft.com/office/drawing/2014/main" id="{C396A8A0-0F3E-4DAB-A9BB-CFEA02070155}"/>
              </a:ext>
            </a:extLst>
          </p:cNvPr>
          <p:cNvSpPr txBox="1">
            <a:spLocks noChangeArrowheads="1"/>
          </p:cNvSpPr>
          <p:nvPr/>
        </p:nvSpPr>
        <p:spPr bwMode="auto">
          <a:xfrm>
            <a:off x="966343" y="1350963"/>
            <a:ext cx="1079023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lnSpc>
                <a:spcPct val="110000"/>
              </a:lnSpc>
              <a:spcBef>
                <a:spcPts val="800"/>
              </a:spcBef>
              <a:buFont typeface="Arial" pitchFamily="34" charset="0"/>
              <a:defRPr sz="1400">
                <a:solidFill>
                  <a:schemeClr val="tx1"/>
                </a:solidFill>
                <a:latin typeface="Verdana" pitchFamily="34" charset="0"/>
              </a:defRPr>
            </a:lvl1pPr>
            <a:lvl2pPr marL="692150" indent="-234950" eaLnBrk="0" hangingPunct="0">
              <a:lnSpc>
                <a:spcPct val="110000"/>
              </a:lnSpc>
              <a:spcBef>
                <a:spcPts val="800"/>
              </a:spcBef>
              <a:buFont typeface="Arial" pitchFamily="34" charset="0"/>
              <a:buChar char="»"/>
              <a:defRPr sz="1400">
                <a:solidFill>
                  <a:schemeClr val="tx1"/>
                </a:solidFill>
                <a:latin typeface="Verdana" pitchFamily="34" charset="0"/>
              </a:defRPr>
            </a:lvl2pPr>
            <a:lvl3pPr marL="1162050" indent="-260350" eaLnBrk="0" hangingPunct="0">
              <a:lnSpc>
                <a:spcPct val="110000"/>
              </a:lnSpc>
              <a:spcBef>
                <a:spcPts val="800"/>
              </a:spcBef>
              <a:buFont typeface="Arial" pitchFamily="34" charset="0"/>
              <a:buChar char="•"/>
              <a:defRPr sz="1400">
                <a:solidFill>
                  <a:schemeClr val="tx1"/>
                </a:solidFill>
                <a:latin typeface="Verdana" pitchFamily="34" charset="0"/>
              </a:defRPr>
            </a:lvl3pPr>
            <a:lvl4pPr marL="1868488" indent="-342900" eaLnBrk="0" hangingPunct="0">
              <a:lnSpc>
                <a:spcPct val="110000"/>
              </a:lnSpc>
              <a:spcBef>
                <a:spcPts val="800"/>
              </a:spcBef>
              <a:buFont typeface="Arial" pitchFamily="34" charset="0"/>
              <a:buChar char="»"/>
              <a:defRPr sz="1400">
                <a:solidFill>
                  <a:schemeClr val="tx1"/>
                </a:solidFill>
                <a:latin typeface="Verdana" pitchFamily="34" charset="0"/>
              </a:defRPr>
            </a:lvl4pPr>
            <a:lvl5pPr marL="2390775" indent="-342900" eaLnBrk="0" hangingPunct="0">
              <a:lnSpc>
                <a:spcPct val="110000"/>
              </a:lnSpc>
              <a:spcBef>
                <a:spcPts val="800"/>
              </a:spcBef>
              <a:buFont typeface="Arial" pitchFamily="34" charset="0"/>
              <a:buChar char="•"/>
              <a:defRPr sz="1400">
                <a:solidFill>
                  <a:schemeClr val="tx1"/>
                </a:solidFill>
                <a:latin typeface="Verdana" pitchFamily="34" charset="0"/>
              </a:defRPr>
            </a:lvl5pPr>
            <a:lvl6pPr marL="2847975" indent="-3429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3305175" indent="-3429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762375" indent="-3429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4219575" indent="-3429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266700" indent="-266700" eaLnBrk="1" hangingPunct="1">
              <a:lnSpc>
                <a:spcPct val="100000"/>
              </a:lnSpc>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Verifizierung Aktivsaldo</a:t>
            </a:r>
          </a:p>
          <a:p>
            <a:pPr marL="266700" lvl="1" indent="-266700" eaLnBrk="1" hangingPunct="1">
              <a:lnSpc>
                <a:spcPct val="100000"/>
              </a:lnSpc>
              <a:spcBef>
                <a:spcPts val="600"/>
              </a:spcBef>
              <a:spcAft>
                <a:spcPts val="600"/>
              </a:spcAft>
              <a:buFont typeface="Arial" pitchFamily="34" charset="0"/>
              <a:buChar char="•"/>
              <a:defRPr/>
            </a:pPr>
            <a:r>
              <a:rPr lang="de-DE" altLang="de-DE" sz="1600" b="1" dirty="0">
                <a:solidFill>
                  <a:srgbClr val="000000"/>
                </a:solidFill>
                <a:latin typeface="Century Gothic" panose="020B0502020202020204" pitchFamily="34" charset="0"/>
              </a:rPr>
              <a:t>Analyse der Abweichungen in einzelnen Posten zwischen Handelsbilanz und Steuerbilanz</a:t>
            </a:r>
          </a:p>
          <a:p>
            <a:pPr marL="542925" lvl="2"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Inhaltlich erklärbar?</a:t>
            </a:r>
          </a:p>
          <a:p>
            <a:pPr marL="542925" lvl="2"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Abweichende Beträge für Steuerbilanz nachgewiesen?</a:t>
            </a:r>
          </a:p>
          <a:p>
            <a:pPr marL="542925" lvl="2"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Stimmig zu Steuererklärungen?</a:t>
            </a:r>
          </a:p>
          <a:p>
            <a:pPr marL="542925" lvl="2"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Neue Sachverhalte berücksichtigt?</a:t>
            </a:r>
          </a:p>
          <a:p>
            <a:pPr marL="266700" lvl="1" indent="-266700" eaLnBrk="1" hangingPunct="1">
              <a:lnSpc>
                <a:spcPct val="100000"/>
              </a:lnSpc>
              <a:spcBef>
                <a:spcPts val="600"/>
              </a:spcBef>
              <a:spcAft>
                <a:spcPts val="600"/>
              </a:spcAft>
              <a:buFont typeface="Arial" pitchFamily="34" charset="0"/>
              <a:buChar char="•"/>
              <a:defRPr/>
            </a:pPr>
            <a:r>
              <a:rPr lang="de-DE" altLang="de-DE" sz="1600" b="1" dirty="0">
                <a:solidFill>
                  <a:srgbClr val="000000"/>
                </a:solidFill>
                <a:latin typeface="Century Gothic" panose="020B0502020202020204" pitchFamily="34" charset="0"/>
              </a:rPr>
              <a:t>ggf. Plausibilisierung Bestand der steuerlichen Verlustvorträge – </a:t>
            </a:r>
            <a:r>
              <a:rPr lang="de-DE" altLang="de-DE" sz="1600" b="1">
                <a:solidFill>
                  <a:srgbClr val="000000"/>
                </a:solidFill>
                <a:latin typeface="Century Gothic" panose="020B0502020202020204" pitchFamily="34" charset="0"/>
              </a:rPr>
              <a:t>Fortentwicklung letzter</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Bescheid auf </a:t>
            </a:r>
            <a:r>
              <a:rPr lang="de-DE" altLang="de-DE" sz="1600" b="1" dirty="0">
                <a:solidFill>
                  <a:srgbClr val="000000"/>
                </a:solidFill>
                <a:latin typeface="Century Gothic" panose="020B0502020202020204" pitchFamily="34" charset="0"/>
              </a:rPr>
              <a:t>aktuellen Stand</a:t>
            </a:r>
          </a:p>
          <a:p>
            <a:pPr marL="542925" lvl="2"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Abweichungen Ergebnis Steuerbilanz zu Handelsbilanz stimmig?</a:t>
            </a:r>
          </a:p>
          <a:p>
            <a:pPr marL="542925" lvl="2"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Außerbilanzielle Hinzurechnungen/Kürzungen zutreffend berücksichtigt?</a:t>
            </a:r>
            <a:br>
              <a:rPr lang="de-DE" altLang="de-DE" sz="1600" dirty="0">
                <a:solidFill>
                  <a:srgbClr val="000000"/>
                </a:solidFill>
                <a:latin typeface="Century Gothic" panose="020B0502020202020204" pitchFamily="34" charset="0"/>
              </a:rPr>
            </a:br>
            <a:endParaRPr lang="de-DE" altLang="de-DE" sz="1600" dirty="0">
              <a:solidFill>
                <a:srgbClr val="000000"/>
              </a:solidFill>
              <a:latin typeface="Century Gothic" panose="020B0502020202020204" pitchFamily="34" charset="0"/>
            </a:endParaRPr>
          </a:p>
          <a:p>
            <a:pPr marL="266700" indent="-266700" eaLnBrk="1" hangingPunct="1">
              <a:lnSpc>
                <a:spcPct val="100000"/>
              </a:lnSpc>
              <a:spcBef>
                <a:spcPts val="600"/>
              </a:spcBef>
              <a:spcAft>
                <a:spcPts val="600"/>
              </a:spcAft>
              <a:buFont typeface="+mj-lt"/>
              <a:buAutoNum type="alphaLcPeriod"/>
              <a:defRPr/>
            </a:pPr>
            <a:r>
              <a:rPr lang="de-DE" altLang="de-DE" sz="1600" b="1" dirty="0">
                <a:solidFill>
                  <a:srgbClr val="00B0F0"/>
                </a:solidFill>
                <a:latin typeface="Century Gothic" panose="020B0502020202020204" pitchFamily="34" charset="0"/>
              </a:rPr>
              <a:t>Prüfung </a:t>
            </a:r>
            <a:r>
              <a:rPr lang="de-DE" altLang="de-DE" sz="1600" b="1" dirty="0" err="1">
                <a:solidFill>
                  <a:srgbClr val="00B0F0"/>
                </a:solidFill>
                <a:latin typeface="Century Gothic" panose="020B0502020202020204" pitchFamily="34" charset="0"/>
              </a:rPr>
              <a:t>Anhangangaben</a:t>
            </a:r>
            <a:endParaRPr lang="de-DE" altLang="de-DE" sz="1600" b="1" dirty="0">
              <a:solidFill>
                <a:srgbClr val="00B0F0"/>
              </a:solidFill>
              <a:latin typeface="Century Gothic" panose="020B0502020202020204" pitchFamily="34" charset="0"/>
            </a:endParaRPr>
          </a:p>
          <a:p>
            <a:pPr marL="542925" lvl="1" indent="-276225" eaLnBrk="1" hangingPunct="1">
              <a:lnSpc>
                <a:spcPct val="100000"/>
              </a:lnSpc>
              <a:spcBef>
                <a:spcPts val="600"/>
              </a:spcBef>
              <a:spcAft>
                <a:spcPts val="600"/>
              </a:spcAft>
              <a:buFont typeface="Wingdings" pitchFamily="2" charset="2"/>
              <a:buChar char="ð"/>
              <a:defRPr/>
            </a:pPr>
            <a:r>
              <a:rPr lang="de-DE" altLang="de-DE" sz="1600" dirty="0">
                <a:solidFill>
                  <a:srgbClr val="000000"/>
                </a:solidFill>
                <a:latin typeface="Century Gothic" panose="020B0502020202020204" pitchFamily="34" charset="0"/>
              </a:rPr>
              <a:t>Sachlich (und ggf. betragsmäßig) abstimmbar mit Prüfungsunterlagen?</a:t>
            </a:r>
          </a:p>
          <a:p>
            <a:pPr eaLnBrk="1" hangingPunct="1">
              <a:lnSpc>
                <a:spcPct val="100000"/>
              </a:lnSpc>
              <a:spcBef>
                <a:spcPts val="600"/>
              </a:spcBef>
              <a:spcAft>
                <a:spcPts val="600"/>
              </a:spcAft>
              <a:buFontTx/>
              <a:buChar char="•"/>
              <a:defRPr/>
            </a:pPr>
            <a:endParaRPr lang="de-DE" altLang="de-DE" sz="1600" dirty="0">
              <a:solidFill>
                <a:srgbClr val="000000"/>
              </a:solidFill>
              <a:latin typeface="Century Gothic" panose="020B0502020202020204" pitchFamily="34" charset="0"/>
            </a:endParaRPr>
          </a:p>
        </p:txBody>
      </p:sp>
      <p:sp>
        <p:nvSpPr>
          <p:cNvPr id="483331" name="Rectangle 2">
            <a:extLst>
              <a:ext uri="{FF2B5EF4-FFF2-40B4-BE49-F238E27FC236}">
                <a16:creationId xmlns:a16="http://schemas.microsoft.com/office/drawing/2014/main" id="{CB2336DC-B0FB-4892-B52E-0337BC25E013}"/>
              </a:ext>
            </a:extLst>
          </p:cNvPr>
          <p:cNvSpPr txBox="1">
            <a:spLocks/>
          </p:cNvSpPr>
          <p:nvPr/>
        </p:nvSpPr>
        <p:spPr bwMode="auto">
          <a:xfrm>
            <a:off x="1055290" y="103587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a:buFont typeface="Arial" panose="020B0604020202020204" pitchFamily="34" charset="0"/>
              <a:buNone/>
            </a:pPr>
            <a:r>
              <a:rPr lang="de-DE" altLang="de-DE" sz="1600" b="1" dirty="0">
                <a:solidFill>
                  <a:srgbClr val="00B0F0"/>
                </a:solidFill>
                <a:latin typeface="Century Gothic" panose="020B0502020202020204" pitchFamily="34" charset="0"/>
              </a:rPr>
              <a:t>6.5.6 Prüfungshandlungen bei nicht aktiviertem Aktivsaldo</a:t>
            </a:r>
            <a:endParaRPr lang="de-DE" altLang="de-DE" sz="1600" b="1" dirty="0">
              <a:solidFill>
                <a:srgbClr val="00B0F0"/>
              </a:solidFill>
              <a:latin typeface="Century Gothic" panose="020B0502020202020204" pitchFamily="34" charset="0"/>
              <a:sym typeface="Wingdings" panose="05000000000000000000" pitchFamily="2" charset="2"/>
            </a:endParaRPr>
          </a:p>
        </p:txBody>
      </p:sp>
      <p:sp>
        <p:nvSpPr>
          <p:cNvPr id="483333" name="Textfeld 1">
            <a:extLst>
              <a:ext uri="{FF2B5EF4-FFF2-40B4-BE49-F238E27FC236}">
                <a16:creationId xmlns:a16="http://schemas.microsoft.com/office/drawing/2014/main" id="{49FB19D9-58DC-4CB7-8D57-A87C756D97E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7">
            <a:extLst>
              <a:ext uri="{FF2B5EF4-FFF2-40B4-BE49-F238E27FC236}">
                <a16:creationId xmlns:a16="http://schemas.microsoft.com/office/drawing/2014/main" id="{8ED77083-9839-4AF5-956D-FE56A1420CB8}"/>
              </a:ext>
            </a:extLst>
          </p:cNvPr>
          <p:cNvSpPr txBox="1">
            <a:spLocks noChangeArrowheads="1"/>
          </p:cNvSpPr>
          <p:nvPr/>
        </p:nvSpPr>
        <p:spPr bwMode="auto">
          <a:xfrm>
            <a:off x="964375" y="1341438"/>
            <a:ext cx="108013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42925" indent="-2762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2446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868488"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390775"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847975"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305175"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762375"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4219575"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Verifizierung bilanzierte Aktiv- bzw. Passivbeträge in der Bilanz</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Analyse der Abweichungen in einzelnen Posten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zwischen Handelsbilanz und Steuerbilanz</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Ggf. Plausibilisierung Bestand der steuerlichen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Verlustvorträge – Fortentwicklung letzter</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Bescheid auf aktuellen Stand</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Ggf. Plausibilisierung der steuerlichen 5-Jahresplanung bei </a:t>
            </a:r>
            <a:r>
              <a:rPr lang="de-DE" altLang="de-DE" sz="1600">
                <a:solidFill>
                  <a:srgbClr val="000000"/>
                </a:solidFill>
                <a:latin typeface="Century Gothic" panose="020B0502020202020204" pitchFamily="34" charset="0"/>
              </a:rPr>
              <a:t>aktivierten aktiven</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latenten </a:t>
            </a:r>
            <a:r>
              <a:rPr lang="de-DE" altLang="de-DE" sz="1600" dirty="0">
                <a:solidFill>
                  <a:srgbClr val="000000"/>
                </a:solidFill>
                <a:latin typeface="Century Gothic" panose="020B0502020202020204" pitchFamily="34" charset="0"/>
              </a:rPr>
              <a:t>Steuern auf Verlustvortrag</a:t>
            </a:r>
          </a:p>
          <a:p>
            <a:pPr eaLnBrk="1" hangingPunct="1">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Verifizierung erfasste Aufwendungen/Erträge aus latenten Steuern</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Analytische Betrachtung Steuerquote</a:t>
            </a:r>
          </a:p>
          <a:p>
            <a:pPr lvl="1" eaLnBrk="1" hangingPunct="1">
              <a:lnSpc>
                <a:spcPct val="100000"/>
              </a:lnSpc>
              <a:spcBef>
                <a:spcPts val="600"/>
              </a:spcBef>
              <a:spcAft>
                <a:spcPts val="600"/>
              </a:spcAft>
              <a:buFont typeface="Arial" panose="020B0604020202020204" pitchFamily="34" charset="0"/>
              <a:buChar char="•"/>
            </a:pPr>
            <a:r>
              <a:rPr lang="de-DE" altLang="de-DE" sz="1600" dirty="0">
                <a:solidFill>
                  <a:srgbClr val="000000"/>
                </a:solidFill>
                <a:latin typeface="Century Gothic" panose="020B0502020202020204" pitchFamily="34" charset="0"/>
              </a:rPr>
              <a:t>u. U. Überleitungsrechnung zur Konsistenzprüfung</a:t>
            </a:r>
          </a:p>
          <a:p>
            <a:pPr eaLnBrk="1" hangingPunct="1">
              <a:lnSpc>
                <a:spcPct val="100000"/>
              </a:lnSpc>
              <a:spcBef>
                <a:spcPts val="600"/>
              </a:spcBef>
              <a:spcAft>
                <a:spcPts val="600"/>
              </a:spcAft>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Prüfung </a:t>
            </a:r>
            <a:r>
              <a:rPr lang="de-DE" altLang="de-DE" sz="1600" b="1" dirty="0" err="1">
                <a:solidFill>
                  <a:srgbClr val="00B0F0"/>
                </a:solidFill>
                <a:latin typeface="Century Gothic" panose="020B0502020202020204" pitchFamily="34" charset="0"/>
              </a:rPr>
              <a:t>Anhangangaben</a:t>
            </a:r>
            <a:r>
              <a:rPr lang="de-DE" altLang="de-DE" sz="1600" b="1" dirty="0">
                <a:solidFill>
                  <a:srgbClr val="00B0F0"/>
                </a:solidFill>
                <a:latin typeface="Century Gothic" panose="020B0502020202020204" pitchFamily="34" charset="0"/>
              </a:rPr>
              <a:t> </a:t>
            </a:r>
            <a:r>
              <a:rPr lang="de-DE" altLang="de-DE" sz="1600" b="1" dirty="0">
                <a:solidFill>
                  <a:srgbClr val="00B0F0"/>
                </a:solidFill>
                <a:latin typeface="Century Gothic" panose="020B0502020202020204" pitchFamily="34" charset="0"/>
                <a:sym typeface="Wingdings" panose="05000000000000000000" pitchFamily="2" charset="2"/>
              </a:rPr>
              <a:t></a:t>
            </a:r>
            <a:r>
              <a:rPr lang="de-DE" altLang="de-DE" sz="1600" b="1" dirty="0">
                <a:solidFill>
                  <a:srgbClr val="00B0F0"/>
                </a:solidFill>
                <a:latin typeface="Century Gothic" panose="020B0502020202020204" pitchFamily="34" charset="0"/>
              </a:rPr>
              <a:t> wie vorherige Folie</a:t>
            </a:r>
          </a:p>
        </p:txBody>
      </p:sp>
      <p:sp>
        <p:nvSpPr>
          <p:cNvPr id="485379" name="AutoShape 16">
            <a:extLst>
              <a:ext uri="{FF2B5EF4-FFF2-40B4-BE49-F238E27FC236}">
                <a16:creationId xmlns:a16="http://schemas.microsoft.com/office/drawing/2014/main" id="{647CB77F-0C39-4C4D-9441-58F4CE254BF2}"/>
              </a:ext>
            </a:extLst>
          </p:cNvPr>
          <p:cNvSpPr>
            <a:spLocks/>
          </p:cNvSpPr>
          <p:nvPr/>
        </p:nvSpPr>
        <p:spPr bwMode="auto">
          <a:xfrm>
            <a:off x="7319963" y="1773238"/>
            <a:ext cx="431800" cy="1368425"/>
          </a:xfrm>
          <a:prstGeom prst="rightBrace">
            <a:avLst>
              <a:gd name="adj1" fmla="val 1947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485380" name="Text Box 18">
            <a:extLst>
              <a:ext uri="{FF2B5EF4-FFF2-40B4-BE49-F238E27FC236}">
                <a16:creationId xmlns:a16="http://schemas.microsoft.com/office/drawing/2014/main" id="{D4FBD711-6CC5-4D0F-ACA0-29A41F8EDA41}"/>
              </a:ext>
            </a:extLst>
          </p:cNvPr>
          <p:cNvSpPr txBox="1">
            <a:spLocks noChangeArrowheads="1"/>
          </p:cNvSpPr>
          <p:nvPr/>
        </p:nvSpPr>
        <p:spPr bwMode="auto">
          <a:xfrm>
            <a:off x="7751763" y="2276475"/>
            <a:ext cx="18256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a:solidFill>
                  <a:srgbClr val="000000"/>
                </a:solidFill>
                <a:latin typeface="Century Gothic" panose="020B0502020202020204" pitchFamily="34" charset="0"/>
              </a:rPr>
              <a:t>Wie vorherige Folie</a:t>
            </a:r>
          </a:p>
        </p:txBody>
      </p:sp>
      <p:sp>
        <p:nvSpPr>
          <p:cNvPr id="485381" name="Rectangle 2">
            <a:extLst>
              <a:ext uri="{FF2B5EF4-FFF2-40B4-BE49-F238E27FC236}">
                <a16:creationId xmlns:a16="http://schemas.microsoft.com/office/drawing/2014/main" id="{27148329-4F84-4FB6-AF54-BFF834446D70}"/>
              </a:ext>
            </a:extLst>
          </p:cNvPr>
          <p:cNvSpPr txBox="1">
            <a:spLocks/>
          </p:cNvSpPr>
          <p:nvPr/>
        </p:nvSpPr>
        <p:spPr bwMode="auto">
          <a:xfrm>
            <a:off x="1055290" y="10175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a:buFont typeface="Arial" panose="020B0604020202020204" pitchFamily="34" charset="0"/>
              <a:buNone/>
            </a:pPr>
            <a:r>
              <a:rPr lang="de-DE" altLang="de-DE" sz="1600" b="1" dirty="0">
                <a:solidFill>
                  <a:srgbClr val="00B0F0"/>
                </a:solidFill>
                <a:latin typeface="Century Gothic" panose="020B0502020202020204" pitchFamily="34" charset="0"/>
              </a:rPr>
              <a:t>6.5.7 Prüfungshandlungen bei aktiviertem Aktivsaldo oder passiviertem Passivsaldo</a:t>
            </a:r>
            <a:endParaRPr lang="de-DE" altLang="de-DE" sz="1600" b="1" dirty="0">
              <a:solidFill>
                <a:srgbClr val="00B0F0"/>
              </a:solidFill>
              <a:latin typeface="Century Gothic" panose="020B0502020202020204" pitchFamily="34" charset="0"/>
              <a:sym typeface="Wingdings" panose="05000000000000000000" pitchFamily="2" charset="2"/>
            </a:endParaRPr>
          </a:p>
        </p:txBody>
      </p:sp>
      <p:sp>
        <p:nvSpPr>
          <p:cNvPr id="485383" name="Textfeld 1">
            <a:extLst>
              <a:ext uri="{FF2B5EF4-FFF2-40B4-BE49-F238E27FC236}">
                <a16:creationId xmlns:a16="http://schemas.microsoft.com/office/drawing/2014/main" id="{233556DC-1AAA-4CF0-A2F8-F67A8507DE2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4" name="Text Box 4">
            <a:extLst>
              <a:ext uri="{FF2B5EF4-FFF2-40B4-BE49-F238E27FC236}">
                <a16:creationId xmlns:a16="http://schemas.microsoft.com/office/drawing/2014/main" id="{E586AB6F-7C07-4DAB-8F52-5F606B3A0A67}"/>
              </a:ext>
            </a:extLst>
          </p:cNvPr>
          <p:cNvSpPr txBox="1">
            <a:spLocks noChangeArrowheads="1"/>
          </p:cNvSpPr>
          <p:nvPr/>
        </p:nvSpPr>
        <p:spPr bwMode="auto">
          <a:xfrm>
            <a:off x="966342" y="1483841"/>
            <a:ext cx="1086286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eaLnBrk="0" hangingPunct="0">
              <a:defRPr>
                <a:solidFill>
                  <a:schemeClr val="tx1"/>
                </a:solidFill>
                <a:latin typeface="Arial" pitchFamily="34" charset="0"/>
                <a:cs typeface="Arial" pitchFamily="34" charset="0"/>
              </a:defRPr>
            </a:lvl1pPr>
            <a:lvl2pPr marL="874713" indent="-342900" eaLnBrk="0" hangingPunct="0">
              <a:defRPr>
                <a:solidFill>
                  <a:schemeClr val="tx1"/>
                </a:solidFill>
                <a:latin typeface="Arial" pitchFamily="34" charset="0"/>
                <a:cs typeface="Arial" pitchFamily="34" charset="0"/>
              </a:defRPr>
            </a:lvl2pPr>
            <a:lvl3pPr marL="1397000" indent="-342900" eaLnBrk="0" hangingPunct="0">
              <a:defRPr>
                <a:solidFill>
                  <a:schemeClr val="tx1"/>
                </a:solidFill>
                <a:latin typeface="Arial" pitchFamily="34" charset="0"/>
                <a:cs typeface="Arial" pitchFamily="34" charset="0"/>
              </a:defRPr>
            </a:lvl3pPr>
            <a:lvl4pPr marL="1919288" indent="-342900" eaLnBrk="0" hangingPunct="0">
              <a:defRPr>
                <a:solidFill>
                  <a:schemeClr val="tx1"/>
                </a:solidFill>
                <a:latin typeface="Arial" pitchFamily="34" charset="0"/>
                <a:cs typeface="Arial" pitchFamily="34" charset="0"/>
              </a:defRPr>
            </a:lvl4pPr>
            <a:lvl5pPr marL="2441575" indent="-342900" eaLnBrk="0" hangingPunct="0">
              <a:defRPr>
                <a:solidFill>
                  <a:schemeClr val="tx1"/>
                </a:solidFill>
                <a:latin typeface="Arial" pitchFamily="34" charset="0"/>
                <a:cs typeface="Arial" pitchFamily="34" charset="0"/>
              </a:defRPr>
            </a:lvl5pPr>
            <a:lvl6pPr marL="2898775" indent="-342900" eaLnBrk="0" fontAlgn="base" hangingPunct="0">
              <a:spcBef>
                <a:spcPct val="0"/>
              </a:spcBef>
              <a:spcAft>
                <a:spcPct val="0"/>
              </a:spcAft>
              <a:defRPr>
                <a:solidFill>
                  <a:schemeClr val="tx1"/>
                </a:solidFill>
                <a:latin typeface="Arial" pitchFamily="34" charset="0"/>
                <a:cs typeface="Arial" pitchFamily="34" charset="0"/>
              </a:defRPr>
            </a:lvl6pPr>
            <a:lvl7pPr marL="3355975" indent="-342900" eaLnBrk="0" fontAlgn="base" hangingPunct="0">
              <a:spcBef>
                <a:spcPct val="0"/>
              </a:spcBef>
              <a:spcAft>
                <a:spcPct val="0"/>
              </a:spcAft>
              <a:defRPr>
                <a:solidFill>
                  <a:schemeClr val="tx1"/>
                </a:solidFill>
                <a:latin typeface="Arial" pitchFamily="34" charset="0"/>
                <a:cs typeface="Arial" pitchFamily="34" charset="0"/>
              </a:defRPr>
            </a:lvl7pPr>
            <a:lvl8pPr marL="3813175" indent="-342900" eaLnBrk="0" fontAlgn="base" hangingPunct="0">
              <a:spcBef>
                <a:spcPct val="0"/>
              </a:spcBef>
              <a:spcAft>
                <a:spcPct val="0"/>
              </a:spcAft>
              <a:defRPr>
                <a:solidFill>
                  <a:schemeClr val="tx1"/>
                </a:solidFill>
                <a:latin typeface="Arial" pitchFamily="34" charset="0"/>
                <a:cs typeface="Arial" pitchFamily="34" charset="0"/>
              </a:defRPr>
            </a:lvl8pPr>
            <a:lvl9pPr marL="4270375" indent="-3429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spcBef>
                <a:spcPts val="600"/>
              </a:spcBef>
              <a:spcAft>
                <a:spcPts val="600"/>
              </a:spcAft>
              <a:defRPr/>
            </a:pPr>
            <a:r>
              <a:rPr lang="de-DE" altLang="de-DE" sz="1600" dirty="0">
                <a:solidFill>
                  <a:srgbClr val="000000"/>
                </a:solidFill>
                <a:latin typeface="Century Gothic" panose="020B0502020202020204" pitchFamily="34" charset="0"/>
              </a:rPr>
              <a:t>Art und Umfang der Prüfungshandlungen sind abhängig von den </a:t>
            </a:r>
            <a:r>
              <a:rPr lang="de-DE" altLang="de-DE" sz="1600">
                <a:solidFill>
                  <a:srgbClr val="000000"/>
                </a:solidFill>
                <a:latin typeface="Century Gothic" panose="020B0502020202020204" pitchFamily="34" charset="0"/>
              </a:rPr>
              <a:t>Wesentlichkeits- und</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Risikoeinschätzungen</a:t>
            </a:r>
            <a:r>
              <a:rPr lang="de-DE" altLang="de-DE" sz="1600" dirty="0">
                <a:solidFill>
                  <a:srgbClr val="000000"/>
                </a:solidFill>
                <a:latin typeface="Century Gothic" panose="020B0502020202020204" pitchFamily="34" charset="0"/>
              </a:rPr>
              <a:t>, z. B. bei</a:t>
            </a:r>
          </a:p>
          <a:p>
            <a:pPr marL="266700" lvl="2" indent="-266700"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geprüften Vorjahresabschluss,</a:t>
            </a:r>
          </a:p>
          <a:p>
            <a:pPr marL="266700" lvl="2" indent="-266700"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klarem Aktivsaldo ohne steuerliche Verlustvortrags und</a:t>
            </a:r>
          </a:p>
          <a:p>
            <a:pPr marL="266700" lvl="2" indent="-266700" eaLnBrk="1" hangingPunct="1">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keiner Aktivierung des Aktivsaldos</a:t>
            </a:r>
          </a:p>
          <a:p>
            <a:pPr marL="0" lvl="1" indent="0" eaLnBrk="1" hangingPunct="1">
              <a:spcBef>
                <a:spcPts val="600"/>
              </a:spcBef>
              <a:spcAft>
                <a:spcPts val="600"/>
              </a:spcAft>
              <a:defRPr/>
            </a:pPr>
            <a:r>
              <a:rPr lang="de-DE" altLang="de-DE" sz="1600" dirty="0">
                <a:solidFill>
                  <a:srgbClr val="000000"/>
                </a:solidFill>
                <a:latin typeface="Century Gothic" panose="020B0502020202020204" pitchFamily="34" charset="0"/>
              </a:rPr>
              <a:t>ist ggf. eine grobe Analyse des aktuellen Standes der Abweichungen </a:t>
            </a:r>
            <a:r>
              <a:rPr lang="de-DE" altLang="de-DE" sz="1600">
                <a:solidFill>
                  <a:srgbClr val="000000"/>
                </a:solidFill>
                <a:latin typeface="Century Gothic" panose="020B0502020202020204" pitchFamily="34" charset="0"/>
              </a:rPr>
              <a:t>zwischen Handelsbilanz</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und </a:t>
            </a:r>
            <a:r>
              <a:rPr lang="de-DE" altLang="de-DE" sz="1600" dirty="0">
                <a:solidFill>
                  <a:srgbClr val="000000"/>
                </a:solidFill>
                <a:latin typeface="Century Gothic" panose="020B0502020202020204" pitchFamily="34" charset="0"/>
              </a:rPr>
              <a:t>Steuerbilanz ausreichend</a:t>
            </a:r>
            <a:endParaRPr lang="de-DE" altLang="de-DE" sz="1600" b="1" dirty="0">
              <a:solidFill>
                <a:srgbClr val="000000"/>
              </a:solidFill>
              <a:latin typeface="Century Gothic" panose="020B0502020202020204" pitchFamily="34" charset="0"/>
            </a:endParaRPr>
          </a:p>
        </p:txBody>
      </p:sp>
      <p:sp>
        <p:nvSpPr>
          <p:cNvPr id="487427" name="Rectangle 2">
            <a:extLst>
              <a:ext uri="{FF2B5EF4-FFF2-40B4-BE49-F238E27FC236}">
                <a16:creationId xmlns:a16="http://schemas.microsoft.com/office/drawing/2014/main" id="{B55ED20A-9686-4C7C-B10D-1C363FB5A33B}"/>
              </a:ext>
            </a:extLst>
          </p:cNvPr>
          <p:cNvSpPr txBox="1">
            <a:spLocks/>
          </p:cNvSpPr>
          <p:nvPr/>
        </p:nvSpPr>
        <p:spPr bwMode="auto">
          <a:xfrm>
            <a:off x="1055290" y="103587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a:buFont typeface="Arial" panose="020B0604020202020204" pitchFamily="34" charset="0"/>
              <a:buNone/>
            </a:pPr>
            <a:r>
              <a:rPr lang="de-DE" altLang="de-DE" sz="1600" b="1" dirty="0">
                <a:solidFill>
                  <a:srgbClr val="00B0F0"/>
                </a:solidFill>
                <a:latin typeface="Century Gothic" panose="020B0502020202020204" pitchFamily="34" charset="0"/>
              </a:rPr>
              <a:t>6.5.8 Wesentlichkeitsbetrachtungen</a:t>
            </a:r>
            <a:endParaRPr lang="de-DE" altLang="de-DE" sz="1600" b="1" dirty="0">
              <a:solidFill>
                <a:srgbClr val="00B0F0"/>
              </a:solidFill>
              <a:latin typeface="Century Gothic" panose="020B0502020202020204" pitchFamily="34" charset="0"/>
              <a:sym typeface="Wingdings" panose="05000000000000000000" pitchFamily="2" charset="2"/>
            </a:endParaRPr>
          </a:p>
        </p:txBody>
      </p:sp>
      <p:sp>
        <p:nvSpPr>
          <p:cNvPr id="487429" name="Textfeld 1">
            <a:extLst>
              <a:ext uri="{FF2B5EF4-FFF2-40B4-BE49-F238E27FC236}">
                <a16:creationId xmlns:a16="http://schemas.microsoft.com/office/drawing/2014/main" id="{2E215E46-8687-43D7-8E2D-62E329A2259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cSld>
  <p:clrMapOvr>
    <a:masterClrMapping/>
  </p:clrMapOvr>
  <p:transition spd="slow"/>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755373"/>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79509"/>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6" name="Textfeld 1">
            <a:extLst>
              <a:ext uri="{FF2B5EF4-FFF2-40B4-BE49-F238E27FC236}">
                <a16:creationId xmlns:a16="http://schemas.microsoft.com/office/drawing/2014/main" id="{861A996F-C4F4-4B75-8F55-0ECE31B081E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6: Prüfung latenter Steuern</a:t>
            </a:r>
          </a:p>
        </p:txBody>
      </p:sp>
    </p:spTree>
    <p:extLst>
      <p:ext uri="{BB962C8B-B14F-4D97-AF65-F5344CB8AC3E}">
        <p14:creationId xmlns:p14="http://schemas.microsoft.com/office/powerpoint/2010/main" val="2273483837"/>
      </p:ext>
    </p:extLst>
  </p:cSld>
  <p:clrMapOvr>
    <a:masterClrMapping/>
  </p:clrMapOvr>
  <p:transition spd="slow"/>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2F70171-31EA-4C48-8CA3-576819657196}"/>
              </a:ext>
            </a:extLst>
          </p:cNvPr>
          <p:cNvSpPr txBox="1">
            <a:spLocks/>
          </p:cNvSpPr>
          <p:nvPr/>
        </p:nvSpPr>
        <p:spPr>
          <a:xfrm>
            <a:off x="334963" y="2636391"/>
            <a:ext cx="11522075" cy="936625"/>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7:</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Prüfung der Rückstellungen</a:t>
            </a:r>
            <a:br>
              <a:rPr lang="de-DE" altLang="de-DE" sz="2800" b="1" kern="0" dirty="0">
                <a:solidFill>
                  <a:prstClr val="black"/>
                </a:solidFill>
                <a:latin typeface="Century Gothic" pitchFamily="34" charset="0"/>
              </a:rPr>
            </a:br>
            <a:br>
              <a:rPr lang="de-DE" altLang="de-DE" sz="2800" b="1" kern="0" dirty="0">
                <a:solidFill>
                  <a:prstClr val="black"/>
                </a:solidFill>
                <a:latin typeface="Century Gothic" pitchFamily="34" charset="0"/>
              </a:rPr>
            </a:br>
            <a:endParaRPr lang="de-DE" altLang="de-DE" sz="2800" b="1" kern="0" dirty="0">
              <a:solidFill>
                <a:prstClr val="black"/>
              </a:solidFill>
              <a:latin typeface="Century Gothic" pitchFamily="34" charset="0"/>
            </a:endParaRPr>
          </a:p>
        </p:txBody>
      </p:sp>
      <p:sp>
        <p:nvSpPr>
          <p:cNvPr id="7" name="Rectangle 2">
            <a:extLst>
              <a:ext uri="{FF2B5EF4-FFF2-40B4-BE49-F238E27FC236}">
                <a16:creationId xmlns:a16="http://schemas.microsoft.com/office/drawing/2014/main" id="{A50892EC-AD5D-4A6E-B088-0DC50E87DD38}"/>
              </a:ext>
            </a:extLst>
          </p:cNvPr>
          <p:cNvSpPr txBox="1">
            <a:spLocks/>
          </p:cNvSpPr>
          <p:nvPr/>
        </p:nvSpPr>
        <p:spPr bwMode="auto">
          <a:xfrm>
            <a:off x="334565" y="3835881"/>
            <a:ext cx="11522075" cy="103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3331050" indent="-285750">
              <a:buClr>
                <a:schemeClr val="tx1"/>
              </a:buClr>
              <a:buFont typeface="Wingdings" panose="05000000000000000000" pitchFamily="2" charset="2"/>
              <a:buChar char="Ø"/>
              <a:tabLst>
                <a:tab pos="4232275" algn="l"/>
              </a:tabLst>
            </a:pPr>
            <a:r>
              <a:rPr lang="de-DE" altLang="de-DE" sz="1800" b="1" kern="0" dirty="0">
                <a:solidFill>
                  <a:srgbClr val="00B0F0"/>
                </a:solidFill>
                <a:latin typeface="Century Gothic" panose="020B0502020202020204" pitchFamily="34" charset="0"/>
              </a:rPr>
              <a:t>ISA [DE] 520</a:t>
            </a:r>
            <a:r>
              <a:rPr lang="de-DE" altLang="de-DE" sz="1800" b="1" kern="0" dirty="0">
                <a:latin typeface="Century Gothic" panose="020B0502020202020204" pitchFamily="34" charset="0"/>
              </a:rPr>
              <a:t>: Analytische Prüfungshandlungen</a:t>
            </a:r>
          </a:p>
          <a:p>
            <a:pPr marL="3331050" indent="-285750">
              <a:buClr>
                <a:schemeClr val="tx1"/>
              </a:buClr>
              <a:buFont typeface="Wingdings" panose="05000000000000000000" pitchFamily="2" charset="2"/>
              <a:buChar char="Ø"/>
              <a:tabLst>
                <a:tab pos="4232275" algn="l"/>
              </a:tabLst>
            </a:pPr>
            <a:r>
              <a:rPr lang="de-DE" altLang="de-DE" sz="1800" b="1" kern="0" dirty="0">
                <a:solidFill>
                  <a:srgbClr val="00B0F0"/>
                </a:solidFill>
                <a:latin typeface="Century Gothic" panose="020B0502020202020204" pitchFamily="34" charset="0"/>
              </a:rPr>
              <a:t>ISA [DE] 580</a:t>
            </a:r>
            <a:r>
              <a:rPr lang="de-DE" altLang="de-DE" sz="1800" b="1" kern="0" dirty="0">
                <a:latin typeface="Century Gothic" panose="020B0502020202020204" pitchFamily="34" charset="0"/>
              </a:rPr>
              <a:t>: Schriftliche Erklärungen</a:t>
            </a:r>
          </a:p>
          <a:p>
            <a:pPr marL="3312000" indent="-266700">
              <a:buClr>
                <a:schemeClr val="tx1"/>
              </a:buClr>
              <a:buFont typeface="Wingdings 3" panose="05040102010807070707" pitchFamily="18" charset="2"/>
              <a:buChar char="}"/>
              <a:tabLst>
                <a:tab pos="4232275" algn="l"/>
              </a:tabLst>
            </a:pPr>
            <a:endParaRPr lang="de-DE" altLang="de-DE" sz="1800" b="1" kern="0" dirty="0">
              <a:latin typeface="Century Gothic" panose="020B0502020202020204" pitchFamily="34" charset="0"/>
            </a:endParaRPr>
          </a:p>
        </p:txBody>
      </p:sp>
    </p:spTree>
  </p:cSld>
  <p:clrMapOvr>
    <a:masterClrMapping/>
  </p:clrMapOvr>
  <p:transition spd="slow"/>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5">
            <a:extLst>
              <a:ext uri="{FF2B5EF4-FFF2-40B4-BE49-F238E27FC236}">
                <a16:creationId xmlns:a16="http://schemas.microsoft.com/office/drawing/2014/main" id="{7036BC61-E11B-4421-A258-B8776AE28605}"/>
              </a:ext>
            </a:extLst>
          </p:cNvPr>
          <p:cNvSpPr>
            <a:spLocks noChangeArrowheads="1"/>
          </p:cNvSpPr>
          <p:nvPr/>
        </p:nvSpPr>
        <p:spPr bwMode="gray">
          <a:xfrm>
            <a:off x="1018116" y="1006279"/>
            <a:ext cx="108012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spcBef>
                <a:spcPct val="75000"/>
              </a:spcBef>
              <a:buClr>
                <a:schemeClr val="tx1"/>
              </a:buClr>
              <a:buFont typeface="Wingdings" panose="05000000000000000000" pitchFamily="2" charset="2"/>
              <a:tabLst>
                <a:tab pos="361950" algn="l"/>
                <a:tab pos="1346200" algn="l"/>
              </a:tabLst>
              <a:defRPr sz="2000">
                <a:solidFill>
                  <a:schemeClr val="tx1"/>
                </a:solidFill>
                <a:latin typeface="Arial" panose="020B0604020202020204" pitchFamily="34" charset="0"/>
              </a:defRPr>
            </a:lvl1pPr>
            <a:lvl2pPr marL="742950" indent="-285750">
              <a:spcBef>
                <a:spcPct val="20000"/>
              </a:spcBef>
              <a:spcAft>
                <a:spcPct val="5000"/>
              </a:spcAft>
              <a:buClr>
                <a:schemeClr val="tx1"/>
              </a:buClr>
              <a:buFont typeface="Wingdings" panose="05000000000000000000" pitchFamily="2" charset="2"/>
              <a:buChar char="Ø"/>
              <a:tabLst>
                <a:tab pos="361950" algn="l"/>
                <a:tab pos="1346200" algn="l"/>
              </a:tabLst>
              <a:defRPr sz="2000">
                <a:solidFill>
                  <a:schemeClr val="tx1"/>
                </a:solidFill>
                <a:latin typeface="Arial" panose="020B0604020202020204" pitchFamily="34" charset="0"/>
              </a:defRPr>
            </a:lvl2pPr>
            <a:lvl3pPr marL="1143000" indent="-228600">
              <a:spcBef>
                <a:spcPct val="20000"/>
              </a:spcBef>
              <a:spcAft>
                <a:spcPct val="5000"/>
              </a:spcAft>
              <a:buClr>
                <a:schemeClr val="tx1"/>
              </a:buClr>
              <a:buSzPct val="80000"/>
              <a:buChar char="-"/>
              <a:tabLst>
                <a:tab pos="361950" algn="l"/>
                <a:tab pos="1346200" algn="l"/>
              </a:tabLst>
              <a:defRPr>
                <a:solidFill>
                  <a:schemeClr val="tx1"/>
                </a:solidFill>
                <a:latin typeface="Arial" panose="020B0604020202020204" pitchFamily="34" charset="0"/>
              </a:defRPr>
            </a:lvl3pPr>
            <a:lvl4pPr marL="1600200" indent="-228600">
              <a:spcBef>
                <a:spcPct val="20000"/>
              </a:spcBef>
              <a:spcAft>
                <a:spcPct val="5000"/>
              </a:spcAft>
              <a:buClr>
                <a:schemeClr val="tx1"/>
              </a:buClr>
              <a:buFont typeface="Wingdings" panose="05000000000000000000" pitchFamily="2" charset="2"/>
              <a:buChar char="l"/>
              <a:tabLst>
                <a:tab pos="361950" algn="l"/>
                <a:tab pos="1346200" algn="l"/>
              </a:tabLst>
              <a:defRPr sz="1600">
                <a:solidFill>
                  <a:schemeClr val="tx1"/>
                </a:solidFill>
                <a:latin typeface="Arial" panose="020B0604020202020204" pitchFamily="34" charset="0"/>
              </a:defRPr>
            </a:lvl4pPr>
            <a:lvl5pPr marL="2057400" indent="-228600">
              <a:spcBef>
                <a:spcPct val="20000"/>
              </a:spcBef>
              <a:spcAft>
                <a:spcPct val="5000"/>
              </a:spcAft>
              <a:buClr>
                <a:srgbClr val="333333"/>
              </a:buClr>
              <a:buSzPct val="85000"/>
              <a:buFont typeface="Wingdings" panose="05000000000000000000" pitchFamily="2" charset="2"/>
              <a:buChar char="l"/>
              <a:tabLst>
                <a:tab pos="361950" algn="l"/>
                <a:tab pos="1346200" algn="l"/>
              </a:tabLst>
              <a:defRPr sz="1600">
                <a:solidFill>
                  <a:srgbClr val="333333"/>
                </a:solidFill>
                <a:latin typeface="Arial" panose="020B0604020202020204" pitchFamily="34" charset="0"/>
              </a:defRPr>
            </a:lvl5pPr>
            <a:lvl6pPr marL="2514600" indent="-228600" eaLnBrk="0" fontAlgn="base" hangingPunct="0">
              <a:spcBef>
                <a:spcPct val="20000"/>
              </a:spcBef>
              <a:spcAft>
                <a:spcPct val="5000"/>
              </a:spcAft>
              <a:buClr>
                <a:srgbClr val="333333"/>
              </a:buClr>
              <a:buSzPct val="85000"/>
              <a:buFont typeface="Wingdings" panose="05000000000000000000" pitchFamily="2" charset="2"/>
              <a:buChar char="l"/>
              <a:tabLst>
                <a:tab pos="361950" algn="l"/>
                <a:tab pos="1346200" algn="l"/>
              </a:tabLst>
              <a:defRPr sz="1600">
                <a:solidFill>
                  <a:srgbClr val="333333"/>
                </a:solidFill>
                <a:latin typeface="Arial" panose="020B0604020202020204" pitchFamily="34" charset="0"/>
              </a:defRPr>
            </a:lvl6pPr>
            <a:lvl7pPr marL="2971800" indent="-228600" eaLnBrk="0" fontAlgn="base" hangingPunct="0">
              <a:spcBef>
                <a:spcPct val="20000"/>
              </a:spcBef>
              <a:spcAft>
                <a:spcPct val="5000"/>
              </a:spcAft>
              <a:buClr>
                <a:srgbClr val="333333"/>
              </a:buClr>
              <a:buSzPct val="85000"/>
              <a:buFont typeface="Wingdings" panose="05000000000000000000" pitchFamily="2" charset="2"/>
              <a:buChar char="l"/>
              <a:tabLst>
                <a:tab pos="361950" algn="l"/>
                <a:tab pos="1346200" algn="l"/>
              </a:tabLst>
              <a:defRPr sz="1600">
                <a:solidFill>
                  <a:srgbClr val="333333"/>
                </a:solidFill>
                <a:latin typeface="Arial" panose="020B0604020202020204" pitchFamily="34" charset="0"/>
              </a:defRPr>
            </a:lvl7pPr>
            <a:lvl8pPr marL="3429000" indent="-228600" eaLnBrk="0" fontAlgn="base" hangingPunct="0">
              <a:spcBef>
                <a:spcPct val="20000"/>
              </a:spcBef>
              <a:spcAft>
                <a:spcPct val="5000"/>
              </a:spcAft>
              <a:buClr>
                <a:srgbClr val="333333"/>
              </a:buClr>
              <a:buSzPct val="85000"/>
              <a:buFont typeface="Wingdings" panose="05000000000000000000" pitchFamily="2" charset="2"/>
              <a:buChar char="l"/>
              <a:tabLst>
                <a:tab pos="361950" algn="l"/>
                <a:tab pos="1346200" algn="l"/>
              </a:tabLst>
              <a:defRPr sz="1600">
                <a:solidFill>
                  <a:srgbClr val="333333"/>
                </a:solidFill>
                <a:latin typeface="Arial" panose="020B0604020202020204" pitchFamily="34" charset="0"/>
              </a:defRPr>
            </a:lvl8pPr>
            <a:lvl9pPr marL="3886200" indent="-228600" eaLnBrk="0" fontAlgn="base" hangingPunct="0">
              <a:spcBef>
                <a:spcPct val="20000"/>
              </a:spcBef>
              <a:spcAft>
                <a:spcPct val="5000"/>
              </a:spcAft>
              <a:buClr>
                <a:srgbClr val="333333"/>
              </a:buClr>
              <a:buSzPct val="85000"/>
              <a:buFont typeface="Wingdings" panose="05000000000000000000" pitchFamily="2" charset="2"/>
              <a:buChar char="l"/>
              <a:tabLst>
                <a:tab pos="361950" algn="l"/>
                <a:tab pos="1346200" algn="l"/>
              </a:tabLst>
              <a:defRPr sz="1600">
                <a:solidFill>
                  <a:srgbClr val="333333"/>
                </a:solidFill>
                <a:latin typeface="Arial" panose="020B0604020202020204" pitchFamily="34" charset="0"/>
              </a:defRPr>
            </a:lvl9pPr>
          </a:lstStyle>
          <a:p>
            <a:pPr eaLnBrk="1" hangingPunct="1">
              <a:spcBef>
                <a:spcPts val="600"/>
              </a:spcBef>
              <a:spcAft>
                <a:spcPts val="1200"/>
              </a:spcAft>
              <a:buClrTx/>
            </a:pPr>
            <a:r>
              <a:rPr lang="de-DE" altLang="de-DE" sz="1600" b="1" dirty="0">
                <a:latin typeface="Century Gothic" panose="020B0502020202020204" pitchFamily="34" charset="0"/>
              </a:rPr>
              <a:t>Gliederung</a:t>
            </a:r>
            <a:r>
              <a:rPr lang="de-DE" altLang="de-DE" sz="1600" dirty="0">
                <a:latin typeface="Century Gothic" panose="020B0502020202020204" pitchFamily="34" charset="0"/>
              </a:rPr>
              <a:t> </a:t>
            </a:r>
          </a:p>
          <a:p>
            <a:pPr eaLnBrk="1" hangingPunct="1">
              <a:spcBef>
                <a:spcPts val="600"/>
              </a:spcBef>
              <a:spcAft>
                <a:spcPts val="600"/>
              </a:spcAft>
              <a:buClrTx/>
              <a:tabLst>
                <a:tab pos="447675" algn="l"/>
                <a:tab pos="1346200" algn="l"/>
              </a:tabLst>
            </a:pPr>
            <a:r>
              <a:rPr lang="de-DE" altLang="de-DE" sz="1600" b="1" dirty="0">
                <a:solidFill>
                  <a:srgbClr val="000000"/>
                </a:solidFill>
                <a:latin typeface="Century Gothic" panose="020B0502020202020204" pitchFamily="34" charset="0"/>
              </a:rPr>
              <a:t>7.1	Rechtliche Grundlagen</a:t>
            </a:r>
          </a:p>
          <a:p>
            <a:pPr eaLnBrk="1" hangingPunct="1">
              <a:spcBef>
                <a:spcPts val="600"/>
              </a:spcBef>
              <a:spcAft>
                <a:spcPts val="600"/>
              </a:spcAft>
              <a:buClrTx/>
              <a:tabLst>
                <a:tab pos="447675" algn="l"/>
                <a:tab pos="1346200" algn="l"/>
              </a:tabLst>
            </a:pPr>
            <a:r>
              <a:rPr lang="de-DE" altLang="de-DE" sz="1600" b="1" dirty="0">
                <a:solidFill>
                  <a:srgbClr val="000000"/>
                </a:solidFill>
                <a:latin typeface="Century Gothic" panose="020B0502020202020204" pitchFamily="34" charset="0"/>
              </a:rPr>
              <a:t>7.2	Sondersachverhalt: Pensionsrückstellungen</a:t>
            </a:r>
          </a:p>
          <a:p>
            <a:pPr eaLnBrk="1" hangingPunct="1">
              <a:spcBef>
                <a:spcPts val="600"/>
              </a:spcBef>
              <a:spcAft>
                <a:spcPts val="600"/>
              </a:spcAft>
              <a:buClrTx/>
              <a:tabLst>
                <a:tab pos="447675" algn="l"/>
                <a:tab pos="1346200" algn="l"/>
              </a:tabLst>
            </a:pPr>
            <a:r>
              <a:rPr lang="de-DE" altLang="de-DE" sz="1600" b="1" dirty="0">
                <a:solidFill>
                  <a:srgbClr val="000000"/>
                </a:solidFill>
                <a:latin typeface="Century Gothic" panose="020B0502020202020204" pitchFamily="34" charset="0"/>
              </a:rPr>
              <a:t>7.3	Prüftechnik: Prüffeld Rückstellungen</a:t>
            </a:r>
          </a:p>
        </p:txBody>
      </p:sp>
      <p:sp>
        <p:nvSpPr>
          <p:cNvPr id="526340" name="Textfeld 1">
            <a:extLst>
              <a:ext uri="{FF2B5EF4-FFF2-40B4-BE49-F238E27FC236}">
                <a16:creationId xmlns:a16="http://schemas.microsoft.com/office/drawing/2014/main" id="{AB64D938-51C2-4BFC-9815-F6B6D6AB589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Tree>
  </p:cSld>
  <p:clrMapOvr>
    <a:masterClrMapping/>
  </p:clrMapOvr>
  <p:transition spd="slow"/>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8" name="Textfeld 1">
            <a:extLst>
              <a:ext uri="{FF2B5EF4-FFF2-40B4-BE49-F238E27FC236}">
                <a16:creationId xmlns:a16="http://schemas.microsoft.com/office/drawing/2014/main" id="{C1771301-C3C7-4BB0-A76A-E0C4A57118F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6" name="Rectangle 2">
            <a:extLst>
              <a:ext uri="{FF2B5EF4-FFF2-40B4-BE49-F238E27FC236}">
                <a16:creationId xmlns:a16="http://schemas.microsoft.com/office/drawing/2014/main" id="{79BBC62F-9BEA-4991-A2D4-9EBF4D81AC52}"/>
              </a:ext>
            </a:extLst>
          </p:cNvPr>
          <p:cNvSpPr txBox="1">
            <a:spLocks/>
          </p:cNvSpPr>
          <p:nvPr/>
        </p:nvSpPr>
        <p:spPr bwMode="auto">
          <a:xfrm>
            <a:off x="1064231" y="693837"/>
            <a:ext cx="1026036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7.1	</a:t>
            </a:r>
            <a:r>
              <a:rPr lang="de-DE" sz="2800" b="1" dirty="0">
                <a:latin typeface="Century Gothic" panose="020B0502020202020204" pitchFamily="34" charset="0"/>
              </a:rPr>
              <a:t>Rechtliche Grundlagen</a:t>
            </a:r>
          </a:p>
          <a:p>
            <a:pPr lvl="4">
              <a:spcBef>
                <a:spcPts val="600"/>
              </a:spcBef>
              <a:spcAft>
                <a:spcPts val="600"/>
              </a:spcAft>
              <a:tabLst>
                <a:tab pos="444500" algn="l"/>
              </a:tabLst>
            </a:pPr>
            <a:r>
              <a:rPr lang="de-DE" b="1" dirty="0">
                <a:latin typeface="Century Gothic" panose="020B0502020202020204" pitchFamily="34" charset="0"/>
              </a:rPr>
              <a:t>7.1.1	</a:t>
            </a:r>
            <a:r>
              <a:rPr lang="de-DE" dirty="0">
                <a:latin typeface="Century Gothic" panose="020B0502020202020204" pitchFamily="34" charset="0"/>
              </a:rPr>
              <a:t>Ansatz und Ausweis von Rückstellungen in Handels- und 	Steuerbilanz</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7.1.2	</a:t>
            </a:r>
            <a:r>
              <a:rPr lang="de-DE" dirty="0">
                <a:latin typeface="Century Gothic" panose="020B0502020202020204" pitchFamily="34" charset="0"/>
              </a:rPr>
              <a:t>Handelsrechtlicher Ansatz – Übersicht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7.1.3	</a:t>
            </a:r>
            <a:r>
              <a:rPr lang="de-DE" dirty="0">
                <a:latin typeface="Century Gothic" panose="020B0502020202020204" pitchFamily="34" charset="0"/>
              </a:rPr>
              <a:t>Rückstellungsspiegel i. d. R. Ausgangspunkt für die Prüfung 	der Rückstellungen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7.1.4	</a:t>
            </a:r>
            <a:r>
              <a:rPr lang="de-DE" dirty="0">
                <a:latin typeface="Century Gothic" panose="020B0502020202020204" pitchFamily="34" charset="0"/>
              </a:rPr>
              <a:t>Grundsätze der Bewertung von Rückstellungen</a:t>
            </a:r>
          </a:p>
          <a:p>
            <a:pPr lvl="4">
              <a:spcBef>
                <a:spcPts val="600"/>
              </a:spcBef>
              <a:spcAft>
                <a:spcPts val="600"/>
              </a:spcAft>
              <a:tabLst>
                <a:tab pos="444500" algn="l"/>
              </a:tabLst>
            </a:pPr>
            <a:r>
              <a:rPr lang="de-DE" b="1" dirty="0">
                <a:latin typeface="Century Gothic" panose="020B0502020202020204" pitchFamily="34" charset="0"/>
              </a:rPr>
              <a:t>7.1.5	</a:t>
            </a:r>
            <a:r>
              <a:rPr lang="de-DE" dirty="0">
                <a:latin typeface="Century Gothic" panose="020B0502020202020204" pitchFamily="34" charset="0"/>
              </a:rPr>
              <a:t>Besonderheiten bei langfristigen Rückstellungen</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027608E3-A0BB-4853-AF72-09D983A90C29}"/>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692696"/>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16832"/>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5" name="Textfeld 1">
            <a:extLst>
              <a:ext uri="{FF2B5EF4-FFF2-40B4-BE49-F238E27FC236}">
                <a16:creationId xmlns:a16="http://schemas.microsoft.com/office/drawing/2014/main" id="{7559242C-5529-486B-AE28-456B3A7FDE7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Tree>
    <p:extLst>
      <p:ext uri="{BB962C8B-B14F-4D97-AF65-F5344CB8AC3E}">
        <p14:creationId xmlns:p14="http://schemas.microsoft.com/office/powerpoint/2010/main" val="195743228"/>
      </p:ext>
    </p:extLst>
  </p:cSld>
  <p:clrMapOvr>
    <a:masterClrMapping/>
  </p:clrMapOvr>
  <p:transition spd="slow"/>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Rectangle 2">
            <a:extLst>
              <a:ext uri="{FF2B5EF4-FFF2-40B4-BE49-F238E27FC236}">
                <a16:creationId xmlns:a16="http://schemas.microsoft.com/office/drawing/2014/main" id="{5A74A43B-A4DE-4787-93E1-6D9B5A9E7437}"/>
              </a:ext>
            </a:extLst>
          </p:cNvPr>
          <p:cNvSpPr txBox="1">
            <a:spLocks/>
          </p:cNvSpPr>
          <p:nvPr/>
        </p:nvSpPr>
        <p:spPr bwMode="auto">
          <a:xfrm>
            <a:off x="1055290" y="10251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30000"/>
              </a:spcBef>
              <a:buClr>
                <a:srgbClr val="000000"/>
              </a:buClr>
            </a:pPr>
            <a:r>
              <a:rPr lang="de-DE" altLang="de-DE" sz="1600" b="1" dirty="0">
                <a:solidFill>
                  <a:srgbClr val="00B0F0"/>
                </a:solidFill>
                <a:latin typeface="Century Gothic" panose="020B0502020202020204" pitchFamily="34" charset="0"/>
              </a:rPr>
              <a:t>7.1 Rechtliche Grundlagen</a:t>
            </a:r>
          </a:p>
        </p:txBody>
      </p:sp>
      <p:sp>
        <p:nvSpPr>
          <p:cNvPr id="643077" name="Textfeld 1">
            <a:extLst>
              <a:ext uri="{FF2B5EF4-FFF2-40B4-BE49-F238E27FC236}">
                <a16:creationId xmlns:a16="http://schemas.microsoft.com/office/drawing/2014/main" id="{07610DC3-C631-4389-9799-95131D4AD0B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643079" name="Rechteck 1">
            <a:extLst>
              <a:ext uri="{FF2B5EF4-FFF2-40B4-BE49-F238E27FC236}">
                <a16:creationId xmlns:a16="http://schemas.microsoft.com/office/drawing/2014/main" id="{69DCF8D4-56F5-42BF-AA4A-668932020468}"/>
              </a:ext>
            </a:extLst>
          </p:cNvPr>
          <p:cNvSpPr>
            <a:spLocks noChangeArrowheads="1"/>
          </p:cNvSpPr>
          <p:nvPr/>
        </p:nvSpPr>
        <p:spPr bwMode="auto">
          <a:xfrm>
            <a:off x="957554" y="1393615"/>
            <a:ext cx="886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de-DE" altLang="de-DE" sz="1600" b="1" dirty="0">
                <a:solidFill>
                  <a:srgbClr val="00B0F0"/>
                </a:solidFill>
                <a:latin typeface="Century Gothic" panose="020B0502020202020204" pitchFamily="34" charset="0"/>
              </a:rPr>
              <a:t>7.1.1 Ansatz und Ausweis von Rückstellungen in Handels- und Steuerbilanz</a:t>
            </a:r>
          </a:p>
        </p:txBody>
      </p:sp>
      <p:sp>
        <p:nvSpPr>
          <p:cNvPr id="9" name="Text Box 3">
            <a:extLst>
              <a:ext uri="{FF2B5EF4-FFF2-40B4-BE49-F238E27FC236}">
                <a16:creationId xmlns:a16="http://schemas.microsoft.com/office/drawing/2014/main" id="{50C8333D-9BE7-4D3E-917C-800685E06DFE}"/>
              </a:ext>
            </a:extLst>
          </p:cNvPr>
          <p:cNvSpPr txBox="1">
            <a:spLocks noChangeArrowheads="1"/>
          </p:cNvSpPr>
          <p:nvPr/>
        </p:nvSpPr>
        <p:spPr bwMode="auto">
          <a:xfrm>
            <a:off x="974037" y="1811338"/>
            <a:ext cx="1080135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75000"/>
              </a:spcBef>
              <a:buClr>
                <a:schemeClr val="tx1"/>
              </a:buClr>
              <a:buFont typeface="Wingdings" pitchFamily="2" charset="2"/>
              <a:tabLst>
                <a:tab pos="361950" algn="l"/>
              </a:tabLst>
              <a:defRPr sz="2000">
                <a:solidFill>
                  <a:schemeClr val="tx1"/>
                </a:solidFill>
                <a:latin typeface="Arial" pitchFamily="34" charset="0"/>
              </a:defRPr>
            </a:lvl1pPr>
            <a:lvl2pPr marL="1314450" indent="-457200" eaLnBrk="0" hangingPunct="0">
              <a:spcBef>
                <a:spcPct val="20000"/>
              </a:spcBef>
              <a:spcAft>
                <a:spcPct val="5000"/>
              </a:spcAft>
              <a:buClr>
                <a:schemeClr val="tx1"/>
              </a:buClr>
              <a:buFont typeface="Wingdings" pitchFamily="2" charset="2"/>
              <a:buChar char="Ø"/>
              <a:tabLst>
                <a:tab pos="361950" algn="l"/>
              </a:tabLst>
              <a:defRPr sz="2000">
                <a:solidFill>
                  <a:schemeClr val="tx1"/>
                </a:solidFill>
                <a:latin typeface="Arial" pitchFamily="34" charset="0"/>
              </a:defRPr>
            </a:lvl2pPr>
            <a:lvl3pPr marL="1504950" indent="-457200" eaLnBrk="0" hangingPunct="0">
              <a:spcBef>
                <a:spcPct val="20000"/>
              </a:spcBef>
              <a:spcAft>
                <a:spcPct val="5000"/>
              </a:spcAft>
              <a:buClr>
                <a:schemeClr val="tx1"/>
              </a:buClr>
              <a:buSzPct val="80000"/>
              <a:buChar char="-"/>
              <a:tabLst>
                <a:tab pos="361950" algn="l"/>
              </a:tabLst>
              <a:defRPr>
                <a:solidFill>
                  <a:schemeClr val="tx1"/>
                </a:solidFill>
                <a:latin typeface="Arial" pitchFamily="34" charset="0"/>
              </a:defRPr>
            </a:lvl3pPr>
            <a:lvl4pPr marL="1828800" indent="-457200" eaLnBrk="0" hangingPunct="0">
              <a:spcBef>
                <a:spcPct val="20000"/>
              </a:spcBef>
              <a:spcAft>
                <a:spcPct val="5000"/>
              </a:spcAft>
              <a:buClr>
                <a:schemeClr val="tx1"/>
              </a:buClr>
              <a:buFont typeface="Wingdings" pitchFamily="2" charset="2"/>
              <a:buChar char="l"/>
              <a:tabLst>
                <a:tab pos="361950" algn="l"/>
              </a:tabLst>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9pPr>
          </a:lstStyle>
          <a:p>
            <a:pPr marL="0" indent="0" eaLnBrk="1" hangingPunct="1">
              <a:spcBef>
                <a:spcPts val="600"/>
              </a:spcBef>
              <a:spcAft>
                <a:spcPts val="600"/>
              </a:spcAft>
              <a:buClrTx/>
              <a:buFontTx/>
              <a:buNone/>
              <a:defRPr/>
            </a:pPr>
            <a:r>
              <a:rPr lang="de-DE" altLang="de-DE" sz="1600" b="1" dirty="0">
                <a:solidFill>
                  <a:srgbClr val="00B0F0"/>
                </a:solidFill>
                <a:latin typeface="Century Gothic" panose="020B0502020202020204" pitchFamily="34" charset="0"/>
              </a:rPr>
              <a:t>Vorgaben gemäß § 266 Abs. 3 B. HGB</a:t>
            </a:r>
            <a:endParaRPr lang="de-DE" altLang="de-DE" sz="1600" dirty="0">
              <a:solidFill>
                <a:srgbClr val="000000"/>
              </a:solidFill>
              <a:latin typeface="Century Gothic" panose="020B0502020202020204" pitchFamily="34" charset="0"/>
            </a:endParaRPr>
          </a:p>
          <a:p>
            <a:pPr marL="0" indent="0" eaLnBrk="1" hangingPunct="1">
              <a:spcBef>
                <a:spcPts val="600"/>
              </a:spcBef>
              <a:spcAft>
                <a:spcPts val="600"/>
              </a:spcAft>
              <a:buClrTx/>
              <a:buFontTx/>
              <a:buNone/>
              <a:defRPr/>
            </a:pPr>
            <a:r>
              <a:rPr lang="de-DE" altLang="de-DE" sz="1600" dirty="0">
                <a:solidFill>
                  <a:srgbClr val="000000"/>
                </a:solidFill>
                <a:latin typeface="Century Gothic" panose="020B0502020202020204" pitchFamily="34" charset="0"/>
              </a:rPr>
              <a:t>Gem. </a:t>
            </a:r>
            <a:r>
              <a:rPr lang="de-DE" altLang="de-DE" sz="1600" b="1" dirty="0">
                <a:solidFill>
                  <a:srgbClr val="000000"/>
                </a:solidFill>
                <a:latin typeface="Century Gothic" panose="020B0502020202020204" pitchFamily="34" charset="0"/>
              </a:rPr>
              <a:t>§ 266 </a:t>
            </a:r>
            <a:r>
              <a:rPr lang="de-DE" altLang="de-DE" sz="1600" dirty="0">
                <a:solidFill>
                  <a:srgbClr val="000000"/>
                </a:solidFill>
                <a:latin typeface="Century Gothic" panose="020B0502020202020204" pitchFamily="34" charset="0"/>
              </a:rPr>
              <a:t>Abs. 3 B. HGB haben große und mittelgroße </a:t>
            </a:r>
            <a:r>
              <a:rPr lang="de-DE" altLang="de-DE" sz="1600">
                <a:solidFill>
                  <a:srgbClr val="000000"/>
                </a:solidFill>
                <a:latin typeface="Century Gothic" panose="020B0502020202020204" pitchFamily="34" charset="0"/>
              </a:rPr>
              <a:t>Kapitalgesellschaften </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vgl</a:t>
            </a:r>
            <a:r>
              <a:rPr lang="de-DE" altLang="de-DE" sz="1600" dirty="0">
                <a:solidFill>
                  <a:srgbClr val="000000"/>
                </a:solidFill>
                <a:latin typeface="Century Gothic" panose="020B0502020202020204" pitchFamily="34" charset="0"/>
              </a:rPr>
              <a:t>. §§ 267, 266 Abs. 1 S. 2 und 3 HGB) bei den Rückstellungen drei Gruppen zu bilden:</a:t>
            </a:r>
          </a:p>
          <a:p>
            <a:pPr eaLnBrk="1" hangingPunct="1">
              <a:spcBef>
                <a:spcPts val="600"/>
              </a:spcBef>
              <a:spcAft>
                <a:spcPts val="600"/>
              </a:spcAft>
              <a:buClrTx/>
              <a:tabLst>
                <a:tab pos="266700" algn="l"/>
              </a:tabLst>
              <a:defRPr/>
            </a:pPr>
            <a:r>
              <a:rPr lang="de-DE" altLang="de-DE" sz="1600" dirty="0">
                <a:solidFill>
                  <a:srgbClr val="000000"/>
                </a:solidFill>
                <a:latin typeface="Century Gothic" panose="020B0502020202020204" pitchFamily="34" charset="0"/>
              </a:rPr>
              <a:t>B. Rückstellungen</a:t>
            </a:r>
          </a:p>
          <a:p>
            <a:pPr indent="-324000" eaLnBrk="1" hangingPunct="1">
              <a:spcBef>
                <a:spcPts val="600"/>
              </a:spcBef>
              <a:spcAft>
                <a:spcPts val="600"/>
              </a:spcAft>
              <a:buClrTx/>
              <a:defRPr/>
            </a:pPr>
            <a:r>
              <a:rPr lang="de-DE" altLang="de-DE" sz="1600" i="1" dirty="0">
                <a:solidFill>
                  <a:srgbClr val="000000"/>
                </a:solidFill>
                <a:latin typeface="Century Gothic" panose="020B0502020202020204" pitchFamily="34" charset="0"/>
                <a:sym typeface="Wingdings" pitchFamily="2" charset="2"/>
              </a:rPr>
              <a:t>1.</a:t>
            </a:r>
            <a:r>
              <a:rPr lang="de-DE" altLang="de-DE" sz="1600" i="1" dirty="0">
                <a:solidFill>
                  <a:srgbClr val="000000"/>
                </a:solidFill>
                <a:latin typeface="Century Gothic" panose="020B0502020202020204" pitchFamily="34" charset="0"/>
              </a:rPr>
              <a:t>	 Rückstellungen für Pensionen und ähnliche Verpflichtungen</a:t>
            </a:r>
          </a:p>
          <a:p>
            <a:pPr indent="-324000" eaLnBrk="1" hangingPunct="1">
              <a:spcBef>
                <a:spcPts val="600"/>
              </a:spcBef>
              <a:spcAft>
                <a:spcPts val="600"/>
              </a:spcAft>
              <a:buClrTx/>
              <a:defRPr/>
            </a:pPr>
            <a:r>
              <a:rPr lang="de-DE" altLang="de-DE" sz="1600" i="1" dirty="0">
                <a:solidFill>
                  <a:srgbClr val="000000"/>
                </a:solidFill>
                <a:latin typeface="Century Gothic" panose="020B0502020202020204" pitchFamily="34" charset="0"/>
                <a:sym typeface="Wingdings" pitchFamily="2" charset="2"/>
              </a:rPr>
              <a:t>2.</a:t>
            </a:r>
            <a:r>
              <a:rPr lang="de-DE" altLang="de-DE" sz="1600" i="1" dirty="0">
                <a:solidFill>
                  <a:srgbClr val="000000"/>
                </a:solidFill>
                <a:latin typeface="Century Gothic" panose="020B0502020202020204" pitchFamily="34" charset="0"/>
              </a:rPr>
              <a:t>	 Steuerrückstellungen</a:t>
            </a:r>
          </a:p>
          <a:p>
            <a:pPr indent="-324000" eaLnBrk="1" hangingPunct="1">
              <a:spcBef>
                <a:spcPts val="600"/>
              </a:spcBef>
              <a:spcAft>
                <a:spcPts val="600"/>
              </a:spcAft>
              <a:buClrTx/>
              <a:buFontTx/>
              <a:buAutoNum type="arabicPeriod" startAt="3"/>
              <a:defRPr/>
            </a:pPr>
            <a:r>
              <a:rPr lang="de-DE" altLang="de-DE" sz="1600" i="1" dirty="0">
                <a:solidFill>
                  <a:srgbClr val="000000"/>
                </a:solidFill>
                <a:latin typeface="Century Gothic" panose="020B0502020202020204" pitchFamily="34" charset="0"/>
              </a:rPr>
              <a:t>sonstige Rückstellungen (vgl. hierzu auch § 285 Nr. 12 HGB)</a:t>
            </a:r>
          </a:p>
          <a:p>
            <a:pPr marL="0" indent="0" eaLnBrk="1" hangingPunct="1">
              <a:spcBef>
                <a:spcPts val="600"/>
              </a:spcBef>
              <a:spcAft>
                <a:spcPts val="600"/>
              </a:spcAft>
              <a:buClrTx/>
              <a:defRPr/>
            </a:pPr>
            <a:r>
              <a:rPr lang="de-DE" altLang="de-DE" sz="1600" dirty="0">
                <a:solidFill>
                  <a:srgbClr val="000000"/>
                </a:solidFill>
                <a:latin typeface="Century Gothic" panose="020B0502020202020204" pitchFamily="34" charset="0"/>
              </a:rPr>
              <a:t>...</a:t>
            </a:r>
          </a:p>
          <a:p>
            <a:pPr eaLnBrk="1" hangingPunct="1">
              <a:spcBef>
                <a:spcPts val="600"/>
              </a:spcBef>
              <a:spcAft>
                <a:spcPts val="600"/>
              </a:spcAft>
              <a:buClrTx/>
              <a:buFontTx/>
              <a:buNone/>
              <a:defRPr/>
            </a:pPr>
            <a:r>
              <a:rPr lang="de-DE" altLang="de-DE" sz="1600" dirty="0">
                <a:solidFill>
                  <a:srgbClr val="000000"/>
                </a:solidFill>
                <a:latin typeface="Century Gothic" panose="020B0502020202020204" pitchFamily="34" charset="0"/>
              </a:rPr>
              <a:t>E. Passive latente Steuern</a:t>
            </a:r>
          </a:p>
        </p:txBody>
      </p:sp>
    </p:spTree>
  </p:cSld>
  <p:clrMapOvr>
    <a:masterClrMapping/>
  </p:clrMapOvr>
  <p:transition spd="slow"/>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52ADE9-F610-43EF-B569-BF1509FB8E13}"/>
              </a:ext>
            </a:extLst>
          </p:cNvPr>
          <p:cNvSpPr txBox="1"/>
          <p:nvPr/>
        </p:nvSpPr>
        <p:spPr>
          <a:xfrm>
            <a:off x="965411" y="1377950"/>
            <a:ext cx="10874375" cy="3908762"/>
          </a:xfrm>
          <a:prstGeom prst="rect">
            <a:avLst/>
          </a:prstGeom>
          <a:noFill/>
        </p:spPr>
        <p:txBody>
          <a:bodyPr>
            <a:spAutoFit/>
          </a:bodyPr>
          <a:lstStyle/>
          <a:p>
            <a:pPr marL="266700" indent="-266700" eaLnBrk="1" hangingPunct="1">
              <a:spcBef>
                <a:spcPct val="50000"/>
              </a:spcBef>
              <a:buFont typeface="+mj-lt"/>
              <a:buAutoNum type="alphaLcPeriod"/>
              <a:tabLst>
                <a:tab pos="2062163" algn="l"/>
              </a:tabLst>
              <a:defRPr/>
            </a:pPr>
            <a:r>
              <a:rPr lang="de-DE" altLang="de-DE" sz="1600" b="1" dirty="0">
                <a:solidFill>
                  <a:srgbClr val="00B0F0"/>
                </a:solidFill>
                <a:latin typeface="Century Gothic" panose="020B0502020202020204" pitchFamily="34" charset="0"/>
              </a:rPr>
              <a:t>Ansatzpflicht nach § 249 HGB</a:t>
            </a:r>
          </a:p>
          <a:p>
            <a:pPr marL="268288" indent="-268288" eaLnBrk="1" hangingPunct="1">
              <a:spcBef>
                <a:spcPct val="50000"/>
              </a:spcBef>
              <a:buFont typeface="Arial" panose="020B0604020202020204" pitchFamily="34" charset="0"/>
              <a:buChar char="•"/>
              <a:tabLst>
                <a:tab pos="1974850" algn="l"/>
              </a:tabLst>
              <a:defRPr/>
            </a:pPr>
            <a:r>
              <a:rPr lang="de-DE" altLang="de-DE" sz="1600" dirty="0">
                <a:solidFill>
                  <a:srgbClr val="000000"/>
                </a:solidFill>
                <a:latin typeface="Century Gothic" panose="020B0502020202020204" pitchFamily="34" charset="0"/>
              </a:rPr>
              <a:t>Abs. 1 S. 1	</a:t>
            </a:r>
            <a:r>
              <a:rPr lang="de-DE" altLang="de-DE" sz="1600" dirty="0">
                <a:solidFill>
                  <a:srgbClr val="000000"/>
                </a:solidFill>
                <a:latin typeface="Century Gothic"/>
              </a:rPr>
              <a:t>∙  </a:t>
            </a:r>
            <a:r>
              <a:rPr lang="de-DE" altLang="de-DE" sz="1600" dirty="0">
                <a:solidFill>
                  <a:srgbClr val="000000"/>
                </a:solidFill>
                <a:latin typeface="Century Gothic" panose="020B0502020202020204" pitchFamily="34" charset="0"/>
              </a:rPr>
              <a:t>Rückstellungen für </a:t>
            </a:r>
            <a:r>
              <a:rPr lang="de-DE" altLang="de-DE" sz="1600" b="1" dirty="0">
                <a:solidFill>
                  <a:srgbClr val="000000"/>
                </a:solidFill>
                <a:latin typeface="Century Gothic" panose="020B0502020202020204" pitchFamily="34" charset="0"/>
              </a:rPr>
              <a:t>ungewisse Verbindlichkeiten</a:t>
            </a:r>
          </a:p>
          <a:p>
            <a:pPr marL="268288" indent="-268288" eaLnBrk="1" hangingPunct="1">
              <a:spcBef>
                <a:spcPct val="50000"/>
              </a:spcBef>
              <a:tabLst>
                <a:tab pos="1974850" algn="l"/>
              </a:tabLst>
              <a:defRPr/>
            </a:pPr>
            <a:r>
              <a:rPr lang="de-DE" altLang="de-DE" sz="1600" dirty="0">
                <a:solidFill>
                  <a:srgbClr val="000000"/>
                </a:solidFill>
                <a:latin typeface="Century Gothic" panose="020B0502020202020204" pitchFamily="34" charset="0"/>
              </a:rPr>
              <a:t>		</a:t>
            </a:r>
            <a:r>
              <a:rPr lang="de-DE" altLang="de-DE" sz="1600" dirty="0">
                <a:solidFill>
                  <a:srgbClr val="000000"/>
                </a:solidFill>
                <a:latin typeface="Century Gothic"/>
              </a:rPr>
              <a:t>∙  </a:t>
            </a:r>
            <a:r>
              <a:rPr lang="de-DE" altLang="de-DE" sz="1600" b="1" dirty="0">
                <a:solidFill>
                  <a:srgbClr val="000000"/>
                </a:solidFill>
                <a:latin typeface="Century Gothic" panose="020B0502020202020204" pitchFamily="34" charset="0"/>
              </a:rPr>
              <a:t>Drohende Verluste </a:t>
            </a:r>
            <a:r>
              <a:rPr lang="de-DE" altLang="de-DE" sz="1600" dirty="0">
                <a:solidFill>
                  <a:srgbClr val="000000"/>
                </a:solidFill>
                <a:latin typeface="Century Gothic" panose="020B0502020202020204" pitchFamily="34" charset="0"/>
              </a:rPr>
              <a:t>aus schwebenden Geschäften</a:t>
            </a:r>
          </a:p>
          <a:p>
            <a:pPr marL="268288" indent="-268288" eaLnBrk="1" hangingPunct="1">
              <a:spcBef>
                <a:spcPct val="50000"/>
              </a:spcBef>
              <a:buFont typeface="Arial" panose="020B0604020202020204" pitchFamily="34" charset="0"/>
              <a:buChar char="•"/>
              <a:tabLst>
                <a:tab pos="1974850" algn="l"/>
              </a:tabLst>
              <a:defRPr/>
            </a:pPr>
            <a:r>
              <a:rPr lang="de-DE" altLang="de-DE" sz="1600" dirty="0">
                <a:solidFill>
                  <a:srgbClr val="000000"/>
                </a:solidFill>
                <a:latin typeface="Century Gothic" panose="020B0502020202020204" pitchFamily="34" charset="0"/>
              </a:rPr>
              <a:t>Abs. 1 S. 2 Nr. 1	</a:t>
            </a:r>
            <a:r>
              <a:rPr lang="de-DE" altLang="de-DE" sz="1600" dirty="0">
                <a:solidFill>
                  <a:srgbClr val="000000"/>
                </a:solidFill>
                <a:latin typeface="Century Gothic"/>
              </a:rPr>
              <a:t>∙  </a:t>
            </a:r>
            <a:r>
              <a:rPr lang="de-DE" altLang="de-DE" sz="1600" dirty="0">
                <a:solidFill>
                  <a:srgbClr val="000000"/>
                </a:solidFill>
                <a:latin typeface="Century Gothic" panose="020B0502020202020204" pitchFamily="34" charset="0"/>
              </a:rPr>
              <a:t>Rückstellungen für </a:t>
            </a:r>
            <a:r>
              <a:rPr lang="de-DE" altLang="de-DE" sz="1600" b="1" dirty="0">
                <a:solidFill>
                  <a:srgbClr val="000000"/>
                </a:solidFill>
                <a:latin typeface="Century Gothic" panose="020B0502020202020204" pitchFamily="34" charset="0"/>
              </a:rPr>
              <a:t>unterlassene Instandhaltungen </a:t>
            </a:r>
            <a:r>
              <a:rPr lang="de-DE" altLang="de-DE" sz="1600" dirty="0">
                <a:solidFill>
                  <a:srgbClr val="000000"/>
                </a:solidFill>
                <a:latin typeface="Century Gothic" panose="020B0502020202020204" pitchFamily="34" charset="0"/>
              </a:rPr>
              <a:t>–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Nachholung innerhalb von </a:t>
            </a:r>
            <a:r>
              <a:rPr lang="de-DE" altLang="de-DE" sz="1600" b="1" dirty="0">
                <a:solidFill>
                  <a:srgbClr val="000000"/>
                </a:solidFill>
                <a:latin typeface="Century Gothic" panose="020B0502020202020204" pitchFamily="34" charset="0"/>
              </a:rPr>
              <a:t>3</a:t>
            </a:r>
            <a:r>
              <a:rPr lang="de-DE" altLang="de-DE" sz="1600" dirty="0">
                <a:solidFill>
                  <a:srgbClr val="000000"/>
                </a:solidFill>
                <a:latin typeface="Century Gothic" panose="020B0502020202020204" pitchFamily="34" charset="0"/>
              </a:rPr>
              <a:t> Monaten nach Stichtag</a:t>
            </a:r>
          </a:p>
          <a:p>
            <a:pPr marL="268288" indent="-268288" eaLnBrk="1" hangingPunct="1">
              <a:spcBef>
                <a:spcPct val="50000"/>
              </a:spcBef>
              <a:tabLst>
                <a:tab pos="1974850" algn="l"/>
              </a:tabLst>
              <a:defRPr/>
            </a:pPr>
            <a:r>
              <a:rPr lang="de-DE" altLang="de-DE" sz="1600" dirty="0">
                <a:solidFill>
                  <a:srgbClr val="000000"/>
                </a:solidFill>
                <a:latin typeface="Century Gothic" panose="020B0502020202020204" pitchFamily="34" charset="0"/>
              </a:rPr>
              <a:t>		</a:t>
            </a:r>
            <a:r>
              <a:rPr lang="de-DE" altLang="de-DE" sz="1600" dirty="0">
                <a:solidFill>
                  <a:srgbClr val="000000"/>
                </a:solidFill>
                <a:latin typeface="Century Gothic"/>
              </a:rPr>
              <a:t>∙  </a:t>
            </a:r>
            <a:r>
              <a:rPr lang="de-DE" altLang="de-DE" sz="1600" dirty="0">
                <a:solidFill>
                  <a:srgbClr val="000000"/>
                </a:solidFill>
                <a:latin typeface="Century Gothic" panose="020B0502020202020204" pitchFamily="34" charset="0"/>
              </a:rPr>
              <a:t>Rückstellungen für </a:t>
            </a:r>
            <a:r>
              <a:rPr lang="de-DE" altLang="de-DE" sz="1600" b="1" dirty="0">
                <a:solidFill>
                  <a:srgbClr val="000000"/>
                </a:solidFill>
                <a:latin typeface="Century Gothic" panose="020B0502020202020204" pitchFamily="34" charset="0"/>
              </a:rPr>
              <a:t>Abraumbeseitigung</a:t>
            </a:r>
            <a:r>
              <a:rPr lang="de-DE" altLang="de-DE" sz="1600" dirty="0">
                <a:solidFill>
                  <a:srgbClr val="000000"/>
                </a:solidFill>
                <a:latin typeface="Century Gothic" panose="020B0502020202020204" pitchFamily="34" charset="0"/>
              </a:rPr>
              <a:t>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a:t>
            </a:r>
            <a:r>
              <a:rPr lang="de-DE" altLang="de-DE" sz="1600" dirty="0">
                <a:solidFill>
                  <a:srgbClr val="000000"/>
                </a:solidFill>
                <a:latin typeface="Century Gothic"/>
              </a:rPr>
              <a:t>   </a:t>
            </a:r>
            <a:r>
              <a:rPr lang="de-DE" altLang="de-DE" sz="1600" dirty="0">
                <a:solidFill>
                  <a:srgbClr val="000000"/>
                </a:solidFill>
                <a:latin typeface="Century Gothic" panose="020B0502020202020204" pitchFamily="34" charset="0"/>
              </a:rPr>
              <a:t>Nachholung innerhalb von </a:t>
            </a:r>
            <a:r>
              <a:rPr lang="de-DE" altLang="de-DE" sz="1600" b="1" dirty="0">
                <a:solidFill>
                  <a:srgbClr val="000000"/>
                </a:solidFill>
                <a:latin typeface="Century Gothic" panose="020B0502020202020204" pitchFamily="34" charset="0"/>
              </a:rPr>
              <a:t>12</a:t>
            </a:r>
            <a:r>
              <a:rPr lang="de-DE" altLang="de-DE" sz="1600" dirty="0">
                <a:solidFill>
                  <a:srgbClr val="000000"/>
                </a:solidFill>
                <a:latin typeface="Century Gothic" panose="020B0502020202020204" pitchFamily="34" charset="0"/>
              </a:rPr>
              <a:t> Monaten nach Stichtag</a:t>
            </a:r>
          </a:p>
          <a:p>
            <a:pPr marL="268288" indent="-268288" eaLnBrk="1" hangingPunct="1">
              <a:spcBef>
                <a:spcPct val="50000"/>
              </a:spcBef>
              <a:buFont typeface="Arial" panose="020B0604020202020204" pitchFamily="34" charset="0"/>
              <a:buChar char="•"/>
              <a:tabLst>
                <a:tab pos="1974850" algn="l"/>
              </a:tabLst>
              <a:defRPr/>
            </a:pPr>
            <a:r>
              <a:rPr lang="de-DE" altLang="de-DE" sz="1600" dirty="0">
                <a:solidFill>
                  <a:srgbClr val="000000"/>
                </a:solidFill>
                <a:latin typeface="Century Gothic" panose="020B0502020202020204" pitchFamily="34" charset="0"/>
              </a:rPr>
              <a:t>Abs. 1 S. 2 Nr. 2	</a:t>
            </a:r>
            <a:r>
              <a:rPr lang="de-DE" altLang="de-DE" sz="1600" dirty="0">
                <a:solidFill>
                  <a:srgbClr val="000000"/>
                </a:solidFill>
                <a:latin typeface="Century Gothic"/>
              </a:rPr>
              <a:t>∙  </a:t>
            </a:r>
            <a:r>
              <a:rPr lang="de-DE" altLang="de-DE" sz="1600" dirty="0">
                <a:solidFill>
                  <a:srgbClr val="000000"/>
                </a:solidFill>
                <a:latin typeface="Century Gothic" panose="020B0502020202020204" pitchFamily="34" charset="0"/>
              </a:rPr>
              <a:t>Rückstellungen für </a:t>
            </a:r>
            <a:r>
              <a:rPr lang="de-DE" altLang="de-DE" sz="1600" b="1" dirty="0">
                <a:solidFill>
                  <a:srgbClr val="000000"/>
                </a:solidFill>
                <a:latin typeface="Century Gothic" panose="020B0502020202020204" pitchFamily="34" charset="0"/>
              </a:rPr>
              <a:t>Gewährleistungen</a:t>
            </a:r>
            <a:r>
              <a:rPr lang="de-DE" altLang="de-DE" sz="1600" dirty="0">
                <a:solidFill>
                  <a:srgbClr val="000000"/>
                </a:solidFill>
                <a:latin typeface="Century Gothic" panose="020B0502020202020204" pitchFamily="34" charset="0"/>
              </a:rPr>
              <a:t>, die </a:t>
            </a:r>
            <a:r>
              <a:rPr lang="de-DE" altLang="de-DE" sz="1600" b="1" dirty="0">
                <a:solidFill>
                  <a:srgbClr val="000000"/>
                </a:solidFill>
                <a:latin typeface="Century Gothic" panose="020B0502020202020204" pitchFamily="34" charset="0"/>
              </a:rPr>
              <a:t>ohne</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rechtliche Verpflichtung erbracht werden</a:t>
            </a:r>
          </a:p>
          <a:p>
            <a:pPr marL="266700" indent="-266700" eaLnBrk="1" hangingPunct="1">
              <a:spcBef>
                <a:spcPct val="50000"/>
              </a:spcBef>
              <a:buFont typeface="+mj-lt"/>
              <a:buAutoNum type="alphaLcPeriod" startAt="2"/>
              <a:defRPr/>
            </a:pPr>
            <a:r>
              <a:rPr lang="de-DE" altLang="de-DE" sz="1600" b="1" dirty="0">
                <a:solidFill>
                  <a:srgbClr val="00B0F0"/>
                </a:solidFill>
                <a:latin typeface="Century Gothic" panose="020B0502020202020204" pitchFamily="34" charset="0"/>
              </a:rPr>
              <a:t>Verbot anderer Rückstellungen</a:t>
            </a:r>
          </a:p>
          <a:p>
            <a:pPr eaLnBrk="1" hangingPunct="1">
              <a:spcBef>
                <a:spcPct val="50000"/>
              </a:spcBef>
              <a:defRPr/>
            </a:pPr>
            <a:r>
              <a:rPr lang="de-DE" altLang="de-DE" sz="1600" b="1" dirty="0">
                <a:solidFill>
                  <a:srgbClr val="000000"/>
                </a:solidFill>
                <a:latin typeface="Century Gothic" panose="020B0502020202020204" pitchFamily="34" charset="0"/>
              </a:rPr>
              <a:t>Für andere Zwecke dürfen im handelsrechtlichen Abschluss </a:t>
            </a:r>
            <a:r>
              <a:rPr lang="de-DE" altLang="de-DE" sz="1600" b="1">
                <a:solidFill>
                  <a:srgbClr val="000000"/>
                </a:solidFill>
                <a:latin typeface="Century Gothic" panose="020B0502020202020204" pitchFamily="34" charset="0"/>
              </a:rPr>
              <a:t>keine Rückstellungen</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gebildet </a:t>
            </a:r>
            <a:r>
              <a:rPr lang="de-DE" altLang="de-DE" sz="1600" b="1" dirty="0">
                <a:solidFill>
                  <a:srgbClr val="000000"/>
                </a:solidFill>
                <a:latin typeface="Century Gothic" panose="020B0502020202020204" pitchFamily="34" charset="0"/>
              </a:rPr>
              <a:t>werden</a:t>
            </a:r>
            <a:r>
              <a:rPr lang="de-DE" altLang="de-DE" sz="1600" b="1">
                <a:solidFill>
                  <a:srgbClr val="000000"/>
                </a:solidFill>
                <a:latin typeface="Century Gothic" panose="020B0502020202020204" pitchFamily="34" charset="0"/>
              </a:rPr>
              <a:t>!  (§ </a:t>
            </a:r>
            <a:r>
              <a:rPr lang="de-DE" altLang="de-DE" sz="1600" b="1" dirty="0">
                <a:solidFill>
                  <a:srgbClr val="000000"/>
                </a:solidFill>
                <a:latin typeface="Century Gothic" panose="020B0502020202020204" pitchFamily="34" charset="0"/>
              </a:rPr>
              <a:t>249 Abs. 2 HGB)</a:t>
            </a:r>
          </a:p>
        </p:txBody>
      </p:sp>
      <p:sp>
        <p:nvSpPr>
          <p:cNvPr id="5" name="Rectangle 2">
            <a:extLst>
              <a:ext uri="{FF2B5EF4-FFF2-40B4-BE49-F238E27FC236}">
                <a16:creationId xmlns:a16="http://schemas.microsoft.com/office/drawing/2014/main" id="{5A812A20-658F-48C4-982E-C88373ACA2D2}"/>
              </a:ext>
            </a:extLst>
          </p:cNvPr>
          <p:cNvSpPr txBox="1">
            <a:spLocks/>
          </p:cNvSpPr>
          <p:nvPr/>
        </p:nvSpPr>
        <p:spPr bwMode="auto">
          <a:xfrm>
            <a:off x="1055440" y="103484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180975" indent="-179388">
              <a:defRPr>
                <a:solidFill>
                  <a:schemeClr val="tx1"/>
                </a:solidFill>
                <a:latin typeface="Arial" panose="020B0604020202020204" pitchFamily="34" charset="0"/>
                <a:cs typeface="Arial" panose="020B0604020202020204" pitchFamily="34" charset="0"/>
              </a:defRPr>
            </a:lvl2pPr>
            <a:lvl3pPr marL="541338" indent="-180975">
              <a:defRPr>
                <a:solidFill>
                  <a:schemeClr val="tx1"/>
                </a:solidFill>
                <a:latin typeface="Arial" panose="020B0604020202020204" pitchFamily="34" charset="0"/>
                <a:cs typeface="Arial" panose="020B0604020202020204" pitchFamily="34" charset="0"/>
              </a:defRPr>
            </a:lvl3pPr>
            <a:lvl4pPr marL="895350" indent="-174625">
              <a:defRPr>
                <a:solidFill>
                  <a:schemeClr val="tx1"/>
                </a:solidFill>
                <a:latin typeface="Arial" panose="020B0604020202020204" pitchFamily="34" charset="0"/>
                <a:cs typeface="Arial" panose="020B0604020202020204" pitchFamily="34" charset="0"/>
              </a:defRPr>
            </a:lvl4pPr>
            <a:lvl5pPr marL="1257300" indent="-180975">
              <a:defRPr>
                <a:solidFill>
                  <a:schemeClr val="tx1"/>
                </a:solidFill>
                <a:latin typeface="Arial" panose="020B0604020202020204" pitchFamily="34" charset="0"/>
                <a:cs typeface="Arial" panose="020B0604020202020204" pitchFamily="34" charset="0"/>
              </a:defRPr>
            </a:lvl5pPr>
            <a:lvl6pPr marL="1714500" indent="-180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171700" indent="-180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628900" indent="-180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086100" indent="-180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0000"/>
              </a:lnSpc>
              <a:spcBef>
                <a:spcPts val="800"/>
              </a:spcBef>
              <a:buFont typeface="Arial" panose="020B0604020202020204" pitchFamily="34" charset="0"/>
              <a:buNone/>
            </a:pPr>
            <a:r>
              <a:rPr lang="de-DE" altLang="de-DE" sz="1600" b="1" dirty="0">
                <a:solidFill>
                  <a:srgbClr val="00B0F0"/>
                </a:solidFill>
                <a:latin typeface="Century Gothic" panose="020B0502020202020204" pitchFamily="34" charset="0"/>
              </a:rPr>
              <a:t>7.1.2 Handelsrechtlicher Ansatz – Übersicht</a:t>
            </a:r>
          </a:p>
        </p:txBody>
      </p:sp>
      <p:sp>
        <p:nvSpPr>
          <p:cNvPr id="6" name="Textfeld 1">
            <a:extLst>
              <a:ext uri="{FF2B5EF4-FFF2-40B4-BE49-F238E27FC236}">
                <a16:creationId xmlns:a16="http://schemas.microsoft.com/office/drawing/2014/main" id="{7EDF96FC-7D7B-4117-80A2-91E9A6E94B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Tree>
    <p:extLst>
      <p:ext uri="{BB962C8B-B14F-4D97-AF65-F5344CB8AC3E}">
        <p14:creationId xmlns:p14="http://schemas.microsoft.com/office/powerpoint/2010/main" val="2185600938"/>
      </p:ext>
    </p:extLst>
  </p:cSld>
  <p:clrMapOvr>
    <a:masterClrMapping/>
  </p:clrMapOvr>
  <p:transition spd="slow"/>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EDF96FC-7D7B-4117-80A2-91E9A6E94B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graphicFrame>
        <p:nvGraphicFramePr>
          <p:cNvPr id="8" name="Tabelle 7">
            <a:extLst>
              <a:ext uri="{FF2B5EF4-FFF2-40B4-BE49-F238E27FC236}">
                <a16:creationId xmlns:a16="http://schemas.microsoft.com/office/drawing/2014/main" id="{AA50BB83-60A7-47D5-B299-E15ACE23A8FC}"/>
              </a:ext>
            </a:extLst>
          </p:cNvPr>
          <p:cNvGraphicFramePr>
            <a:graphicFrameLocks noGrp="1"/>
          </p:cNvGraphicFramePr>
          <p:nvPr>
            <p:extLst>
              <p:ext uri="{D42A27DB-BD31-4B8C-83A1-F6EECF244321}">
                <p14:modId xmlns:p14="http://schemas.microsoft.com/office/powerpoint/2010/main" val="2857790758"/>
              </p:ext>
            </p:extLst>
          </p:nvPr>
        </p:nvGraphicFramePr>
        <p:xfrm>
          <a:off x="1055441" y="1640354"/>
          <a:ext cx="9001000" cy="4452942"/>
        </p:xfrm>
        <a:graphic>
          <a:graphicData uri="http://schemas.openxmlformats.org/drawingml/2006/table">
            <a:tbl>
              <a:tblPr>
                <a:tableStyleId>{5C22544A-7EE6-4342-B048-85BDC9FD1C3A}</a:tableStyleId>
              </a:tblPr>
              <a:tblGrid>
                <a:gridCol w="2341723">
                  <a:extLst>
                    <a:ext uri="{9D8B030D-6E8A-4147-A177-3AD203B41FA5}">
                      <a16:colId xmlns:a16="http://schemas.microsoft.com/office/drawing/2014/main" val="20000"/>
                    </a:ext>
                  </a:extLst>
                </a:gridCol>
                <a:gridCol w="1024504">
                  <a:extLst>
                    <a:ext uri="{9D8B030D-6E8A-4147-A177-3AD203B41FA5}">
                      <a16:colId xmlns:a16="http://schemas.microsoft.com/office/drawing/2014/main" val="20001"/>
                    </a:ext>
                  </a:extLst>
                </a:gridCol>
                <a:gridCol w="1170862">
                  <a:extLst>
                    <a:ext uri="{9D8B030D-6E8A-4147-A177-3AD203B41FA5}">
                      <a16:colId xmlns:a16="http://schemas.microsoft.com/office/drawing/2014/main" val="20002"/>
                    </a:ext>
                  </a:extLst>
                </a:gridCol>
                <a:gridCol w="1024504">
                  <a:extLst>
                    <a:ext uri="{9D8B030D-6E8A-4147-A177-3AD203B41FA5}">
                      <a16:colId xmlns:a16="http://schemas.microsoft.com/office/drawing/2014/main" val="20003"/>
                    </a:ext>
                  </a:extLst>
                </a:gridCol>
                <a:gridCol w="1097683">
                  <a:extLst>
                    <a:ext uri="{9D8B030D-6E8A-4147-A177-3AD203B41FA5}">
                      <a16:colId xmlns:a16="http://schemas.microsoft.com/office/drawing/2014/main" val="20004"/>
                    </a:ext>
                  </a:extLst>
                </a:gridCol>
                <a:gridCol w="1024504">
                  <a:extLst>
                    <a:ext uri="{9D8B030D-6E8A-4147-A177-3AD203B41FA5}">
                      <a16:colId xmlns:a16="http://schemas.microsoft.com/office/drawing/2014/main" val="20005"/>
                    </a:ext>
                  </a:extLst>
                </a:gridCol>
                <a:gridCol w="1317220">
                  <a:extLst>
                    <a:ext uri="{9D8B030D-6E8A-4147-A177-3AD203B41FA5}">
                      <a16:colId xmlns:a16="http://schemas.microsoft.com/office/drawing/2014/main" val="20006"/>
                    </a:ext>
                  </a:extLst>
                </a:gridCol>
              </a:tblGrid>
              <a:tr h="213421">
                <a:tc>
                  <a:txBody>
                    <a:bodyPr/>
                    <a:lstStyle/>
                    <a:p>
                      <a:pPr algn="l" fontAlgn="b"/>
                      <a:r>
                        <a:rPr lang="de-DE" sz="1400" b="1" i="0" u="none" strike="noStrike" dirty="0">
                          <a:solidFill>
                            <a:schemeClr val="tx1"/>
                          </a:solidFill>
                          <a:effectLst/>
                          <a:latin typeface="Century Gothic" panose="020B0502020202020204" pitchFamily="34" charset="0"/>
                        </a:rPr>
                        <a:t>RÜCKSTELLUNGSSPIEGEL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01.01.20xx</a:t>
                      </a:r>
                      <a:endParaRPr lang="de-DE" sz="14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Verbrauch</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Auflösung</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Zuführung</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Zinsen</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solidFill>
                            <a:schemeClr val="tx1"/>
                          </a:solidFill>
                          <a:effectLst/>
                          <a:latin typeface="Century Gothic" panose="020B0502020202020204" pitchFamily="34" charset="0"/>
                        </a:rPr>
                        <a:t>31.12.20xx</a:t>
                      </a:r>
                      <a:endParaRPr lang="de-DE" sz="14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5411">
                <a:tc>
                  <a:txBody>
                    <a:bodyPr/>
                    <a:lstStyle/>
                    <a:p>
                      <a:pPr algn="l" fontAlgn="b"/>
                      <a:r>
                        <a:rPr lang="de-DE" sz="1400" b="1" u="none" strike="noStrike" dirty="0">
                          <a:effectLst/>
                          <a:latin typeface="Century Gothic" panose="020B0502020202020204" pitchFamily="34" charset="0"/>
                        </a:rPr>
                        <a:t>Bezeichnung</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EUR</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EUR</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EUR</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EUR</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EUR</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400" b="1" u="none" strike="noStrike" dirty="0">
                          <a:effectLst/>
                          <a:latin typeface="Century Gothic" panose="020B0502020202020204" pitchFamily="34" charset="0"/>
                        </a:rPr>
                        <a:t>EUR</a:t>
                      </a:r>
                      <a:endParaRPr lang="de-DE" sz="14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5411">
                <a:tc>
                  <a:txBody>
                    <a:bodyPr/>
                    <a:lstStyle/>
                    <a:p>
                      <a:pPr algn="l" fontAlgn="b"/>
                      <a:r>
                        <a:rPr lang="de-DE" sz="1200" b="1" u="none" strike="noStrike" dirty="0">
                          <a:effectLst/>
                          <a:latin typeface="Century Gothic" panose="020B0502020202020204" pitchFamily="34" charset="0"/>
                        </a:rPr>
                        <a:t>Jahresabschlusskosten</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144.000,00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-144.000,00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137.700,00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137.700,00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85411">
                <a:tc>
                  <a:txBody>
                    <a:bodyPr/>
                    <a:lstStyle/>
                    <a:p>
                      <a:pPr algn="l" fontAlgn="b"/>
                      <a:r>
                        <a:rPr lang="de-DE" sz="1200" b="1" u="none" strike="noStrike" dirty="0">
                          <a:effectLst/>
                          <a:latin typeface="Century Gothic" panose="020B0502020202020204" pitchFamily="34" charset="0"/>
                        </a:rPr>
                        <a:t>Ausstehende Rechnungen</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15.000,00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-15.000,00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a:effectLst/>
                          <a:latin typeface="Century Gothic" panose="020B0502020202020204" pitchFamily="34" charset="0"/>
                        </a:rPr>
                        <a:t>0,00</a:t>
                      </a:r>
                      <a:endParaRPr lang="de-DE" sz="1200" b="1" i="0" u="none" strike="noStrike">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5411">
                <a:tc>
                  <a:txBody>
                    <a:bodyPr/>
                    <a:lstStyle/>
                    <a:p>
                      <a:pPr algn="l" fontAlgn="b"/>
                      <a:r>
                        <a:rPr lang="de-DE" sz="1200" b="1" u="none" strike="noStrike" dirty="0">
                          <a:effectLst/>
                          <a:latin typeface="Century Gothic" panose="020B0502020202020204" pitchFamily="34" charset="0"/>
                        </a:rPr>
                        <a:t>Kulanzleistungen</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838.529,87</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-663.000,00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521.970,30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697.500,17</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85411">
                <a:tc>
                  <a:txBody>
                    <a:bodyPr/>
                    <a:lstStyle/>
                    <a:p>
                      <a:pPr algn="l" fontAlgn="b"/>
                      <a:r>
                        <a:rPr lang="de-DE" sz="1200" b="1" u="none" strike="noStrike" dirty="0">
                          <a:effectLst/>
                          <a:latin typeface="Century Gothic" panose="020B0502020202020204" pitchFamily="34" charset="0"/>
                        </a:rPr>
                        <a:t>Montagen</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82.833,61</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15.212,22</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98.045,83</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5411">
                <a:tc>
                  <a:txBody>
                    <a:bodyPr/>
                    <a:lstStyle/>
                    <a:p>
                      <a:pPr algn="l" fontAlgn="b"/>
                      <a:r>
                        <a:rPr lang="de-DE" sz="1200" b="1" u="none" strike="noStrike" dirty="0">
                          <a:effectLst/>
                          <a:latin typeface="Century Gothic" panose="020B0502020202020204" pitchFamily="34" charset="0"/>
                        </a:rPr>
                        <a:t>Urlaubsansprüche</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85.500,00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-85.500,00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117.700,00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117.700,00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85411">
                <a:tc>
                  <a:txBody>
                    <a:bodyPr/>
                    <a:lstStyle/>
                    <a:p>
                      <a:pPr algn="l" fontAlgn="b"/>
                      <a:r>
                        <a:rPr lang="de-DE" sz="1200" b="1" u="none" strike="noStrike" dirty="0">
                          <a:effectLst/>
                          <a:latin typeface="Century Gothic" panose="020B0502020202020204" pitchFamily="34" charset="0"/>
                        </a:rPr>
                        <a:t>Freizeitguthaben/Überstunden</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100.600,00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-100.600,00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a:effectLst/>
                          <a:latin typeface="Century Gothic" panose="020B0502020202020204" pitchFamily="34" charset="0"/>
                        </a:rPr>
                        <a:t>125.074,57</a:t>
                      </a:r>
                      <a:endParaRPr lang="de-DE" sz="1200" b="0" i="0" u="none" strike="noStrike">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125.074,57</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5411">
                <a:tc>
                  <a:txBody>
                    <a:bodyPr/>
                    <a:lstStyle/>
                    <a:p>
                      <a:pPr algn="l" fontAlgn="b"/>
                      <a:r>
                        <a:rPr lang="de-DE" sz="1200" b="1" u="none" strike="noStrike" dirty="0">
                          <a:effectLst/>
                          <a:latin typeface="Century Gothic" panose="020B0502020202020204" pitchFamily="34" charset="0"/>
                        </a:rPr>
                        <a:t>Berufsgenossenschaft</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52.000,00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-16.614,80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-35.385,20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a:effectLst/>
                          <a:latin typeface="Century Gothic" panose="020B0502020202020204" pitchFamily="34" charset="0"/>
                        </a:rPr>
                        <a:t>55.700,00</a:t>
                      </a:r>
                      <a:endParaRPr lang="de-DE" sz="1200" b="0" i="0" u="none" strike="noStrike">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55.700,00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85411">
                <a:tc>
                  <a:txBody>
                    <a:bodyPr/>
                    <a:lstStyle/>
                    <a:p>
                      <a:pPr algn="l" fontAlgn="b"/>
                      <a:r>
                        <a:rPr lang="de-DE" sz="1200" b="1" u="none" strike="noStrike" dirty="0">
                          <a:effectLst/>
                          <a:latin typeface="Century Gothic" panose="020B0502020202020204" pitchFamily="34" charset="0"/>
                        </a:rPr>
                        <a:t>Wechseldiskontobligo</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18.300,00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-9.700,00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a:effectLst/>
                          <a:latin typeface="Century Gothic" panose="020B0502020202020204" pitchFamily="34" charset="0"/>
                        </a:rPr>
                        <a:t>0,00</a:t>
                      </a:r>
                      <a:endParaRPr lang="de-DE" sz="1200" b="0" i="0" u="none" strike="noStrike">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dirty="0">
                          <a:effectLst/>
                          <a:latin typeface="Century Gothic" panose="020B0502020202020204" pitchFamily="34" charset="0"/>
                        </a:rPr>
                        <a:t>8.600,00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5411">
                <a:tc>
                  <a:txBody>
                    <a:bodyPr/>
                    <a:lstStyle/>
                    <a:p>
                      <a:pPr algn="l" fontAlgn="b"/>
                      <a:r>
                        <a:rPr lang="de-DE" sz="1200" b="1" u="none" strike="noStrike" dirty="0">
                          <a:effectLst/>
                          <a:latin typeface="Century Gothic" panose="020B0502020202020204" pitchFamily="34" charset="0"/>
                        </a:rPr>
                        <a:t>Sonstige Rückstellungen</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655.076,41</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-479.274,41</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-4.490,00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1.192.945,00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4.339,00</a:t>
                      </a:r>
                      <a:endParaRPr lang="de-DE" sz="1200" b="0"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de-DE" sz="1200" u="none" strike="noStrike" dirty="0">
                          <a:effectLst/>
                          <a:latin typeface="Century Gothic" panose="020B0502020202020204" pitchFamily="34" charset="0"/>
                        </a:rPr>
                        <a:t>1.368.596,00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385411">
                <a:tc>
                  <a:txBody>
                    <a:bodyPr/>
                    <a:lstStyle/>
                    <a:p>
                      <a:pPr algn="l" fontAlgn="b"/>
                      <a:r>
                        <a:rPr lang="de-DE" sz="1200" b="1" u="none" strike="noStrike" dirty="0">
                          <a:effectLst/>
                          <a:latin typeface="Century Gothic" panose="020B0502020202020204" pitchFamily="34" charset="0"/>
                        </a:rPr>
                        <a:t>SUMME</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dirty="0">
                          <a:effectLst/>
                          <a:latin typeface="Century Gothic" panose="020B0502020202020204" pitchFamily="34" charset="0"/>
                        </a:rPr>
                        <a:t>1.991.839,89</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dirty="0">
                          <a:effectLst/>
                          <a:latin typeface="Century Gothic" panose="020B0502020202020204" pitchFamily="34" charset="0"/>
                        </a:rPr>
                        <a:t>-1.488.989,21</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dirty="0">
                          <a:effectLst/>
                          <a:latin typeface="Century Gothic" panose="020B0502020202020204" pitchFamily="34" charset="0"/>
                        </a:rPr>
                        <a:t>-64.575,20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dirty="0">
                          <a:effectLst/>
                          <a:latin typeface="Century Gothic" panose="020B0502020202020204" pitchFamily="34" charset="0"/>
                        </a:rPr>
                        <a:t>2.166.302,09</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dirty="0">
                          <a:effectLst/>
                          <a:latin typeface="Century Gothic" panose="020B0502020202020204" pitchFamily="34" charset="0"/>
                        </a:rPr>
                        <a:t>4.339,00</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dirty="0">
                          <a:effectLst/>
                          <a:latin typeface="Century Gothic" panose="020B0502020202020204" pitchFamily="34" charset="0"/>
                        </a:rPr>
                        <a:t>2.608.916,57</a:t>
                      </a:r>
                      <a:endParaRPr lang="de-DE" sz="1200" b="1" i="0" u="none" strike="noStrike" dirty="0">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Rectangle 2">
            <a:extLst>
              <a:ext uri="{FF2B5EF4-FFF2-40B4-BE49-F238E27FC236}">
                <a16:creationId xmlns:a16="http://schemas.microsoft.com/office/drawing/2014/main" id="{43206559-6FFD-490A-B210-E514E5EDBC79}"/>
              </a:ext>
            </a:extLst>
          </p:cNvPr>
          <p:cNvSpPr txBox="1">
            <a:spLocks/>
          </p:cNvSpPr>
          <p:nvPr/>
        </p:nvSpPr>
        <p:spPr bwMode="auto">
          <a:xfrm>
            <a:off x="1055290" y="102685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lnSpc>
                <a:spcPct val="120000"/>
              </a:lnSpc>
              <a:spcBef>
                <a:spcPts val="800"/>
              </a:spcBef>
              <a:spcAft>
                <a:spcPts val="600"/>
              </a:spcAft>
              <a:buClrTx/>
            </a:pPr>
            <a:r>
              <a:rPr lang="de-DE" altLang="de-DE" sz="1600" b="1" dirty="0">
                <a:solidFill>
                  <a:srgbClr val="00B0F0"/>
                </a:solidFill>
                <a:latin typeface="Century Gothic" panose="020B0502020202020204" pitchFamily="34" charset="0"/>
              </a:rPr>
              <a:t>7.1.3 Rückstellungsspiegel i. d. R. Ausgangspunkt für die Prüfung der Rückstellungen</a:t>
            </a:r>
          </a:p>
        </p:txBody>
      </p:sp>
    </p:spTree>
    <p:extLst>
      <p:ext uri="{BB962C8B-B14F-4D97-AF65-F5344CB8AC3E}">
        <p14:creationId xmlns:p14="http://schemas.microsoft.com/office/powerpoint/2010/main" val="4258064976"/>
      </p:ext>
    </p:extLst>
  </p:cSld>
  <p:clrMapOvr>
    <a:masterClrMapping/>
  </p:clrMapOvr>
  <p:transition spd="slow"/>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EDF96FC-7D7B-4117-80A2-91E9A6E94B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9" name="Rectangle 2">
            <a:extLst>
              <a:ext uri="{FF2B5EF4-FFF2-40B4-BE49-F238E27FC236}">
                <a16:creationId xmlns:a16="http://schemas.microsoft.com/office/drawing/2014/main" id="{43206559-6FFD-490A-B210-E514E5EDBC79}"/>
              </a:ext>
            </a:extLst>
          </p:cNvPr>
          <p:cNvSpPr txBox="1">
            <a:spLocks/>
          </p:cNvSpPr>
          <p:nvPr/>
        </p:nvSpPr>
        <p:spPr bwMode="auto">
          <a:xfrm>
            <a:off x="1055290" y="10427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lnSpc>
                <a:spcPct val="120000"/>
              </a:lnSpc>
              <a:spcBef>
                <a:spcPts val="800"/>
              </a:spcBef>
              <a:spcAft>
                <a:spcPts val="600"/>
              </a:spcAft>
              <a:buClrTx/>
            </a:pPr>
            <a:r>
              <a:rPr lang="de-DE" altLang="de-DE" sz="1600" b="1" dirty="0">
                <a:solidFill>
                  <a:srgbClr val="00B0F0"/>
                </a:solidFill>
                <a:latin typeface="Century Gothic" panose="020B0502020202020204" pitchFamily="34" charset="0"/>
              </a:rPr>
              <a:t>7.1.4 Grundsätze der Bewertung von Rückstellungen</a:t>
            </a:r>
          </a:p>
        </p:txBody>
      </p:sp>
      <p:sp>
        <p:nvSpPr>
          <p:cNvPr id="10" name="Text Box 3">
            <a:extLst>
              <a:ext uri="{FF2B5EF4-FFF2-40B4-BE49-F238E27FC236}">
                <a16:creationId xmlns:a16="http://schemas.microsoft.com/office/drawing/2014/main" id="{58AC53F2-3570-4D77-A48B-1DFCE143DDA2}"/>
              </a:ext>
            </a:extLst>
          </p:cNvPr>
          <p:cNvSpPr txBox="1">
            <a:spLocks noChangeArrowheads="1"/>
          </p:cNvSpPr>
          <p:nvPr/>
        </p:nvSpPr>
        <p:spPr bwMode="auto">
          <a:xfrm>
            <a:off x="778296" y="1374775"/>
            <a:ext cx="110442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75000"/>
              </a:spcBef>
              <a:buClr>
                <a:schemeClr val="tx1"/>
              </a:buClr>
              <a:buFont typeface="Wingdings" pitchFamily="2" charset="2"/>
              <a:defRPr sz="2000">
                <a:solidFill>
                  <a:schemeClr val="tx1"/>
                </a:solidFill>
                <a:latin typeface="Arial" pitchFamily="34" charset="0"/>
              </a:defRPr>
            </a:lvl1pPr>
            <a:lvl2pPr marL="1627188" indent="-457200" eaLnBrk="0" hangingPunct="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1806575" indent="-457200" eaLnBrk="0" hangingPunct="0">
              <a:spcBef>
                <a:spcPct val="20000"/>
              </a:spcBef>
              <a:spcAft>
                <a:spcPct val="5000"/>
              </a:spcAft>
              <a:buClr>
                <a:schemeClr val="tx1"/>
              </a:buClr>
              <a:buSzPct val="80000"/>
              <a:buChar char="-"/>
              <a:defRPr>
                <a:solidFill>
                  <a:schemeClr val="tx1"/>
                </a:solidFill>
                <a:latin typeface="Arial" pitchFamily="34" charset="0"/>
              </a:defRPr>
            </a:lvl3pPr>
            <a:lvl4pPr marL="1985963" indent="-457200" eaLnBrk="0" hangingPunct="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442913" indent="-261938">
              <a:spcBef>
                <a:spcPts val="600"/>
              </a:spcBef>
              <a:spcAft>
                <a:spcPts val="600"/>
              </a:spcAft>
              <a:buClrTx/>
              <a:buFont typeface="+mj-lt"/>
              <a:buAutoNum type="alphaLcPeriod"/>
              <a:defRPr/>
            </a:pPr>
            <a:r>
              <a:rPr lang="de-DE" altLang="de-DE" sz="1600" dirty="0">
                <a:solidFill>
                  <a:srgbClr val="000000"/>
                </a:solidFill>
                <a:latin typeface="Century Gothic" pitchFamily="34" charset="0"/>
              </a:rPr>
              <a:t> Vernünftige kaufmännische Beurteilung des </a:t>
            </a:r>
            <a:r>
              <a:rPr lang="de-DE" altLang="de-DE" sz="1600" b="1" dirty="0">
                <a:solidFill>
                  <a:srgbClr val="000000"/>
                </a:solidFill>
                <a:latin typeface="Century Gothic" pitchFamily="34" charset="0"/>
              </a:rPr>
              <a:t>notwendigen Erfüllungsbetrages</a:t>
            </a:r>
          </a:p>
          <a:p>
            <a:pPr marL="442913" indent="-261938">
              <a:spcBef>
                <a:spcPts val="600"/>
              </a:spcBef>
              <a:spcAft>
                <a:spcPts val="600"/>
              </a:spcAft>
              <a:buClrTx/>
              <a:buFont typeface="+mj-lt"/>
              <a:buAutoNum type="alphaLcPeriod"/>
              <a:defRPr/>
            </a:pPr>
            <a:r>
              <a:rPr lang="de-DE" altLang="de-DE" sz="1600" dirty="0">
                <a:solidFill>
                  <a:srgbClr val="000000"/>
                </a:solidFill>
                <a:latin typeface="Century Gothic" pitchFamily="34" charset="0"/>
              </a:rPr>
              <a:t> </a:t>
            </a:r>
            <a:r>
              <a:rPr lang="de-DE" altLang="de-DE" sz="1600" b="1" dirty="0">
                <a:solidFill>
                  <a:srgbClr val="000000"/>
                </a:solidFill>
                <a:latin typeface="Century Gothic" pitchFamily="34" charset="0"/>
              </a:rPr>
              <a:t>Abzinsungsgebot </a:t>
            </a:r>
            <a:r>
              <a:rPr lang="de-DE" altLang="de-DE" sz="1600" dirty="0">
                <a:solidFill>
                  <a:srgbClr val="000000"/>
                </a:solidFill>
                <a:latin typeface="Century Gothic" pitchFamily="34" charset="0"/>
              </a:rPr>
              <a:t>für Rückstellungen mit einer </a:t>
            </a:r>
            <a:r>
              <a:rPr lang="de-DE" altLang="de-DE" sz="1600" b="1" dirty="0">
                <a:solidFill>
                  <a:srgbClr val="000000"/>
                </a:solidFill>
                <a:latin typeface="Century Gothic" pitchFamily="34" charset="0"/>
              </a:rPr>
              <a:t>Restlaufzeit von mehr als einem Jahr</a:t>
            </a:r>
            <a:endParaRPr lang="de-DE" altLang="de-DE" sz="1600" dirty="0">
              <a:solidFill>
                <a:srgbClr val="000000"/>
              </a:solidFill>
              <a:latin typeface="Century Gothic" pitchFamily="34" charset="0"/>
            </a:endParaRPr>
          </a:p>
        </p:txBody>
      </p:sp>
      <p:sp>
        <p:nvSpPr>
          <p:cNvPr id="11" name="Text Box 3">
            <a:extLst>
              <a:ext uri="{FF2B5EF4-FFF2-40B4-BE49-F238E27FC236}">
                <a16:creationId xmlns:a16="http://schemas.microsoft.com/office/drawing/2014/main" id="{400B723A-A070-4ADA-BD15-D77ED14542B2}"/>
              </a:ext>
            </a:extLst>
          </p:cNvPr>
          <p:cNvSpPr txBox="1">
            <a:spLocks noChangeArrowheads="1"/>
          </p:cNvSpPr>
          <p:nvPr/>
        </p:nvSpPr>
        <p:spPr bwMode="auto">
          <a:xfrm>
            <a:off x="965411" y="2492896"/>
            <a:ext cx="108743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75000"/>
              </a:spcBef>
              <a:buClr>
                <a:schemeClr val="tx1"/>
              </a:buClr>
              <a:buFont typeface="Wingdings" pitchFamily="2" charset="2"/>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266700" indent="-266700">
              <a:spcBef>
                <a:spcPts val="600"/>
              </a:spcBef>
              <a:spcAft>
                <a:spcPts val="600"/>
              </a:spcAft>
              <a:buClrTx/>
              <a:buFont typeface="+mj-lt"/>
              <a:buAutoNum type="alphaLcPeriod"/>
              <a:defRPr/>
            </a:pPr>
            <a:r>
              <a:rPr lang="de-DE" altLang="de-DE" sz="1600" b="1" dirty="0">
                <a:solidFill>
                  <a:srgbClr val="00B0F0"/>
                </a:solidFill>
                <a:latin typeface="Century Gothic" panose="020B0502020202020204" pitchFamily="34" charset="0"/>
              </a:rPr>
              <a:t>Vernünftige kaufmännische Beurteilung des notwendigen Erfüllungsbetrages </a:t>
            </a:r>
          </a:p>
          <a:p>
            <a:pPr>
              <a:spcBef>
                <a:spcPts val="600"/>
              </a:spcBef>
              <a:spcAft>
                <a:spcPts val="600"/>
              </a:spcAft>
              <a:buClrTx/>
              <a:defRPr/>
            </a:pPr>
            <a:r>
              <a:rPr lang="de-DE" altLang="de-DE" sz="1600" dirty="0">
                <a:solidFill>
                  <a:srgbClr val="000000"/>
                </a:solidFill>
                <a:latin typeface="Century Gothic" panose="020B0502020202020204" pitchFamily="34" charset="0"/>
              </a:rPr>
              <a:t>Rückstellungen sind in Höhe des </a:t>
            </a:r>
            <a:r>
              <a:rPr lang="de-DE" altLang="de-DE" sz="1600" b="1" dirty="0">
                <a:solidFill>
                  <a:srgbClr val="000000"/>
                </a:solidFill>
                <a:latin typeface="Century Gothic" panose="020B0502020202020204" pitchFamily="34" charset="0"/>
              </a:rPr>
              <a:t>Erfüllungs</a:t>
            </a:r>
            <a:r>
              <a:rPr lang="de-DE" altLang="de-DE" sz="1600" dirty="0">
                <a:solidFill>
                  <a:srgbClr val="000000"/>
                </a:solidFill>
                <a:latin typeface="Century Gothic" panose="020B0502020202020204" pitchFamily="34" charset="0"/>
              </a:rPr>
              <a:t>betrages anzusetzen, der </a:t>
            </a:r>
            <a:r>
              <a:rPr lang="de-DE" altLang="de-DE" sz="1600">
                <a:solidFill>
                  <a:srgbClr val="000000"/>
                </a:solidFill>
                <a:latin typeface="Century Gothic" panose="020B0502020202020204" pitchFamily="34" charset="0"/>
              </a:rPr>
              <a:t>nach vernünftiger</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kaufmännischer </a:t>
            </a:r>
            <a:r>
              <a:rPr lang="de-DE" altLang="de-DE" sz="1600" dirty="0">
                <a:solidFill>
                  <a:srgbClr val="000000"/>
                </a:solidFill>
                <a:latin typeface="Century Gothic" panose="020B0502020202020204" pitchFamily="34" charset="0"/>
              </a:rPr>
              <a:t>Beurteilung notwendig ist (§ 253 Abs. 1 S. 2 HGB). </a:t>
            </a:r>
          </a:p>
          <a:p>
            <a:pPr marL="269875" indent="-269875">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Rückstellungen sind demnach in Höhe des Betrages zu bilden, mit dem </a:t>
            </a:r>
            <a:r>
              <a:rPr lang="de-DE" altLang="de-DE" sz="1600">
                <a:solidFill>
                  <a:srgbClr val="000000"/>
                </a:solidFill>
                <a:latin typeface="Century Gothic" panose="020B0502020202020204" pitchFamily="34" charset="0"/>
              </a:rPr>
              <a:t>die Gesellschaft</a:t>
            </a:r>
            <a:br>
              <a:rPr lang="de-DE" altLang="de-DE" sz="1600">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voraussichtlich </a:t>
            </a:r>
            <a:r>
              <a:rPr lang="de-DE" altLang="de-DE" sz="1600" b="1" dirty="0">
                <a:solidFill>
                  <a:srgbClr val="000000"/>
                </a:solidFill>
                <a:latin typeface="Century Gothic" panose="020B0502020202020204" pitchFamily="34" charset="0"/>
              </a:rPr>
              <a:t>in Anspruch </a:t>
            </a:r>
            <a:r>
              <a:rPr lang="de-DE" altLang="de-DE" sz="1600" dirty="0">
                <a:solidFill>
                  <a:srgbClr val="000000"/>
                </a:solidFill>
                <a:latin typeface="Century Gothic" panose="020B0502020202020204" pitchFamily="34" charset="0"/>
              </a:rPr>
              <a:t>genommen werden wird oder den sie zur </a:t>
            </a:r>
            <a:r>
              <a:rPr lang="de-DE" altLang="de-DE" sz="1600" b="1">
                <a:solidFill>
                  <a:srgbClr val="000000"/>
                </a:solidFill>
                <a:latin typeface="Century Gothic" panose="020B0502020202020204" pitchFamily="34" charset="0"/>
              </a:rPr>
              <a:t>Abdeckung des</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Risikos </a:t>
            </a:r>
            <a:r>
              <a:rPr lang="de-DE" altLang="de-DE" sz="1600" b="1" dirty="0">
                <a:solidFill>
                  <a:srgbClr val="000000"/>
                </a:solidFill>
                <a:latin typeface="Century Gothic" panose="020B0502020202020204" pitchFamily="34" charset="0"/>
              </a:rPr>
              <a:t>benötigt</a:t>
            </a:r>
            <a:r>
              <a:rPr lang="de-DE" altLang="de-DE" sz="1600" dirty="0">
                <a:solidFill>
                  <a:srgbClr val="000000"/>
                </a:solidFill>
                <a:latin typeface="Century Gothic" panose="020B0502020202020204" pitchFamily="34" charset="0"/>
              </a:rPr>
              <a:t> (Wahrscheinlichkeit hoch).</a:t>
            </a:r>
          </a:p>
          <a:p>
            <a:pPr marL="269875" indent="-269875">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Die vernünftige kaufmännische Beurteilung schließt den </a:t>
            </a:r>
            <a:r>
              <a:rPr lang="de-DE" altLang="de-DE" sz="1600" b="1" dirty="0">
                <a:solidFill>
                  <a:srgbClr val="000000"/>
                </a:solidFill>
                <a:latin typeface="Century Gothic" panose="020B0502020202020204" pitchFamily="34" charset="0"/>
              </a:rPr>
              <a:t>Grundsatz </a:t>
            </a:r>
            <a:r>
              <a:rPr lang="de-DE" altLang="de-DE" sz="1600" b="1">
                <a:solidFill>
                  <a:srgbClr val="000000"/>
                </a:solidFill>
                <a:latin typeface="Century Gothic" panose="020B0502020202020204" pitchFamily="34" charset="0"/>
              </a:rPr>
              <a:t>der Vorsicht</a:t>
            </a:r>
            <a:br>
              <a:rPr lang="de-DE" altLang="de-DE" sz="1600" b="1">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 </a:t>
            </a:r>
            <a:r>
              <a:rPr lang="de-DE" altLang="de-DE" sz="1600" dirty="0">
                <a:solidFill>
                  <a:srgbClr val="000000"/>
                </a:solidFill>
                <a:latin typeface="Century Gothic" panose="020B0502020202020204" pitchFamily="34" charset="0"/>
              </a:rPr>
              <a:t>252 Abs. 1 Nr. 4 HGB) mit ein und bietet einen gewissen </a:t>
            </a:r>
            <a:r>
              <a:rPr lang="de-DE" altLang="de-DE" sz="1600" b="1">
                <a:solidFill>
                  <a:srgbClr val="000000"/>
                </a:solidFill>
                <a:latin typeface="Century Gothic" panose="020B0502020202020204" pitchFamily="34" charset="0"/>
              </a:rPr>
              <a:t>Schätzungs- und</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Ermessensspielraum</a:t>
            </a:r>
            <a:r>
              <a:rPr lang="de-DE" altLang="de-DE" sz="1600" b="1" dirty="0">
                <a:solidFill>
                  <a:srgbClr val="000000"/>
                </a:solidFill>
                <a:latin typeface="Century Gothic" panose="020B0502020202020204" pitchFamily="34" charset="0"/>
              </a:rPr>
              <a:t>.</a:t>
            </a:r>
          </a:p>
          <a:p>
            <a:pPr marL="269875" indent="-269875">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Normative Vorgaben: IDW RS HFA 34, Tz. 13 ff.</a:t>
            </a:r>
            <a:br>
              <a:rPr lang="de-DE" altLang="de-DE" sz="1600" b="1" dirty="0">
                <a:solidFill>
                  <a:srgbClr val="000000"/>
                </a:solidFill>
                <a:latin typeface="Century Gothic" panose="020B0502020202020204" pitchFamily="34" charset="0"/>
              </a:rPr>
            </a:br>
            <a:endParaRPr lang="de-DE" altLang="de-DE" sz="16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824743309"/>
      </p:ext>
    </p:extLst>
  </p:cSld>
  <p:clrMapOvr>
    <a:masterClrMapping/>
  </p:clrMapOvr>
  <p:transition spd="slow"/>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EDF96FC-7D7B-4117-80A2-91E9A6E94B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8" name="Text Box 3">
            <a:extLst>
              <a:ext uri="{FF2B5EF4-FFF2-40B4-BE49-F238E27FC236}">
                <a16:creationId xmlns:a16="http://schemas.microsoft.com/office/drawing/2014/main" id="{048F4026-92BB-47DB-89D5-3A4A05395F4D}"/>
              </a:ext>
            </a:extLst>
          </p:cNvPr>
          <p:cNvSpPr txBox="1">
            <a:spLocks noChangeArrowheads="1"/>
          </p:cNvSpPr>
          <p:nvPr/>
        </p:nvSpPr>
        <p:spPr bwMode="auto">
          <a:xfrm>
            <a:off x="965411" y="1376363"/>
            <a:ext cx="1087437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75000"/>
              </a:spcBef>
              <a:buClr>
                <a:schemeClr val="tx1"/>
              </a:buClr>
              <a:buFont typeface="Wingdings" pitchFamily="2" charset="2"/>
              <a:tabLst>
                <a:tab pos="180975"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180975"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18097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18097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18097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18097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18097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18097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180975" algn="l"/>
              </a:tabLst>
              <a:defRPr sz="1600">
                <a:solidFill>
                  <a:srgbClr val="333333"/>
                </a:solidFill>
                <a:latin typeface="Arial" pitchFamily="34" charset="0"/>
              </a:defRPr>
            </a:lvl9pPr>
          </a:lstStyle>
          <a:p>
            <a:pPr marL="271463" indent="-271463">
              <a:spcBef>
                <a:spcPts val="600"/>
              </a:spcBef>
              <a:spcAft>
                <a:spcPts val="600"/>
              </a:spcAft>
              <a:buClrTx/>
              <a:buFont typeface="+mj-lt"/>
              <a:buAutoNum type="alphaLcPeriod"/>
              <a:tabLst>
                <a:tab pos="180975" algn="l"/>
                <a:tab pos="449263" algn="l"/>
              </a:tabLst>
              <a:defRPr/>
            </a:pPr>
            <a:r>
              <a:rPr lang="de-DE" altLang="de-DE" sz="1600" b="1" dirty="0">
                <a:solidFill>
                  <a:srgbClr val="00B0F0"/>
                </a:solidFill>
                <a:latin typeface="Century Gothic" panose="020B0502020202020204" pitchFamily="34" charset="0"/>
              </a:rPr>
              <a:t>Vernünftige kaufmännische Beurteilung des notwendigen Erfüllungsbetrages, Forts.</a:t>
            </a:r>
          </a:p>
          <a:p>
            <a:pPr marL="266700" indent="-266700">
              <a:spcBef>
                <a:spcPts val="600"/>
              </a:spcBef>
              <a:spcAft>
                <a:spcPts val="600"/>
              </a:spcAft>
              <a:buClrTx/>
              <a:tabLst>
                <a:tab pos="180975" algn="l"/>
                <a:tab pos="266700" algn="l"/>
              </a:tabLst>
              <a:defRPr/>
            </a:pPr>
            <a:r>
              <a:rPr lang="de-DE" altLang="de-DE" sz="1600" dirty="0">
                <a:solidFill>
                  <a:srgbClr val="000000"/>
                </a:solidFill>
                <a:latin typeface="Century Gothic" pitchFamily="34" charset="0"/>
              </a:rPr>
              <a:t>Die Rückstellungsbildung muss:</a:t>
            </a:r>
          </a:p>
          <a:p>
            <a:pPr marL="266700" indent="-266700">
              <a:spcBef>
                <a:spcPts val="600"/>
              </a:spcBef>
              <a:spcAft>
                <a:spcPts val="600"/>
              </a:spcAft>
              <a:buClrTx/>
              <a:buFont typeface="Symbol" panose="05050102010706020507" pitchFamily="18" charset="2"/>
              <a:buChar char="-"/>
              <a:tabLst>
                <a:tab pos="180975" algn="l"/>
                <a:tab pos="266700" algn="l"/>
              </a:tabLst>
              <a:defRPr/>
            </a:pPr>
            <a:r>
              <a:rPr lang="de-DE" altLang="de-DE" sz="1600" dirty="0">
                <a:solidFill>
                  <a:srgbClr val="000000"/>
                </a:solidFill>
                <a:latin typeface="Century Gothic" pitchFamily="34" charset="0"/>
              </a:rPr>
              <a:t>d</a:t>
            </a:r>
            <a:r>
              <a:rPr lang="de-DE" altLang="de-DE" sz="1600">
                <a:solidFill>
                  <a:srgbClr val="000000"/>
                </a:solidFill>
                <a:latin typeface="Century Gothic" pitchFamily="34" charset="0"/>
              </a:rPr>
              <a:t>en </a:t>
            </a:r>
            <a:r>
              <a:rPr lang="de-DE" altLang="de-DE" sz="1600" b="1" dirty="0">
                <a:solidFill>
                  <a:srgbClr val="000000"/>
                </a:solidFill>
                <a:latin typeface="Century Gothic" pitchFamily="34" charset="0"/>
              </a:rPr>
              <a:t>tatsächlichen (objektiven) wirtschaftlichen Verhältnissen</a:t>
            </a:r>
            <a:r>
              <a:rPr lang="de-DE" altLang="de-DE" sz="1600" dirty="0">
                <a:solidFill>
                  <a:srgbClr val="000000"/>
                </a:solidFill>
                <a:latin typeface="Century Gothic" pitchFamily="34" charset="0"/>
              </a:rPr>
              <a:t> </a:t>
            </a:r>
            <a:r>
              <a:rPr lang="de-DE" altLang="de-DE" sz="1600">
                <a:solidFill>
                  <a:srgbClr val="000000"/>
                </a:solidFill>
                <a:latin typeface="Century Gothic" pitchFamily="34" charset="0"/>
              </a:rPr>
              <a:t>Rechnung tragen</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a:t>
            </a:r>
            <a:r>
              <a:rPr lang="de-DE" altLang="de-DE" sz="1600" dirty="0">
                <a:solidFill>
                  <a:srgbClr val="000000"/>
                </a:solidFill>
                <a:latin typeface="Century Gothic" pitchFamily="34" charset="0"/>
              </a:rPr>
              <a:t>nicht optimistisch/ </a:t>
            </a:r>
            <a:r>
              <a:rPr lang="de-DE" altLang="de-DE" sz="1600">
                <a:solidFill>
                  <a:srgbClr val="000000"/>
                </a:solidFill>
                <a:latin typeface="Century Gothic" pitchFamily="34" charset="0"/>
              </a:rPr>
              <a:t>pessimistisch)</a:t>
            </a:r>
            <a:endParaRPr lang="de-DE" altLang="de-DE" sz="1600" dirty="0">
              <a:solidFill>
                <a:srgbClr val="000000"/>
              </a:solidFill>
              <a:latin typeface="Century Gothic" pitchFamily="34" charset="0"/>
            </a:endParaRPr>
          </a:p>
          <a:p>
            <a:pPr marL="266700" indent="-266700">
              <a:spcBef>
                <a:spcPts val="600"/>
              </a:spcBef>
              <a:spcAft>
                <a:spcPts val="600"/>
              </a:spcAft>
              <a:buClrTx/>
              <a:buFont typeface="Symbol" panose="05050102010706020507" pitchFamily="18" charset="2"/>
              <a:buChar char="-"/>
              <a:tabLst>
                <a:tab pos="180975" algn="l"/>
                <a:tab pos="266700" algn="l"/>
              </a:tabLst>
              <a:defRPr/>
            </a:pPr>
            <a:r>
              <a:rPr lang="de-DE" altLang="de-DE" sz="1600" b="1" dirty="0">
                <a:solidFill>
                  <a:srgbClr val="000000"/>
                </a:solidFill>
                <a:latin typeface="Century Gothic" pitchFamily="34" charset="0"/>
              </a:rPr>
              <a:t>v</a:t>
            </a:r>
            <a:r>
              <a:rPr lang="de-DE" altLang="de-DE" sz="1600" b="1">
                <a:solidFill>
                  <a:srgbClr val="000000"/>
                </a:solidFill>
                <a:latin typeface="Century Gothic" pitchFamily="34" charset="0"/>
              </a:rPr>
              <a:t>orsichtige</a:t>
            </a:r>
            <a:r>
              <a:rPr lang="de-DE" altLang="de-DE" sz="1600">
                <a:solidFill>
                  <a:srgbClr val="000000"/>
                </a:solidFill>
                <a:latin typeface="Century Gothic" pitchFamily="34" charset="0"/>
              </a:rPr>
              <a:t> </a:t>
            </a:r>
            <a:r>
              <a:rPr lang="de-DE" altLang="de-DE" sz="1600" dirty="0">
                <a:solidFill>
                  <a:srgbClr val="000000"/>
                </a:solidFill>
                <a:latin typeface="Century Gothic" pitchFamily="34" charset="0"/>
              </a:rPr>
              <a:t>Bewertung (§ 252 Abs. 1 Nr. 4 </a:t>
            </a:r>
            <a:r>
              <a:rPr lang="de-DE" altLang="de-DE" sz="1600">
                <a:solidFill>
                  <a:srgbClr val="000000"/>
                </a:solidFill>
                <a:latin typeface="Century Gothic" pitchFamily="34" charset="0"/>
              </a:rPr>
              <a:t>HGB)</a:t>
            </a:r>
            <a:endParaRPr lang="de-DE" altLang="de-DE" sz="1600" dirty="0">
              <a:solidFill>
                <a:srgbClr val="000000"/>
              </a:solidFill>
              <a:latin typeface="Century Gothic" pitchFamily="34" charset="0"/>
            </a:endParaRPr>
          </a:p>
          <a:p>
            <a:pPr marL="266700" indent="-266700">
              <a:spcBef>
                <a:spcPts val="600"/>
              </a:spcBef>
              <a:spcAft>
                <a:spcPts val="600"/>
              </a:spcAft>
              <a:buClrTx/>
              <a:buFont typeface="Symbol" panose="05050102010706020507" pitchFamily="18" charset="2"/>
              <a:buChar char="-"/>
              <a:tabLst>
                <a:tab pos="180975" algn="l"/>
                <a:tab pos="266700" algn="l"/>
              </a:tabLst>
              <a:defRPr/>
            </a:pPr>
            <a:r>
              <a:rPr lang="de-DE" altLang="de-DE" sz="1600" b="1" dirty="0">
                <a:solidFill>
                  <a:srgbClr val="000000"/>
                </a:solidFill>
                <a:latin typeface="Century Gothic" pitchFamily="34" charset="0"/>
              </a:rPr>
              <a:t>k</a:t>
            </a:r>
            <a:r>
              <a:rPr lang="de-DE" altLang="de-DE" sz="1600" b="1">
                <a:solidFill>
                  <a:srgbClr val="000000"/>
                </a:solidFill>
                <a:latin typeface="Century Gothic" pitchFamily="34" charset="0"/>
              </a:rPr>
              <a:t>ünftige </a:t>
            </a:r>
            <a:r>
              <a:rPr lang="de-DE" altLang="de-DE" sz="1600" b="1" dirty="0">
                <a:solidFill>
                  <a:srgbClr val="000000"/>
                </a:solidFill>
                <a:latin typeface="Century Gothic" pitchFamily="34" charset="0"/>
              </a:rPr>
              <a:t>Preis- und Kostensteigerungen bzw. -</a:t>
            </a:r>
            <a:r>
              <a:rPr lang="de-DE" altLang="de-DE" sz="1600" b="1">
                <a:solidFill>
                  <a:srgbClr val="000000"/>
                </a:solidFill>
                <a:latin typeface="Century Gothic" pitchFamily="34" charset="0"/>
              </a:rPr>
              <a:t>senkungen </a:t>
            </a:r>
            <a:r>
              <a:rPr lang="de-DE" altLang="de-DE" sz="1600">
                <a:solidFill>
                  <a:srgbClr val="000000"/>
                </a:solidFill>
                <a:latin typeface="Century Gothic" pitchFamily="34" charset="0"/>
              </a:rPr>
              <a:t>berücksichtigen (primär</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unternehmens- oder </a:t>
            </a:r>
            <a:r>
              <a:rPr lang="de-DE" altLang="de-DE" sz="1600" dirty="0">
                <a:solidFill>
                  <a:srgbClr val="000000"/>
                </a:solidFill>
                <a:latin typeface="Century Gothic" pitchFamily="34" charset="0"/>
              </a:rPr>
              <a:t>branchenbezogene Daten</a:t>
            </a:r>
            <a:r>
              <a:rPr lang="de-DE" altLang="de-DE" sz="1600">
                <a:solidFill>
                  <a:srgbClr val="000000"/>
                </a:solidFill>
                <a:latin typeface="Century Gothic" pitchFamily="34" charset="0"/>
              </a:rPr>
              <a:t>, ausnahmsweise Schätzung </a:t>
            </a:r>
            <a:r>
              <a:rPr lang="de-DE" altLang="de-DE" sz="1600" dirty="0">
                <a:solidFill>
                  <a:srgbClr val="000000"/>
                </a:solidFill>
                <a:latin typeface="Century Gothic" pitchFamily="34" charset="0"/>
              </a:rPr>
              <a:t>der EZB).</a:t>
            </a:r>
          </a:p>
          <a:p>
            <a:pPr marL="266700" indent="-266700">
              <a:spcBef>
                <a:spcPts val="600"/>
              </a:spcBef>
              <a:spcAft>
                <a:spcPts val="600"/>
              </a:spcAft>
              <a:buClrTx/>
              <a:buFont typeface="Symbol" panose="05050102010706020507" pitchFamily="18" charset="2"/>
              <a:buChar char="-"/>
              <a:tabLst>
                <a:tab pos="180975" algn="l"/>
                <a:tab pos="266700" algn="l"/>
              </a:tabLst>
              <a:defRPr/>
            </a:pPr>
            <a:r>
              <a:rPr lang="de-DE" altLang="de-DE" sz="1600" dirty="0">
                <a:solidFill>
                  <a:srgbClr val="000000"/>
                </a:solidFill>
                <a:latin typeface="Century Gothic" pitchFamily="34" charset="0"/>
              </a:rPr>
              <a:t>Bewertung von </a:t>
            </a:r>
            <a:r>
              <a:rPr lang="de-DE" altLang="de-DE" sz="1600" b="1" dirty="0">
                <a:solidFill>
                  <a:srgbClr val="000000"/>
                </a:solidFill>
                <a:latin typeface="Century Gothic" pitchFamily="34" charset="0"/>
              </a:rPr>
              <a:t>Sach- und </a:t>
            </a:r>
            <a:r>
              <a:rPr lang="de-DE" altLang="de-DE" sz="1600" b="1">
                <a:solidFill>
                  <a:srgbClr val="000000"/>
                </a:solidFill>
                <a:latin typeface="Century Gothic" pitchFamily="34" charset="0"/>
              </a:rPr>
              <a:t>Dienstleistungsverpflichtungen</a:t>
            </a:r>
            <a:r>
              <a:rPr lang="de-DE" altLang="de-DE" sz="1600">
                <a:solidFill>
                  <a:srgbClr val="000000"/>
                </a:solidFill>
                <a:latin typeface="Century Gothic" pitchFamily="34" charset="0"/>
              </a:rPr>
              <a:t>:</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Der Erfüllungsbetrag solcher Verpflichtungen </a:t>
            </a:r>
            <a:r>
              <a:rPr lang="de-DE" altLang="de-DE" sz="1600" dirty="0">
                <a:solidFill>
                  <a:srgbClr val="000000"/>
                </a:solidFill>
                <a:latin typeface="Century Gothic" pitchFamily="34" charset="0"/>
              </a:rPr>
              <a:t>umfasst die </a:t>
            </a:r>
            <a:r>
              <a:rPr lang="de-DE" altLang="de-DE" sz="1600">
                <a:solidFill>
                  <a:srgbClr val="000000"/>
                </a:solidFill>
                <a:latin typeface="Century Gothic" pitchFamily="34" charset="0"/>
              </a:rPr>
              <a:t>im Erfüllungszeitpunkt</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voraussichtlichen </a:t>
            </a:r>
            <a:r>
              <a:rPr lang="de-DE" altLang="de-DE" sz="1600" dirty="0">
                <a:solidFill>
                  <a:srgbClr val="000000"/>
                </a:solidFill>
                <a:latin typeface="Century Gothic" pitchFamily="34" charset="0"/>
              </a:rPr>
              <a:t>Vollkosten, d. h. Einzel- und notwendige Gemeinkosten.</a:t>
            </a:r>
          </a:p>
          <a:p>
            <a:pPr>
              <a:spcBef>
                <a:spcPts val="600"/>
              </a:spcBef>
              <a:spcAft>
                <a:spcPts val="600"/>
              </a:spcAft>
              <a:buClrTx/>
              <a:buFontTx/>
              <a:buNone/>
              <a:defRPr/>
            </a:pPr>
            <a:endParaRPr lang="de-DE" altLang="de-DE" sz="1600" dirty="0">
              <a:solidFill>
                <a:srgbClr val="000000"/>
              </a:solidFill>
              <a:latin typeface="Century Gothic" pitchFamily="34" charset="0"/>
            </a:endParaRPr>
          </a:p>
        </p:txBody>
      </p:sp>
      <p:sp>
        <p:nvSpPr>
          <p:cNvPr id="12" name="Rectangle 2">
            <a:extLst>
              <a:ext uri="{FF2B5EF4-FFF2-40B4-BE49-F238E27FC236}">
                <a16:creationId xmlns:a16="http://schemas.microsoft.com/office/drawing/2014/main" id="{BCE21166-497F-4425-84B6-6753FD2C606B}"/>
              </a:ext>
            </a:extLst>
          </p:cNvPr>
          <p:cNvSpPr txBox="1">
            <a:spLocks/>
          </p:cNvSpPr>
          <p:nvPr/>
        </p:nvSpPr>
        <p:spPr bwMode="auto">
          <a:xfrm>
            <a:off x="1055290" y="101691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lnSpc>
                <a:spcPct val="120000"/>
              </a:lnSpc>
              <a:spcBef>
                <a:spcPts val="800"/>
              </a:spcBef>
              <a:spcAft>
                <a:spcPts val="600"/>
              </a:spcAft>
              <a:buClrTx/>
            </a:pPr>
            <a:r>
              <a:rPr lang="de-DE" altLang="de-DE" sz="1600" b="1" dirty="0">
                <a:solidFill>
                  <a:srgbClr val="00B0F0"/>
                </a:solidFill>
                <a:latin typeface="Century Gothic" panose="020B0502020202020204" pitchFamily="34" charset="0"/>
              </a:rPr>
              <a:t>7.1.4 Grundsätze der Bewertung von Rückstellungen, Forts.</a:t>
            </a:r>
          </a:p>
        </p:txBody>
      </p:sp>
    </p:spTree>
    <p:extLst>
      <p:ext uri="{BB962C8B-B14F-4D97-AF65-F5344CB8AC3E}">
        <p14:creationId xmlns:p14="http://schemas.microsoft.com/office/powerpoint/2010/main" val="3985582042"/>
      </p:ext>
    </p:extLst>
  </p:cSld>
  <p:clrMapOvr>
    <a:masterClrMapping/>
  </p:clrMapOvr>
  <p:transition spd="slow"/>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EDF96FC-7D7B-4117-80A2-91E9A6E94B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12" name="Rectangle 2">
            <a:extLst>
              <a:ext uri="{FF2B5EF4-FFF2-40B4-BE49-F238E27FC236}">
                <a16:creationId xmlns:a16="http://schemas.microsoft.com/office/drawing/2014/main" id="{BCE21166-497F-4425-84B6-6753FD2C606B}"/>
              </a:ext>
            </a:extLst>
          </p:cNvPr>
          <p:cNvSpPr txBox="1">
            <a:spLocks/>
          </p:cNvSpPr>
          <p:nvPr/>
        </p:nvSpPr>
        <p:spPr bwMode="auto">
          <a:xfrm>
            <a:off x="1055290"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lnSpc>
                <a:spcPct val="120000"/>
              </a:lnSpc>
              <a:spcBef>
                <a:spcPts val="800"/>
              </a:spcBef>
              <a:spcAft>
                <a:spcPts val="600"/>
              </a:spcAft>
              <a:buClrTx/>
            </a:pPr>
            <a:r>
              <a:rPr lang="de-DE" altLang="de-DE" sz="1600" b="1" dirty="0">
                <a:solidFill>
                  <a:srgbClr val="00B0F0"/>
                </a:solidFill>
                <a:latin typeface="Century Gothic" panose="020B0502020202020204" pitchFamily="34" charset="0"/>
              </a:rPr>
              <a:t>7.1.4 Grundsätze der Bewertung von Rückstellungen, Forts.</a:t>
            </a:r>
          </a:p>
        </p:txBody>
      </p:sp>
      <p:pic>
        <p:nvPicPr>
          <p:cNvPr id="9" name="Grafik 1">
            <a:extLst>
              <a:ext uri="{FF2B5EF4-FFF2-40B4-BE49-F238E27FC236}">
                <a16:creationId xmlns:a16="http://schemas.microsoft.com/office/drawing/2014/main" id="{2DFC6191-8FF1-4ACF-88C8-ADFE9E9496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424" y="1268760"/>
            <a:ext cx="7777162"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a:extLst>
              <a:ext uri="{FF2B5EF4-FFF2-40B4-BE49-F238E27FC236}">
                <a16:creationId xmlns:a16="http://schemas.microsoft.com/office/drawing/2014/main" id="{014F4831-EE9B-40C1-92DF-CA027EB866F7}"/>
              </a:ext>
            </a:extLst>
          </p:cNvPr>
          <p:cNvSpPr txBox="1">
            <a:spLocks noChangeArrowheads="1"/>
          </p:cNvSpPr>
          <p:nvPr/>
        </p:nvSpPr>
        <p:spPr bwMode="auto">
          <a:xfrm>
            <a:off x="1065213" y="1075988"/>
            <a:ext cx="108013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6700" indent="-266700">
              <a:spcBef>
                <a:spcPct val="75000"/>
              </a:spcBef>
              <a:buClr>
                <a:schemeClr val="tx1"/>
              </a:buClr>
              <a:buFont typeface="Wingdings" panose="05000000000000000000" pitchFamily="2" charset="2"/>
              <a:tabLst>
                <a:tab pos="2066925" algn="l"/>
              </a:tabLst>
              <a:defRPr sz="2000">
                <a:solidFill>
                  <a:schemeClr val="tx1"/>
                </a:solidFill>
                <a:latin typeface="Arial" panose="020B0604020202020204" pitchFamily="34" charset="0"/>
              </a:defRPr>
            </a:lvl1pPr>
            <a:lvl2pPr marL="742950" indent="-285750">
              <a:spcBef>
                <a:spcPct val="20000"/>
              </a:spcBef>
              <a:spcAft>
                <a:spcPct val="5000"/>
              </a:spcAft>
              <a:buClr>
                <a:schemeClr val="tx1"/>
              </a:buClr>
              <a:buFont typeface="Wingdings" panose="05000000000000000000" pitchFamily="2" charset="2"/>
              <a:buChar char="Ø"/>
              <a:tabLst>
                <a:tab pos="2066925" algn="l"/>
              </a:tabLst>
              <a:defRPr sz="2000">
                <a:solidFill>
                  <a:schemeClr val="tx1"/>
                </a:solidFill>
                <a:latin typeface="Arial" panose="020B0604020202020204" pitchFamily="34" charset="0"/>
              </a:defRPr>
            </a:lvl2pPr>
            <a:lvl3pPr marL="1143000" indent="-228600">
              <a:spcBef>
                <a:spcPct val="20000"/>
              </a:spcBef>
              <a:spcAft>
                <a:spcPct val="5000"/>
              </a:spcAft>
              <a:buClr>
                <a:schemeClr val="tx1"/>
              </a:buClr>
              <a:buSzPct val="80000"/>
              <a:buChar char="-"/>
              <a:tabLst>
                <a:tab pos="2066925" algn="l"/>
              </a:tabLst>
              <a:defRPr>
                <a:solidFill>
                  <a:schemeClr val="tx1"/>
                </a:solidFill>
                <a:latin typeface="Arial" panose="020B0604020202020204" pitchFamily="34" charset="0"/>
              </a:defRPr>
            </a:lvl3pPr>
            <a:lvl4pPr marL="1600200" indent="-228600">
              <a:spcBef>
                <a:spcPct val="20000"/>
              </a:spcBef>
              <a:spcAft>
                <a:spcPct val="5000"/>
              </a:spcAft>
              <a:buClr>
                <a:schemeClr val="tx1"/>
              </a:buClr>
              <a:buFont typeface="Wingdings" panose="05000000000000000000" pitchFamily="2" charset="2"/>
              <a:buChar char="l"/>
              <a:tabLst>
                <a:tab pos="2066925" algn="l"/>
              </a:tabLst>
              <a:defRPr sz="1600">
                <a:solidFill>
                  <a:schemeClr val="tx1"/>
                </a:solidFill>
                <a:latin typeface="Arial" panose="020B0604020202020204" pitchFamily="34" charset="0"/>
              </a:defRPr>
            </a:lvl4pPr>
            <a:lvl5pPr marL="2057400" indent="-228600">
              <a:spcBef>
                <a:spcPct val="20000"/>
              </a:spcBef>
              <a:spcAft>
                <a:spcPct val="5000"/>
              </a:spcAft>
              <a:buClr>
                <a:srgbClr val="333333"/>
              </a:buClr>
              <a:buSzPct val="85000"/>
              <a:buFont typeface="Wingdings" panose="05000000000000000000" pitchFamily="2" charset="2"/>
              <a:buChar char="l"/>
              <a:tabLst>
                <a:tab pos="2066925" algn="l"/>
              </a:tabLst>
              <a:defRPr sz="1600">
                <a:solidFill>
                  <a:srgbClr val="333333"/>
                </a:solidFill>
                <a:latin typeface="Arial" panose="020B0604020202020204" pitchFamily="34" charset="0"/>
              </a:defRPr>
            </a:lvl5pPr>
            <a:lvl6pPr marL="2514600" indent="-228600" eaLnBrk="0" fontAlgn="base" hangingPunct="0">
              <a:spcBef>
                <a:spcPct val="20000"/>
              </a:spcBef>
              <a:spcAft>
                <a:spcPct val="5000"/>
              </a:spcAft>
              <a:buClr>
                <a:srgbClr val="333333"/>
              </a:buClr>
              <a:buSzPct val="85000"/>
              <a:buFont typeface="Wingdings" panose="05000000000000000000" pitchFamily="2" charset="2"/>
              <a:buChar char="l"/>
              <a:tabLst>
                <a:tab pos="2066925" algn="l"/>
              </a:tabLst>
              <a:defRPr sz="1600">
                <a:solidFill>
                  <a:srgbClr val="333333"/>
                </a:solidFill>
                <a:latin typeface="Arial" panose="020B0604020202020204" pitchFamily="34" charset="0"/>
              </a:defRPr>
            </a:lvl6pPr>
            <a:lvl7pPr marL="2971800" indent="-228600" eaLnBrk="0" fontAlgn="base" hangingPunct="0">
              <a:spcBef>
                <a:spcPct val="20000"/>
              </a:spcBef>
              <a:spcAft>
                <a:spcPct val="5000"/>
              </a:spcAft>
              <a:buClr>
                <a:srgbClr val="333333"/>
              </a:buClr>
              <a:buSzPct val="85000"/>
              <a:buFont typeface="Wingdings" panose="05000000000000000000" pitchFamily="2" charset="2"/>
              <a:buChar char="l"/>
              <a:tabLst>
                <a:tab pos="2066925" algn="l"/>
              </a:tabLst>
              <a:defRPr sz="1600">
                <a:solidFill>
                  <a:srgbClr val="333333"/>
                </a:solidFill>
                <a:latin typeface="Arial" panose="020B0604020202020204" pitchFamily="34" charset="0"/>
              </a:defRPr>
            </a:lvl7pPr>
            <a:lvl8pPr marL="3429000" indent="-228600" eaLnBrk="0" fontAlgn="base" hangingPunct="0">
              <a:spcBef>
                <a:spcPct val="20000"/>
              </a:spcBef>
              <a:spcAft>
                <a:spcPct val="5000"/>
              </a:spcAft>
              <a:buClr>
                <a:srgbClr val="333333"/>
              </a:buClr>
              <a:buSzPct val="85000"/>
              <a:buFont typeface="Wingdings" panose="05000000000000000000" pitchFamily="2" charset="2"/>
              <a:buChar char="l"/>
              <a:tabLst>
                <a:tab pos="2066925" algn="l"/>
              </a:tabLst>
              <a:defRPr sz="1600">
                <a:solidFill>
                  <a:srgbClr val="333333"/>
                </a:solidFill>
                <a:latin typeface="Arial" panose="020B0604020202020204" pitchFamily="34" charset="0"/>
              </a:defRPr>
            </a:lvl8pPr>
            <a:lvl9pPr marL="3886200" indent="-228600" eaLnBrk="0" fontAlgn="base" hangingPunct="0">
              <a:spcBef>
                <a:spcPct val="20000"/>
              </a:spcBef>
              <a:spcAft>
                <a:spcPct val="5000"/>
              </a:spcAft>
              <a:buClr>
                <a:srgbClr val="333333"/>
              </a:buClr>
              <a:buSzPct val="85000"/>
              <a:buFont typeface="Wingdings" panose="05000000000000000000" pitchFamily="2" charset="2"/>
              <a:buChar char="l"/>
              <a:tabLst>
                <a:tab pos="2066925" algn="l"/>
              </a:tabLst>
              <a:defRPr sz="1600">
                <a:solidFill>
                  <a:srgbClr val="333333"/>
                </a:solidFill>
                <a:latin typeface="Arial" panose="020B0604020202020204" pitchFamily="34" charset="0"/>
              </a:defRPr>
            </a:lvl9pPr>
          </a:lstStyle>
          <a:p>
            <a:pPr marL="342900" indent="-342900">
              <a:spcBef>
                <a:spcPct val="20000"/>
              </a:spcBef>
              <a:buClrTx/>
              <a:buFont typeface="+mj-lt"/>
              <a:buAutoNum type="alphaLcPeriod" startAt="2"/>
            </a:pPr>
            <a:r>
              <a:rPr lang="de-DE" altLang="de-DE" sz="1600" b="1" dirty="0">
                <a:solidFill>
                  <a:srgbClr val="00B0F0"/>
                </a:solidFill>
                <a:latin typeface="Century Gothic" panose="020B0502020202020204" pitchFamily="34" charset="0"/>
              </a:rPr>
              <a:t>Abzinsungsgebot für Rückstellungen mit einer Restlaufzeit von mehr als einem Jahr</a:t>
            </a:r>
            <a:endParaRPr lang="de-DE" altLang="de-DE" sz="16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548118156"/>
      </p:ext>
    </p:extLst>
  </p:cSld>
  <p:clrMapOvr>
    <a:masterClrMapping/>
  </p:clrMapOvr>
  <p:transition spd="slow"/>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7EDF96FC-7D7B-4117-80A2-91E9A6E94B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pic>
        <p:nvPicPr>
          <p:cNvPr id="8" name="Picture 9" descr="D:\Users\Bilgin_B\Documents\Unbenannt.PNG">
            <a:extLst>
              <a:ext uri="{FF2B5EF4-FFF2-40B4-BE49-F238E27FC236}">
                <a16:creationId xmlns:a16="http://schemas.microsoft.com/office/drawing/2014/main" id="{12B2ACA8-3F6A-4A7C-AB54-BB8E9072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00" y="2191866"/>
            <a:ext cx="6697662"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a:tailEnd/>
              </a14:hiddenLine>
            </a:ext>
          </a:extLst>
        </p:spPr>
      </p:pic>
      <p:sp>
        <p:nvSpPr>
          <p:cNvPr id="11" name="Text Box 3">
            <a:extLst>
              <a:ext uri="{FF2B5EF4-FFF2-40B4-BE49-F238E27FC236}">
                <a16:creationId xmlns:a16="http://schemas.microsoft.com/office/drawing/2014/main" id="{07E03985-AECB-4C1D-BBE6-BC5DDF8CE802}"/>
              </a:ext>
            </a:extLst>
          </p:cNvPr>
          <p:cNvSpPr txBox="1">
            <a:spLocks noChangeArrowheads="1"/>
          </p:cNvSpPr>
          <p:nvPr/>
        </p:nvSpPr>
        <p:spPr bwMode="auto">
          <a:xfrm>
            <a:off x="1062038" y="1054202"/>
            <a:ext cx="10795000"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85725" eaLnBrk="0" hangingPunct="0">
              <a:spcBef>
                <a:spcPct val="75000"/>
              </a:spcBef>
              <a:buClr>
                <a:schemeClr val="tx1"/>
              </a:buClr>
              <a:buFont typeface="Wingdings" pitchFamily="2" charset="2"/>
              <a:tabLst>
                <a:tab pos="2066925"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2066925"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20669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20669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20669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20669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20669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20669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2066925" algn="l"/>
              </a:tabLst>
              <a:defRPr sz="1600">
                <a:solidFill>
                  <a:srgbClr val="333333"/>
                </a:solidFill>
                <a:latin typeface="Arial" pitchFamily="34" charset="0"/>
              </a:defRPr>
            </a:lvl9pPr>
          </a:lstStyle>
          <a:p>
            <a:pPr marL="0">
              <a:spcBef>
                <a:spcPts val="0"/>
              </a:spcBef>
              <a:buClrTx/>
              <a:defRPr/>
            </a:pPr>
            <a:r>
              <a:rPr lang="de-DE" altLang="de-DE" sz="1600" b="1" dirty="0">
                <a:solidFill>
                  <a:srgbClr val="00B0F0"/>
                </a:solidFill>
                <a:latin typeface="Century Gothic" pitchFamily="34" charset="0"/>
              </a:rPr>
              <a:t>Abzinsungsgebot für Rückstellungen ohne Pensionsverpflichtungen mit einer </a:t>
            </a:r>
            <a:r>
              <a:rPr lang="de-DE" altLang="de-DE" sz="1600" b="1">
                <a:solidFill>
                  <a:srgbClr val="00B0F0"/>
                </a:solidFill>
                <a:latin typeface="Century Gothic" pitchFamily="34" charset="0"/>
              </a:rPr>
              <a:t>Restlaufzeit von</a:t>
            </a:r>
            <a:br>
              <a:rPr lang="de-DE" altLang="de-DE" sz="1600" b="1">
                <a:solidFill>
                  <a:srgbClr val="00B0F0"/>
                </a:solidFill>
                <a:latin typeface="Century Gothic" pitchFamily="34" charset="0"/>
              </a:rPr>
            </a:br>
            <a:r>
              <a:rPr lang="de-DE" altLang="de-DE" sz="1600" b="1">
                <a:solidFill>
                  <a:srgbClr val="00B0F0"/>
                </a:solidFill>
                <a:latin typeface="Century Gothic" pitchFamily="34" charset="0"/>
              </a:rPr>
              <a:t>mehr </a:t>
            </a:r>
            <a:r>
              <a:rPr lang="de-DE" altLang="de-DE" sz="1600" b="1" dirty="0">
                <a:solidFill>
                  <a:srgbClr val="00B0F0"/>
                </a:solidFill>
                <a:latin typeface="Century Gothic" pitchFamily="34" charset="0"/>
              </a:rPr>
              <a:t>als einem Jahr (IDW RS HFA 34, Tz. 41 ff.)</a:t>
            </a:r>
          </a:p>
          <a:p>
            <a:pPr marL="0">
              <a:spcBef>
                <a:spcPts val="0"/>
              </a:spcBef>
              <a:buClrTx/>
              <a:tabLst>
                <a:tab pos="2152650" algn="l"/>
              </a:tabLst>
              <a:defRPr/>
            </a:pPr>
            <a:endParaRPr lang="de-DE" altLang="de-DE" sz="700" dirty="0">
              <a:solidFill>
                <a:srgbClr val="000000"/>
              </a:solidFill>
              <a:latin typeface="Century Gothic" pitchFamily="34" charset="0"/>
            </a:endParaRPr>
          </a:p>
          <a:p>
            <a:pPr marL="0">
              <a:spcBef>
                <a:spcPct val="20000"/>
              </a:spcBef>
              <a:buClrTx/>
              <a:tabLst>
                <a:tab pos="2152650" algn="l"/>
              </a:tabLst>
              <a:defRPr/>
            </a:pPr>
            <a:r>
              <a:rPr lang="de-DE" altLang="de-DE" sz="1600" dirty="0">
                <a:solidFill>
                  <a:srgbClr val="000000"/>
                </a:solidFill>
                <a:latin typeface="Century Gothic" pitchFamily="34" charset="0"/>
              </a:rPr>
              <a:t>§ 253 Abs. 2 S. 4 HGB:	durchschnittlicher Marktzinssatz der </a:t>
            </a:r>
            <a:r>
              <a:rPr lang="de-DE" altLang="de-DE" sz="1600" b="1" dirty="0">
                <a:solidFill>
                  <a:srgbClr val="000000"/>
                </a:solidFill>
                <a:latin typeface="Century Gothic" pitchFamily="34" charset="0"/>
              </a:rPr>
              <a:t>vergangenen </a:t>
            </a:r>
            <a:r>
              <a:rPr lang="de-DE" altLang="de-DE" sz="1600" b="1">
                <a:solidFill>
                  <a:srgbClr val="000000"/>
                </a:solidFill>
                <a:latin typeface="Century Gothic" pitchFamily="34" charset="0"/>
              </a:rPr>
              <a:t>sieben Geschäftsjahre</a:t>
            </a:r>
            <a:br>
              <a:rPr lang="de-DE" altLang="de-DE" sz="1600" b="1">
                <a:solidFill>
                  <a:srgbClr val="000000"/>
                </a:solidFill>
                <a:latin typeface="Century Gothic" pitchFamily="34" charset="0"/>
              </a:rPr>
            </a:br>
            <a:r>
              <a:rPr lang="de-DE" altLang="de-DE" sz="1600">
                <a:solidFill>
                  <a:srgbClr val="000000"/>
                </a:solidFill>
                <a:latin typeface="Century Gothic" pitchFamily="34" charset="0"/>
              </a:rPr>
              <a:t>von </a:t>
            </a:r>
            <a:r>
              <a:rPr lang="de-DE" altLang="de-DE" sz="1600" dirty="0">
                <a:solidFill>
                  <a:srgbClr val="000000"/>
                </a:solidFill>
                <a:latin typeface="Century Gothic" pitchFamily="34" charset="0"/>
              </a:rPr>
              <a:t>Bundesbank</a:t>
            </a:r>
            <a:endParaRPr lang="de-DE" altLang="de-DE" sz="1100" dirty="0">
              <a:solidFill>
                <a:srgbClr val="000000"/>
              </a:solidFill>
              <a:latin typeface="Century Gothic" pitchFamily="34" charset="0"/>
            </a:endParaRPr>
          </a:p>
        </p:txBody>
      </p:sp>
      <p:sp>
        <p:nvSpPr>
          <p:cNvPr id="13" name="Rectangle 2">
            <a:extLst>
              <a:ext uri="{FF2B5EF4-FFF2-40B4-BE49-F238E27FC236}">
                <a16:creationId xmlns:a16="http://schemas.microsoft.com/office/drawing/2014/main" id="{D829F24B-ED59-4ABD-932D-5EBC04F82A8D}"/>
              </a:ext>
            </a:extLst>
          </p:cNvPr>
          <p:cNvSpPr txBox="1">
            <a:spLocks/>
          </p:cNvSpPr>
          <p:nvPr/>
        </p:nvSpPr>
        <p:spPr bwMode="auto">
          <a:xfrm>
            <a:off x="1055290" y="65687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lnSpc>
                <a:spcPct val="120000"/>
              </a:lnSpc>
              <a:spcBef>
                <a:spcPts val="800"/>
              </a:spcBef>
              <a:spcAft>
                <a:spcPts val="600"/>
              </a:spcAft>
              <a:buClrTx/>
            </a:pPr>
            <a:r>
              <a:rPr lang="de-DE" altLang="de-DE" sz="1600" b="1" dirty="0">
                <a:solidFill>
                  <a:srgbClr val="00B0F0"/>
                </a:solidFill>
                <a:latin typeface="Century Gothic" panose="020B0502020202020204" pitchFamily="34" charset="0"/>
              </a:rPr>
              <a:t>7.1.5 Besonderheiten bei langfristigen Rückstellungen</a:t>
            </a:r>
          </a:p>
        </p:txBody>
      </p:sp>
      <p:sp>
        <p:nvSpPr>
          <p:cNvPr id="14" name="Rechteck 1">
            <a:extLst>
              <a:ext uri="{FF2B5EF4-FFF2-40B4-BE49-F238E27FC236}">
                <a16:creationId xmlns:a16="http://schemas.microsoft.com/office/drawing/2014/main" id="{C44F7D3F-18B2-4BBB-AA2C-C4524353EB0F}"/>
              </a:ext>
            </a:extLst>
          </p:cNvPr>
          <p:cNvSpPr>
            <a:spLocks noChangeArrowheads="1"/>
          </p:cNvSpPr>
          <p:nvPr/>
        </p:nvSpPr>
        <p:spPr bwMode="auto">
          <a:xfrm>
            <a:off x="3457748" y="6194003"/>
            <a:ext cx="8489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de-DE" altLang="de-DE" sz="800">
                <a:solidFill>
                  <a:srgbClr val="000000"/>
                </a:solidFill>
                <a:latin typeface="Century Gothic" panose="020B0502020202020204" pitchFamily="34" charset="0"/>
              </a:rPr>
              <a:t>Quelle: https://www.bundesbank.de/resource/blob/650652/72c75905b23645f4084a8541e9ae55fa/mL/abzinsungszinssaetze-data.pdf</a:t>
            </a:r>
          </a:p>
        </p:txBody>
      </p:sp>
    </p:spTree>
    <p:extLst>
      <p:ext uri="{BB962C8B-B14F-4D97-AF65-F5344CB8AC3E}">
        <p14:creationId xmlns:p14="http://schemas.microsoft.com/office/powerpoint/2010/main" val="3681007924"/>
      </p:ext>
    </p:extLst>
  </p:cSld>
  <p:clrMapOvr>
    <a:masterClrMapping/>
  </p:clrMapOvr>
  <p:transition spd="slow"/>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8" name="Textfeld 1">
            <a:extLst>
              <a:ext uri="{FF2B5EF4-FFF2-40B4-BE49-F238E27FC236}">
                <a16:creationId xmlns:a16="http://schemas.microsoft.com/office/drawing/2014/main" id="{C1771301-C3C7-4BB0-A76A-E0C4A57118F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6" name="Rectangle 2">
            <a:extLst>
              <a:ext uri="{FF2B5EF4-FFF2-40B4-BE49-F238E27FC236}">
                <a16:creationId xmlns:a16="http://schemas.microsoft.com/office/drawing/2014/main" id="{C204EDFE-D646-4FA9-9DDB-8DD1071184DB}"/>
              </a:ext>
            </a:extLst>
          </p:cNvPr>
          <p:cNvSpPr txBox="1">
            <a:spLocks/>
          </p:cNvSpPr>
          <p:nvPr/>
        </p:nvSpPr>
        <p:spPr bwMode="auto">
          <a:xfrm>
            <a:off x="1060002" y="981328"/>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7.2	</a:t>
            </a:r>
            <a:r>
              <a:rPr lang="de-DE" sz="2800" b="1" dirty="0">
                <a:latin typeface="Century Gothic" panose="020B0502020202020204" pitchFamily="34" charset="0"/>
              </a:rPr>
              <a:t>Sondersachverhalt: Pensionsrückstellungen</a:t>
            </a:r>
          </a:p>
          <a:p>
            <a:pPr lvl="4">
              <a:spcBef>
                <a:spcPts val="600"/>
              </a:spcBef>
              <a:spcAft>
                <a:spcPts val="600"/>
              </a:spcAft>
              <a:tabLst>
                <a:tab pos="444500" algn="l"/>
              </a:tabLst>
            </a:pPr>
            <a:r>
              <a:rPr lang="de-DE" b="1" dirty="0">
                <a:latin typeface="Century Gothic" panose="020B0502020202020204" pitchFamily="34" charset="0"/>
              </a:rPr>
              <a:t>7.2.1	</a:t>
            </a:r>
            <a:r>
              <a:rPr lang="de-DE" dirty="0">
                <a:latin typeface="Century Gothic" panose="020B0502020202020204" pitchFamily="34" charset="0"/>
              </a:rPr>
              <a:t>Grundsatz zur Bewertung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7.2.2	</a:t>
            </a:r>
            <a:r>
              <a:rPr lang="de-DE" dirty="0">
                <a:latin typeface="Century Gothic" panose="020B0502020202020204" pitchFamily="34" charset="0"/>
              </a:rPr>
              <a:t>Berechnungsmethoden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7.2.3	</a:t>
            </a:r>
            <a:r>
              <a:rPr lang="de-DE" dirty="0">
                <a:latin typeface="Century Gothic" panose="020B0502020202020204" pitchFamily="34" charset="0"/>
              </a:rPr>
              <a:t>Ausweis im Jahresabschluss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7.2.4	</a:t>
            </a:r>
            <a:r>
              <a:rPr lang="de-DE" dirty="0">
                <a:latin typeface="Century Gothic" panose="020B0502020202020204" pitchFamily="34" charset="0"/>
              </a:rPr>
              <a:t>Besonderheit Saldierungsgebot</a:t>
            </a:r>
          </a:p>
          <a:p>
            <a:pPr lvl="4">
              <a:spcBef>
                <a:spcPts val="600"/>
              </a:spcBef>
              <a:spcAft>
                <a:spcPts val="600"/>
              </a:spcAft>
              <a:tabLst>
                <a:tab pos="444500" algn="l"/>
              </a:tabLst>
            </a:pPr>
            <a:r>
              <a:rPr lang="de-DE" b="1" dirty="0">
                <a:latin typeface="Century Gothic" panose="020B0502020202020204" pitchFamily="34" charset="0"/>
              </a:rPr>
              <a:t>7.2.5	</a:t>
            </a:r>
            <a:r>
              <a:rPr lang="de-DE" dirty="0">
                <a:latin typeface="Century Gothic" panose="020B0502020202020204" pitchFamily="34" charset="0"/>
              </a:rPr>
              <a:t>Verhältnis zwischen Handels- und Steuerbilanz</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E2EA63CE-FF1D-4F33-BAD6-DDC6E928CFCC}"/>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997728453"/>
      </p:ext>
    </p:extLst>
  </p:cSld>
  <p:clrMapOvr>
    <a:masterClrMapping/>
  </p:clrMapOvr>
  <p:transition spd="slow"/>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2">
            <a:extLst>
              <a:ext uri="{FF2B5EF4-FFF2-40B4-BE49-F238E27FC236}">
                <a16:creationId xmlns:a16="http://schemas.microsoft.com/office/drawing/2014/main" id="{10221ACB-2C70-4344-8531-7726BD20A14B}"/>
              </a:ext>
            </a:extLst>
          </p:cNvPr>
          <p:cNvSpPr txBox="1">
            <a:spLocks/>
          </p:cNvSpPr>
          <p:nvPr/>
        </p:nvSpPr>
        <p:spPr bwMode="auto">
          <a:xfrm>
            <a:off x="1047304" y="1052736"/>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600" b="1" dirty="0">
                <a:solidFill>
                  <a:srgbClr val="00B0F0"/>
                </a:solidFill>
                <a:latin typeface="Century Gothic" panose="020B0502020202020204" pitchFamily="34" charset="0"/>
              </a:rPr>
              <a:t>7.2.1 Grundsatz zur Bewertung</a:t>
            </a:r>
          </a:p>
        </p:txBody>
      </p:sp>
      <p:sp>
        <p:nvSpPr>
          <p:cNvPr id="5" name="Textfeld 4">
            <a:extLst>
              <a:ext uri="{FF2B5EF4-FFF2-40B4-BE49-F238E27FC236}">
                <a16:creationId xmlns:a16="http://schemas.microsoft.com/office/drawing/2014/main" id="{5BC2E0EE-61DF-4E93-8D13-E3E513A390B1}"/>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FF0000"/>
                </a:solidFill>
                <a:latin typeface="Century Gothic" panose="020B0502020202020204" pitchFamily="34" charset="0"/>
              </a:rPr>
              <a:t>09/2023</a:t>
            </a:r>
          </a:p>
        </p:txBody>
      </p:sp>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7" name="Text Box 4">
            <a:extLst>
              <a:ext uri="{FF2B5EF4-FFF2-40B4-BE49-F238E27FC236}">
                <a16:creationId xmlns:a16="http://schemas.microsoft.com/office/drawing/2014/main" id="{A3142914-5458-49CF-84A2-A6C035BA4DCE}"/>
              </a:ext>
            </a:extLst>
          </p:cNvPr>
          <p:cNvSpPr txBox="1">
            <a:spLocks noChangeArrowheads="1"/>
          </p:cNvSpPr>
          <p:nvPr/>
        </p:nvSpPr>
        <p:spPr bwMode="auto">
          <a:xfrm>
            <a:off x="784660" y="1307266"/>
            <a:ext cx="110347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2913" indent="-261938">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1143000" indent="-2286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1600200" indent="-2286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2057400" indent="-2286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2514600" indent="-2286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971800" indent="-2286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3429000" indent="-2286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886200" indent="-2286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a:spcBef>
                <a:spcPts val="600"/>
              </a:spcBef>
              <a:spcAft>
                <a:spcPts val="6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Nach </a:t>
            </a:r>
            <a:r>
              <a:rPr lang="de-DE" altLang="de-DE" sz="1400" b="1" dirty="0">
                <a:solidFill>
                  <a:srgbClr val="000000"/>
                </a:solidFill>
                <a:latin typeface="Century Gothic" panose="020B0502020202020204" pitchFamily="34" charset="0"/>
              </a:rPr>
              <a:t>§ 253 Abs. 1 S. 2 </a:t>
            </a:r>
            <a:r>
              <a:rPr lang="de-DE" altLang="de-DE" sz="1400" dirty="0">
                <a:solidFill>
                  <a:srgbClr val="000000"/>
                </a:solidFill>
                <a:latin typeface="Century Gothic" panose="020B0502020202020204" pitchFamily="34" charset="0"/>
              </a:rPr>
              <a:t>HGB sind Rentenverpflichtungen, für die eine Gegenleistung nicht mehr </a:t>
            </a:r>
            <a:r>
              <a:rPr lang="de-DE" altLang="de-DE" sz="1400">
                <a:solidFill>
                  <a:srgbClr val="000000"/>
                </a:solidFill>
                <a:latin typeface="Century Gothic" panose="020B0502020202020204" pitchFamily="34" charset="0"/>
              </a:rPr>
              <a:t>zu erwarten</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ist, mit </a:t>
            </a:r>
            <a:r>
              <a:rPr lang="de-DE" altLang="de-DE" sz="1400" dirty="0">
                <a:solidFill>
                  <a:srgbClr val="000000"/>
                </a:solidFill>
                <a:latin typeface="Century Gothic" panose="020B0502020202020204" pitchFamily="34" charset="0"/>
              </a:rPr>
              <a:t>ihrem </a:t>
            </a:r>
            <a:r>
              <a:rPr lang="de-DE" altLang="de-DE" sz="1400" b="1" dirty="0">
                <a:solidFill>
                  <a:srgbClr val="000000"/>
                </a:solidFill>
                <a:latin typeface="Century Gothic" panose="020B0502020202020204" pitchFamily="34" charset="0"/>
              </a:rPr>
              <a:t>Barwert</a:t>
            </a:r>
            <a:r>
              <a:rPr lang="de-DE" altLang="de-DE" sz="1400" dirty="0">
                <a:solidFill>
                  <a:srgbClr val="000000"/>
                </a:solidFill>
                <a:latin typeface="Century Gothic" panose="020B0502020202020204" pitchFamily="34" charset="0"/>
              </a:rPr>
              <a:t> und Rückstellungen nur in Höhe des Betrages anzusetzen, der </a:t>
            </a:r>
            <a:r>
              <a:rPr lang="de-DE" altLang="de-DE" sz="1400">
                <a:solidFill>
                  <a:srgbClr val="000000"/>
                </a:solidFill>
                <a:latin typeface="Century Gothic" panose="020B0502020202020204" pitchFamily="34" charset="0"/>
              </a:rPr>
              <a:t>nach </a:t>
            </a:r>
            <a:r>
              <a:rPr lang="de-DE" altLang="de-DE" sz="1400" b="1">
                <a:solidFill>
                  <a:srgbClr val="000000"/>
                </a:solidFill>
                <a:latin typeface="Century Gothic" panose="020B0502020202020204" pitchFamily="34" charset="0"/>
              </a:rPr>
              <a:t>vernünftiger</a:t>
            </a:r>
            <a:br>
              <a:rPr lang="de-DE" altLang="de-DE" sz="1400" b="1">
                <a:solidFill>
                  <a:srgbClr val="000000"/>
                </a:solidFill>
                <a:latin typeface="Century Gothic" panose="020B0502020202020204" pitchFamily="34" charset="0"/>
              </a:rPr>
            </a:br>
            <a:r>
              <a:rPr lang="de-DE" altLang="de-DE" sz="1400" b="1">
                <a:solidFill>
                  <a:srgbClr val="000000"/>
                </a:solidFill>
                <a:latin typeface="Century Gothic" panose="020B0502020202020204" pitchFamily="34" charset="0"/>
              </a:rPr>
              <a:t>kaufmännischer </a:t>
            </a:r>
            <a:r>
              <a:rPr lang="de-DE" altLang="de-DE" sz="1400" b="1" dirty="0">
                <a:solidFill>
                  <a:srgbClr val="000000"/>
                </a:solidFill>
                <a:latin typeface="Century Gothic" panose="020B0502020202020204" pitchFamily="34" charset="0"/>
              </a:rPr>
              <a:t>Beurteilung zur Erfüllung notwendig</a:t>
            </a:r>
            <a:r>
              <a:rPr lang="de-DE" altLang="de-DE" sz="1400" dirty="0">
                <a:solidFill>
                  <a:srgbClr val="000000"/>
                </a:solidFill>
                <a:latin typeface="Century Gothic" panose="020B0502020202020204" pitchFamily="34" charset="0"/>
              </a:rPr>
              <a:t> ist.</a:t>
            </a:r>
          </a:p>
          <a:p>
            <a:pPr eaLnBrk="1" hangingPunct="1">
              <a:spcBef>
                <a:spcPts val="600"/>
              </a:spcBef>
              <a:spcAft>
                <a:spcPts val="6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Beachtung des </a:t>
            </a:r>
            <a:r>
              <a:rPr lang="de-DE" altLang="de-DE" sz="1400" b="1" dirty="0">
                <a:solidFill>
                  <a:srgbClr val="000000"/>
                </a:solidFill>
                <a:latin typeface="Century Gothic" panose="020B0502020202020204" pitchFamily="34" charset="0"/>
              </a:rPr>
              <a:t>Stetigkeits</a:t>
            </a:r>
            <a:r>
              <a:rPr lang="de-DE" altLang="de-DE" sz="1400" dirty="0">
                <a:solidFill>
                  <a:srgbClr val="000000"/>
                </a:solidFill>
                <a:latin typeface="Century Gothic" panose="020B0502020202020204" pitchFamily="34" charset="0"/>
              </a:rPr>
              <a:t>grundsatzes</a:t>
            </a:r>
            <a:endParaRPr lang="de-DE" altLang="de-DE" sz="1400" b="1" dirty="0">
              <a:solidFill>
                <a:srgbClr val="000000"/>
              </a:solidFill>
              <a:latin typeface="Century Gothic" panose="020B0502020202020204" pitchFamily="34" charset="0"/>
            </a:endParaRPr>
          </a:p>
        </p:txBody>
      </p:sp>
      <p:sp>
        <p:nvSpPr>
          <p:cNvPr id="10" name="Text Box 2">
            <a:extLst>
              <a:ext uri="{FF2B5EF4-FFF2-40B4-BE49-F238E27FC236}">
                <a16:creationId xmlns:a16="http://schemas.microsoft.com/office/drawing/2014/main" id="{9A4009C4-61EE-4691-83BE-0C0AB7455C7B}"/>
              </a:ext>
            </a:extLst>
          </p:cNvPr>
          <p:cNvSpPr txBox="1">
            <a:spLocks noChangeArrowheads="1"/>
          </p:cNvSpPr>
          <p:nvPr/>
        </p:nvSpPr>
        <p:spPr bwMode="auto">
          <a:xfrm>
            <a:off x="966180" y="2924944"/>
            <a:ext cx="108712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75000"/>
              </a:spcBef>
              <a:buClr>
                <a:schemeClr val="tx1"/>
              </a:buClr>
              <a:buFont typeface="Wingdings" pitchFamily="2" charset="2"/>
              <a:tabLst>
                <a:tab pos="361950" algn="l"/>
                <a:tab pos="628650" algn="l"/>
                <a:tab pos="2867025"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361950" algn="l"/>
                <a:tab pos="628650" algn="l"/>
                <a:tab pos="2867025"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361950" algn="l"/>
                <a:tab pos="628650" algn="l"/>
                <a:tab pos="28670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361950" algn="l"/>
                <a:tab pos="628650" algn="l"/>
                <a:tab pos="28670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9pPr>
          </a:lstStyle>
          <a:p>
            <a:pPr marL="266700" indent="-266700">
              <a:spcBef>
                <a:spcPts val="300"/>
              </a:spcBef>
              <a:spcAft>
                <a:spcPts val="300"/>
              </a:spcAft>
              <a:buClrTx/>
              <a:buFont typeface="+mj-lt"/>
              <a:buAutoNum type="alphaLcPeriod"/>
              <a:defRPr/>
            </a:pPr>
            <a:r>
              <a:rPr lang="de-DE" altLang="de-DE" sz="1400" b="1" dirty="0">
                <a:solidFill>
                  <a:srgbClr val="00B0F0"/>
                </a:solidFill>
                <a:latin typeface="Century Gothic" pitchFamily="34" charset="0"/>
              </a:rPr>
              <a:t>Mathematische Entwicklung</a:t>
            </a:r>
          </a:p>
          <a:p>
            <a:pPr marL="266700">
              <a:spcBef>
                <a:spcPts val="300"/>
              </a:spcBef>
              <a:spcAft>
                <a:spcPts val="300"/>
              </a:spcAft>
              <a:buClrTx/>
              <a:tabLst>
                <a:tab pos="266700" algn="l"/>
                <a:tab pos="628650" algn="l"/>
                <a:tab pos="2867025" algn="l"/>
              </a:tabLst>
              <a:defRPr/>
            </a:pPr>
            <a:r>
              <a:rPr lang="de-DE" altLang="de-DE" sz="1400" dirty="0">
                <a:latin typeface="Century Gothic" panose="020B0502020202020204" pitchFamily="34" charset="0"/>
              </a:rPr>
              <a:t>Handelsrechtlich </a:t>
            </a:r>
            <a:r>
              <a:rPr lang="de-DE" altLang="de-DE" sz="1400" b="1" dirty="0">
                <a:latin typeface="Century Gothic" panose="020B0502020202020204" pitchFamily="34" charset="0"/>
              </a:rPr>
              <a:t>zulässig</a:t>
            </a:r>
          </a:p>
          <a:p>
            <a:pPr marL="542925" indent="-276225">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b="1" dirty="0">
                <a:latin typeface="Century Gothic" panose="020B0502020202020204" pitchFamily="34" charset="0"/>
              </a:rPr>
              <a:t>Anwartschaftsbarwert</a:t>
            </a:r>
            <a:r>
              <a:rPr lang="de-DE" altLang="de-DE" sz="1400" dirty="0">
                <a:latin typeface="Century Gothic" panose="020B0502020202020204" pitchFamily="34" charset="0"/>
              </a:rPr>
              <a:t>verfahren oder: </a:t>
            </a:r>
            <a:r>
              <a:rPr lang="de-DE" altLang="de-DE" sz="1400" dirty="0" err="1">
                <a:latin typeface="Century Gothic" panose="020B0502020202020204" pitchFamily="34" charset="0"/>
              </a:rPr>
              <a:t>Projected</a:t>
            </a:r>
            <a:r>
              <a:rPr lang="de-DE" altLang="de-DE" sz="1400" dirty="0">
                <a:latin typeface="Century Gothic" panose="020B0502020202020204" pitchFamily="34" charset="0"/>
              </a:rPr>
              <a:t>-Unit-</a:t>
            </a:r>
            <a:r>
              <a:rPr lang="de-DE" altLang="de-DE" sz="1400" dirty="0" err="1">
                <a:latin typeface="Century Gothic" panose="020B0502020202020204" pitchFamily="34" charset="0"/>
              </a:rPr>
              <a:t>Credit</a:t>
            </a:r>
            <a:r>
              <a:rPr lang="de-DE" altLang="de-DE" sz="1400" dirty="0">
                <a:latin typeface="Century Gothic" panose="020B0502020202020204" pitchFamily="34" charset="0"/>
              </a:rPr>
              <a:t>-Method, kurz: „PUC"</a:t>
            </a:r>
          </a:p>
          <a:p>
            <a:pPr marL="542925" indent="-276225">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dirty="0">
                <a:latin typeface="Century Gothic" panose="020B0502020202020204" pitchFamily="34" charset="0"/>
              </a:rPr>
              <a:t>Versicherungsmathematisches </a:t>
            </a:r>
            <a:r>
              <a:rPr lang="de-DE" altLang="de-DE" sz="1400" b="1" dirty="0">
                <a:latin typeface="Century Gothic" panose="020B0502020202020204" pitchFamily="34" charset="0"/>
              </a:rPr>
              <a:t>Teilwert</a:t>
            </a:r>
            <a:r>
              <a:rPr lang="de-DE" altLang="de-DE" sz="1400" dirty="0">
                <a:latin typeface="Century Gothic" panose="020B0502020202020204" pitchFamily="34" charset="0"/>
              </a:rPr>
              <a:t>verfahren</a:t>
            </a:r>
          </a:p>
          <a:p>
            <a:pPr marL="266700" indent="-266700">
              <a:spcBef>
                <a:spcPts val="300"/>
              </a:spcBef>
              <a:spcAft>
                <a:spcPts val="300"/>
              </a:spcAft>
              <a:buClrTx/>
              <a:buFont typeface="+mj-lt"/>
              <a:buAutoNum type="alphaLcPeriod" startAt="2"/>
              <a:defRPr/>
            </a:pPr>
            <a:r>
              <a:rPr lang="de-DE" altLang="de-DE" sz="1400" b="1" dirty="0">
                <a:solidFill>
                  <a:srgbClr val="00B0F0"/>
                </a:solidFill>
                <a:latin typeface="Century Gothic" pitchFamily="34" charset="0"/>
              </a:rPr>
              <a:t>In die Berechnung eingehende Parameter</a:t>
            </a:r>
          </a:p>
          <a:p>
            <a:pPr marL="266700">
              <a:spcBef>
                <a:spcPts val="300"/>
              </a:spcBef>
              <a:spcAft>
                <a:spcPts val="300"/>
              </a:spcAft>
              <a:buClrTx/>
              <a:defRPr/>
            </a:pPr>
            <a:r>
              <a:rPr lang="de-DE" altLang="de-DE" sz="1400" dirty="0">
                <a:latin typeface="Century Gothic" panose="020B0502020202020204" pitchFamily="34" charset="0"/>
              </a:rPr>
              <a:t>Unter Beachtung der GoB und des Grundsatzes der Einzelbewertung sind folgende Parameter </a:t>
            </a:r>
            <a:r>
              <a:rPr lang="de-DE" altLang="de-DE" sz="1400">
                <a:latin typeface="Century Gothic" panose="020B0502020202020204" pitchFamily="34" charset="0"/>
              </a:rPr>
              <a:t>und Regeln</a:t>
            </a:r>
            <a:br>
              <a:rPr lang="de-DE" altLang="de-DE" sz="1400">
                <a:latin typeface="Century Gothic" panose="020B0502020202020204" pitchFamily="34" charset="0"/>
              </a:rPr>
            </a:br>
            <a:r>
              <a:rPr lang="de-DE" altLang="de-DE" sz="1400">
                <a:latin typeface="Century Gothic" panose="020B0502020202020204" pitchFamily="34" charset="0"/>
              </a:rPr>
              <a:t>bei </a:t>
            </a:r>
            <a:r>
              <a:rPr lang="de-DE" altLang="de-DE" sz="1400" dirty="0">
                <a:latin typeface="Century Gothic" panose="020B0502020202020204" pitchFamily="34" charset="0"/>
              </a:rPr>
              <a:t>der Anwendung des jeweiligen Verfahrens zu beachten:</a:t>
            </a:r>
          </a:p>
          <a:p>
            <a:pPr marL="542925" lvl="1" indent="-276225" eaLnBrk="1" hangingPunct="1">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dirty="0">
                <a:latin typeface="Century Gothic" panose="020B0502020202020204" pitchFamily="34" charset="0"/>
              </a:rPr>
              <a:t>Sterbe-, Invaliditätsrisiko (bspw. Heubeck-Tabellen)</a:t>
            </a:r>
          </a:p>
          <a:p>
            <a:pPr marL="542925" lvl="1" indent="-276225">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dirty="0">
                <a:latin typeface="Century Gothic" panose="020B0502020202020204" pitchFamily="34" charset="0"/>
              </a:rPr>
              <a:t>Fluktuation (unternehmens- oder branchenbezogen)</a:t>
            </a:r>
          </a:p>
          <a:p>
            <a:pPr marL="542925" lvl="1" indent="-276225">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dirty="0">
                <a:latin typeface="Century Gothic" panose="020B0502020202020204" pitchFamily="34" charset="0"/>
              </a:rPr>
              <a:t>Altersgrenze (gem. vertraglichen Regularien)</a:t>
            </a:r>
          </a:p>
          <a:p>
            <a:pPr marL="542925" lvl="1" indent="-276225">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dirty="0">
                <a:latin typeface="Century Gothic" panose="020B0502020202020204" pitchFamily="34" charset="0"/>
              </a:rPr>
              <a:t>Künftige Lohn- und Gehaltsentwicklung; künftige Rentenentwicklung</a:t>
            </a:r>
          </a:p>
          <a:p>
            <a:pPr marL="542925" lvl="1" indent="-276225">
              <a:spcBef>
                <a:spcPts val="300"/>
              </a:spcBef>
              <a:spcAft>
                <a:spcPts val="300"/>
              </a:spcAft>
              <a:buClrTx/>
              <a:buFont typeface="Arial" panose="020B0604020202020204" pitchFamily="34" charset="0"/>
              <a:buChar char="•"/>
              <a:tabLst>
                <a:tab pos="361950" algn="l"/>
                <a:tab pos="542925" algn="l"/>
                <a:tab pos="2867025" algn="l"/>
              </a:tabLst>
              <a:defRPr/>
            </a:pPr>
            <a:r>
              <a:rPr lang="de-DE" altLang="de-DE" sz="1400" dirty="0">
                <a:latin typeface="Century Gothic" panose="020B0502020202020204" pitchFamily="34" charset="0"/>
              </a:rPr>
              <a:t>Zinssatz</a:t>
            </a:r>
          </a:p>
        </p:txBody>
      </p:sp>
      <p:sp>
        <p:nvSpPr>
          <p:cNvPr id="12" name="Rectangle 2">
            <a:extLst>
              <a:ext uri="{FF2B5EF4-FFF2-40B4-BE49-F238E27FC236}">
                <a16:creationId xmlns:a16="http://schemas.microsoft.com/office/drawing/2014/main" id="{AF174440-BC83-4249-AC3A-58D94DBCBC00}"/>
              </a:ext>
            </a:extLst>
          </p:cNvPr>
          <p:cNvSpPr txBox="1">
            <a:spLocks/>
          </p:cNvSpPr>
          <p:nvPr/>
        </p:nvSpPr>
        <p:spPr bwMode="auto">
          <a:xfrm>
            <a:off x="1055290" y="67783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30000"/>
              </a:spcBef>
              <a:buClr>
                <a:srgbClr val="000000"/>
              </a:buClr>
            </a:pPr>
            <a:r>
              <a:rPr lang="de-DE" altLang="de-DE" sz="1600" b="1" dirty="0">
                <a:solidFill>
                  <a:srgbClr val="00B0F0"/>
                </a:solidFill>
                <a:latin typeface="Century Gothic" panose="020B0502020202020204" pitchFamily="34" charset="0"/>
              </a:rPr>
              <a:t>7.2 Sondersachverhalt: Pensionsrückstellungen</a:t>
            </a:r>
          </a:p>
        </p:txBody>
      </p:sp>
      <p:sp>
        <p:nvSpPr>
          <p:cNvPr id="13" name="Rectangle 2">
            <a:extLst>
              <a:ext uri="{FF2B5EF4-FFF2-40B4-BE49-F238E27FC236}">
                <a16:creationId xmlns:a16="http://schemas.microsoft.com/office/drawing/2014/main" id="{9416B4B4-7020-4E77-A51C-FFC193D852E9}"/>
              </a:ext>
            </a:extLst>
          </p:cNvPr>
          <p:cNvSpPr txBox="1">
            <a:spLocks/>
          </p:cNvSpPr>
          <p:nvPr/>
        </p:nvSpPr>
        <p:spPr bwMode="auto">
          <a:xfrm>
            <a:off x="1055290" y="2564904"/>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600" b="1" dirty="0">
                <a:solidFill>
                  <a:srgbClr val="00B0F0"/>
                </a:solidFill>
                <a:latin typeface="Century Gothic" panose="020B0502020202020204" pitchFamily="34" charset="0"/>
              </a:rPr>
              <a:t>7.2.2 Berechnungsmethoden</a:t>
            </a:r>
          </a:p>
        </p:txBody>
      </p:sp>
      <p:sp>
        <p:nvSpPr>
          <p:cNvPr id="2" name="Rechteck 1">
            <a:extLst>
              <a:ext uri="{FF2B5EF4-FFF2-40B4-BE49-F238E27FC236}">
                <a16:creationId xmlns:a16="http://schemas.microsoft.com/office/drawing/2014/main" id="{579FFAA8-166C-4C76-A48C-9AAF281FD5F4}"/>
              </a:ext>
            </a:extLst>
          </p:cNvPr>
          <p:cNvSpPr/>
          <p:nvPr/>
        </p:nvSpPr>
        <p:spPr bwMode="auto">
          <a:xfrm>
            <a:off x="11568608" y="5783361"/>
            <a:ext cx="288032" cy="525959"/>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1952392497"/>
      </p:ext>
    </p:extLst>
  </p:cSld>
  <p:clrMapOvr>
    <a:masterClrMapping/>
  </p:clrMapOvr>
  <p:transition spd="slow"/>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BC2E0EE-61DF-4E93-8D13-E3E513A390B1}"/>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FF0000"/>
                </a:solidFill>
                <a:latin typeface="Century Gothic" panose="020B0502020202020204" pitchFamily="34" charset="0"/>
              </a:rPr>
              <a:t>09/2023</a:t>
            </a:r>
          </a:p>
        </p:txBody>
      </p:sp>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11" name="Text Box 2">
            <a:extLst>
              <a:ext uri="{FF2B5EF4-FFF2-40B4-BE49-F238E27FC236}">
                <a16:creationId xmlns:a16="http://schemas.microsoft.com/office/drawing/2014/main" id="{84BD75E6-959F-43EE-AFBF-720C2D66EE39}"/>
              </a:ext>
            </a:extLst>
          </p:cNvPr>
          <p:cNvSpPr txBox="1">
            <a:spLocks noChangeArrowheads="1"/>
          </p:cNvSpPr>
          <p:nvPr/>
        </p:nvSpPr>
        <p:spPr bwMode="auto">
          <a:xfrm>
            <a:off x="965013" y="908720"/>
            <a:ext cx="10874375"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75000"/>
              </a:spcBef>
              <a:buClr>
                <a:schemeClr val="tx1"/>
              </a:buClr>
              <a:buFont typeface="Wingdings" panose="05000000000000000000" pitchFamily="2" charset="2"/>
              <a:tabLst>
                <a:tab pos="361950" algn="l"/>
                <a:tab pos="628650" algn="l"/>
                <a:tab pos="2867025" algn="l"/>
              </a:tabLst>
              <a:defRPr sz="2000">
                <a:solidFill>
                  <a:schemeClr val="tx1"/>
                </a:solidFill>
                <a:latin typeface="Arial" panose="020B0604020202020204" pitchFamily="34" charset="0"/>
              </a:defRPr>
            </a:lvl1pPr>
            <a:lvl2pPr marL="266700" indent="-266700">
              <a:spcBef>
                <a:spcPct val="20000"/>
              </a:spcBef>
              <a:spcAft>
                <a:spcPct val="5000"/>
              </a:spcAft>
              <a:buClr>
                <a:schemeClr val="tx1"/>
              </a:buClr>
              <a:buFont typeface="Wingdings" panose="05000000000000000000" pitchFamily="2" charset="2"/>
              <a:buChar char="Ø"/>
              <a:tabLst>
                <a:tab pos="361950" algn="l"/>
                <a:tab pos="628650" algn="l"/>
                <a:tab pos="2867025" algn="l"/>
              </a:tabLst>
              <a:defRPr sz="2000">
                <a:solidFill>
                  <a:schemeClr val="tx1"/>
                </a:solidFill>
                <a:latin typeface="Arial" panose="020B0604020202020204" pitchFamily="34" charset="0"/>
              </a:defRPr>
            </a:lvl2pPr>
            <a:lvl3pPr marL="266700" indent="-266700">
              <a:spcBef>
                <a:spcPct val="20000"/>
              </a:spcBef>
              <a:spcAft>
                <a:spcPct val="5000"/>
              </a:spcAft>
              <a:buClr>
                <a:schemeClr val="tx1"/>
              </a:buClr>
              <a:buSzPct val="80000"/>
              <a:buChar char="-"/>
              <a:tabLst>
                <a:tab pos="361950" algn="l"/>
                <a:tab pos="628650" algn="l"/>
                <a:tab pos="2867025" algn="l"/>
              </a:tabLst>
              <a:defRPr>
                <a:solidFill>
                  <a:schemeClr val="tx1"/>
                </a:solidFill>
                <a:latin typeface="Arial" panose="020B0604020202020204" pitchFamily="34" charset="0"/>
              </a:defRPr>
            </a:lvl3pPr>
            <a:lvl4pPr marL="1600200" indent="-228600">
              <a:spcBef>
                <a:spcPct val="20000"/>
              </a:spcBef>
              <a:spcAft>
                <a:spcPct val="5000"/>
              </a:spcAft>
              <a:buClr>
                <a:schemeClr val="tx1"/>
              </a:buClr>
              <a:buFont typeface="Wingdings" panose="05000000000000000000" pitchFamily="2" charset="2"/>
              <a:buChar char="l"/>
              <a:tabLst>
                <a:tab pos="361950" algn="l"/>
                <a:tab pos="628650" algn="l"/>
                <a:tab pos="2867025" algn="l"/>
              </a:tabLst>
              <a:defRPr sz="1600">
                <a:solidFill>
                  <a:schemeClr val="tx1"/>
                </a:solidFill>
                <a:latin typeface="Arial" panose="020B0604020202020204" pitchFamily="34" charset="0"/>
              </a:defRPr>
            </a:lvl4pPr>
            <a:lvl5pPr marL="542925" indent="-276225">
              <a:spcBef>
                <a:spcPct val="20000"/>
              </a:spcBef>
              <a:spcAft>
                <a:spcPct val="5000"/>
              </a:spcAft>
              <a:buClr>
                <a:srgbClr val="333333"/>
              </a:buClr>
              <a:buSzPct val="85000"/>
              <a:buFont typeface="Wingdings" panose="05000000000000000000" pitchFamily="2" charset="2"/>
              <a:buChar char="l"/>
              <a:tabLst>
                <a:tab pos="361950" algn="l"/>
                <a:tab pos="628650" algn="l"/>
                <a:tab pos="2867025" algn="l"/>
              </a:tabLst>
              <a:defRPr sz="1600">
                <a:solidFill>
                  <a:srgbClr val="333333"/>
                </a:solidFill>
                <a:latin typeface="Arial" panose="020B0604020202020204" pitchFamily="34" charset="0"/>
              </a:defRPr>
            </a:lvl5pPr>
            <a:lvl6pPr marL="1000125" indent="-276225" eaLnBrk="0" fontAlgn="base" hangingPunct="0">
              <a:spcBef>
                <a:spcPct val="20000"/>
              </a:spcBef>
              <a:spcAft>
                <a:spcPct val="5000"/>
              </a:spcAft>
              <a:buClr>
                <a:srgbClr val="333333"/>
              </a:buClr>
              <a:buSzPct val="85000"/>
              <a:buFont typeface="Wingdings" panose="05000000000000000000" pitchFamily="2" charset="2"/>
              <a:buChar char="l"/>
              <a:tabLst>
                <a:tab pos="361950" algn="l"/>
                <a:tab pos="628650" algn="l"/>
                <a:tab pos="2867025" algn="l"/>
              </a:tabLst>
              <a:defRPr sz="1600">
                <a:solidFill>
                  <a:srgbClr val="333333"/>
                </a:solidFill>
                <a:latin typeface="Arial" panose="020B0604020202020204" pitchFamily="34" charset="0"/>
              </a:defRPr>
            </a:lvl6pPr>
            <a:lvl7pPr marL="1457325" indent="-276225" eaLnBrk="0" fontAlgn="base" hangingPunct="0">
              <a:spcBef>
                <a:spcPct val="20000"/>
              </a:spcBef>
              <a:spcAft>
                <a:spcPct val="5000"/>
              </a:spcAft>
              <a:buClr>
                <a:srgbClr val="333333"/>
              </a:buClr>
              <a:buSzPct val="85000"/>
              <a:buFont typeface="Wingdings" panose="05000000000000000000" pitchFamily="2" charset="2"/>
              <a:buChar char="l"/>
              <a:tabLst>
                <a:tab pos="361950" algn="l"/>
                <a:tab pos="628650" algn="l"/>
                <a:tab pos="2867025" algn="l"/>
              </a:tabLst>
              <a:defRPr sz="1600">
                <a:solidFill>
                  <a:srgbClr val="333333"/>
                </a:solidFill>
                <a:latin typeface="Arial" panose="020B0604020202020204" pitchFamily="34" charset="0"/>
              </a:defRPr>
            </a:lvl7pPr>
            <a:lvl8pPr marL="1914525" indent="-276225" eaLnBrk="0" fontAlgn="base" hangingPunct="0">
              <a:spcBef>
                <a:spcPct val="20000"/>
              </a:spcBef>
              <a:spcAft>
                <a:spcPct val="5000"/>
              </a:spcAft>
              <a:buClr>
                <a:srgbClr val="333333"/>
              </a:buClr>
              <a:buSzPct val="85000"/>
              <a:buFont typeface="Wingdings" panose="05000000000000000000" pitchFamily="2" charset="2"/>
              <a:buChar char="l"/>
              <a:tabLst>
                <a:tab pos="361950" algn="l"/>
                <a:tab pos="628650" algn="l"/>
                <a:tab pos="2867025" algn="l"/>
              </a:tabLst>
              <a:defRPr sz="1600">
                <a:solidFill>
                  <a:srgbClr val="333333"/>
                </a:solidFill>
                <a:latin typeface="Arial" panose="020B0604020202020204" pitchFamily="34" charset="0"/>
              </a:defRPr>
            </a:lvl8pPr>
            <a:lvl9pPr marL="2371725" indent="-276225" eaLnBrk="0" fontAlgn="base" hangingPunct="0">
              <a:spcBef>
                <a:spcPct val="20000"/>
              </a:spcBef>
              <a:spcAft>
                <a:spcPct val="5000"/>
              </a:spcAft>
              <a:buClr>
                <a:srgbClr val="333333"/>
              </a:buClr>
              <a:buSzPct val="85000"/>
              <a:buFont typeface="Wingdings" panose="05000000000000000000" pitchFamily="2" charset="2"/>
              <a:buChar char="l"/>
              <a:tabLst>
                <a:tab pos="361950" algn="l"/>
                <a:tab pos="628650" algn="l"/>
                <a:tab pos="2867025" algn="l"/>
              </a:tabLst>
              <a:defRPr sz="1600">
                <a:solidFill>
                  <a:srgbClr val="333333"/>
                </a:solidFill>
                <a:latin typeface="Arial" panose="020B0604020202020204" pitchFamily="34" charset="0"/>
              </a:defRPr>
            </a:lvl9pPr>
          </a:lstStyle>
          <a:p>
            <a:pPr lvl="1">
              <a:spcBef>
                <a:spcPts val="300"/>
              </a:spcBef>
              <a:spcAft>
                <a:spcPts val="300"/>
              </a:spcAft>
              <a:buClrTx/>
              <a:buFont typeface="Arial" panose="020B0604020202020204" pitchFamily="34" charset="0"/>
              <a:buAutoNum type="alphaLcPeriod" startAt="3"/>
            </a:pPr>
            <a:r>
              <a:rPr lang="de-DE" altLang="de-DE" sz="1400" b="1" dirty="0">
                <a:solidFill>
                  <a:srgbClr val="00B0F0"/>
                </a:solidFill>
                <a:latin typeface="Century Gothic" panose="020B0502020202020204" pitchFamily="34" charset="0"/>
              </a:rPr>
              <a:t>Zinssatz</a:t>
            </a:r>
          </a:p>
          <a:p>
            <a:pPr lvl="2">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Restlaufzeit:</a:t>
            </a:r>
          </a:p>
          <a:p>
            <a:pPr lvl="4">
              <a:spcBef>
                <a:spcPts val="300"/>
              </a:spcBef>
              <a:spcAft>
                <a:spcPts val="300"/>
              </a:spcAft>
              <a:buClrTx/>
              <a:buFont typeface="Symbol" panose="05050102010706020507" pitchFamily="18" charset="2"/>
              <a:buChar char="-"/>
            </a:pPr>
            <a:r>
              <a:rPr lang="de-DE" altLang="de-DE" sz="1400" dirty="0">
                <a:latin typeface="Century Gothic" panose="020B0502020202020204" pitchFamily="34" charset="0"/>
              </a:rPr>
              <a:t>Grundsatz: Verwendung eines laufzeitäquivalenten Zinssatzes</a:t>
            </a:r>
          </a:p>
          <a:p>
            <a:pPr lvl="4">
              <a:spcBef>
                <a:spcPts val="300"/>
              </a:spcBef>
              <a:spcAft>
                <a:spcPts val="300"/>
              </a:spcAft>
              <a:buClrTx/>
              <a:buFont typeface="Symbol" panose="05050102010706020507" pitchFamily="18" charset="2"/>
              <a:buChar char="-"/>
            </a:pPr>
            <a:r>
              <a:rPr lang="de-DE" altLang="de-DE" sz="1400" dirty="0">
                <a:latin typeface="Century Gothic" panose="020B0502020202020204" pitchFamily="34" charset="0"/>
              </a:rPr>
              <a:t>Erleichterung: § 253 Abs. 2 S. 2 HGB: pauschalisierte Laufzeit von 15 Jahren (Wahlrecht)</a:t>
            </a:r>
          </a:p>
          <a:p>
            <a:pPr lvl="4">
              <a:spcBef>
                <a:spcPts val="300"/>
              </a:spcBef>
              <a:spcAft>
                <a:spcPts val="300"/>
              </a:spcAft>
              <a:buClrTx/>
              <a:buFont typeface="Symbol" panose="05050102010706020507" pitchFamily="18" charset="2"/>
              <a:buChar char="-"/>
            </a:pPr>
            <a:endParaRPr lang="de-DE" altLang="de-DE" sz="1400" dirty="0">
              <a:latin typeface="Century Gothic" panose="020B0502020202020204" pitchFamily="34" charset="0"/>
            </a:endParaRPr>
          </a:p>
          <a:p>
            <a:pPr lvl="2">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Zinssatz:</a:t>
            </a:r>
          </a:p>
          <a:p>
            <a:pPr lvl="4">
              <a:spcBef>
                <a:spcPts val="300"/>
              </a:spcBef>
              <a:spcAft>
                <a:spcPts val="300"/>
              </a:spcAft>
              <a:buClrTx/>
              <a:buFont typeface="Symbol" panose="05050102010706020507" pitchFamily="18" charset="2"/>
              <a:buChar char="-"/>
            </a:pPr>
            <a:r>
              <a:rPr lang="de-DE" altLang="de-DE" sz="1400" dirty="0">
                <a:latin typeface="Century Gothic" panose="020B0502020202020204" pitchFamily="34" charset="0"/>
              </a:rPr>
              <a:t>Verpflichtend für Geschäftsjahre, die nach 31.12.2016 enden, 10-Jahresdurchschnitt</a:t>
            </a:r>
          </a:p>
          <a:p>
            <a:pPr lvl="4">
              <a:spcBef>
                <a:spcPts val="300"/>
              </a:spcBef>
              <a:spcAft>
                <a:spcPts val="300"/>
              </a:spcAft>
              <a:buClrTx/>
              <a:buFont typeface="Symbol" panose="05050102010706020507" pitchFamily="18" charset="2"/>
              <a:buChar char="-"/>
            </a:pPr>
            <a:r>
              <a:rPr lang="de-DE" altLang="de-DE" sz="1400" dirty="0">
                <a:latin typeface="Century Gothic" panose="020B0502020202020204" pitchFamily="34" charset="0"/>
              </a:rPr>
              <a:t>Vorher: 7-Jahresdurchschnitt</a:t>
            </a:r>
          </a:p>
          <a:p>
            <a:pPr lvl="4">
              <a:spcBef>
                <a:spcPts val="300"/>
              </a:spcBef>
              <a:spcAft>
                <a:spcPts val="300"/>
              </a:spcAft>
              <a:buClrTx/>
              <a:buFont typeface="Symbol" panose="05050102010706020507" pitchFamily="18" charset="2"/>
              <a:buChar char="-"/>
            </a:pPr>
            <a:r>
              <a:rPr lang="de-DE" altLang="de-DE" sz="1400" dirty="0">
                <a:latin typeface="Century Gothic" panose="020B0502020202020204" pitchFamily="34" charset="0"/>
              </a:rPr>
              <a:t>für 2015 bestand Wahlrecht zwischen beiden Sätzen</a:t>
            </a:r>
          </a:p>
          <a:p>
            <a:pPr lvl="4">
              <a:spcBef>
                <a:spcPts val="300"/>
              </a:spcBef>
              <a:spcAft>
                <a:spcPts val="300"/>
              </a:spcAft>
              <a:buClrTx/>
              <a:buFont typeface="Symbol" panose="05050102010706020507" pitchFamily="18" charset="2"/>
              <a:buChar char="-"/>
            </a:pPr>
            <a:r>
              <a:rPr lang="de-DE" altLang="de-DE" sz="1400" dirty="0">
                <a:latin typeface="Century Gothic" panose="020B0502020202020204" pitchFamily="34" charset="0"/>
              </a:rPr>
              <a:t>neuer, höherer Zinssatz verbunden mit Ausschüttungssperre und </a:t>
            </a:r>
            <a:r>
              <a:rPr lang="de-DE" altLang="de-DE" sz="1400" dirty="0" err="1">
                <a:latin typeface="Century Gothic" panose="020B0502020202020204" pitchFamily="34" charset="0"/>
              </a:rPr>
              <a:t>Anhangangaben</a:t>
            </a:r>
            <a:r>
              <a:rPr lang="de-DE" altLang="de-DE" sz="1400" dirty="0">
                <a:latin typeface="Century Gothic" panose="020B0502020202020204" pitchFamily="34" charset="0"/>
              </a:rPr>
              <a:t> (§ 253 Abs. 6 HGB)</a:t>
            </a:r>
          </a:p>
        </p:txBody>
      </p:sp>
      <p:sp>
        <p:nvSpPr>
          <p:cNvPr id="12" name="Text Box 2">
            <a:extLst>
              <a:ext uri="{FF2B5EF4-FFF2-40B4-BE49-F238E27FC236}">
                <a16:creationId xmlns:a16="http://schemas.microsoft.com/office/drawing/2014/main" id="{B4EC9A97-E9AC-4201-B4CB-629CB4A0E696}"/>
              </a:ext>
            </a:extLst>
          </p:cNvPr>
          <p:cNvSpPr txBox="1">
            <a:spLocks noChangeArrowheads="1"/>
          </p:cNvSpPr>
          <p:nvPr/>
        </p:nvSpPr>
        <p:spPr bwMode="auto">
          <a:xfrm>
            <a:off x="965012" y="3861048"/>
            <a:ext cx="1087397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75000"/>
              </a:spcBef>
              <a:buClr>
                <a:schemeClr val="tx1"/>
              </a:buClr>
              <a:buFont typeface="Wingdings" pitchFamily="2" charset="2"/>
              <a:tabLst>
                <a:tab pos="361950" algn="l"/>
                <a:tab pos="628650" algn="l"/>
                <a:tab pos="2867025"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361950" algn="l"/>
                <a:tab pos="628650" algn="l"/>
                <a:tab pos="2867025"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361950" algn="l"/>
                <a:tab pos="628650" algn="l"/>
                <a:tab pos="28670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361950" algn="l"/>
                <a:tab pos="628650" algn="l"/>
                <a:tab pos="28670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9pPr>
          </a:lstStyle>
          <a:p>
            <a:pPr marL="266700" indent="-266700">
              <a:spcBef>
                <a:spcPts val="300"/>
              </a:spcBef>
              <a:spcAft>
                <a:spcPts val="300"/>
              </a:spcAft>
              <a:buClrTx/>
              <a:buFont typeface="+mj-lt"/>
              <a:buAutoNum type="alphaLcPeriod" startAt="4"/>
              <a:defRPr/>
            </a:pPr>
            <a:r>
              <a:rPr lang="de-DE" altLang="de-DE" sz="1400" b="1" dirty="0">
                <a:solidFill>
                  <a:srgbClr val="00B0F0"/>
                </a:solidFill>
                <a:latin typeface="Century Gothic" pitchFamily="34" charset="0"/>
              </a:rPr>
              <a:t>Anwendungsbeispiel: Pensionsgutachten – Eingangsdaten</a:t>
            </a:r>
            <a:endParaRPr lang="de-DE" altLang="de-DE" sz="1400" b="1" dirty="0">
              <a:solidFill>
                <a:srgbClr val="000000"/>
              </a:solidFill>
              <a:latin typeface="Century Gothic" pitchFamily="34" charset="0"/>
            </a:endParaRPr>
          </a:p>
          <a:p>
            <a:pPr indent="177800">
              <a:spcBef>
                <a:spcPts val="300"/>
              </a:spcBef>
              <a:spcAft>
                <a:spcPts val="300"/>
              </a:spcAft>
              <a:buClrTx/>
              <a:defRPr/>
            </a:pPr>
            <a:r>
              <a:rPr lang="de-DE" altLang="de-DE" sz="1400" dirty="0">
                <a:solidFill>
                  <a:srgbClr val="000000"/>
                </a:solidFill>
                <a:latin typeface="Century Gothic" pitchFamily="34" charset="0"/>
              </a:rPr>
              <a:t>Berechnungsgrundlagen: 	„Richttafeln 2018 G“ von Prof. Dr. Klaus Heubeck </a:t>
            </a:r>
            <a:br>
              <a:rPr lang="de-DE" altLang="de-DE" sz="1400" dirty="0">
                <a:solidFill>
                  <a:srgbClr val="000000"/>
                </a:solidFill>
                <a:latin typeface="Century Gothic" pitchFamily="34" charset="0"/>
              </a:rPr>
            </a:br>
            <a:r>
              <a:rPr lang="de-DE" altLang="de-DE" sz="1400" dirty="0">
                <a:solidFill>
                  <a:srgbClr val="000000"/>
                </a:solidFill>
                <a:latin typeface="Century Gothic" pitchFamily="34" charset="0"/>
              </a:rPr>
              <a:t>			(© Heubeck-Richttafeln GmbH, 2018)</a:t>
            </a:r>
          </a:p>
          <a:p>
            <a:pPr indent="177800">
              <a:spcBef>
                <a:spcPts val="300"/>
              </a:spcBef>
              <a:spcAft>
                <a:spcPts val="300"/>
              </a:spcAft>
              <a:buClrTx/>
              <a:defRPr/>
            </a:pPr>
            <a:r>
              <a:rPr lang="de-DE" altLang="de-DE" sz="1400" dirty="0">
                <a:solidFill>
                  <a:srgbClr val="000000"/>
                </a:solidFill>
                <a:latin typeface="Century Gothic" pitchFamily="34" charset="0"/>
              </a:rPr>
              <a:t>Rechnungszins: 	3,88 % (Vorjahr 4,58 %)</a:t>
            </a:r>
          </a:p>
          <a:p>
            <a:pPr indent="177800">
              <a:spcBef>
                <a:spcPts val="300"/>
              </a:spcBef>
              <a:spcAft>
                <a:spcPts val="300"/>
              </a:spcAft>
              <a:buClrTx/>
              <a:defRPr/>
            </a:pPr>
            <a:r>
              <a:rPr lang="de-DE" altLang="de-DE" sz="1400" dirty="0">
                <a:solidFill>
                  <a:srgbClr val="000000"/>
                </a:solidFill>
                <a:latin typeface="Century Gothic" pitchFamily="34" charset="0"/>
              </a:rPr>
              <a:t>Einkommenstrend:	0,00 % Zuwächse aus Beschäftigungszeiten und Änderungen der 					Bemessungsgrundlage nach dem 02.12.2009 entfallen</a:t>
            </a:r>
          </a:p>
          <a:p>
            <a:pPr indent="177800">
              <a:spcBef>
                <a:spcPts val="300"/>
              </a:spcBef>
              <a:spcAft>
                <a:spcPts val="300"/>
              </a:spcAft>
              <a:buClrTx/>
              <a:defRPr/>
            </a:pPr>
            <a:r>
              <a:rPr lang="de-DE" altLang="de-DE" sz="1400" dirty="0">
                <a:solidFill>
                  <a:srgbClr val="000000"/>
                </a:solidFill>
                <a:latin typeface="Century Gothic" pitchFamily="34" charset="0"/>
              </a:rPr>
              <a:t>Rententrend:	1,00 %</a:t>
            </a:r>
          </a:p>
          <a:p>
            <a:pPr indent="177800">
              <a:spcBef>
                <a:spcPts val="300"/>
              </a:spcBef>
              <a:spcAft>
                <a:spcPts val="300"/>
              </a:spcAft>
              <a:buClrTx/>
              <a:defRPr/>
            </a:pPr>
            <a:r>
              <a:rPr lang="de-DE" altLang="de-DE" sz="1400" dirty="0">
                <a:solidFill>
                  <a:srgbClr val="000000"/>
                </a:solidFill>
                <a:latin typeface="Century Gothic" pitchFamily="34" charset="0"/>
              </a:rPr>
              <a:t>Fluktuation:	0,5 %</a:t>
            </a:r>
          </a:p>
          <a:p>
            <a:pPr indent="177800">
              <a:spcBef>
                <a:spcPts val="300"/>
              </a:spcBef>
              <a:spcAft>
                <a:spcPts val="300"/>
              </a:spcAft>
              <a:buClrTx/>
              <a:defRPr/>
            </a:pPr>
            <a:r>
              <a:rPr lang="de-DE" altLang="de-DE" sz="1400" dirty="0">
                <a:solidFill>
                  <a:srgbClr val="000000"/>
                </a:solidFill>
                <a:latin typeface="Century Gothic" pitchFamily="34" charset="0"/>
              </a:rPr>
              <a:t>Bewertungszeitpunkt:	31.12.2019</a:t>
            </a:r>
          </a:p>
        </p:txBody>
      </p:sp>
      <p:sp>
        <p:nvSpPr>
          <p:cNvPr id="8" name="Rectangle 2">
            <a:extLst>
              <a:ext uri="{FF2B5EF4-FFF2-40B4-BE49-F238E27FC236}">
                <a16:creationId xmlns:a16="http://schemas.microsoft.com/office/drawing/2014/main" id="{FFD14DB5-10F3-410C-888A-37DA6EEC634D}"/>
              </a:ext>
            </a:extLst>
          </p:cNvPr>
          <p:cNvSpPr txBox="1">
            <a:spLocks/>
          </p:cNvSpPr>
          <p:nvPr/>
        </p:nvSpPr>
        <p:spPr bwMode="auto">
          <a:xfrm>
            <a:off x="1055290" y="620688"/>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600" b="1" dirty="0">
                <a:solidFill>
                  <a:srgbClr val="00B0F0"/>
                </a:solidFill>
                <a:latin typeface="Century Gothic" panose="020B0502020202020204" pitchFamily="34" charset="0"/>
              </a:rPr>
              <a:t>7.2.2 Berechnungsmethoden; Forts.</a:t>
            </a:r>
          </a:p>
        </p:txBody>
      </p:sp>
      <p:sp>
        <p:nvSpPr>
          <p:cNvPr id="2" name="Rechteck 1">
            <a:extLst>
              <a:ext uri="{FF2B5EF4-FFF2-40B4-BE49-F238E27FC236}">
                <a16:creationId xmlns:a16="http://schemas.microsoft.com/office/drawing/2014/main" id="{02CE21CB-ED07-45BB-9AB7-4DDB4B17F038}"/>
              </a:ext>
            </a:extLst>
          </p:cNvPr>
          <p:cNvSpPr/>
          <p:nvPr/>
        </p:nvSpPr>
        <p:spPr bwMode="auto">
          <a:xfrm>
            <a:off x="11568608" y="5661248"/>
            <a:ext cx="216024" cy="69279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300760126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DE9C289-CC3B-43F8-BF89-38432DFE2A35}"/>
              </a:ext>
            </a:extLst>
          </p:cNvPr>
          <p:cNvSpPr>
            <a:spLocks noChangeArrowheads="1"/>
          </p:cNvSpPr>
          <p:nvPr/>
        </p:nvSpPr>
        <p:spPr bwMode="auto">
          <a:xfrm>
            <a:off x="1774825" y="0"/>
            <a:ext cx="5113338" cy="1844675"/>
          </a:xfrm>
          <a:prstGeom prst="rect">
            <a:avLst/>
          </a:prstGeom>
          <a:solidFill>
            <a:schemeClr val="tx2">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rIns="108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solidFill>
                <a:srgbClr val="000000"/>
              </a:solidFill>
              <a:latin typeface="Verdana" panose="020B0604030504040204" pitchFamily="34" charset="0"/>
            </a:endParaRPr>
          </a:p>
        </p:txBody>
      </p:sp>
      <p:sp>
        <p:nvSpPr>
          <p:cNvPr id="6" name="Rectangle 4">
            <a:extLst>
              <a:ext uri="{FF2B5EF4-FFF2-40B4-BE49-F238E27FC236}">
                <a16:creationId xmlns:a16="http://schemas.microsoft.com/office/drawing/2014/main" id="{B5F1A99C-6773-4B66-AA83-912856331FDD}"/>
              </a:ext>
            </a:extLst>
          </p:cNvPr>
          <p:cNvSpPr txBox="1">
            <a:spLocks/>
          </p:cNvSpPr>
          <p:nvPr/>
        </p:nvSpPr>
        <p:spPr>
          <a:xfrm>
            <a:off x="334963" y="2708920"/>
            <a:ext cx="11522075" cy="863600"/>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2: </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Prüfung geschätzter Werte</a:t>
            </a:r>
          </a:p>
        </p:txBody>
      </p:sp>
      <p:sp>
        <p:nvSpPr>
          <p:cNvPr id="8" name="Rectangle 2">
            <a:extLst>
              <a:ext uri="{FF2B5EF4-FFF2-40B4-BE49-F238E27FC236}">
                <a16:creationId xmlns:a16="http://schemas.microsoft.com/office/drawing/2014/main" id="{D38561EF-2FB3-446A-8165-84A67FE39269}"/>
              </a:ext>
            </a:extLst>
          </p:cNvPr>
          <p:cNvSpPr txBox="1">
            <a:spLocks/>
          </p:cNvSpPr>
          <p:nvPr/>
        </p:nvSpPr>
        <p:spPr bwMode="auto">
          <a:xfrm>
            <a:off x="334565" y="3835881"/>
            <a:ext cx="11522075" cy="103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1724025" indent="-288925">
              <a:buClr>
                <a:schemeClr val="tx1"/>
              </a:buClr>
              <a:buFont typeface="Wingdings" panose="05000000000000000000" pitchFamily="2" charset="2"/>
              <a:buChar char="Ø"/>
              <a:tabLst>
                <a:tab pos="4232275" algn="l"/>
              </a:tabLst>
            </a:pPr>
            <a:r>
              <a:rPr lang="de-DE" altLang="de-DE" sz="1800" b="1" kern="0" dirty="0">
                <a:solidFill>
                  <a:srgbClr val="00B0F0"/>
                </a:solidFill>
                <a:latin typeface="Century Gothic" panose="020B0502020202020204" pitchFamily="34" charset="0"/>
              </a:rPr>
              <a:t>ISA [DE] 540 (</a:t>
            </a:r>
            <a:r>
              <a:rPr lang="de-DE" altLang="de-DE" sz="1800" b="1" kern="0" dirty="0" err="1">
                <a:solidFill>
                  <a:srgbClr val="00B0F0"/>
                </a:solidFill>
                <a:latin typeface="Century Gothic" panose="020B0502020202020204" pitchFamily="34" charset="0"/>
              </a:rPr>
              <a:t>Revised</a:t>
            </a:r>
            <a:r>
              <a:rPr lang="de-DE" altLang="de-DE" sz="1800" b="1" kern="0" dirty="0">
                <a:solidFill>
                  <a:srgbClr val="00B0F0"/>
                </a:solidFill>
                <a:latin typeface="Century Gothic" panose="020B0502020202020204" pitchFamily="34" charset="0"/>
              </a:rPr>
              <a:t>)</a:t>
            </a:r>
            <a:r>
              <a:rPr lang="de-DE" altLang="de-DE" sz="1800" b="1" kern="0" dirty="0">
                <a:latin typeface="Century Gothic" panose="020B0502020202020204" pitchFamily="34" charset="0"/>
              </a:rPr>
              <a:t>: Prüfung geschätzter Werte in </a:t>
            </a:r>
            <a:r>
              <a:rPr lang="de-DE" altLang="de-DE" sz="1800" b="1" kern="0">
                <a:latin typeface="Century Gothic" panose="020B0502020202020204" pitchFamily="34" charset="0"/>
              </a:rPr>
              <a:t>der Rechnungslegung</a:t>
            </a:r>
          </a:p>
          <a:p>
            <a:pPr marL="1700213" indent="-265113">
              <a:buClr>
                <a:schemeClr val="tx1"/>
              </a:buClr>
              <a:tabLst>
                <a:tab pos="4232275" algn="l"/>
              </a:tabLst>
            </a:pPr>
            <a:r>
              <a:rPr lang="de-DE" altLang="de-DE" sz="1800" b="1" kern="0">
                <a:latin typeface="Century Gothic" panose="020B0502020202020204" pitchFamily="34" charset="0"/>
              </a:rPr>
              <a:t>	und der damit zusammenhängenden Abschlussangaben</a:t>
            </a:r>
            <a:endParaRPr lang="de-DE" altLang="de-DE" sz="1800" b="1" kern="0" dirty="0">
              <a:latin typeface="Century Gothic" panose="020B0502020202020204" pitchFamily="34" charset="0"/>
            </a:endParaRPr>
          </a:p>
        </p:txBody>
      </p:sp>
    </p:spTree>
    <p:extLst>
      <p:ext uri="{BB962C8B-B14F-4D97-AF65-F5344CB8AC3E}">
        <p14:creationId xmlns:p14="http://schemas.microsoft.com/office/powerpoint/2010/main" val="3520918789"/>
      </p:ext>
    </p:extLst>
  </p:cSld>
  <p:clrMapOvr>
    <a:masterClrMapping/>
  </p:clrMapOvr>
  <p:transition spd="slow"/>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8" name="Text Box 2">
            <a:extLst>
              <a:ext uri="{FF2B5EF4-FFF2-40B4-BE49-F238E27FC236}">
                <a16:creationId xmlns:a16="http://schemas.microsoft.com/office/drawing/2014/main" id="{FF71AF73-12B4-48F1-932E-C3F9E198918A}"/>
              </a:ext>
            </a:extLst>
          </p:cNvPr>
          <p:cNvSpPr txBox="1">
            <a:spLocks noChangeArrowheads="1"/>
          </p:cNvSpPr>
          <p:nvPr/>
        </p:nvSpPr>
        <p:spPr bwMode="auto">
          <a:xfrm>
            <a:off x="974656" y="1370206"/>
            <a:ext cx="1080135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75000"/>
              </a:spcBef>
              <a:buClr>
                <a:schemeClr val="tx1"/>
              </a:buClr>
              <a:buFont typeface="Wingdings" pitchFamily="2" charset="2"/>
              <a:tabLst>
                <a:tab pos="361950" algn="l"/>
                <a:tab pos="628650" algn="l"/>
                <a:tab pos="2867025"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361950" algn="l"/>
                <a:tab pos="628650" algn="l"/>
                <a:tab pos="2867025"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361950" algn="l"/>
                <a:tab pos="628650" algn="l"/>
                <a:tab pos="28670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361950" algn="l"/>
                <a:tab pos="628650" algn="l"/>
                <a:tab pos="28670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361950" algn="l"/>
                <a:tab pos="628650" algn="l"/>
                <a:tab pos="2867025" algn="l"/>
              </a:tabLst>
              <a:defRPr sz="1600">
                <a:solidFill>
                  <a:srgbClr val="333333"/>
                </a:solidFill>
                <a:latin typeface="Arial" pitchFamily="34" charset="0"/>
              </a:defRPr>
            </a:lvl9pPr>
          </a:lstStyle>
          <a:p>
            <a:pPr marL="266700" indent="-266700">
              <a:spcBef>
                <a:spcPts val="300"/>
              </a:spcBef>
              <a:spcAft>
                <a:spcPts val="300"/>
              </a:spcAft>
              <a:buClrTx/>
              <a:buFont typeface="+mj-lt"/>
              <a:buAutoNum type="alphaLcPeriod" startAt="5"/>
              <a:defRPr/>
            </a:pPr>
            <a:r>
              <a:rPr lang="de-DE" altLang="de-DE" sz="1400" b="1" dirty="0">
                <a:solidFill>
                  <a:srgbClr val="00B0F0"/>
                </a:solidFill>
                <a:latin typeface="Century Gothic" pitchFamily="34" charset="0"/>
              </a:rPr>
              <a:t>Lösung zu </a:t>
            </a:r>
            <a:r>
              <a:rPr lang="de-DE" altLang="de-DE" sz="1400" b="1">
                <a:solidFill>
                  <a:srgbClr val="00B0F0"/>
                </a:solidFill>
                <a:latin typeface="Century Gothic" pitchFamily="34" charset="0"/>
              </a:rPr>
              <a:t>Anwendungsbeispiel Pensionsgutachten</a:t>
            </a:r>
            <a:br>
              <a:rPr lang="de-DE" altLang="de-DE" sz="1400" b="1">
                <a:solidFill>
                  <a:srgbClr val="00B0F0"/>
                </a:solidFill>
                <a:latin typeface="Century Gothic" pitchFamily="34" charset="0"/>
              </a:rPr>
            </a:br>
            <a:endParaRPr lang="de-DE" altLang="de-DE" sz="1400" dirty="0">
              <a:solidFill>
                <a:srgbClr val="000000"/>
              </a:solidFill>
              <a:latin typeface="Century Gothic" pitchFamily="34" charset="0"/>
            </a:endParaRPr>
          </a:p>
          <a:p>
            <a:pPr>
              <a:spcBef>
                <a:spcPts val="300"/>
              </a:spcBef>
              <a:spcAft>
                <a:spcPts val="300"/>
              </a:spcAft>
              <a:buClrTx/>
              <a:buFontTx/>
              <a:buNone/>
              <a:defRPr/>
            </a:pPr>
            <a:r>
              <a:rPr lang="de-DE" altLang="de-DE" sz="1400" b="1" dirty="0">
                <a:solidFill>
                  <a:srgbClr val="000000"/>
                </a:solidFill>
                <a:latin typeface="Century Gothic" pitchFamily="34" charset="0"/>
              </a:rPr>
              <a:t>Handelsbilanz zum 31.12.2019:</a:t>
            </a:r>
            <a:endParaRPr lang="de-DE" altLang="de-DE" sz="1400" dirty="0">
              <a:solidFill>
                <a:srgbClr val="000000"/>
              </a:solidFill>
              <a:latin typeface="Century Gothic" pitchFamily="34" charset="0"/>
            </a:endParaRPr>
          </a:p>
        </p:txBody>
      </p:sp>
      <p:graphicFrame>
        <p:nvGraphicFramePr>
          <p:cNvPr id="10" name="Tabelle 9">
            <a:extLst>
              <a:ext uri="{FF2B5EF4-FFF2-40B4-BE49-F238E27FC236}">
                <a16:creationId xmlns:a16="http://schemas.microsoft.com/office/drawing/2014/main" id="{32C6B472-543B-4179-8935-813EAC266626}"/>
              </a:ext>
            </a:extLst>
          </p:cNvPr>
          <p:cNvGraphicFramePr>
            <a:graphicFrameLocks noGrp="1"/>
          </p:cNvGraphicFramePr>
          <p:nvPr>
            <p:extLst>
              <p:ext uri="{D42A27DB-BD31-4B8C-83A1-F6EECF244321}">
                <p14:modId xmlns:p14="http://schemas.microsoft.com/office/powerpoint/2010/main" val="3853630640"/>
              </p:ext>
            </p:extLst>
          </p:nvPr>
        </p:nvGraphicFramePr>
        <p:xfrm>
          <a:off x="1055440" y="2349123"/>
          <a:ext cx="5769120" cy="2159997"/>
        </p:xfrm>
        <a:graphic>
          <a:graphicData uri="http://schemas.openxmlformats.org/drawingml/2006/table">
            <a:tbl>
              <a:tblPr firstRow="1" bandRow="1">
                <a:tableStyleId>{5C22544A-7EE6-4342-B048-85BDC9FD1C3A}</a:tableStyleId>
              </a:tblPr>
              <a:tblGrid>
                <a:gridCol w="2884560">
                  <a:extLst>
                    <a:ext uri="{9D8B030D-6E8A-4147-A177-3AD203B41FA5}">
                      <a16:colId xmlns:a16="http://schemas.microsoft.com/office/drawing/2014/main" val="20000"/>
                    </a:ext>
                  </a:extLst>
                </a:gridCol>
                <a:gridCol w="2884560">
                  <a:extLst>
                    <a:ext uri="{9D8B030D-6E8A-4147-A177-3AD203B41FA5}">
                      <a16:colId xmlns:a16="http://schemas.microsoft.com/office/drawing/2014/main" val="20001"/>
                    </a:ext>
                  </a:extLst>
                </a:gridCol>
              </a:tblGrid>
              <a:tr h="308571">
                <a:tc>
                  <a:txBody>
                    <a:bodyPr/>
                    <a:lstStyle/>
                    <a:p>
                      <a:pPr>
                        <a:spcBef>
                          <a:spcPts val="300"/>
                        </a:spcBef>
                        <a:spcAft>
                          <a:spcPts val="300"/>
                        </a:spcAft>
                      </a:pPr>
                      <a:r>
                        <a:rPr lang="de-DE" sz="1400" b="0" dirty="0">
                          <a:solidFill>
                            <a:schemeClr val="tx1"/>
                          </a:solidFill>
                          <a:latin typeface="Century Gothic" panose="020B0502020202020204" pitchFamily="34" charset="0"/>
                        </a:rPr>
                        <a:t>Anzahl</a:t>
                      </a:r>
                    </a:p>
                  </a:txBody>
                  <a:tcPr marL="91451" marR="91451" marT="45714" marB="45714">
                    <a:noFill/>
                  </a:tcPr>
                </a:tc>
                <a:tc>
                  <a:txBody>
                    <a:bodyPr/>
                    <a:lstStyle/>
                    <a:p>
                      <a:pPr algn="l">
                        <a:spcBef>
                          <a:spcPts val="300"/>
                        </a:spcBef>
                        <a:spcAft>
                          <a:spcPts val="300"/>
                        </a:spcAft>
                      </a:pPr>
                      <a:r>
                        <a:rPr lang="de-DE" sz="1400" b="0" dirty="0">
                          <a:solidFill>
                            <a:schemeClr val="tx1"/>
                          </a:solidFill>
                          <a:latin typeface="Century Gothic" panose="020B0502020202020204" pitchFamily="34" charset="0"/>
                        </a:rPr>
                        <a:t>                                               57         </a:t>
                      </a:r>
                    </a:p>
                  </a:txBody>
                  <a:tcPr marL="91451" marR="91451" marT="45714" marB="45714">
                    <a:noFill/>
                  </a:tcPr>
                </a:tc>
                <a:extLst>
                  <a:ext uri="{0D108BD9-81ED-4DB2-BD59-A6C34878D82A}">
                    <a16:rowId xmlns:a16="http://schemas.microsoft.com/office/drawing/2014/main" val="10000"/>
                  </a:ext>
                </a:extLst>
              </a:tr>
              <a:tr h="308571">
                <a:tc>
                  <a:txBody>
                    <a:bodyPr/>
                    <a:lstStyle/>
                    <a:p>
                      <a:pPr>
                        <a:spcBef>
                          <a:spcPts val="300"/>
                        </a:spcBef>
                        <a:spcAft>
                          <a:spcPts val="300"/>
                        </a:spcAft>
                      </a:pPr>
                      <a:r>
                        <a:rPr lang="de-DE" sz="1400" b="0" dirty="0">
                          <a:solidFill>
                            <a:schemeClr val="tx1"/>
                          </a:solidFill>
                          <a:latin typeface="Century Gothic" panose="020B0502020202020204" pitchFamily="34" charset="0"/>
                        </a:rPr>
                        <a:t>Rückstellungen</a:t>
                      </a:r>
                      <a:endParaRPr lang="de-DE" sz="1400" b="0" baseline="30000" dirty="0">
                        <a:solidFill>
                          <a:schemeClr val="tx1"/>
                        </a:solidFill>
                        <a:latin typeface="Century Gothic" panose="020B0502020202020204" pitchFamily="34" charset="0"/>
                      </a:endParaRPr>
                    </a:p>
                  </a:txBody>
                  <a:tcPr marL="91451" marR="91451" marT="45714" marB="45714">
                    <a:noFill/>
                  </a:tcPr>
                </a:tc>
                <a:tc>
                  <a:txBody>
                    <a:bodyPr/>
                    <a:lstStyle/>
                    <a:p>
                      <a:pPr algn="r">
                        <a:spcBef>
                          <a:spcPts val="300"/>
                        </a:spcBef>
                        <a:spcAft>
                          <a:spcPts val="300"/>
                        </a:spcAft>
                      </a:pPr>
                      <a:r>
                        <a:rPr lang="de-DE" sz="1400" b="0" dirty="0">
                          <a:solidFill>
                            <a:schemeClr val="tx1"/>
                          </a:solidFill>
                          <a:latin typeface="Century Gothic" panose="020B0502020202020204" pitchFamily="34" charset="0"/>
                        </a:rPr>
                        <a:t>1.231.226 EUR</a:t>
                      </a:r>
                    </a:p>
                  </a:txBody>
                  <a:tcPr marL="91451" marR="91451" marT="45714" marB="45714">
                    <a:noFill/>
                  </a:tcPr>
                </a:tc>
                <a:extLst>
                  <a:ext uri="{0D108BD9-81ED-4DB2-BD59-A6C34878D82A}">
                    <a16:rowId xmlns:a16="http://schemas.microsoft.com/office/drawing/2014/main" val="10001"/>
                  </a:ext>
                </a:extLst>
              </a:tr>
              <a:tr h="308571">
                <a:tc>
                  <a:txBody>
                    <a:bodyPr/>
                    <a:lstStyle/>
                    <a:p>
                      <a:pPr>
                        <a:spcBef>
                          <a:spcPts val="300"/>
                        </a:spcBef>
                        <a:spcAft>
                          <a:spcPts val="300"/>
                        </a:spcAft>
                      </a:pPr>
                      <a:r>
                        <a:rPr lang="de-DE" sz="1400" b="0" dirty="0">
                          <a:solidFill>
                            <a:schemeClr val="tx1"/>
                          </a:solidFill>
                          <a:latin typeface="Century Gothic" panose="020B0502020202020204" pitchFamily="34" charset="0"/>
                        </a:rPr>
                        <a:t>Rückstellungen</a:t>
                      </a:r>
                      <a:r>
                        <a:rPr lang="de-DE" sz="1400" b="0" baseline="0" dirty="0">
                          <a:solidFill>
                            <a:schemeClr val="tx1"/>
                          </a:solidFill>
                          <a:latin typeface="Century Gothic" panose="020B0502020202020204" pitchFamily="34" charset="0"/>
                        </a:rPr>
                        <a:t> Vorjahr</a:t>
                      </a:r>
                      <a:endParaRPr lang="de-DE" sz="1400" b="0" dirty="0">
                        <a:solidFill>
                          <a:schemeClr val="tx1"/>
                        </a:solidFill>
                        <a:latin typeface="Century Gothic" panose="020B0502020202020204" pitchFamily="34" charset="0"/>
                      </a:endParaRPr>
                    </a:p>
                  </a:txBody>
                  <a:tcPr marL="91451" marR="91451" marT="45714" marB="45714">
                    <a:noFill/>
                  </a:tcPr>
                </a:tc>
                <a:tc>
                  <a:txBody>
                    <a:bodyPr/>
                    <a:lstStyle/>
                    <a:p>
                      <a:pPr algn="r">
                        <a:spcBef>
                          <a:spcPts val="300"/>
                        </a:spcBef>
                        <a:spcAft>
                          <a:spcPts val="300"/>
                        </a:spcAft>
                      </a:pPr>
                      <a:r>
                        <a:rPr lang="de-DE" sz="1400" b="0" dirty="0">
                          <a:solidFill>
                            <a:schemeClr val="tx1"/>
                          </a:solidFill>
                          <a:latin typeface="Century Gothic" panose="020B0502020202020204" pitchFamily="34" charset="0"/>
                        </a:rPr>
                        <a:t>1.051.766 EUR</a:t>
                      </a:r>
                    </a:p>
                  </a:txBody>
                  <a:tcPr marL="91451" marR="91451" marT="45714" marB="45714">
                    <a:noFill/>
                  </a:tcPr>
                </a:tc>
                <a:extLst>
                  <a:ext uri="{0D108BD9-81ED-4DB2-BD59-A6C34878D82A}">
                    <a16:rowId xmlns:a16="http://schemas.microsoft.com/office/drawing/2014/main" val="10002"/>
                  </a:ext>
                </a:extLst>
              </a:tr>
              <a:tr h="308571">
                <a:tc>
                  <a:txBody>
                    <a:bodyPr/>
                    <a:lstStyle/>
                    <a:p>
                      <a:pPr>
                        <a:spcBef>
                          <a:spcPts val="300"/>
                        </a:spcBef>
                        <a:spcAft>
                          <a:spcPts val="300"/>
                        </a:spcAft>
                      </a:pPr>
                      <a:r>
                        <a:rPr lang="de-DE" sz="1400" b="0" dirty="0">
                          <a:solidFill>
                            <a:schemeClr val="tx1"/>
                          </a:solidFill>
                          <a:latin typeface="Century Gothic" panose="020B0502020202020204" pitchFamily="34" charset="0"/>
                        </a:rPr>
                        <a:t>Zuführung</a:t>
                      </a:r>
                    </a:p>
                  </a:txBody>
                  <a:tcPr marL="91451" marR="91451" marT="45714" marB="45714">
                    <a:noFill/>
                  </a:tcPr>
                </a:tc>
                <a:tc>
                  <a:txBody>
                    <a:bodyPr/>
                    <a:lstStyle/>
                    <a:p>
                      <a:pPr algn="r">
                        <a:spcBef>
                          <a:spcPts val="300"/>
                        </a:spcBef>
                        <a:spcAft>
                          <a:spcPts val="300"/>
                        </a:spcAft>
                      </a:pPr>
                      <a:r>
                        <a:rPr lang="de-DE" sz="1400" b="0" dirty="0">
                          <a:solidFill>
                            <a:schemeClr val="tx1"/>
                          </a:solidFill>
                          <a:latin typeface="Century Gothic" panose="020B0502020202020204" pitchFamily="34" charset="0"/>
                        </a:rPr>
                        <a:t>179.640</a:t>
                      </a:r>
                      <a:r>
                        <a:rPr lang="de-DE" sz="1400" b="0" baseline="0" dirty="0">
                          <a:solidFill>
                            <a:schemeClr val="tx1"/>
                          </a:solidFill>
                          <a:latin typeface="Century Gothic" panose="020B0502020202020204" pitchFamily="34" charset="0"/>
                        </a:rPr>
                        <a:t> EUR</a:t>
                      </a:r>
                      <a:endParaRPr lang="de-DE" sz="1400" b="0" dirty="0">
                        <a:solidFill>
                          <a:schemeClr val="tx1"/>
                        </a:solidFill>
                        <a:latin typeface="Century Gothic" panose="020B0502020202020204" pitchFamily="34" charset="0"/>
                      </a:endParaRPr>
                    </a:p>
                  </a:txBody>
                  <a:tcPr marL="91451" marR="91451" marT="45714" marB="45714">
                    <a:noFill/>
                  </a:tcPr>
                </a:tc>
                <a:extLst>
                  <a:ext uri="{0D108BD9-81ED-4DB2-BD59-A6C34878D82A}">
                    <a16:rowId xmlns:a16="http://schemas.microsoft.com/office/drawing/2014/main" val="10003"/>
                  </a:ext>
                </a:extLst>
              </a:tr>
              <a:tr h="308571">
                <a:tc>
                  <a:txBody>
                    <a:bodyPr/>
                    <a:lstStyle/>
                    <a:p>
                      <a:pPr marL="285750" lvl="0" indent="-285750">
                        <a:spcBef>
                          <a:spcPts val="300"/>
                        </a:spcBef>
                        <a:spcAft>
                          <a:spcPts val="300"/>
                        </a:spcAft>
                        <a:buFont typeface="Symbol" panose="05050102010706020507" pitchFamily="18" charset="2"/>
                        <a:buChar char="-"/>
                      </a:pPr>
                      <a:r>
                        <a:rPr lang="de-DE" sz="1400" b="0" dirty="0">
                          <a:solidFill>
                            <a:schemeClr val="tx1"/>
                          </a:solidFill>
                          <a:latin typeface="Century Gothic" panose="020B0502020202020204" pitchFamily="34" charset="0"/>
                        </a:rPr>
                        <a:t>davon Zinsaufwand</a:t>
                      </a:r>
                      <a:endParaRPr lang="de-DE" sz="1400" b="0" baseline="30000" dirty="0">
                        <a:solidFill>
                          <a:schemeClr val="tx1"/>
                        </a:solidFill>
                        <a:latin typeface="Century Gothic" panose="020B0502020202020204" pitchFamily="34" charset="0"/>
                      </a:endParaRPr>
                    </a:p>
                  </a:txBody>
                  <a:tcPr marL="91451" marR="91451" marT="45714" marB="45714">
                    <a:noFill/>
                  </a:tcPr>
                </a:tc>
                <a:tc>
                  <a:txBody>
                    <a:bodyPr/>
                    <a:lstStyle/>
                    <a:p>
                      <a:pPr algn="r">
                        <a:spcBef>
                          <a:spcPts val="300"/>
                        </a:spcBef>
                        <a:spcAft>
                          <a:spcPts val="300"/>
                        </a:spcAft>
                      </a:pPr>
                      <a:r>
                        <a:rPr lang="de-DE" sz="1400" b="0" dirty="0">
                          <a:solidFill>
                            <a:schemeClr val="tx1"/>
                          </a:solidFill>
                          <a:latin typeface="Century Gothic" panose="020B0502020202020204" pitchFamily="34" charset="0"/>
                        </a:rPr>
                        <a:t>51.110 EUR</a:t>
                      </a:r>
                    </a:p>
                  </a:txBody>
                  <a:tcPr marL="91451" marR="91451" marT="45714" marB="45714">
                    <a:noFill/>
                  </a:tcPr>
                </a:tc>
                <a:extLst>
                  <a:ext uri="{0D108BD9-81ED-4DB2-BD59-A6C34878D82A}">
                    <a16:rowId xmlns:a16="http://schemas.microsoft.com/office/drawing/2014/main" val="10004"/>
                  </a:ext>
                </a:extLst>
              </a:tr>
              <a:tr h="308571">
                <a:tc>
                  <a:txBody>
                    <a:bodyPr/>
                    <a:lstStyle/>
                    <a:p>
                      <a:pPr marL="285750" lvl="0" indent="-285750">
                        <a:spcBef>
                          <a:spcPts val="300"/>
                        </a:spcBef>
                        <a:spcAft>
                          <a:spcPts val="300"/>
                        </a:spcAft>
                        <a:buFont typeface="Symbol" panose="05050102010706020507" pitchFamily="18" charset="2"/>
                        <a:buChar char="-"/>
                      </a:pPr>
                      <a:r>
                        <a:rPr lang="de-DE" sz="1400" b="0" dirty="0">
                          <a:solidFill>
                            <a:schemeClr val="tx1"/>
                          </a:solidFill>
                          <a:latin typeface="Century Gothic" panose="020B0502020202020204" pitchFamily="34" charset="0"/>
                        </a:rPr>
                        <a:t>davon aus</a:t>
                      </a:r>
                      <a:r>
                        <a:rPr lang="de-DE" sz="1400" b="0" baseline="0" dirty="0">
                          <a:solidFill>
                            <a:schemeClr val="tx1"/>
                          </a:solidFill>
                          <a:latin typeface="Century Gothic" panose="020B0502020202020204" pitchFamily="34" charset="0"/>
                        </a:rPr>
                        <a:t> Zinsänderung</a:t>
                      </a:r>
                      <a:endParaRPr lang="de-DE" sz="1400" b="0" baseline="30000" dirty="0">
                        <a:solidFill>
                          <a:schemeClr val="tx1"/>
                        </a:solidFill>
                        <a:latin typeface="Century Gothic" panose="020B0502020202020204" pitchFamily="34" charset="0"/>
                      </a:endParaRPr>
                    </a:p>
                  </a:txBody>
                  <a:tcPr marL="91451" marR="91451" marT="45714" marB="45714">
                    <a:noFill/>
                  </a:tcPr>
                </a:tc>
                <a:tc>
                  <a:txBody>
                    <a:bodyPr/>
                    <a:lstStyle/>
                    <a:p>
                      <a:pPr algn="r">
                        <a:spcBef>
                          <a:spcPts val="300"/>
                        </a:spcBef>
                        <a:spcAft>
                          <a:spcPts val="300"/>
                        </a:spcAft>
                      </a:pPr>
                      <a:r>
                        <a:rPr lang="de-DE" sz="1400" b="0" dirty="0">
                          <a:solidFill>
                            <a:schemeClr val="tx1"/>
                          </a:solidFill>
                          <a:latin typeface="Century Gothic" panose="020B0502020202020204" pitchFamily="34" charset="0"/>
                        </a:rPr>
                        <a:t>123.910 EUR</a:t>
                      </a:r>
                    </a:p>
                  </a:txBody>
                  <a:tcPr marL="91451" marR="91451" marT="45714" marB="45714">
                    <a:noFill/>
                  </a:tcPr>
                </a:tc>
                <a:extLst>
                  <a:ext uri="{0D108BD9-81ED-4DB2-BD59-A6C34878D82A}">
                    <a16:rowId xmlns:a16="http://schemas.microsoft.com/office/drawing/2014/main" val="10005"/>
                  </a:ext>
                </a:extLst>
              </a:tr>
              <a:tr h="308571">
                <a:tc>
                  <a:txBody>
                    <a:bodyPr/>
                    <a:lstStyle/>
                    <a:p>
                      <a:pPr marL="285750" lvl="0" indent="-285750">
                        <a:spcBef>
                          <a:spcPts val="300"/>
                        </a:spcBef>
                        <a:spcAft>
                          <a:spcPts val="300"/>
                        </a:spcAft>
                        <a:buFont typeface="Symbol" panose="05050102010706020507" pitchFamily="18" charset="2"/>
                        <a:buChar char="-"/>
                      </a:pPr>
                      <a:r>
                        <a:rPr lang="de-DE" sz="1400" b="0" dirty="0">
                          <a:solidFill>
                            <a:schemeClr val="tx1"/>
                          </a:solidFill>
                          <a:latin typeface="Century Gothic" panose="020B0502020202020204" pitchFamily="34" charset="0"/>
                        </a:rPr>
                        <a:t>davon Personalaufwand</a:t>
                      </a:r>
                    </a:p>
                  </a:txBody>
                  <a:tcPr marL="91451" marR="91451" marT="45714" marB="45714">
                    <a:noFill/>
                  </a:tcPr>
                </a:tc>
                <a:tc>
                  <a:txBody>
                    <a:bodyPr/>
                    <a:lstStyle/>
                    <a:p>
                      <a:pPr algn="r">
                        <a:spcBef>
                          <a:spcPts val="300"/>
                        </a:spcBef>
                        <a:spcAft>
                          <a:spcPts val="300"/>
                        </a:spcAft>
                      </a:pPr>
                      <a:r>
                        <a:rPr lang="de-DE" sz="1400" b="0" dirty="0">
                          <a:solidFill>
                            <a:schemeClr val="tx1"/>
                          </a:solidFill>
                          <a:latin typeface="Century Gothic" panose="020B0502020202020204" pitchFamily="34" charset="0"/>
                        </a:rPr>
                        <a:t>4.440 EUR</a:t>
                      </a:r>
                    </a:p>
                  </a:txBody>
                  <a:tcPr marL="91451" marR="91451" marT="45714" marB="45714">
                    <a:noFill/>
                  </a:tcPr>
                </a:tc>
                <a:extLst>
                  <a:ext uri="{0D108BD9-81ED-4DB2-BD59-A6C34878D82A}">
                    <a16:rowId xmlns:a16="http://schemas.microsoft.com/office/drawing/2014/main" val="10006"/>
                  </a:ext>
                </a:extLst>
              </a:tr>
            </a:tbl>
          </a:graphicData>
        </a:graphic>
      </p:graphicFrame>
      <p:sp>
        <p:nvSpPr>
          <p:cNvPr id="11" name="Rectangle 2">
            <a:extLst>
              <a:ext uri="{FF2B5EF4-FFF2-40B4-BE49-F238E27FC236}">
                <a16:creationId xmlns:a16="http://schemas.microsoft.com/office/drawing/2014/main" id="{0F9EE7B8-A6A0-4E54-9AC9-0FCFB0B5CBF0}"/>
              </a:ext>
            </a:extLst>
          </p:cNvPr>
          <p:cNvSpPr txBox="1">
            <a:spLocks/>
          </p:cNvSpPr>
          <p:nvPr/>
        </p:nvSpPr>
        <p:spPr bwMode="auto">
          <a:xfrm>
            <a:off x="1055290" y="1078614"/>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600" b="1" dirty="0">
                <a:solidFill>
                  <a:srgbClr val="00B0F0"/>
                </a:solidFill>
                <a:latin typeface="Century Gothic" panose="020B0502020202020204" pitchFamily="34" charset="0"/>
              </a:rPr>
              <a:t>7.2.2 Berechnungsmethoden; Forts.</a:t>
            </a:r>
          </a:p>
        </p:txBody>
      </p:sp>
    </p:spTree>
    <p:extLst>
      <p:ext uri="{BB962C8B-B14F-4D97-AF65-F5344CB8AC3E}">
        <p14:creationId xmlns:p14="http://schemas.microsoft.com/office/powerpoint/2010/main" val="28160062"/>
      </p:ext>
    </p:extLst>
  </p:cSld>
  <p:clrMapOvr>
    <a:masterClrMapping/>
  </p:clrMapOvr>
  <p:transition spd="slow"/>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BC2E0EE-61DF-4E93-8D13-E3E513A390B1}"/>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FF0000"/>
                </a:solidFill>
                <a:latin typeface="Century Gothic" panose="020B0502020202020204" pitchFamily="34" charset="0"/>
              </a:rPr>
              <a:t>09/2023</a:t>
            </a:r>
          </a:p>
        </p:txBody>
      </p:sp>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14" name="Text Box 3">
            <a:extLst>
              <a:ext uri="{FF2B5EF4-FFF2-40B4-BE49-F238E27FC236}">
                <a16:creationId xmlns:a16="http://schemas.microsoft.com/office/drawing/2014/main" id="{74D8A6CD-D4C9-4EF3-9F66-5CB403D32FC4}"/>
              </a:ext>
            </a:extLst>
          </p:cNvPr>
          <p:cNvSpPr txBox="1">
            <a:spLocks noChangeArrowheads="1"/>
          </p:cNvSpPr>
          <p:nvPr/>
        </p:nvSpPr>
        <p:spPr bwMode="auto">
          <a:xfrm>
            <a:off x="957554" y="886240"/>
            <a:ext cx="1087397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75000"/>
              </a:spcBef>
              <a:buClr>
                <a:schemeClr val="tx1"/>
              </a:buClr>
              <a:buFont typeface="Wingdings" pitchFamily="2" charset="2"/>
              <a:tabLst>
                <a:tab pos="3314700"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3314700"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3314700"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3314700"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3314700"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3314700"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3314700"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3314700"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3314700" algn="l"/>
              </a:tabLst>
              <a:defRPr sz="1600">
                <a:solidFill>
                  <a:srgbClr val="333333"/>
                </a:solidFill>
                <a:latin typeface="Arial" pitchFamily="34" charset="0"/>
              </a:defRPr>
            </a:lvl9pPr>
          </a:lstStyle>
          <a:p>
            <a:pPr marL="266700" indent="-266700">
              <a:spcBef>
                <a:spcPts val="300"/>
              </a:spcBef>
              <a:spcAft>
                <a:spcPts val="300"/>
              </a:spcAft>
              <a:buClrTx/>
              <a:buFont typeface="+mj-lt"/>
              <a:buAutoNum type="alphaLcPeriod"/>
              <a:defRPr/>
            </a:pPr>
            <a:r>
              <a:rPr lang="de-DE" altLang="de-DE" sz="1400" b="1" dirty="0">
                <a:solidFill>
                  <a:srgbClr val="00B0F0"/>
                </a:solidFill>
                <a:latin typeface="Century Gothic" panose="020B0502020202020204" pitchFamily="34" charset="0"/>
              </a:rPr>
              <a:t>Bilanz</a:t>
            </a:r>
          </a:p>
          <a:p>
            <a:pPr marL="266700" indent="-266700">
              <a:spcBef>
                <a:spcPts val="300"/>
              </a:spcBef>
              <a:spcAft>
                <a:spcPts val="300"/>
              </a:spcAft>
              <a:buClrTx/>
              <a:buFont typeface="Arial" panose="020B0604020202020204" pitchFamily="34" charset="0"/>
              <a:buChar char="•"/>
              <a:tabLst>
                <a:tab pos="627063" algn="l"/>
                <a:tab pos="3314700" algn="l"/>
              </a:tabLst>
              <a:defRPr/>
            </a:pPr>
            <a:r>
              <a:rPr lang="de-DE" altLang="de-DE" sz="1400" dirty="0">
                <a:solidFill>
                  <a:srgbClr val="000000"/>
                </a:solidFill>
                <a:latin typeface="Century Gothic" panose="020B0502020202020204" pitchFamily="34" charset="0"/>
              </a:rPr>
              <a:t>Eigenständige Position innerhalb der Rückstellungen</a:t>
            </a:r>
          </a:p>
          <a:p>
            <a:pPr marL="266700" indent="-266700">
              <a:spcBef>
                <a:spcPts val="300"/>
              </a:spcBef>
              <a:spcAft>
                <a:spcPts val="300"/>
              </a:spcAft>
              <a:buClrTx/>
              <a:buFont typeface="Arial" panose="020B0604020202020204" pitchFamily="34" charset="0"/>
              <a:buChar char="•"/>
              <a:tabLst>
                <a:tab pos="627063" algn="l"/>
                <a:tab pos="3314700" algn="l"/>
              </a:tabLst>
              <a:defRPr/>
            </a:pPr>
            <a:r>
              <a:rPr lang="de-DE" altLang="de-DE" sz="1400" dirty="0">
                <a:solidFill>
                  <a:srgbClr val="000000"/>
                </a:solidFill>
                <a:latin typeface="Century Gothic" panose="020B0502020202020204" pitchFamily="34" charset="0"/>
              </a:rPr>
              <a:t>§ 266 Abs. 3 B.1 HGB</a:t>
            </a:r>
          </a:p>
          <a:p>
            <a:pPr marL="266700" indent="-266700">
              <a:spcBef>
                <a:spcPts val="300"/>
              </a:spcBef>
              <a:spcAft>
                <a:spcPts val="300"/>
              </a:spcAft>
              <a:buClrTx/>
              <a:buFont typeface="+mj-lt"/>
              <a:buAutoNum type="alphaLcPeriod" startAt="2"/>
              <a:tabLst>
                <a:tab pos="627063" algn="l"/>
                <a:tab pos="896938" algn="l"/>
                <a:tab pos="3314700" algn="l"/>
              </a:tabLst>
              <a:defRPr/>
            </a:pPr>
            <a:r>
              <a:rPr lang="de-DE" altLang="de-DE" sz="1400" b="1" dirty="0">
                <a:solidFill>
                  <a:srgbClr val="00B0F0"/>
                </a:solidFill>
                <a:latin typeface="Century Gothic" panose="020B0502020202020204" pitchFamily="34" charset="0"/>
              </a:rPr>
              <a:t>Gewinn- und Verlustrechnung</a:t>
            </a:r>
          </a:p>
          <a:p>
            <a:pPr marL="276225" lvl="1" indent="-276225">
              <a:spcBef>
                <a:spcPts val="300"/>
              </a:spcBef>
              <a:spcAft>
                <a:spcPts val="300"/>
              </a:spcAft>
              <a:buClrTx/>
              <a:buFont typeface="Arial" panose="020B0604020202020204" pitchFamily="34" charset="0"/>
              <a:buChar char="•"/>
              <a:tabLst>
                <a:tab pos="627063" algn="l"/>
                <a:tab pos="896938" algn="l"/>
                <a:tab pos="3314700" algn="l"/>
              </a:tabLst>
              <a:defRPr/>
            </a:pPr>
            <a:r>
              <a:rPr lang="de-DE" altLang="de-DE" sz="1400" dirty="0">
                <a:solidFill>
                  <a:srgbClr val="000000"/>
                </a:solidFill>
                <a:latin typeface="Century Gothic" panose="020B0502020202020204" pitchFamily="34" charset="0"/>
              </a:rPr>
              <a:t>Gesamtkostenverfahren</a:t>
            </a:r>
          </a:p>
          <a:p>
            <a:pPr marL="534988" lvl="1" indent="-276225">
              <a:spcBef>
                <a:spcPts val="300"/>
              </a:spcBef>
              <a:spcAft>
                <a:spcPts val="300"/>
              </a:spcAft>
              <a:buClrTx/>
              <a:buFont typeface="Symbol" panose="05050102010706020507" pitchFamily="18" charset="2"/>
              <a:buChar char="-"/>
              <a:tabLst>
                <a:tab pos="896938" algn="l"/>
                <a:tab pos="3314700" algn="l"/>
              </a:tabLst>
              <a:defRPr/>
            </a:pPr>
            <a:r>
              <a:rPr lang="de-DE" altLang="de-DE" sz="1400" dirty="0">
                <a:solidFill>
                  <a:srgbClr val="000000"/>
                </a:solidFill>
                <a:latin typeface="Century Gothic" panose="020B0502020202020204" pitchFamily="34" charset="0"/>
              </a:rPr>
              <a:t>Personalaufwand § 275 Abs. 2 Nr. 6b HGB</a:t>
            </a:r>
          </a:p>
          <a:p>
            <a:pPr marL="534988" lvl="1" indent="-276225">
              <a:spcBef>
                <a:spcPts val="300"/>
              </a:spcBef>
              <a:spcAft>
                <a:spcPts val="300"/>
              </a:spcAft>
              <a:buClrTx/>
              <a:buFont typeface="Symbol" panose="05050102010706020507" pitchFamily="18" charset="2"/>
              <a:buChar char="-"/>
              <a:tabLst>
                <a:tab pos="896938" algn="l"/>
                <a:tab pos="3314700" algn="l"/>
              </a:tabLst>
              <a:defRPr/>
            </a:pPr>
            <a:r>
              <a:rPr lang="de-DE" altLang="de-DE" sz="1400" dirty="0">
                <a:solidFill>
                  <a:srgbClr val="000000"/>
                </a:solidFill>
                <a:latin typeface="Century Gothic" panose="020B0502020202020204" pitchFamily="34" charset="0"/>
              </a:rPr>
              <a:t>davon-Vermerk für Altersversorgung</a:t>
            </a:r>
          </a:p>
          <a:p>
            <a:pPr marL="276225" lvl="1" indent="-276225">
              <a:spcBef>
                <a:spcPts val="300"/>
              </a:spcBef>
              <a:spcAft>
                <a:spcPts val="300"/>
              </a:spcAft>
              <a:buClrTx/>
              <a:buFont typeface="Arial" panose="020B0604020202020204" pitchFamily="34" charset="0"/>
              <a:buChar char="•"/>
              <a:tabLst>
                <a:tab pos="896938" algn="l"/>
                <a:tab pos="3314700" algn="l"/>
              </a:tabLst>
              <a:defRPr/>
            </a:pPr>
            <a:r>
              <a:rPr lang="de-DE" altLang="de-DE" sz="1400" dirty="0">
                <a:solidFill>
                  <a:srgbClr val="000000"/>
                </a:solidFill>
                <a:latin typeface="Century Gothic"/>
              </a:rPr>
              <a:t>Umsatzkostenverfahren</a:t>
            </a:r>
          </a:p>
          <a:p>
            <a:pPr marL="534988" lvl="1" indent="-268288">
              <a:spcBef>
                <a:spcPts val="300"/>
              </a:spcBef>
              <a:spcAft>
                <a:spcPts val="300"/>
              </a:spcAft>
              <a:buClrTx/>
              <a:buFont typeface="Symbol" panose="05050102010706020507" pitchFamily="18" charset="2"/>
              <a:buChar char="-"/>
              <a:tabLst>
                <a:tab pos="896938" algn="l"/>
                <a:tab pos="3314700" algn="l"/>
              </a:tabLst>
              <a:defRPr/>
            </a:pPr>
            <a:r>
              <a:rPr lang="de-DE" altLang="de-DE" sz="1400" dirty="0">
                <a:solidFill>
                  <a:srgbClr val="000000"/>
                </a:solidFill>
                <a:latin typeface="Century Gothic"/>
              </a:rPr>
              <a:t>hier nicht vertieft</a:t>
            </a:r>
          </a:p>
          <a:p>
            <a:pPr marL="266700" indent="-266700">
              <a:spcBef>
                <a:spcPts val="300"/>
              </a:spcBef>
              <a:spcAft>
                <a:spcPts val="300"/>
              </a:spcAft>
              <a:buClrTx/>
              <a:buFont typeface="Arial" panose="020B0604020202020204" pitchFamily="34" charset="0"/>
              <a:buAutoNum type="alphaLcPeriod" startAt="3"/>
            </a:pPr>
            <a:r>
              <a:rPr lang="de-DE" altLang="de-DE" sz="1400" b="1" dirty="0" err="1">
                <a:solidFill>
                  <a:srgbClr val="00B0F0"/>
                </a:solidFill>
                <a:latin typeface="Century Gothic" panose="020B0502020202020204" pitchFamily="34" charset="0"/>
              </a:rPr>
              <a:t>Anhangangaben</a:t>
            </a:r>
            <a:r>
              <a:rPr lang="de-DE" altLang="de-DE" sz="1400" b="1" dirty="0">
                <a:solidFill>
                  <a:srgbClr val="00B0F0"/>
                </a:solidFill>
                <a:latin typeface="Century Gothic" panose="020B0502020202020204" pitchFamily="34" charset="0"/>
              </a:rPr>
              <a:t> (IDW RS 30, Tz. 89 ff.)</a:t>
            </a:r>
          </a:p>
          <a:p>
            <a:pPr marL="276225" lvl="1" indent="-276225">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Angabe der </a:t>
            </a:r>
            <a:r>
              <a:rPr lang="de-DE" altLang="de-DE" sz="1400" b="1" dirty="0">
                <a:solidFill>
                  <a:srgbClr val="000000"/>
                </a:solidFill>
                <a:latin typeface="Century Gothic" panose="020B0502020202020204" pitchFamily="34" charset="0"/>
              </a:rPr>
              <a:t>nicht bilanzierten Altzusagen </a:t>
            </a:r>
            <a:r>
              <a:rPr lang="de-DE" altLang="de-DE" sz="1400" dirty="0">
                <a:solidFill>
                  <a:srgbClr val="000000"/>
                </a:solidFill>
                <a:latin typeface="Century Gothic" panose="020B0502020202020204" pitchFamily="34" charset="0"/>
              </a:rPr>
              <a:t>(</a:t>
            </a:r>
            <a:r>
              <a:rPr lang="de-DE" altLang="de-DE" sz="1400" b="1" dirty="0">
                <a:solidFill>
                  <a:srgbClr val="000000"/>
                </a:solidFill>
                <a:latin typeface="Century Gothic" panose="020B0502020202020204" pitchFamily="34" charset="0"/>
              </a:rPr>
              <a:t>Art. 28 </a:t>
            </a:r>
            <a:r>
              <a:rPr lang="de-DE" altLang="de-DE" sz="1400" dirty="0">
                <a:solidFill>
                  <a:srgbClr val="000000"/>
                </a:solidFill>
                <a:latin typeface="Century Gothic" panose="020B0502020202020204" pitchFamily="34" charset="0"/>
              </a:rPr>
              <a:t>Abs. 2 EGHGB)</a:t>
            </a:r>
          </a:p>
          <a:p>
            <a:pPr marL="276225" lvl="1" indent="-276225">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Angabe der gebildeten Rückstellungen für Pensionen sowie der Betrag der nicht </a:t>
            </a:r>
            <a:r>
              <a:rPr lang="de-DE" altLang="de-DE" sz="1400">
                <a:solidFill>
                  <a:srgbClr val="000000"/>
                </a:solidFill>
                <a:latin typeface="Century Gothic" panose="020B0502020202020204" pitchFamily="34" charset="0"/>
              </a:rPr>
              <a:t>gebildeten Rückstellungen</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für </a:t>
            </a:r>
            <a:r>
              <a:rPr lang="de-DE" altLang="de-DE" sz="1400" dirty="0">
                <a:solidFill>
                  <a:srgbClr val="000000"/>
                </a:solidFill>
                <a:latin typeface="Century Gothic" panose="020B0502020202020204" pitchFamily="34" charset="0"/>
              </a:rPr>
              <a:t>Pensionen </a:t>
            </a:r>
            <a:r>
              <a:rPr lang="de-DE" altLang="de-DE" sz="1400" b="1" dirty="0">
                <a:solidFill>
                  <a:srgbClr val="000000"/>
                </a:solidFill>
                <a:latin typeface="Century Gothic" panose="020B0502020202020204" pitchFamily="34" charset="0"/>
              </a:rPr>
              <a:t>früherer Organmitglieder </a:t>
            </a:r>
            <a:r>
              <a:rPr lang="de-DE" altLang="de-DE" sz="1400" dirty="0">
                <a:solidFill>
                  <a:srgbClr val="000000"/>
                </a:solidFill>
                <a:latin typeface="Century Gothic" panose="020B0502020202020204" pitchFamily="34" charset="0"/>
              </a:rPr>
              <a:t>(</a:t>
            </a:r>
            <a:r>
              <a:rPr lang="de-DE" altLang="de-DE" sz="1400" b="1" dirty="0">
                <a:solidFill>
                  <a:srgbClr val="000000"/>
                </a:solidFill>
                <a:latin typeface="Century Gothic" panose="020B0502020202020204" pitchFamily="34" charset="0"/>
              </a:rPr>
              <a:t>§ 285 Nr. 9b</a:t>
            </a:r>
            <a:r>
              <a:rPr lang="de-DE" altLang="de-DE" sz="1400" dirty="0">
                <a:solidFill>
                  <a:srgbClr val="000000"/>
                </a:solidFill>
                <a:latin typeface="Century Gothic" panose="020B0502020202020204" pitchFamily="34" charset="0"/>
              </a:rPr>
              <a:t> HGB)</a:t>
            </a:r>
          </a:p>
          <a:p>
            <a:pPr marL="276225" lvl="1" indent="-276225">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Angabe des angewandten </a:t>
            </a:r>
            <a:r>
              <a:rPr lang="de-DE" altLang="de-DE" sz="1400" b="1" dirty="0">
                <a:solidFill>
                  <a:srgbClr val="000000"/>
                </a:solidFill>
                <a:latin typeface="Century Gothic" panose="020B0502020202020204" pitchFamily="34" charset="0"/>
              </a:rPr>
              <a:t>Berechnungsverfahrens und der Berechnungsparameter </a:t>
            </a:r>
            <a:r>
              <a:rPr lang="de-DE" altLang="de-DE" sz="1400" dirty="0">
                <a:solidFill>
                  <a:srgbClr val="000000"/>
                </a:solidFill>
                <a:latin typeface="Century Gothic" panose="020B0502020202020204" pitchFamily="34" charset="0"/>
              </a:rPr>
              <a:t>(Sterbetafel</a:t>
            </a:r>
            <a:r>
              <a:rPr lang="de-DE" altLang="de-DE" sz="1400">
                <a:solidFill>
                  <a:srgbClr val="000000"/>
                </a:solidFill>
                <a:latin typeface="Century Gothic" panose="020B0502020202020204" pitchFamily="34" charset="0"/>
              </a:rPr>
              <a:t>, künftige</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Lohn- </a:t>
            </a:r>
            <a:r>
              <a:rPr lang="de-DE" altLang="de-DE" sz="1400" dirty="0">
                <a:solidFill>
                  <a:srgbClr val="000000"/>
                </a:solidFill>
                <a:latin typeface="Century Gothic" panose="020B0502020202020204" pitchFamily="34" charset="0"/>
              </a:rPr>
              <a:t>und Gehaltssteigerungen, Zinssatz für die Abzinsung) (</a:t>
            </a:r>
            <a:r>
              <a:rPr lang="de-DE" altLang="de-DE" sz="1400" b="1" dirty="0">
                <a:solidFill>
                  <a:srgbClr val="000000"/>
                </a:solidFill>
                <a:latin typeface="Century Gothic" panose="020B0502020202020204" pitchFamily="34" charset="0"/>
              </a:rPr>
              <a:t>§ 285 Nr. 24 </a:t>
            </a:r>
            <a:r>
              <a:rPr lang="de-DE" altLang="de-DE" sz="1400" dirty="0">
                <a:solidFill>
                  <a:srgbClr val="000000"/>
                </a:solidFill>
                <a:latin typeface="Century Gothic" panose="020B0502020202020204" pitchFamily="34" charset="0"/>
              </a:rPr>
              <a:t>HGB</a:t>
            </a:r>
            <a:r>
              <a:rPr lang="de-DE" altLang="de-DE" sz="1400">
                <a:solidFill>
                  <a:srgbClr val="000000"/>
                </a:solidFill>
                <a:latin typeface="Century Gothic" panose="020B0502020202020204" pitchFamily="34" charset="0"/>
              </a:rPr>
              <a:t>), Aufstellungserleichterung</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künftig für </a:t>
            </a:r>
            <a:r>
              <a:rPr lang="de-DE" altLang="de-DE" sz="1400" dirty="0">
                <a:solidFill>
                  <a:srgbClr val="000000"/>
                </a:solidFill>
                <a:latin typeface="Century Gothic" panose="020B0502020202020204" pitchFamily="34" charset="0"/>
              </a:rPr>
              <a:t>kleine Gesellschaften (BilRUG)</a:t>
            </a:r>
          </a:p>
          <a:p>
            <a:pPr marL="276225" lvl="1" indent="-276225">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Angabe der Differenz zw. gebuchter Rückstellung und dem Wert der Rückstellung </a:t>
            </a:r>
            <a:r>
              <a:rPr lang="de-DE" altLang="de-DE" sz="1400">
                <a:solidFill>
                  <a:srgbClr val="000000"/>
                </a:solidFill>
                <a:latin typeface="Century Gothic" panose="020B0502020202020204" pitchFamily="34" charset="0"/>
              </a:rPr>
              <a:t>bei Zugrundelegung</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des 10-Jahres-Zinses </a:t>
            </a:r>
            <a:r>
              <a:rPr lang="de-DE" altLang="de-DE" sz="1400" dirty="0">
                <a:solidFill>
                  <a:srgbClr val="000000"/>
                </a:solidFill>
                <a:latin typeface="Century Gothic" panose="020B0502020202020204" pitchFamily="34" charset="0"/>
              </a:rPr>
              <a:t>(§ 253 Abs. 6 HGB)</a:t>
            </a:r>
          </a:p>
          <a:p>
            <a:pPr marL="276225" lvl="1" indent="-276225">
              <a:spcBef>
                <a:spcPts val="300"/>
              </a:spcBef>
              <a:spcAft>
                <a:spcPts val="300"/>
              </a:spcAft>
              <a:buClrTx/>
              <a:buFont typeface="Arial" panose="020B0604020202020204" pitchFamily="34" charset="0"/>
              <a:buChar char="•"/>
            </a:pPr>
            <a:r>
              <a:rPr lang="de-DE" altLang="de-DE" sz="1400" dirty="0">
                <a:solidFill>
                  <a:srgbClr val="000000"/>
                </a:solidFill>
                <a:latin typeface="Century Gothic" panose="020B0502020202020204" pitchFamily="34" charset="0"/>
              </a:rPr>
              <a:t>Angabe der sonstigen Verpflichtungen und Haftungsverhältnisse, die </a:t>
            </a:r>
            <a:r>
              <a:rPr lang="de-DE" altLang="de-DE" sz="1400">
                <a:solidFill>
                  <a:srgbClr val="000000"/>
                </a:solidFill>
                <a:latin typeface="Century Gothic" panose="020B0502020202020204" pitchFamily="34" charset="0"/>
              </a:rPr>
              <a:t>Altersversorgung betreffen</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 </a:t>
            </a:r>
            <a:r>
              <a:rPr lang="de-DE" altLang="de-DE" sz="1400" dirty="0">
                <a:solidFill>
                  <a:srgbClr val="000000"/>
                </a:solidFill>
                <a:latin typeface="Century Gothic" panose="020B0502020202020204" pitchFamily="34" charset="0"/>
              </a:rPr>
              <a:t>285 Nr. 3 a </a:t>
            </a:r>
            <a:r>
              <a:rPr lang="de-DE" altLang="de-DE" sz="1400">
                <a:solidFill>
                  <a:srgbClr val="000000"/>
                </a:solidFill>
                <a:latin typeface="Century Gothic" panose="020B0502020202020204" pitchFamily="34" charset="0"/>
              </a:rPr>
              <a:t>HGB; § </a:t>
            </a:r>
            <a:r>
              <a:rPr lang="de-DE" altLang="de-DE" sz="1400" dirty="0">
                <a:solidFill>
                  <a:srgbClr val="000000"/>
                </a:solidFill>
                <a:latin typeface="Century Gothic" panose="020B0502020202020204" pitchFamily="34" charset="0"/>
              </a:rPr>
              <a:t>251 HGB)</a:t>
            </a:r>
          </a:p>
        </p:txBody>
      </p:sp>
      <p:sp>
        <p:nvSpPr>
          <p:cNvPr id="11" name="Rectangle 2">
            <a:extLst>
              <a:ext uri="{FF2B5EF4-FFF2-40B4-BE49-F238E27FC236}">
                <a16:creationId xmlns:a16="http://schemas.microsoft.com/office/drawing/2014/main" id="{0F9EE7B8-A6A0-4E54-9AC9-0FCFB0B5CBF0}"/>
              </a:ext>
            </a:extLst>
          </p:cNvPr>
          <p:cNvSpPr txBox="1">
            <a:spLocks/>
          </p:cNvSpPr>
          <p:nvPr/>
        </p:nvSpPr>
        <p:spPr bwMode="auto">
          <a:xfrm>
            <a:off x="1055290" y="668313"/>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400" b="1" dirty="0">
                <a:solidFill>
                  <a:srgbClr val="00B0F0"/>
                </a:solidFill>
                <a:latin typeface="Century Gothic" panose="020B0502020202020204" pitchFamily="34" charset="0"/>
              </a:rPr>
              <a:t>7.2.3 Ausweis im Jahresabschluss</a:t>
            </a:r>
          </a:p>
        </p:txBody>
      </p:sp>
      <p:sp>
        <p:nvSpPr>
          <p:cNvPr id="2" name="Rechteck 1">
            <a:extLst>
              <a:ext uri="{FF2B5EF4-FFF2-40B4-BE49-F238E27FC236}">
                <a16:creationId xmlns:a16="http://schemas.microsoft.com/office/drawing/2014/main" id="{B16AEAB6-E3F8-4A1F-ABCC-12825A003A7B}"/>
              </a:ext>
            </a:extLst>
          </p:cNvPr>
          <p:cNvSpPr/>
          <p:nvPr/>
        </p:nvSpPr>
        <p:spPr bwMode="auto">
          <a:xfrm>
            <a:off x="11640616" y="5805264"/>
            <a:ext cx="144016" cy="504056"/>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2740715878"/>
      </p:ext>
    </p:extLst>
  </p:cSld>
  <p:clrMapOvr>
    <a:masterClrMapping/>
  </p:clrMapOvr>
  <p:transition spd="slow"/>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BC2E0EE-61DF-4E93-8D13-E3E513A390B1}"/>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FF0000"/>
                </a:solidFill>
                <a:latin typeface="Century Gothic" panose="020B0502020202020204" pitchFamily="34" charset="0"/>
              </a:rPr>
              <a:t>09/2023</a:t>
            </a:r>
          </a:p>
        </p:txBody>
      </p:sp>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15" name="Text Box 2">
            <a:extLst>
              <a:ext uri="{FF2B5EF4-FFF2-40B4-BE49-F238E27FC236}">
                <a16:creationId xmlns:a16="http://schemas.microsoft.com/office/drawing/2014/main" id="{C7651E97-B09B-49B9-9791-EA3A70A9BB3F}"/>
              </a:ext>
            </a:extLst>
          </p:cNvPr>
          <p:cNvSpPr txBox="1">
            <a:spLocks noChangeArrowheads="1"/>
          </p:cNvSpPr>
          <p:nvPr/>
        </p:nvSpPr>
        <p:spPr bwMode="auto">
          <a:xfrm>
            <a:off x="949052" y="1052736"/>
            <a:ext cx="1083558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75000"/>
              </a:spcBef>
              <a:buClr>
                <a:schemeClr val="tx1"/>
              </a:buClr>
              <a:buFont typeface="Wingdings" pitchFamily="2" charset="2"/>
              <a:tabLst>
                <a:tab pos="2867025" algn="l"/>
              </a:tabLst>
              <a:defRPr sz="2000">
                <a:solidFill>
                  <a:schemeClr val="tx1"/>
                </a:solidFill>
                <a:latin typeface="Arial" pitchFamily="34" charset="0"/>
              </a:defRPr>
            </a:lvl1pPr>
            <a:lvl2pPr marL="742950" indent="-285750" eaLnBrk="0" hangingPunct="0">
              <a:spcBef>
                <a:spcPct val="20000"/>
              </a:spcBef>
              <a:spcAft>
                <a:spcPct val="5000"/>
              </a:spcAft>
              <a:buClr>
                <a:schemeClr val="tx1"/>
              </a:buClr>
              <a:buFont typeface="Wingdings" pitchFamily="2" charset="2"/>
              <a:buChar char="Ø"/>
              <a:tabLst>
                <a:tab pos="2867025" algn="l"/>
              </a:tabLst>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tabLst>
                <a:tab pos="28670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28670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28670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28670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28670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28670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2867025" algn="l"/>
              </a:tabLst>
              <a:defRPr sz="1600">
                <a:solidFill>
                  <a:srgbClr val="333333"/>
                </a:solidFill>
                <a:latin typeface="Arial" pitchFamily="34" charset="0"/>
              </a:defRPr>
            </a:lvl9pPr>
          </a:lstStyle>
          <a:p>
            <a:pPr marL="266700" indent="-266700">
              <a:spcBef>
                <a:spcPts val="300"/>
              </a:spcBef>
              <a:spcAft>
                <a:spcPts val="300"/>
              </a:spcAft>
              <a:buClrTx/>
              <a:buFont typeface="+mj-lt"/>
              <a:buAutoNum type="alphaLcPeriod"/>
              <a:tabLst>
                <a:tab pos="2600325" algn="l"/>
              </a:tabLst>
              <a:defRPr/>
            </a:pPr>
            <a:r>
              <a:rPr lang="de-DE" altLang="de-DE" sz="1400" b="1" dirty="0">
                <a:solidFill>
                  <a:srgbClr val="00B0F0"/>
                </a:solidFill>
                <a:latin typeface="Century Gothic" panose="020B0502020202020204" pitchFamily="34" charset="0"/>
              </a:rPr>
              <a:t>Rechtsquelle: </a:t>
            </a:r>
            <a:r>
              <a:rPr lang="de-DE" altLang="de-DE" sz="1400" dirty="0">
                <a:solidFill>
                  <a:srgbClr val="000000"/>
                </a:solidFill>
                <a:latin typeface="Century Gothic" panose="020B0502020202020204" pitchFamily="34" charset="0"/>
              </a:rPr>
              <a:t>§ 246 Abs. 2 S. 2 HGB</a:t>
            </a:r>
          </a:p>
          <a:p>
            <a:pPr marL="266700" indent="-266700">
              <a:spcBef>
                <a:spcPts val="300"/>
              </a:spcBef>
              <a:spcAft>
                <a:spcPts val="300"/>
              </a:spcAft>
              <a:buClrTx/>
              <a:buFont typeface="+mj-lt"/>
              <a:buAutoNum type="alphaLcPeriod"/>
              <a:defRPr/>
            </a:pPr>
            <a:r>
              <a:rPr lang="de-DE" altLang="de-DE" sz="1400" b="1" dirty="0">
                <a:solidFill>
                  <a:srgbClr val="00B0F0"/>
                </a:solidFill>
                <a:latin typeface="Century Gothic" panose="020B0502020202020204" pitchFamily="34" charset="0"/>
              </a:rPr>
              <a:t>Voraussetzung</a:t>
            </a:r>
            <a:endParaRPr lang="de-DE" altLang="de-DE" sz="1400" b="1" dirty="0">
              <a:solidFill>
                <a:srgbClr val="000000"/>
              </a:solidFill>
              <a:latin typeface="Century Gothic" panose="020B0502020202020204" pitchFamily="34" charset="0"/>
            </a:endParaRPr>
          </a:p>
          <a:p>
            <a:pPr marL="276225" indent="-276225">
              <a:spcBef>
                <a:spcPts val="300"/>
              </a:spcBef>
              <a:spcAft>
                <a:spcPts val="300"/>
              </a:spcAft>
              <a:buClrTx/>
              <a:buFont typeface="Arial" panose="020B0604020202020204" pitchFamily="34" charset="0"/>
              <a:buChar char="•"/>
              <a:defRPr/>
            </a:pPr>
            <a:r>
              <a:rPr lang="de-DE" altLang="de-DE" sz="1400" dirty="0">
                <a:latin typeface="Century Gothic" panose="020B0502020202020204" pitchFamily="34" charset="0"/>
              </a:rPr>
              <a:t>Rückdeckungsvermögen muss </a:t>
            </a:r>
            <a:r>
              <a:rPr lang="de-DE" altLang="de-DE" sz="1400" b="1" dirty="0">
                <a:latin typeface="Century Gothic" panose="020B0502020202020204" pitchFamily="34" charset="0"/>
              </a:rPr>
              <a:t>ausschließlich</a:t>
            </a:r>
            <a:r>
              <a:rPr lang="de-DE" altLang="de-DE" sz="1400" dirty="0">
                <a:latin typeface="Century Gothic" panose="020B0502020202020204" pitchFamily="34" charset="0"/>
              </a:rPr>
              <a:t> der Erfüllung der Altersversorgungsverpflichtung dienen </a:t>
            </a:r>
          </a:p>
          <a:p>
            <a:pPr marL="276225" indent="-276225">
              <a:spcBef>
                <a:spcPts val="300"/>
              </a:spcBef>
              <a:spcAft>
                <a:spcPts val="300"/>
              </a:spcAft>
              <a:buClrTx/>
              <a:buFont typeface="Arial" panose="020B0604020202020204" pitchFamily="34" charset="0"/>
              <a:buChar char="•"/>
              <a:defRPr/>
            </a:pPr>
            <a:r>
              <a:rPr lang="de-DE" altLang="de-DE" sz="1400" dirty="0">
                <a:latin typeface="Century Gothic" panose="020B0502020202020204" pitchFamily="34" charset="0"/>
              </a:rPr>
              <a:t>Rückdeckungsvermögen muss dem </a:t>
            </a:r>
            <a:r>
              <a:rPr lang="de-DE" altLang="de-DE" sz="1400" b="1" dirty="0">
                <a:latin typeface="Century Gothic" panose="020B0502020202020204" pitchFamily="34" charset="0"/>
              </a:rPr>
              <a:t>Zugriff aller übrigen Gläubiger </a:t>
            </a:r>
            <a:r>
              <a:rPr lang="de-DE" altLang="de-DE" sz="1400" b="1">
                <a:latin typeface="Century Gothic" panose="020B0502020202020204" pitchFamily="34" charset="0"/>
              </a:rPr>
              <a:t>entzogen</a:t>
            </a:r>
            <a:r>
              <a:rPr lang="de-DE" altLang="de-DE" sz="1400">
                <a:latin typeface="Century Gothic" panose="020B0502020202020204" pitchFamily="34" charset="0"/>
              </a:rPr>
              <a:t> sein</a:t>
            </a:r>
            <a:br>
              <a:rPr lang="de-DE" altLang="de-DE" sz="1400">
                <a:latin typeface="Century Gothic" panose="020B0502020202020204" pitchFamily="34" charset="0"/>
              </a:rPr>
            </a:br>
            <a:r>
              <a:rPr lang="de-DE" altLang="de-DE" sz="1400">
                <a:latin typeface="Century Gothic" panose="020B0502020202020204" pitchFamily="34" charset="0"/>
              </a:rPr>
              <a:t>(</a:t>
            </a:r>
            <a:r>
              <a:rPr lang="de-DE" altLang="de-DE" sz="1400" dirty="0">
                <a:latin typeface="Century Gothic" panose="020B0502020202020204" pitchFamily="34" charset="0"/>
              </a:rPr>
              <a:t>bspw</a:t>
            </a:r>
            <a:r>
              <a:rPr lang="de-DE" altLang="de-DE" sz="1400">
                <a:latin typeface="Century Gothic" panose="020B0502020202020204" pitchFamily="34" charset="0"/>
              </a:rPr>
              <a:t>. durch Verpfändung an </a:t>
            </a:r>
            <a:r>
              <a:rPr lang="de-DE" altLang="de-DE" sz="1400" dirty="0">
                <a:latin typeface="Century Gothic" panose="020B0502020202020204" pitchFamily="34" charset="0"/>
              </a:rPr>
              <a:t>die Pensionsberechtigten)</a:t>
            </a:r>
          </a:p>
          <a:p>
            <a:pPr marL="266700" indent="-266700">
              <a:spcBef>
                <a:spcPts val="300"/>
              </a:spcBef>
              <a:spcAft>
                <a:spcPts val="300"/>
              </a:spcAft>
              <a:buClrTx/>
              <a:buFont typeface="+mj-lt"/>
              <a:buAutoNum type="alphaLcPeriod" startAt="3"/>
              <a:defRPr/>
            </a:pPr>
            <a:r>
              <a:rPr lang="de-DE" altLang="de-DE" sz="1400" b="1" dirty="0">
                <a:solidFill>
                  <a:srgbClr val="00B0F0"/>
                </a:solidFill>
                <a:latin typeface="Century Gothic" panose="020B0502020202020204" pitchFamily="34" charset="0"/>
              </a:rPr>
              <a:t>Bewertung Vermögen</a:t>
            </a:r>
            <a:endParaRPr lang="de-DE" altLang="de-DE" sz="1400" b="1" dirty="0">
              <a:solidFill>
                <a:srgbClr val="000000"/>
              </a:solidFill>
              <a:latin typeface="Century Gothic" panose="020B0502020202020204" pitchFamily="34" charset="0"/>
            </a:endParaRPr>
          </a:p>
          <a:p>
            <a:pPr marL="276225" indent="-276225">
              <a:spcBef>
                <a:spcPts val="300"/>
              </a:spcBef>
              <a:spcAft>
                <a:spcPts val="300"/>
              </a:spcAft>
              <a:buClrTx/>
              <a:buFont typeface="Arial" panose="020B0604020202020204" pitchFamily="34" charset="0"/>
              <a:buChar char="•"/>
              <a:defRPr/>
            </a:pPr>
            <a:r>
              <a:rPr lang="de-DE" altLang="de-DE" sz="1400" dirty="0">
                <a:solidFill>
                  <a:srgbClr val="000000"/>
                </a:solidFill>
                <a:latin typeface="Century Gothic" panose="020B0502020202020204" pitchFamily="34" charset="0"/>
              </a:rPr>
              <a:t>M</a:t>
            </a:r>
            <a:r>
              <a:rPr lang="de-DE" altLang="de-DE" sz="1400" dirty="0">
                <a:latin typeface="Century Gothic" panose="020B0502020202020204" pitchFamily="34" charset="0"/>
              </a:rPr>
              <a:t>it dem </a:t>
            </a:r>
            <a:r>
              <a:rPr lang="de-DE" altLang="de-DE" sz="1400" b="1" dirty="0">
                <a:latin typeface="Century Gothic" panose="020B0502020202020204" pitchFamily="34" charset="0"/>
              </a:rPr>
              <a:t>beizulegenden Zeitwert</a:t>
            </a:r>
            <a:r>
              <a:rPr lang="de-DE" altLang="de-DE" sz="1400" dirty="0">
                <a:latin typeface="Century Gothic" panose="020B0502020202020204" pitchFamily="34" charset="0"/>
              </a:rPr>
              <a:t> § 253 Abs. 1 S. 4 HGB</a:t>
            </a:r>
          </a:p>
          <a:p>
            <a:pPr marL="276225" indent="-276225">
              <a:spcBef>
                <a:spcPts val="300"/>
              </a:spcBef>
              <a:spcAft>
                <a:spcPts val="300"/>
              </a:spcAft>
              <a:buClrTx/>
              <a:buFont typeface="Arial" panose="020B0604020202020204" pitchFamily="34" charset="0"/>
              <a:buChar char="•"/>
              <a:defRPr/>
            </a:pPr>
            <a:r>
              <a:rPr lang="de-DE" altLang="de-DE" sz="1400" b="1">
                <a:latin typeface="Century Gothic" panose="020B0502020202020204" pitchFamily="34" charset="0"/>
              </a:rPr>
              <a:t>Ausschüttungssperre,</a:t>
            </a:r>
            <a:r>
              <a:rPr lang="de-DE" altLang="de-DE" sz="1400">
                <a:latin typeface="Century Gothic" panose="020B0502020202020204" pitchFamily="34" charset="0"/>
              </a:rPr>
              <a:t> </a:t>
            </a:r>
            <a:r>
              <a:rPr lang="de-DE" altLang="de-DE" sz="1400" dirty="0">
                <a:latin typeface="Century Gothic" panose="020B0502020202020204" pitchFamily="34" charset="0"/>
              </a:rPr>
              <a:t>insoweit dieser Zeitwert die Anschaffungskosten </a:t>
            </a:r>
            <a:r>
              <a:rPr lang="de-DE" altLang="de-DE" sz="1400">
                <a:latin typeface="Century Gothic" panose="020B0502020202020204" pitchFamily="34" charset="0"/>
              </a:rPr>
              <a:t>übersteigt (§ </a:t>
            </a:r>
            <a:r>
              <a:rPr lang="de-DE" altLang="de-DE" sz="1400" dirty="0">
                <a:latin typeface="Century Gothic" panose="020B0502020202020204" pitchFamily="34" charset="0"/>
              </a:rPr>
              <a:t>268 Abs. 8 S. </a:t>
            </a:r>
            <a:r>
              <a:rPr lang="de-DE" altLang="de-DE" sz="1400">
                <a:latin typeface="Century Gothic" panose="020B0502020202020204" pitchFamily="34" charset="0"/>
              </a:rPr>
              <a:t>3 HGB)</a:t>
            </a:r>
            <a:endParaRPr lang="de-DE" altLang="de-DE" sz="1400" dirty="0">
              <a:latin typeface="Century Gothic" panose="020B0502020202020204" pitchFamily="34" charset="0"/>
            </a:endParaRPr>
          </a:p>
          <a:p>
            <a:pPr marL="266700" indent="-266700">
              <a:spcBef>
                <a:spcPts val="300"/>
              </a:spcBef>
              <a:spcAft>
                <a:spcPts val="300"/>
              </a:spcAft>
              <a:buClrTx/>
              <a:buFont typeface="+mj-lt"/>
              <a:buAutoNum type="alphaLcPeriod" startAt="4"/>
              <a:defRPr/>
            </a:pPr>
            <a:r>
              <a:rPr lang="de-DE" altLang="de-DE" sz="1400" b="1" dirty="0">
                <a:solidFill>
                  <a:srgbClr val="00B0F0"/>
                </a:solidFill>
                <a:latin typeface="Century Gothic" panose="020B0502020202020204" pitchFamily="34" charset="0"/>
              </a:rPr>
              <a:t>Zusätzliche </a:t>
            </a:r>
            <a:r>
              <a:rPr lang="de-DE" altLang="de-DE" sz="1400" b="1" dirty="0" err="1">
                <a:solidFill>
                  <a:srgbClr val="00B0F0"/>
                </a:solidFill>
                <a:latin typeface="Century Gothic" panose="020B0502020202020204" pitchFamily="34" charset="0"/>
              </a:rPr>
              <a:t>Anhangangaben</a:t>
            </a:r>
            <a:r>
              <a:rPr lang="de-DE" altLang="de-DE" sz="1400" b="1" dirty="0">
                <a:solidFill>
                  <a:srgbClr val="00B0F0"/>
                </a:solidFill>
                <a:latin typeface="Century Gothic" panose="020B0502020202020204" pitchFamily="34" charset="0"/>
              </a:rPr>
              <a:t>: § 285 Nr. 25 und 28 HGB</a:t>
            </a:r>
            <a:endParaRPr lang="de-DE" altLang="de-DE" sz="1400" dirty="0">
              <a:solidFill>
                <a:srgbClr val="000000"/>
              </a:solidFill>
              <a:latin typeface="Century Gothic" panose="020B0502020202020204" pitchFamily="34" charset="0"/>
            </a:endParaRPr>
          </a:p>
          <a:p>
            <a:pPr marL="276225" lvl="1" indent="-276225">
              <a:spcBef>
                <a:spcPts val="300"/>
              </a:spcBef>
              <a:spcAft>
                <a:spcPts val="300"/>
              </a:spcAft>
              <a:buClrTx/>
              <a:buFont typeface="Arial" panose="020B0604020202020204" pitchFamily="34" charset="0"/>
              <a:buChar char="•"/>
              <a:tabLst>
                <a:tab pos="804863" algn="l"/>
                <a:tab pos="896938" algn="l"/>
                <a:tab pos="1168400" algn="l"/>
                <a:tab pos="2152650" algn="l"/>
                <a:tab pos="5019675" algn="l"/>
              </a:tabLst>
              <a:defRPr/>
            </a:pPr>
            <a:r>
              <a:rPr lang="de-DE" altLang="de-DE" sz="1400" dirty="0">
                <a:solidFill>
                  <a:srgbClr val="000000"/>
                </a:solidFill>
                <a:latin typeface="Century Gothic" panose="020B0502020202020204" pitchFamily="34" charset="0"/>
              </a:rPr>
              <a:t>Rückdeckungsvermögen:</a:t>
            </a:r>
          </a:p>
          <a:p>
            <a:pPr marL="534988" lvl="1" indent="-266700">
              <a:spcBef>
                <a:spcPts val="300"/>
              </a:spcBef>
              <a:spcAft>
                <a:spcPts val="300"/>
              </a:spcAft>
              <a:buClrTx/>
              <a:buFont typeface="Symbol" panose="05050102010706020507" pitchFamily="18" charset="2"/>
              <a:buChar char="-"/>
              <a:defRPr/>
            </a:pPr>
            <a:r>
              <a:rPr lang="de-DE" altLang="de-DE" sz="1400" dirty="0">
                <a:solidFill>
                  <a:srgbClr val="000000"/>
                </a:solidFill>
                <a:latin typeface="Century Gothic" panose="020B0502020202020204" pitchFamily="34" charset="0"/>
              </a:rPr>
              <a:t>Anschaffungskosten</a:t>
            </a:r>
          </a:p>
          <a:p>
            <a:pPr marL="534988" lvl="1" indent="-266700">
              <a:spcBef>
                <a:spcPts val="300"/>
              </a:spcBef>
              <a:spcAft>
                <a:spcPts val="300"/>
              </a:spcAft>
              <a:buClrTx/>
              <a:buFont typeface="Symbol" panose="05050102010706020507" pitchFamily="18" charset="2"/>
              <a:buChar char="-"/>
              <a:defRPr/>
            </a:pPr>
            <a:r>
              <a:rPr lang="de-DE" altLang="de-DE" sz="1400" dirty="0">
                <a:solidFill>
                  <a:srgbClr val="000000"/>
                </a:solidFill>
                <a:latin typeface="Century Gothic" panose="020B0502020202020204" pitchFamily="34" charset="0"/>
              </a:rPr>
              <a:t>Beizulegender Zeitwert</a:t>
            </a:r>
          </a:p>
          <a:p>
            <a:pPr marL="534988" lvl="1" indent="-266700">
              <a:spcBef>
                <a:spcPts val="300"/>
              </a:spcBef>
              <a:spcAft>
                <a:spcPts val="300"/>
              </a:spcAft>
              <a:buClrTx/>
              <a:buFont typeface="Symbol" panose="05050102010706020507" pitchFamily="18" charset="2"/>
              <a:buChar char="-"/>
              <a:defRPr/>
            </a:pPr>
            <a:r>
              <a:rPr lang="de-DE" altLang="de-DE" sz="1400" dirty="0">
                <a:solidFill>
                  <a:srgbClr val="000000"/>
                </a:solidFill>
                <a:latin typeface="Century Gothic" panose="020B0502020202020204" pitchFamily="34" charset="0"/>
              </a:rPr>
              <a:t>Annahmen zur Bestimmung des Zeitwerts</a:t>
            </a:r>
          </a:p>
          <a:p>
            <a:pPr marL="534988" lvl="1" indent="-266700">
              <a:spcBef>
                <a:spcPts val="300"/>
              </a:spcBef>
              <a:spcAft>
                <a:spcPts val="300"/>
              </a:spcAft>
              <a:buClrTx/>
              <a:buFont typeface="Symbol" panose="05050102010706020507" pitchFamily="18" charset="2"/>
              <a:buChar char="-"/>
              <a:defRPr/>
            </a:pPr>
            <a:r>
              <a:rPr lang="de-DE" altLang="de-DE" sz="1400" dirty="0">
                <a:solidFill>
                  <a:srgbClr val="000000"/>
                </a:solidFill>
                <a:latin typeface="Century Gothic" panose="020B0502020202020204" pitchFamily="34" charset="0"/>
              </a:rPr>
              <a:t>Ausschüttungsgesperrter Betrag</a:t>
            </a:r>
          </a:p>
          <a:p>
            <a:pPr marL="276225" lvl="1" indent="-276225">
              <a:spcBef>
                <a:spcPts val="300"/>
              </a:spcBef>
              <a:spcAft>
                <a:spcPts val="300"/>
              </a:spcAft>
              <a:buClrTx/>
              <a:buFont typeface="Arial" panose="020B0604020202020204" pitchFamily="34" charset="0"/>
              <a:buChar char="•"/>
              <a:tabLst>
                <a:tab pos="804863" algn="l"/>
                <a:tab pos="896938" algn="l"/>
                <a:tab pos="1168400" algn="l"/>
                <a:tab pos="2152650" algn="l"/>
                <a:tab pos="5019675" algn="l"/>
              </a:tabLst>
              <a:defRPr/>
            </a:pPr>
            <a:r>
              <a:rPr lang="de-DE" altLang="de-DE" sz="1400" dirty="0">
                <a:solidFill>
                  <a:srgbClr val="000000"/>
                </a:solidFill>
                <a:latin typeface="Century Gothic" panose="020B0502020202020204" pitchFamily="34" charset="0"/>
              </a:rPr>
              <a:t>Pensionsverpflichtung:</a:t>
            </a:r>
          </a:p>
          <a:p>
            <a:pPr marL="534988" lvl="1" indent="-266700">
              <a:spcBef>
                <a:spcPts val="300"/>
              </a:spcBef>
              <a:spcAft>
                <a:spcPts val="300"/>
              </a:spcAft>
              <a:buClrTx/>
              <a:buFont typeface="Symbol" panose="05050102010706020507" pitchFamily="18" charset="2"/>
              <a:buChar char="-"/>
              <a:defRPr/>
            </a:pPr>
            <a:r>
              <a:rPr lang="de-DE" altLang="de-DE" sz="1400" dirty="0">
                <a:solidFill>
                  <a:srgbClr val="000000"/>
                </a:solidFill>
                <a:latin typeface="Century Gothic" panose="020B0502020202020204" pitchFamily="34" charset="0"/>
              </a:rPr>
              <a:t>Verrechneter Erfüllungsbetrag</a:t>
            </a:r>
          </a:p>
          <a:p>
            <a:pPr marL="276225" lvl="1" indent="-276225">
              <a:spcBef>
                <a:spcPts val="300"/>
              </a:spcBef>
              <a:spcAft>
                <a:spcPts val="300"/>
              </a:spcAft>
              <a:buClrTx/>
              <a:buFont typeface="Arial" panose="020B0604020202020204" pitchFamily="34" charset="0"/>
              <a:buChar char="•"/>
              <a:tabLst>
                <a:tab pos="804863" algn="l"/>
                <a:tab pos="896938" algn="l"/>
                <a:tab pos="1168400" algn="l"/>
                <a:tab pos="2152650" algn="l"/>
                <a:tab pos="5019675" algn="l"/>
              </a:tabLst>
              <a:defRPr/>
            </a:pPr>
            <a:r>
              <a:rPr lang="de-DE" altLang="de-DE" sz="1400" dirty="0">
                <a:solidFill>
                  <a:srgbClr val="000000"/>
                </a:solidFill>
                <a:latin typeface="Century Gothic" panose="020B0502020202020204" pitchFamily="34" charset="0"/>
              </a:rPr>
              <a:t>Gewinn- und Verlustrechnung:</a:t>
            </a:r>
          </a:p>
          <a:p>
            <a:pPr marL="534988" lvl="1" indent="-266700">
              <a:spcBef>
                <a:spcPts val="300"/>
              </a:spcBef>
              <a:spcAft>
                <a:spcPts val="300"/>
              </a:spcAft>
              <a:buClrTx/>
              <a:buFont typeface="Symbol" panose="05050102010706020507" pitchFamily="18" charset="2"/>
              <a:buChar char="-"/>
              <a:defRPr/>
            </a:pPr>
            <a:r>
              <a:rPr lang="de-DE" altLang="de-DE" sz="1400" dirty="0">
                <a:solidFill>
                  <a:srgbClr val="000000"/>
                </a:solidFill>
                <a:latin typeface="Century Gothic" panose="020B0502020202020204" pitchFamily="34" charset="0"/>
              </a:rPr>
              <a:t>Verrechnete Aufwendungen und Erträge</a:t>
            </a:r>
          </a:p>
        </p:txBody>
      </p:sp>
      <p:sp>
        <p:nvSpPr>
          <p:cNvPr id="10" name="Rectangle 2">
            <a:extLst>
              <a:ext uri="{FF2B5EF4-FFF2-40B4-BE49-F238E27FC236}">
                <a16:creationId xmlns:a16="http://schemas.microsoft.com/office/drawing/2014/main" id="{6E6DEC4D-1E56-45C4-A4F3-2C8894FC42D7}"/>
              </a:ext>
            </a:extLst>
          </p:cNvPr>
          <p:cNvSpPr txBox="1">
            <a:spLocks/>
          </p:cNvSpPr>
          <p:nvPr/>
        </p:nvSpPr>
        <p:spPr bwMode="auto">
          <a:xfrm>
            <a:off x="1043665" y="796380"/>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400" b="1" dirty="0">
                <a:solidFill>
                  <a:srgbClr val="00B0F0"/>
                </a:solidFill>
                <a:latin typeface="Century Gothic" panose="020B0502020202020204" pitchFamily="34" charset="0"/>
              </a:rPr>
              <a:t>7.2.4 Besonderheit Saldierungsgebot</a:t>
            </a:r>
          </a:p>
        </p:txBody>
      </p:sp>
      <p:sp>
        <p:nvSpPr>
          <p:cNvPr id="2" name="Rechteck 1">
            <a:extLst>
              <a:ext uri="{FF2B5EF4-FFF2-40B4-BE49-F238E27FC236}">
                <a16:creationId xmlns:a16="http://schemas.microsoft.com/office/drawing/2014/main" id="{A3187624-5F01-4CBD-A66C-ED7315AB618D}"/>
              </a:ext>
            </a:extLst>
          </p:cNvPr>
          <p:cNvSpPr/>
          <p:nvPr/>
        </p:nvSpPr>
        <p:spPr bwMode="auto">
          <a:xfrm>
            <a:off x="11640616" y="5805264"/>
            <a:ext cx="144016" cy="504056"/>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1469774638"/>
      </p:ext>
    </p:extLst>
  </p:cSld>
  <p:clrMapOvr>
    <a:masterClrMapping/>
  </p:clrMapOvr>
  <p:transition spd="slow"/>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13" name="Text Box 4">
            <a:extLst>
              <a:ext uri="{FF2B5EF4-FFF2-40B4-BE49-F238E27FC236}">
                <a16:creationId xmlns:a16="http://schemas.microsoft.com/office/drawing/2014/main" id="{8E185C36-0B82-4760-8BA4-0029E0C331D5}"/>
              </a:ext>
            </a:extLst>
          </p:cNvPr>
          <p:cNvSpPr txBox="1">
            <a:spLocks noChangeArrowheads="1"/>
          </p:cNvSpPr>
          <p:nvPr/>
        </p:nvSpPr>
        <p:spPr bwMode="auto">
          <a:xfrm>
            <a:off x="957554" y="1384644"/>
            <a:ext cx="10835876" cy="353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75000"/>
              </a:spcBef>
              <a:buClr>
                <a:schemeClr val="tx1"/>
              </a:buClr>
              <a:buFont typeface="Wingdings" pitchFamily="2" charset="2"/>
              <a:defRPr sz="2000">
                <a:solidFill>
                  <a:schemeClr val="tx1"/>
                </a:solidFill>
                <a:latin typeface="Arial" pitchFamily="34" charset="0"/>
              </a:defRPr>
            </a:lvl1pPr>
            <a:lvl2pPr marL="1028700" indent="-285750" eaLnBrk="0" hangingPunct="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1143000" indent="-228600" eaLnBrk="0" hangingPunct="0">
              <a:spcBef>
                <a:spcPct val="20000"/>
              </a:spcBef>
              <a:spcAft>
                <a:spcPct val="5000"/>
              </a:spcAft>
              <a:buClr>
                <a:schemeClr val="tx1"/>
              </a:buClr>
              <a:buSzPct val="80000"/>
              <a:buChar char="-"/>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266700" indent="-266700">
              <a:spcBef>
                <a:spcPts val="300"/>
              </a:spcBef>
              <a:spcAft>
                <a:spcPts val="300"/>
              </a:spcAft>
              <a:buClrTx/>
              <a:buFont typeface="Arial" panose="020B0604020202020204" pitchFamily="34" charset="0"/>
              <a:buChar char="•"/>
              <a:defRPr/>
            </a:pPr>
            <a:r>
              <a:rPr lang="de-DE" altLang="de-DE" sz="1600" b="1" dirty="0">
                <a:solidFill>
                  <a:srgbClr val="000000"/>
                </a:solidFill>
                <a:latin typeface="Century Gothic" pitchFamily="34" charset="0"/>
              </a:rPr>
              <a:t>Verhältnis zwischen Handels- und Steuerbilanz</a:t>
            </a:r>
            <a:endParaRPr lang="de-DE" altLang="de-DE" sz="1600" dirty="0">
              <a:solidFill>
                <a:srgbClr val="000000"/>
              </a:solidFill>
              <a:latin typeface="Century Gothic" pitchFamily="34" charset="0"/>
            </a:endParaRPr>
          </a:p>
          <a:p>
            <a:pPr marL="542925" lvl="1" indent="-276225">
              <a:spcBef>
                <a:spcPts val="300"/>
              </a:spcBef>
              <a:spcAft>
                <a:spcPts val="300"/>
              </a:spcAft>
              <a:buClrTx/>
              <a:buFont typeface="Arial" pitchFamily="34" charset="0"/>
              <a:buChar char="•"/>
              <a:tabLst>
                <a:tab pos="355600" algn="l"/>
              </a:tabLst>
              <a:defRPr/>
            </a:pPr>
            <a:r>
              <a:rPr lang="de-DE" altLang="de-DE" sz="1600" b="1" dirty="0">
                <a:solidFill>
                  <a:srgbClr val="000000"/>
                </a:solidFill>
                <a:latin typeface="Century Gothic" pitchFamily="34" charset="0"/>
              </a:rPr>
              <a:t>Seit BilMoG</a:t>
            </a:r>
            <a:r>
              <a:rPr lang="de-DE" altLang="de-DE" sz="1600" dirty="0">
                <a:solidFill>
                  <a:srgbClr val="000000"/>
                </a:solidFill>
                <a:latin typeface="Century Gothic" pitchFamily="34" charset="0"/>
              </a:rPr>
              <a:t>-Anwendung (2009): Grundsätzliche Neuerungen</a:t>
            </a:r>
          </a:p>
          <a:p>
            <a:pPr marL="809625" lvl="1" indent="-266700">
              <a:spcBef>
                <a:spcPts val="300"/>
              </a:spcBef>
              <a:spcAft>
                <a:spcPts val="300"/>
              </a:spcAft>
              <a:buClrTx/>
              <a:buFont typeface="Arial" pitchFamily="34" charset="0"/>
              <a:buChar char="•"/>
              <a:defRPr/>
            </a:pPr>
            <a:r>
              <a:rPr lang="de-DE" altLang="de-DE" sz="1600" dirty="0">
                <a:solidFill>
                  <a:srgbClr val="000000"/>
                </a:solidFill>
                <a:latin typeface="Century Gothic" pitchFamily="34" charset="0"/>
              </a:rPr>
              <a:t>Verwendung der von der Deutschen Bundesbank veröffentlichten Zinssätze (entweder laufzeitäquivalenter Zinssatz oder der für Restlaufzeit von 15 Jahren)</a:t>
            </a:r>
          </a:p>
          <a:p>
            <a:pPr marL="809625" lvl="1" indent="-266700">
              <a:spcBef>
                <a:spcPts val="300"/>
              </a:spcBef>
              <a:spcAft>
                <a:spcPts val="1200"/>
              </a:spcAft>
              <a:buClrTx/>
              <a:buFont typeface="Arial" pitchFamily="34" charset="0"/>
              <a:buChar char="•"/>
              <a:defRPr/>
            </a:pPr>
            <a:r>
              <a:rPr lang="de-DE" altLang="de-DE" sz="1600" b="1" dirty="0">
                <a:solidFill>
                  <a:srgbClr val="000000"/>
                </a:solidFill>
                <a:latin typeface="Century Gothic" pitchFamily="34" charset="0"/>
              </a:rPr>
              <a:t>Bewertung in Handels- und Steuerbilanz niemals gleichlaufend möglich!</a:t>
            </a:r>
          </a:p>
          <a:p>
            <a:pPr marL="266700" indent="-266700">
              <a:spcBef>
                <a:spcPts val="300"/>
              </a:spcBef>
              <a:spcAft>
                <a:spcPts val="300"/>
              </a:spcAft>
              <a:buClrTx/>
              <a:buFont typeface="Arial" panose="020B0604020202020204" pitchFamily="34" charset="0"/>
              <a:buChar char="•"/>
              <a:defRPr/>
            </a:pPr>
            <a:r>
              <a:rPr lang="de-DE" altLang="de-DE" sz="1600" b="1" dirty="0">
                <a:solidFill>
                  <a:srgbClr val="000000"/>
                </a:solidFill>
                <a:latin typeface="Century Gothic" pitchFamily="34" charset="0"/>
              </a:rPr>
              <a:t>Nachrichtlich:</a:t>
            </a:r>
          </a:p>
          <a:p>
            <a:pPr marL="542925" indent="-276225">
              <a:spcBef>
                <a:spcPts val="300"/>
              </a:spcBef>
              <a:spcAft>
                <a:spcPts val="300"/>
              </a:spcAft>
              <a:buClrTx/>
              <a:buFont typeface="Arial" panose="020B0604020202020204" pitchFamily="34" charset="0"/>
              <a:buChar char="•"/>
              <a:defRPr/>
            </a:pPr>
            <a:r>
              <a:rPr lang="de-DE" altLang="de-DE" sz="1600" b="1" dirty="0">
                <a:solidFill>
                  <a:srgbClr val="000000"/>
                </a:solidFill>
                <a:latin typeface="Century Gothic" pitchFamily="34" charset="0"/>
              </a:rPr>
              <a:t>Vor BilMoG</a:t>
            </a:r>
            <a:r>
              <a:rPr lang="de-DE" altLang="de-DE" sz="1600" dirty="0">
                <a:solidFill>
                  <a:srgbClr val="000000"/>
                </a:solidFill>
                <a:latin typeface="Century Gothic" pitchFamily="34" charset="0"/>
              </a:rPr>
              <a:t>-Anwendung:</a:t>
            </a:r>
          </a:p>
          <a:p>
            <a:pPr marL="809625" indent="-266700">
              <a:spcBef>
                <a:spcPts val="300"/>
              </a:spcBef>
              <a:spcAft>
                <a:spcPts val="300"/>
              </a:spcAft>
              <a:buClrTx/>
              <a:buFont typeface="Arial" panose="020B0604020202020204" pitchFamily="34" charset="0"/>
              <a:buChar char="•"/>
              <a:defRPr/>
            </a:pPr>
            <a:r>
              <a:rPr lang="de-DE" altLang="de-DE" sz="1600" dirty="0">
                <a:solidFill>
                  <a:srgbClr val="000000"/>
                </a:solidFill>
                <a:latin typeface="Century Gothic" pitchFamily="34" charset="0"/>
              </a:rPr>
              <a:t>Teilwertverfahren nach § 6 a EStG mit einem Rechnungszins von 6 % ermittelten Werte als Minimalwerte anzusehen</a:t>
            </a:r>
          </a:p>
          <a:p>
            <a:pPr marL="542925" indent="-276225">
              <a:spcBef>
                <a:spcPts val="300"/>
              </a:spcBef>
              <a:spcAft>
                <a:spcPts val="300"/>
              </a:spcAft>
              <a:buClrTx/>
              <a:buFont typeface="Arial" panose="020B0604020202020204" pitchFamily="34" charset="0"/>
              <a:buChar char="•"/>
              <a:defRPr/>
            </a:pPr>
            <a:r>
              <a:rPr lang="de-DE" altLang="de-DE" sz="1600" b="1" dirty="0">
                <a:solidFill>
                  <a:srgbClr val="000000"/>
                </a:solidFill>
                <a:latin typeface="Century Gothic" pitchFamily="34" charset="0"/>
              </a:rPr>
              <a:t>Bewertung in Handels- und Steuerbilanz gleichlaufend möglich!</a:t>
            </a:r>
          </a:p>
          <a:p>
            <a:pPr indent="982663">
              <a:spcBef>
                <a:spcPts val="300"/>
              </a:spcBef>
              <a:spcAft>
                <a:spcPts val="300"/>
              </a:spcAft>
              <a:buClrTx/>
              <a:defRPr/>
            </a:pPr>
            <a:endParaRPr lang="de-DE" altLang="de-DE" sz="1600" b="1" dirty="0">
              <a:solidFill>
                <a:srgbClr val="000000"/>
              </a:solidFill>
              <a:latin typeface="Century Gothic" pitchFamily="34" charset="0"/>
            </a:endParaRPr>
          </a:p>
        </p:txBody>
      </p:sp>
      <p:sp>
        <p:nvSpPr>
          <p:cNvPr id="9" name="Rectangle 2">
            <a:extLst>
              <a:ext uri="{FF2B5EF4-FFF2-40B4-BE49-F238E27FC236}">
                <a16:creationId xmlns:a16="http://schemas.microsoft.com/office/drawing/2014/main" id="{72BB9E0D-672F-40C0-A203-3E8B36485707}"/>
              </a:ext>
            </a:extLst>
          </p:cNvPr>
          <p:cNvSpPr txBox="1">
            <a:spLocks/>
          </p:cNvSpPr>
          <p:nvPr/>
        </p:nvSpPr>
        <p:spPr bwMode="auto">
          <a:xfrm>
            <a:off x="1055290" y="1074639"/>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600" b="1" dirty="0">
                <a:solidFill>
                  <a:srgbClr val="00B0F0"/>
                </a:solidFill>
                <a:latin typeface="Century Gothic" panose="020B0502020202020204" pitchFamily="34" charset="0"/>
              </a:rPr>
              <a:t>7.2.5 Verhältnis zwischen Handels- und Steuerbilanz</a:t>
            </a:r>
          </a:p>
        </p:txBody>
      </p:sp>
    </p:spTree>
    <p:extLst>
      <p:ext uri="{BB962C8B-B14F-4D97-AF65-F5344CB8AC3E}">
        <p14:creationId xmlns:p14="http://schemas.microsoft.com/office/powerpoint/2010/main" val="2958507080"/>
      </p:ext>
    </p:extLst>
  </p:cSld>
  <p:clrMapOvr>
    <a:masterClrMapping/>
  </p:clrMapOvr>
  <p:transition spd="slow"/>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8" name="Textfeld 1">
            <a:extLst>
              <a:ext uri="{FF2B5EF4-FFF2-40B4-BE49-F238E27FC236}">
                <a16:creationId xmlns:a16="http://schemas.microsoft.com/office/drawing/2014/main" id="{C1771301-C3C7-4BB0-A76A-E0C4A57118F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6" name="Rectangle 2">
            <a:extLst>
              <a:ext uri="{FF2B5EF4-FFF2-40B4-BE49-F238E27FC236}">
                <a16:creationId xmlns:a16="http://schemas.microsoft.com/office/drawing/2014/main" id="{E7E877BA-1381-4D02-98D7-E01703C0A40E}"/>
              </a:ext>
            </a:extLst>
          </p:cNvPr>
          <p:cNvSpPr txBox="1">
            <a:spLocks/>
          </p:cNvSpPr>
          <p:nvPr/>
        </p:nvSpPr>
        <p:spPr bwMode="auto">
          <a:xfrm>
            <a:off x="1063002" y="83671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7.3	</a:t>
            </a:r>
            <a:r>
              <a:rPr lang="de-DE" sz="2800" b="1" dirty="0">
                <a:latin typeface="Century Gothic" panose="020B0502020202020204" pitchFamily="34" charset="0"/>
              </a:rPr>
              <a:t>Prüftechnik: Prüffeld Rückstellungen</a:t>
            </a:r>
          </a:p>
          <a:p>
            <a:pPr lvl="4">
              <a:spcBef>
                <a:spcPts val="600"/>
              </a:spcBef>
              <a:spcAft>
                <a:spcPts val="600"/>
              </a:spcAft>
              <a:tabLst>
                <a:tab pos="444500" algn="l"/>
              </a:tabLst>
            </a:pPr>
            <a:r>
              <a:rPr lang="de-DE" b="1" dirty="0">
                <a:latin typeface="Century Gothic" panose="020B0502020202020204" pitchFamily="34" charset="0"/>
              </a:rPr>
              <a:t>7.3.1	</a:t>
            </a:r>
            <a:r>
              <a:rPr lang="de-DE" dirty="0">
                <a:latin typeface="Century Gothic" panose="020B0502020202020204" pitchFamily="34" charset="0"/>
              </a:rPr>
              <a:t>Geschäftsmodell verstehen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7.3.2	</a:t>
            </a:r>
            <a:r>
              <a:rPr lang="de-DE" dirty="0">
                <a:latin typeface="Century Gothic" panose="020B0502020202020204" pitchFamily="34" charset="0"/>
              </a:rPr>
              <a:t>Analyse der Vergangenheit (besonders bei Erstprüfung)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7.3.3	</a:t>
            </a:r>
            <a:r>
              <a:rPr lang="de-DE" dirty="0">
                <a:latin typeface="Century Gothic" panose="020B0502020202020204" pitchFamily="34" charset="0"/>
              </a:rPr>
              <a:t>Bestätigung Dritter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7.3.4	</a:t>
            </a:r>
            <a:r>
              <a:rPr lang="de-DE" dirty="0">
                <a:latin typeface="Century Gothic" panose="020B0502020202020204" pitchFamily="34" charset="0"/>
              </a:rPr>
              <a:t>Informationen/Hinweise aus </a:t>
            </a:r>
            <a:r>
              <a:rPr lang="de-DE">
                <a:latin typeface="Century Gothic" panose="020B0502020202020204" pitchFamily="34" charset="0"/>
              </a:rPr>
              <a:t>anderen Prüffeldern / IKS</a:t>
            </a:r>
            <a:endParaRPr lang="de-DE"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7.3.5	</a:t>
            </a:r>
            <a:r>
              <a:rPr lang="de-DE" dirty="0">
                <a:latin typeface="Century Gothic" panose="020B0502020202020204" pitchFamily="34" charset="0"/>
              </a:rPr>
              <a:t>Zusammenfassende Hinweise für den Prüfungspraktiker</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F6A7C0F9-619C-4098-99B1-F835ED61FF41}"/>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825592185"/>
      </p:ext>
    </p:extLst>
  </p:cSld>
  <p:clrMapOvr>
    <a:masterClrMapping/>
  </p:clrMapOvr>
  <p:transition spd="slow"/>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FA933617-021C-4179-A362-F2BAD055E8FA}"/>
              </a:ext>
            </a:extLst>
          </p:cNvPr>
          <p:cNvSpPr txBox="1">
            <a:spLocks noChangeArrowheads="1"/>
          </p:cNvSpPr>
          <p:nvPr/>
        </p:nvSpPr>
        <p:spPr bwMode="auto">
          <a:xfrm>
            <a:off x="783456" y="1807413"/>
            <a:ext cx="1128920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75000"/>
              </a:spcBef>
              <a:buClr>
                <a:schemeClr val="tx1"/>
              </a:buClr>
              <a:buFont typeface="Wingdings" pitchFamily="2" charset="2"/>
              <a:tabLst>
                <a:tab pos="361950" algn="l"/>
              </a:tabLst>
              <a:defRPr sz="2000">
                <a:solidFill>
                  <a:schemeClr val="tx1"/>
                </a:solidFill>
                <a:latin typeface="Arial" pitchFamily="34" charset="0"/>
              </a:defRPr>
            </a:lvl1pPr>
            <a:lvl2pPr marL="914400" indent="-457200" eaLnBrk="0" hangingPunct="0">
              <a:spcBef>
                <a:spcPct val="20000"/>
              </a:spcBef>
              <a:spcAft>
                <a:spcPct val="5000"/>
              </a:spcAft>
              <a:buClr>
                <a:schemeClr val="tx1"/>
              </a:buClr>
              <a:buFont typeface="Wingdings" pitchFamily="2" charset="2"/>
              <a:buChar char="Ø"/>
              <a:tabLst>
                <a:tab pos="361950" algn="l"/>
              </a:tabLst>
              <a:defRPr sz="2000">
                <a:solidFill>
                  <a:schemeClr val="tx1"/>
                </a:solidFill>
                <a:latin typeface="Arial" pitchFamily="34" charset="0"/>
              </a:defRPr>
            </a:lvl2pPr>
            <a:lvl3pPr marL="1371600" indent="-457200" eaLnBrk="0" hangingPunct="0">
              <a:spcBef>
                <a:spcPct val="20000"/>
              </a:spcBef>
              <a:spcAft>
                <a:spcPct val="5000"/>
              </a:spcAft>
              <a:buClr>
                <a:schemeClr val="tx1"/>
              </a:buClr>
              <a:buSzPct val="80000"/>
              <a:buChar char="-"/>
              <a:tabLst>
                <a:tab pos="361950" algn="l"/>
              </a:tabLst>
              <a:defRPr>
                <a:solidFill>
                  <a:schemeClr val="tx1"/>
                </a:solidFill>
                <a:latin typeface="Arial" pitchFamily="34" charset="0"/>
              </a:defRPr>
            </a:lvl3pPr>
            <a:lvl4pPr marL="1828800" indent="-457200" eaLnBrk="0" hangingPunct="0">
              <a:spcBef>
                <a:spcPct val="20000"/>
              </a:spcBef>
              <a:spcAft>
                <a:spcPct val="5000"/>
              </a:spcAft>
              <a:buClr>
                <a:schemeClr val="tx1"/>
              </a:buClr>
              <a:buFont typeface="Wingdings" pitchFamily="2" charset="2"/>
              <a:buChar char="l"/>
              <a:tabLst>
                <a:tab pos="361950" algn="l"/>
              </a:tabLst>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9pPr>
          </a:lstStyle>
          <a:p>
            <a:pPr indent="-276225">
              <a:spcBef>
                <a:spcPts val="600"/>
              </a:spcBef>
              <a:spcAft>
                <a:spcPts val="600"/>
              </a:spcAft>
              <a:buClrTx/>
              <a:defRPr/>
            </a:pPr>
            <a:r>
              <a:rPr lang="de-DE" altLang="de-DE" sz="1600" b="1" dirty="0">
                <a:solidFill>
                  <a:srgbClr val="000000"/>
                </a:solidFill>
                <a:latin typeface="Century Gothic" pitchFamily="34" charset="0"/>
              </a:rPr>
              <a:t>Welcher Rückstellungsbedarf kann sich für das Unternehmen ergeben?</a:t>
            </a:r>
          </a:p>
          <a:p>
            <a:pPr marL="442913" indent="-261938">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Wertschöpfung des Unternehmens </a:t>
            </a:r>
          </a:p>
          <a:p>
            <a:pPr marL="442913" indent="-261938">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Unternehmerisches Risiko </a:t>
            </a:r>
          </a:p>
          <a:p>
            <a:pPr marL="442913" indent="-261938">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Vertragliche Grundlagen</a:t>
            </a:r>
          </a:p>
          <a:p>
            <a:pPr marL="442913" indent="-261938">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Rahmenbedingungen (Umweltgesetze, Finanzierung, Ressourcen)</a:t>
            </a:r>
          </a:p>
          <a:p>
            <a:pPr marL="442913" indent="-261938">
              <a:spcBef>
                <a:spcPts val="600"/>
              </a:spcBef>
              <a:spcAft>
                <a:spcPts val="600"/>
              </a:spcAft>
              <a:buClrTx/>
              <a:buFont typeface="Arial" pitchFamily="34" charset="0"/>
              <a:buAutoNum type="alphaLcPeriod"/>
              <a:defRPr/>
            </a:pPr>
            <a:r>
              <a:rPr lang="de-DE" altLang="de-DE" sz="1600" dirty="0" err="1">
                <a:solidFill>
                  <a:srgbClr val="000000"/>
                </a:solidFill>
                <a:latin typeface="Century Gothic" pitchFamily="34" charset="0"/>
              </a:rPr>
              <a:t>Rückgriffsrechte</a:t>
            </a:r>
            <a:endParaRPr lang="de-DE" altLang="de-DE" sz="1600" dirty="0">
              <a:solidFill>
                <a:srgbClr val="000000"/>
              </a:solidFill>
              <a:latin typeface="Century Gothic" pitchFamily="34" charset="0"/>
            </a:endParaRPr>
          </a:p>
          <a:p>
            <a:pPr>
              <a:spcBef>
                <a:spcPts val="600"/>
              </a:spcBef>
              <a:spcAft>
                <a:spcPts val="600"/>
              </a:spcAft>
              <a:buClrTx/>
              <a:buFontTx/>
              <a:buAutoNum type="alphaLcPeriod"/>
              <a:defRPr/>
            </a:pPr>
            <a:endParaRPr lang="de-DE" altLang="de-DE" sz="1600" dirty="0">
              <a:solidFill>
                <a:srgbClr val="000000"/>
              </a:solidFill>
              <a:latin typeface="Century Gothic" pitchFamily="34" charset="0"/>
            </a:endParaRPr>
          </a:p>
        </p:txBody>
      </p:sp>
      <p:sp>
        <p:nvSpPr>
          <p:cNvPr id="643075" name="Rectangle 2">
            <a:extLst>
              <a:ext uri="{FF2B5EF4-FFF2-40B4-BE49-F238E27FC236}">
                <a16:creationId xmlns:a16="http://schemas.microsoft.com/office/drawing/2014/main" id="{5A74A43B-A4DE-4787-93E1-6D9B5A9E7437}"/>
              </a:ext>
            </a:extLst>
          </p:cNvPr>
          <p:cNvSpPr txBox="1">
            <a:spLocks/>
          </p:cNvSpPr>
          <p:nvPr/>
        </p:nvSpPr>
        <p:spPr bwMode="auto">
          <a:xfrm>
            <a:off x="1055290" y="10359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30000"/>
              </a:spcBef>
              <a:buClr>
                <a:srgbClr val="000000"/>
              </a:buClr>
            </a:pPr>
            <a:r>
              <a:rPr lang="de-DE" altLang="de-DE" sz="1600" b="1" dirty="0">
                <a:solidFill>
                  <a:srgbClr val="00B0F0"/>
                </a:solidFill>
                <a:latin typeface="Century Gothic" panose="020B0502020202020204" pitchFamily="34" charset="0"/>
              </a:rPr>
              <a:t>7.3 Prüftechnik: Prüffeld Rückstellungen </a:t>
            </a:r>
          </a:p>
        </p:txBody>
      </p:sp>
      <p:sp>
        <p:nvSpPr>
          <p:cNvPr id="643077" name="Textfeld 1">
            <a:extLst>
              <a:ext uri="{FF2B5EF4-FFF2-40B4-BE49-F238E27FC236}">
                <a16:creationId xmlns:a16="http://schemas.microsoft.com/office/drawing/2014/main" id="{07610DC3-C631-4389-9799-95131D4AD0B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643079" name="Rechteck 1">
            <a:extLst>
              <a:ext uri="{FF2B5EF4-FFF2-40B4-BE49-F238E27FC236}">
                <a16:creationId xmlns:a16="http://schemas.microsoft.com/office/drawing/2014/main" id="{69DCF8D4-56F5-42BF-AA4A-668932020468}"/>
              </a:ext>
            </a:extLst>
          </p:cNvPr>
          <p:cNvSpPr>
            <a:spLocks noChangeArrowheads="1"/>
          </p:cNvSpPr>
          <p:nvPr/>
        </p:nvSpPr>
        <p:spPr bwMode="auto">
          <a:xfrm>
            <a:off x="966353" y="1376363"/>
            <a:ext cx="5832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pPr>
            <a:r>
              <a:rPr lang="de-DE" altLang="de-DE" sz="1600" b="1" dirty="0">
                <a:solidFill>
                  <a:srgbClr val="00B0F0"/>
                </a:solidFill>
                <a:latin typeface="Century Gothic" panose="020B0502020202020204" pitchFamily="34" charset="0"/>
              </a:rPr>
              <a:t>7.3.1 Geschäftsmodell verstehen</a:t>
            </a:r>
          </a:p>
        </p:txBody>
      </p:sp>
    </p:spTree>
    <p:extLst>
      <p:ext uri="{BB962C8B-B14F-4D97-AF65-F5344CB8AC3E}">
        <p14:creationId xmlns:p14="http://schemas.microsoft.com/office/powerpoint/2010/main" val="1418782269"/>
      </p:ext>
    </p:extLst>
  </p:cSld>
  <p:clrMapOvr>
    <a:masterClrMapping/>
  </p:clrMapOvr>
  <p:transition spd="slow"/>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18BE1F00-C303-4666-B67D-5C595A5593BF}"/>
              </a:ext>
            </a:extLst>
          </p:cNvPr>
          <p:cNvSpPr txBox="1">
            <a:spLocks noChangeArrowheads="1"/>
          </p:cNvSpPr>
          <p:nvPr/>
        </p:nvSpPr>
        <p:spPr bwMode="auto">
          <a:xfrm>
            <a:off x="966180" y="1142900"/>
            <a:ext cx="1080135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75000"/>
              </a:spcBef>
              <a:buClr>
                <a:schemeClr val="tx1"/>
              </a:buClr>
              <a:buFont typeface="Wingdings" pitchFamily="2" charset="2"/>
              <a:tabLst>
                <a:tab pos="361950" algn="l"/>
              </a:tabLst>
              <a:defRPr sz="2000">
                <a:solidFill>
                  <a:schemeClr val="tx1"/>
                </a:solidFill>
                <a:latin typeface="Arial" pitchFamily="34" charset="0"/>
              </a:defRPr>
            </a:lvl1pPr>
            <a:lvl2pPr marL="914400" indent="-457200" eaLnBrk="0" hangingPunct="0">
              <a:spcBef>
                <a:spcPct val="20000"/>
              </a:spcBef>
              <a:spcAft>
                <a:spcPct val="5000"/>
              </a:spcAft>
              <a:buClr>
                <a:schemeClr val="tx1"/>
              </a:buClr>
              <a:buFont typeface="Wingdings" pitchFamily="2" charset="2"/>
              <a:buChar char="Ø"/>
              <a:tabLst>
                <a:tab pos="361950" algn="l"/>
              </a:tabLst>
              <a:defRPr sz="2000">
                <a:solidFill>
                  <a:schemeClr val="tx1"/>
                </a:solidFill>
                <a:latin typeface="Arial" pitchFamily="34" charset="0"/>
              </a:defRPr>
            </a:lvl2pPr>
            <a:lvl3pPr marL="1371600" indent="-457200" eaLnBrk="0" hangingPunct="0">
              <a:spcBef>
                <a:spcPct val="20000"/>
              </a:spcBef>
              <a:spcAft>
                <a:spcPct val="5000"/>
              </a:spcAft>
              <a:buClr>
                <a:schemeClr val="tx1"/>
              </a:buClr>
              <a:buSzPct val="80000"/>
              <a:buChar char="-"/>
              <a:tabLst>
                <a:tab pos="361950" algn="l"/>
              </a:tabLst>
              <a:defRPr>
                <a:solidFill>
                  <a:schemeClr val="tx1"/>
                </a:solidFill>
                <a:latin typeface="Arial" pitchFamily="34" charset="0"/>
              </a:defRPr>
            </a:lvl3pPr>
            <a:lvl4pPr marL="1828800" indent="-457200" eaLnBrk="0" hangingPunct="0">
              <a:spcBef>
                <a:spcPct val="20000"/>
              </a:spcBef>
              <a:spcAft>
                <a:spcPct val="5000"/>
              </a:spcAft>
              <a:buClr>
                <a:schemeClr val="tx1"/>
              </a:buClr>
              <a:buFont typeface="Wingdings" pitchFamily="2" charset="2"/>
              <a:buChar char="l"/>
              <a:tabLst>
                <a:tab pos="361950" algn="l"/>
              </a:tabLst>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9pPr>
          </a:lstStyle>
          <a:p>
            <a:pPr marL="0" indent="0">
              <a:spcBef>
                <a:spcPts val="600"/>
              </a:spcBef>
              <a:spcAft>
                <a:spcPts val="600"/>
              </a:spcAft>
              <a:buClrTx/>
              <a:defRPr/>
            </a:pPr>
            <a:r>
              <a:rPr lang="de-DE" altLang="de-DE" sz="1600" b="1" dirty="0">
                <a:solidFill>
                  <a:srgbClr val="000000"/>
                </a:solidFill>
                <a:latin typeface="Century Gothic" panose="020B0502020202020204" pitchFamily="34" charset="0"/>
              </a:rPr>
              <a:t>Wie ermittelt das Unternehmen die Rückstellungen?</a:t>
            </a:r>
          </a:p>
          <a:p>
            <a:pPr marL="0" indent="0">
              <a:spcBef>
                <a:spcPts val="600"/>
              </a:spcBef>
              <a:spcAft>
                <a:spcPts val="600"/>
              </a:spcAft>
              <a:buClrTx/>
              <a:defRPr/>
            </a:pPr>
            <a:r>
              <a:rPr lang="de-DE" altLang="de-DE" sz="1600" dirty="0">
                <a:solidFill>
                  <a:srgbClr val="000000"/>
                </a:solidFill>
                <a:latin typeface="Century Gothic" pitchFamily="34" charset="0"/>
              </a:rPr>
              <a:t>Inhaltliche Veränderung der Rückstellungen </a:t>
            </a:r>
          </a:p>
          <a:p>
            <a:pPr marL="266700" indent="-266700">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Bewertungsgrundlagen  </a:t>
            </a:r>
          </a:p>
          <a:p>
            <a:pPr marL="266700" indent="-266700">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Schätzungen/Annahmen</a:t>
            </a:r>
          </a:p>
          <a:p>
            <a:pPr marL="266700" indent="-266700">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Qualität der Nachweise</a:t>
            </a:r>
          </a:p>
          <a:p>
            <a:pPr marL="266700" indent="-266700">
              <a:spcBef>
                <a:spcPts val="600"/>
              </a:spcBef>
              <a:spcAft>
                <a:spcPts val="600"/>
              </a:spcAft>
              <a:buClrTx/>
              <a:buFont typeface="Arial" pitchFamily="34" charset="0"/>
              <a:buAutoNum type="alphaLcPeriod"/>
              <a:defRPr/>
            </a:pPr>
            <a:r>
              <a:rPr lang="de-DE" altLang="de-DE" sz="1600" dirty="0">
                <a:solidFill>
                  <a:srgbClr val="000000"/>
                </a:solidFill>
                <a:latin typeface="Century Gothic" pitchFamily="34" charset="0"/>
              </a:rPr>
              <a:t>Dokumentation/Nachweis des Eintritts und Umfanges</a:t>
            </a:r>
          </a:p>
        </p:txBody>
      </p:sp>
      <p:sp>
        <p:nvSpPr>
          <p:cNvPr id="645123" name="Rectangle 2">
            <a:extLst>
              <a:ext uri="{FF2B5EF4-FFF2-40B4-BE49-F238E27FC236}">
                <a16:creationId xmlns:a16="http://schemas.microsoft.com/office/drawing/2014/main" id="{F8DAEC96-2C90-4B2E-A954-2F13B77D5D22}"/>
              </a:ext>
            </a:extLst>
          </p:cNvPr>
          <p:cNvSpPr txBox="1">
            <a:spLocks/>
          </p:cNvSpPr>
          <p:nvPr/>
        </p:nvSpPr>
        <p:spPr bwMode="auto">
          <a:xfrm>
            <a:off x="1055290" y="858615"/>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tabLst>
                <a:tab pos="627063" algn="l"/>
              </a:tabLst>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tabLst>
                <a:tab pos="627063" algn="l"/>
              </a:tabLst>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tabLst>
                <a:tab pos="627063" algn="l"/>
              </a:tabLst>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tabLst>
                <a:tab pos="627063" algn="l"/>
              </a:tabLst>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tabLst>
                <a:tab pos="627063" algn="l"/>
              </a:tabLst>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627063" algn="l"/>
              </a:tabLst>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627063" algn="l"/>
              </a:tabLst>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627063" algn="l"/>
              </a:tabLst>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627063" algn="l"/>
              </a:tabLst>
              <a:defRPr sz="1600">
                <a:solidFill>
                  <a:srgbClr val="333333"/>
                </a:solidFill>
                <a:latin typeface="Arial" panose="020B0604020202020204" pitchFamily="34" charset="0"/>
              </a:defRPr>
            </a:lvl9pPr>
          </a:lstStyle>
          <a:p>
            <a:pPr eaLnBrk="1" hangingPunct="1">
              <a:spcBef>
                <a:spcPts val="600"/>
              </a:spcBef>
              <a:spcAft>
                <a:spcPts val="600"/>
              </a:spcAft>
              <a:buClr>
                <a:srgbClr val="000000"/>
              </a:buClr>
            </a:pPr>
            <a:r>
              <a:rPr lang="de-DE" altLang="de-DE" sz="1600" b="1" dirty="0">
                <a:solidFill>
                  <a:srgbClr val="00B0F0"/>
                </a:solidFill>
                <a:latin typeface="Century Gothic" panose="020B0502020202020204" pitchFamily="34" charset="0"/>
              </a:rPr>
              <a:t>7.3.2 Analyse der Vergangenheit (besonders bei Erstprüfung)</a:t>
            </a:r>
          </a:p>
        </p:txBody>
      </p:sp>
      <p:sp>
        <p:nvSpPr>
          <p:cNvPr id="645125" name="Textfeld 1">
            <a:extLst>
              <a:ext uri="{FF2B5EF4-FFF2-40B4-BE49-F238E27FC236}">
                <a16:creationId xmlns:a16="http://schemas.microsoft.com/office/drawing/2014/main" id="{4DCD95B8-FF87-4A34-A872-267E3CC0445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8" name="Text Box 2">
            <a:extLst>
              <a:ext uri="{FF2B5EF4-FFF2-40B4-BE49-F238E27FC236}">
                <a16:creationId xmlns:a16="http://schemas.microsoft.com/office/drawing/2014/main" id="{9F856751-7CDD-4D0A-9A9B-7856DCD34528}"/>
              </a:ext>
            </a:extLst>
          </p:cNvPr>
          <p:cNvSpPr txBox="1">
            <a:spLocks noChangeArrowheads="1"/>
          </p:cNvSpPr>
          <p:nvPr/>
        </p:nvSpPr>
        <p:spPr bwMode="auto">
          <a:xfrm>
            <a:off x="966180" y="3933056"/>
            <a:ext cx="1080135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75000"/>
              </a:spcBef>
              <a:buClr>
                <a:schemeClr val="tx1"/>
              </a:buClr>
              <a:buFont typeface="Wingdings" pitchFamily="2" charset="2"/>
              <a:tabLst>
                <a:tab pos="361950" algn="l"/>
              </a:tabLst>
              <a:defRPr sz="2000">
                <a:solidFill>
                  <a:schemeClr val="tx1"/>
                </a:solidFill>
                <a:latin typeface="Arial" pitchFamily="34" charset="0"/>
              </a:defRPr>
            </a:lvl1pPr>
            <a:lvl2pPr marL="914400" indent="-457200" eaLnBrk="0" hangingPunct="0">
              <a:spcBef>
                <a:spcPct val="20000"/>
              </a:spcBef>
              <a:spcAft>
                <a:spcPct val="5000"/>
              </a:spcAft>
              <a:buClr>
                <a:schemeClr val="tx1"/>
              </a:buClr>
              <a:buFont typeface="Wingdings" pitchFamily="2" charset="2"/>
              <a:buChar char="Ø"/>
              <a:tabLst>
                <a:tab pos="361950" algn="l"/>
              </a:tabLst>
              <a:defRPr sz="2000">
                <a:solidFill>
                  <a:schemeClr val="tx1"/>
                </a:solidFill>
                <a:latin typeface="Arial" pitchFamily="34" charset="0"/>
              </a:defRPr>
            </a:lvl2pPr>
            <a:lvl3pPr marL="1371600" indent="-457200" eaLnBrk="0" hangingPunct="0">
              <a:spcBef>
                <a:spcPct val="20000"/>
              </a:spcBef>
              <a:spcAft>
                <a:spcPct val="5000"/>
              </a:spcAft>
              <a:buClr>
                <a:schemeClr val="tx1"/>
              </a:buClr>
              <a:buSzPct val="80000"/>
              <a:buChar char="-"/>
              <a:tabLst>
                <a:tab pos="361950" algn="l"/>
              </a:tabLst>
              <a:defRPr>
                <a:solidFill>
                  <a:schemeClr val="tx1"/>
                </a:solidFill>
                <a:latin typeface="Arial" pitchFamily="34" charset="0"/>
              </a:defRPr>
            </a:lvl3pPr>
            <a:lvl4pPr marL="1828800" indent="-457200" eaLnBrk="0" hangingPunct="0">
              <a:spcBef>
                <a:spcPct val="20000"/>
              </a:spcBef>
              <a:spcAft>
                <a:spcPct val="5000"/>
              </a:spcAft>
              <a:buClr>
                <a:schemeClr val="tx1"/>
              </a:buClr>
              <a:buFont typeface="Wingdings" pitchFamily="2" charset="2"/>
              <a:buChar char="l"/>
              <a:tabLst>
                <a:tab pos="361950" algn="l"/>
              </a:tabLst>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9pPr>
          </a:lstStyle>
          <a:p>
            <a:pPr marL="0" indent="0">
              <a:spcBef>
                <a:spcPts val="600"/>
              </a:spcBef>
              <a:spcAft>
                <a:spcPts val="600"/>
              </a:spcAft>
              <a:buClrTx/>
              <a:defRPr/>
            </a:pPr>
            <a:r>
              <a:rPr lang="de-DE" altLang="de-DE" sz="1600" b="1" dirty="0">
                <a:solidFill>
                  <a:srgbClr val="000000"/>
                </a:solidFill>
                <a:latin typeface="Century Gothic" panose="020B0502020202020204" pitchFamily="34" charset="0"/>
              </a:rPr>
              <a:t>Welche Hilfsmittel kann der Prüfer anfordern?</a:t>
            </a:r>
          </a:p>
          <a:p>
            <a:pPr marL="266700" indent="-266700">
              <a:spcBef>
                <a:spcPts val="600"/>
              </a:spcBef>
              <a:spcAft>
                <a:spcPts val="600"/>
              </a:spcAft>
              <a:buClrTx/>
              <a:buFont typeface="+mj-lt"/>
              <a:buAutoNum type="alphaLcPeriod"/>
              <a:tabLst>
                <a:tab pos="266700" algn="l"/>
              </a:tabLst>
              <a:defRPr/>
            </a:pPr>
            <a:r>
              <a:rPr lang="de-DE" altLang="de-DE" sz="1600" dirty="0">
                <a:solidFill>
                  <a:srgbClr val="000000"/>
                </a:solidFill>
                <a:latin typeface="Century Gothic" panose="020B0502020202020204" pitchFamily="34" charset="0"/>
              </a:rPr>
              <a:t>Rechtsanwaltsbetätigung </a:t>
            </a:r>
          </a:p>
          <a:p>
            <a:pPr marL="266700" indent="-266700">
              <a:spcBef>
                <a:spcPts val="600"/>
              </a:spcBef>
              <a:spcAft>
                <a:spcPts val="600"/>
              </a:spcAft>
              <a:buClrTx/>
              <a:buFont typeface="+mj-lt"/>
              <a:buAutoNum type="alphaLcPeriod"/>
              <a:tabLst>
                <a:tab pos="266700" algn="l"/>
              </a:tabLst>
              <a:defRPr/>
            </a:pPr>
            <a:r>
              <a:rPr lang="de-DE" altLang="de-DE" sz="1600" dirty="0">
                <a:solidFill>
                  <a:srgbClr val="000000"/>
                </a:solidFill>
                <a:latin typeface="Century Gothic" panose="020B0502020202020204" pitchFamily="34" charset="0"/>
              </a:rPr>
              <a:t>Klageschriften/Behördliche Aufforderungen</a:t>
            </a:r>
          </a:p>
          <a:p>
            <a:pPr marL="266700" indent="-266700">
              <a:spcBef>
                <a:spcPts val="600"/>
              </a:spcBef>
              <a:spcAft>
                <a:spcPts val="600"/>
              </a:spcAft>
              <a:buClrTx/>
              <a:buFont typeface="+mj-lt"/>
              <a:buAutoNum type="alphaLcPeriod"/>
              <a:tabLst>
                <a:tab pos="266700" algn="l"/>
              </a:tabLst>
              <a:defRPr/>
            </a:pPr>
            <a:r>
              <a:rPr lang="de-DE" altLang="de-DE" sz="1600" dirty="0">
                <a:solidFill>
                  <a:srgbClr val="000000"/>
                </a:solidFill>
                <a:latin typeface="Century Gothic" panose="020B0502020202020204" pitchFamily="34" charset="0"/>
              </a:rPr>
              <a:t>Gespräch mit Justitiar</a:t>
            </a:r>
          </a:p>
          <a:p>
            <a:pPr marL="266700" indent="-266700">
              <a:spcBef>
                <a:spcPts val="600"/>
              </a:spcBef>
              <a:spcAft>
                <a:spcPts val="600"/>
              </a:spcAft>
              <a:buClrTx/>
              <a:buFont typeface="+mj-lt"/>
              <a:buAutoNum type="alphaLcPeriod"/>
              <a:tabLst>
                <a:tab pos="266700" algn="l"/>
              </a:tabLst>
              <a:defRPr/>
            </a:pPr>
            <a:r>
              <a:rPr lang="de-DE" altLang="de-DE" sz="1600" dirty="0">
                <a:solidFill>
                  <a:srgbClr val="000000"/>
                </a:solidFill>
                <a:latin typeface="Century Gothic" panose="020B0502020202020204" pitchFamily="34" charset="0"/>
              </a:rPr>
              <a:t>Steuerberaterbestätigung</a:t>
            </a:r>
          </a:p>
          <a:p>
            <a:pPr marL="266700" indent="-266700">
              <a:spcBef>
                <a:spcPts val="600"/>
              </a:spcBef>
              <a:spcAft>
                <a:spcPts val="600"/>
              </a:spcAft>
              <a:buClrTx/>
              <a:buFont typeface="+mj-lt"/>
              <a:buAutoNum type="alphaLcPeriod"/>
              <a:tabLst>
                <a:tab pos="266700" algn="l"/>
              </a:tabLst>
              <a:defRPr/>
            </a:pPr>
            <a:r>
              <a:rPr lang="de-DE" altLang="de-DE" sz="1600" dirty="0">
                <a:solidFill>
                  <a:srgbClr val="000000"/>
                </a:solidFill>
                <a:latin typeface="Century Gothic" panose="020B0502020202020204" pitchFamily="34" charset="0"/>
              </a:rPr>
              <a:t>Versicherungsmathematische Gutachten</a:t>
            </a:r>
          </a:p>
          <a:p>
            <a:pPr marL="0" indent="0">
              <a:spcBef>
                <a:spcPts val="600"/>
              </a:spcBef>
              <a:spcAft>
                <a:spcPts val="600"/>
              </a:spcAft>
              <a:buClrTx/>
              <a:defRPr/>
            </a:pPr>
            <a:endParaRPr lang="de-DE" altLang="de-DE" sz="1600" dirty="0">
              <a:solidFill>
                <a:srgbClr val="000000"/>
              </a:solidFill>
              <a:latin typeface="Century Gothic" panose="020B0502020202020204" pitchFamily="34" charset="0"/>
            </a:endParaRPr>
          </a:p>
        </p:txBody>
      </p:sp>
      <p:sp>
        <p:nvSpPr>
          <p:cNvPr id="9" name="Rectangle 2">
            <a:extLst>
              <a:ext uri="{FF2B5EF4-FFF2-40B4-BE49-F238E27FC236}">
                <a16:creationId xmlns:a16="http://schemas.microsoft.com/office/drawing/2014/main" id="{3128735F-FCA5-4A73-A974-FDD5AD941742}"/>
              </a:ext>
            </a:extLst>
          </p:cNvPr>
          <p:cNvSpPr txBox="1">
            <a:spLocks/>
          </p:cNvSpPr>
          <p:nvPr/>
        </p:nvSpPr>
        <p:spPr bwMode="auto">
          <a:xfrm>
            <a:off x="1055290" y="3645024"/>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tabLst>
                <a:tab pos="541338" algn="l"/>
              </a:tabLst>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tabLst>
                <a:tab pos="541338" algn="l"/>
              </a:tabLst>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tabLst>
                <a:tab pos="541338" algn="l"/>
              </a:tabLst>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tabLst>
                <a:tab pos="541338" algn="l"/>
              </a:tabLst>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tabLst>
                <a:tab pos="541338" algn="l"/>
              </a:tabLst>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541338" algn="l"/>
              </a:tabLst>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541338" algn="l"/>
              </a:tabLst>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541338" algn="l"/>
              </a:tabLst>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tabLst>
                <a:tab pos="541338" algn="l"/>
              </a:tabLst>
              <a:defRPr sz="1600">
                <a:solidFill>
                  <a:srgbClr val="333333"/>
                </a:solidFill>
                <a:latin typeface="Arial" panose="020B0604020202020204" pitchFamily="34" charset="0"/>
              </a:defRPr>
            </a:lvl9pPr>
          </a:lstStyle>
          <a:p>
            <a:pPr eaLnBrk="1" hangingPunct="1">
              <a:spcBef>
                <a:spcPct val="30000"/>
              </a:spcBef>
              <a:buClr>
                <a:srgbClr val="000000"/>
              </a:buClr>
            </a:pPr>
            <a:r>
              <a:rPr lang="de-DE" altLang="de-DE" sz="1600" b="1" dirty="0">
                <a:solidFill>
                  <a:srgbClr val="00B0F0"/>
                </a:solidFill>
                <a:latin typeface="Century Gothic" panose="020B0502020202020204" pitchFamily="34" charset="0"/>
              </a:rPr>
              <a:t>7.3.3 Bestätigung Dritter </a:t>
            </a:r>
            <a:br>
              <a:rPr lang="de-DE" altLang="de-DE" sz="1600" b="1" dirty="0">
                <a:solidFill>
                  <a:srgbClr val="00B0F0"/>
                </a:solidFill>
                <a:latin typeface="Century Gothic" panose="020B0502020202020204" pitchFamily="34" charset="0"/>
              </a:rPr>
            </a:br>
            <a:r>
              <a:rPr lang="de-DE" altLang="de-DE" sz="1600" b="1" dirty="0">
                <a:solidFill>
                  <a:srgbClr val="00B0F0"/>
                </a:solidFill>
                <a:latin typeface="Century Gothic" panose="020B0502020202020204" pitchFamily="34" charset="0"/>
              </a:rPr>
              <a:t>	</a:t>
            </a:r>
          </a:p>
        </p:txBody>
      </p:sp>
    </p:spTree>
  </p:cSld>
  <p:clrMapOvr>
    <a:masterClrMapping/>
  </p:clrMapOvr>
  <p:transition spd="slow"/>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27AA098E-AA1E-450D-B298-834136015E12}"/>
              </a:ext>
            </a:extLst>
          </p:cNvPr>
          <p:cNvSpPr txBox="1">
            <a:spLocks noChangeArrowheads="1"/>
          </p:cNvSpPr>
          <p:nvPr/>
        </p:nvSpPr>
        <p:spPr bwMode="auto">
          <a:xfrm>
            <a:off x="957554" y="1384771"/>
            <a:ext cx="1080135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75000"/>
              </a:spcBef>
              <a:buClr>
                <a:schemeClr val="tx1"/>
              </a:buClr>
              <a:buFont typeface="Wingdings" pitchFamily="2" charset="2"/>
              <a:tabLst>
                <a:tab pos="361950" algn="l"/>
              </a:tabLst>
              <a:defRPr sz="2000">
                <a:solidFill>
                  <a:schemeClr val="tx1"/>
                </a:solidFill>
                <a:latin typeface="Arial" pitchFamily="34" charset="0"/>
              </a:defRPr>
            </a:lvl1pPr>
            <a:lvl2pPr marL="914400" indent="-457200" eaLnBrk="0" hangingPunct="0">
              <a:spcBef>
                <a:spcPct val="20000"/>
              </a:spcBef>
              <a:spcAft>
                <a:spcPct val="5000"/>
              </a:spcAft>
              <a:buClr>
                <a:schemeClr val="tx1"/>
              </a:buClr>
              <a:buFont typeface="Wingdings" pitchFamily="2" charset="2"/>
              <a:buChar char="Ø"/>
              <a:tabLst>
                <a:tab pos="361950" algn="l"/>
              </a:tabLst>
              <a:defRPr sz="2000">
                <a:solidFill>
                  <a:schemeClr val="tx1"/>
                </a:solidFill>
                <a:latin typeface="Arial" pitchFamily="34" charset="0"/>
              </a:defRPr>
            </a:lvl2pPr>
            <a:lvl3pPr marL="1371600" indent="-457200" eaLnBrk="0" hangingPunct="0">
              <a:spcBef>
                <a:spcPct val="20000"/>
              </a:spcBef>
              <a:spcAft>
                <a:spcPct val="5000"/>
              </a:spcAft>
              <a:buClr>
                <a:schemeClr val="tx1"/>
              </a:buClr>
              <a:buSzPct val="80000"/>
              <a:buChar char="-"/>
              <a:tabLst>
                <a:tab pos="361950" algn="l"/>
              </a:tabLst>
              <a:defRPr>
                <a:solidFill>
                  <a:schemeClr val="tx1"/>
                </a:solidFill>
                <a:latin typeface="Arial" pitchFamily="34" charset="0"/>
              </a:defRPr>
            </a:lvl3pPr>
            <a:lvl4pPr marL="1828800" indent="-457200" eaLnBrk="0" hangingPunct="0">
              <a:spcBef>
                <a:spcPct val="20000"/>
              </a:spcBef>
              <a:spcAft>
                <a:spcPct val="5000"/>
              </a:spcAft>
              <a:buClr>
                <a:schemeClr val="tx1"/>
              </a:buClr>
              <a:buFont typeface="Wingdings" pitchFamily="2" charset="2"/>
              <a:buChar char="l"/>
              <a:tabLst>
                <a:tab pos="361950" algn="l"/>
              </a:tabLst>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9pPr>
          </a:lstStyle>
          <a:p>
            <a:pPr marL="0" indent="0">
              <a:spcBef>
                <a:spcPts val="600"/>
              </a:spcBef>
              <a:spcAft>
                <a:spcPts val="600"/>
              </a:spcAft>
              <a:buClrTx/>
              <a:defRPr/>
            </a:pPr>
            <a:r>
              <a:rPr lang="de-DE" altLang="de-DE" sz="1600" b="1" dirty="0">
                <a:solidFill>
                  <a:srgbClr val="000000"/>
                </a:solidFill>
                <a:latin typeface="Century Gothic" panose="020B0502020202020204" pitchFamily="34" charset="0"/>
              </a:rPr>
              <a:t>Aus welchen „Quellen“ kann der Prüfer weitere Hinweise erhalten?</a:t>
            </a:r>
          </a:p>
          <a:p>
            <a:pPr marL="266700" indent="-266700">
              <a:spcBef>
                <a:spcPts val="600"/>
              </a:spcBef>
              <a:spcAft>
                <a:spcPts val="600"/>
              </a:spcAft>
              <a:buClrTx/>
              <a:buFont typeface="Arial" pitchFamily="34" charset="0"/>
              <a:buAutoNum type="alphaLcPeriod"/>
              <a:tabLst>
                <a:tab pos="266700" algn="l"/>
              </a:tabLst>
              <a:defRPr/>
            </a:pPr>
            <a:r>
              <a:rPr lang="de-DE" altLang="de-DE" sz="1600" dirty="0">
                <a:solidFill>
                  <a:srgbClr val="000000"/>
                </a:solidFill>
                <a:latin typeface="Century Gothic" pitchFamily="34" charset="0"/>
              </a:rPr>
              <a:t>„Dauerakte“ </a:t>
            </a:r>
          </a:p>
          <a:p>
            <a:pPr marL="266700" indent="-266700">
              <a:spcBef>
                <a:spcPts val="600"/>
              </a:spcBef>
              <a:spcAft>
                <a:spcPts val="600"/>
              </a:spcAft>
              <a:buClrTx/>
              <a:buFont typeface="Arial" pitchFamily="34" charset="0"/>
              <a:buAutoNum type="alphaLcPeriod"/>
              <a:tabLst>
                <a:tab pos="266700" algn="l"/>
              </a:tabLst>
              <a:defRPr/>
            </a:pPr>
            <a:r>
              <a:rPr lang="de-DE" altLang="de-DE" sz="1600" dirty="0">
                <a:solidFill>
                  <a:srgbClr val="000000"/>
                </a:solidFill>
                <a:latin typeface="Century Gothic" pitchFamily="34" charset="0"/>
              </a:rPr>
              <a:t>Prüfungsplanung</a:t>
            </a:r>
          </a:p>
          <a:p>
            <a:pPr marL="266700" indent="-266700">
              <a:spcBef>
                <a:spcPts val="600"/>
              </a:spcBef>
              <a:spcAft>
                <a:spcPts val="600"/>
              </a:spcAft>
              <a:buClrTx/>
              <a:buFont typeface="Arial" pitchFamily="34" charset="0"/>
              <a:buAutoNum type="alphaLcPeriod"/>
              <a:tabLst>
                <a:tab pos="266700" algn="l"/>
              </a:tabLst>
              <a:defRPr/>
            </a:pPr>
            <a:r>
              <a:rPr lang="de-DE" altLang="de-DE" sz="1600" dirty="0">
                <a:solidFill>
                  <a:srgbClr val="000000"/>
                </a:solidFill>
                <a:latin typeface="Century Gothic" pitchFamily="34" charset="0"/>
              </a:rPr>
              <a:t>IKS Prüfung</a:t>
            </a:r>
          </a:p>
          <a:p>
            <a:pPr marL="266700" indent="-266700">
              <a:spcBef>
                <a:spcPts val="600"/>
              </a:spcBef>
              <a:spcAft>
                <a:spcPts val="600"/>
              </a:spcAft>
              <a:buClrTx/>
              <a:buFont typeface="Arial" pitchFamily="34" charset="0"/>
              <a:buAutoNum type="alphaLcPeriod"/>
              <a:tabLst>
                <a:tab pos="266700" algn="l"/>
              </a:tabLst>
              <a:defRPr/>
            </a:pPr>
            <a:r>
              <a:rPr lang="de-DE" altLang="de-DE" sz="1600" dirty="0">
                <a:solidFill>
                  <a:srgbClr val="000000"/>
                </a:solidFill>
                <a:latin typeface="Century Gothic" pitchFamily="34" charset="0"/>
              </a:rPr>
              <a:t>Instandhaltung (Anlagevermögen)</a:t>
            </a:r>
          </a:p>
          <a:p>
            <a:pPr marL="266700" indent="-266700">
              <a:spcBef>
                <a:spcPts val="600"/>
              </a:spcBef>
              <a:spcAft>
                <a:spcPts val="600"/>
              </a:spcAft>
              <a:buClrTx/>
              <a:buFont typeface="Arial" pitchFamily="34" charset="0"/>
              <a:buAutoNum type="alphaLcPeriod"/>
              <a:tabLst>
                <a:tab pos="266700" algn="l"/>
              </a:tabLst>
              <a:defRPr/>
            </a:pPr>
            <a:r>
              <a:rPr lang="de-DE" altLang="de-DE" sz="1600" dirty="0">
                <a:solidFill>
                  <a:srgbClr val="000000"/>
                </a:solidFill>
                <a:latin typeface="Century Gothic" pitchFamily="34" charset="0"/>
              </a:rPr>
              <a:t>Einkaufkontrakte, Drohverluste (Vorräte)</a:t>
            </a:r>
          </a:p>
          <a:p>
            <a:pPr marL="266700" indent="-266700">
              <a:spcBef>
                <a:spcPts val="600"/>
              </a:spcBef>
              <a:spcAft>
                <a:spcPts val="600"/>
              </a:spcAft>
              <a:buClrTx/>
              <a:buFont typeface="Arial" pitchFamily="34" charset="0"/>
              <a:buAutoNum type="alphaLcPeriod"/>
              <a:tabLst>
                <a:tab pos="266700" algn="l"/>
              </a:tabLst>
              <a:defRPr/>
            </a:pPr>
            <a:r>
              <a:rPr lang="de-DE" altLang="de-DE" sz="1600" dirty="0">
                <a:solidFill>
                  <a:srgbClr val="000000"/>
                </a:solidFill>
                <a:latin typeface="Century Gothic" pitchFamily="34" charset="0"/>
              </a:rPr>
              <a:t>Finanzgeschäfte (Kasse/Banken) </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Personalabrechnungen</a:t>
            </a:r>
          </a:p>
          <a:p>
            <a:pPr marL="266700" indent="-266700">
              <a:spcBef>
                <a:spcPts val="600"/>
              </a:spcBef>
              <a:spcAft>
                <a:spcPts val="600"/>
              </a:spcAft>
              <a:buClrTx/>
              <a:buFont typeface="Arial" pitchFamily="34" charset="0"/>
              <a:buAutoNum type="alphaLcPeriod" startAt="8"/>
              <a:tabLst>
                <a:tab pos="266700" algn="l"/>
              </a:tabLst>
              <a:defRPr/>
            </a:pPr>
            <a:r>
              <a:rPr lang="de-DE" altLang="de-DE" sz="1600" dirty="0">
                <a:solidFill>
                  <a:srgbClr val="000000"/>
                </a:solidFill>
                <a:latin typeface="Century Gothic" pitchFamily="34" charset="0"/>
              </a:rPr>
              <a:t>Ausstehende Eingangsrechnungen (Verbindlichkeiten)	</a:t>
            </a:r>
          </a:p>
          <a:p>
            <a:pPr marL="266700" indent="-266700">
              <a:spcBef>
                <a:spcPts val="600"/>
              </a:spcBef>
              <a:spcAft>
                <a:spcPts val="600"/>
              </a:spcAft>
              <a:buClrTx/>
              <a:buFont typeface="Arial" pitchFamily="34" charset="0"/>
              <a:buAutoNum type="alphaLcPeriod" startAt="8"/>
              <a:tabLst>
                <a:tab pos="266700" algn="l"/>
              </a:tabLst>
              <a:defRPr/>
            </a:pPr>
            <a:r>
              <a:rPr lang="de-DE" altLang="de-DE" sz="1600" dirty="0">
                <a:solidFill>
                  <a:srgbClr val="000000"/>
                </a:solidFill>
                <a:latin typeface="Century Gothic" pitchFamily="34" charset="0"/>
              </a:rPr>
              <a:t>Abfindung, Jubiläen… (Personalaufwand)</a:t>
            </a:r>
          </a:p>
          <a:p>
            <a:pPr marL="266700" indent="-266700">
              <a:spcBef>
                <a:spcPts val="600"/>
              </a:spcBef>
              <a:spcAft>
                <a:spcPts val="600"/>
              </a:spcAft>
              <a:buClrTx/>
              <a:buFont typeface="Arial" pitchFamily="34" charset="0"/>
              <a:buAutoNum type="alphaLcPeriod" startAt="8"/>
              <a:tabLst>
                <a:tab pos="266700" algn="l"/>
              </a:tabLst>
              <a:defRPr/>
            </a:pPr>
            <a:r>
              <a:rPr lang="de-DE" altLang="de-DE" sz="1600" dirty="0">
                <a:solidFill>
                  <a:srgbClr val="000000"/>
                </a:solidFill>
                <a:latin typeface="Century Gothic" pitchFamily="34" charset="0"/>
              </a:rPr>
              <a:t>Umfang der Mieten für ungenutzte Anlagen (</a:t>
            </a:r>
            <a:r>
              <a:rPr lang="de-DE" altLang="de-DE" sz="1600">
                <a:solidFill>
                  <a:srgbClr val="000000"/>
                </a:solidFill>
                <a:latin typeface="Century Gothic" pitchFamily="34" charset="0"/>
              </a:rPr>
              <a:t>sonstige betrieblichen </a:t>
            </a:r>
            <a:r>
              <a:rPr lang="de-DE" altLang="de-DE" sz="1600" dirty="0">
                <a:solidFill>
                  <a:srgbClr val="000000"/>
                </a:solidFill>
                <a:latin typeface="Century Gothic" pitchFamily="34" charset="0"/>
              </a:rPr>
              <a:t>Aufwendungen)</a:t>
            </a:r>
          </a:p>
          <a:p>
            <a:pPr marL="266700" indent="-266700">
              <a:spcBef>
                <a:spcPts val="600"/>
              </a:spcBef>
              <a:spcAft>
                <a:spcPts val="600"/>
              </a:spcAft>
              <a:buClrTx/>
              <a:buFont typeface="Arial" pitchFamily="34" charset="0"/>
              <a:buAutoNum type="alphaLcPeriod" startAt="8"/>
              <a:tabLst>
                <a:tab pos="266700" algn="l"/>
              </a:tabLst>
              <a:defRPr/>
            </a:pPr>
            <a:r>
              <a:rPr lang="de-DE" altLang="de-DE" sz="1600" dirty="0">
                <a:solidFill>
                  <a:srgbClr val="000000"/>
                </a:solidFill>
                <a:latin typeface="Century Gothic" pitchFamily="34" charset="0"/>
              </a:rPr>
              <a:t>Prüfungsfeststellungen für Steuern (am Ende der Prüfung)</a:t>
            </a:r>
          </a:p>
        </p:txBody>
      </p:sp>
      <p:sp>
        <p:nvSpPr>
          <p:cNvPr id="649219" name="Rectangle 2">
            <a:extLst>
              <a:ext uri="{FF2B5EF4-FFF2-40B4-BE49-F238E27FC236}">
                <a16:creationId xmlns:a16="http://schemas.microsoft.com/office/drawing/2014/main" id="{7B3C3AA6-D44C-4740-8D82-4CA8DEDAC444}"/>
              </a:ext>
            </a:extLst>
          </p:cNvPr>
          <p:cNvSpPr txBox="1">
            <a:spLocks/>
          </p:cNvSpPr>
          <p:nvPr/>
        </p:nvSpPr>
        <p:spPr bwMode="auto">
          <a:xfrm>
            <a:off x="1055440" y="1087017"/>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30000"/>
              </a:spcBef>
              <a:buClr>
                <a:srgbClr val="000000"/>
              </a:buClr>
            </a:pPr>
            <a:r>
              <a:rPr lang="de-DE" altLang="de-DE" sz="1600" b="1" dirty="0">
                <a:solidFill>
                  <a:srgbClr val="00B0F0"/>
                </a:solidFill>
                <a:latin typeface="Century Gothic" panose="020B0502020202020204" pitchFamily="34" charset="0"/>
              </a:rPr>
              <a:t>7.3.4 Informationen/Hinweise aus anderen Prüffeldern/IKS </a:t>
            </a:r>
            <a:br>
              <a:rPr lang="de-DE" altLang="de-DE" sz="1600" b="1" dirty="0">
                <a:solidFill>
                  <a:srgbClr val="00B0F0"/>
                </a:solidFill>
                <a:latin typeface="Century Gothic" panose="020B0502020202020204" pitchFamily="34" charset="0"/>
              </a:rPr>
            </a:br>
            <a:r>
              <a:rPr lang="de-DE" altLang="de-DE" sz="1600" b="1" dirty="0">
                <a:solidFill>
                  <a:srgbClr val="00B0F0"/>
                </a:solidFill>
                <a:latin typeface="Century Gothic" panose="020B0502020202020204" pitchFamily="34" charset="0"/>
              </a:rPr>
              <a:t>          </a:t>
            </a:r>
          </a:p>
        </p:txBody>
      </p:sp>
      <p:sp>
        <p:nvSpPr>
          <p:cNvPr id="649221" name="Textfeld 1">
            <a:extLst>
              <a:ext uri="{FF2B5EF4-FFF2-40B4-BE49-F238E27FC236}">
                <a16:creationId xmlns:a16="http://schemas.microsoft.com/office/drawing/2014/main" id="{A90B1626-F534-4246-8CF1-BE2FB03508E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Tree>
  </p:cSld>
  <p:clrMapOvr>
    <a:masterClrMapping/>
  </p:clrMapOvr>
  <p:transition spd="slow"/>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525E636D-66AB-4B65-8420-EAE1DE1337E7}"/>
              </a:ext>
            </a:extLst>
          </p:cNvPr>
          <p:cNvSpPr txBox="1">
            <a:spLocks noChangeArrowheads="1"/>
          </p:cNvSpPr>
          <p:nvPr/>
        </p:nvSpPr>
        <p:spPr bwMode="auto">
          <a:xfrm>
            <a:off x="957554" y="1412776"/>
            <a:ext cx="10801351"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75000"/>
              </a:spcBef>
              <a:buClr>
                <a:schemeClr val="tx1"/>
              </a:buClr>
              <a:buFont typeface="Wingdings" pitchFamily="2" charset="2"/>
              <a:tabLst>
                <a:tab pos="361950" algn="l"/>
              </a:tabLst>
              <a:defRPr sz="2000">
                <a:solidFill>
                  <a:schemeClr val="tx1"/>
                </a:solidFill>
                <a:latin typeface="Arial" pitchFamily="34" charset="0"/>
              </a:defRPr>
            </a:lvl1pPr>
            <a:lvl2pPr marL="914400" indent="-457200" eaLnBrk="0" hangingPunct="0">
              <a:spcBef>
                <a:spcPct val="20000"/>
              </a:spcBef>
              <a:spcAft>
                <a:spcPct val="5000"/>
              </a:spcAft>
              <a:buClr>
                <a:schemeClr val="tx1"/>
              </a:buClr>
              <a:buFont typeface="Wingdings" pitchFamily="2" charset="2"/>
              <a:buChar char="Ø"/>
              <a:tabLst>
                <a:tab pos="361950" algn="l"/>
              </a:tabLst>
              <a:defRPr sz="2000">
                <a:solidFill>
                  <a:schemeClr val="tx1"/>
                </a:solidFill>
                <a:latin typeface="Arial" pitchFamily="34" charset="0"/>
              </a:defRPr>
            </a:lvl2pPr>
            <a:lvl3pPr marL="1371600" indent="-457200" eaLnBrk="0" hangingPunct="0">
              <a:spcBef>
                <a:spcPct val="20000"/>
              </a:spcBef>
              <a:spcAft>
                <a:spcPct val="5000"/>
              </a:spcAft>
              <a:buClr>
                <a:schemeClr val="tx1"/>
              </a:buClr>
              <a:buSzPct val="80000"/>
              <a:buChar char="-"/>
              <a:tabLst>
                <a:tab pos="361950" algn="l"/>
              </a:tabLst>
              <a:defRPr>
                <a:solidFill>
                  <a:schemeClr val="tx1"/>
                </a:solidFill>
                <a:latin typeface="Arial" pitchFamily="34" charset="0"/>
              </a:defRPr>
            </a:lvl3pPr>
            <a:lvl4pPr marL="1828800" indent="-457200" eaLnBrk="0" hangingPunct="0">
              <a:spcBef>
                <a:spcPct val="20000"/>
              </a:spcBef>
              <a:spcAft>
                <a:spcPct val="5000"/>
              </a:spcAft>
              <a:buClr>
                <a:schemeClr val="tx1"/>
              </a:buClr>
              <a:buFont typeface="Wingdings" pitchFamily="2" charset="2"/>
              <a:buChar char="l"/>
              <a:tabLst>
                <a:tab pos="361950" algn="l"/>
              </a:tabLst>
              <a:defRPr sz="1600">
                <a:solidFill>
                  <a:schemeClr val="tx1"/>
                </a:solidFill>
                <a:latin typeface="Arial" pitchFamily="34" charset="0"/>
              </a:defRPr>
            </a:lvl4pPr>
            <a:lvl5pPr marL="2286000" indent="-457200" eaLnBrk="0"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5pPr>
            <a:lvl6pPr marL="27432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6pPr>
            <a:lvl7pPr marL="32004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7pPr>
            <a:lvl8pPr marL="36576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8pPr>
            <a:lvl9pPr marL="4114800" indent="-457200" eaLnBrk="0" fontAlgn="base" hangingPunct="0">
              <a:spcBef>
                <a:spcPct val="20000"/>
              </a:spcBef>
              <a:spcAft>
                <a:spcPct val="5000"/>
              </a:spcAft>
              <a:buClr>
                <a:srgbClr val="333333"/>
              </a:buClr>
              <a:buSzPct val="85000"/>
              <a:buFont typeface="Wingdings" pitchFamily="2" charset="2"/>
              <a:buChar char="l"/>
              <a:tabLst>
                <a:tab pos="361950" algn="l"/>
              </a:tabLst>
              <a:defRPr sz="1600">
                <a:solidFill>
                  <a:srgbClr val="333333"/>
                </a:solidFill>
                <a:latin typeface="Arial" pitchFamily="34" charset="0"/>
              </a:defRPr>
            </a:lvl9pPr>
          </a:lstStyle>
          <a:p>
            <a:pPr marL="266700" indent="-266700">
              <a:spcBef>
                <a:spcPts val="600"/>
              </a:spcBef>
              <a:spcAft>
                <a:spcPts val="600"/>
              </a:spcAft>
              <a:buClrTx/>
              <a:defRPr/>
            </a:pPr>
            <a:r>
              <a:rPr lang="de-DE" altLang="de-DE" sz="1600" b="1" dirty="0">
                <a:solidFill>
                  <a:srgbClr val="000000"/>
                </a:solidFill>
                <a:latin typeface="Century Gothic" panose="020B0502020202020204" pitchFamily="34" charset="0"/>
              </a:rPr>
              <a:t>Allgemeine Prüfungshandlungen</a:t>
            </a:r>
          </a:p>
          <a:p>
            <a:pPr marL="266700" indent="-266700">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Rechnerische Überprüfung des Rückstellungsspiegels (</a:t>
            </a:r>
            <a:r>
              <a:rPr lang="de-DE" altLang="de-DE" sz="1600" b="1" dirty="0">
                <a:solidFill>
                  <a:srgbClr val="000000"/>
                </a:solidFill>
                <a:latin typeface="Century Gothic" panose="020B0502020202020204" pitchFamily="34" charset="0"/>
              </a:rPr>
              <a:t>Bewertung und Genauigkeit</a:t>
            </a:r>
            <a:r>
              <a:rPr lang="de-DE" altLang="de-DE" sz="1600" dirty="0">
                <a:solidFill>
                  <a:srgbClr val="000000"/>
                </a:solidFill>
                <a:latin typeface="Century Gothic" panose="020B0502020202020204" pitchFamily="34" charset="0"/>
              </a:rPr>
              <a:t>)</a:t>
            </a:r>
          </a:p>
          <a:p>
            <a:pPr marL="266700" indent="-266700">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Abstimmen der Restbuchwerte Rückstellungsspiegel </a:t>
            </a:r>
            <a:r>
              <a:rPr lang="de-DE" altLang="de-DE" sz="1600">
                <a:solidFill>
                  <a:srgbClr val="000000"/>
                </a:solidFill>
                <a:latin typeface="Century Gothic" panose="020B0502020202020204" pitchFamily="34" charset="0"/>
              </a:rPr>
              <a:t>mit Bilanzwerten</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a:t>
            </a:r>
            <a:r>
              <a:rPr lang="de-DE" altLang="de-DE" sz="1600" b="1" dirty="0">
                <a:solidFill>
                  <a:srgbClr val="000000"/>
                </a:solidFill>
                <a:latin typeface="Century Gothic" panose="020B0502020202020204" pitchFamily="34" charset="0"/>
              </a:rPr>
              <a:t>Genauigkeit und Ausweis</a:t>
            </a:r>
            <a:r>
              <a:rPr lang="de-DE" altLang="de-DE" sz="1600" dirty="0">
                <a:solidFill>
                  <a:srgbClr val="000000"/>
                </a:solidFill>
                <a:latin typeface="Century Gothic" panose="020B0502020202020204" pitchFamily="34" charset="0"/>
              </a:rPr>
              <a:t>)</a:t>
            </a:r>
          </a:p>
          <a:p>
            <a:pPr marL="266700" indent="-266700">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Abstimmen der Veränderungen der Rückstellungen im </a:t>
            </a:r>
            <a:r>
              <a:rPr lang="de-DE" altLang="de-DE" sz="1600">
                <a:solidFill>
                  <a:srgbClr val="000000"/>
                </a:solidFill>
                <a:latin typeface="Century Gothic" panose="020B0502020202020204" pitchFamily="34" charset="0"/>
              </a:rPr>
              <a:t>Rückstellungsspiegel mit</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Gewinn- </a:t>
            </a:r>
            <a:r>
              <a:rPr lang="de-DE" altLang="de-DE" sz="1600" dirty="0">
                <a:solidFill>
                  <a:srgbClr val="000000"/>
                </a:solidFill>
                <a:latin typeface="Century Gothic" panose="020B0502020202020204" pitchFamily="34" charset="0"/>
              </a:rPr>
              <a:t>und Verlustrechnung (</a:t>
            </a:r>
            <a:r>
              <a:rPr lang="de-DE" altLang="de-DE" sz="1600" b="1" dirty="0">
                <a:solidFill>
                  <a:srgbClr val="000000"/>
                </a:solidFill>
                <a:latin typeface="Century Gothic" panose="020B0502020202020204" pitchFamily="34" charset="0"/>
              </a:rPr>
              <a:t>Genauigkeit und Ausweis</a:t>
            </a:r>
            <a:r>
              <a:rPr lang="de-DE" altLang="de-DE" sz="1600" dirty="0">
                <a:solidFill>
                  <a:srgbClr val="000000"/>
                </a:solidFill>
                <a:latin typeface="Century Gothic" panose="020B0502020202020204" pitchFamily="34" charset="0"/>
              </a:rPr>
              <a:t>)</a:t>
            </a:r>
          </a:p>
          <a:p>
            <a:pPr marL="266700" indent="-266700">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Befragung Leiter Rechnungswesen (ggf. mit Checkliste Rückstellungen </a:t>
            </a:r>
            <a:r>
              <a:rPr lang="de-DE" altLang="de-DE" sz="1600" b="1" dirty="0">
                <a:solidFill>
                  <a:srgbClr val="000000"/>
                </a:solidFill>
                <a:latin typeface="Century Gothic" panose="020B0502020202020204" pitchFamily="34" charset="0"/>
              </a:rPr>
              <a:t>Vollständigkeit</a:t>
            </a:r>
            <a:r>
              <a:rPr lang="de-DE" altLang="de-DE" sz="1600" dirty="0">
                <a:solidFill>
                  <a:srgbClr val="000000"/>
                </a:solidFill>
                <a:latin typeface="Century Gothic" panose="020B0502020202020204" pitchFamily="34" charset="0"/>
              </a:rPr>
              <a:t>)</a:t>
            </a:r>
          </a:p>
          <a:p>
            <a:pPr marL="266700" indent="-266700">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Auswertung Bestätigungsschreiben Dritter (z. B. Bankbestätigungen</a:t>
            </a:r>
            <a:r>
              <a:rPr lang="de-DE" altLang="de-DE" sz="1600">
                <a:solidFill>
                  <a:srgbClr val="000000"/>
                </a:solidFill>
                <a:latin typeface="Century Gothic" panose="020B0502020202020204" pitchFamily="34" charset="0"/>
              </a:rPr>
              <a:t>, Rechtsanwalt</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oder </a:t>
            </a:r>
            <a:r>
              <a:rPr lang="de-DE" altLang="de-DE" sz="1600" dirty="0">
                <a:solidFill>
                  <a:srgbClr val="000000"/>
                </a:solidFill>
                <a:latin typeface="Century Gothic" panose="020B0502020202020204" pitchFamily="34" charset="0"/>
              </a:rPr>
              <a:t>Steuerberater) und Gutachten (z. B. Jubiläums- oder </a:t>
            </a:r>
            <a:r>
              <a:rPr lang="de-DE" altLang="de-DE" sz="1600">
                <a:solidFill>
                  <a:srgbClr val="000000"/>
                </a:solidFill>
                <a:latin typeface="Century Gothic" panose="020B0502020202020204" pitchFamily="34" charset="0"/>
              </a:rPr>
              <a:t>Pensionsrückstellung),</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siehe </a:t>
            </a:r>
            <a:r>
              <a:rPr lang="de-DE" altLang="de-DE" sz="1600" dirty="0">
                <a:solidFill>
                  <a:srgbClr val="000000"/>
                </a:solidFill>
                <a:latin typeface="Century Gothic" panose="020B0502020202020204" pitchFamily="34" charset="0"/>
              </a:rPr>
              <a:t>vorne (</a:t>
            </a:r>
            <a:r>
              <a:rPr lang="de-DE" altLang="de-DE" sz="1600" b="1" dirty="0">
                <a:solidFill>
                  <a:srgbClr val="000000"/>
                </a:solidFill>
                <a:latin typeface="Century Gothic" panose="020B0502020202020204" pitchFamily="34" charset="0"/>
              </a:rPr>
              <a:t>Existenz/Vorhandensein</a:t>
            </a:r>
            <a:r>
              <a:rPr lang="de-DE" altLang="de-DE" sz="1600" dirty="0">
                <a:solidFill>
                  <a:srgbClr val="000000"/>
                </a:solidFill>
                <a:latin typeface="Century Gothic" panose="020B0502020202020204" pitchFamily="34" charset="0"/>
              </a:rPr>
              <a:t>)</a:t>
            </a:r>
          </a:p>
          <a:p>
            <a:pPr marL="266700" indent="-266700">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anose="020B0502020202020204" pitchFamily="34" charset="0"/>
              </a:rPr>
              <a:t>Durchsicht der wesentlichen Verträge (Absatz- sowie </a:t>
            </a:r>
            <a:r>
              <a:rPr lang="de-DE" altLang="de-DE" sz="1600">
                <a:solidFill>
                  <a:srgbClr val="000000"/>
                </a:solidFill>
                <a:latin typeface="Century Gothic" panose="020B0502020202020204" pitchFamily="34" charset="0"/>
              </a:rPr>
              <a:t>Beschaffungsverträge sowie</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Dauerschuldverträge</a:t>
            </a:r>
            <a:r>
              <a:rPr lang="de-DE" altLang="de-DE" sz="1600" dirty="0">
                <a:solidFill>
                  <a:srgbClr val="000000"/>
                </a:solidFill>
                <a:latin typeface="Century Gothic" panose="020B0502020202020204" pitchFamily="34" charset="0"/>
              </a:rPr>
              <a:t>), siehe vorne (</a:t>
            </a:r>
            <a:r>
              <a:rPr lang="de-DE" altLang="de-DE" sz="1600" b="1" dirty="0">
                <a:solidFill>
                  <a:srgbClr val="000000"/>
                </a:solidFill>
                <a:latin typeface="Century Gothic" panose="020B0502020202020204" pitchFamily="34" charset="0"/>
              </a:rPr>
              <a:t>Vollständigkeit, Existenz/Vorhandensein</a:t>
            </a:r>
            <a:r>
              <a:rPr lang="de-DE" altLang="de-DE" sz="1600" dirty="0">
                <a:solidFill>
                  <a:srgbClr val="000000"/>
                </a:solidFill>
                <a:latin typeface="Century Gothic" panose="020B0502020202020204" pitchFamily="34" charset="0"/>
              </a:rPr>
              <a:t>)</a:t>
            </a:r>
          </a:p>
          <a:p>
            <a:pPr marL="0" indent="0">
              <a:spcBef>
                <a:spcPts val="600"/>
              </a:spcBef>
              <a:spcAft>
                <a:spcPts val="600"/>
              </a:spcAft>
              <a:buClrTx/>
              <a:defRPr/>
            </a:pPr>
            <a:endParaRPr lang="de-DE" altLang="de-DE" sz="1600" dirty="0">
              <a:solidFill>
                <a:srgbClr val="000000"/>
              </a:solidFill>
              <a:latin typeface="Century Gothic" panose="020B0502020202020204" pitchFamily="34" charset="0"/>
            </a:endParaRPr>
          </a:p>
        </p:txBody>
      </p:sp>
      <p:sp>
        <p:nvSpPr>
          <p:cNvPr id="651267" name="Rectangle 2">
            <a:extLst>
              <a:ext uri="{FF2B5EF4-FFF2-40B4-BE49-F238E27FC236}">
                <a16:creationId xmlns:a16="http://schemas.microsoft.com/office/drawing/2014/main" id="{10221ACB-2C70-4344-8531-7726BD20A14B}"/>
              </a:ext>
            </a:extLst>
          </p:cNvPr>
          <p:cNvSpPr txBox="1">
            <a:spLocks/>
          </p:cNvSpPr>
          <p:nvPr/>
        </p:nvSpPr>
        <p:spPr bwMode="auto">
          <a:xfrm>
            <a:off x="1055290" y="1074639"/>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anose="05000000000000000000" pitchFamily="2" charset="2"/>
              <a:defRPr sz="2000">
                <a:solidFill>
                  <a:schemeClr val="tx1"/>
                </a:solidFill>
                <a:latin typeface="Arial" panose="020B0604020202020204" pitchFamily="34" charset="0"/>
              </a:defRPr>
            </a:lvl1pPr>
            <a:lvl2pPr marL="180975" indent="-179388" defTabSz="419100">
              <a:spcBef>
                <a:spcPct val="20000"/>
              </a:spcBef>
              <a:spcAft>
                <a:spcPct val="5000"/>
              </a:spcAft>
              <a:buClr>
                <a:schemeClr val="tx1"/>
              </a:buClr>
              <a:buFont typeface="Wingdings" panose="05000000000000000000" pitchFamily="2" charset="2"/>
              <a:buChar char="Ø"/>
              <a:defRPr sz="2000">
                <a:solidFill>
                  <a:schemeClr val="tx1"/>
                </a:solidFill>
                <a:latin typeface="Arial" panose="020B0604020202020204"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anose="020B0604020202020204" pitchFamily="34" charset="0"/>
              </a:defRPr>
            </a:lvl3pPr>
            <a:lvl4pPr marL="895350" indent="-174625" defTabSz="419100">
              <a:spcBef>
                <a:spcPct val="20000"/>
              </a:spcBef>
              <a:spcAft>
                <a:spcPct val="5000"/>
              </a:spcAft>
              <a:buClr>
                <a:schemeClr val="tx1"/>
              </a:buClr>
              <a:buFont typeface="Wingdings" panose="05000000000000000000" pitchFamily="2" charset="2"/>
              <a:buChar char="l"/>
              <a:defRPr sz="1600">
                <a:solidFill>
                  <a:schemeClr val="tx1"/>
                </a:solidFill>
                <a:latin typeface="Arial" panose="020B0604020202020204" pitchFamily="34" charset="0"/>
              </a:defRPr>
            </a:lvl4pPr>
            <a:lvl5pPr marL="1257300" indent="-180975" defTabSz="41910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5pPr>
            <a:lvl6pPr marL="17145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6pPr>
            <a:lvl7pPr marL="21717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7pPr>
            <a:lvl8pPr marL="26289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8pPr>
            <a:lvl9pPr marL="3086100" indent="-180975" defTabSz="419100" eaLnBrk="0" fontAlgn="base" hangingPunct="0">
              <a:spcBef>
                <a:spcPct val="20000"/>
              </a:spcBef>
              <a:spcAft>
                <a:spcPct val="5000"/>
              </a:spcAft>
              <a:buClr>
                <a:srgbClr val="333333"/>
              </a:buClr>
              <a:buSzPct val="85000"/>
              <a:buFont typeface="Wingdings" panose="05000000000000000000" pitchFamily="2" charset="2"/>
              <a:buChar char="l"/>
              <a:defRPr sz="1600">
                <a:solidFill>
                  <a:srgbClr val="333333"/>
                </a:solidFill>
                <a:latin typeface="Arial" panose="020B0604020202020204" pitchFamily="34" charset="0"/>
              </a:defRPr>
            </a:lvl9pPr>
          </a:lstStyle>
          <a:p>
            <a:pPr eaLnBrk="1" hangingPunct="1">
              <a:spcBef>
                <a:spcPct val="0"/>
              </a:spcBef>
              <a:buClr>
                <a:srgbClr val="000000"/>
              </a:buClr>
            </a:pPr>
            <a:r>
              <a:rPr lang="de-DE" altLang="de-DE" sz="1600" b="1" dirty="0">
                <a:solidFill>
                  <a:srgbClr val="00B0F0"/>
                </a:solidFill>
                <a:latin typeface="Century Gothic" panose="020B0502020202020204" pitchFamily="34" charset="0"/>
              </a:rPr>
              <a:t>7.3.5 Zusammenfassende Hinweise für den Prüfungspraktiker</a:t>
            </a:r>
          </a:p>
        </p:txBody>
      </p:sp>
      <p:sp>
        <p:nvSpPr>
          <p:cNvPr id="651269" name="Textfeld 1">
            <a:extLst>
              <a:ext uri="{FF2B5EF4-FFF2-40B4-BE49-F238E27FC236}">
                <a16:creationId xmlns:a16="http://schemas.microsoft.com/office/drawing/2014/main" id="{EC29F157-F6B1-45B1-AFCD-CFB0BEAFBAA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Tree>
  </p:cSld>
  <p:clrMapOvr>
    <a:masterClrMapping/>
  </p:clrMapOvr>
  <p:transition spd="slow"/>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7" name="Textfeld 1">
            <a:extLst>
              <a:ext uri="{FF2B5EF4-FFF2-40B4-BE49-F238E27FC236}">
                <a16:creationId xmlns:a16="http://schemas.microsoft.com/office/drawing/2014/main" id="{0E33B66F-0322-4C73-8F0E-C759CF5C699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8" name="Rectangle 2">
            <a:extLst>
              <a:ext uri="{FF2B5EF4-FFF2-40B4-BE49-F238E27FC236}">
                <a16:creationId xmlns:a16="http://schemas.microsoft.com/office/drawing/2014/main" id="{21C8E438-94E4-4D54-A3F9-E0CE98387A85}"/>
              </a:ext>
            </a:extLst>
          </p:cNvPr>
          <p:cNvSpPr txBox="1">
            <a:spLocks/>
          </p:cNvSpPr>
          <p:nvPr/>
        </p:nvSpPr>
        <p:spPr bwMode="auto">
          <a:xfrm>
            <a:off x="1056587" y="101691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9" name="Rectangle 3">
            <a:extLst>
              <a:ext uri="{FF2B5EF4-FFF2-40B4-BE49-F238E27FC236}">
                <a16:creationId xmlns:a16="http://schemas.microsoft.com/office/drawing/2014/main" id="{C7AC3084-55D7-4648-B5E0-AC55FD67C0A3}"/>
              </a:ext>
            </a:extLst>
          </p:cNvPr>
          <p:cNvSpPr txBox="1">
            <a:spLocks/>
          </p:cNvSpPr>
          <p:nvPr/>
        </p:nvSpPr>
        <p:spPr>
          <a:xfrm>
            <a:off x="948928" y="1378670"/>
            <a:ext cx="10801350" cy="5146674"/>
          </a:xfrm>
          <a:prstGeom prst="rect">
            <a:avLst/>
          </a:prstGeom>
        </p:spPr>
        <p:txBody>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spcBef>
                <a:spcPts val="600"/>
              </a:spcBef>
              <a:spcAft>
                <a:spcPts val="600"/>
              </a:spcAft>
              <a:tabLst>
                <a:tab pos="2152650" algn="l"/>
              </a:tabLst>
              <a:defRPr/>
            </a:pPr>
            <a:r>
              <a:rPr lang="de-DE" altLang="de-DE" sz="1600" b="1" dirty="0">
                <a:solidFill>
                  <a:srgbClr val="00B0F0"/>
                </a:solidFill>
                <a:latin typeface="Century Gothic" panose="020B0502020202020204" pitchFamily="34" charset="0"/>
              </a:rPr>
              <a:t>Praxishilfen zu diesem Themenbereich</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7/1: 	</a:t>
            </a:r>
            <a:r>
              <a:rPr lang="de-DE" altLang="de-DE" sz="1600" dirty="0">
                <a:solidFill>
                  <a:srgbClr val="000000"/>
                </a:solidFill>
                <a:latin typeface="Century Gothic" panose="020B0502020202020204" pitchFamily="34" charset="0"/>
              </a:rPr>
              <a:t>„Verzeichnis der Sonstigen Rückstellungen (Kurzversion)</a:t>
            </a:r>
            <a:endParaRPr lang="de-DE" altLang="de-DE" sz="1600" dirty="0">
              <a:latin typeface="Century Gothic" panose="020B0502020202020204" pitchFamily="34" charset="0"/>
            </a:endParaRP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7/2: 	</a:t>
            </a:r>
            <a:r>
              <a:rPr lang="de-DE" altLang="de-DE" sz="1600" dirty="0">
                <a:solidFill>
                  <a:srgbClr val="000000"/>
                </a:solidFill>
                <a:latin typeface="Century Gothic" panose="020B0502020202020204" pitchFamily="34" charset="0"/>
              </a:rPr>
              <a:t>„Verzeichnis der Sonstigen Rückstellungen (Langversion)“</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7/3: 	</a:t>
            </a:r>
            <a:r>
              <a:rPr lang="de-DE" altLang="de-DE" sz="1600" dirty="0">
                <a:solidFill>
                  <a:srgbClr val="000000"/>
                </a:solidFill>
                <a:latin typeface="Century Gothic" panose="020B0502020202020204" pitchFamily="34" charset="0"/>
              </a:rPr>
              <a:t>„Praxisfall 1: </a:t>
            </a:r>
            <a:r>
              <a:rPr lang="de-DE" altLang="de-DE" sz="1600" dirty="0" err="1">
                <a:solidFill>
                  <a:srgbClr val="000000"/>
                </a:solidFill>
                <a:latin typeface="Century Gothic" panose="020B0502020202020204" pitchFamily="34" charset="0"/>
              </a:rPr>
              <a:t>Quahog</a:t>
            </a:r>
            <a:r>
              <a:rPr lang="de-DE" altLang="de-DE" sz="1600" dirty="0">
                <a:solidFill>
                  <a:srgbClr val="000000"/>
                </a:solidFill>
                <a:latin typeface="Century Gothic" panose="020B0502020202020204" pitchFamily="34" charset="0"/>
              </a:rPr>
              <a:t> Anlagenbau AG“</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7/4: 	</a:t>
            </a:r>
            <a:r>
              <a:rPr lang="de-DE" altLang="de-DE" sz="1600" dirty="0">
                <a:solidFill>
                  <a:srgbClr val="000000"/>
                </a:solidFill>
                <a:latin typeface="Century Gothic" panose="020B0502020202020204" pitchFamily="34" charset="0"/>
              </a:rPr>
              <a:t>„Praxisfall 2: Schlaumeier GmbH“</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7/5: 	</a:t>
            </a:r>
            <a:r>
              <a:rPr lang="de-DE" altLang="de-DE" sz="1600" dirty="0">
                <a:solidFill>
                  <a:srgbClr val="000000"/>
                </a:solidFill>
                <a:latin typeface="Century Gothic" panose="020B0502020202020204" pitchFamily="34" charset="0"/>
              </a:rPr>
              <a:t>„Praxisfall 3: Stan Smith GmbH &amp; Co. KG“</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7/6: 	</a:t>
            </a:r>
            <a:r>
              <a:rPr lang="de-DE" altLang="de-DE" sz="1600" dirty="0">
                <a:solidFill>
                  <a:srgbClr val="000000"/>
                </a:solidFill>
                <a:latin typeface="Century Gothic" panose="020B0502020202020204" pitchFamily="34" charset="0"/>
              </a:rPr>
              <a:t>„Praxisfall 4: Bruchbude OHG“</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7/7: 	</a:t>
            </a:r>
            <a:r>
              <a:rPr lang="de-DE" altLang="de-DE" sz="1600" dirty="0">
                <a:solidFill>
                  <a:srgbClr val="000000"/>
                </a:solidFill>
                <a:latin typeface="Century Gothic" panose="020B0502020202020204" pitchFamily="34" charset="0"/>
              </a:rPr>
              <a:t>„Praxisfall 5: New Business GmbH“</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7/8: 	</a:t>
            </a:r>
            <a:r>
              <a:rPr lang="de-DE" altLang="de-DE" sz="1600" dirty="0">
                <a:solidFill>
                  <a:srgbClr val="000000"/>
                </a:solidFill>
                <a:latin typeface="Century Gothic" panose="020B0502020202020204" pitchFamily="34" charset="0"/>
              </a:rPr>
              <a:t>„Praxisfall 6: Prüferdialog zu Rückstellungen“</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7/9: 	</a:t>
            </a:r>
            <a:r>
              <a:rPr lang="de-DE" altLang="de-DE" sz="1600" dirty="0">
                <a:solidFill>
                  <a:srgbClr val="000000"/>
                </a:solidFill>
                <a:latin typeface="Century Gothic" panose="020B0502020202020204" pitchFamily="34" charset="0"/>
              </a:rPr>
              <a:t>„Lösungshinweise zu Praxisfall 1: </a:t>
            </a:r>
            <a:r>
              <a:rPr lang="de-DE" altLang="de-DE" sz="1600" dirty="0" err="1">
                <a:solidFill>
                  <a:srgbClr val="000000"/>
                </a:solidFill>
                <a:latin typeface="Century Gothic" panose="020B0502020202020204" pitchFamily="34" charset="0"/>
              </a:rPr>
              <a:t>Quahog</a:t>
            </a:r>
            <a:r>
              <a:rPr lang="de-DE" altLang="de-DE" sz="1600" dirty="0">
                <a:solidFill>
                  <a:srgbClr val="000000"/>
                </a:solidFill>
                <a:latin typeface="Century Gothic" panose="020B0502020202020204" pitchFamily="34" charset="0"/>
              </a:rPr>
              <a:t> Anlagenbau AG“</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7/10: 	</a:t>
            </a:r>
            <a:r>
              <a:rPr lang="de-DE" altLang="de-DE" sz="1600" dirty="0">
                <a:solidFill>
                  <a:srgbClr val="000000"/>
                </a:solidFill>
                <a:latin typeface="Century Gothic" panose="020B0502020202020204" pitchFamily="34" charset="0"/>
              </a:rPr>
              <a:t>„Lösungshinweise zu Praxisfall 2: Schlaumeier GmbH“</a:t>
            </a:r>
          </a:p>
          <a:p>
            <a:pPr marL="266700" indent="-266700">
              <a:lnSpc>
                <a:spcPct val="100000"/>
              </a:lnSpc>
              <a:spcBef>
                <a:spcPts val="600"/>
              </a:spcBef>
              <a:spcAft>
                <a:spcPts val="600"/>
              </a:spcAft>
              <a:buFont typeface="Arial" panose="020B0604020202020204" pitchFamily="34" charset="0"/>
              <a:buChar char="•"/>
              <a:tabLst>
                <a:tab pos="1884363" algn="l"/>
                <a:tab pos="2509838" algn="l"/>
              </a:tabLst>
              <a:defRPr/>
            </a:pPr>
            <a:r>
              <a:rPr lang="de-DE" altLang="de-DE" sz="1600" b="1" dirty="0">
                <a:latin typeface="Century Gothic" panose="020B0502020202020204" pitchFamily="34" charset="0"/>
              </a:rPr>
              <a:t>Praxishilfe 7/11: 	</a:t>
            </a:r>
            <a:r>
              <a:rPr lang="de-DE" altLang="de-DE" sz="1600" dirty="0">
                <a:solidFill>
                  <a:srgbClr val="000000"/>
                </a:solidFill>
                <a:latin typeface="Century Gothic" panose="020B0502020202020204" pitchFamily="34" charset="0"/>
              </a:rPr>
              <a:t>„Lösungshinweise zu Praxisfall 3: Stan Smith GmbH &amp; Co. KG“</a:t>
            </a:r>
          </a:p>
        </p:txBody>
      </p:sp>
    </p:spTree>
    <p:extLst>
      <p:ext uri="{BB962C8B-B14F-4D97-AF65-F5344CB8AC3E}">
        <p14:creationId xmlns:p14="http://schemas.microsoft.com/office/powerpoint/2010/main" val="282134606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4A753FEE-3D08-4F68-A90A-E207CE6C20CF}"/>
              </a:ext>
            </a:extLst>
          </p:cNvPr>
          <p:cNvSpPr txBox="1">
            <a:spLocks noChangeArrowheads="1"/>
          </p:cNvSpPr>
          <p:nvPr/>
        </p:nvSpPr>
        <p:spPr bwMode="auto">
          <a:xfrm>
            <a:off x="1065213" y="1052513"/>
            <a:ext cx="1080135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ts val="800"/>
              </a:spcBef>
              <a:buFont typeface="Arial" panose="020B0604020202020204" pitchFamily="34" charset="0"/>
              <a:tabLst>
                <a:tab pos="361950" algn="l"/>
              </a:tabLst>
              <a:defRPr sz="1400">
                <a:solidFill>
                  <a:schemeClr val="tx1"/>
                </a:solidFill>
                <a:latin typeface="Verdana" panose="020B0604030504040204" pitchFamily="34" charset="0"/>
              </a:defRPr>
            </a:lvl1pPr>
            <a:lvl2pPr marL="180975" indent="-18097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2pPr>
            <a:lvl3pPr marL="357188" indent="-176213">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3pPr>
            <a:lvl4pPr marL="538163" indent="-18097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4pPr>
            <a:lvl5pPr marL="720725" indent="-182563">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5pPr>
            <a:lvl6pPr marL="11779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6pPr>
            <a:lvl7pPr marL="16351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7pPr>
            <a:lvl8pPr marL="20923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8pPr>
            <a:lvl9pPr marL="25495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1200"/>
              </a:spcAft>
            </a:pPr>
            <a:r>
              <a:rPr lang="de-DE" altLang="de-DE" sz="1600" b="1" dirty="0">
                <a:solidFill>
                  <a:srgbClr val="000000"/>
                </a:solidFill>
                <a:latin typeface="Century Gothic" panose="020B0502020202020204" pitchFamily="34" charset="0"/>
              </a:rPr>
              <a:t>Gliederung</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2.1	Geschätzte Werte in der Rechnungslegung</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2.2	Prüfungshandlungen zur Risikobeurteilung und damit zusammenhängender Tätigkeiten</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2.3	Identifizierung und Beurteilung der Risiken wesentlicher falscher Darstellungen</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2.4	Reaktionen auf die beurteilten Risiken wesentlicher falscher Darstellungen</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2.5	Dokumentation</a:t>
            </a:r>
          </a:p>
        </p:txBody>
      </p:sp>
      <p:sp>
        <p:nvSpPr>
          <p:cNvPr id="71685" name="Textfeld 1">
            <a:extLst>
              <a:ext uri="{FF2B5EF4-FFF2-40B4-BE49-F238E27FC236}">
                <a16:creationId xmlns:a16="http://schemas.microsoft.com/office/drawing/2014/main" id="{39645BE1-A6C7-49FF-8E48-43481489DF5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3640218652"/>
      </p:ext>
    </p:extLst>
  </p:cSld>
  <p:clrMapOvr>
    <a:masterClrMapping/>
  </p:clrMapOvr>
  <p:transition spd="slow"/>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7" name="Textfeld 1">
            <a:extLst>
              <a:ext uri="{FF2B5EF4-FFF2-40B4-BE49-F238E27FC236}">
                <a16:creationId xmlns:a16="http://schemas.microsoft.com/office/drawing/2014/main" id="{0E33B66F-0322-4C73-8F0E-C759CF5C699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
        <p:nvSpPr>
          <p:cNvPr id="8" name="Rectangle 2">
            <a:extLst>
              <a:ext uri="{FF2B5EF4-FFF2-40B4-BE49-F238E27FC236}">
                <a16:creationId xmlns:a16="http://schemas.microsoft.com/office/drawing/2014/main" id="{21C8E438-94E4-4D54-A3F9-E0CE98387A85}"/>
              </a:ext>
            </a:extLst>
          </p:cNvPr>
          <p:cNvSpPr txBox="1">
            <a:spLocks/>
          </p:cNvSpPr>
          <p:nvPr/>
        </p:nvSpPr>
        <p:spPr bwMode="auto">
          <a:xfrm>
            <a:off x="1065213" y="101691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9" name="Rectangle 3">
            <a:extLst>
              <a:ext uri="{FF2B5EF4-FFF2-40B4-BE49-F238E27FC236}">
                <a16:creationId xmlns:a16="http://schemas.microsoft.com/office/drawing/2014/main" id="{C7AC3084-55D7-4648-B5E0-AC55FD67C0A3}"/>
              </a:ext>
            </a:extLst>
          </p:cNvPr>
          <p:cNvSpPr txBox="1">
            <a:spLocks/>
          </p:cNvSpPr>
          <p:nvPr/>
        </p:nvSpPr>
        <p:spPr>
          <a:xfrm>
            <a:off x="948928" y="1406500"/>
            <a:ext cx="10801350" cy="3462660"/>
          </a:xfrm>
          <a:prstGeom prst="rect">
            <a:avLst/>
          </a:prstGeom>
        </p:spPr>
        <p:txBody>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spcBef>
                <a:spcPts val="600"/>
              </a:spcBef>
              <a:spcAft>
                <a:spcPts val="600"/>
              </a:spcAft>
              <a:tabLst>
                <a:tab pos="2152650" algn="l"/>
              </a:tabLst>
              <a:defRPr/>
            </a:pPr>
            <a:r>
              <a:rPr lang="de-DE" altLang="de-DE" sz="1600" b="1" dirty="0">
                <a:solidFill>
                  <a:srgbClr val="00B0F0"/>
                </a:solidFill>
                <a:latin typeface="Century Gothic" panose="020B0502020202020204" pitchFamily="34" charset="0"/>
              </a:rPr>
              <a:t>Praxishilfen zu diesem Themenbereich; Forts.</a:t>
            </a:r>
          </a:p>
          <a:p>
            <a:pPr marL="269875" indent="-266700">
              <a:lnSpc>
                <a:spcPct val="100000"/>
              </a:lnSpc>
              <a:spcBef>
                <a:spcPts val="600"/>
              </a:spcBef>
              <a:spcAft>
                <a:spcPts val="600"/>
              </a:spcAft>
              <a:buFont typeface="Arial" panose="020B0604020202020204" pitchFamily="34" charset="0"/>
              <a:buChar char="•"/>
              <a:tabLst>
                <a:tab pos="1884363" algn="l"/>
              </a:tabLst>
              <a:defRPr/>
            </a:pPr>
            <a:r>
              <a:rPr lang="de-DE" altLang="de-DE" sz="1600" b="1" dirty="0">
                <a:latin typeface="Century Gothic" panose="020B0502020202020204" pitchFamily="34" charset="0"/>
              </a:rPr>
              <a:t>Praxishilfe 7/12: 	</a:t>
            </a:r>
            <a:r>
              <a:rPr lang="de-DE" altLang="de-DE" sz="1600" dirty="0">
                <a:solidFill>
                  <a:srgbClr val="000000"/>
                </a:solidFill>
                <a:latin typeface="Century Gothic" panose="020B0502020202020204" pitchFamily="34" charset="0"/>
              </a:rPr>
              <a:t>„Lösungshinweise zu Praxisfall 4: Bruchbude OHG“</a:t>
            </a:r>
          </a:p>
          <a:p>
            <a:pPr marL="269875" indent="-266700">
              <a:lnSpc>
                <a:spcPct val="100000"/>
              </a:lnSpc>
              <a:spcBef>
                <a:spcPts val="600"/>
              </a:spcBef>
              <a:spcAft>
                <a:spcPts val="600"/>
              </a:spcAft>
              <a:buFont typeface="Arial" panose="020B0604020202020204" pitchFamily="34" charset="0"/>
              <a:buChar char="•"/>
              <a:tabLst>
                <a:tab pos="1884363" algn="l"/>
              </a:tabLst>
              <a:defRPr/>
            </a:pPr>
            <a:r>
              <a:rPr lang="de-DE" altLang="de-DE" sz="1600" b="1" dirty="0">
                <a:latin typeface="Century Gothic" panose="020B0502020202020204" pitchFamily="34" charset="0"/>
              </a:rPr>
              <a:t>Praxishilfe 7/13: 	</a:t>
            </a:r>
            <a:r>
              <a:rPr lang="de-DE" altLang="de-DE" sz="1600" dirty="0">
                <a:solidFill>
                  <a:srgbClr val="000000"/>
                </a:solidFill>
                <a:latin typeface="Century Gothic" panose="020B0502020202020204" pitchFamily="34" charset="0"/>
              </a:rPr>
              <a:t>„Lösungshinweise zu Praxisfall 5: New Business GmbH“</a:t>
            </a:r>
          </a:p>
          <a:p>
            <a:pPr marL="269875" indent="-266700">
              <a:lnSpc>
                <a:spcPct val="100000"/>
              </a:lnSpc>
              <a:spcBef>
                <a:spcPts val="600"/>
              </a:spcBef>
              <a:spcAft>
                <a:spcPts val="600"/>
              </a:spcAft>
              <a:buFont typeface="Arial" panose="020B0604020202020204" pitchFamily="34" charset="0"/>
              <a:buChar char="•"/>
              <a:tabLst>
                <a:tab pos="1884363" algn="l"/>
              </a:tabLst>
              <a:defRPr/>
            </a:pPr>
            <a:r>
              <a:rPr lang="de-DE" altLang="de-DE" sz="1600" b="1" dirty="0">
                <a:latin typeface="Century Gothic" panose="020B0502020202020204" pitchFamily="34" charset="0"/>
              </a:rPr>
              <a:t>Praxishilfe 7/14: 	</a:t>
            </a:r>
            <a:r>
              <a:rPr lang="de-DE" altLang="de-DE" sz="1600" dirty="0">
                <a:solidFill>
                  <a:srgbClr val="000000"/>
                </a:solidFill>
                <a:latin typeface="Century Gothic" panose="020B0502020202020204" pitchFamily="34" charset="0"/>
              </a:rPr>
              <a:t>„Lösungshinweise zu Praxisfall 6: Prüferdialog zu Rückstellungen“</a:t>
            </a:r>
          </a:p>
          <a:p>
            <a:pPr marL="269875" indent="-266700">
              <a:lnSpc>
                <a:spcPct val="100000"/>
              </a:lnSpc>
              <a:spcBef>
                <a:spcPts val="600"/>
              </a:spcBef>
              <a:spcAft>
                <a:spcPts val="600"/>
              </a:spcAft>
              <a:tabLst>
                <a:tab pos="2424113" algn="l"/>
              </a:tabLst>
              <a:defRPr/>
            </a:pPr>
            <a:endParaRPr lang="de-DE" altLang="de-DE" sz="1600" dirty="0">
              <a:solidFill>
                <a:srgbClr val="000000"/>
              </a:solidFill>
              <a:latin typeface="Century Gothic" panose="020B0502020202020204" pitchFamily="34" charset="0"/>
            </a:endParaRPr>
          </a:p>
          <a:p>
            <a:pPr marL="269875" indent="-266700">
              <a:lnSpc>
                <a:spcPct val="100000"/>
              </a:lnSpc>
              <a:spcBef>
                <a:spcPts val="600"/>
              </a:spcBef>
              <a:spcAft>
                <a:spcPts val="600"/>
              </a:spcAft>
              <a:tabLst>
                <a:tab pos="2424113" algn="l"/>
              </a:tabLst>
              <a:defRPr/>
            </a:pPr>
            <a:r>
              <a:rPr lang="de-DE" altLang="de-DE" sz="1600" b="1" dirty="0">
                <a:solidFill>
                  <a:srgbClr val="00B0F0"/>
                </a:solidFill>
                <a:latin typeface="Century Gothic" panose="020B0502020202020204" pitchFamily="34" charset="0"/>
              </a:rPr>
              <a:t>Fachliche Beiträge zu diesem Themenbereich</a:t>
            </a:r>
          </a:p>
          <a:p>
            <a:pPr marL="269875" indent="-266700">
              <a:lnSpc>
                <a:spcPct val="100000"/>
              </a:lnSpc>
              <a:spcBef>
                <a:spcPts val="600"/>
              </a:spcBef>
              <a:spcAft>
                <a:spcPts val="600"/>
              </a:spcAft>
              <a:buFont typeface="Arial" panose="020B0604020202020204" pitchFamily="34" charset="0"/>
              <a:buChar char="•"/>
              <a:tabLst>
                <a:tab pos="2509838" algn="l"/>
              </a:tabLst>
              <a:defRPr/>
            </a:pPr>
            <a:r>
              <a:rPr lang="de-DE" altLang="de-DE" sz="1600" b="1" dirty="0">
                <a:latin typeface="Century Gothic" panose="020B0502020202020204" pitchFamily="34" charset="0"/>
              </a:rPr>
              <a:t>Fachlicher Beitrag 7:	</a:t>
            </a:r>
            <a:r>
              <a:rPr lang="de-DE" altLang="de-DE" sz="1600" dirty="0">
                <a:solidFill>
                  <a:srgbClr val="000000"/>
                </a:solidFill>
                <a:latin typeface="Century Gothic" panose="020B0502020202020204" pitchFamily="34" charset="0"/>
              </a:rPr>
              <a:t>„Sonstige Rückstellungen im Lichte der aktuellen BFH-Rechtsprechung“</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a:t>
            </a:r>
            <a:endParaRPr lang="de-DE" altLang="de-DE" sz="1600" b="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240227809"/>
      </p:ext>
    </p:extLst>
  </p:cSld>
  <p:clrMapOvr>
    <a:masterClrMapping/>
  </p:clrMapOvr>
  <p:transition spd="slow"/>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5" name="Textfeld 1">
            <a:extLst>
              <a:ext uri="{FF2B5EF4-FFF2-40B4-BE49-F238E27FC236}">
                <a16:creationId xmlns:a16="http://schemas.microsoft.com/office/drawing/2014/main" id="{CB273539-D071-4487-83FC-DF47449CC7C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Tree>
    <p:extLst>
      <p:ext uri="{BB962C8B-B14F-4D97-AF65-F5344CB8AC3E}">
        <p14:creationId xmlns:p14="http://schemas.microsoft.com/office/powerpoint/2010/main" val="1503776638"/>
      </p:ext>
    </p:extLst>
  </p:cSld>
  <p:clrMapOvr>
    <a:masterClrMapping/>
  </p:clrMapOvr>
  <p:transition spd="slow"/>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755373"/>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79509"/>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5" name="Textfeld 1">
            <a:extLst>
              <a:ext uri="{FF2B5EF4-FFF2-40B4-BE49-F238E27FC236}">
                <a16:creationId xmlns:a16="http://schemas.microsoft.com/office/drawing/2014/main" id="{0F7A7095-81C4-4D1C-951A-42BCA71D85E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tabLst>
                <a:tab pos="2541588" algn="l"/>
              </a:tabLst>
              <a:defRPr>
                <a:solidFill>
                  <a:schemeClr val="tx1"/>
                </a:solidFill>
                <a:latin typeface="Arial" panose="020B0604020202020204" pitchFamily="34" charset="0"/>
                <a:cs typeface="Arial" panose="020B0604020202020204" pitchFamily="34" charset="0"/>
              </a:defRPr>
            </a:lvl1pPr>
            <a:lvl2pPr marL="742950" indent="-285750">
              <a:tabLst>
                <a:tab pos="2541588" algn="l"/>
              </a:tabLst>
              <a:defRPr>
                <a:solidFill>
                  <a:schemeClr val="tx1"/>
                </a:solidFill>
                <a:latin typeface="Arial" panose="020B0604020202020204" pitchFamily="34" charset="0"/>
                <a:cs typeface="Arial" panose="020B0604020202020204" pitchFamily="34" charset="0"/>
              </a:defRPr>
            </a:lvl2pPr>
            <a:lvl3pPr marL="1143000" indent="-228600">
              <a:tabLst>
                <a:tab pos="2541588" algn="l"/>
              </a:tabLst>
              <a:defRPr>
                <a:solidFill>
                  <a:schemeClr val="tx1"/>
                </a:solidFill>
                <a:latin typeface="Arial" panose="020B0604020202020204" pitchFamily="34" charset="0"/>
                <a:cs typeface="Arial" panose="020B0604020202020204" pitchFamily="34" charset="0"/>
              </a:defRPr>
            </a:lvl3pPr>
            <a:lvl4pPr marL="1600200" indent="-228600">
              <a:tabLst>
                <a:tab pos="2541588" algn="l"/>
              </a:tabLst>
              <a:defRPr>
                <a:solidFill>
                  <a:schemeClr val="tx1"/>
                </a:solidFill>
                <a:latin typeface="Arial" panose="020B0604020202020204" pitchFamily="34" charset="0"/>
                <a:cs typeface="Arial" panose="020B0604020202020204" pitchFamily="34" charset="0"/>
              </a:defRPr>
            </a:lvl4pPr>
            <a:lvl5pPr marL="2057400" indent="-228600">
              <a:tabLst>
                <a:tab pos="25415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541588" algn="l"/>
              </a:tabLs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de-DE" altLang="de-DE" sz="1600" b="1" dirty="0">
                <a:solidFill>
                  <a:srgbClr val="000000"/>
                </a:solidFill>
                <a:latin typeface="Century Gothic" panose="020B0502020202020204" pitchFamily="34" charset="0"/>
              </a:rPr>
              <a:t>Themenbereich 7: Prüfungen der Rückstellungen</a:t>
            </a:r>
          </a:p>
        </p:txBody>
      </p:sp>
    </p:spTree>
    <p:extLst>
      <p:ext uri="{BB962C8B-B14F-4D97-AF65-F5344CB8AC3E}">
        <p14:creationId xmlns:p14="http://schemas.microsoft.com/office/powerpoint/2010/main" val="464488901"/>
      </p:ext>
    </p:extLst>
  </p:cSld>
  <p:clrMapOvr>
    <a:masterClrMapping/>
  </p:clrMapOvr>
  <p:transition spd="slow"/>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2F70171-31EA-4C48-8CA3-576819657196}"/>
              </a:ext>
            </a:extLst>
          </p:cNvPr>
          <p:cNvSpPr txBox="1">
            <a:spLocks/>
          </p:cNvSpPr>
          <p:nvPr/>
        </p:nvSpPr>
        <p:spPr>
          <a:xfrm>
            <a:off x="334963" y="2997200"/>
            <a:ext cx="11522075" cy="1367904"/>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8:</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Ausgewählte berufsrechtliche Pflichten </a:t>
            </a:r>
            <a:r>
              <a:rPr lang="de-DE" altLang="de-DE" sz="2800" b="1" kern="0">
                <a:solidFill>
                  <a:prstClr val="black"/>
                </a:solidFill>
                <a:latin typeface="Century Gothic" pitchFamily="34" charset="0"/>
              </a:rPr>
              <a:t>des Wirtschaftsprüfers</a:t>
            </a:r>
            <a:br>
              <a:rPr lang="de-DE" altLang="de-DE" sz="2800" b="1" kern="0">
                <a:solidFill>
                  <a:prstClr val="black"/>
                </a:solidFill>
                <a:latin typeface="Century Gothic" pitchFamily="34" charset="0"/>
              </a:rPr>
            </a:br>
            <a:r>
              <a:rPr lang="de-DE" altLang="de-DE" sz="2800" b="1" kern="0">
                <a:solidFill>
                  <a:prstClr val="black"/>
                </a:solidFill>
                <a:latin typeface="Century Gothic" pitchFamily="34" charset="0"/>
              </a:rPr>
              <a:t>mit Mandatsbezug</a:t>
            </a:r>
          </a:p>
        </p:txBody>
      </p:sp>
      <p:sp>
        <p:nvSpPr>
          <p:cNvPr id="4" name="Rectangle 2">
            <a:extLst>
              <a:ext uri="{FF2B5EF4-FFF2-40B4-BE49-F238E27FC236}">
                <a16:creationId xmlns:a16="http://schemas.microsoft.com/office/drawing/2014/main" id="{42EA07EB-D614-4D9D-BB09-A96C5918A4FB}"/>
              </a:ext>
            </a:extLst>
          </p:cNvPr>
          <p:cNvSpPr txBox="1">
            <a:spLocks/>
          </p:cNvSpPr>
          <p:nvPr/>
        </p:nvSpPr>
        <p:spPr bwMode="auto">
          <a:xfrm>
            <a:off x="766613" y="4507979"/>
            <a:ext cx="11522075" cy="103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57200" indent="-457200">
              <a:spcBef>
                <a:spcPts val="0"/>
              </a:spcBef>
              <a:buFont typeface="Wingdings" panose="05000000000000000000" pitchFamily="2" charset="2"/>
              <a:buChar char="Ø"/>
              <a:defRPr/>
            </a:pPr>
            <a:r>
              <a:rPr lang="de-DE" altLang="de-DE" sz="1800" b="1" kern="0">
                <a:solidFill>
                  <a:prstClr val="black"/>
                </a:solidFill>
                <a:latin typeface="Century Gothic" pitchFamily="34" charset="0"/>
              </a:rPr>
              <a:t>Nachschau (§ 55 Abs. 3 WPO)</a:t>
            </a:r>
          </a:p>
          <a:p>
            <a:pPr marL="457200" indent="-457200">
              <a:spcBef>
                <a:spcPts val="0"/>
              </a:spcBef>
              <a:buFont typeface="Wingdings" panose="05000000000000000000" pitchFamily="2" charset="2"/>
              <a:buChar char="Ø"/>
              <a:defRPr/>
            </a:pPr>
            <a:r>
              <a:rPr lang="de-DE" altLang="de-DE" sz="1800" b="1" kern="0">
                <a:solidFill>
                  <a:prstClr val="black"/>
                </a:solidFill>
                <a:latin typeface="Century Gothic" pitchFamily="34" charset="0"/>
              </a:rPr>
              <a:t>Verpflichtungen des Wirtschaftsprüfers aus dem Geldwäschegesetz (z. B. Transparenzregister)</a:t>
            </a:r>
          </a:p>
          <a:p>
            <a:pPr marL="1704975" indent="-266700">
              <a:buClr>
                <a:schemeClr val="tx1"/>
              </a:buClr>
              <a:buFont typeface="Wingdings 3" panose="05040102010807070707" pitchFamily="18" charset="2"/>
              <a:buChar char="}"/>
              <a:tabLst>
                <a:tab pos="4232275" algn="l"/>
              </a:tabLst>
            </a:pPr>
            <a:endParaRPr lang="de-DE" altLang="de-DE" sz="1800" b="1" kern="0" dirty="0">
              <a:latin typeface="Century Gothic" panose="020B0502020202020204" pitchFamily="34" charset="0"/>
            </a:endParaRPr>
          </a:p>
        </p:txBody>
      </p:sp>
    </p:spTree>
    <p:extLst>
      <p:ext uri="{BB962C8B-B14F-4D97-AF65-F5344CB8AC3E}">
        <p14:creationId xmlns:p14="http://schemas.microsoft.com/office/powerpoint/2010/main" val="2897459253"/>
      </p:ext>
    </p:extLst>
  </p:cSld>
  <p:clrMapOvr>
    <a:masterClrMapping/>
  </p:clrMapOvr>
  <p:transition spd="slow"/>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9" name="Textfeld 1">
            <a:extLst>
              <a:ext uri="{FF2B5EF4-FFF2-40B4-BE49-F238E27FC236}">
                <a16:creationId xmlns:a16="http://schemas.microsoft.com/office/drawing/2014/main" id="{DBEDDC36-2674-4844-911C-7607EA066B4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
        <p:nvSpPr>
          <p:cNvPr id="700421" name="Text Box 5">
            <a:extLst>
              <a:ext uri="{FF2B5EF4-FFF2-40B4-BE49-F238E27FC236}">
                <a16:creationId xmlns:a16="http://schemas.microsoft.com/office/drawing/2014/main" id="{19843377-28DC-4BD9-9262-0E9EB102EF1D}"/>
              </a:ext>
            </a:extLst>
          </p:cNvPr>
          <p:cNvSpPr txBox="1">
            <a:spLocks noChangeArrowheads="1"/>
          </p:cNvSpPr>
          <p:nvPr/>
        </p:nvSpPr>
        <p:spPr bwMode="auto">
          <a:xfrm>
            <a:off x="973332" y="1020375"/>
            <a:ext cx="1080135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361950" indent="-3619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2573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7145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1717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6289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861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5433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40005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eaLnBrk="1" hangingPunct="1">
              <a:lnSpc>
                <a:spcPct val="100000"/>
              </a:lnSpc>
              <a:spcBef>
                <a:spcPts val="600"/>
              </a:spcBef>
              <a:spcAft>
                <a:spcPts val="1200"/>
              </a:spcAft>
              <a:buFont typeface="Arial" panose="020B0604020202020204" pitchFamily="34" charset="0"/>
              <a:buNone/>
            </a:pPr>
            <a:r>
              <a:rPr lang="de-DE" altLang="de-DE" sz="1600" b="1" dirty="0">
                <a:latin typeface="Century Gothic" panose="020B0502020202020204" pitchFamily="34" charset="0"/>
              </a:rPr>
              <a:t>Gliederung</a:t>
            </a:r>
          </a:p>
          <a:p>
            <a:pPr marL="542925" lvl="1" indent="-542925" eaLnBrk="1" hangingPunct="1">
              <a:lnSpc>
                <a:spcPct val="100000"/>
              </a:lnSpc>
              <a:spcBef>
                <a:spcPts val="600"/>
              </a:spcBef>
              <a:spcAft>
                <a:spcPts val="600"/>
              </a:spcAft>
              <a:buNone/>
              <a:tabLst>
                <a:tab pos="263525" algn="l"/>
              </a:tabLst>
            </a:pPr>
            <a:r>
              <a:rPr lang="de-DE" altLang="de-DE" sz="1600" b="1" dirty="0">
                <a:solidFill>
                  <a:srgbClr val="000000"/>
                </a:solidFill>
                <a:latin typeface="Century Gothic" panose="020B0502020202020204" pitchFamily="34" charset="0"/>
              </a:rPr>
              <a:t>8.1	Definitionen, Ziele und Methoden der Geldwäsche</a:t>
            </a:r>
          </a:p>
          <a:p>
            <a:pPr marL="542925" lvl="1" indent="-542925" eaLnBrk="1" hangingPunct="1">
              <a:lnSpc>
                <a:spcPct val="100000"/>
              </a:lnSpc>
              <a:spcBef>
                <a:spcPts val="600"/>
              </a:spcBef>
              <a:spcAft>
                <a:spcPts val="600"/>
              </a:spcAft>
              <a:buFont typeface="Arial" panose="020B0604020202020204" pitchFamily="34" charset="0"/>
              <a:buNone/>
              <a:tabLst>
                <a:tab pos="263525" algn="l"/>
              </a:tabLst>
            </a:pPr>
            <a:r>
              <a:rPr lang="de-DE" altLang="de-DE" sz="1600" b="1" dirty="0">
                <a:solidFill>
                  <a:srgbClr val="000000"/>
                </a:solidFill>
                <a:latin typeface="Century Gothic" panose="020B0502020202020204" pitchFamily="34" charset="0"/>
              </a:rPr>
              <a:t>8.2	Bekämpfung der Geldwäsche</a:t>
            </a:r>
          </a:p>
          <a:p>
            <a:pPr marL="542925" lvl="1" indent="-542925" eaLnBrk="1" hangingPunct="1">
              <a:lnSpc>
                <a:spcPct val="100000"/>
              </a:lnSpc>
              <a:spcBef>
                <a:spcPts val="600"/>
              </a:spcBef>
              <a:spcAft>
                <a:spcPts val="600"/>
              </a:spcAft>
              <a:buFont typeface="Arial" panose="020B0604020202020204" pitchFamily="34" charset="0"/>
              <a:buNone/>
              <a:tabLst>
                <a:tab pos="263525" algn="l"/>
              </a:tabLst>
            </a:pPr>
            <a:r>
              <a:rPr lang="de-DE" altLang="de-DE" sz="1600" b="1" dirty="0">
                <a:solidFill>
                  <a:srgbClr val="000000"/>
                </a:solidFill>
                <a:latin typeface="Century Gothic" panose="020B0502020202020204" pitchFamily="34" charset="0"/>
              </a:rPr>
              <a:t>8.3	Die Pflichten der WP-Praxis aus dem GwG</a:t>
            </a:r>
          </a:p>
          <a:p>
            <a:pPr marL="542925" lvl="1" indent="-542925" eaLnBrk="1" hangingPunct="1">
              <a:lnSpc>
                <a:spcPct val="100000"/>
              </a:lnSpc>
              <a:spcBef>
                <a:spcPts val="600"/>
              </a:spcBef>
              <a:spcAft>
                <a:spcPts val="600"/>
              </a:spcAft>
              <a:buFont typeface="Arial" panose="020B0604020202020204" pitchFamily="34" charset="0"/>
              <a:buNone/>
              <a:tabLst>
                <a:tab pos="263525" algn="l"/>
              </a:tabLst>
            </a:pPr>
            <a:r>
              <a:rPr lang="de-DE" altLang="de-DE" sz="1600" b="1" dirty="0">
                <a:solidFill>
                  <a:srgbClr val="000000"/>
                </a:solidFill>
                <a:latin typeface="Century Gothic" panose="020B0502020202020204" pitchFamily="34" charset="0"/>
              </a:rPr>
              <a:t>8.4	Zielsetzung der Nachschau</a:t>
            </a:r>
          </a:p>
          <a:p>
            <a:pPr marL="542925" lvl="1" indent="-542925" eaLnBrk="1" hangingPunct="1">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8.5	Abgrenzung zur Qualitätskontrolle</a:t>
            </a:r>
          </a:p>
          <a:p>
            <a:pPr marL="542925" lvl="1" indent="-542925">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8.6	Abgrenzung zu anderen QS-Maßnahmen</a:t>
            </a:r>
          </a:p>
          <a:p>
            <a:pPr marL="542925" lvl="1" indent="-542925">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8.7	Rechtliche Grundlagen der Nachschau</a:t>
            </a:r>
          </a:p>
          <a:p>
            <a:pPr marL="542925" lvl="1" indent="-542925">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8.8	Überblick: Das Nachschausystem nach § 55b Abs. 3 WPO</a:t>
            </a:r>
          </a:p>
          <a:p>
            <a:pPr marL="542925" lvl="1" indent="-542925">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8.9	Bedeutung der Nachschau bei der Qualitätskontrolle</a:t>
            </a:r>
          </a:p>
          <a:p>
            <a:pPr marL="542925" lvl="1" indent="-542925">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8.10 	Häufige Fragestellungen/Feststellungen bei der Nachschau</a:t>
            </a:r>
          </a:p>
        </p:txBody>
      </p:sp>
    </p:spTree>
  </p:cSld>
  <p:clrMapOvr>
    <a:masterClrMapping/>
  </p:clrMapOvr>
  <p:transition spd="slow"/>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a:extLst>
              <a:ext uri="{FF2B5EF4-FFF2-40B4-BE49-F238E27FC236}">
                <a16:creationId xmlns:a16="http://schemas.microsoft.com/office/drawing/2014/main" id="{54278BAB-6FEC-4D9E-843A-E1EB2F20C2A0}"/>
              </a:ext>
            </a:extLst>
          </p:cNvPr>
          <p:cNvSpPr>
            <a:spLocks noGrp="1"/>
          </p:cNvSpPr>
          <p:nvPr>
            <p:ph type="body" idx="4294967295"/>
          </p:nvPr>
        </p:nvSpPr>
        <p:spPr>
          <a:xfrm>
            <a:off x="0" y="4678363"/>
            <a:ext cx="6657975" cy="647700"/>
          </a:xfrm>
          <a:prstGeom prst="rect">
            <a:avLst/>
          </a:prstGeom>
        </p:spPr>
        <p:txBody>
          <a:bodyPr/>
          <a:lstStyle/>
          <a:p>
            <a:pPr marL="342900" indent="-342900">
              <a:lnSpc>
                <a:spcPct val="100000"/>
              </a:lnSpc>
              <a:spcBef>
                <a:spcPct val="20000"/>
              </a:spcBef>
            </a:pPr>
            <a:r>
              <a:rPr lang="de-DE" altLang="de-DE"/>
              <a:t> </a:t>
            </a:r>
          </a:p>
        </p:txBody>
      </p:sp>
      <p:sp>
        <p:nvSpPr>
          <p:cNvPr id="7" name="Rectangle 2">
            <a:extLst>
              <a:ext uri="{FF2B5EF4-FFF2-40B4-BE49-F238E27FC236}">
                <a16:creationId xmlns:a16="http://schemas.microsoft.com/office/drawing/2014/main" id="{C0280143-2611-47A6-A76B-16BE530695BD}"/>
              </a:ext>
            </a:extLst>
          </p:cNvPr>
          <p:cNvSpPr txBox="1">
            <a:spLocks/>
          </p:cNvSpPr>
          <p:nvPr/>
        </p:nvSpPr>
        <p:spPr bwMode="auto">
          <a:xfrm>
            <a:off x="1060887" y="88324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8.1	</a:t>
            </a:r>
            <a:r>
              <a:rPr lang="de-DE" sz="2800" b="1" dirty="0">
                <a:latin typeface="Century Gothic" panose="020B0502020202020204" pitchFamily="34" charset="0"/>
              </a:rPr>
              <a:t>Definitionen, Ziele und Methoden der Geldwäsche</a:t>
            </a:r>
          </a:p>
          <a:p>
            <a:pPr lvl="4">
              <a:spcBef>
                <a:spcPts val="600"/>
              </a:spcBef>
              <a:spcAft>
                <a:spcPts val="600"/>
              </a:spcAft>
              <a:tabLst>
                <a:tab pos="444500" algn="l"/>
              </a:tabLst>
            </a:pPr>
            <a:r>
              <a:rPr lang="de-DE" b="1" dirty="0">
                <a:latin typeface="Century Gothic" panose="020B0502020202020204" pitchFamily="34" charset="0"/>
              </a:rPr>
              <a:t>8.1.1	</a:t>
            </a:r>
            <a:r>
              <a:rPr lang="de-DE" dirty="0">
                <a:latin typeface="Century Gothic" panose="020B0502020202020204" pitchFamily="34" charset="0"/>
              </a:rPr>
              <a:t>Geldwäsche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8.1.2	</a:t>
            </a:r>
            <a:r>
              <a:rPr lang="de-DE" dirty="0">
                <a:latin typeface="Century Gothic" panose="020B0502020202020204" pitchFamily="34" charset="0"/>
              </a:rPr>
              <a:t>Ziele und Methoden der Geldwäsche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8.1.3	</a:t>
            </a:r>
            <a:r>
              <a:rPr lang="de-DE" dirty="0">
                <a:latin typeface="Century Gothic" panose="020B0502020202020204" pitchFamily="34" charset="0"/>
              </a:rPr>
              <a:t>Vorgehen der Geldwäscher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8.1.4	</a:t>
            </a:r>
            <a:r>
              <a:rPr lang="de-DE" dirty="0">
                <a:latin typeface="Century Gothic" panose="020B0502020202020204" pitchFamily="34" charset="0"/>
              </a:rPr>
              <a:t>Abgrenzung zur Terrorismusfinanzierung</a:t>
            </a:r>
          </a:p>
        </p:txBody>
      </p:sp>
      <p:sp>
        <p:nvSpPr>
          <p:cNvPr id="9" name="Textfeld 8">
            <a:extLst>
              <a:ext uri="{FF2B5EF4-FFF2-40B4-BE49-F238E27FC236}">
                <a16:creationId xmlns:a16="http://schemas.microsoft.com/office/drawing/2014/main" id="{2E1BB0F6-9CB4-4653-BEBB-EA8597DD5AB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Textfeld 1">
            <a:extLst>
              <a:ext uri="{FF2B5EF4-FFF2-40B4-BE49-F238E27FC236}">
                <a16:creationId xmlns:a16="http://schemas.microsoft.com/office/drawing/2014/main" id="{45650255-8857-4FC9-8D60-198297F8E40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platzhalter 3">
            <a:extLst>
              <a:ext uri="{FF2B5EF4-FFF2-40B4-BE49-F238E27FC236}">
                <a16:creationId xmlns:a16="http://schemas.microsoft.com/office/drawing/2014/main" id="{3D729A24-55DE-4AA7-891F-B64425131794}"/>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11299" name="AutoShape 7" descr="DIE WELT">
            <a:extLst>
              <a:ext uri="{FF2B5EF4-FFF2-40B4-BE49-F238E27FC236}">
                <a16:creationId xmlns:a16="http://schemas.microsoft.com/office/drawing/2014/main" id="{07EBE2A7-B542-48CE-84FD-5C1F5863EA4B}"/>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2" name="Textfeld 1">
            <a:extLst>
              <a:ext uri="{FF2B5EF4-FFF2-40B4-BE49-F238E27FC236}">
                <a16:creationId xmlns:a16="http://schemas.microsoft.com/office/drawing/2014/main" id="{067D49E5-CA7F-419F-9466-D382408729F9}"/>
              </a:ext>
            </a:extLst>
          </p:cNvPr>
          <p:cNvSpPr txBox="1"/>
          <p:nvPr/>
        </p:nvSpPr>
        <p:spPr>
          <a:xfrm>
            <a:off x="925513" y="1790490"/>
            <a:ext cx="10931525" cy="4030662"/>
          </a:xfrm>
          <a:prstGeom prst="rect">
            <a:avLst/>
          </a:prstGeom>
          <a:noFill/>
        </p:spPr>
        <p:txBody>
          <a:bodyPr lIns="0" tIns="0" rIns="0" bIns="0">
            <a:spAutoFit/>
          </a:bodyPr>
          <a:lstStyle/>
          <a:p>
            <a:pPr marL="180975" eaLnBrk="1" hangingPunct="1">
              <a:spcBef>
                <a:spcPts val="600"/>
              </a:spcBef>
              <a:spcAft>
                <a:spcPts val="600"/>
              </a:spcAft>
              <a:defRPr/>
            </a:pPr>
            <a:r>
              <a:rPr lang="de-DE" sz="1600" dirty="0">
                <a:latin typeface="Century Gothic" panose="020B0502020202020204" pitchFamily="34" charset="0"/>
                <a:cs typeface="Arial" charset="0"/>
              </a:rPr>
              <a:t>Bezeichnet die Einschleusung illegal erwirtschafteten</a:t>
            </a:r>
          </a:p>
          <a:p>
            <a:pPr marL="449263" indent="-268288"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Geldes bzw.</a:t>
            </a:r>
          </a:p>
          <a:p>
            <a:pPr marL="449263" indent="-268288"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Vermögens allgemein</a:t>
            </a:r>
          </a:p>
          <a:p>
            <a:pPr marL="180975" eaLnBrk="1" hangingPunct="1">
              <a:spcBef>
                <a:spcPts val="600"/>
              </a:spcBef>
              <a:spcAft>
                <a:spcPts val="600"/>
              </a:spcAft>
              <a:tabLst>
                <a:tab pos="180975" algn="l"/>
              </a:tabLst>
              <a:defRPr/>
            </a:pPr>
            <a:r>
              <a:rPr lang="de-DE" sz="1600" b="1" dirty="0">
                <a:latin typeface="Century Gothic" panose="020B0502020202020204" pitchFamily="34" charset="0"/>
                <a:cs typeface="Arial" charset="0"/>
              </a:rPr>
              <a:t>in den legalen Finanz- und Wirtschaftskreislauf.</a:t>
            </a:r>
          </a:p>
          <a:p>
            <a:pPr marL="180975" eaLnBrk="1" hangingPunct="1">
              <a:spcBef>
                <a:spcPts val="600"/>
              </a:spcBef>
              <a:spcAft>
                <a:spcPts val="600"/>
              </a:spcAft>
              <a:tabLst>
                <a:tab pos="180975" algn="l"/>
              </a:tabLst>
              <a:defRPr/>
            </a:pPr>
            <a:r>
              <a:rPr lang="de-DE" sz="1600" dirty="0">
                <a:latin typeface="Century Gothic" panose="020B0502020202020204" pitchFamily="34" charset="0"/>
                <a:cs typeface="Arial" charset="0"/>
              </a:rPr>
              <a:t>Dieses illegale Geld ist entweder das Ergebnis illegaler Tätigkeiten (z. B. </a:t>
            </a:r>
            <a:r>
              <a:rPr lang="de-DE" sz="1600">
                <a:latin typeface="Century Gothic" panose="020B0502020202020204" pitchFamily="34" charset="0"/>
                <a:cs typeface="Arial" charset="0"/>
              </a:rPr>
              <a:t>Drogenhandel,</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Waffenhandel</a:t>
            </a:r>
            <a:r>
              <a:rPr lang="de-DE" sz="1600" dirty="0">
                <a:latin typeface="Century Gothic" panose="020B0502020202020204" pitchFamily="34" charset="0"/>
                <a:cs typeface="Arial" charset="0"/>
              </a:rPr>
              <a:t>, Steuerhinterziehung) oder soll der Finanzierung illegaler Tätigkeiten dienen.</a:t>
            </a:r>
          </a:p>
          <a:p>
            <a:pPr marL="180975" eaLnBrk="1" hangingPunct="1">
              <a:spcBef>
                <a:spcPts val="600"/>
              </a:spcBef>
              <a:spcAft>
                <a:spcPts val="600"/>
              </a:spcAft>
              <a:tabLst>
                <a:tab pos="180975" algn="l"/>
              </a:tabLst>
              <a:defRPr/>
            </a:pPr>
            <a:r>
              <a:rPr lang="de-DE" sz="1600" b="1" dirty="0">
                <a:latin typeface="Century Gothic" panose="020B0502020202020204" pitchFamily="34" charset="0"/>
                <a:cs typeface="Arial" charset="0"/>
              </a:rPr>
              <a:t>Geldwäsche ist ein Straftatbestand </a:t>
            </a:r>
            <a:r>
              <a:rPr lang="de-DE" sz="1600" dirty="0">
                <a:latin typeface="Century Gothic" panose="020B0502020202020204" pitchFamily="34" charset="0"/>
                <a:cs typeface="Arial" charset="0"/>
              </a:rPr>
              <a:t>sowohl nach deutschem Strafrecht als auch </a:t>
            </a:r>
            <a:r>
              <a:rPr lang="de-DE" sz="1600">
                <a:latin typeface="Century Gothic" panose="020B0502020202020204" pitchFamily="34" charset="0"/>
                <a:cs typeface="Arial" charset="0"/>
              </a:rPr>
              <a:t>dem Strafrecht</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anderer </a:t>
            </a:r>
            <a:r>
              <a:rPr lang="de-DE" sz="1600" dirty="0">
                <a:latin typeface="Century Gothic" panose="020B0502020202020204" pitchFamily="34" charset="0"/>
                <a:cs typeface="Arial" charset="0"/>
              </a:rPr>
              <a:t>Länder.</a:t>
            </a:r>
            <a:endParaRPr lang="de-DE" sz="1600" b="1" dirty="0">
              <a:latin typeface="Century Gothic" panose="020B0502020202020204" pitchFamily="34" charset="0"/>
              <a:cs typeface="Arial" charset="0"/>
            </a:endParaRPr>
          </a:p>
          <a:p>
            <a:pPr marL="180975" eaLnBrk="1" hangingPunct="1">
              <a:spcBef>
                <a:spcPts val="600"/>
              </a:spcBef>
              <a:spcAft>
                <a:spcPts val="600"/>
              </a:spcAft>
              <a:tabLst>
                <a:tab pos="180975" algn="l"/>
              </a:tabLst>
              <a:defRPr/>
            </a:pPr>
            <a:r>
              <a:rPr lang="de-DE" sz="1600" dirty="0">
                <a:latin typeface="Century Gothic" panose="020B0502020202020204" pitchFamily="34" charset="0"/>
                <a:cs typeface="Arial" charset="0"/>
              </a:rPr>
              <a:t>Die Bekämpfung der Geldwäsche wird als wichtiges Element im Kampf </a:t>
            </a:r>
            <a:r>
              <a:rPr lang="de-DE" sz="1600">
                <a:latin typeface="Century Gothic" panose="020B0502020202020204" pitchFamily="34" charset="0"/>
                <a:cs typeface="Arial" charset="0"/>
              </a:rPr>
              <a:t>gegen organisierte</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Kriminalität </a:t>
            </a:r>
            <a:r>
              <a:rPr lang="de-DE" sz="1600" dirty="0">
                <a:latin typeface="Century Gothic" panose="020B0502020202020204" pitchFamily="34" charset="0"/>
                <a:cs typeface="Arial" charset="0"/>
              </a:rPr>
              <a:t>betrachtet.</a:t>
            </a:r>
          </a:p>
          <a:p>
            <a:pPr marL="449263" indent="-268288" eaLnBrk="1" hangingPunct="1">
              <a:spcBef>
                <a:spcPts val="600"/>
              </a:spcBef>
              <a:spcAft>
                <a:spcPts val="600"/>
              </a:spcAft>
              <a:buFont typeface="Wingdings" panose="05000000000000000000" pitchFamily="2" charset="2"/>
              <a:buChar char=""/>
              <a:tabLst>
                <a:tab pos="1009650" algn="l"/>
              </a:tabLst>
              <a:defRPr/>
            </a:pPr>
            <a:r>
              <a:rPr lang="de-DE" sz="1600" b="1" dirty="0">
                <a:solidFill>
                  <a:srgbClr val="FF0000"/>
                </a:solidFill>
                <a:latin typeface="Century Gothic" panose="020B0502020202020204" pitchFamily="34" charset="0"/>
                <a:cs typeface="Arial" charset="0"/>
              </a:rPr>
              <a:t> </a:t>
            </a:r>
            <a:r>
              <a:rPr lang="de-DE" sz="1600" b="1" dirty="0" err="1">
                <a:solidFill>
                  <a:srgbClr val="FF0000"/>
                </a:solidFill>
                <a:latin typeface="Century Gothic" panose="020B0502020202020204" pitchFamily="34" charset="0"/>
                <a:cs typeface="Arial" charset="0"/>
              </a:rPr>
              <a:t>StB</a:t>
            </a:r>
            <a:r>
              <a:rPr lang="de-DE" sz="1600" b="1" dirty="0">
                <a:solidFill>
                  <a:srgbClr val="FF0000"/>
                </a:solidFill>
                <a:latin typeface="Century Gothic" panose="020B0502020202020204" pitchFamily="34" charset="0"/>
                <a:cs typeface="Arial" charset="0"/>
              </a:rPr>
              <a:t>, WP und RA u. a. werden durch das GwG in diesem Kampf auf die Seite der „</a:t>
            </a:r>
            <a:r>
              <a:rPr lang="de-DE" sz="1600" b="1">
                <a:solidFill>
                  <a:srgbClr val="FF0000"/>
                </a:solidFill>
                <a:latin typeface="Century Gothic" panose="020B0502020202020204" pitchFamily="34" charset="0"/>
                <a:cs typeface="Arial" charset="0"/>
              </a:rPr>
              <a:t>GUTEN“</a:t>
            </a:r>
            <a:br>
              <a:rPr lang="de-DE" sz="1600" b="1">
                <a:solidFill>
                  <a:srgbClr val="FF0000"/>
                </a:solidFill>
                <a:latin typeface="Century Gothic" panose="020B0502020202020204" pitchFamily="34" charset="0"/>
                <a:cs typeface="Arial" charset="0"/>
              </a:rPr>
            </a:br>
            <a:r>
              <a:rPr lang="de-DE" sz="1600" b="1">
                <a:solidFill>
                  <a:srgbClr val="FF0000"/>
                </a:solidFill>
                <a:latin typeface="Century Gothic" panose="020B0502020202020204" pitchFamily="34" charset="0"/>
                <a:cs typeface="Arial" charset="0"/>
              </a:rPr>
              <a:t>einbezogen</a:t>
            </a:r>
            <a:r>
              <a:rPr lang="de-DE" sz="1600" b="1" dirty="0">
                <a:solidFill>
                  <a:srgbClr val="FF0000"/>
                </a:solidFill>
                <a:latin typeface="Century Gothic" panose="020B0502020202020204" pitchFamily="34" charset="0"/>
                <a:cs typeface="Arial" charset="0"/>
              </a:rPr>
              <a:t>!	</a:t>
            </a:r>
          </a:p>
        </p:txBody>
      </p:sp>
      <p:sp>
        <p:nvSpPr>
          <p:cNvPr id="11" name="Text Box 6">
            <a:extLst>
              <a:ext uri="{FF2B5EF4-FFF2-40B4-BE49-F238E27FC236}">
                <a16:creationId xmlns:a16="http://schemas.microsoft.com/office/drawing/2014/main" id="{B206B2C3-9DAF-4A3F-9F3E-7C3EAB601001}"/>
              </a:ext>
            </a:extLst>
          </p:cNvPr>
          <p:cNvSpPr txBox="1">
            <a:spLocks noChangeArrowheads="1"/>
          </p:cNvSpPr>
          <p:nvPr/>
        </p:nvSpPr>
        <p:spPr bwMode="auto">
          <a:xfrm>
            <a:off x="1059996" y="1071786"/>
            <a:ext cx="7818438"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269875" algn="l"/>
                <a:tab pos="449263" algn="l"/>
              </a:tabLst>
              <a:defRPr/>
            </a:pPr>
            <a:r>
              <a:rPr lang="de-DE" altLang="de-DE" sz="1600" b="1" kern="0" dirty="0">
                <a:solidFill>
                  <a:srgbClr val="00B0F0"/>
                </a:solidFill>
                <a:latin typeface="Century Gothic" pitchFamily="34" charset="0"/>
              </a:rPr>
              <a:t>8.1 Definitionen, Ziele und Methoden der Geldwäsche	</a:t>
            </a:r>
          </a:p>
        </p:txBody>
      </p:sp>
      <p:sp>
        <p:nvSpPr>
          <p:cNvPr id="311304" name="Rectangle 2">
            <a:extLst>
              <a:ext uri="{FF2B5EF4-FFF2-40B4-BE49-F238E27FC236}">
                <a16:creationId xmlns:a16="http://schemas.microsoft.com/office/drawing/2014/main" id="{DFD3A264-D880-427F-8487-2798B8DC8B66}"/>
              </a:ext>
            </a:extLst>
          </p:cNvPr>
          <p:cNvSpPr txBox="1">
            <a:spLocks/>
          </p:cNvSpPr>
          <p:nvPr/>
        </p:nvSpPr>
        <p:spPr bwMode="auto">
          <a:xfrm>
            <a:off x="1063545" y="1411288"/>
            <a:ext cx="5545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8.1.1 Geldwäsche</a:t>
            </a:r>
            <a:endParaRPr lang="de-DE" altLang="de-DE" sz="2000" b="1" dirty="0">
              <a:solidFill>
                <a:srgbClr val="00B0F0"/>
              </a:solidFill>
              <a:latin typeface="Century Gothic" panose="020B0502020202020204" pitchFamily="34" charset="0"/>
            </a:endParaRPr>
          </a:p>
        </p:txBody>
      </p:sp>
      <p:sp>
        <p:nvSpPr>
          <p:cNvPr id="10" name="Textfeld 1">
            <a:extLst>
              <a:ext uri="{FF2B5EF4-FFF2-40B4-BE49-F238E27FC236}">
                <a16:creationId xmlns:a16="http://schemas.microsoft.com/office/drawing/2014/main" id="{4AB49512-0B4A-4473-81A5-9A9CA69781B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Inhaltsplatzhalter 2">
            <a:extLst>
              <a:ext uri="{FF2B5EF4-FFF2-40B4-BE49-F238E27FC236}">
                <a16:creationId xmlns:a16="http://schemas.microsoft.com/office/drawing/2014/main" id="{6D5B591C-496F-43D9-AE0C-5D8F3502FED4}"/>
              </a:ext>
            </a:extLst>
          </p:cNvPr>
          <p:cNvSpPr>
            <a:spLocks noGrp="1"/>
          </p:cNvSpPr>
          <p:nvPr>
            <p:ph idx="4294967295"/>
          </p:nvPr>
        </p:nvSpPr>
        <p:spPr>
          <a:xfrm>
            <a:off x="0" y="1825625"/>
            <a:ext cx="7200900" cy="3313113"/>
          </a:xfrm>
          <a:prstGeom prst="rect">
            <a:avLst/>
          </a:prstGeom>
        </p:spPr>
        <p:txBody>
          <a:bodyPr/>
          <a:lstStyle/>
          <a:p>
            <a:pPr lvl="1"/>
            <a:endParaRPr lang="de-DE" altLang="de-DE"/>
          </a:p>
          <a:p>
            <a:pPr lvl="1"/>
            <a:endParaRPr lang="de-DE" altLang="de-DE"/>
          </a:p>
          <a:p>
            <a:pPr lvl="1"/>
            <a:endParaRPr lang="de-DE" altLang="de-DE"/>
          </a:p>
          <a:p>
            <a:pPr lvl="1">
              <a:buFont typeface="Arial" panose="020B0604020202020204" pitchFamily="34" charset="0"/>
              <a:buNone/>
            </a:pPr>
            <a:endParaRPr lang="de-DE" altLang="de-DE"/>
          </a:p>
        </p:txBody>
      </p:sp>
      <p:sp>
        <p:nvSpPr>
          <p:cNvPr id="313347" name="Textplatzhalter 3">
            <a:extLst>
              <a:ext uri="{FF2B5EF4-FFF2-40B4-BE49-F238E27FC236}">
                <a16:creationId xmlns:a16="http://schemas.microsoft.com/office/drawing/2014/main" id="{28B164DD-12FE-4475-AA86-C7D5BD7C392B}"/>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pic>
        <p:nvPicPr>
          <p:cNvPr id="9" name="Grafik 8" descr="Geldbündel.JPG">
            <a:extLst>
              <a:ext uri="{FF2B5EF4-FFF2-40B4-BE49-F238E27FC236}">
                <a16:creationId xmlns:a16="http://schemas.microsoft.com/office/drawing/2014/main" id="{2501DEEA-9575-41DD-AF2D-E5EEB6869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927031"/>
            <a:ext cx="237648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wASCHMASCHINE.png">
            <a:extLst>
              <a:ext uri="{FF2B5EF4-FFF2-40B4-BE49-F238E27FC236}">
                <a16:creationId xmlns:a16="http://schemas.microsoft.com/office/drawing/2014/main" id="{357CE822-D36A-4448-A840-02E5CC84C2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4911" y="1844824"/>
            <a:ext cx="36369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feil nach rechts 11">
            <a:extLst>
              <a:ext uri="{FF2B5EF4-FFF2-40B4-BE49-F238E27FC236}">
                <a16:creationId xmlns:a16="http://schemas.microsoft.com/office/drawing/2014/main" id="{28B09B08-520F-4675-A874-C7162B6870D7}"/>
              </a:ext>
            </a:extLst>
          </p:cNvPr>
          <p:cNvSpPr/>
          <p:nvPr/>
        </p:nvSpPr>
        <p:spPr>
          <a:xfrm>
            <a:off x="4583361" y="2379469"/>
            <a:ext cx="1747838" cy="3587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14" name="Grafik 13" descr="Wäscheleine.jpg">
            <a:extLst>
              <a:ext uri="{FF2B5EF4-FFF2-40B4-BE49-F238E27FC236}">
                <a16:creationId xmlns:a16="http://schemas.microsoft.com/office/drawing/2014/main" id="{B8432BB3-DE5C-4398-9E5C-4E7FEA08E0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4111" y="4160644"/>
            <a:ext cx="464343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feil nach unten 14">
            <a:extLst>
              <a:ext uri="{FF2B5EF4-FFF2-40B4-BE49-F238E27FC236}">
                <a16:creationId xmlns:a16="http://schemas.microsoft.com/office/drawing/2014/main" id="{97E5669E-4395-40EC-814C-1134B11E9C4A}"/>
              </a:ext>
            </a:extLst>
          </p:cNvPr>
          <p:cNvSpPr/>
          <p:nvPr/>
        </p:nvSpPr>
        <p:spPr>
          <a:xfrm>
            <a:off x="7391400" y="3717032"/>
            <a:ext cx="358775" cy="720031"/>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6" name="Textfeld 15">
            <a:extLst>
              <a:ext uri="{FF2B5EF4-FFF2-40B4-BE49-F238E27FC236}">
                <a16:creationId xmlns:a16="http://schemas.microsoft.com/office/drawing/2014/main" id="{25BC83A8-9E5D-453D-9860-4F7FCB429B8C}"/>
              </a:ext>
            </a:extLst>
          </p:cNvPr>
          <p:cNvSpPr txBox="1">
            <a:spLocks noChangeArrowheads="1"/>
          </p:cNvSpPr>
          <p:nvPr/>
        </p:nvSpPr>
        <p:spPr bwMode="auto">
          <a:xfrm>
            <a:off x="2279650" y="1451558"/>
            <a:ext cx="6264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sz="1600" b="1">
                <a:solidFill>
                  <a:srgbClr val="FF0000"/>
                </a:solidFill>
                <a:latin typeface="Century Gothic" panose="020B0502020202020204" pitchFamily="34" charset="0"/>
              </a:rPr>
              <a:t>… das ist aber die einzige legale Art der Geldwäsche!</a:t>
            </a:r>
          </a:p>
        </p:txBody>
      </p:sp>
      <p:sp>
        <p:nvSpPr>
          <p:cNvPr id="313354" name="Rectangle 2">
            <a:extLst>
              <a:ext uri="{FF2B5EF4-FFF2-40B4-BE49-F238E27FC236}">
                <a16:creationId xmlns:a16="http://schemas.microsoft.com/office/drawing/2014/main" id="{AF1B3BBB-9397-443B-95CC-B646319A3409}"/>
              </a:ext>
            </a:extLst>
          </p:cNvPr>
          <p:cNvSpPr txBox="1">
            <a:spLocks/>
          </p:cNvSpPr>
          <p:nvPr/>
        </p:nvSpPr>
        <p:spPr bwMode="auto">
          <a:xfrm>
            <a:off x="1069975" y="1141996"/>
            <a:ext cx="799306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latin typeface="Century Gothic" panose="020B0502020202020204" pitchFamily="34" charset="0"/>
              </a:rPr>
              <a:t>Was tun? Geldwäsche notwendig …</a:t>
            </a:r>
            <a:endParaRPr lang="de-DE" altLang="de-DE" sz="2000" b="1">
              <a:latin typeface="Century Gothic" panose="020B0502020202020204" pitchFamily="34" charset="0"/>
            </a:endParaRPr>
          </a:p>
        </p:txBody>
      </p:sp>
      <p:sp>
        <p:nvSpPr>
          <p:cNvPr id="17" name="Text Box 6">
            <a:extLst>
              <a:ext uri="{FF2B5EF4-FFF2-40B4-BE49-F238E27FC236}">
                <a16:creationId xmlns:a16="http://schemas.microsoft.com/office/drawing/2014/main" id="{816AEDBF-7B47-4CB1-95AC-BF682D5235B1}"/>
              </a:ext>
            </a:extLst>
          </p:cNvPr>
          <p:cNvSpPr txBox="1">
            <a:spLocks noChangeArrowheads="1"/>
          </p:cNvSpPr>
          <p:nvPr/>
        </p:nvSpPr>
        <p:spPr bwMode="auto">
          <a:xfrm>
            <a:off x="1055440" y="836712"/>
            <a:ext cx="665956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52438" indent="-452438" eaLnBrk="1" hangingPunct="1">
              <a:spcBef>
                <a:spcPct val="50000"/>
              </a:spcBef>
              <a:defRPr/>
            </a:pPr>
            <a:r>
              <a:rPr lang="de-DE" altLang="de-DE" sz="1600" b="1" kern="0" dirty="0">
                <a:solidFill>
                  <a:srgbClr val="00B0F0"/>
                </a:solidFill>
                <a:latin typeface="Century Gothic" panose="020B0502020202020204" pitchFamily="34" charset="0"/>
              </a:rPr>
              <a:t>8.1.1 Geldwäsche; Forts.</a:t>
            </a:r>
          </a:p>
        </p:txBody>
      </p:sp>
      <p:sp>
        <p:nvSpPr>
          <p:cNvPr id="19" name="Textfeld 1">
            <a:extLst>
              <a:ext uri="{FF2B5EF4-FFF2-40B4-BE49-F238E27FC236}">
                <a16:creationId xmlns:a16="http://schemas.microsoft.com/office/drawing/2014/main" id="{31E0A825-67F1-4B15-8E6E-2263FD45B8B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el 1">
            <a:extLst>
              <a:ext uri="{FF2B5EF4-FFF2-40B4-BE49-F238E27FC236}">
                <a16:creationId xmlns:a16="http://schemas.microsoft.com/office/drawing/2014/main" id="{D816B8BD-0A99-4690-864B-1F7214165042}"/>
              </a:ext>
            </a:extLst>
          </p:cNvPr>
          <p:cNvSpPr>
            <a:spLocks noGrp="1"/>
          </p:cNvSpPr>
          <p:nvPr>
            <p:ph type="title" idx="4294967295"/>
          </p:nvPr>
        </p:nvSpPr>
        <p:spPr>
          <a:xfrm>
            <a:off x="951440" y="1020763"/>
            <a:ext cx="10787062" cy="2374900"/>
          </a:xfrm>
          <a:prstGeom prst="rect">
            <a:avLst/>
          </a:prstGeom>
        </p:spPr>
        <p:txBody>
          <a:bodyPr/>
          <a:lstStyle/>
          <a:p>
            <a:pPr>
              <a:spcBef>
                <a:spcPts val="1200"/>
              </a:spcBef>
              <a:spcAft>
                <a:spcPts val="1200"/>
              </a:spcAft>
            </a:pPr>
            <a:r>
              <a:rPr lang="de-DE" altLang="de-DE" sz="1400" b="1" dirty="0">
                <a:latin typeface="Century Gothic" panose="020B0502020202020204" pitchFamily="34" charset="0"/>
              </a:rPr>
              <a:t>Geschichte der Geldwäsche</a:t>
            </a:r>
            <a:br>
              <a:rPr lang="de-DE" altLang="de-DE" sz="1400" b="1" dirty="0">
                <a:latin typeface="Century Gothic" panose="020B0502020202020204" pitchFamily="34" charset="0"/>
              </a:rPr>
            </a:br>
            <a:br>
              <a:rPr lang="de-DE" altLang="de-DE" sz="700" b="1" dirty="0">
                <a:latin typeface="Century Gothic" panose="020B0502020202020204" pitchFamily="34" charset="0"/>
              </a:rPr>
            </a:br>
            <a:r>
              <a:rPr lang="de-DE" altLang="de-DE" sz="1400" dirty="0">
                <a:latin typeface="Century Gothic" panose="020B0502020202020204" pitchFamily="34" charset="0"/>
              </a:rPr>
              <a:t>Einer Legende nach geht der Begriff auf den Gangsterboss </a:t>
            </a:r>
            <a:r>
              <a:rPr lang="de-DE" altLang="de-DE" sz="1400" b="1" dirty="0">
                <a:latin typeface="Century Gothic" panose="020B0502020202020204" pitchFamily="34" charset="0"/>
              </a:rPr>
              <a:t>Al Capone </a:t>
            </a:r>
            <a:r>
              <a:rPr lang="de-DE" altLang="de-DE" sz="1400" dirty="0">
                <a:latin typeface="Century Gothic" panose="020B0502020202020204" pitchFamily="34" charset="0"/>
              </a:rPr>
              <a:t>zurück, der das </a:t>
            </a:r>
            <a:r>
              <a:rPr lang="de-DE" altLang="de-DE" sz="1400">
                <a:latin typeface="Century Gothic" panose="020B0502020202020204" pitchFamily="34" charset="0"/>
              </a:rPr>
              <a:t>durch illegale</a:t>
            </a:r>
            <a:br>
              <a:rPr lang="de-DE" altLang="de-DE" sz="1400">
                <a:latin typeface="Century Gothic" panose="020B0502020202020204" pitchFamily="34" charset="0"/>
              </a:rPr>
            </a:br>
            <a:r>
              <a:rPr lang="de-DE" altLang="de-DE" sz="1400">
                <a:latin typeface="Century Gothic" panose="020B0502020202020204" pitchFamily="34" charset="0"/>
              </a:rPr>
              <a:t>Betätigungen </a:t>
            </a:r>
            <a:r>
              <a:rPr lang="de-DE" altLang="de-DE" sz="1400" dirty="0">
                <a:latin typeface="Century Gothic" panose="020B0502020202020204" pitchFamily="34" charset="0"/>
              </a:rPr>
              <a:t>erworbene Geld tatsächlich in </a:t>
            </a:r>
            <a:r>
              <a:rPr lang="de-DE" altLang="de-DE" sz="1400" b="1" dirty="0">
                <a:latin typeface="Century Gothic" panose="020B0502020202020204" pitchFamily="34" charset="0"/>
              </a:rPr>
              <a:t>Waschsalons </a:t>
            </a:r>
            <a:r>
              <a:rPr lang="de-DE" altLang="de-DE" sz="1400" dirty="0">
                <a:latin typeface="Century Gothic" panose="020B0502020202020204" pitchFamily="34" charset="0"/>
              </a:rPr>
              <a:t>investierte und somit die </a:t>
            </a:r>
            <a:r>
              <a:rPr lang="de-DE" altLang="de-DE" sz="1400">
                <a:latin typeface="Century Gothic" panose="020B0502020202020204" pitchFamily="34" charset="0"/>
              </a:rPr>
              <a:t>wahre Herkunft</a:t>
            </a:r>
            <a:br>
              <a:rPr lang="de-DE" altLang="de-DE" sz="1400">
                <a:latin typeface="Century Gothic" panose="020B0502020202020204" pitchFamily="34" charset="0"/>
              </a:rPr>
            </a:br>
            <a:r>
              <a:rPr lang="de-DE" altLang="de-DE" sz="1400">
                <a:latin typeface="Century Gothic" panose="020B0502020202020204" pitchFamily="34" charset="0"/>
              </a:rPr>
              <a:t>verschleierte</a:t>
            </a:r>
            <a:r>
              <a:rPr lang="de-DE" altLang="de-DE" sz="1400" dirty="0">
                <a:latin typeface="Century Gothic" panose="020B0502020202020204" pitchFamily="34" charset="0"/>
              </a:rPr>
              <a:t>.</a:t>
            </a:r>
            <a:br>
              <a:rPr lang="de-DE" altLang="de-DE" sz="1400" dirty="0">
                <a:latin typeface="Century Gothic" panose="020B0502020202020204" pitchFamily="34" charset="0"/>
              </a:rPr>
            </a:br>
            <a:br>
              <a:rPr lang="de-DE" altLang="de-DE" sz="700" dirty="0">
                <a:latin typeface="Century Gothic" panose="020B0502020202020204" pitchFamily="34" charset="0"/>
              </a:rPr>
            </a:br>
            <a:r>
              <a:rPr lang="de-DE" altLang="de-DE" sz="1400" dirty="0">
                <a:latin typeface="Century Gothic" panose="020B0502020202020204" pitchFamily="34" charset="0"/>
              </a:rPr>
              <a:t>Ein in der Gegenwart praktiziertes Verfahren ist es, mit einem legalen Betrieb (z. B. einem </a:t>
            </a:r>
            <a:r>
              <a:rPr lang="de-DE" altLang="de-DE" sz="1400">
                <a:latin typeface="Century Gothic" panose="020B0502020202020204" pitchFamily="34" charset="0"/>
              </a:rPr>
              <a:t>Restaurant)</a:t>
            </a:r>
            <a:br>
              <a:rPr lang="de-DE" altLang="de-DE" sz="1400">
                <a:latin typeface="Century Gothic" panose="020B0502020202020204" pitchFamily="34" charset="0"/>
              </a:rPr>
            </a:br>
            <a:r>
              <a:rPr lang="de-DE" altLang="de-DE" sz="1400">
                <a:latin typeface="Century Gothic" panose="020B0502020202020204" pitchFamily="34" charset="0"/>
              </a:rPr>
              <a:t>„</a:t>
            </a:r>
            <a:r>
              <a:rPr lang="de-DE" altLang="de-DE" sz="1400" dirty="0">
                <a:latin typeface="Century Gothic" panose="020B0502020202020204" pitchFamily="34" charset="0"/>
              </a:rPr>
              <a:t>sauberes“ Geld einzunehmen. Dieser Betrieb muss lediglich seine Kosten bar bezahlen. </a:t>
            </a:r>
            <a:br>
              <a:rPr lang="de-DE" altLang="de-DE" sz="1400" dirty="0">
                <a:latin typeface="Century Gothic" panose="020B0502020202020204" pitchFamily="34" charset="0"/>
              </a:rPr>
            </a:br>
            <a:br>
              <a:rPr lang="de-DE" altLang="de-DE" sz="700" dirty="0">
                <a:latin typeface="Century Gothic" panose="020B0502020202020204" pitchFamily="34" charset="0"/>
              </a:rPr>
            </a:br>
            <a:r>
              <a:rPr lang="de-DE" altLang="de-DE" sz="1400" dirty="0">
                <a:latin typeface="Century Gothic" panose="020B0502020202020204" pitchFamily="34" charset="0"/>
              </a:rPr>
              <a:t>Selbst wenn diese Rechnungen die Einnahmen übersteigen, kann die illegale Herkunft </a:t>
            </a:r>
            <a:r>
              <a:rPr lang="de-DE" altLang="de-DE" sz="1400">
                <a:latin typeface="Century Gothic" panose="020B0502020202020204" pitchFamily="34" charset="0"/>
              </a:rPr>
              <a:t>des Bargeldes</a:t>
            </a:r>
            <a:br>
              <a:rPr lang="de-DE" altLang="de-DE" sz="1400">
                <a:latin typeface="Century Gothic" panose="020B0502020202020204" pitchFamily="34" charset="0"/>
              </a:rPr>
            </a:br>
            <a:r>
              <a:rPr lang="de-DE" altLang="de-DE" sz="1400">
                <a:latin typeface="Century Gothic" panose="020B0502020202020204" pitchFamily="34" charset="0"/>
              </a:rPr>
              <a:t>kaum </a:t>
            </a:r>
            <a:r>
              <a:rPr lang="de-DE" altLang="de-DE" sz="1400" dirty="0">
                <a:latin typeface="Century Gothic" panose="020B0502020202020204" pitchFamily="34" charset="0"/>
              </a:rPr>
              <a:t>nachgewiesen werden; die Einnahmen dagegen sind „sauber“.</a:t>
            </a:r>
          </a:p>
        </p:txBody>
      </p:sp>
      <p:sp>
        <p:nvSpPr>
          <p:cNvPr id="315395" name="Textplatzhalter 3">
            <a:extLst>
              <a:ext uri="{FF2B5EF4-FFF2-40B4-BE49-F238E27FC236}">
                <a16:creationId xmlns:a16="http://schemas.microsoft.com/office/drawing/2014/main" id="{5059CC61-F2F7-4291-B7AD-0AD228E9301D}"/>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15396" name="AutoShape 7" descr="DIE WELT">
            <a:extLst>
              <a:ext uri="{FF2B5EF4-FFF2-40B4-BE49-F238E27FC236}">
                <a16:creationId xmlns:a16="http://schemas.microsoft.com/office/drawing/2014/main" id="{8C7D58BC-0B99-4055-83C9-09155D9DDA65}"/>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10" name="Text Box 6">
            <a:extLst>
              <a:ext uri="{FF2B5EF4-FFF2-40B4-BE49-F238E27FC236}">
                <a16:creationId xmlns:a16="http://schemas.microsoft.com/office/drawing/2014/main" id="{C18647A8-AA89-4985-8CC8-07996E4CC8B2}"/>
              </a:ext>
            </a:extLst>
          </p:cNvPr>
          <p:cNvSpPr txBox="1">
            <a:spLocks noChangeArrowheads="1"/>
          </p:cNvSpPr>
          <p:nvPr/>
        </p:nvSpPr>
        <p:spPr bwMode="auto">
          <a:xfrm>
            <a:off x="1052655" y="774601"/>
            <a:ext cx="665956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52438" indent="-452438" eaLnBrk="1" hangingPunct="1">
              <a:spcBef>
                <a:spcPct val="50000"/>
              </a:spcBef>
              <a:defRPr/>
            </a:pPr>
            <a:r>
              <a:rPr lang="de-DE" altLang="de-DE" sz="1400" b="1" kern="0" dirty="0">
                <a:solidFill>
                  <a:srgbClr val="00B0F0"/>
                </a:solidFill>
                <a:latin typeface="Century Gothic" panose="020B0502020202020204" pitchFamily="34" charset="0"/>
              </a:rPr>
              <a:t>8.1.1 Geldwäsche; Forts.</a:t>
            </a:r>
          </a:p>
        </p:txBody>
      </p:sp>
      <p:sp>
        <p:nvSpPr>
          <p:cNvPr id="11" name="Textfeld 1">
            <a:extLst>
              <a:ext uri="{FF2B5EF4-FFF2-40B4-BE49-F238E27FC236}">
                <a16:creationId xmlns:a16="http://schemas.microsoft.com/office/drawing/2014/main" id="{BBC0BE08-4A5D-4B94-887A-E9F76765F684}"/>
              </a:ext>
            </a:extLst>
          </p:cNvPr>
          <p:cNvSpPr txBox="1">
            <a:spLocks noChangeArrowheads="1"/>
          </p:cNvSpPr>
          <p:nvPr/>
        </p:nvSpPr>
        <p:spPr bwMode="auto">
          <a:xfrm>
            <a:off x="1061349" y="3544441"/>
            <a:ext cx="10799763"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defRPr/>
            </a:pPr>
            <a:r>
              <a:rPr lang="de-DE" altLang="de-DE" sz="1400" dirty="0">
                <a:latin typeface="Century Gothic" panose="020B0502020202020204" pitchFamily="34" charset="0"/>
              </a:rPr>
              <a:t>Ausgangspunkt ist der Besitz von illegal erworbenem Geld (zum Beispiel durch Waffenhandel, </a:t>
            </a:r>
            <a:r>
              <a:rPr lang="de-DE" altLang="de-DE" sz="1400">
                <a:latin typeface="Century Gothic" panose="020B0502020202020204" pitchFamily="34" charset="0"/>
              </a:rPr>
              <a:t>Drogenhandel,</a:t>
            </a:r>
            <a:br>
              <a:rPr lang="de-DE" altLang="de-DE" sz="1400">
                <a:latin typeface="Century Gothic" panose="020B0502020202020204" pitchFamily="34" charset="0"/>
              </a:rPr>
            </a:br>
            <a:r>
              <a:rPr lang="de-DE" altLang="de-DE" sz="1400">
                <a:latin typeface="Century Gothic" panose="020B0502020202020204" pitchFamily="34" charset="0"/>
              </a:rPr>
              <a:t>Schmuggel</a:t>
            </a:r>
            <a:r>
              <a:rPr lang="de-DE" altLang="de-DE" sz="1400" dirty="0">
                <a:latin typeface="Century Gothic" panose="020B0502020202020204" pitchFamily="34" charset="0"/>
              </a:rPr>
              <a:t>, Raub, Korruption, Menschenhandel, Erpressung oder Steuerhinterziehung).</a:t>
            </a:r>
          </a:p>
          <a:p>
            <a:pPr eaLnBrk="1" hangingPunct="1">
              <a:spcBef>
                <a:spcPts val="600"/>
              </a:spcBef>
              <a:spcAft>
                <a:spcPts val="600"/>
              </a:spcAft>
              <a:defRPr/>
            </a:pPr>
            <a:r>
              <a:rPr lang="de-DE" altLang="de-DE" sz="1400" b="1" dirty="0">
                <a:latin typeface="Century Gothic" panose="020B0502020202020204" pitchFamily="34" charset="0"/>
              </a:rPr>
              <a:t>Ziele der Geldwäsche</a:t>
            </a:r>
          </a:p>
          <a:p>
            <a:pPr eaLnBrk="1" hangingPunct="1">
              <a:spcBef>
                <a:spcPts val="600"/>
              </a:spcBef>
              <a:spcAft>
                <a:spcPts val="600"/>
              </a:spcAft>
              <a:defRPr/>
            </a:pPr>
            <a:r>
              <a:rPr lang="de-DE" altLang="de-DE" sz="1400" dirty="0">
                <a:latin typeface="Century Gothic" panose="020B0502020202020204" pitchFamily="34" charset="0"/>
              </a:rPr>
              <a:t>Die zur Geldwäsche vorgenommenen Handlungen haben den Zweck,</a:t>
            </a:r>
          </a:p>
          <a:p>
            <a:pPr marL="266700" indent="-266700" eaLnBrk="1" hangingPunct="1">
              <a:spcBef>
                <a:spcPts val="0"/>
              </a:spcBef>
              <a:spcAft>
                <a:spcPts val="600"/>
              </a:spcAft>
              <a:buFont typeface="Symbol" panose="05050102010706020507" pitchFamily="18" charset="2"/>
              <a:buChar char="-"/>
              <a:defRPr/>
            </a:pPr>
            <a:r>
              <a:rPr lang="de-DE" altLang="de-DE" sz="1400" dirty="0">
                <a:latin typeface="Century Gothic" panose="020B0502020202020204" pitchFamily="34" charset="0"/>
              </a:rPr>
              <a:t>die illegale </a:t>
            </a:r>
            <a:r>
              <a:rPr lang="de-DE" altLang="de-DE" sz="1400" b="1" dirty="0">
                <a:latin typeface="Century Gothic" panose="020B0502020202020204" pitchFamily="34" charset="0"/>
              </a:rPr>
              <a:t>Herkunft</a:t>
            </a:r>
            <a:r>
              <a:rPr lang="de-DE" altLang="de-DE" sz="1400" dirty="0">
                <a:latin typeface="Century Gothic" panose="020B0502020202020204" pitchFamily="34" charset="0"/>
              </a:rPr>
              <a:t> von Geldbeträgen zu </a:t>
            </a:r>
            <a:r>
              <a:rPr lang="de-DE" altLang="de-DE" sz="1400" b="1" dirty="0">
                <a:latin typeface="Century Gothic" panose="020B0502020202020204" pitchFamily="34" charset="0"/>
              </a:rPr>
              <a:t>verschleiern</a:t>
            </a:r>
            <a:r>
              <a:rPr lang="de-DE" altLang="de-DE" sz="1400" dirty="0">
                <a:latin typeface="Century Gothic" panose="020B0502020202020204" pitchFamily="34" charset="0"/>
              </a:rPr>
              <a:t>,</a:t>
            </a:r>
          </a:p>
          <a:p>
            <a:pPr marL="266700" indent="-266700" eaLnBrk="1" hangingPunct="1">
              <a:spcBef>
                <a:spcPts val="0"/>
              </a:spcBef>
              <a:spcAft>
                <a:spcPts val="600"/>
              </a:spcAft>
              <a:buFont typeface="Symbol" panose="05050102010706020507" pitchFamily="18" charset="2"/>
              <a:buChar char="-"/>
              <a:defRPr/>
            </a:pPr>
            <a:r>
              <a:rPr lang="de-DE" altLang="de-DE" sz="1400" dirty="0">
                <a:latin typeface="Century Gothic" panose="020B0502020202020204" pitchFamily="34" charset="0"/>
              </a:rPr>
              <a:t>diese dem </a:t>
            </a:r>
            <a:r>
              <a:rPr lang="de-DE" altLang="de-DE" sz="1400" b="1" dirty="0">
                <a:latin typeface="Century Gothic" panose="020B0502020202020204" pitchFamily="34" charset="0"/>
              </a:rPr>
              <a:t>Zugriff der Strafverfolgungsbehörden</a:t>
            </a:r>
            <a:r>
              <a:rPr lang="de-DE" altLang="de-DE" sz="1400" dirty="0">
                <a:latin typeface="Century Gothic" panose="020B0502020202020204" pitchFamily="34" charset="0"/>
              </a:rPr>
              <a:t> oder der Steuerbehörden zu entziehen und</a:t>
            </a:r>
          </a:p>
          <a:p>
            <a:pPr marL="266700" indent="-266700" eaLnBrk="1" hangingPunct="1">
              <a:spcBef>
                <a:spcPts val="0"/>
              </a:spcBef>
              <a:spcAft>
                <a:spcPts val="600"/>
              </a:spcAft>
              <a:buFont typeface="Symbol" panose="05050102010706020507" pitchFamily="18" charset="2"/>
              <a:buChar char="-"/>
              <a:defRPr/>
            </a:pPr>
            <a:r>
              <a:rPr lang="de-DE" altLang="de-DE" sz="1400" b="1" dirty="0">
                <a:latin typeface="Century Gothic" panose="020B0502020202020204" pitchFamily="34" charset="0"/>
              </a:rPr>
              <a:t>Erlöse</a:t>
            </a:r>
            <a:r>
              <a:rPr lang="de-DE" altLang="de-DE" sz="1400" dirty="0">
                <a:latin typeface="Century Gothic" panose="020B0502020202020204" pitchFamily="34" charset="0"/>
              </a:rPr>
              <a:t> aus krimineller Tätigkeit durch möglichst unauffällige Geschäftstransaktionen (wie </a:t>
            </a:r>
            <a:r>
              <a:rPr lang="de-DE" altLang="de-DE" sz="1400">
                <a:latin typeface="Century Gothic" panose="020B0502020202020204" pitchFamily="34" charset="0"/>
              </a:rPr>
              <a:t>Kauf von</a:t>
            </a:r>
            <a:br>
              <a:rPr lang="de-DE" altLang="de-DE" sz="1400">
                <a:latin typeface="Century Gothic" panose="020B0502020202020204" pitchFamily="34" charset="0"/>
              </a:rPr>
            </a:br>
            <a:r>
              <a:rPr lang="de-DE" altLang="de-DE" sz="1400">
                <a:latin typeface="Century Gothic" panose="020B0502020202020204" pitchFamily="34" charset="0"/>
              </a:rPr>
              <a:t>Immobilien</a:t>
            </a:r>
            <a:r>
              <a:rPr lang="de-DE" altLang="de-DE" sz="1400" dirty="0">
                <a:latin typeface="Century Gothic" panose="020B0502020202020204" pitchFamily="34" charset="0"/>
              </a:rPr>
              <a:t>, Unternehmensbeteiligungen oder Wertpapieren) </a:t>
            </a:r>
            <a:r>
              <a:rPr lang="de-DE" altLang="de-DE" sz="1400" b="1" dirty="0">
                <a:latin typeface="Century Gothic" panose="020B0502020202020204" pitchFamily="34" charset="0"/>
              </a:rPr>
              <a:t>in den </a:t>
            </a:r>
            <a:r>
              <a:rPr lang="de-DE" altLang="de-DE" sz="1400" b="1">
                <a:latin typeface="Century Gothic" panose="020B0502020202020204" pitchFamily="34" charset="0"/>
              </a:rPr>
              <a:t>legalen Wirtschaftskreislauf</a:t>
            </a:r>
            <a:br>
              <a:rPr lang="de-DE" altLang="de-DE" sz="1400" b="1">
                <a:latin typeface="Century Gothic" panose="020B0502020202020204" pitchFamily="34" charset="0"/>
              </a:rPr>
            </a:br>
            <a:r>
              <a:rPr lang="de-DE" altLang="de-DE" sz="1400">
                <a:latin typeface="Century Gothic" panose="020B0502020202020204" pitchFamily="34" charset="0"/>
              </a:rPr>
              <a:t>zu </a:t>
            </a:r>
            <a:r>
              <a:rPr lang="de-DE" altLang="de-DE" sz="1400" dirty="0">
                <a:latin typeface="Century Gothic" panose="020B0502020202020204" pitchFamily="34" charset="0"/>
              </a:rPr>
              <a:t>überführen.</a:t>
            </a:r>
          </a:p>
        </p:txBody>
      </p:sp>
      <p:sp>
        <p:nvSpPr>
          <p:cNvPr id="14" name="Text Box 6">
            <a:extLst>
              <a:ext uri="{FF2B5EF4-FFF2-40B4-BE49-F238E27FC236}">
                <a16:creationId xmlns:a16="http://schemas.microsoft.com/office/drawing/2014/main" id="{E0C993C7-9C1C-4A25-9768-72807B7A01F3}"/>
              </a:ext>
            </a:extLst>
          </p:cNvPr>
          <p:cNvSpPr txBox="1">
            <a:spLocks noChangeArrowheads="1"/>
          </p:cNvSpPr>
          <p:nvPr/>
        </p:nvSpPr>
        <p:spPr bwMode="auto">
          <a:xfrm>
            <a:off x="1029562" y="3249166"/>
            <a:ext cx="55340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52438" indent="-452438" eaLnBrk="1" hangingPunct="1">
              <a:spcBef>
                <a:spcPct val="50000"/>
              </a:spcBef>
              <a:defRPr/>
            </a:pPr>
            <a:r>
              <a:rPr lang="de-DE" altLang="de-DE" sz="1400" b="1" kern="0" dirty="0">
                <a:solidFill>
                  <a:srgbClr val="00B0F0"/>
                </a:solidFill>
                <a:latin typeface="Century Gothic" panose="020B0502020202020204" pitchFamily="34" charset="0"/>
              </a:rPr>
              <a:t>8.1.2 Ziele und Methoden der Geldwäsche</a:t>
            </a:r>
          </a:p>
        </p:txBody>
      </p:sp>
      <p:sp>
        <p:nvSpPr>
          <p:cNvPr id="13" name="Textfeld 1">
            <a:extLst>
              <a:ext uri="{FF2B5EF4-FFF2-40B4-BE49-F238E27FC236}">
                <a16:creationId xmlns:a16="http://schemas.microsoft.com/office/drawing/2014/main" id="{530A53E4-A562-4D29-A418-F7D4D537BEE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AutoShape 7" descr="DIE WELT">
            <a:extLst>
              <a:ext uri="{FF2B5EF4-FFF2-40B4-BE49-F238E27FC236}">
                <a16:creationId xmlns:a16="http://schemas.microsoft.com/office/drawing/2014/main" id="{40F6CF94-CCFF-40F4-8E98-D795568B1529}"/>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2" name="Textfeld 1">
            <a:extLst>
              <a:ext uri="{FF2B5EF4-FFF2-40B4-BE49-F238E27FC236}">
                <a16:creationId xmlns:a16="http://schemas.microsoft.com/office/drawing/2014/main" id="{DD3D1C9E-6712-42FC-AA00-D314DE66176C}"/>
              </a:ext>
            </a:extLst>
          </p:cNvPr>
          <p:cNvSpPr txBox="1"/>
          <p:nvPr/>
        </p:nvSpPr>
        <p:spPr>
          <a:xfrm>
            <a:off x="1061349" y="1411610"/>
            <a:ext cx="10872788" cy="3631763"/>
          </a:xfrm>
          <a:prstGeom prst="rect">
            <a:avLst/>
          </a:prstGeom>
          <a:noFill/>
        </p:spPr>
        <p:txBody>
          <a:bodyPr lIns="0" tIns="0" rIns="0" bIns="0">
            <a:spAutoFit/>
          </a:bodyPr>
          <a:lstStyle/>
          <a:p>
            <a:pPr eaLnBrk="1" hangingPunct="1">
              <a:spcBef>
                <a:spcPts val="600"/>
              </a:spcBef>
              <a:spcAft>
                <a:spcPts val="600"/>
              </a:spcAft>
              <a:defRPr/>
            </a:pPr>
            <a:r>
              <a:rPr lang="de-DE" sz="1600" dirty="0">
                <a:latin typeface="Century Gothic" panose="020B0502020202020204" pitchFamily="34" charset="0"/>
                <a:cs typeface="Arial" charset="0"/>
              </a:rPr>
              <a:t>Die 3 Formen der Geldwäscheprozesse:</a:t>
            </a:r>
          </a:p>
          <a:p>
            <a:pPr marL="266700" lvl="1" indent="-266700" eaLnBrk="1" hangingPunct="1">
              <a:spcBef>
                <a:spcPts val="600"/>
              </a:spcBef>
              <a:spcAft>
                <a:spcPts val="600"/>
              </a:spcAft>
              <a:buFont typeface="+mj-lt"/>
              <a:buAutoNum type="alphaLcPeriod"/>
              <a:defRPr/>
            </a:pPr>
            <a:r>
              <a:rPr lang="de-DE" sz="1600" dirty="0">
                <a:latin typeface="Century Gothic" panose="020B0502020202020204" pitchFamily="34" charset="0"/>
                <a:cs typeface="Arial" charset="0"/>
              </a:rPr>
              <a:t>Einspeisung (</a:t>
            </a:r>
            <a:r>
              <a:rPr lang="de-DE" sz="1600" dirty="0" err="1">
                <a:latin typeface="Century Gothic" panose="020B0502020202020204" pitchFamily="34" charset="0"/>
                <a:cs typeface="Arial" charset="0"/>
              </a:rPr>
              <a:t>placement</a:t>
            </a:r>
            <a:r>
              <a:rPr lang="de-DE" sz="1600" dirty="0">
                <a:latin typeface="Century Gothic" panose="020B0502020202020204" pitchFamily="34" charset="0"/>
                <a:cs typeface="Arial" charset="0"/>
              </a:rPr>
              <a:t>)</a:t>
            </a:r>
          </a:p>
          <a:p>
            <a:pPr marL="266700" lvl="1" indent="-266700" eaLnBrk="1" hangingPunct="1">
              <a:spcBef>
                <a:spcPts val="600"/>
              </a:spcBef>
              <a:spcAft>
                <a:spcPts val="600"/>
              </a:spcAft>
              <a:buFont typeface="+mj-lt"/>
              <a:buAutoNum type="alphaLcPeriod"/>
              <a:defRPr/>
            </a:pPr>
            <a:r>
              <a:rPr lang="de-DE" sz="1600" dirty="0">
                <a:latin typeface="Century Gothic" panose="020B0502020202020204" pitchFamily="34" charset="0"/>
                <a:cs typeface="Arial" charset="0"/>
              </a:rPr>
              <a:t>Verschleierung (</a:t>
            </a:r>
            <a:r>
              <a:rPr lang="de-DE" sz="1600" dirty="0" err="1">
                <a:latin typeface="Century Gothic" panose="020B0502020202020204" pitchFamily="34" charset="0"/>
                <a:cs typeface="Arial" charset="0"/>
              </a:rPr>
              <a:t>layering</a:t>
            </a:r>
            <a:r>
              <a:rPr lang="de-DE" sz="1600" dirty="0">
                <a:latin typeface="Century Gothic" panose="020B0502020202020204" pitchFamily="34" charset="0"/>
                <a:cs typeface="Arial" charset="0"/>
              </a:rPr>
              <a:t>)</a:t>
            </a:r>
          </a:p>
          <a:p>
            <a:pPr marL="266700" lvl="1" indent="-266700" eaLnBrk="1" hangingPunct="1">
              <a:spcBef>
                <a:spcPts val="600"/>
              </a:spcBef>
              <a:spcAft>
                <a:spcPts val="600"/>
              </a:spcAft>
              <a:buFont typeface="+mj-lt"/>
              <a:buAutoNum type="alphaLcPeriod"/>
              <a:defRPr/>
            </a:pPr>
            <a:r>
              <a:rPr lang="de-DE" sz="1600" dirty="0">
                <a:latin typeface="Century Gothic" panose="020B0502020202020204" pitchFamily="34" charset="0"/>
                <a:cs typeface="Arial" charset="0"/>
              </a:rPr>
              <a:t>Integration (</a:t>
            </a:r>
            <a:r>
              <a:rPr lang="de-DE" sz="1600" dirty="0" err="1">
                <a:latin typeface="Century Gothic" panose="020B0502020202020204" pitchFamily="34" charset="0"/>
                <a:cs typeface="Arial" charset="0"/>
              </a:rPr>
              <a:t>integration</a:t>
            </a:r>
            <a:r>
              <a:rPr lang="de-DE" sz="1600" dirty="0">
                <a:latin typeface="Century Gothic" panose="020B0502020202020204" pitchFamily="34" charset="0"/>
                <a:cs typeface="Arial" charset="0"/>
              </a:rPr>
              <a:t>)</a:t>
            </a:r>
            <a:br>
              <a:rPr lang="de-DE" sz="1600" dirty="0">
                <a:latin typeface="Century Gothic" panose="020B0502020202020204" pitchFamily="34" charset="0"/>
                <a:cs typeface="Arial" charset="0"/>
              </a:rPr>
            </a:br>
            <a:endParaRPr lang="de-DE" sz="1600" dirty="0">
              <a:latin typeface="Century Gothic" panose="020B0502020202020204" pitchFamily="34" charset="0"/>
              <a:cs typeface="Arial" charset="0"/>
            </a:endParaRPr>
          </a:p>
          <a:p>
            <a:pPr marL="269875" indent="-269875" eaLnBrk="1" hangingPunct="1">
              <a:spcBef>
                <a:spcPts val="600"/>
              </a:spcBef>
              <a:spcAft>
                <a:spcPts val="600"/>
              </a:spcAft>
              <a:buFont typeface="+mj-lt"/>
              <a:buAutoNum type="alphaLcPeriod"/>
              <a:tabLst>
                <a:tab pos="360363" algn="l"/>
                <a:tab pos="447675" algn="l"/>
              </a:tabLst>
              <a:defRPr/>
            </a:pPr>
            <a:r>
              <a:rPr lang="de-DE" sz="1600" b="1" dirty="0">
                <a:solidFill>
                  <a:srgbClr val="00B0F0"/>
                </a:solidFill>
                <a:latin typeface="Century Gothic" panose="020B0502020202020204" pitchFamily="34" charset="0"/>
                <a:cs typeface="Arial" charset="0"/>
              </a:rPr>
              <a:t>Einspeisung (</a:t>
            </a:r>
            <a:r>
              <a:rPr lang="de-DE" sz="1600" b="1" dirty="0" err="1">
                <a:solidFill>
                  <a:srgbClr val="00B0F0"/>
                </a:solidFill>
                <a:latin typeface="Century Gothic" panose="020B0502020202020204" pitchFamily="34" charset="0"/>
                <a:cs typeface="Arial" charset="0"/>
              </a:rPr>
              <a:t>placement</a:t>
            </a:r>
            <a:r>
              <a:rPr lang="de-DE" sz="1600" b="1" dirty="0">
                <a:solidFill>
                  <a:srgbClr val="00B0F0"/>
                </a:solidFill>
                <a:latin typeface="Century Gothic" panose="020B0502020202020204" pitchFamily="34" charset="0"/>
                <a:cs typeface="Arial" charset="0"/>
              </a:rPr>
              <a:t>)</a:t>
            </a:r>
          </a:p>
          <a:p>
            <a:pPr marL="269875" eaLnBrk="1" hangingPunct="1">
              <a:spcBef>
                <a:spcPts val="600"/>
              </a:spcBef>
              <a:spcAft>
                <a:spcPts val="600"/>
              </a:spcAft>
              <a:defRPr/>
            </a:pPr>
            <a:r>
              <a:rPr lang="de-DE" sz="1600" dirty="0">
                <a:latin typeface="Century Gothic" panose="020B0502020202020204" pitchFamily="34" charset="0"/>
                <a:cs typeface="Arial" charset="0"/>
              </a:rPr>
              <a:t>Geldwäsche ist die Einspeisung der durch Straftaten erlangten Bargeldmenge in </a:t>
            </a:r>
            <a:r>
              <a:rPr lang="de-DE" sz="1600">
                <a:latin typeface="Century Gothic" panose="020B0502020202020204" pitchFamily="34" charset="0"/>
                <a:cs typeface="Arial" charset="0"/>
              </a:rPr>
              <a:t>den Finanz-</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oder </a:t>
            </a:r>
            <a:r>
              <a:rPr lang="de-DE" sz="1600" dirty="0">
                <a:latin typeface="Century Gothic" panose="020B0502020202020204" pitchFamily="34" charset="0"/>
                <a:cs typeface="Arial" charset="0"/>
              </a:rPr>
              <a:t>Wirtschaftskreislauf</a:t>
            </a:r>
            <a:r>
              <a:rPr lang="de-DE" sz="1600">
                <a:latin typeface="Century Gothic" panose="020B0502020202020204" pitchFamily="34" charset="0"/>
                <a:cs typeface="Arial" charset="0"/>
              </a:rPr>
              <a:t>. Dies </a:t>
            </a:r>
            <a:r>
              <a:rPr lang="de-DE" sz="1600" dirty="0">
                <a:latin typeface="Century Gothic" panose="020B0502020202020204" pitchFamily="34" charset="0"/>
                <a:cs typeface="Arial" charset="0"/>
              </a:rPr>
              <a:t>erfolgt meist in </a:t>
            </a:r>
            <a:r>
              <a:rPr lang="de-DE" sz="1600" b="1" dirty="0">
                <a:latin typeface="Century Gothic" panose="020B0502020202020204" pitchFamily="34" charset="0"/>
                <a:cs typeface="Arial" charset="0"/>
              </a:rPr>
              <a:t>kleineren Teilbeträgen, </a:t>
            </a:r>
            <a:r>
              <a:rPr lang="de-DE" sz="1600" dirty="0">
                <a:latin typeface="Century Gothic" panose="020B0502020202020204" pitchFamily="34" charset="0"/>
                <a:cs typeface="Arial" charset="0"/>
              </a:rPr>
              <a:t>um </a:t>
            </a:r>
            <a:r>
              <a:rPr lang="de-DE" sz="1600">
                <a:latin typeface="Century Gothic" panose="020B0502020202020204" pitchFamily="34" charset="0"/>
                <a:cs typeface="Arial" charset="0"/>
              </a:rPr>
              <a:t>keine Aufmerksamkeit</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zu </a:t>
            </a:r>
            <a:r>
              <a:rPr lang="de-DE" sz="1600" dirty="0">
                <a:latin typeface="Century Gothic" panose="020B0502020202020204" pitchFamily="34" charset="0"/>
                <a:cs typeface="Arial" charset="0"/>
              </a:rPr>
              <a:t>erregen (so genanntes </a:t>
            </a:r>
            <a:r>
              <a:rPr lang="de-DE" sz="1600" b="1" dirty="0">
                <a:latin typeface="Century Gothic" panose="020B0502020202020204" pitchFamily="34" charset="0"/>
                <a:cs typeface="Arial" charset="0"/>
              </a:rPr>
              <a:t>„</a:t>
            </a:r>
            <a:r>
              <a:rPr lang="de-DE" sz="1600" b="1" dirty="0" err="1">
                <a:latin typeface="Century Gothic" panose="020B0502020202020204" pitchFamily="34" charset="0"/>
                <a:cs typeface="Arial" charset="0"/>
              </a:rPr>
              <a:t>Smurfing</a:t>
            </a:r>
            <a:r>
              <a:rPr lang="de-DE" sz="1600" b="1" dirty="0">
                <a:latin typeface="Century Gothic" panose="020B0502020202020204" pitchFamily="34" charset="0"/>
                <a:cs typeface="Arial" charset="0"/>
              </a:rPr>
              <a:t>“</a:t>
            </a:r>
            <a:r>
              <a:rPr lang="de-DE" sz="1600" dirty="0">
                <a:latin typeface="Century Gothic" panose="020B0502020202020204" pitchFamily="34" charset="0"/>
                <a:cs typeface="Arial" charset="0"/>
              </a:rPr>
              <a:t>).</a:t>
            </a:r>
          </a:p>
          <a:p>
            <a:pPr marL="269875" eaLnBrk="1" hangingPunct="1">
              <a:spcBef>
                <a:spcPts val="600"/>
              </a:spcBef>
              <a:spcAft>
                <a:spcPts val="600"/>
              </a:spcAft>
              <a:defRPr/>
            </a:pPr>
            <a:r>
              <a:rPr lang="de-DE" sz="1600" dirty="0">
                <a:latin typeface="Century Gothic" panose="020B0502020202020204" pitchFamily="34" charset="0"/>
                <a:cs typeface="Arial" charset="0"/>
              </a:rPr>
              <a:t>Genutzt werden dafür der Besuch von </a:t>
            </a:r>
            <a:r>
              <a:rPr lang="de-DE" sz="1600" b="1" dirty="0">
                <a:latin typeface="Century Gothic" panose="020B0502020202020204" pitchFamily="34" charset="0"/>
                <a:cs typeface="Arial" charset="0"/>
              </a:rPr>
              <a:t>Spielbanken, Pferderennen, teuren </a:t>
            </a:r>
            <a:r>
              <a:rPr lang="de-DE" sz="1600" b="1">
                <a:latin typeface="Century Gothic" panose="020B0502020202020204" pitchFamily="34" charset="0"/>
                <a:cs typeface="Arial" charset="0"/>
              </a:rPr>
              <a:t>Hotels </a:t>
            </a:r>
            <a:r>
              <a:rPr lang="de-DE" sz="1600">
                <a:latin typeface="Century Gothic" panose="020B0502020202020204" pitchFamily="34" charset="0"/>
                <a:cs typeface="Arial" charset="0"/>
              </a:rPr>
              <a:t>oder</a:t>
            </a:r>
            <a:br>
              <a:rPr lang="de-DE" sz="1600">
                <a:latin typeface="Century Gothic" panose="020B0502020202020204" pitchFamily="34" charset="0"/>
                <a:cs typeface="Arial" charset="0"/>
              </a:rPr>
            </a:br>
            <a:r>
              <a:rPr lang="de-DE" sz="1600" b="1">
                <a:latin typeface="Century Gothic" panose="020B0502020202020204" pitchFamily="34" charset="0"/>
                <a:cs typeface="Arial" charset="0"/>
              </a:rPr>
              <a:t>Wechselstuben</a:t>
            </a:r>
            <a:r>
              <a:rPr lang="de-DE" sz="1600" dirty="0">
                <a:latin typeface="Century Gothic" panose="020B0502020202020204" pitchFamily="34" charset="0"/>
                <a:cs typeface="Arial" charset="0"/>
              </a:rPr>
              <a:t>.</a:t>
            </a:r>
          </a:p>
        </p:txBody>
      </p:sp>
      <p:sp>
        <p:nvSpPr>
          <p:cNvPr id="9" name="Text Box 6">
            <a:extLst>
              <a:ext uri="{FF2B5EF4-FFF2-40B4-BE49-F238E27FC236}">
                <a16:creationId xmlns:a16="http://schemas.microsoft.com/office/drawing/2014/main" id="{409508FA-F290-4437-AB97-1E65FBD152BC}"/>
              </a:ext>
            </a:extLst>
          </p:cNvPr>
          <p:cNvSpPr txBox="1">
            <a:spLocks noChangeArrowheads="1"/>
          </p:cNvSpPr>
          <p:nvPr/>
        </p:nvSpPr>
        <p:spPr bwMode="auto">
          <a:xfrm>
            <a:off x="1066031" y="1081614"/>
            <a:ext cx="55340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de-DE" altLang="de-DE" sz="1600" b="1" kern="0" dirty="0">
                <a:solidFill>
                  <a:srgbClr val="00B0F0"/>
                </a:solidFill>
                <a:latin typeface="Century Gothic" panose="020B0502020202020204" pitchFamily="34" charset="0"/>
              </a:rPr>
              <a:t>8.1.3 Vorgehen der Geldwäscher</a:t>
            </a:r>
          </a:p>
        </p:txBody>
      </p:sp>
      <p:sp>
        <p:nvSpPr>
          <p:cNvPr id="8" name="Textfeld 1">
            <a:extLst>
              <a:ext uri="{FF2B5EF4-FFF2-40B4-BE49-F238E27FC236}">
                <a16:creationId xmlns:a16="http://schemas.microsoft.com/office/drawing/2014/main" id="{64C2A77E-E0C0-44AC-B0B5-AD2FA7F04AF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7D73F4EE-4C3C-425E-B522-4A6039885B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
        <p:nvSpPr>
          <p:cNvPr id="7" name="Rectangle 2">
            <a:extLst>
              <a:ext uri="{FF2B5EF4-FFF2-40B4-BE49-F238E27FC236}">
                <a16:creationId xmlns:a16="http://schemas.microsoft.com/office/drawing/2014/main" id="{9A2726EF-AE23-47E7-9487-2F17BFE98CB0}"/>
              </a:ext>
            </a:extLst>
          </p:cNvPr>
          <p:cNvSpPr txBox="1">
            <a:spLocks/>
          </p:cNvSpPr>
          <p:nvPr/>
        </p:nvSpPr>
        <p:spPr bwMode="auto">
          <a:xfrm>
            <a:off x="1054800" y="549280"/>
            <a:ext cx="93274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5350" indent="-895350">
              <a:spcBef>
                <a:spcPts val="600"/>
              </a:spcBef>
              <a:spcAft>
                <a:spcPts val="1200"/>
              </a:spcAft>
              <a:tabLst>
                <a:tab pos="444500" algn="l"/>
              </a:tabLst>
            </a:pPr>
            <a:r>
              <a:rPr lang="de-DE" altLang="de-DE" sz="2800" b="1" dirty="0">
                <a:latin typeface="Century Gothic" panose="020B0502020202020204" pitchFamily="34" charset="0"/>
              </a:rPr>
              <a:t>2.1	</a:t>
            </a:r>
            <a:r>
              <a:rPr lang="de-DE" sz="2800" b="1" dirty="0">
                <a:latin typeface="Century Gothic" panose="020B0502020202020204" pitchFamily="34" charset="0"/>
              </a:rPr>
              <a:t>Geschätzte Werte in der Rechnungslegung</a:t>
            </a:r>
            <a:endParaRPr lang="de-DE" altLang="de-DE" sz="2800" b="1" dirty="0">
              <a:latin typeface="Century Gothic" panose="020B0502020202020204" pitchFamily="34" charset="0"/>
            </a:endParaRPr>
          </a:p>
          <a:p>
            <a:pPr marL="2724150" lvl="4" indent="-895350">
              <a:spcBef>
                <a:spcPts val="600"/>
              </a:spcBef>
              <a:spcAft>
                <a:spcPts val="600"/>
              </a:spcAft>
              <a:tabLst>
                <a:tab pos="444500" algn="l"/>
              </a:tabLst>
            </a:pPr>
            <a:r>
              <a:rPr lang="de-DE" sz="1800" b="1" dirty="0">
                <a:latin typeface="Century Gothic" panose="020B0502020202020204" pitchFamily="34" charset="0"/>
              </a:rPr>
              <a:t>2.1.1	</a:t>
            </a:r>
            <a:r>
              <a:rPr lang="de-DE" dirty="0">
                <a:latin typeface="Century Gothic" panose="020B0502020202020204" pitchFamily="34" charset="0"/>
              </a:rPr>
              <a:t>Beispiele für geschätzte Werte in der Rechnungslegung</a:t>
            </a:r>
            <a:endParaRPr lang="de-DE" sz="1800" b="1" dirty="0">
              <a:latin typeface="Century Gothic" panose="020B0502020202020204" pitchFamily="34" charset="0"/>
            </a:endParaRPr>
          </a:p>
          <a:p>
            <a:pPr marL="2724150" lvl="4" indent="-895350">
              <a:spcBef>
                <a:spcPts val="600"/>
              </a:spcBef>
              <a:spcAft>
                <a:spcPts val="600"/>
              </a:spcAft>
              <a:tabLst>
                <a:tab pos="444500" algn="l"/>
              </a:tabLst>
            </a:pPr>
            <a:r>
              <a:rPr lang="de-DE" sz="1800" b="1" dirty="0">
                <a:latin typeface="Century Gothic" panose="020B0502020202020204" pitchFamily="34" charset="0"/>
              </a:rPr>
              <a:t>2.1.2	</a:t>
            </a:r>
            <a:r>
              <a:rPr lang="de-DE" dirty="0">
                <a:latin typeface="Century Gothic" panose="020B0502020202020204" pitchFamily="34" charset="0"/>
              </a:rPr>
              <a:t>„MAD“ – Der Kern der Prüfung von geschätzten Werten</a:t>
            </a:r>
            <a:endParaRPr lang="de-DE" sz="1800" b="1" dirty="0">
              <a:latin typeface="Century Gothic" panose="020B0502020202020204" pitchFamily="34" charset="0"/>
            </a:endParaRPr>
          </a:p>
          <a:p>
            <a:pPr marL="2724150" lvl="4" indent="-895350">
              <a:spcBef>
                <a:spcPts val="600"/>
              </a:spcBef>
              <a:spcAft>
                <a:spcPts val="600"/>
              </a:spcAft>
              <a:tabLst>
                <a:tab pos="444500" algn="l"/>
              </a:tabLst>
            </a:pPr>
            <a:r>
              <a:rPr lang="de-DE" sz="1800" b="1" dirty="0">
                <a:latin typeface="Century Gothic" panose="020B0502020202020204" pitchFamily="34" charset="0"/>
              </a:rPr>
              <a:t>2.1.3	</a:t>
            </a:r>
            <a:r>
              <a:rPr lang="de-DE" dirty="0">
                <a:latin typeface="Century Gothic" panose="020B0502020202020204" pitchFamily="34" charset="0"/>
              </a:rPr>
              <a:t>Geschätzte Werte in der Rechnungslegung</a:t>
            </a:r>
            <a:endParaRPr lang="de-DE" sz="1800" b="1" dirty="0">
              <a:latin typeface="Century Gothic" panose="020B0502020202020204" pitchFamily="34" charset="0"/>
            </a:endParaRPr>
          </a:p>
        </p:txBody>
      </p:sp>
    </p:spTree>
    <p:extLst>
      <p:ext uri="{BB962C8B-B14F-4D97-AF65-F5344CB8AC3E}">
        <p14:creationId xmlns:p14="http://schemas.microsoft.com/office/powerpoint/2010/main" val="766757863"/>
      </p:ext>
    </p:extLst>
  </p:cSld>
  <p:clrMapOvr>
    <a:masterClrMapping/>
  </p:clrMapOvr>
  <p:transition spd="slow"/>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platzhalter 3">
            <a:extLst>
              <a:ext uri="{FF2B5EF4-FFF2-40B4-BE49-F238E27FC236}">
                <a16:creationId xmlns:a16="http://schemas.microsoft.com/office/drawing/2014/main" id="{DD0AFA8B-7B03-4E1E-B233-2CD4C1056021}"/>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21539" name="AutoShape 7" descr="DIE WELT">
            <a:extLst>
              <a:ext uri="{FF2B5EF4-FFF2-40B4-BE49-F238E27FC236}">
                <a16:creationId xmlns:a16="http://schemas.microsoft.com/office/drawing/2014/main" id="{DD9B7DCC-99AE-4D26-B0FF-22D481DD03E1}"/>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2" name="Textfeld 1">
            <a:extLst>
              <a:ext uri="{FF2B5EF4-FFF2-40B4-BE49-F238E27FC236}">
                <a16:creationId xmlns:a16="http://schemas.microsoft.com/office/drawing/2014/main" id="{13BCA7BD-9E11-4C4E-92F1-29E53CA8F004}"/>
              </a:ext>
            </a:extLst>
          </p:cNvPr>
          <p:cNvSpPr txBox="1"/>
          <p:nvPr/>
        </p:nvSpPr>
        <p:spPr>
          <a:xfrm>
            <a:off x="1061349" y="1124744"/>
            <a:ext cx="10787063" cy="4970591"/>
          </a:xfrm>
          <a:prstGeom prst="rect">
            <a:avLst/>
          </a:prstGeom>
          <a:noFill/>
        </p:spPr>
        <p:txBody>
          <a:bodyPr lIns="0" tIns="0" rIns="0" bIns="0">
            <a:spAutoFit/>
          </a:bodyPr>
          <a:lstStyle/>
          <a:p>
            <a:pPr indent="-270000" eaLnBrk="1" hangingPunct="1">
              <a:spcBef>
                <a:spcPts val="600"/>
              </a:spcBef>
              <a:spcAft>
                <a:spcPts val="600"/>
              </a:spcAft>
              <a:buFont typeface="+mj-lt"/>
              <a:buAutoNum type="alphaLcPeriod" startAt="2"/>
              <a:defRPr/>
            </a:pPr>
            <a:r>
              <a:rPr lang="de-DE" sz="1400" b="1" dirty="0">
                <a:solidFill>
                  <a:srgbClr val="00B0F0"/>
                </a:solidFill>
                <a:latin typeface="Century Gothic" panose="020B0502020202020204" pitchFamily="34" charset="0"/>
                <a:cs typeface="Arial" charset="0"/>
              </a:rPr>
              <a:t>Verschleierung (</a:t>
            </a:r>
            <a:r>
              <a:rPr lang="de-DE" sz="1400" b="1" dirty="0" err="1">
                <a:solidFill>
                  <a:srgbClr val="00B0F0"/>
                </a:solidFill>
                <a:latin typeface="Century Gothic" panose="020B0502020202020204" pitchFamily="34" charset="0"/>
                <a:cs typeface="Arial" charset="0"/>
              </a:rPr>
              <a:t>layering</a:t>
            </a:r>
            <a:r>
              <a:rPr lang="de-DE" sz="1400" b="1" dirty="0">
                <a:solidFill>
                  <a:srgbClr val="00B0F0"/>
                </a:solidFill>
                <a:latin typeface="Century Gothic" panose="020B0502020202020204" pitchFamily="34" charset="0"/>
                <a:cs typeface="Arial" charset="0"/>
              </a:rPr>
              <a:t>)</a:t>
            </a:r>
          </a:p>
          <a:p>
            <a:pPr eaLnBrk="1" hangingPunct="1">
              <a:spcBef>
                <a:spcPts val="600"/>
              </a:spcBef>
              <a:spcAft>
                <a:spcPts val="600"/>
              </a:spcAft>
              <a:defRPr/>
            </a:pPr>
            <a:r>
              <a:rPr lang="de-DE" sz="1400" dirty="0">
                <a:latin typeface="Century Gothic" panose="020B0502020202020204" pitchFamily="34" charset="0"/>
                <a:cs typeface="Arial" charset="0"/>
              </a:rPr>
              <a:t>Die </a:t>
            </a:r>
            <a:r>
              <a:rPr lang="de-DE" sz="1400" b="1" dirty="0">
                <a:latin typeface="Century Gothic" panose="020B0502020202020204" pitchFamily="34" charset="0"/>
                <a:cs typeface="Arial" charset="0"/>
              </a:rPr>
              <a:t>Herkunft dieser Vermögenswerte wird verschleiert. </a:t>
            </a:r>
            <a:r>
              <a:rPr lang="de-DE" sz="1400" dirty="0">
                <a:latin typeface="Century Gothic" panose="020B0502020202020204" pitchFamily="34" charset="0"/>
                <a:cs typeface="Arial" charset="0"/>
              </a:rPr>
              <a:t>Dazu wird das Geld in einer Vielzahl </a:t>
            </a:r>
            <a:r>
              <a:rPr lang="de-DE" sz="1400">
                <a:latin typeface="Century Gothic" panose="020B0502020202020204" pitchFamily="34" charset="0"/>
                <a:cs typeface="Arial" charset="0"/>
              </a:rPr>
              <a:t>von Transaktionen</a:t>
            </a:r>
            <a:br>
              <a:rPr lang="de-DE" sz="1400">
                <a:latin typeface="Century Gothic" panose="020B0502020202020204" pitchFamily="34" charset="0"/>
                <a:cs typeface="Arial" charset="0"/>
              </a:rPr>
            </a:br>
            <a:r>
              <a:rPr lang="de-DE" sz="1400" b="1">
                <a:latin typeface="Century Gothic" panose="020B0502020202020204" pitchFamily="34" charset="0"/>
                <a:cs typeface="Arial" charset="0"/>
              </a:rPr>
              <a:t>hin </a:t>
            </a:r>
            <a:r>
              <a:rPr lang="de-DE" sz="1400" b="1" dirty="0">
                <a:latin typeface="Century Gothic" panose="020B0502020202020204" pitchFamily="34" charset="0"/>
                <a:cs typeface="Arial" charset="0"/>
              </a:rPr>
              <a:t>und her geschoben, </a:t>
            </a:r>
            <a:r>
              <a:rPr lang="de-DE" sz="1400" dirty="0">
                <a:latin typeface="Century Gothic" panose="020B0502020202020204" pitchFamily="34" charset="0"/>
                <a:cs typeface="Arial" charset="0"/>
              </a:rPr>
              <a:t>so dass die kriminelle Herkunft nicht mehr nachzuvollziehen oder zu beweisen </a:t>
            </a:r>
            <a:r>
              <a:rPr lang="de-DE" sz="1400">
                <a:latin typeface="Century Gothic" panose="020B0502020202020204" pitchFamily="34" charset="0"/>
                <a:cs typeface="Arial" charset="0"/>
              </a:rPr>
              <a:t>ist.</a:t>
            </a:r>
            <a:br>
              <a:rPr lang="de-DE" sz="1400">
                <a:latin typeface="Century Gothic" panose="020B0502020202020204" pitchFamily="34" charset="0"/>
                <a:cs typeface="Arial" charset="0"/>
              </a:rPr>
            </a:br>
            <a:r>
              <a:rPr lang="de-DE" sz="1400">
                <a:latin typeface="Century Gothic" panose="020B0502020202020204" pitchFamily="34" charset="0"/>
                <a:cs typeface="Arial" charset="0"/>
              </a:rPr>
              <a:t>Dies </a:t>
            </a:r>
            <a:r>
              <a:rPr lang="de-DE" sz="1400" dirty="0">
                <a:latin typeface="Century Gothic" panose="020B0502020202020204" pitchFamily="34" charset="0"/>
                <a:cs typeface="Arial" charset="0"/>
              </a:rPr>
              <a:t>dient der Verwischung von Spuren.</a:t>
            </a:r>
          </a:p>
          <a:p>
            <a:pPr eaLnBrk="1" hangingPunct="1">
              <a:spcBef>
                <a:spcPts val="600"/>
              </a:spcBef>
              <a:spcAft>
                <a:spcPts val="600"/>
              </a:spcAft>
              <a:defRPr/>
            </a:pPr>
            <a:r>
              <a:rPr lang="de-DE" sz="1400" b="1" dirty="0">
                <a:latin typeface="Century Gothic" panose="020B0502020202020204" pitchFamily="34" charset="0"/>
                <a:cs typeface="Arial" charset="0"/>
              </a:rPr>
              <a:t>Mittel </a:t>
            </a:r>
            <a:r>
              <a:rPr lang="de-DE" sz="1400" dirty="0">
                <a:latin typeface="Century Gothic" panose="020B0502020202020204" pitchFamily="34" charset="0"/>
                <a:cs typeface="Arial" charset="0"/>
              </a:rPr>
              <a:t>zur Verschleierung sind z. B. Scheingeschäfte und Auslandszahlungen unter Nutzung von Offshore-Banken, Scheingesellschaften und Strohmännern oft in Ländern mit geringen Schutzvorschriften gegen Geldwäsche oder bestechlichen Beamten.</a:t>
            </a:r>
            <a:endParaRPr lang="de-DE" sz="1400" b="1" dirty="0">
              <a:latin typeface="Century Gothic" panose="020B0502020202020204" pitchFamily="34" charset="0"/>
              <a:cs typeface="Arial" charset="0"/>
            </a:endParaRPr>
          </a:p>
          <a:p>
            <a:pPr eaLnBrk="1" hangingPunct="1">
              <a:spcBef>
                <a:spcPts val="600"/>
              </a:spcBef>
              <a:spcAft>
                <a:spcPts val="600"/>
              </a:spcAft>
              <a:defRPr/>
            </a:pPr>
            <a:r>
              <a:rPr lang="de-DE" sz="1400" dirty="0">
                <a:latin typeface="Century Gothic" panose="020B0502020202020204" pitchFamily="34" charset="0"/>
                <a:cs typeface="Arial" charset="0"/>
              </a:rPr>
              <a:t>Zu den Staaten, die die internationalen Standards zur Prävention von Geldwäsche </a:t>
            </a:r>
            <a:r>
              <a:rPr lang="de-DE" sz="1400" b="1" dirty="0">
                <a:latin typeface="Century Gothic" panose="020B0502020202020204" pitchFamily="34" charset="0"/>
                <a:cs typeface="Arial" charset="0"/>
              </a:rPr>
              <a:t>nicht </a:t>
            </a:r>
            <a:r>
              <a:rPr lang="de-DE" sz="1400" dirty="0">
                <a:latin typeface="Century Gothic" panose="020B0502020202020204" pitchFamily="34" charset="0"/>
                <a:cs typeface="Arial" charset="0"/>
              </a:rPr>
              <a:t>einhalten</a:t>
            </a:r>
            <a:r>
              <a:rPr lang="de-DE" sz="1400">
                <a:latin typeface="Century Gothic" panose="020B0502020202020204" pitchFamily="34" charset="0"/>
                <a:cs typeface="Arial" charset="0"/>
              </a:rPr>
              <a:t>, gehören</a:t>
            </a:r>
            <a:br>
              <a:rPr lang="de-DE" sz="1400">
                <a:latin typeface="Century Gothic" panose="020B0502020202020204" pitchFamily="34" charset="0"/>
                <a:cs typeface="Arial" charset="0"/>
              </a:rPr>
            </a:br>
            <a:r>
              <a:rPr lang="de-DE" sz="1400">
                <a:latin typeface="Century Gothic" panose="020B0502020202020204" pitchFamily="34" charset="0"/>
                <a:cs typeface="Arial" charset="0"/>
              </a:rPr>
              <a:t>laut </a:t>
            </a:r>
            <a:r>
              <a:rPr lang="de-DE" sz="1400" dirty="0">
                <a:latin typeface="Century Gothic" panose="020B0502020202020204" pitchFamily="34" charset="0"/>
                <a:cs typeface="Arial" charset="0"/>
              </a:rPr>
              <a:t>der </a:t>
            </a:r>
            <a:r>
              <a:rPr lang="de-DE" sz="1400" b="1" dirty="0">
                <a:solidFill>
                  <a:srgbClr val="FF0000"/>
                </a:solidFill>
                <a:latin typeface="Century Gothic" panose="020B0502020202020204" pitchFamily="34" charset="0"/>
                <a:cs typeface="Arial" charset="0"/>
              </a:rPr>
              <a:t>F</a:t>
            </a:r>
            <a:r>
              <a:rPr lang="de-DE" sz="1400" b="1" dirty="0">
                <a:latin typeface="Century Gothic" panose="020B0502020202020204" pitchFamily="34" charset="0"/>
                <a:cs typeface="Arial" charset="0"/>
              </a:rPr>
              <a:t>inancial </a:t>
            </a:r>
            <a:r>
              <a:rPr lang="de-DE" sz="1400" b="1" dirty="0">
                <a:solidFill>
                  <a:srgbClr val="FF0000"/>
                </a:solidFill>
                <a:latin typeface="Century Gothic" panose="020B0502020202020204" pitchFamily="34" charset="0"/>
                <a:cs typeface="Arial" charset="0"/>
              </a:rPr>
              <a:t>A</a:t>
            </a:r>
            <a:r>
              <a:rPr lang="de-DE" sz="1400" b="1" dirty="0">
                <a:latin typeface="Century Gothic" panose="020B0502020202020204" pitchFamily="34" charset="0"/>
                <a:cs typeface="Arial" charset="0"/>
              </a:rPr>
              <a:t>ction </a:t>
            </a:r>
            <a:r>
              <a:rPr lang="de-DE" sz="1400" b="1" dirty="0">
                <a:solidFill>
                  <a:srgbClr val="FF0000"/>
                </a:solidFill>
                <a:latin typeface="Century Gothic" panose="020B0502020202020204" pitchFamily="34" charset="0"/>
                <a:cs typeface="Arial" charset="0"/>
              </a:rPr>
              <a:t>T</a:t>
            </a:r>
            <a:r>
              <a:rPr lang="de-DE" sz="1400" b="1" dirty="0">
                <a:latin typeface="Century Gothic" panose="020B0502020202020204" pitchFamily="34" charset="0"/>
                <a:cs typeface="Arial" charset="0"/>
              </a:rPr>
              <a:t>ask </a:t>
            </a:r>
            <a:r>
              <a:rPr lang="de-DE" sz="1400" b="1" dirty="0">
                <a:solidFill>
                  <a:srgbClr val="FF0000"/>
                </a:solidFill>
                <a:latin typeface="Century Gothic" panose="020B0502020202020204" pitchFamily="34" charset="0"/>
                <a:cs typeface="Arial" charset="0"/>
              </a:rPr>
              <a:t>F</a:t>
            </a:r>
            <a:r>
              <a:rPr lang="de-DE" sz="1400" b="1" dirty="0">
                <a:latin typeface="Century Gothic" panose="020B0502020202020204" pitchFamily="34" charset="0"/>
                <a:cs typeface="Arial" charset="0"/>
              </a:rPr>
              <a:t>orce on Money </a:t>
            </a:r>
            <a:r>
              <a:rPr lang="de-DE" sz="1400" b="1" dirty="0" err="1">
                <a:latin typeface="Century Gothic" panose="020B0502020202020204" pitchFamily="34" charset="0"/>
                <a:cs typeface="Arial" charset="0"/>
              </a:rPr>
              <a:t>Laundering</a:t>
            </a:r>
            <a:r>
              <a:rPr lang="de-DE" sz="1400" b="1" dirty="0">
                <a:latin typeface="Century Gothic" panose="020B0502020202020204" pitchFamily="34" charset="0"/>
                <a:cs typeface="Arial" charset="0"/>
              </a:rPr>
              <a:t> </a:t>
            </a:r>
            <a:r>
              <a:rPr lang="de-DE" sz="1400" dirty="0">
                <a:latin typeface="Century Gothic" panose="020B0502020202020204" pitchFamily="34" charset="0"/>
                <a:cs typeface="Arial" charset="0"/>
              </a:rPr>
              <a:t> beispielsweise die </a:t>
            </a:r>
            <a:r>
              <a:rPr lang="de-DE" sz="1400" b="1" dirty="0">
                <a:latin typeface="Century Gothic" panose="020B0502020202020204" pitchFamily="34" charset="0"/>
                <a:cs typeface="Arial" charset="0"/>
              </a:rPr>
              <a:t>Cookinseln, Nauru, </a:t>
            </a:r>
            <a:r>
              <a:rPr lang="de-DE" sz="1400" b="1">
                <a:latin typeface="Century Gothic" panose="020B0502020202020204" pitchFamily="34" charset="0"/>
                <a:cs typeface="Arial" charset="0"/>
              </a:rPr>
              <a:t>Nigeria,</a:t>
            </a:r>
            <a:br>
              <a:rPr lang="de-DE" sz="1400" b="1">
                <a:latin typeface="Century Gothic" panose="020B0502020202020204" pitchFamily="34" charset="0"/>
                <a:cs typeface="Arial" charset="0"/>
              </a:rPr>
            </a:br>
            <a:r>
              <a:rPr lang="de-DE" sz="1400">
                <a:latin typeface="Century Gothic" panose="020B0502020202020204" pitchFamily="34" charset="0"/>
                <a:cs typeface="Arial" charset="0"/>
              </a:rPr>
              <a:t>die </a:t>
            </a:r>
            <a:r>
              <a:rPr lang="de-DE" sz="1400" b="1" dirty="0">
                <a:latin typeface="Century Gothic" panose="020B0502020202020204" pitchFamily="34" charset="0"/>
                <a:cs typeface="Arial" charset="0"/>
              </a:rPr>
              <a:t>Philippinen </a:t>
            </a:r>
            <a:r>
              <a:rPr lang="de-DE" sz="1400" dirty="0">
                <a:latin typeface="Century Gothic" panose="020B0502020202020204" pitchFamily="34" charset="0"/>
                <a:cs typeface="Arial" charset="0"/>
              </a:rPr>
              <a:t>und </a:t>
            </a:r>
            <a:r>
              <a:rPr lang="de-DE" sz="1400" b="1" dirty="0">
                <a:latin typeface="Century Gothic" panose="020B0502020202020204" pitchFamily="34" charset="0"/>
                <a:cs typeface="Arial" charset="0"/>
              </a:rPr>
              <a:t>Indonesien</a:t>
            </a:r>
            <a:r>
              <a:rPr lang="de-DE" sz="1400" dirty="0">
                <a:latin typeface="Century Gothic" panose="020B0502020202020204" pitchFamily="34" charset="0"/>
                <a:cs typeface="Arial" charset="0"/>
              </a:rPr>
              <a:t>.</a:t>
            </a:r>
          </a:p>
          <a:p>
            <a:pPr marL="288000" indent="-270000" eaLnBrk="1" hangingPunct="1">
              <a:spcBef>
                <a:spcPts val="600"/>
              </a:spcBef>
              <a:spcAft>
                <a:spcPts val="600"/>
              </a:spcAft>
              <a:buFont typeface="+mj-lt"/>
              <a:buAutoNum type="alphaLcPeriod" startAt="3"/>
              <a:defRPr/>
            </a:pPr>
            <a:r>
              <a:rPr lang="de-DE" sz="1400" b="1" dirty="0">
                <a:solidFill>
                  <a:srgbClr val="00B0F0"/>
                </a:solidFill>
                <a:latin typeface="Century Gothic" panose="020B0502020202020204" pitchFamily="34" charset="0"/>
                <a:cs typeface="Arial" charset="0"/>
              </a:rPr>
              <a:t>Integration (</a:t>
            </a:r>
            <a:r>
              <a:rPr lang="de-DE" sz="1400" b="1" dirty="0" err="1">
                <a:solidFill>
                  <a:srgbClr val="00B0F0"/>
                </a:solidFill>
                <a:latin typeface="Century Gothic" panose="020B0502020202020204" pitchFamily="34" charset="0"/>
                <a:cs typeface="Arial" charset="0"/>
              </a:rPr>
              <a:t>integration</a:t>
            </a:r>
            <a:r>
              <a:rPr lang="de-DE" sz="1400" b="1" dirty="0">
                <a:solidFill>
                  <a:srgbClr val="00B0F0"/>
                </a:solidFill>
                <a:latin typeface="Century Gothic" panose="020B0502020202020204" pitchFamily="34" charset="0"/>
                <a:cs typeface="Arial" charset="0"/>
              </a:rPr>
              <a:t>)</a:t>
            </a:r>
          </a:p>
          <a:p>
            <a:pPr eaLnBrk="1" hangingPunct="1">
              <a:spcBef>
                <a:spcPts val="600"/>
              </a:spcBef>
              <a:spcAft>
                <a:spcPts val="600"/>
              </a:spcAft>
              <a:defRPr/>
            </a:pPr>
            <a:r>
              <a:rPr lang="de-DE" sz="1400" dirty="0">
                <a:latin typeface="Century Gothic" panose="020B0502020202020204" pitchFamily="34" charset="0"/>
                <a:cs typeface="Arial" charset="0"/>
              </a:rPr>
              <a:t>Das Geld wird wie ein Ergebnis rechtmäßiger Geschäftstätigkeit genutzt.</a:t>
            </a:r>
          </a:p>
          <a:p>
            <a:pPr eaLnBrk="1" hangingPunct="1">
              <a:spcBef>
                <a:spcPts val="600"/>
              </a:spcBef>
              <a:spcAft>
                <a:spcPts val="600"/>
              </a:spcAft>
              <a:defRPr/>
            </a:pPr>
            <a:r>
              <a:rPr lang="de-DE" sz="1400" dirty="0">
                <a:latin typeface="Century Gothic" panose="020B0502020202020204" pitchFamily="34" charset="0"/>
                <a:cs typeface="Arial" charset="0"/>
              </a:rPr>
              <a:t>So werden beispielsweise</a:t>
            </a:r>
          </a:p>
          <a:p>
            <a:pPr marL="266700" indent="-266700" eaLnBrk="1" hangingPunct="1">
              <a:spcBef>
                <a:spcPts val="300"/>
              </a:spcBef>
              <a:spcAft>
                <a:spcPts val="300"/>
              </a:spcAft>
              <a:buFont typeface="Arial" panose="020B0604020202020204" pitchFamily="34" charset="0"/>
              <a:buChar char="•"/>
              <a:defRPr/>
            </a:pPr>
            <a:r>
              <a:rPr lang="de-DE" sz="1400" b="1" dirty="0">
                <a:latin typeface="Century Gothic" panose="020B0502020202020204" pitchFamily="34" charset="0"/>
                <a:cs typeface="Arial" charset="0"/>
              </a:rPr>
              <a:t>Firmenanteile,</a:t>
            </a:r>
          </a:p>
          <a:p>
            <a:pPr marL="266700" indent="-266700" eaLnBrk="1" hangingPunct="1">
              <a:spcBef>
                <a:spcPts val="300"/>
              </a:spcBef>
              <a:spcAft>
                <a:spcPts val="300"/>
              </a:spcAft>
              <a:buFont typeface="Arial" panose="020B0604020202020204" pitchFamily="34" charset="0"/>
              <a:buChar char="•"/>
              <a:defRPr/>
            </a:pPr>
            <a:r>
              <a:rPr lang="de-DE" sz="1400" b="1" dirty="0">
                <a:latin typeface="Century Gothic" panose="020B0502020202020204" pitchFamily="34" charset="0"/>
                <a:cs typeface="Arial" charset="0"/>
              </a:rPr>
              <a:t>Immobilien oder</a:t>
            </a:r>
          </a:p>
          <a:p>
            <a:pPr marL="266700" indent="-266700" eaLnBrk="1" hangingPunct="1">
              <a:spcBef>
                <a:spcPts val="300"/>
              </a:spcBef>
              <a:spcAft>
                <a:spcPts val="300"/>
              </a:spcAft>
              <a:buFont typeface="Arial" panose="020B0604020202020204" pitchFamily="34" charset="0"/>
              <a:buChar char="•"/>
              <a:defRPr/>
            </a:pPr>
            <a:r>
              <a:rPr lang="de-DE" sz="1400" b="1" dirty="0">
                <a:latin typeface="Century Gothic" panose="020B0502020202020204" pitchFamily="34" charset="0"/>
                <a:cs typeface="Arial" charset="0"/>
              </a:rPr>
              <a:t>Lebensversicherungen</a:t>
            </a:r>
            <a:endParaRPr lang="de-DE" sz="1400" dirty="0">
              <a:latin typeface="Century Gothic" panose="020B0502020202020204" pitchFamily="34" charset="0"/>
              <a:cs typeface="Arial" charset="0"/>
            </a:endParaRPr>
          </a:p>
          <a:p>
            <a:pPr eaLnBrk="1" hangingPunct="1">
              <a:spcBef>
                <a:spcPts val="600"/>
              </a:spcBef>
              <a:spcAft>
                <a:spcPts val="600"/>
              </a:spcAft>
              <a:defRPr/>
            </a:pPr>
            <a:r>
              <a:rPr lang="de-DE" sz="1400" dirty="0">
                <a:latin typeface="Century Gothic" panose="020B0502020202020204" pitchFamily="34" charset="0"/>
                <a:cs typeface="Arial" charset="0"/>
              </a:rPr>
              <a:t>erworben.</a:t>
            </a:r>
          </a:p>
        </p:txBody>
      </p:sp>
      <p:sp>
        <p:nvSpPr>
          <p:cNvPr id="10" name="Text Box 6">
            <a:extLst>
              <a:ext uri="{FF2B5EF4-FFF2-40B4-BE49-F238E27FC236}">
                <a16:creationId xmlns:a16="http://schemas.microsoft.com/office/drawing/2014/main" id="{9CB85559-6537-4A8E-9235-426AD8EE18CC}"/>
              </a:ext>
            </a:extLst>
          </p:cNvPr>
          <p:cNvSpPr txBox="1">
            <a:spLocks noChangeArrowheads="1"/>
          </p:cNvSpPr>
          <p:nvPr/>
        </p:nvSpPr>
        <p:spPr bwMode="auto">
          <a:xfrm>
            <a:off x="1055440" y="800894"/>
            <a:ext cx="55340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de-DE" altLang="de-DE" sz="1400" b="1" kern="0" dirty="0">
                <a:solidFill>
                  <a:srgbClr val="00B0F0"/>
                </a:solidFill>
                <a:latin typeface="Century Gothic" panose="020B0502020202020204" pitchFamily="34" charset="0"/>
              </a:rPr>
              <a:t>8.1.3 Vorgehen der Geldwäscher; Forts.</a:t>
            </a:r>
          </a:p>
        </p:txBody>
      </p:sp>
      <p:sp>
        <p:nvSpPr>
          <p:cNvPr id="9" name="Textfeld 1">
            <a:extLst>
              <a:ext uri="{FF2B5EF4-FFF2-40B4-BE49-F238E27FC236}">
                <a16:creationId xmlns:a16="http://schemas.microsoft.com/office/drawing/2014/main" id="{1CC4F0D4-6174-43EA-9674-E5F93D2F900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platzhalter 3">
            <a:extLst>
              <a:ext uri="{FF2B5EF4-FFF2-40B4-BE49-F238E27FC236}">
                <a16:creationId xmlns:a16="http://schemas.microsoft.com/office/drawing/2014/main" id="{05F2CFB0-A347-468C-B74C-0364B4886F9C}"/>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25635" name="AutoShape 7" descr="DIE WELT">
            <a:extLst>
              <a:ext uri="{FF2B5EF4-FFF2-40B4-BE49-F238E27FC236}">
                <a16:creationId xmlns:a16="http://schemas.microsoft.com/office/drawing/2014/main" id="{443BACBB-9BA9-4DDE-B443-BB68187F01B7}"/>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2" name="Textfeld 1">
            <a:extLst>
              <a:ext uri="{FF2B5EF4-FFF2-40B4-BE49-F238E27FC236}">
                <a16:creationId xmlns:a16="http://schemas.microsoft.com/office/drawing/2014/main" id="{2A68193A-6767-48D6-A556-CD33B44D1881}"/>
              </a:ext>
            </a:extLst>
          </p:cNvPr>
          <p:cNvSpPr txBox="1"/>
          <p:nvPr/>
        </p:nvSpPr>
        <p:spPr>
          <a:xfrm>
            <a:off x="1061349" y="1411288"/>
            <a:ext cx="10910888" cy="4431983"/>
          </a:xfrm>
          <a:prstGeom prst="rect">
            <a:avLst/>
          </a:prstGeom>
          <a:noFill/>
        </p:spPr>
        <p:txBody>
          <a:bodyPr lIns="0" tIns="0" rIns="0" bIns="0">
            <a:spAutoFit/>
          </a:bodyPr>
          <a:lstStyle/>
          <a:p>
            <a:pPr eaLnBrk="1" hangingPunct="1">
              <a:spcBef>
                <a:spcPts val="600"/>
              </a:spcBef>
              <a:spcAft>
                <a:spcPts val="600"/>
              </a:spcAft>
              <a:defRPr/>
            </a:pPr>
            <a:r>
              <a:rPr lang="de-DE" sz="1600" dirty="0">
                <a:latin typeface="Century Gothic" panose="020B0502020202020204" pitchFamily="34" charset="0"/>
                <a:cs typeface="Arial" charset="0"/>
              </a:rPr>
              <a:t>Zwischen Terrorismusfinanzierung und Geldwäsche wird zuweilen ein </a:t>
            </a:r>
            <a:r>
              <a:rPr lang="de-DE" sz="1600">
                <a:latin typeface="Century Gothic" panose="020B0502020202020204" pitchFamily="34" charset="0"/>
                <a:cs typeface="Arial" charset="0"/>
              </a:rPr>
              <a:t>enger </a:t>
            </a:r>
            <a:r>
              <a:rPr lang="de-DE" sz="1600" b="1">
                <a:latin typeface="Century Gothic" panose="020B0502020202020204" pitchFamily="34" charset="0"/>
                <a:cs typeface="Arial" charset="0"/>
              </a:rPr>
              <a:t>Zusammenhang</a:t>
            </a:r>
            <a:br>
              <a:rPr lang="de-DE" sz="1600" b="1">
                <a:latin typeface="Century Gothic" panose="020B0502020202020204" pitchFamily="34" charset="0"/>
                <a:cs typeface="Arial" charset="0"/>
              </a:rPr>
            </a:br>
            <a:r>
              <a:rPr lang="de-DE" sz="1600" b="1">
                <a:latin typeface="Century Gothic" panose="020B0502020202020204" pitchFamily="34" charset="0"/>
                <a:cs typeface="Arial" charset="0"/>
              </a:rPr>
              <a:t>vermutet</a:t>
            </a:r>
            <a:r>
              <a:rPr lang="de-DE" sz="1600" dirty="0">
                <a:latin typeface="Century Gothic" panose="020B0502020202020204" pitchFamily="34" charset="0"/>
                <a:cs typeface="Arial" charset="0"/>
              </a:rPr>
              <a:t>, welcher jedoch nicht zwingend gegeben sein </a:t>
            </a:r>
            <a:r>
              <a:rPr lang="de-DE" sz="1600">
                <a:latin typeface="Century Gothic" panose="020B0502020202020204" pitchFamily="34" charset="0"/>
                <a:cs typeface="Arial" charset="0"/>
              </a:rPr>
              <a:t>muss.</a:t>
            </a:r>
          </a:p>
          <a:p>
            <a:pPr eaLnBrk="1" hangingPunct="1">
              <a:spcBef>
                <a:spcPts val="600"/>
              </a:spcBef>
              <a:spcAft>
                <a:spcPts val="600"/>
              </a:spcAft>
              <a:defRPr/>
            </a:pPr>
            <a:r>
              <a:rPr lang="de-DE" sz="1600">
                <a:latin typeface="Century Gothic" panose="020B0502020202020204" pitchFamily="34" charset="0"/>
                <a:cs typeface="Arial" charset="0"/>
              </a:rPr>
              <a:t>Die</a:t>
            </a:r>
            <a:r>
              <a:rPr lang="de-DE" sz="1600" dirty="0">
                <a:latin typeface="Century Gothic" panose="020B0502020202020204" pitchFamily="34" charset="0"/>
                <a:cs typeface="Arial" charset="0"/>
              </a:rPr>
              <a:t> Planung und Durchführung von terroristischen Aktionen stellt im Allgemeinen </a:t>
            </a:r>
            <a:r>
              <a:rPr lang="de-DE" sz="1600">
                <a:latin typeface="Century Gothic" panose="020B0502020202020204" pitchFamily="34" charset="0"/>
                <a:cs typeface="Arial" charset="0"/>
              </a:rPr>
              <a:t>keinen großen</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finanziellen </a:t>
            </a:r>
            <a:r>
              <a:rPr lang="de-DE" sz="1600" dirty="0">
                <a:latin typeface="Century Gothic" panose="020B0502020202020204" pitchFamily="34" charset="0"/>
                <a:cs typeface="Arial" charset="0"/>
              </a:rPr>
              <a:t>Aufwand </a:t>
            </a:r>
            <a:r>
              <a:rPr lang="de-DE" sz="1600">
                <a:latin typeface="Century Gothic" panose="020B0502020202020204" pitchFamily="34" charset="0"/>
                <a:cs typeface="Arial" charset="0"/>
              </a:rPr>
              <a:t>dar.</a:t>
            </a:r>
            <a:endParaRPr lang="de-DE" sz="1600" dirty="0">
              <a:latin typeface="Century Gothic" panose="020B0502020202020204" pitchFamily="34" charset="0"/>
              <a:cs typeface="Arial" charset="0"/>
            </a:endParaRPr>
          </a:p>
          <a:p>
            <a:pPr eaLnBrk="1" hangingPunct="1">
              <a:spcBef>
                <a:spcPts val="600"/>
              </a:spcBef>
              <a:spcAft>
                <a:spcPts val="600"/>
              </a:spcAft>
              <a:defRPr/>
            </a:pPr>
            <a:r>
              <a:rPr lang="de-DE" sz="1600">
                <a:latin typeface="Century Gothic" panose="020B0502020202020204" pitchFamily="34" charset="0"/>
                <a:cs typeface="Arial" charset="0"/>
              </a:rPr>
              <a:t>Eine </a:t>
            </a:r>
            <a:r>
              <a:rPr lang="de-DE" sz="1600" dirty="0">
                <a:latin typeface="Century Gothic" panose="020B0502020202020204" pitchFamily="34" charset="0"/>
                <a:cs typeface="Arial" charset="0"/>
              </a:rPr>
              <a:t>Verdachtsschöpfung allein über die Höhe der Transaktion ist daher nicht </a:t>
            </a:r>
            <a:r>
              <a:rPr lang="de-DE" sz="1600">
                <a:latin typeface="Century Gothic" panose="020B0502020202020204" pitchFamily="34" charset="0"/>
                <a:cs typeface="Arial" charset="0"/>
              </a:rPr>
              <a:t>ausreichend.</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Es </a:t>
            </a:r>
            <a:r>
              <a:rPr lang="de-DE" sz="1600" dirty="0">
                <a:latin typeface="Century Gothic" panose="020B0502020202020204" pitchFamily="34" charset="0"/>
                <a:cs typeface="Arial" charset="0"/>
              </a:rPr>
              <a:t>müssen weitere Faktoren unter Einbeziehung personenbezogener </a:t>
            </a:r>
            <a:r>
              <a:rPr lang="de-DE" sz="1600">
                <a:latin typeface="Century Gothic" panose="020B0502020202020204" pitchFamily="34" charset="0"/>
                <a:cs typeface="Arial" charset="0"/>
              </a:rPr>
              <a:t>Gesamt- und</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Lebensumstände </a:t>
            </a:r>
            <a:r>
              <a:rPr lang="de-DE" sz="1600" dirty="0">
                <a:latin typeface="Century Gothic" panose="020B0502020202020204" pitchFamily="34" charset="0"/>
                <a:cs typeface="Arial" charset="0"/>
              </a:rPr>
              <a:t>betrachtet werden.</a:t>
            </a:r>
          </a:p>
          <a:p>
            <a:pPr eaLnBrk="1" hangingPunct="1">
              <a:spcBef>
                <a:spcPts val="600"/>
              </a:spcBef>
              <a:spcAft>
                <a:spcPts val="600"/>
              </a:spcAft>
              <a:defRPr/>
            </a:pPr>
            <a:r>
              <a:rPr lang="de-DE" sz="1600" b="1" dirty="0">
                <a:latin typeface="Century Gothic" panose="020B0502020202020204" pitchFamily="34" charset="0"/>
                <a:cs typeface="Arial" charset="0"/>
              </a:rPr>
              <a:t>Indizien</a:t>
            </a:r>
          </a:p>
          <a:p>
            <a:pPr marL="266700" indent="-266700"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a</a:t>
            </a:r>
            <a:r>
              <a:rPr lang="de-DE" sz="1600">
                <a:latin typeface="Century Gothic" panose="020B0502020202020204" pitchFamily="34" charset="0"/>
                <a:cs typeface="Arial" charset="0"/>
              </a:rPr>
              <a:t>uffällig </a:t>
            </a:r>
            <a:r>
              <a:rPr lang="de-DE" sz="1600" dirty="0">
                <a:latin typeface="Century Gothic" panose="020B0502020202020204" pitchFamily="34" charset="0"/>
                <a:cs typeface="Arial" charset="0"/>
              </a:rPr>
              <a:t>neue Ausweisdokumente</a:t>
            </a:r>
          </a:p>
          <a:p>
            <a:pPr marL="266700" indent="-266700"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Zweifel an Echtheit der Dokumente</a:t>
            </a:r>
          </a:p>
          <a:p>
            <a:pPr marL="266700" indent="-266700" eaLnBrk="1" hangingPunct="1">
              <a:spcBef>
                <a:spcPts val="600"/>
              </a:spcBef>
              <a:spcAft>
                <a:spcPts val="600"/>
              </a:spcAft>
              <a:buFont typeface="Symbol" panose="05050102010706020507" pitchFamily="18" charset="2"/>
              <a:buChar char="-"/>
              <a:defRPr/>
            </a:pPr>
            <a:r>
              <a:rPr lang="de-DE" sz="1600">
                <a:latin typeface="Century Gothic" panose="020B0502020202020204" pitchFamily="34" charset="0"/>
                <a:cs typeface="Arial" charset="0"/>
              </a:rPr>
              <a:t>auffälliges </a:t>
            </a:r>
            <a:r>
              <a:rPr lang="de-DE" sz="1600" dirty="0">
                <a:latin typeface="Century Gothic" panose="020B0502020202020204" pitchFamily="34" charset="0"/>
                <a:cs typeface="Arial" charset="0"/>
              </a:rPr>
              <a:t>Vermeiden des persönlichen Kontakts</a:t>
            </a:r>
          </a:p>
          <a:p>
            <a:pPr marL="266700" indent="-266700"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Hinweise auf Unterstützung als fundamentalistisch bekannter Personen und Organisationen</a:t>
            </a:r>
          </a:p>
          <a:p>
            <a:pPr marL="266700" indent="-266700"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usw.</a:t>
            </a:r>
            <a:endParaRPr lang="de-DE" sz="1600" dirty="0">
              <a:latin typeface="Arial" charset="0"/>
              <a:cs typeface="Arial" charset="0"/>
            </a:endParaRPr>
          </a:p>
        </p:txBody>
      </p:sp>
      <p:sp>
        <p:nvSpPr>
          <p:cNvPr id="10" name="Text Box 6">
            <a:extLst>
              <a:ext uri="{FF2B5EF4-FFF2-40B4-BE49-F238E27FC236}">
                <a16:creationId xmlns:a16="http://schemas.microsoft.com/office/drawing/2014/main" id="{FF7C6684-4265-452F-8A9D-646CD5B1C764}"/>
              </a:ext>
            </a:extLst>
          </p:cNvPr>
          <p:cNvSpPr txBox="1">
            <a:spLocks noChangeArrowheads="1"/>
          </p:cNvSpPr>
          <p:nvPr/>
        </p:nvSpPr>
        <p:spPr bwMode="auto">
          <a:xfrm>
            <a:off x="1066031" y="1088926"/>
            <a:ext cx="55340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6700" indent="-266700" eaLnBrk="1" hangingPunct="1">
              <a:spcBef>
                <a:spcPct val="50000"/>
              </a:spcBef>
              <a:defRPr/>
            </a:pPr>
            <a:r>
              <a:rPr lang="de-DE" altLang="de-DE" sz="1600" b="1" kern="0" dirty="0">
                <a:solidFill>
                  <a:srgbClr val="00B0F0"/>
                </a:solidFill>
                <a:latin typeface="Century Gothic" panose="020B0502020202020204" pitchFamily="34" charset="0"/>
              </a:rPr>
              <a:t>8.1.4 Abgrenzung zur Terrorismusfinanzierung</a:t>
            </a:r>
          </a:p>
        </p:txBody>
      </p:sp>
      <p:sp>
        <p:nvSpPr>
          <p:cNvPr id="9" name="Textfeld 1">
            <a:extLst>
              <a:ext uri="{FF2B5EF4-FFF2-40B4-BE49-F238E27FC236}">
                <a16:creationId xmlns:a16="http://schemas.microsoft.com/office/drawing/2014/main" id="{1FE2DC24-A481-4351-A083-C0E184E5D71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a:extLst>
              <a:ext uri="{FF2B5EF4-FFF2-40B4-BE49-F238E27FC236}">
                <a16:creationId xmlns:a16="http://schemas.microsoft.com/office/drawing/2014/main" id="{B7B9D995-FE63-445B-9711-2B45D8C3F86D}"/>
              </a:ext>
            </a:extLst>
          </p:cNvPr>
          <p:cNvSpPr>
            <a:spLocks noGrp="1"/>
          </p:cNvSpPr>
          <p:nvPr>
            <p:ph type="body" idx="4294967295"/>
          </p:nvPr>
        </p:nvSpPr>
        <p:spPr>
          <a:xfrm>
            <a:off x="0" y="4678363"/>
            <a:ext cx="6657975" cy="647700"/>
          </a:xfrm>
          <a:prstGeom prst="rect">
            <a:avLst/>
          </a:prstGeom>
        </p:spPr>
        <p:txBody>
          <a:bodyPr/>
          <a:lstStyle/>
          <a:p>
            <a:pPr marL="342900" indent="-342900">
              <a:lnSpc>
                <a:spcPct val="100000"/>
              </a:lnSpc>
              <a:spcBef>
                <a:spcPct val="20000"/>
              </a:spcBef>
            </a:pPr>
            <a:r>
              <a:rPr lang="de-DE" altLang="de-DE"/>
              <a:t> </a:t>
            </a:r>
          </a:p>
        </p:txBody>
      </p:sp>
      <p:sp>
        <p:nvSpPr>
          <p:cNvPr id="7" name="Rectangle 2">
            <a:extLst>
              <a:ext uri="{FF2B5EF4-FFF2-40B4-BE49-F238E27FC236}">
                <a16:creationId xmlns:a16="http://schemas.microsoft.com/office/drawing/2014/main" id="{ABEA8E76-DFB9-4F96-BAD2-AEE651ADA1F8}"/>
              </a:ext>
            </a:extLst>
          </p:cNvPr>
          <p:cNvSpPr txBox="1">
            <a:spLocks/>
          </p:cNvSpPr>
          <p:nvPr/>
        </p:nvSpPr>
        <p:spPr bwMode="auto">
          <a:xfrm>
            <a:off x="1064066" y="34128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8.2	</a:t>
            </a:r>
            <a:r>
              <a:rPr lang="de-DE" sz="2800" b="1" dirty="0">
                <a:latin typeface="Century Gothic" panose="020B0502020202020204" pitchFamily="34" charset="0"/>
              </a:rPr>
              <a:t>Bekämpfung der Geldwäsche</a:t>
            </a:r>
          </a:p>
          <a:p>
            <a:pPr lvl="4">
              <a:spcBef>
                <a:spcPts val="600"/>
              </a:spcBef>
              <a:spcAft>
                <a:spcPts val="600"/>
              </a:spcAft>
              <a:tabLst>
                <a:tab pos="444500" algn="l"/>
              </a:tabLst>
            </a:pPr>
            <a:r>
              <a:rPr lang="de-DE" b="1" dirty="0">
                <a:latin typeface="Century Gothic" panose="020B0502020202020204" pitchFamily="34" charset="0"/>
              </a:rPr>
              <a:t>8.2.1	</a:t>
            </a:r>
            <a:r>
              <a:rPr lang="de-DE" dirty="0">
                <a:latin typeface="Century Gothic" panose="020B0502020202020204" pitchFamily="34" charset="0"/>
              </a:rPr>
              <a:t>Methoden zur Bekämpfung der Geldwäsche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8.2.2	</a:t>
            </a:r>
            <a:r>
              <a:rPr lang="de-DE" dirty="0">
                <a:latin typeface="Century Gothic" panose="020B0502020202020204" pitchFamily="34" charset="0"/>
              </a:rPr>
              <a:t>Legitimations- und Identitätsprüfung (= </a:t>
            </a:r>
            <a:r>
              <a:rPr lang="de-DE" dirty="0" err="1">
                <a:latin typeface="Century Gothic" panose="020B0502020202020204" pitchFamily="34" charset="0"/>
              </a:rPr>
              <a:t>Identprüfung</a:t>
            </a:r>
            <a:r>
              <a:rPr lang="de-DE" dirty="0">
                <a:latin typeface="Century Gothic" panose="020B0502020202020204" pitchFamily="34" charset="0"/>
              </a:rPr>
              <a:t>)</a:t>
            </a:r>
            <a:endParaRPr lang="de-DE" b="1" dirty="0">
              <a:latin typeface="Century Gothic" panose="020B0502020202020204" pitchFamily="34" charset="0"/>
            </a:endParaRPr>
          </a:p>
        </p:txBody>
      </p:sp>
      <p:sp>
        <p:nvSpPr>
          <p:cNvPr id="9" name="Textfeld 8">
            <a:extLst>
              <a:ext uri="{FF2B5EF4-FFF2-40B4-BE49-F238E27FC236}">
                <a16:creationId xmlns:a16="http://schemas.microsoft.com/office/drawing/2014/main" id="{7BC13CE3-A0DE-4D6A-B7AF-34CBBA092E45}"/>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Textfeld 1">
            <a:extLst>
              <a:ext uri="{FF2B5EF4-FFF2-40B4-BE49-F238E27FC236}">
                <a16:creationId xmlns:a16="http://schemas.microsoft.com/office/drawing/2014/main" id="{28074056-0C52-4381-A67D-69D44DFB20C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el 1">
            <a:extLst>
              <a:ext uri="{FF2B5EF4-FFF2-40B4-BE49-F238E27FC236}">
                <a16:creationId xmlns:a16="http://schemas.microsoft.com/office/drawing/2014/main" id="{6F9C00E1-02B4-4C32-875A-C8A2B08723C5}"/>
              </a:ext>
            </a:extLst>
          </p:cNvPr>
          <p:cNvSpPr>
            <a:spLocks noGrp="1"/>
          </p:cNvSpPr>
          <p:nvPr>
            <p:ph type="title" idx="4294967295"/>
          </p:nvPr>
        </p:nvSpPr>
        <p:spPr>
          <a:xfrm>
            <a:off x="966180" y="1917700"/>
            <a:ext cx="10799762" cy="2735263"/>
          </a:xfrm>
          <a:prstGeom prst="rect">
            <a:avLst/>
          </a:prstGeom>
        </p:spPr>
        <p:txBody>
          <a:bodyPr/>
          <a:lstStyle/>
          <a:p>
            <a:pPr marL="266700" indent="-266700">
              <a:spcBef>
                <a:spcPts val="600"/>
              </a:spcBef>
              <a:spcAft>
                <a:spcPts val="600"/>
              </a:spcAft>
              <a:buFont typeface="Verdana" panose="020B0604030504040204" pitchFamily="34" charset="0"/>
              <a:buAutoNum type="alphaLcPeriod"/>
            </a:pPr>
            <a:r>
              <a:rPr lang="de-DE" altLang="de-DE" sz="1400" b="1" dirty="0">
                <a:solidFill>
                  <a:srgbClr val="00B0F0"/>
                </a:solidFill>
                <a:latin typeface="Century Gothic" panose="020B0502020202020204" pitchFamily="34" charset="0"/>
              </a:rPr>
              <a:t>"</a:t>
            </a:r>
            <a:r>
              <a:rPr lang="de-DE" altLang="de-DE" sz="1400" b="1" dirty="0" err="1">
                <a:solidFill>
                  <a:srgbClr val="00B0F0"/>
                </a:solidFill>
                <a:latin typeface="Century Gothic" panose="020B0502020202020204" pitchFamily="34" charset="0"/>
              </a:rPr>
              <a:t>Know</a:t>
            </a:r>
            <a:r>
              <a:rPr lang="de-DE" altLang="de-DE" sz="1400" b="1" dirty="0">
                <a:solidFill>
                  <a:srgbClr val="00B0F0"/>
                </a:solidFill>
                <a:latin typeface="Century Gothic" panose="020B0502020202020204" pitchFamily="34" charset="0"/>
              </a:rPr>
              <a:t> </a:t>
            </a:r>
            <a:r>
              <a:rPr lang="de-DE" altLang="de-DE" sz="1400" b="1" dirty="0" err="1">
                <a:solidFill>
                  <a:srgbClr val="00B0F0"/>
                </a:solidFill>
                <a:latin typeface="Century Gothic" panose="020B0502020202020204" pitchFamily="34" charset="0"/>
              </a:rPr>
              <a:t>Your</a:t>
            </a:r>
            <a:r>
              <a:rPr lang="de-DE" altLang="de-DE" sz="1400" b="1" dirty="0">
                <a:solidFill>
                  <a:srgbClr val="00B0F0"/>
                </a:solidFill>
                <a:latin typeface="Century Gothic" panose="020B0502020202020204" pitchFamily="34" charset="0"/>
              </a:rPr>
              <a:t> Customer"-Prinzip</a:t>
            </a:r>
            <a:br>
              <a:rPr lang="de-DE" altLang="de-DE" sz="1400" b="1" dirty="0">
                <a:latin typeface="Century Gothic" panose="020B0502020202020204" pitchFamily="34" charset="0"/>
              </a:rPr>
            </a:br>
            <a:br>
              <a:rPr lang="de-DE" altLang="de-DE" sz="1400" dirty="0">
                <a:latin typeface="Century Gothic" panose="020B0502020202020204" pitchFamily="34" charset="0"/>
              </a:rPr>
            </a:br>
            <a:r>
              <a:rPr lang="de-DE" altLang="de-DE" sz="1400" dirty="0">
                <a:latin typeface="Century Gothic" panose="020B0502020202020204" pitchFamily="34" charset="0"/>
              </a:rPr>
              <a:t>Wichtigstes Instrument der Bekämpfung der Geldwäsche ist die </a:t>
            </a:r>
            <a:r>
              <a:rPr lang="de-DE" altLang="de-DE" sz="1400" b="1" dirty="0">
                <a:latin typeface="Century Gothic" panose="020B0502020202020204" pitchFamily="34" charset="0"/>
              </a:rPr>
              <a:t>Verhinderung anonymer</a:t>
            </a:r>
            <a:r>
              <a:rPr lang="de-DE" altLang="de-DE" sz="1400" b="1">
                <a:latin typeface="Century Gothic" panose="020B0502020202020204" pitchFamily="34" charset="0"/>
              </a:rPr>
              <a:t> wirtschaftlicher</a:t>
            </a:r>
            <a:br>
              <a:rPr lang="de-DE" altLang="de-DE" sz="1400" b="1">
                <a:latin typeface="Century Gothic" panose="020B0502020202020204" pitchFamily="34" charset="0"/>
              </a:rPr>
            </a:br>
            <a:r>
              <a:rPr lang="de-DE" altLang="de-DE" sz="1400" b="1">
                <a:latin typeface="Century Gothic" panose="020B0502020202020204" pitchFamily="34" charset="0"/>
              </a:rPr>
              <a:t>Transaktionen</a:t>
            </a:r>
            <a:r>
              <a:rPr lang="de-DE" altLang="de-DE" sz="1400" dirty="0">
                <a:latin typeface="Century Gothic" panose="020B0502020202020204" pitchFamily="34" charset="0"/>
              </a:rPr>
              <a:t>. Dafür dient das „</a:t>
            </a:r>
            <a:r>
              <a:rPr lang="de-DE" altLang="de-DE" sz="1400" dirty="0" err="1">
                <a:latin typeface="Century Gothic" panose="020B0502020202020204" pitchFamily="34" charset="0"/>
              </a:rPr>
              <a:t>Know</a:t>
            </a:r>
            <a:r>
              <a:rPr lang="de-DE" altLang="de-DE" sz="1400" dirty="0">
                <a:latin typeface="Century Gothic" panose="020B0502020202020204" pitchFamily="34" charset="0"/>
              </a:rPr>
              <a:t> </a:t>
            </a:r>
            <a:r>
              <a:rPr lang="de-DE" altLang="de-DE" sz="1400" dirty="0" err="1">
                <a:latin typeface="Century Gothic" panose="020B0502020202020204" pitchFamily="34" charset="0"/>
              </a:rPr>
              <a:t>Your</a:t>
            </a:r>
            <a:r>
              <a:rPr lang="de-DE" altLang="de-DE" sz="1400" dirty="0">
                <a:latin typeface="Century Gothic" panose="020B0502020202020204" pitchFamily="34" charset="0"/>
              </a:rPr>
              <a:t> Customer“-Prinzip (KYC). </a:t>
            </a:r>
            <a:br>
              <a:rPr lang="de-DE" altLang="de-DE" sz="1400" dirty="0">
                <a:latin typeface="Century Gothic" panose="020B0502020202020204" pitchFamily="34" charset="0"/>
              </a:rPr>
            </a:br>
            <a:br>
              <a:rPr lang="de-DE" altLang="de-DE" sz="1400" dirty="0">
                <a:latin typeface="Century Gothic" panose="020B0502020202020204" pitchFamily="34" charset="0"/>
              </a:rPr>
            </a:br>
            <a:r>
              <a:rPr lang="de-DE" altLang="de-DE" sz="1400" dirty="0">
                <a:latin typeface="Century Gothic" panose="020B0502020202020204" pitchFamily="34" charset="0"/>
              </a:rPr>
              <a:t>Neben Banken, Versicherungen, Anwälten etc. sind </a:t>
            </a:r>
            <a:r>
              <a:rPr lang="de-DE" altLang="de-DE" sz="1400" b="1" dirty="0">
                <a:solidFill>
                  <a:srgbClr val="FF0000"/>
                </a:solidFill>
                <a:latin typeface="Century Gothic" panose="020B0502020202020204" pitchFamily="34" charset="0"/>
              </a:rPr>
              <a:t>auch Wirtschaftsprüfer und Steuerberater </a:t>
            </a:r>
            <a:r>
              <a:rPr lang="de-DE" altLang="de-DE" sz="1400">
                <a:latin typeface="Century Gothic" panose="020B0502020202020204" pitchFamily="34" charset="0"/>
              </a:rPr>
              <a:t>verpflichtet,</a:t>
            </a:r>
            <a:br>
              <a:rPr lang="de-DE" altLang="de-DE" sz="1400">
                <a:latin typeface="Century Gothic" panose="020B0502020202020204" pitchFamily="34" charset="0"/>
              </a:rPr>
            </a:br>
            <a:r>
              <a:rPr lang="de-DE" altLang="de-DE" sz="1400">
                <a:latin typeface="Century Gothic" panose="020B0502020202020204" pitchFamily="34" charset="0"/>
              </a:rPr>
              <a:t>ihre </a:t>
            </a:r>
            <a:r>
              <a:rPr lang="de-DE" altLang="de-DE" sz="1400" dirty="0">
                <a:latin typeface="Century Gothic" panose="020B0502020202020204" pitchFamily="34" charset="0"/>
              </a:rPr>
              <a:t>Kunden </a:t>
            </a:r>
            <a:r>
              <a:rPr lang="de-DE" altLang="de-DE" sz="1400" b="1" dirty="0">
                <a:latin typeface="Century Gothic" panose="020B0502020202020204" pitchFamily="34" charset="0"/>
              </a:rPr>
              <a:t>vor </a:t>
            </a:r>
            <a:r>
              <a:rPr lang="de-DE" altLang="de-DE" sz="1400" dirty="0">
                <a:latin typeface="Century Gothic" panose="020B0502020202020204" pitchFamily="34" charset="0"/>
              </a:rPr>
              <a:t>Aufnahme der Geschäftsbeziehung zu </a:t>
            </a:r>
            <a:r>
              <a:rPr lang="de-DE" altLang="de-DE" sz="1400" b="1" dirty="0">
                <a:latin typeface="Century Gothic" panose="020B0502020202020204" pitchFamily="34" charset="0"/>
              </a:rPr>
              <a:t>identifizieren</a:t>
            </a:r>
            <a:r>
              <a:rPr lang="de-DE" altLang="de-DE" sz="1400" dirty="0">
                <a:latin typeface="Century Gothic" panose="020B0502020202020204" pitchFamily="34" charset="0"/>
              </a:rPr>
              <a:t> und die </a:t>
            </a:r>
            <a:r>
              <a:rPr lang="de-DE" altLang="de-DE" sz="1400" b="1">
                <a:latin typeface="Century Gothic" panose="020B0502020202020204" pitchFamily="34" charset="0"/>
              </a:rPr>
              <a:t>wirtschaftlich Berechtigten</a:t>
            </a:r>
            <a:br>
              <a:rPr lang="de-DE" altLang="de-DE" sz="1400" b="1" dirty="0">
                <a:latin typeface="Century Gothic" panose="020B0502020202020204" pitchFamily="34" charset="0"/>
              </a:rPr>
            </a:br>
            <a:r>
              <a:rPr lang="de-DE" altLang="de-DE" sz="1400">
                <a:latin typeface="Century Gothic" panose="020B0502020202020204" pitchFamily="34" charset="0"/>
              </a:rPr>
              <a:t>zu </a:t>
            </a:r>
            <a:r>
              <a:rPr lang="de-DE" altLang="de-DE" sz="1400" dirty="0">
                <a:latin typeface="Century Gothic" panose="020B0502020202020204" pitchFamily="34" charset="0"/>
              </a:rPr>
              <a:t>erfragen (§§ 2, 11 GwG).</a:t>
            </a:r>
            <a:br>
              <a:rPr lang="de-DE" altLang="de-DE" sz="1400" dirty="0">
                <a:latin typeface="Century Gothic" panose="020B0502020202020204" pitchFamily="34" charset="0"/>
              </a:rPr>
            </a:br>
            <a:br>
              <a:rPr lang="de-DE" altLang="de-DE" sz="1400" dirty="0">
                <a:latin typeface="Century Gothic" panose="020B0502020202020204" pitchFamily="34" charset="0"/>
              </a:rPr>
            </a:br>
            <a:r>
              <a:rPr lang="de-DE" altLang="de-DE" sz="1400" dirty="0">
                <a:latin typeface="Century Gothic" panose="020B0502020202020204" pitchFamily="34" charset="0"/>
              </a:rPr>
              <a:t>So sind Kunden mit </a:t>
            </a:r>
            <a:r>
              <a:rPr lang="de-DE" altLang="de-DE" sz="1400" i="1" dirty="0">
                <a:latin typeface="Century Gothic" panose="020B0502020202020204" pitchFamily="34" charset="0"/>
              </a:rPr>
              <a:t>allen</a:t>
            </a:r>
            <a:r>
              <a:rPr lang="de-DE" altLang="de-DE" sz="1400" dirty="0">
                <a:latin typeface="Century Gothic" panose="020B0502020202020204" pitchFamily="34" charset="0"/>
              </a:rPr>
              <a:t> Vornamen zu führen, um die Möglichkeit verschiedener </a:t>
            </a:r>
            <a:r>
              <a:rPr lang="de-DE" altLang="de-DE" sz="1400">
                <a:latin typeface="Century Gothic" panose="020B0502020202020204" pitchFamily="34" charset="0"/>
              </a:rPr>
              <a:t>Konteneröffnungen durch</a:t>
            </a:r>
            <a:br>
              <a:rPr lang="de-DE" altLang="de-DE" sz="1400">
                <a:latin typeface="Century Gothic" panose="020B0502020202020204" pitchFamily="34" charset="0"/>
              </a:rPr>
            </a:br>
            <a:r>
              <a:rPr lang="de-DE" altLang="de-DE" sz="1400">
                <a:latin typeface="Century Gothic" panose="020B0502020202020204" pitchFamily="34" charset="0"/>
              </a:rPr>
              <a:t>ein </a:t>
            </a:r>
            <a:r>
              <a:rPr lang="de-DE" altLang="de-DE" sz="1400" dirty="0">
                <a:latin typeface="Century Gothic" panose="020B0502020202020204" pitchFamily="34" charset="0"/>
              </a:rPr>
              <a:t>und dieselbe Person zu überwachen. Neben der Feststellung der Identität muss die Bank sich </a:t>
            </a:r>
            <a:r>
              <a:rPr lang="de-DE" altLang="de-DE" sz="1400">
                <a:latin typeface="Century Gothic" panose="020B0502020202020204" pitchFamily="34" charset="0"/>
              </a:rPr>
              <a:t>auch über</a:t>
            </a:r>
            <a:br>
              <a:rPr lang="de-DE" altLang="de-DE" sz="1400">
                <a:latin typeface="Century Gothic" panose="020B0502020202020204" pitchFamily="34" charset="0"/>
              </a:rPr>
            </a:br>
            <a:r>
              <a:rPr lang="de-DE" altLang="de-DE" sz="1400">
                <a:latin typeface="Century Gothic" panose="020B0502020202020204" pitchFamily="34" charset="0"/>
              </a:rPr>
              <a:t>den </a:t>
            </a:r>
            <a:r>
              <a:rPr lang="de-DE" altLang="de-DE" sz="1400" dirty="0">
                <a:latin typeface="Century Gothic" panose="020B0502020202020204" pitchFamily="34" charset="0"/>
              </a:rPr>
              <a:t>Grund für die Aufnahme der Geschäftsbeziehung informieren und deren </a:t>
            </a:r>
            <a:r>
              <a:rPr lang="de-DE" altLang="de-DE" sz="1400" b="1" dirty="0">
                <a:latin typeface="Century Gothic" panose="020B0502020202020204" pitchFamily="34" charset="0"/>
              </a:rPr>
              <a:t>Plausibilität </a:t>
            </a:r>
            <a:r>
              <a:rPr lang="de-DE" altLang="de-DE" sz="1400" dirty="0">
                <a:latin typeface="Century Gothic" panose="020B0502020202020204" pitchFamily="34" charset="0"/>
              </a:rPr>
              <a:t>überprüfen.</a:t>
            </a:r>
          </a:p>
        </p:txBody>
      </p:sp>
      <p:sp>
        <p:nvSpPr>
          <p:cNvPr id="329731" name="Textplatzhalter 3">
            <a:extLst>
              <a:ext uri="{FF2B5EF4-FFF2-40B4-BE49-F238E27FC236}">
                <a16:creationId xmlns:a16="http://schemas.microsoft.com/office/drawing/2014/main" id="{EE609390-568C-4193-A0CF-831E2EC5D8E6}"/>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29732" name="AutoShape 7" descr="DIE WELT">
            <a:extLst>
              <a:ext uri="{FF2B5EF4-FFF2-40B4-BE49-F238E27FC236}">
                <a16:creationId xmlns:a16="http://schemas.microsoft.com/office/drawing/2014/main" id="{4F467240-09DA-44B4-8B74-D3FD1DBC9C3F}"/>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329733" name="Rectangle 2">
            <a:extLst>
              <a:ext uri="{FF2B5EF4-FFF2-40B4-BE49-F238E27FC236}">
                <a16:creationId xmlns:a16="http://schemas.microsoft.com/office/drawing/2014/main" id="{0A24A66A-AD99-4A77-8202-681A471B713F}"/>
              </a:ext>
            </a:extLst>
          </p:cNvPr>
          <p:cNvSpPr txBox="1">
            <a:spLocks/>
          </p:cNvSpPr>
          <p:nvPr/>
        </p:nvSpPr>
        <p:spPr bwMode="auto">
          <a:xfrm>
            <a:off x="1054919" y="1411288"/>
            <a:ext cx="5545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8.2.1 Methoden zur Bekämpfung der Geldwäsche</a:t>
            </a:r>
          </a:p>
        </p:txBody>
      </p:sp>
      <p:sp>
        <p:nvSpPr>
          <p:cNvPr id="11" name="Text Box 6">
            <a:extLst>
              <a:ext uri="{FF2B5EF4-FFF2-40B4-BE49-F238E27FC236}">
                <a16:creationId xmlns:a16="http://schemas.microsoft.com/office/drawing/2014/main" id="{C7AF23B4-1555-4D75-93E0-196BF79ACD49}"/>
              </a:ext>
            </a:extLst>
          </p:cNvPr>
          <p:cNvSpPr txBox="1">
            <a:spLocks noChangeArrowheads="1"/>
          </p:cNvSpPr>
          <p:nvPr/>
        </p:nvSpPr>
        <p:spPr bwMode="auto">
          <a:xfrm>
            <a:off x="1059996" y="1082789"/>
            <a:ext cx="7818438"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449263" algn="l"/>
              </a:tabLst>
              <a:defRPr/>
            </a:pPr>
            <a:r>
              <a:rPr lang="de-DE" altLang="de-DE" sz="1600" b="1" kern="0" dirty="0">
                <a:solidFill>
                  <a:srgbClr val="00B0F0"/>
                </a:solidFill>
                <a:latin typeface="Century Gothic" pitchFamily="34" charset="0"/>
              </a:rPr>
              <a:t>8.2 Bekämpfung der Geldwäsche	</a:t>
            </a:r>
          </a:p>
        </p:txBody>
      </p:sp>
      <p:sp>
        <p:nvSpPr>
          <p:cNvPr id="2" name="Rechteck 1">
            <a:extLst>
              <a:ext uri="{FF2B5EF4-FFF2-40B4-BE49-F238E27FC236}">
                <a16:creationId xmlns:a16="http://schemas.microsoft.com/office/drawing/2014/main" id="{A6D6A836-08F2-45F3-AA59-3C373787CF63}"/>
              </a:ext>
            </a:extLst>
          </p:cNvPr>
          <p:cNvSpPr/>
          <p:nvPr/>
        </p:nvSpPr>
        <p:spPr>
          <a:xfrm>
            <a:off x="958372" y="4708301"/>
            <a:ext cx="10872390" cy="1384995"/>
          </a:xfrm>
          <a:prstGeom prst="rect">
            <a:avLst/>
          </a:prstGeom>
        </p:spPr>
        <p:txBody>
          <a:bodyPr wrap="square">
            <a:spAutoFit/>
          </a:bodyPr>
          <a:lstStyle/>
          <a:p>
            <a:pPr marL="266700" indent="-266700">
              <a:spcBef>
                <a:spcPts val="600"/>
              </a:spcBef>
              <a:spcAft>
                <a:spcPts val="600"/>
              </a:spcAft>
              <a:buFont typeface="+mj-lt"/>
              <a:buAutoNum type="alphaLcPeriod" startAt="2"/>
            </a:pPr>
            <a:r>
              <a:rPr lang="de-DE" altLang="de-DE" sz="1400" b="1" dirty="0">
                <a:solidFill>
                  <a:srgbClr val="00B0F0"/>
                </a:solidFill>
                <a:latin typeface="Century Gothic" panose="020B0502020202020204" pitchFamily="34" charset="0"/>
              </a:rPr>
              <a:t>Überwachung von Konten und Transaktionen</a:t>
            </a:r>
            <a:br>
              <a:rPr lang="de-DE" altLang="de-DE" sz="1400" b="1" dirty="0">
                <a:latin typeface="Century Gothic" panose="020B0502020202020204" pitchFamily="34" charset="0"/>
              </a:rPr>
            </a:br>
            <a:br>
              <a:rPr lang="de-DE" altLang="de-DE" sz="1400" b="1" dirty="0">
                <a:latin typeface="Century Gothic" panose="020B0502020202020204" pitchFamily="34" charset="0"/>
              </a:rPr>
            </a:br>
            <a:r>
              <a:rPr lang="de-DE" altLang="de-DE" sz="1400" dirty="0">
                <a:latin typeface="Century Gothic" panose="020B0502020202020204" pitchFamily="34" charset="0"/>
              </a:rPr>
              <a:t>Die fortlaufende Überwachung von Konten und Transaktionen </a:t>
            </a:r>
            <a:r>
              <a:rPr lang="de-DE" altLang="de-DE" sz="1400">
                <a:latin typeface="Century Gothic" panose="020B0502020202020204" pitchFamily="34" charset="0"/>
              </a:rPr>
              <a:t>auf Geldwäscheverdacht </a:t>
            </a:r>
            <a:r>
              <a:rPr lang="de-DE" altLang="de-DE" sz="1400" dirty="0">
                <a:latin typeface="Century Gothic" panose="020B0502020202020204" pitchFamily="34" charset="0"/>
              </a:rPr>
              <a:t>ist </a:t>
            </a:r>
            <a:r>
              <a:rPr lang="de-DE" altLang="de-DE" sz="1400" b="1" dirty="0">
                <a:latin typeface="Century Gothic" panose="020B0502020202020204" pitchFamily="34" charset="0"/>
              </a:rPr>
              <a:t>Banken</a:t>
            </a:r>
            <a:r>
              <a:rPr lang="de-DE" altLang="de-DE" sz="1400" dirty="0">
                <a:latin typeface="Century Gothic" panose="020B0502020202020204" pitchFamily="34" charset="0"/>
              </a:rPr>
              <a:t> </a:t>
            </a:r>
            <a:r>
              <a:rPr lang="de-DE" altLang="de-DE" sz="1400" b="1" dirty="0">
                <a:latin typeface="Century Gothic" panose="020B0502020202020204" pitchFamily="34" charset="0"/>
              </a:rPr>
              <a:t>und anderen Finanzdienstleistern </a:t>
            </a:r>
            <a:r>
              <a:rPr lang="de-DE" altLang="de-DE" sz="1400" dirty="0">
                <a:latin typeface="Century Gothic" panose="020B0502020202020204" pitchFamily="34" charset="0"/>
              </a:rPr>
              <a:t>(in Deutschland im Geldwäschegesetz) gesetzlich vorgeschrieben. Dafür hat jede </a:t>
            </a:r>
            <a:r>
              <a:rPr lang="de-DE" altLang="de-DE" sz="1400" b="1" dirty="0">
                <a:latin typeface="Century Gothic" panose="020B0502020202020204" pitchFamily="34" charset="0"/>
              </a:rPr>
              <a:t>Bank</a:t>
            </a:r>
            <a:r>
              <a:rPr lang="de-DE" altLang="de-DE" sz="1400" dirty="0">
                <a:latin typeface="Century Gothic" panose="020B0502020202020204" pitchFamily="34" charset="0"/>
              </a:rPr>
              <a:t> einen Geldwäschebeauftragten zu benennen.</a:t>
            </a:r>
            <a:br>
              <a:rPr lang="de-DE" altLang="de-DE" sz="1400" dirty="0">
                <a:latin typeface="Century Gothic" panose="020B0502020202020204" pitchFamily="34" charset="0"/>
              </a:rPr>
            </a:br>
            <a:endParaRPr lang="de-DE" sz="1400" dirty="0"/>
          </a:p>
        </p:txBody>
      </p:sp>
      <p:sp>
        <p:nvSpPr>
          <p:cNvPr id="13" name="Textfeld 1">
            <a:extLst>
              <a:ext uri="{FF2B5EF4-FFF2-40B4-BE49-F238E27FC236}">
                <a16:creationId xmlns:a16="http://schemas.microsoft.com/office/drawing/2014/main" id="{4720C9DC-EE86-4A58-B94E-3CD24B65C84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platzhalter 3">
            <a:extLst>
              <a:ext uri="{FF2B5EF4-FFF2-40B4-BE49-F238E27FC236}">
                <a16:creationId xmlns:a16="http://schemas.microsoft.com/office/drawing/2014/main" id="{8CB49693-E311-4B84-8418-9805B2BC4B79}"/>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31780" name="AutoShape 7" descr="DIE WELT">
            <a:extLst>
              <a:ext uri="{FF2B5EF4-FFF2-40B4-BE49-F238E27FC236}">
                <a16:creationId xmlns:a16="http://schemas.microsoft.com/office/drawing/2014/main" id="{A6F2CA99-F4AE-4A64-942C-028C9441D02D}"/>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12" name="Text Box 6">
            <a:extLst>
              <a:ext uri="{FF2B5EF4-FFF2-40B4-BE49-F238E27FC236}">
                <a16:creationId xmlns:a16="http://schemas.microsoft.com/office/drawing/2014/main" id="{6586A0A0-8101-47E7-A64A-21EAC2CE9A58}"/>
              </a:ext>
            </a:extLst>
          </p:cNvPr>
          <p:cNvSpPr txBox="1">
            <a:spLocks noChangeArrowheads="1"/>
          </p:cNvSpPr>
          <p:nvPr/>
        </p:nvSpPr>
        <p:spPr bwMode="auto">
          <a:xfrm>
            <a:off x="1051371" y="1098866"/>
            <a:ext cx="7818437"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8.2.1 Methoden zur Bekämpfung der Geldwäsche; Forts.	</a:t>
            </a:r>
          </a:p>
        </p:txBody>
      </p:sp>
      <p:sp>
        <p:nvSpPr>
          <p:cNvPr id="13" name="Titel 1">
            <a:extLst>
              <a:ext uri="{FF2B5EF4-FFF2-40B4-BE49-F238E27FC236}">
                <a16:creationId xmlns:a16="http://schemas.microsoft.com/office/drawing/2014/main" id="{BE672E93-F983-409B-B86E-6B6792F5AF25}"/>
              </a:ext>
            </a:extLst>
          </p:cNvPr>
          <p:cNvSpPr txBox="1">
            <a:spLocks/>
          </p:cNvSpPr>
          <p:nvPr/>
        </p:nvSpPr>
        <p:spPr bwMode="auto">
          <a:xfrm>
            <a:off x="1046814" y="1366646"/>
            <a:ext cx="1072832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indent="3175">
              <a:spcBef>
                <a:spcPts val="600"/>
              </a:spcBef>
              <a:spcAft>
                <a:spcPts val="600"/>
              </a:spcAft>
              <a:defRPr/>
            </a:pPr>
            <a:r>
              <a:rPr lang="de-DE" altLang="de-DE" sz="1600" b="1" kern="0" dirty="0">
                <a:solidFill>
                  <a:srgbClr val="00B0F0"/>
                </a:solidFill>
                <a:latin typeface="Century Gothic" panose="020B0502020202020204" pitchFamily="34" charset="0"/>
              </a:rPr>
              <a:t>c. </a:t>
            </a:r>
            <a:r>
              <a:rPr lang="de-DE" altLang="de-DE" sz="1400" b="1" kern="0" dirty="0">
                <a:solidFill>
                  <a:srgbClr val="00B0F0"/>
                </a:solidFill>
                <a:latin typeface="Century Gothic" panose="020B0502020202020204" pitchFamily="34" charset="0"/>
              </a:rPr>
              <a:t>Meldung verdächtiger Transaktionen</a:t>
            </a:r>
            <a:br>
              <a:rPr lang="de-DE" altLang="de-DE" sz="1400" b="1" kern="0" dirty="0">
                <a:latin typeface="Century Gothic" panose="020B0502020202020204" pitchFamily="34" charset="0"/>
              </a:rPr>
            </a:br>
            <a:br>
              <a:rPr lang="de-DE" altLang="de-DE" sz="1400" b="1" kern="0" dirty="0">
                <a:latin typeface="Century Gothic" panose="020B0502020202020204" pitchFamily="34" charset="0"/>
              </a:rPr>
            </a:br>
            <a:r>
              <a:rPr lang="de-DE" altLang="de-DE" sz="1400" kern="0" dirty="0">
                <a:latin typeface="Century Gothic" panose="020B0502020202020204" pitchFamily="34" charset="0"/>
              </a:rPr>
              <a:t>Unabhängig </a:t>
            </a:r>
            <a:r>
              <a:rPr lang="de-DE" altLang="de-DE" sz="1400" dirty="0">
                <a:latin typeface="Century Gothic" panose="020B0502020202020204" pitchFamily="34" charset="0"/>
              </a:rPr>
              <a:t>von der Höhe und der Art der Transaktion (bar oder unbar) ist jeder Verpflichtete nach § 43</a:t>
            </a:r>
            <a:r>
              <a:rPr lang="de-DE" altLang="de-DE" sz="1400">
                <a:latin typeface="Century Gothic" panose="020B0502020202020204" pitchFamily="34" charset="0"/>
              </a:rPr>
              <a:t> GwG</a:t>
            </a:r>
            <a:br>
              <a:rPr lang="de-DE" altLang="de-DE" sz="1400">
                <a:latin typeface="Century Gothic" panose="020B0502020202020204" pitchFamily="34" charset="0"/>
              </a:rPr>
            </a:br>
            <a:r>
              <a:rPr lang="de-DE" altLang="de-DE" sz="1400">
                <a:latin typeface="Century Gothic" panose="020B0502020202020204" pitchFamily="34" charset="0"/>
              </a:rPr>
              <a:t>verpflichtet</a:t>
            </a:r>
            <a:r>
              <a:rPr lang="de-DE" altLang="de-DE" sz="1400" dirty="0">
                <a:latin typeface="Century Gothic" panose="020B0502020202020204" pitchFamily="34" charset="0"/>
              </a:rPr>
              <a:t>, eine Verdachtsmeldung bei Verdacht auf Geldwäsche gegen ihren eigenen Kunden zu erstatten. </a:t>
            </a:r>
          </a:p>
          <a:p>
            <a:pPr indent="3175" eaLnBrk="1" hangingPunct="1">
              <a:spcBef>
                <a:spcPts val="600"/>
              </a:spcBef>
              <a:spcAft>
                <a:spcPts val="600"/>
              </a:spcAft>
              <a:defRPr/>
            </a:pPr>
            <a:r>
              <a:rPr lang="de-DE" sz="1400" dirty="0">
                <a:latin typeface="Century Gothic" panose="020B0502020202020204" pitchFamily="34" charset="0"/>
                <a:cs typeface="Arial" charset="0"/>
              </a:rPr>
              <a:t>Sinnvollerweise sollten auch Verdachtsmeldungen abgegeben werden, wenn Tatsachen darauf schließen </a:t>
            </a:r>
            <a:r>
              <a:rPr lang="de-DE" sz="1400">
                <a:latin typeface="Century Gothic" panose="020B0502020202020204" pitchFamily="34" charset="0"/>
                <a:cs typeface="Arial" charset="0"/>
              </a:rPr>
              <a:t>lassen,</a:t>
            </a:r>
            <a:br>
              <a:rPr lang="de-DE" sz="1400">
                <a:latin typeface="Century Gothic" panose="020B0502020202020204" pitchFamily="34" charset="0"/>
                <a:cs typeface="Arial" charset="0"/>
              </a:rPr>
            </a:br>
            <a:r>
              <a:rPr lang="de-DE" sz="1400">
                <a:latin typeface="Century Gothic" panose="020B0502020202020204" pitchFamily="34" charset="0"/>
                <a:cs typeface="Arial" charset="0"/>
              </a:rPr>
              <a:t>dass </a:t>
            </a:r>
            <a:r>
              <a:rPr lang="de-DE" sz="1400" dirty="0">
                <a:latin typeface="Century Gothic" panose="020B0502020202020204" pitchFamily="34" charset="0"/>
                <a:cs typeface="Arial" charset="0"/>
              </a:rPr>
              <a:t>der Vertragspartner den </a:t>
            </a:r>
            <a:r>
              <a:rPr lang="de-DE" sz="1400" b="1" dirty="0">
                <a:latin typeface="Century Gothic" panose="020B0502020202020204" pitchFamily="34" charset="0"/>
                <a:cs typeface="Arial" charset="0"/>
              </a:rPr>
              <a:t>Zweck</a:t>
            </a:r>
            <a:r>
              <a:rPr lang="de-DE" sz="1400" dirty="0">
                <a:latin typeface="Century Gothic" panose="020B0502020202020204" pitchFamily="34" charset="0"/>
                <a:cs typeface="Arial" charset="0"/>
              </a:rPr>
              <a:t> der Geschäftsverbindung </a:t>
            </a:r>
            <a:r>
              <a:rPr lang="de-DE" sz="1400" b="1" dirty="0">
                <a:latin typeface="Century Gothic" panose="020B0502020202020204" pitchFamily="34" charset="0"/>
                <a:cs typeface="Arial" charset="0"/>
              </a:rPr>
              <a:t>oder</a:t>
            </a:r>
            <a:r>
              <a:rPr lang="de-DE" sz="1400" dirty="0">
                <a:latin typeface="Century Gothic" panose="020B0502020202020204" pitchFamily="34" charset="0"/>
                <a:cs typeface="Arial" charset="0"/>
              </a:rPr>
              <a:t> den </a:t>
            </a:r>
            <a:r>
              <a:rPr lang="de-DE" sz="1400" b="1" dirty="0">
                <a:latin typeface="Century Gothic" panose="020B0502020202020204" pitchFamily="34" charset="0"/>
                <a:cs typeface="Arial" charset="0"/>
              </a:rPr>
              <a:t>Namen</a:t>
            </a:r>
            <a:r>
              <a:rPr lang="de-DE" sz="1400" dirty="0">
                <a:latin typeface="Century Gothic" panose="020B0502020202020204" pitchFamily="34" charset="0"/>
                <a:cs typeface="Arial" charset="0"/>
              </a:rPr>
              <a:t> des </a:t>
            </a:r>
            <a:r>
              <a:rPr lang="de-DE" sz="1400">
                <a:latin typeface="Century Gothic" panose="020B0502020202020204" pitchFamily="34" charset="0"/>
                <a:cs typeface="Arial" charset="0"/>
              </a:rPr>
              <a:t>wirtschaftlich Berechtigten</a:t>
            </a:r>
            <a:br>
              <a:rPr lang="de-DE" sz="1400">
                <a:latin typeface="Century Gothic" panose="020B0502020202020204" pitchFamily="34" charset="0"/>
                <a:cs typeface="Arial" charset="0"/>
              </a:rPr>
            </a:br>
            <a:r>
              <a:rPr lang="de-DE" sz="1400" b="1">
                <a:latin typeface="Century Gothic" panose="020B0502020202020204" pitchFamily="34" charset="0"/>
                <a:cs typeface="Arial" charset="0"/>
              </a:rPr>
              <a:t>nicht</a:t>
            </a:r>
            <a:r>
              <a:rPr lang="de-DE" sz="1400">
                <a:latin typeface="Century Gothic" panose="020B0502020202020204" pitchFamily="34" charset="0"/>
                <a:cs typeface="Arial" charset="0"/>
              </a:rPr>
              <a:t> </a:t>
            </a:r>
            <a:r>
              <a:rPr lang="de-DE" sz="1400" dirty="0">
                <a:latin typeface="Century Gothic" panose="020B0502020202020204" pitchFamily="34" charset="0"/>
                <a:cs typeface="Arial" charset="0"/>
              </a:rPr>
              <a:t>offenlegt.</a:t>
            </a:r>
            <a:br>
              <a:rPr lang="de-DE" sz="1400" dirty="0">
                <a:latin typeface="Century Gothic" panose="020B0502020202020204" pitchFamily="34" charset="0"/>
                <a:cs typeface="Arial" charset="0"/>
              </a:rPr>
            </a:br>
            <a:br>
              <a:rPr lang="de-DE" sz="1400" dirty="0">
                <a:latin typeface="Century Gothic" panose="020B0502020202020204" pitchFamily="34" charset="0"/>
                <a:cs typeface="Arial" charset="0"/>
              </a:rPr>
            </a:br>
            <a:r>
              <a:rPr lang="de-DE" sz="1400" dirty="0">
                <a:latin typeface="Century Gothic" panose="020B0502020202020204" pitchFamily="34" charset="0"/>
                <a:cs typeface="Arial" charset="0"/>
              </a:rPr>
              <a:t>Aber auch </a:t>
            </a:r>
            <a:r>
              <a:rPr lang="de-DE" sz="1400" b="1" dirty="0">
                <a:solidFill>
                  <a:srgbClr val="FF0000"/>
                </a:solidFill>
                <a:latin typeface="Century Gothic" panose="020B0502020202020204" pitchFamily="34" charset="0"/>
                <a:cs typeface="Arial" charset="0"/>
              </a:rPr>
              <a:t>Wirtschaftsprüfer und Steuerberater </a:t>
            </a:r>
            <a:r>
              <a:rPr lang="de-DE" sz="1400" dirty="0">
                <a:latin typeface="Century Gothic" panose="020B0502020202020204" pitchFamily="34" charset="0"/>
                <a:cs typeface="Arial" charset="0"/>
              </a:rPr>
              <a:t>unterliegen einer Verpflichtung zur Meldung, wenn </a:t>
            </a:r>
            <a:r>
              <a:rPr lang="de-DE" sz="1400">
                <a:latin typeface="Century Gothic" panose="020B0502020202020204" pitchFamily="34" charset="0"/>
                <a:cs typeface="Arial" charset="0"/>
              </a:rPr>
              <a:t>sie nicht</a:t>
            </a:r>
            <a:br>
              <a:rPr lang="de-DE" sz="1400">
                <a:latin typeface="Century Gothic" panose="020B0502020202020204" pitchFamily="34" charset="0"/>
                <a:cs typeface="Arial" charset="0"/>
              </a:rPr>
            </a:br>
            <a:r>
              <a:rPr lang="de-DE" sz="1400">
                <a:latin typeface="Century Gothic" panose="020B0502020202020204" pitchFamily="34" charset="0"/>
                <a:cs typeface="Arial" charset="0"/>
              </a:rPr>
              <a:t>rechtsberatend </a:t>
            </a:r>
            <a:r>
              <a:rPr lang="de-DE" sz="1400" dirty="0">
                <a:latin typeface="Century Gothic" panose="020B0502020202020204" pitchFamily="34" charset="0"/>
                <a:cs typeface="Arial" charset="0"/>
              </a:rPr>
              <a:t>tätig werden.</a:t>
            </a:r>
            <a:br>
              <a:rPr lang="de-DE" sz="1400" dirty="0">
                <a:latin typeface="Century Gothic" panose="020B0502020202020204" pitchFamily="34" charset="0"/>
                <a:cs typeface="Arial" charset="0"/>
              </a:rPr>
            </a:br>
            <a:br>
              <a:rPr lang="de-DE" sz="1400" dirty="0">
                <a:latin typeface="Century Gothic" panose="020B0502020202020204" pitchFamily="34" charset="0"/>
                <a:cs typeface="Arial" charset="0"/>
              </a:rPr>
            </a:br>
            <a:r>
              <a:rPr lang="de-DE" sz="1400" b="1" dirty="0">
                <a:latin typeface="Century Gothic" panose="020B0502020202020204" pitchFamily="34" charset="0"/>
                <a:cs typeface="Arial" charset="0"/>
              </a:rPr>
              <a:t>Indikatoren für Geldwäsche </a:t>
            </a:r>
            <a:r>
              <a:rPr lang="de-DE" sz="1400" dirty="0">
                <a:latin typeface="Century Gothic" panose="020B0502020202020204" pitchFamily="34" charset="0"/>
                <a:cs typeface="Arial" charset="0"/>
              </a:rPr>
              <a:t>sind:</a:t>
            </a:r>
          </a:p>
          <a:p>
            <a:pPr marL="266700" indent="-263525" eaLnBrk="1" hangingPunct="1">
              <a:spcBef>
                <a:spcPts val="600"/>
              </a:spcBef>
              <a:spcAft>
                <a:spcPts val="600"/>
              </a:spcAft>
              <a:buFont typeface="Symbol" panose="05050102010706020507" pitchFamily="18" charset="2"/>
              <a:buChar char="-"/>
              <a:defRPr/>
            </a:pPr>
            <a:r>
              <a:rPr lang="de-DE" sz="1400" dirty="0">
                <a:latin typeface="Century Gothic" panose="020B0502020202020204" pitchFamily="34" charset="0"/>
                <a:cs typeface="Arial" charset="0"/>
              </a:rPr>
              <a:t>v</a:t>
            </a:r>
            <a:r>
              <a:rPr lang="de-DE" sz="1400">
                <a:latin typeface="Century Gothic" panose="020B0502020202020204" pitchFamily="34" charset="0"/>
                <a:cs typeface="Arial" charset="0"/>
              </a:rPr>
              <a:t>iele </a:t>
            </a:r>
            <a:r>
              <a:rPr lang="de-DE" sz="1400" dirty="0">
                <a:latin typeface="Century Gothic" panose="020B0502020202020204" pitchFamily="34" charset="0"/>
                <a:cs typeface="Arial" charset="0"/>
              </a:rPr>
              <a:t>Konten</a:t>
            </a:r>
          </a:p>
          <a:p>
            <a:pPr marL="266700" indent="-263525" eaLnBrk="1" hangingPunct="1">
              <a:spcBef>
                <a:spcPts val="600"/>
              </a:spcBef>
              <a:spcAft>
                <a:spcPts val="600"/>
              </a:spcAft>
              <a:buFont typeface="Symbol" panose="05050102010706020507" pitchFamily="18" charset="2"/>
              <a:buChar char="-"/>
              <a:defRPr/>
            </a:pPr>
            <a:r>
              <a:rPr lang="de-DE" sz="1400" dirty="0">
                <a:latin typeface="Century Gothic" panose="020B0502020202020204" pitchFamily="34" charset="0"/>
                <a:cs typeface="Arial" charset="0"/>
              </a:rPr>
              <a:t>h</a:t>
            </a:r>
            <a:r>
              <a:rPr lang="de-DE" sz="1400">
                <a:latin typeface="Century Gothic" panose="020B0502020202020204" pitchFamily="34" charset="0"/>
                <a:cs typeface="Arial" charset="0"/>
              </a:rPr>
              <a:t>ohe </a:t>
            </a:r>
            <a:r>
              <a:rPr lang="de-DE" sz="1400" dirty="0">
                <a:latin typeface="Century Gothic" panose="020B0502020202020204" pitchFamily="34" charset="0"/>
                <a:cs typeface="Arial" charset="0"/>
              </a:rPr>
              <a:t>Bareinzahlungen</a:t>
            </a:r>
          </a:p>
          <a:p>
            <a:pPr marL="266700" indent="-263525" eaLnBrk="1" hangingPunct="1">
              <a:spcBef>
                <a:spcPts val="600"/>
              </a:spcBef>
              <a:spcAft>
                <a:spcPts val="600"/>
              </a:spcAft>
              <a:buFont typeface="Symbol" panose="05050102010706020507" pitchFamily="18" charset="2"/>
              <a:buChar char="-"/>
              <a:defRPr/>
            </a:pPr>
            <a:r>
              <a:rPr lang="de-DE" sz="1400" dirty="0">
                <a:latin typeface="Century Gothic" panose="020B0502020202020204" pitchFamily="34" charset="0"/>
                <a:cs typeface="Arial" charset="0"/>
              </a:rPr>
              <a:t>Mitführen / Lagerung hoher Barbeträge</a:t>
            </a:r>
          </a:p>
          <a:p>
            <a:pPr marL="266700" indent="-263525" eaLnBrk="1" hangingPunct="1">
              <a:spcBef>
                <a:spcPts val="600"/>
              </a:spcBef>
              <a:spcAft>
                <a:spcPts val="600"/>
              </a:spcAft>
              <a:buFont typeface="Symbol" panose="05050102010706020507" pitchFamily="18" charset="2"/>
              <a:buChar char="-"/>
              <a:defRPr/>
            </a:pPr>
            <a:r>
              <a:rPr lang="de-DE" sz="1400" dirty="0">
                <a:latin typeface="Century Gothic" panose="020B0502020202020204" pitchFamily="34" charset="0"/>
                <a:cs typeface="Arial" charset="0"/>
              </a:rPr>
              <a:t>Geldtransporte</a:t>
            </a:r>
          </a:p>
          <a:p>
            <a:pPr marL="266700" indent="-263525" eaLnBrk="1" hangingPunct="1">
              <a:spcBef>
                <a:spcPts val="600"/>
              </a:spcBef>
              <a:spcAft>
                <a:spcPts val="600"/>
              </a:spcAft>
              <a:buFont typeface="Symbol" panose="05050102010706020507" pitchFamily="18" charset="2"/>
              <a:buChar char="-"/>
              <a:defRPr/>
            </a:pPr>
            <a:r>
              <a:rPr lang="de-DE" sz="1400" dirty="0">
                <a:latin typeface="Century Gothic" panose="020B0502020202020204" pitchFamily="34" charset="0"/>
                <a:cs typeface="Arial" charset="0"/>
              </a:rPr>
              <a:t>Akzeptanz schlechter Konditionen bei der Geldanlage</a:t>
            </a:r>
            <a:endParaRPr lang="de-DE" sz="1400" dirty="0">
              <a:latin typeface="Arial" charset="0"/>
              <a:cs typeface="Arial" charset="0"/>
            </a:endParaRPr>
          </a:p>
          <a:p>
            <a:pPr marL="270000" indent="-266700">
              <a:spcBef>
                <a:spcPts val="600"/>
              </a:spcBef>
              <a:spcAft>
                <a:spcPts val="600"/>
              </a:spcAft>
              <a:defRPr/>
            </a:pPr>
            <a:endParaRPr lang="de-DE" altLang="de-DE" sz="1400" kern="0" dirty="0">
              <a:latin typeface="Century Gothic" panose="020B0502020202020204" pitchFamily="34" charset="0"/>
            </a:endParaRPr>
          </a:p>
        </p:txBody>
      </p:sp>
      <p:sp>
        <p:nvSpPr>
          <p:cNvPr id="9" name="Textfeld 1">
            <a:extLst>
              <a:ext uri="{FF2B5EF4-FFF2-40B4-BE49-F238E27FC236}">
                <a16:creationId xmlns:a16="http://schemas.microsoft.com/office/drawing/2014/main" id="{81155C1E-6721-4094-BEDE-F6554158323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platzhalter 3">
            <a:extLst>
              <a:ext uri="{FF2B5EF4-FFF2-40B4-BE49-F238E27FC236}">
                <a16:creationId xmlns:a16="http://schemas.microsoft.com/office/drawing/2014/main" id="{CE076E00-BB00-4854-A469-D643C198986E}"/>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35875" name="AutoShape 7" descr="DIE WELT">
            <a:extLst>
              <a:ext uri="{FF2B5EF4-FFF2-40B4-BE49-F238E27FC236}">
                <a16:creationId xmlns:a16="http://schemas.microsoft.com/office/drawing/2014/main" id="{6F4896FE-CCD4-43A7-B5A4-D562445649B1}"/>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2" name="Textfeld 1">
            <a:extLst>
              <a:ext uri="{FF2B5EF4-FFF2-40B4-BE49-F238E27FC236}">
                <a16:creationId xmlns:a16="http://schemas.microsoft.com/office/drawing/2014/main" id="{C0F565CD-C93F-489C-A048-9869135FE789}"/>
              </a:ext>
            </a:extLst>
          </p:cNvPr>
          <p:cNvSpPr txBox="1"/>
          <p:nvPr/>
        </p:nvSpPr>
        <p:spPr>
          <a:xfrm>
            <a:off x="949795" y="1466219"/>
            <a:ext cx="10728325" cy="3539430"/>
          </a:xfrm>
          <a:prstGeom prst="rect">
            <a:avLst/>
          </a:prstGeom>
          <a:noFill/>
        </p:spPr>
        <p:txBody>
          <a:bodyPr>
            <a:spAutoFit/>
          </a:bodyPr>
          <a:lstStyle/>
          <a:p>
            <a:pPr eaLnBrk="1" hangingPunct="1">
              <a:spcBef>
                <a:spcPts val="600"/>
              </a:spcBef>
              <a:spcAft>
                <a:spcPts val="600"/>
              </a:spcAft>
              <a:defRPr/>
            </a:pPr>
            <a:r>
              <a:rPr lang="de-DE" sz="1600" dirty="0">
                <a:latin typeface="Century Gothic" panose="020B0502020202020204" pitchFamily="34" charset="0"/>
                <a:cs typeface="Arial" charset="0"/>
              </a:rPr>
              <a:t>Der Grundsatz für die Legitimations- und Identitätsprüfung ist neben dem GwG auch in § </a:t>
            </a:r>
            <a:r>
              <a:rPr lang="de-DE" sz="1600">
                <a:latin typeface="Century Gothic" panose="020B0502020202020204" pitchFamily="34" charset="0"/>
                <a:cs typeface="Arial" charset="0"/>
              </a:rPr>
              <a:t>154 AO</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geregelt</a:t>
            </a:r>
            <a:r>
              <a:rPr lang="de-DE" sz="1600" dirty="0">
                <a:latin typeface="Century Gothic" panose="020B0502020202020204" pitchFamily="34" charset="0"/>
                <a:cs typeface="Arial" charset="0"/>
              </a:rPr>
              <a:t>. </a:t>
            </a:r>
            <a:br>
              <a:rPr lang="de-DE" sz="1600" dirty="0">
                <a:latin typeface="Century Gothic" panose="020B0502020202020204" pitchFamily="34" charset="0"/>
                <a:cs typeface="Arial" charset="0"/>
              </a:rPr>
            </a:br>
            <a:br>
              <a:rPr lang="de-DE" sz="1600" dirty="0">
                <a:latin typeface="Century Gothic" panose="020B0502020202020204" pitchFamily="34" charset="0"/>
                <a:cs typeface="Arial" charset="0"/>
              </a:rPr>
            </a:br>
            <a:r>
              <a:rPr lang="de-DE" sz="1600" dirty="0">
                <a:latin typeface="Century Gothic" panose="020B0502020202020204" pitchFamily="34" charset="0"/>
                <a:cs typeface="Arial" charset="0"/>
              </a:rPr>
              <a:t>Das GwG und auch § 154 Abs. 2 AO</a:t>
            </a:r>
            <a:r>
              <a:rPr lang="de-DE" sz="1600">
                <a:latin typeface="Century Gothic" panose="020B0502020202020204" pitchFamily="34" charset="0"/>
                <a:cs typeface="Arial" charset="0"/>
              </a:rPr>
              <a:t> sehen vor</a:t>
            </a:r>
            <a:r>
              <a:rPr lang="de-DE" sz="1600" dirty="0">
                <a:latin typeface="Century Gothic" panose="020B0502020202020204" pitchFamily="34" charset="0"/>
                <a:cs typeface="Arial" charset="0"/>
              </a:rPr>
              <a:t>, dass sich der „nach </a:t>
            </a:r>
            <a:r>
              <a:rPr lang="de-DE" sz="1600">
                <a:latin typeface="Century Gothic" panose="020B0502020202020204" pitchFamily="34" charset="0"/>
                <a:cs typeface="Arial" charset="0"/>
              </a:rPr>
              <a:t>dem Geldwäschegesetz</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Verpflichtete</a:t>
            </a:r>
            <a:r>
              <a:rPr lang="de-DE" sz="1600" dirty="0">
                <a:latin typeface="Century Gothic" panose="020B0502020202020204" pitchFamily="34" charset="0"/>
                <a:cs typeface="Arial" charset="0"/>
              </a:rPr>
              <a:t>“ (kurz: Verpflichtete vgl. § 2 Abs. 1 </a:t>
            </a:r>
            <a:r>
              <a:rPr lang="de-DE" sz="1600" dirty="0" err="1">
                <a:latin typeface="Century Gothic" panose="020B0502020202020204" pitchFamily="34" charset="0"/>
                <a:cs typeface="Arial" charset="0"/>
              </a:rPr>
              <a:t>GwG</a:t>
            </a:r>
            <a:r>
              <a:rPr lang="de-DE" sz="1600" dirty="0">
                <a:latin typeface="Century Gothic" panose="020B0502020202020204" pitchFamily="34" charset="0"/>
                <a:cs typeface="Arial" charset="0"/>
              </a:rPr>
              <a:t>) zuvor</a:t>
            </a:r>
          </a:p>
          <a:p>
            <a:pPr marL="285750" indent="-285750" eaLnBrk="1" hangingPunct="1">
              <a:spcBef>
                <a:spcPts val="600"/>
              </a:spcBef>
              <a:spcAft>
                <a:spcPts val="600"/>
              </a:spcAft>
              <a:buFont typeface="Symbol" panose="05050102010706020507" pitchFamily="18" charset="2"/>
              <a:buChar char="-"/>
              <a:defRPr/>
            </a:pPr>
            <a:r>
              <a:rPr lang="de-DE" sz="1600" b="1" dirty="0">
                <a:latin typeface="Century Gothic" panose="020B0502020202020204" pitchFamily="34" charset="0"/>
                <a:cs typeface="Arial" charset="0"/>
              </a:rPr>
              <a:t>Gewissheit </a:t>
            </a:r>
            <a:r>
              <a:rPr lang="de-DE" sz="1600" dirty="0">
                <a:latin typeface="Century Gothic" panose="020B0502020202020204" pitchFamily="34" charset="0"/>
                <a:cs typeface="Arial" charset="0"/>
              </a:rPr>
              <a:t>über den </a:t>
            </a:r>
            <a:r>
              <a:rPr lang="de-DE" sz="1600" b="1" dirty="0">
                <a:latin typeface="Century Gothic" panose="020B0502020202020204" pitchFamily="34" charset="0"/>
                <a:cs typeface="Arial" charset="0"/>
              </a:rPr>
              <a:t>Kunden </a:t>
            </a:r>
            <a:r>
              <a:rPr lang="de-DE" sz="1600" dirty="0">
                <a:latin typeface="Century Gothic" panose="020B0502020202020204" pitchFamily="34" charset="0"/>
                <a:cs typeface="Arial" charset="0"/>
              </a:rPr>
              <a:t>und die</a:t>
            </a:r>
          </a:p>
          <a:p>
            <a:pPr marL="285750" indent="-285750" eaLnBrk="1" hangingPunct="1">
              <a:spcBef>
                <a:spcPts val="600"/>
              </a:spcBef>
              <a:spcAft>
                <a:spcPts val="600"/>
              </a:spcAft>
              <a:buFont typeface="Symbol" panose="05050102010706020507" pitchFamily="18" charset="2"/>
              <a:buChar char="-"/>
              <a:defRPr/>
            </a:pPr>
            <a:r>
              <a:rPr lang="de-DE" sz="1600" b="1" dirty="0">
                <a:latin typeface="Century Gothic" panose="020B0502020202020204" pitchFamily="34" charset="0"/>
                <a:cs typeface="Arial" charset="0"/>
              </a:rPr>
              <a:t>Anschrift des Verfügungsberechtigten </a:t>
            </a:r>
            <a:r>
              <a:rPr lang="de-DE" sz="1600" dirty="0">
                <a:latin typeface="Century Gothic" panose="020B0502020202020204" pitchFamily="34" charset="0"/>
                <a:cs typeface="Arial" charset="0"/>
              </a:rPr>
              <a:t>zu verschaffen und</a:t>
            </a:r>
          </a:p>
          <a:p>
            <a:pPr marL="285750" indent="-285750"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cs typeface="Arial" charset="0"/>
              </a:rPr>
              <a:t>die </a:t>
            </a:r>
            <a:r>
              <a:rPr lang="de-DE" sz="1600" b="1" dirty="0">
                <a:latin typeface="Century Gothic" panose="020B0502020202020204" pitchFamily="34" charset="0"/>
                <a:cs typeface="Arial" charset="0"/>
              </a:rPr>
              <a:t>Angaben in geeigneter Form festzuhalten </a:t>
            </a:r>
            <a:r>
              <a:rPr lang="de-DE" sz="1600" dirty="0">
                <a:latin typeface="Century Gothic" panose="020B0502020202020204" pitchFamily="34" charset="0"/>
                <a:cs typeface="Arial" charset="0"/>
              </a:rPr>
              <a:t>hat.</a:t>
            </a:r>
          </a:p>
          <a:p>
            <a:pPr eaLnBrk="1" hangingPunct="1">
              <a:spcBef>
                <a:spcPts val="600"/>
              </a:spcBef>
              <a:spcAft>
                <a:spcPts val="600"/>
              </a:spcAft>
              <a:defRPr/>
            </a:pPr>
            <a:r>
              <a:rPr lang="de-DE" sz="1600" b="1" dirty="0">
                <a:solidFill>
                  <a:srgbClr val="FF0000"/>
                </a:solidFill>
                <a:latin typeface="Century Gothic" panose="020B0502020202020204" pitchFamily="34" charset="0"/>
                <a:cs typeface="Arial" charset="0"/>
              </a:rPr>
              <a:t>Gewissheit</a:t>
            </a:r>
            <a:r>
              <a:rPr lang="de-DE" sz="1600" dirty="0">
                <a:latin typeface="Century Gothic" panose="020B0502020202020204" pitchFamily="34" charset="0"/>
                <a:cs typeface="Arial" charset="0"/>
              </a:rPr>
              <a:t> bedeutet, dass die Angaben nicht nur zu </a:t>
            </a:r>
            <a:r>
              <a:rPr lang="de-DE" sz="1600" b="1" dirty="0">
                <a:latin typeface="Century Gothic" panose="020B0502020202020204" pitchFamily="34" charset="0"/>
                <a:cs typeface="Arial" charset="0"/>
              </a:rPr>
              <a:t>erheben</a:t>
            </a:r>
            <a:r>
              <a:rPr lang="de-DE" sz="1600" dirty="0">
                <a:latin typeface="Century Gothic" panose="020B0502020202020204" pitchFamily="34" charset="0"/>
                <a:cs typeface="Arial" charset="0"/>
              </a:rPr>
              <a:t>, sondern auch zu </a:t>
            </a:r>
            <a:r>
              <a:rPr lang="de-DE" sz="1600" b="1">
                <a:latin typeface="Century Gothic" panose="020B0502020202020204" pitchFamily="34" charset="0"/>
                <a:cs typeface="Arial" charset="0"/>
              </a:rPr>
              <a:t>überprüfen</a:t>
            </a:r>
            <a:r>
              <a:rPr lang="de-DE" sz="1600">
                <a:latin typeface="Century Gothic" panose="020B0502020202020204" pitchFamily="34" charset="0"/>
                <a:cs typeface="Arial" charset="0"/>
              </a:rPr>
              <a:t> sind</a:t>
            </a:r>
            <a:br>
              <a:rPr lang="de-DE" sz="1600">
                <a:latin typeface="Century Gothic" panose="020B0502020202020204" pitchFamily="34" charset="0"/>
                <a:cs typeface="Arial" charset="0"/>
              </a:rPr>
            </a:br>
            <a:r>
              <a:rPr lang="de-DE" sz="1600">
                <a:latin typeface="Century Gothic" panose="020B0502020202020204" pitchFamily="34" charset="0"/>
                <a:cs typeface="Arial" charset="0"/>
                <a:sym typeface="Wingdings" panose="05000000000000000000" pitchFamily="2" charset="2"/>
              </a:rPr>
              <a:t></a:t>
            </a:r>
            <a:r>
              <a:rPr lang="de-DE" sz="1600">
                <a:latin typeface="Century Gothic" panose="020B0502020202020204" pitchFamily="34" charset="0"/>
                <a:cs typeface="Arial" charset="0"/>
              </a:rPr>
              <a:t> </a:t>
            </a:r>
            <a:r>
              <a:rPr lang="de-DE" sz="1600" dirty="0">
                <a:latin typeface="Century Gothic" panose="020B0502020202020204" pitchFamily="34" charset="0"/>
                <a:cs typeface="Arial" charset="0"/>
              </a:rPr>
              <a:t>In der Praxis erfolgt dies durch Einsichtnahme in Ausweis bzw. Registereintragung.</a:t>
            </a:r>
          </a:p>
          <a:p>
            <a:pPr eaLnBrk="1" hangingPunct="1">
              <a:spcBef>
                <a:spcPts val="600"/>
              </a:spcBef>
              <a:spcAft>
                <a:spcPts val="600"/>
              </a:spcAft>
              <a:defRPr/>
            </a:pPr>
            <a:endParaRPr lang="de-DE" sz="1400" dirty="0">
              <a:latin typeface="Arial" charset="0"/>
              <a:cs typeface="Arial" charset="0"/>
            </a:endParaRPr>
          </a:p>
        </p:txBody>
      </p:sp>
      <p:sp>
        <p:nvSpPr>
          <p:cNvPr id="10" name="Text Box 6">
            <a:extLst>
              <a:ext uri="{FF2B5EF4-FFF2-40B4-BE49-F238E27FC236}">
                <a16:creationId xmlns:a16="http://schemas.microsoft.com/office/drawing/2014/main" id="{31F929AA-43FE-4B77-8D2C-4DA6044BFB16}"/>
              </a:ext>
            </a:extLst>
          </p:cNvPr>
          <p:cNvSpPr txBox="1">
            <a:spLocks noChangeArrowheads="1"/>
          </p:cNvSpPr>
          <p:nvPr/>
        </p:nvSpPr>
        <p:spPr bwMode="auto">
          <a:xfrm>
            <a:off x="1056997" y="1080300"/>
            <a:ext cx="7818437"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8.2.2 Legitimations- und Identitätsprüfung (= </a:t>
            </a:r>
            <a:r>
              <a:rPr lang="de-DE" altLang="de-DE" sz="1600" b="1" kern="0" dirty="0" err="1">
                <a:solidFill>
                  <a:srgbClr val="00B0F0"/>
                </a:solidFill>
                <a:latin typeface="Century Gothic" pitchFamily="34" charset="0"/>
              </a:rPr>
              <a:t>Identprüfung</a:t>
            </a:r>
            <a:r>
              <a:rPr lang="de-DE" altLang="de-DE" sz="1600" b="1" kern="0" dirty="0">
                <a:solidFill>
                  <a:srgbClr val="00B0F0"/>
                </a:solidFill>
                <a:latin typeface="Century Gothic" pitchFamily="34" charset="0"/>
              </a:rPr>
              <a:t>)</a:t>
            </a:r>
            <a:r>
              <a:rPr lang="de-DE" altLang="de-DE" sz="1400" b="1" kern="0" dirty="0">
                <a:solidFill>
                  <a:srgbClr val="00B0F0"/>
                </a:solidFill>
                <a:latin typeface="Century Gothic" pitchFamily="34" charset="0"/>
              </a:rPr>
              <a:t>	</a:t>
            </a:r>
          </a:p>
        </p:txBody>
      </p:sp>
      <p:sp>
        <p:nvSpPr>
          <p:cNvPr id="12" name="Textfeld 1">
            <a:extLst>
              <a:ext uri="{FF2B5EF4-FFF2-40B4-BE49-F238E27FC236}">
                <a16:creationId xmlns:a16="http://schemas.microsoft.com/office/drawing/2014/main" id="{7D7E68E3-D4FE-454A-9973-BE371168ED7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platzhalter 3">
            <a:extLst>
              <a:ext uri="{FF2B5EF4-FFF2-40B4-BE49-F238E27FC236}">
                <a16:creationId xmlns:a16="http://schemas.microsoft.com/office/drawing/2014/main" id="{BE99080E-436D-4B73-B8AE-8C6F5C33D4C2}"/>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37923" name="AutoShape 7" descr="DIE WELT">
            <a:extLst>
              <a:ext uri="{FF2B5EF4-FFF2-40B4-BE49-F238E27FC236}">
                <a16:creationId xmlns:a16="http://schemas.microsoft.com/office/drawing/2014/main" id="{4A3D4E96-F842-4D34-A50F-6930F080D605}"/>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2" name="Textfeld 1">
            <a:extLst>
              <a:ext uri="{FF2B5EF4-FFF2-40B4-BE49-F238E27FC236}">
                <a16:creationId xmlns:a16="http://schemas.microsoft.com/office/drawing/2014/main" id="{B5A08CEA-813F-4D07-97E0-F4EA5AD877D2}"/>
              </a:ext>
            </a:extLst>
          </p:cNvPr>
          <p:cNvSpPr txBox="1"/>
          <p:nvPr/>
        </p:nvSpPr>
        <p:spPr>
          <a:xfrm>
            <a:off x="957554" y="1412875"/>
            <a:ext cx="10787063" cy="4593565"/>
          </a:xfrm>
          <a:prstGeom prst="rect">
            <a:avLst/>
          </a:prstGeom>
          <a:noFill/>
        </p:spPr>
        <p:txBody>
          <a:bodyPr>
            <a:spAutoFit/>
          </a:bodyPr>
          <a:lstStyle/>
          <a:p>
            <a:pPr eaLnBrk="1" hangingPunct="1">
              <a:spcBef>
                <a:spcPts val="600"/>
              </a:spcBef>
              <a:spcAft>
                <a:spcPts val="600"/>
              </a:spcAft>
              <a:defRPr/>
            </a:pPr>
            <a:r>
              <a:rPr lang="de-DE" sz="1600" dirty="0">
                <a:latin typeface="Century Gothic" panose="020B0502020202020204" pitchFamily="34" charset="0"/>
                <a:cs typeface="Arial" charset="0"/>
              </a:rPr>
              <a:t>Wenn der Vertragspartner </a:t>
            </a:r>
            <a:r>
              <a:rPr lang="de-DE" sz="1600" b="1" dirty="0">
                <a:latin typeface="Century Gothic" panose="020B0502020202020204" pitchFamily="34" charset="0"/>
                <a:cs typeface="Arial" charset="0"/>
              </a:rPr>
              <a:t>nicht</a:t>
            </a:r>
            <a:r>
              <a:rPr lang="de-DE" sz="1600" dirty="0">
                <a:latin typeface="Century Gothic" panose="020B0502020202020204" pitchFamily="34" charset="0"/>
                <a:cs typeface="Arial" charset="0"/>
              </a:rPr>
              <a:t> für </a:t>
            </a:r>
            <a:r>
              <a:rPr lang="de-DE" sz="1600" b="1" dirty="0">
                <a:latin typeface="Century Gothic" panose="020B0502020202020204" pitchFamily="34" charset="0"/>
                <a:cs typeface="Arial" charset="0"/>
              </a:rPr>
              <a:t>eigene</a:t>
            </a:r>
            <a:r>
              <a:rPr lang="de-DE" sz="1600" dirty="0">
                <a:latin typeface="Century Gothic" panose="020B0502020202020204" pitchFamily="34" charset="0"/>
                <a:cs typeface="Arial" charset="0"/>
              </a:rPr>
              <a:t> Rechnung handelt, ist der </a:t>
            </a:r>
            <a:r>
              <a:rPr lang="de-DE" sz="1600" b="1">
                <a:latin typeface="Century Gothic" panose="020B0502020202020204" pitchFamily="34" charset="0"/>
                <a:cs typeface="Arial" charset="0"/>
              </a:rPr>
              <a:t>wirtschaftlich Berechtigte</a:t>
            </a:r>
            <a:br>
              <a:rPr lang="de-DE" sz="1600" b="1">
                <a:latin typeface="Century Gothic" panose="020B0502020202020204" pitchFamily="34" charset="0"/>
                <a:cs typeface="Arial" charset="0"/>
              </a:rPr>
            </a:br>
            <a:r>
              <a:rPr lang="de-DE" sz="1600">
                <a:latin typeface="Century Gothic" panose="020B0502020202020204" pitchFamily="34" charset="0"/>
                <a:cs typeface="Arial" charset="0"/>
              </a:rPr>
              <a:t>ebenfalls </a:t>
            </a:r>
            <a:r>
              <a:rPr lang="de-DE" sz="1600" dirty="0">
                <a:latin typeface="Century Gothic" panose="020B0502020202020204" pitchFamily="34" charset="0"/>
                <a:cs typeface="Arial" charset="0"/>
              </a:rPr>
              <a:t>zu </a:t>
            </a:r>
            <a:r>
              <a:rPr lang="de-DE" sz="1600" b="1" dirty="0">
                <a:latin typeface="Century Gothic" panose="020B0502020202020204" pitchFamily="34" charset="0"/>
                <a:cs typeface="Arial" charset="0"/>
              </a:rPr>
              <a:t>identifizieren</a:t>
            </a:r>
            <a:r>
              <a:rPr lang="de-DE" sz="1600" dirty="0">
                <a:latin typeface="Century Gothic" panose="020B0502020202020204" pitchFamily="34" charset="0"/>
                <a:cs typeface="Arial" charset="0"/>
              </a:rPr>
              <a:t> und die Identität zu </a:t>
            </a:r>
            <a:r>
              <a:rPr lang="de-DE" sz="1600" b="1">
                <a:latin typeface="Century Gothic" panose="020B0502020202020204" pitchFamily="34" charset="0"/>
                <a:cs typeface="Arial" charset="0"/>
              </a:rPr>
              <a:t>überprüfen</a:t>
            </a:r>
            <a:r>
              <a:rPr lang="de-DE" sz="1600">
                <a:latin typeface="Century Gothic" panose="020B0502020202020204" pitchFamily="34" charset="0"/>
                <a:cs typeface="Arial" charset="0"/>
              </a:rPr>
              <a:t>.</a:t>
            </a:r>
          </a:p>
          <a:p>
            <a:pPr eaLnBrk="1" hangingPunct="1">
              <a:spcBef>
                <a:spcPts val="600"/>
              </a:spcBef>
              <a:spcAft>
                <a:spcPts val="600"/>
              </a:spcAft>
              <a:defRPr/>
            </a:pPr>
            <a:br>
              <a:rPr lang="de-DE" sz="1600" b="1">
                <a:latin typeface="Century Gothic" panose="020B0502020202020204" pitchFamily="34" charset="0"/>
                <a:cs typeface="Arial" charset="0"/>
              </a:rPr>
            </a:br>
            <a:r>
              <a:rPr lang="de-DE" sz="1600" b="1">
                <a:solidFill>
                  <a:srgbClr val="FF0000"/>
                </a:solidFill>
                <a:latin typeface="Century Gothic" panose="020B0502020202020204" pitchFamily="34" charset="0"/>
                <a:cs typeface="Arial" charset="0"/>
              </a:rPr>
              <a:t>Wirtschaftlich </a:t>
            </a:r>
            <a:r>
              <a:rPr lang="de-DE" sz="1600" b="1" dirty="0">
                <a:solidFill>
                  <a:srgbClr val="FF0000"/>
                </a:solidFill>
                <a:latin typeface="Century Gothic" panose="020B0502020202020204" pitchFamily="34" charset="0"/>
                <a:cs typeface="Arial" charset="0"/>
              </a:rPr>
              <a:t>Berechtigter </a:t>
            </a:r>
            <a:r>
              <a:rPr lang="de-DE" sz="1600" dirty="0">
                <a:latin typeface="Century Gothic" panose="020B0502020202020204" pitchFamily="34" charset="0"/>
                <a:cs typeface="Arial" charset="0"/>
              </a:rPr>
              <a:t>(§ 3 Abs. 1 </a:t>
            </a:r>
            <a:r>
              <a:rPr lang="de-DE" sz="1600" dirty="0" err="1">
                <a:latin typeface="Century Gothic" panose="020B0502020202020204" pitchFamily="34" charset="0"/>
                <a:cs typeface="Arial" charset="0"/>
              </a:rPr>
              <a:t>GwG</a:t>
            </a:r>
            <a:r>
              <a:rPr lang="de-DE" sz="1600" dirty="0">
                <a:latin typeface="Century Gothic" panose="020B0502020202020204" pitchFamily="34" charset="0"/>
                <a:cs typeface="Arial" charset="0"/>
              </a:rPr>
              <a:t>) ist die </a:t>
            </a:r>
            <a:r>
              <a:rPr lang="de-DE" sz="1600" b="1">
                <a:latin typeface="Century Gothic" panose="020B0502020202020204" pitchFamily="34" charset="0"/>
                <a:cs typeface="Arial" charset="0"/>
              </a:rPr>
              <a:t>natürliche Person,</a:t>
            </a:r>
            <a:endParaRPr lang="de-DE" sz="1600" b="1" dirty="0">
              <a:latin typeface="Century Gothic" panose="020B0502020202020204" pitchFamily="34" charset="0"/>
              <a:cs typeface="Arial" charset="0"/>
            </a:endParaRPr>
          </a:p>
          <a:p>
            <a:pPr marL="285750" indent="-285750" eaLnBrk="1" hangingPunct="1">
              <a:spcBef>
                <a:spcPts val="300"/>
              </a:spcBef>
              <a:spcAft>
                <a:spcPts val="300"/>
              </a:spcAft>
              <a:buFont typeface="Symbol" panose="05050102010706020507" pitchFamily="18" charset="2"/>
              <a:buChar char="-"/>
              <a:defRPr/>
            </a:pPr>
            <a:r>
              <a:rPr lang="de-DE" sz="1600" dirty="0">
                <a:latin typeface="Century Gothic" panose="020B0502020202020204" pitchFamily="34" charset="0"/>
                <a:cs typeface="Arial" charset="0"/>
              </a:rPr>
              <a:t>in deren Eigentum oder unter deren Kontrolle der </a:t>
            </a:r>
            <a:r>
              <a:rPr lang="de-DE" sz="1600">
                <a:latin typeface="Century Gothic" panose="020B0502020202020204" pitchFamily="34" charset="0"/>
                <a:cs typeface="Arial" charset="0"/>
              </a:rPr>
              <a:t>Vertragspartner letztlich</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(&gt; </a:t>
            </a:r>
            <a:r>
              <a:rPr lang="de-DE" sz="1600" dirty="0">
                <a:latin typeface="Century Gothic" panose="020B0502020202020204" pitchFamily="34" charset="0"/>
                <a:cs typeface="Arial" charset="0"/>
              </a:rPr>
              <a:t>25 % der </a:t>
            </a:r>
            <a:r>
              <a:rPr lang="de-DE" sz="1600">
                <a:latin typeface="Century Gothic" panose="020B0502020202020204" pitchFamily="34" charset="0"/>
                <a:cs typeface="Arial" charset="0"/>
              </a:rPr>
              <a:t>Stimmrechte)</a:t>
            </a:r>
            <a:endParaRPr lang="de-DE" sz="1600" dirty="0">
              <a:latin typeface="Century Gothic" panose="020B0502020202020204" pitchFamily="34" charset="0"/>
              <a:cs typeface="Arial" charset="0"/>
            </a:endParaRPr>
          </a:p>
          <a:p>
            <a:pPr eaLnBrk="1" hangingPunct="1">
              <a:spcBef>
                <a:spcPts val="300"/>
              </a:spcBef>
              <a:spcAft>
                <a:spcPts val="300"/>
              </a:spcAft>
              <a:defRPr/>
            </a:pPr>
            <a:r>
              <a:rPr lang="de-DE" sz="1600" dirty="0">
                <a:latin typeface="Century Gothic" panose="020B0502020202020204" pitchFamily="34" charset="0"/>
                <a:cs typeface="Arial" charset="0"/>
              </a:rPr>
              <a:t>oder</a:t>
            </a:r>
          </a:p>
          <a:p>
            <a:pPr marL="285750" indent="-285750" eaLnBrk="1" hangingPunct="1">
              <a:spcBef>
                <a:spcPts val="300"/>
              </a:spcBef>
              <a:spcAft>
                <a:spcPts val="600"/>
              </a:spcAft>
              <a:buFont typeface="Symbol" panose="05050102010706020507" pitchFamily="18" charset="2"/>
              <a:buChar char="-"/>
              <a:defRPr/>
            </a:pPr>
            <a:r>
              <a:rPr lang="de-DE" sz="1600" b="1" dirty="0">
                <a:latin typeface="Century Gothic" panose="020B0502020202020204" pitchFamily="34" charset="0"/>
                <a:cs typeface="Arial" charset="0"/>
              </a:rPr>
              <a:t>auf deren Veranlassung </a:t>
            </a:r>
            <a:r>
              <a:rPr lang="de-DE" sz="1600" dirty="0">
                <a:latin typeface="Century Gothic" panose="020B0502020202020204" pitchFamily="34" charset="0"/>
                <a:cs typeface="Arial" charset="0"/>
              </a:rPr>
              <a:t>eine Transaktion letztlich </a:t>
            </a:r>
            <a:r>
              <a:rPr lang="de-DE" sz="1600">
                <a:latin typeface="Century Gothic" panose="020B0502020202020204" pitchFamily="34" charset="0"/>
                <a:cs typeface="Arial" charset="0"/>
              </a:rPr>
              <a:t>durchgeführt wurde oder eine</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Geschäftsbeziehung letztlich </a:t>
            </a:r>
            <a:r>
              <a:rPr lang="de-DE" sz="1600" dirty="0">
                <a:latin typeface="Century Gothic" panose="020B0502020202020204" pitchFamily="34" charset="0"/>
                <a:cs typeface="Arial" charset="0"/>
              </a:rPr>
              <a:t>begründet </a:t>
            </a:r>
            <a:r>
              <a:rPr lang="de-DE" sz="1600">
                <a:latin typeface="Century Gothic" panose="020B0502020202020204" pitchFamily="34" charset="0"/>
                <a:cs typeface="Arial" charset="0"/>
              </a:rPr>
              <a:t>wird.</a:t>
            </a:r>
          </a:p>
          <a:p>
            <a:pPr eaLnBrk="1" hangingPunct="1">
              <a:spcBef>
                <a:spcPts val="300"/>
              </a:spcBef>
              <a:spcAft>
                <a:spcPts val="300"/>
              </a:spcAft>
              <a:defRPr/>
            </a:pPr>
            <a:endParaRPr lang="de-DE" sz="1600" dirty="0">
              <a:latin typeface="Century Gothic" panose="020B0502020202020204" pitchFamily="34" charset="0"/>
              <a:cs typeface="Arial" charset="0"/>
            </a:endParaRPr>
          </a:p>
          <a:p>
            <a:pPr eaLnBrk="1" hangingPunct="1">
              <a:spcBef>
                <a:spcPts val="600"/>
              </a:spcBef>
              <a:spcAft>
                <a:spcPts val="600"/>
              </a:spcAft>
              <a:defRPr/>
            </a:pPr>
            <a:r>
              <a:rPr lang="de-DE" sz="1600" dirty="0">
                <a:latin typeface="Century Gothic" panose="020B0502020202020204" pitchFamily="34" charset="0"/>
                <a:cs typeface="Arial" charset="0"/>
              </a:rPr>
              <a:t>Durch das „Gesetz zur Optimierung der Geldwäscheprävention“ wurde </a:t>
            </a:r>
            <a:r>
              <a:rPr lang="de-DE" sz="1600">
                <a:latin typeface="Century Gothic" panose="020B0502020202020204" pitchFamily="34" charset="0"/>
                <a:cs typeface="Arial" charset="0"/>
              </a:rPr>
              <a:t>eine neue (verdachts-</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unabhängige</a:t>
            </a:r>
            <a:r>
              <a:rPr lang="de-DE" sz="1600" dirty="0">
                <a:latin typeface="Century Gothic" panose="020B0502020202020204" pitchFamily="34" charset="0"/>
                <a:cs typeface="Arial" charset="0"/>
              </a:rPr>
              <a:t>) </a:t>
            </a:r>
            <a:r>
              <a:rPr lang="de-DE" sz="1600" b="1" dirty="0">
                <a:latin typeface="Century Gothic" panose="020B0502020202020204" pitchFamily="34" charset="0"/>
                <a:cs typeface="Arial" charset="0"/>
              </a:rPr>
              <a:t>Meldepflicht</a:t>
            </a:r>
            <a:r>
              <a:rPr lang="de-DE" sz="1600" dirty="0">
                <a:latin typeface="Century Gothic" panose="020B0502020202020204" pitchFamily="34" charset="0"/>
                <a:cs typeface="Arial" charset="0"/>
              </a:rPr>
              <a:t> in den Fällen eingeführt, in denen ein </a:t>
            </a:r>
            <a:r>
              <a:rPr lang="de-DE" sz="1600">
                <a:latin typeface="Century Gothic" panose="020B0502020202020204" pitchFamily="34" charset="0"/>
                <a:cs typeface="Arial" charset="0"/>
              </a:rPr>
              <a:t>Vertragspartner eines</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Verpflichteten </a:t>
            </a:r>
            <a:r>
              <a:rPr lang="de-DE" sz="1600" dirty="0">
                <a:latin typeface="Century Gothic" panose="020B0502020202020204" pitchFamily="34" charset="0"/>
                <a:cs typeface="Arial" charset="0"/>
              </a:rPr>
              <a:t>seiner </a:t>
            </a:r>
            <a:r>
              <a:rPr lang="de-DE" sz="1600" b="1" dirty="0">
                <a:latin typeface="Century Gothic" panose="020B0502020202020204" pitchFamily="34" charset="0"/>
                <a:cs typeface="Arial" charset="0"/>
              </a:rPr>
              <a:t>Offenlegungspflicht</a:t>
            </a:r>
            <a:r>
              <a:rPr lang="de-DE" sz="1600" dirty="0">
                <a:latin typeface="Century Gothic" panose="020B0502020202020204" pitchFamily="34" charset="0"/>
                <a:cs typeface="Arial" charset="0"/>
              </a:rPr>
              <a:t> (z. B. über einen wirtschaftlich </a:t>
            </a:r>
            <a:r>
              <a:rPr lang="de-DE" sz="1600">
                <a:latin typeface="Century Gothic" panose="020B0502020202020204" pitchFamily="34" charset="0"/>
                <a:cs typeface="Arial" charset="0"/>
              </a:rPr>
              <a:t>Berechtigten einer</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Transaktion</a:t>
            </a:r>
            <a:r>
              <a:rPr lang="de-DE" sz="1600" dirty="0">
                <a:latin typeface="Century Gothic" panose="020B0502020202020204" pitchFamily="34" charset="0"/>
                <a:cs typeface="Arial" charset="0"/>
              </a:rPr>
              <a:t>) </a:t>
            </a:r>
            <a:r>
              <a:rPr lang="de-DE" sz="1600" b="1" dirty="0">
                <a:latin typeface="Century Gothic" panose="020B0502020202020204" pitchFamily="34" charset="0"/>
                <a:cs typeface="Arial" charset="0"/>
              </a:rPr>
              <a:t>zuwider gehandelt hat</a:t>
            </a:r>
            <a:r>
              <a:rPr lang="de-DE" sz="1600" dirty="0">
                <a:latin typeface="Century Gothic" panose="020B0502020202020204" pitchFamily="34" charset="0"/>
                <a:cs typeface="Arial" charset="0"/>
              </a:rPr>
              <a:t>.</a:t>
            </a:r>
            <a:endParaRPr lang="de-DE" sz="1600" b="1" dirty="0">
              <a:latin typeface="Century Gothic" panose="020B0502020202020204" pitchFamily="34" charset="0"/>
              <a:cs typeface="Arial" charset="0"/>
            </a:endParaRPr>
          </a:p>
          <a:p>
            <a:pPr eaLnBrk="1" hangingPunct="1">
              <a:spcBef>
                <a:spcPts val="600"/>
              </a:spcBef>
              <a:spcAft>
                <a:spcPts val="600"/>
              </a:spcAft>
              <a:defRPr/>
            </a:pPr>
            <a:r>
              <a:rPr lang="de-DE" sz="1600" dirty="0">
                <a:latin typeface="Century Gothic" panose="020B0502020202020204" pitchFamily="34" charset="0"/>
                <a:cs typeface="Arial" charset="0"/>
              </a:rPr>
              <a:t>(§ 43 Abs. 1 Nr. 3 GwG) </a:t>
            </a:r>
          </a:p>
        </p:txBody>
      </p:sp>
      <p:sp>
        <p:nvSpPr>
          <p:cNvPr id="9" name="Text Box 6">
            <a:extLst>
              <a:ext uri="{FF2B5EF4-FFF2-40B4-BE49-F238E27FC236}">
                <a16:creationId xmlns:a16="http://schemas.microsoft.com/office/drawing/2014/main" id="{790B3A0A-1BE3-48B9-8478-152B6C6699AF}"/>
              </a:ext>
            </a:extLst>
          </p:cNvPr>
          <p:cNvSpPr txBox="1">
            <a:spLocks noChangeArrowheads="1"/>
          </p:cNvSpPr>
          <p:nvPr/>
        </p:nvSpPr>
        <p:spPr bwMode="auto">
          <a:xfrm>
            <a:off x="1055440" y="1080300"/>
            <a:ext cx="7818437"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8.2.2 Legitimations- und Identitätsprüfung (= </a:t>
            </a:r>
            <a:r>
              <a:rPr lang="de-DE" altLang="de-DE" sz="1600" b="1" kern="0" dirty="0" err="1">
                <a:solidFill>
                  <a:srgbClr val="00B0F0"/>
                </a:solidFill>
                <a:latin typeface="Century Gothic" pitchFamily="34" charset="0"/>
              </a:rPr>
              <a:t>Identprüfung</a:t>
            </a:r>
            <a:r>
              <a:rPr lang="de-DE" altLang="de-DE" sz="1600" b="1" kern="0" dirty="0">
                <a:solidFill>
                  <a:srgbClr val="00B0F0"/>
                </a:solidFill>
                <a:latin typeface="Century Gothic" pitchFamily="34" charset="0"/>
              </a:rPr>
              <a:t>); Forts.</a:t>
            </a:r>
            <a:r>
              <a:rPr lang="de-DE" altLang="de-DE" sz="1400" b="1" kern="0" dirty="0">
                <a:solidFill>
                  <a:srgbClr val="00B0F0"/>
                </a:solidFill>
                <a:latin typeface="Century Gothic" pitchFamily="34" charset="0"/>
              </a:rPr>
              <a:t>	</a:t>
            </a:r>
          </a:p>
        </p:txBody>
      </p:sp>
      <p:sp>
        <p:nvSpPr>
          <p:cNvPr id="10" name="Textfeld 1">
            <a:extLst>
              <a:ext uri="{FF2B5EF4-FFF2-40B4-BE49-F238E27FC236}">
                <a16:creationId xmlns:a16="http://schemas.microsoft.com/office/drawing/2014/main" id="{F440236E-7580-4B15-90CB-E30498567C9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
        <p:nvSpPr>
          <p:cNvPr id="7" name="Textfeld 6">
            <a:extLst>
              <a:ext uri="{FF2B5EF4-FFF2-40B4-BE49-F238E27FC236}">
                <a16:creationId xmlns:a16="http://schemas.microsoft.com/office/drawing/2014/main" id="{9775D309-2949-4FE6-9776-BEDBD8E9FDE6}"/>
              </a:ext>
            </a:extLst>
          </p:cNvPr>
          <p:cNvSpPr txBox="1"/>
          <p:nvPr/>
        </p:nvSpPr>
        <p:spPr>
          <a:xfrm>
            <a:off x="8606755" y="6159490"/>
            <a:ext cx="3231556" cy="246221"/>
          </a:xfrm>
          <a:prstGeom prst="rect">
            <a:avLst/>
          </a:prstGeom>
          <a:noFill/>
        </p:spPr>
        <p:txBody>
          <a:bodyPr wrap="square">
            <a:spAutoFit/>
          </a:bodyPr>
          <a:lstStyle/>
          <a:p>
            <a:pPr eaLnBrk="1" hangingPunct="1">
              <a:spcBef>
                <a:spcPts val="600"/>
              </a:spcBef>
              <a:spcAft>
                <a:spcPts val="600"/>
              </a:spcAft>
              <a:defRPr/>
            </a:pPr>
            <a:r>
              <a:rPr lang="de-DE" sz="1000">
                <a:latin typeface="Century Gothic" panose="020B0502020202020204" pitchFamily="34" charset="0"/>
                <a:cs typeface="Arial" charset="0"/>
              </a:rPr>
              <a:t>(§ </a:t>
            </a:r>
            <a:r>
              <a:rPr lang="de-DE" sz="1000" dirty="0">
                <a:latin typeface="Century Gothic" panose="020B0502020202020204" pitchFamily="34" charset="0"/>
                <a:cs typeface="Arial" charset="0"/>
              </a:rPr>
              <a:t>43 Abs. 1 Nr. </a:t>
            </a:r>
            <a:r>
              <a:rPr lang="de-DE" sz="1000">
                <a:latin typeface="Century Gothic" panose="020B0502020202020204" pitchFamily="34" charset="0"/>
                <a:cs typeface="Arial" charset="0"/>
              </a:rPr>
              <a:t>3 GwG) </a:t>
            </a:r>
            <a:endParaRPr lang="de-DE" sz="1000" dirty="0">
              <a:latin typeface="Century Gothic" panose="020B0502020202020204" pitchFamily="34" charset="0"/>
              <a:cs typeface="Arial" charset="0"/>
            </a:endParaRPr>
          </a:p>
        </p:txBody>
      </p:sp>
    </p:spTree>
  </p:cSld>
  <p:clrMapOvr>
    <a:masterClrMapping/>
  </p:clrMapOvr>
  <p:transition spd="slow"/>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57E7AC3-6A02-4422-AEB1-8A90B4BA7406}"/>
              </a:ext>
            </a:extLst>
          </p:cNvPr>
          <p:cNvSpPr txBox="1">
            <a:spLocks/>
          </p:cNvSpPr>
          <p:nvPr/>
        </p:nvSpPr>
        <p:spPr bwMode="auto">
          <a:xfrm>
            <a:off x="1060002" y="83671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8.3	</a:t>
            </a:r>
            <a:r>
              <a:rPr lang="de-DE" sz="2800" b="1" dirty="0">
                <a:latin typeface="Century Gothic" panose="020B0502020202020204" pitchFamily="34" charset="0"/>
              </a:rPr>
              <a:t>Die Pflichten der WP-Praxis aus dem GwG</a:t>
            </a:r>
          </a:p>
          <a:p>
            <a:pPr lvl="4">
              <a:spcBef>
                <a:spcPts val="600"/>
              </a:spcBef>
              <a:spcAft>
                <a:spcPts val="600"/>
              </a:spcAft>
              <a:tabLst>
                <a:tab pos="444500" algn="l"/>
              </a:tabLst>
            </a:pPr>
            <a:r>
              <a:rPr lang="de-DE" b="1" dirty="0">
                <a:latin typeface="Century Gothic" panose="020B0502020202020204" pitchFamily="34" charset="0"/>
              </a:rPr>
              <a:t>8.3.1	</a:t>
            </a:r>
            <a:r>
              <a:rPr lang="de-DE" dirty="0">
                <a:latin typeface="Century Gothic" panose="020B0502020202020204" pitchFamily="34" charset="0"/>
              </a:rPr>
              <a:t>WP-Praxen und Geldwäscheprävention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8.3.2	</a:t>
            </a:r>
            <a:r>
              <a:rPr lang="de-DE" dirty="0">
                <a:latin typeface="Century Gothic" panose="020B0502020202020204" pitchFamily="34" charset="0"/>
              </a:rPr>
              <a:t>Vereinfachter Überblick: Feststellungs-, Identifizierungs- und 	Überprüfungspflichten nach GwG</a:t>
            </a:r>
          </a:p>
          <a:p>
            <a:pPr lvl="4">
              <a:spcBef>
                <a:spcPts val="600"/>
              </a:spcBef>
              <a:spcAft>
                <a:spcPts val="600"/>
              </a:spcAft>
              <a:tabLst>
                <a:tab pos="444500" algn="l"/>
              </a:tabLst>
            </a:pPr>
            <a:r>
              <a:rPr lang="de-DE" b="1" dirty="0">
                <a:latin typeface="Century Gothic" panose="020B0502020202020204" pitchFamily="34" charset="0"/>
              </a:rPr>
              <a:t>8.3.3	</a:t>
            </a:r>
            <a:r>
              <a:rPr lang="de-DE" dirty="0">
                <a:latin typeface="Century Gothic" panose="020B0502020202020204" pitchFamily="34" charset="0"/>
              </a:rPr>
              <a:t>Prüferhilfen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8.3.4	</a:t>
            </a:r>
            <a:r>
              <a:rPr lang="de-DE" dirty="0">
                <a:latin typeface="Century Gothic" panose="020B0502020202020204" pitchFamily="34" charset="0"/>
              </a:rPr>
              <a:t>Gesellschafterliste und mehrstufige Beteiligungsstrukturen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8.3.5	</a:t>
            </a:r>
            <a:r>
              <a:rPr lang="de-DE" dirty="0">
                <a:latin typeface="Century Gothic" panose="020B0502020202020204" pitchFamily="34" charset="0"/>
              </a:rPr>
              <a:t>Praxisrelevante Änderungen im Geldwäschegesetz</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D80E0555-4025-4F27-8279-25C2A5E4950D}"/>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9" name="Textfeld 1">
            <a:extLst>
              <a:ext uri="{FF2B5EF4-FFF2-40B4-BE49-F238E27FC236}">
                <a16:creationId xmlns:a16="http://schemas.microsoft.com/office/drawing/2014/main" id="{2DFE6C06-1D46-49CD-8697-1E0DF6BACF2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platzhalter 3">
            <a:extLst>
              <a:ext uri="{FF2B5EF4-FFF2-40B4-BE49-F238E27FC236}">
                <a16:creationId xmlns:a16="http://schemas.microsoft.com/office/drawing/2014/main" id="{949BDC5C-0B75-40AE-8C06-1FA221708F67}"/>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42019" name="Textfeld 1">
            <a:extLst>
              <a:ext uri="{FF2B5EF4-FFF2-40B4-BE49-F238E27FC236}">
                <a16:creationId xmlns:a16="http://schemas.microsoft.com/office/drawing/2014/main" id="{296A1F64-FE37-4003-9B5D-E59BC979999C}"/>
              </a:ext>
            </a:extLst>
          </p:cNvPr>
          <p:cNvSpPr txBox="1">
            <a:spLocks noChangeArrowheads="1"/>
          </p:cNvSpPr>
          <p:nvPr/>
        </p:nvSpPr>
        <p:spPr bwMode="auto">
          <a:xfrm>
            <a:off x="974898" y="1343025"/>
            <a:ext cx="109537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8.3.1 WP-Praxen und Geldwäscheprävention</a:t>
            </a:r>
          </a:p>
          <a:p>
            <a:pPr marL="447675" indent="-447675">
              <a:lnSpc>
                <a:spcPct val="100000"/>
              </a:lnSpc>
              <a:spcBef>
                <a:spcPts val="600"/>
              </a:spcBef>
              <a:spcAft>
                <a:spcPts val="600"/>
              </a:spcAft>
            </a:pPr>
            <a:r>
              <a:rPr lang="de-DE" altLang="de-DE" sz="1600" b="1" dirty="0">
                <a:latin typeface="Century Gothic" panose="020B0502020202020204" pitchFamily="34" charset="0"/>
              </a:rPr>
              <a:t>Neuerung:</a:t>
            </a:r>
            <a:endParaRPr lang="de-DE" altLang="de-DE" sz="1600" dirty="0">
              <a:latin typeface="Century Gothic" panose="020B0502020202020204" pitchFamily="34" charset="0"/>
            </a:endParaRPr>
          </a:p>
          <a:p>
            <a:pPr marL="447675" indent="-447675">
              <a:lnSpc>
                <a:spcPct val="100000"/>
              </a:lnSpc>
              <a:spcBef>
                <a:spcPts val="600"/>
              </a:spcBef>
              <a:spcAft>
                <a:spcPts val="600"/>
              </a:spcAft>
            </a:pPr>
            <a:r>
              <a:rPr lang="de-DE" altLang="de-DE" sz="1600" dirty="0">
                <a:latin typeface="Century Gothic" panose="020B0502020202020204" pitchFamily="34" charset="0"/>
              </a:rPr>
              <a:t>Gesetz zur Umsetzung der </a:t>
            </a:r>
            <a:r>
              <a:rPr lang="de-DE" altLang="de-DE" sz="1600" b="1" dirty="0">
                <a:latin typeface="Century Gothic" panose="020B0502020202020204" pitchFamily="34" charset="0"/>
              </a:rPr>
              <a:t>6. EU-Geldwäscherichtlinie </a:t>
            </a:r>
            <a:r>
              <a:rPr lang="de-DE" altLang="de-DE" sz="1600" dirty="0">
                <a:latin typeface="Century Gothic" panose="020B0502020202020204" pitchFamily="34" charset="0"/>
              </a:rPr>
              <a:t>ist am </a:t>
            </a:r>
            <a:r>
              <a:rPr lang="de-DE" altLang="de-DE" sz="1600" b="1" dirty="0">
                <a:latin typeface="Century Gothic" panose="020B0502020202020204" pitchFamily="34" charset="0"/>
              </a:rPr>
              <a:t>1. August 2021 </a:t>
            </a:r>
            <a:r>
              <a:rPr lang="de-DE" altLang="de-DE" sz="1600" dirty="0">
                <a:latin typeface="Century Gothic" panose="020B0502020202020204" pitchFamily="34" charset="0"/>
              </a:rPr>
              <a:t>in Kraft getreten</a:t>
            </a:r>
          </a:p>
          <a:p>
            <a:pPr marL="447675" indent="-447675">
              <a:lnSpc>
                <a:spcPct val="100000"/>
              </a:lnSpc>
              <a:spcBef>
                <a:spcPts val="600"/>
              </a:spcBef>
              <a:spcAft>
                <a:spcPts val="600"/>
              </a:spcAft>
            </a:pPr>
            <a:r>
              <a:rPr lang="de-DE" altLang="de-DE" sz="1600" b="1" dirty="0">
                <a:latin typeface="Century Gothic" panose="020B0502020202020204" pitchFamily="34" charset="0"/>
              </a:rPr>
              <a:t>Bedeutung</a:t>
            </a:r>
            <a:r>
              <a:rPr lang="de-DE" altLang="de-DE" sz="1600" dirty="0">
                <a:latin typeface="Century Gothic" panose="020B0502020202020204" pitchFamily="34" charset="0"/>
              </a:rPr>
              <a:t> für den Berufsstand </a:t>
            </a:r>
            <a:r>
              <a:rPr lang="de-DE" altLang="de-DE" sz="1600" b="1" dirty="0">
                <a:latin typeface="Century Gothic" panose="020B0502020202020204" pitchFamily="34" charset="0"/>
              </a:rPr>
              <a:t>sehr hoch</a:t>
            </a:r>
            <a:r>
              <a:rPr lang="de-DE" altLang="de-DE" sz="1600" dirty="0">
                <a:latin typeface="Century Gothic" panose="020B0502020202020204" pitchFamily="34" charset="0"/>
              </a:rPr>
              <a:t>, da</a:t>
            </a:r>
          </a:p>
          <a:p>
            <a:pPr marL="447675" indent="-447675">
              <a:lnSpc>
                <a:spcPct val="100000"/>
              </a:lnSpc>
              <a:spcBef>
                <a:spcPts val="600"/>
              </a:spcBef>
              <a:spcAft>
                <a:spcPts val="600"/>
              </a:spcAft>
              <a:buClr>
                <a:schemeClr val="tx1"/>
              </a:buClr>
              <a:buFont typeface="Arial" panose="020B0604020202020204" pitchFamily="34" charset="0"/>
              <a:buChar char="•"/>
            </a:pPr>
            <a:r>
              <a:rPr lang="de-DE" altLang="de-DE" sz="1600" b="1" dirty="0">
                <a:solidFill>
                  <a:srgbClr val="FF0000"/>
                </a:solidFill>
                <a:latin typeface="Century Gothic" panose="020B0502020202020204" pitchFamily="34" charset="0"/>
              </a:rPr>
              <a:t>Aufsichtsbehörde</a:t>
            </a:r>
            <a:r>
              <a:rPr lang="de-DE" altLang="de-DE" sz="1600" dirty="0">
                <a:latin typeface="Century Gothic" panose="020B0502020202020204" pitchFamily="34" charset="0"/>
              </a:rPr>
              <a:t> die WPK ist (gesetzliche Zuweisung).</a:t>
            </a:r>
          </a:p>
          <a:p>
            <a:pPr marL="447675" indent="-44767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Schwerpunktthema bei sämtlichen anstehenden</a:t>
            </a:r>
            <a:br>
              <a:rPr lang="de-DE" altLang="de-DE" sz="1600" dirty="0">
                <a:latin typeface="Century Gothic" panose="020B0502020202020204" pitchFamily="34" charset="0"/>
              </a:rPr>
            </a:br>
            <a:r>
              <a:rPr lang="de-DE" altLang="de-DE" sz="1600" b="1" dirty="0">
                <a:solidFill>
                  <a:srgbClr val="FF0000"/>
                </a:solidFill>
                <a:latin typeface="Century Gothic" panose="020B0502020202020204" pitchFamily="34" charset="0"/>
              </a:rPr>
              <a:t>Qualitätskontrollen</a:t>
            </a:r>
            <a:r>
              <a:rPr lang="de-DE" altLang="de-DE" sz="1600" dirty="0">
                <a:latin typeface="Century Gothic" panose="020B0502020202020204" pitchFamily="34" charset="0"/>
              </a:rPr>
              <a:t>.</a:t>
            </a:r>
          </a:p>
          <a:p>
            <a:pPr marL="447675" indent="-447675">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somit: „</a:t>
            </a:r>
            <a:r>
              <a:rPr lang="de-DE" altLang="de-DE" sz="1600" b="1" dirty="0">
                <a:solidFill>
                  <a:srgbClr val="FF0000"/>
                </a:solidFill>
                <a:latin typeface="Century Gothic" panose="020B0502020202020204" pitchFamily="34" charset="0"/>
              </a:rPr>
              <a:t>100 % Kontrolle</a:t>
            </a:r>
            <a:r>
              <a:rPr lang="de-DE" altLang="de-DE" sz="1600" dirty="0">
                <a:latin typeface="Century Gothic" panose="020B0502020202020204" pitchFamily="34" charset="0"/>
              </a:rPr>
              <a:t>“ für die rechtzeitige Umsetzung</a:t>
            </a:r>
            <a:br>
              <a:rPr lang="de-DE" altLang="de-DE" sz="1600" dirty="0">
                <a:latin typeface="Century Gothic" panose="020B0502020202020204" pitchFamily="34" charset="0"/>
              </a:rPr>
            </a:br>
            <a:r>
              <a:rPr lang="de-DE" altLang="de-DE" sz="1600" dirty="0">
                <a:latin typeface="Century Gothic" panose="020B0502020202020204" pitchFamily="34" charset="0"/>
              </a:rPr>
              <a:t>der 4. und 5. EU-Richtlinie zum 01.01.2020 und                                                                                                         der 6. EU-Richtlinie zum 01.08.2021.</a:t>
            </a:r>
          </a:p>
          <a:p>
            <a:pPr>
              <a:lnSpc>
                <a:spcPct val="100000"/>
              </a:lnSpc>
              <a:spcBef>
                <a:spcPts val="600"/>
              </a:spcBef>
              <a:spcAft>
                <a:spcPts val="600"/>
              </a:spcAft>
              <a:buFont typeface="Arial" panose="020B0604020202020204" pitchFamily="34" charset="0"/>
              <a:buChar char="•"/>
            </a:pPr>
            <a:endParaRPr lang="de-DE" altLang="de-DE" dirty="0">
              <a:latin typeface="Century Gothic" panose="020B0502020202020204" pitchFamily="34" charset="0"/>
            </a:endParaRPr>
          </a:p>
        </p:txBody>
      </p:sp>
      <p:sp>
        <p:nvSpPr>
          <p:cNvPr id="10" name="Text Box 6">
            <a:extLst>
              <a:ext uri="{FF2B5EF4-FFF2-40B4-BE49-F238E27FC236}">
                <a16:creationId xmlns:a16="http://schemas.microsoft.com/office/drawing/2014/main" id="{F3A0D775-599E-4FEC-8CCE-5D20266BC9EE}"/>
              </a:ext>
            </a:extLst>
          </p:cNvPr>
          <p:cNvSpPr txBox="1">
            <a:spLocks noChangeArrowheads="1"/>
          </p:cNvSpPr>
          <p:nvPr/>
        </p:nvSpPr>
        <p:spPr bwMode="auto">
          <a:xfrm>
            <a:off x="1056996" y="1079997"/>
            <a:ext cx="7818438"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269875" algn="l"/>
                <a:tab pos="449263" algn="l"/>
              </a:tabLst>
              <a:defRPr/>
            </a:pPr>
            <a:r>
              <a:rPr lang="de-DE" altLang="de-DE" sz="1600" b="1" kern="0" dirty="0">
                <a:solidFill>
                  <a:srgbClr val="00B0F0"/>
                </a:solidFill>
                <a:latin typeface="Century Gothic" pitchFamily="34" charset="0"/>
              </a:rPr>
              <a:t>8.3 Die Pflichten der WP-Praxis aus dem GwG	</a:t>
            </a:r>
          </a:p>
        </p:txBody>
      </p:sp>
      <p:sp>
        <p:nvSpPr>
          <p:cNvPr id="3" name="Geschweifte Klammer rechts 2">
            <a:extLst>
              <a:ext uri="{FF2B5EF4-FFF2-40B4-BE49-F238E27FC236}">
                <a16:creationId xmlns:a16="http://schemas.microsoft.com/office/drawing/2014/main" id="{045E6E37-5194-474D-BD2B-C3BF8D4BAE36}"/>
              </a:ext>
            </a:extLst>
          </p:cNvPr>
          <p:cNvSpPr/>
          <p:nvPr/>
        </p:nvSpPr>
        <p:spPr>
          <a:xfrm>
            <a:off x="6960096" y="3355975"/>
            <a:ext cx="217487" cy="151288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42022" name="Textfeld 3">
            <a:extLst>
              <a:ext uri="{FF2B5EF4-FFF2-40B4-BE49-F238E27FC236}">
                <a16:creationId xmlns:a16="http://schemas.microsoft.com/office/drawing/2014/main" id="{4DCC1A4F-1671-423C-ACD9-D3C1C75E86AF}"/>
              </a:ext>
            </a:extLst>
          </p:cNvPr>
          <p:cNvSpPr txBox="1">
            <a:spLocks noChangeArrowheads="1"/>
          </p:cNvSpPr>
          <p:nvPr/>
        </p:nvSpPr>
        <p:spPr bwMode="auto">
          <a:xfrm>
            <a:off x="7248128" y="3678238"/>
            <a:ext cx="353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a:solidFill>
                  <a:srgbClr val="00B0F0"/>
                </a:solidFill>
                <a:latin typeface="Century Gothic" panose="020B0502020202020204" pitchFamily="34" charset="0"/>
              </a:rPr>
              <a:t>Folge:</a:t>
            </a:r>
            <a:br>
              <a:rPr lang="de-DE" altLang="de-DE" sz="1600">
                <a:latin typeface="Century Gothic" panose="020B0502020202020204" pitchFamily="34" charset="0"/>
              </a:rPr>
            </a:br>
            <a:r>
              <a:rPr lang="de-DE" altLang="de-DE" sz="1600">
                <a:latin typeface="Century Gothic" panose="020B0502020202020204" pitchFamily="34" charset="0"/>
              </a:rPr>
              <a:t>umfassendes </a:t>
            </a:r>
            <a:r>
              <a:rPr lang="de-DE" altLang="de-DE" sz="1600" b="1">
                <a:solidFill>
                  <a:srgbClr val="00B0F0"/>
                </a:solidFill>
                <a:latin typeface="Century Gothic" panose="020B0502020202020204" pitchFamily="34" charset="0"/>
              </a:rPr>
              <a:t>Fachwissen</a:t>
            </a:r>
            <a:r>
              <a:rPr lang="de-DE" altLang="de-DE" sz="1600">
                <a:latin typeface="Century Gothic" panose="020B0502020202020204" pitchFamily="34" charset="0"/>
              </a:rPr>
              <a:t> muss </a:t>
            </a:r>
            <a:r>
              <a:rPr lang="de-DE" altLang="de-DE" sz="1600" b="1">
                <a:solidFill>
                  <a:srgbClr val="00B0F0"/>
                </a:solidFill>
                <a:latin typeface="Century Gothic" panose="020B0502020202020204" pitchFamily="34" charset="0"/>
              </a:rPr>
              <a:t>in</a:t>
            </a:r>
            <a:r>
              <a:rPr lang="de-DE" altLang="de-DE" sz="1600">
                <a:latin typeface="Century Gothic" panose="020B0502020202020204" pitchFamily="34" charset="0"/>
              </a:rPr>
              <a:t> der </a:t>
            </a:r>
            <a:r>
              <a:rPr lang="de-DE" altLang="de-DE" sz="1600" b="1">
                <a:solidFill>
                  <a:srgbClr val="00B0F0"/>
                </a:solidFill>
                <a:latin typeface="Century Gothic" panose="020B0502020202020204" pitchFamily="34" charset="0"/>
              </a:rPr>
              <a:t>WP-Praxis </a:t>
            </a:r>
            <a:r>
              <a:rPr lang="de-DE" altLang="de-DE" sz="1600">
                <a:latin typeface="Century Gothic" panose="020B0502020202020204" pitchFamily="34" charset="0"/>
              </a:rPr>
              <a:t>aufgebaut werden</a:t>
            </a:r>
          </a:p>
        </p:txBody>
      </p:sp>
      <p:sp>
        <p:nvSpPr>
          <p:cNvPr id="11" name="Textfeld 1">
            <a:extLst>
              <a:ext uri="{FF2B5EF4-FFF2-40B4-BE49-F238E27FC236}">
                <a16:creationId xmlns:a16="http://schemas.microsoft.com/office/drawing/2014/main" id="{6B9C9A48-C3A7-4B1F-BD1F-18FCAE1E00D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platzhalter 3">
            <a:extLst>
              <a:ext uri="{FF2B5EF4-FFF2-40B4-BE49-F238E27FC236}">
                <a16:creationId xmlns:a16="http://schemas.microsoft.com/office/drawing/2014/main" id="{A363EA59-FFEB-485E-928F-55F5B518D205}"/>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44067" name="Textfeld 1">
            <a:extLst>
              <a:ext uri="{FF2B5EF4-FFF2-40B4-BE49-F238E27FC236}">
                <a16:creationId xmlns:a16="http://schemas.microsoft.com/office/drawing/2014/main" id="{D2EFD568-3FAC-43A6-903A-A1537F35F9DA}"/>
              </a:ext>
            </a:extLst>
          </p:cNvPr>
          <p:cNvSpPr txBox="1">
            <a:spLocks noChangeArrowheads="1"/>
          </p:cNvSpPr>
          <p:nvPr/>
        </p:nvSpPr>
        <p:spPr bwMode="auto">
          <a:xfrm>
            <a:off x="958397" y="1028333"/>
            <a:ext cx="79200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r>
              <a:rPr lang="de-DE" altLang="de-DE" sz="1600" b="1" dirty="0">
                <a:solidFill>
                  <a:srgbClr val="00B0F0"/>
                </a:solidFill>
                <a:latin typeface="Century Gothic" panose="020B0502020202020204" pitchFamily="34" charset="0"/>
              </a:rPr>
              <a:t>8.3.1 WP-Praxen und Geldwäscheprävention; Forts.</a:t>
            </a:r>
          </a:p>
        </p:txBody>
      </p:sp>
      <p:grpSp>
        <p:nvGrpSpPr>
          <p:cNvPr id="344068" name="Gruppieren 4">
            <a:extLst>
              <a:ext uri="{FF2B5EF4-FFF2-40B4-BE49-F238E27FC236}">
                <a16:creationId xmlns:a16="http://schemas.microsoft.com/office/drawing/2014/main" id="{BFABF2D4-819A-4E76-A0E5-CC0EF3AAE938}"/>
              </a:ext>
            </a:extLst>
          </p:cNvPr>
          <p:cNvGrpSpPr>
            <a:grpSpLocks/>
          </p:cNvGrpSpPr>
          <p:nvPr/>
        </p:nvGrpSpPr>
        <p:grpSpPr bwMode="auto">
          <a:xfrm>
            <a:off x="1415480" y="1628800"/>
            <a:ext cx="8426450" cy="4176712"/>
            <a:chOff x="839417" y="1772816"/>
            <a:chExt cx="8424935" cy="4176464"/>
          </a:xfrm>
        </p:grpSpPr>
        <p:sp>
          <p:nvSpPr>
            <p:cNvPr id="2" name="Rechteck: abgerundete Ecken 1">
              <a:extLst>
                <a:ext uri="{FF2B5EF4-FFF2-40B4-BE49-F238E27FC236}">
                  <a16:creationId xmlns:a16="http://schemas.microsoft.com/office/drawing/2014/main" id="{481D8BC9-CF25-4342-BAA3-95442E75ABF3}"/>
                </a:ext>
              </a:extLst>
            </p:cNvPr>
            <p:cNvSpPr/>
            <p:nvPr/>
          </p:nvSpPr>
          <p:spPr bwMode="auto">
            <a:xfrm>
              <a:off x="1775874" y="2277611"/>
              <a:ext cx="3528378" cy="431774"/>
            </a:xfrm>
            <a:prstGeom prst="roundRect">
              <a:avLst/>
            </a:prstGeom>
            <a:solidFill>
              <a:schemeClr val="bg1">
                <a:lumMod val="85000"/>
              </a:schemeClr>
            </a:solidFill>
            <a:ln w="9525">
              <a:noFill/>
              <a:miter lim="800000"/>
              <a:headEnd/>
              <a:tailEnd/>
            </a:ln>
            <a:effectLst/>
            <a:extLst/>
          </p:spPr>
          <p:txBody>
            <a:bodyPr wrap="none" anchor="ctr"/>
            <a:lstStyle/>
            <a:p>
              <a:pPr marL="285750" indent="-285750" algn="ctr" eaLnBrk="1" hangingPunct="1">
                <a:buClr>
                  <a:schemeClr val="tx1"/>
                </a:buClr>
                <a:buFont typeface="Arial" panose="020B0604020202020204" pitchFamily="34" charset="0"/>
                <a:buChar char="•"/>
                <a:defRPr/>
              </a:pPr>
              <a:r>
                <a:rPr lang="de-DE" sz="1400" b="1" dirty="0">
                  <a:solidFill>
                    <a:srgbClr val="00B0F0"/>
                  </a:solidFill>
                  <a:latin typeface="Century Gothic" panose="020B0502020202020204" pitchFamily="34" charset="0"/>
                </a:rPr>
                <a:t>GwG</a:t>
              </a:r>
              <a:r>
                <a:rPr lang="de-DE" sz="1400" b="1" dirty="0">
                  <a:latin typeface="Century Gothic" panose="020B0502020202020204" pitchFamily="34" charset="0"/>
                </a:rPr>
                <a:t>-Gesetzestext</a:t>
              </a:r>
            </a:p>
          </p:txBody>
        </p:sp>
        <p:sp>
          <p:nvSpPr>
            <p:cNvPr id="13" name="Rechteck: abgerundete Ecken 12">
              <a:extLst>
                <a:ext uri="{FF2B5EF4-FFF2-40B4-BE49-F238E27FC236}">
                  <a16:creationId xmlns:a16="http://schemas.microsoft.com/office/drawing/2014/main" id="{ACB958FF-DAAE-4FFD-8C0F-3DD28E6B79F0}"/>
                </a:ext>
              </a:extLst>
            </p:cNvPr>
            <p:cNvSpPr/>
            <p:nvPr/>
          </p:nvSpPr>
          <p:spPr bwMode="auto">
            <a:xfrm>
              <a:off x="2494881" y="3153859"/>
              <a:ext cx="4752120" cy="720682"/>
            </a:xfrm>
            <a:prstGeom prst="roundRect">
              <a:avLst/>
            </a:prstGeom>
            <a:solidFill>
              <a:schemeClr val="bg1">
                <a:lumMod val="85000"/>
              </a:schemeClr>
            </a:solidFill>
            <a:ln w="9525">
              <a:noFill/>
              <a:miter lim="800000"/>
              <a:headEnd/>
              <a:tailEnd/>
            </a:ln>
            <a:effectLst/>
            <a:extLst/>
          </p:spPr>
          <p:txBody>
            <a:bodyPr wrap="none" anchor="ctr"/>
            <a:lstStyle/>
            <a:p>
              <a:pPr marL="285750" indent="-285750" eaLnBrk="1" hangingPunct="1">
                <a:buClr>
                  <a:schemeClr val="tx1"/>
                </a:buClr>
                <a:buFont typeface="Arial" panose="020B0604020202020204" pitchFamily="34" charset="0"/>
                <a:buChar char="•"/>
                <a:defRPr/>
              </a:pPr>
              <a:r>
                <a:rPr lang="de-DE" sz="1400" b="1" dirty="0">
                  <a:solidFill>
                    <a:srgbClr val="00B0F0"/>
                  </a:solidFill>
                  <a:latin typeface="Century Gothic" panose="020B0502020202020204" pitchFamily="34" charset="0"/>
                </a:rPr>
                <a:t>Kurzdarstellung</a:t>
              </a:r>
              <a:r>
                <a:rPr lang="de-DE" sz="1400" b="1" dirty="0">
                  <a:latin typeface="Century Gothic" panose="020B0502020202020204" pitchFamily="34" charset="0"/>
                </a:rPr>
                <a:t>: Pflichten für WP/vBP-Praxen nach </a:t>
              </a:r>
              <a:br>
                <a:rPr lang="de-DE" sz="1400" b="1" dirty="0">
                  <a:latin typeface="Century Gothic" panose="020B0502020202020204" pitchFamily="34" charset="0"/>
                </a:rPr>
              </a:br>
              <a:r>
                <a:rPr lang="de-DE" sz="1400" b="1" dirty="0">
                  <a:latin typeface="Century Gothic" panose="020B0502020202020204" pitchFamily="34" charset="0"/>
                </a:rPr>
                <a:t>dem GwG (Quelle: wpk.de); Umfang: </a:t>
              </a:r>
              <a:r>
                <a:rPr lang="de-DE" sz="1400" b="1" dirty="0">
                  <a:solidFill>
                    <a:srgbClr val="FF0000"/>
                  </a:solidFill>
                  <a:latin typeface="Century Gothic" panose="020B0502020202020204" pitchFamily="34" charset="0"/>
                </a:rPr>
                <a:t>11</a:t>
              </a:r>
              <a:r>
                <a:rPr lang="de-DE" sz="1400" b="1" dirty="0">
                  <a:latin typeface="Century Gothic" panose="020B0502020202020204" pitchFamily="34" charset="0"/>
                </a:rPr>
                <a:t> Seiten</a:t>
              </a:r>
            </a:p>
          </p:txBody>
        </p:sp>
        <p:sp>
          <p:nvSpPr>
            <p:cNvPr id="14" name="Rechteck: abgerundete Ecken 13">
              <a:extLst>
                <a:ext uri="{FF2B5EF4-FFF2-40B4-BE49-F238E27FC236}">
                  <a16:creationId xmlns:a16="http://schemas.microsoft.com/office/drawing/2014/main" id="{B9620AC3-6F68-4EE8-81C9-61C5AE2A960C}"/>
                </a:ext>
              </a:extLst>
            </p:cNvPr>
            <p:cNvSpPr/>
            <p:nvPr/>
          </p:nvSpPr>
          <p:spPr bwMode="auto">
            <a:xfrm>
              <a:off x="3215477" y="4298378"/>
              <a:ext cx="4752120" cy="719095"/>
            </a:xfrm>
            <a:prstGeom prst="roundRect">
              <a:avLst/>
            </a:prstGeom>
            <a:solidFill>
              <a:schemeClr val="bg1">
                <a:lumMod val="85000"/>
              </a:schemeClr>
            </a:solidFill>
            <a:ln w="9525">
              <a:noFill/>
              <a:miter lim="800000"/>
              <a:headEnd/>
              <a:tailEnd/>
            </a:ln>
            <a:effectLst/>
            <a:extLst/>
          </p:spPr>
          <p:txBody>
            <a:bodyPr wrap="none" anchor="ctr"/>
            <a:lstStyle/>
            <a:p>
              <a:pPr marL="285750" indent="-285750" eaLnBrk="1" hangingPunct="1">
                <a:buClr>
                  <a:schemeClr val="tx1"/>
                </a:buClr>
                <a:buFont typeface="Arial" panose="020B0604020202020204" pitchFamily="34" charset="0"/>
                <a:buChar char="•"/>
                <a:defRPr/>
              </a:pPr>
              <a:r>
                <a:rPr lang="de-DE" sz="1400" b="1" dirty="0">
                  <a:solidFill>
                    <a:srgbClr val="00B0F0"/>
                  </a:solidFill>
                  <a:latin typeface="Century Gothic" panose="020B0502020202020204" pitchFamily="34" charset="0"/>
                </a:rPr>
                <a:t>Auslegungs- und Anwendungshinweise </a:t>
              </a:r>
              <a:r>
                <a:rPr lang="de-DE" sz="1400" b="1" dirty="0">
                  <a:latin typeface="Century Gothic" panose="020B0502020202020204" pitchFamily="34" charset="0"/>
                </a:rPr>
                <a:t>der WPK</a:t>
              </a:r>
              <a:br>
                <a:rPr lang="de-DE" sz="1400" b="1" dirty="0">
                  <a:latin typeface="Century Gothic" panose="020B0502020202020204" pitchFamily="34" charset="0"/>
                </a:rPr>
              </a:br>
              <a:r>
                <a:rPr lang="de-DE" sz="1400" b="1" dirty="0">
                  <a:latin typeface="Century Gothic" panose="020B0502020202020204" pitchFamily="34" charset="0"/>
                </a:rPr>
                <a:t>zum GwG (Quelle: wpk.de); Umfang: </a:t>
              </a:r>
              <a:r>
                <a:rPr lang="de-DE" sz="1400" b="1" dirty="0">
                  <a:solidFill>
                    <a:srgbClr val="FF0000"/>
                  </a:solidFill>
                  <a:latin typeface="Century Gothic" panose="020B0502020202020204" pitchFamily="34" charset="0"/>
                </a:rPr>
                <a:t>62</a:t>
              </a:r>
              <a:r>
                <a:rPr lang="de-DE" sz="1400" b="1" dirty="0">
                  <a:latin typeface="Century Gothic" panose="020B0502020202020204" pitchFamily="34" charset="0"/>
                </a:rPr>
                <a:t> Seiten</a:t>
              </a:r>
            </a:p>
          </p:txBody>
        </p:sp>
        <p:cxnSp>
          <p:nvCxnSpPr>
            <p:cNvPr id="6" name="Gerade Verbindung mit Pfeil 5">
              <a:extLst>
                <a:ext uri="{FF2B5EF4-FFF2-40B4-BE49-F238E27FC236}">
                  <a16:creationId xmlns:a16="http://schemas.microsoft.com/office/drawing/2014/main" id="{09026E98-EEA6-45B4-91B8-B7F0F2E01E4C}"/>
                </a:ext>
              </a:extLst>
            </p:cNvPr>
            <p:cNvCxnSpPr>
              <a:cxnSpLocks/>
            </p:cNvCxnSpPr>
            <p:nvPr/>
          </p:nvCxnSpPr>
          <p:spPr>
            <a:xfrm flipH="1" flipV="1">
              <a:off x="1271139" y="1772816"/>
              <a:ext cx="0" cy="37526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1A73983D-9FDD-46D6-8A88-B9CBDCAEB046}"/>
                </a:ext>
              </a:extLst>
            </p:cNvPr>
            <p:cNvCxnSpPr>
              <a:cxnSpLocks/>
            </p:cNvCxnSpPr>
            <p:nvPr/>
          </p:nvCxnSpPr>
          <p:spPr>
            <a:xfrm>
              <a:off x="1271139" y="5525443"/>
              <a:ext cx="79932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4076" name="Textfeld 19">
              <a:extLst>
                <a:ext uri="{FF2B5EF4-FFF2-40B4-BE49-F238E27FC236}">
                  <a16:creationId xmlns:a16="http://schemas.microsoft.com/office/drawing/2014/main" id="{D13BF0DB-49E5-4239-8201-93EA5652173E}"/>
                </a:ext>
              </a:extLst>
            </p:cNvPr>
            <p:cNvSpPr txBox="1">
              <a:spLocks noChangeArrowheads="1"/>
            </p:cNvSpPr>
            <p:nvPr/>
          </p:nvSpPr>
          <p:spPr bwMode="auto">
            <a:xfrm rot="-5400000">
              <a:off x="166317" y="3382020"/>
              <a:ext cx="165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b="1">
                  <a:latin typeface="Century Gothic" panose="020B0502020202020204" pitchFamily="34" charset="0"/>
                </a:rPr>
                <a:t>Bindungswirkung</a:t>
              </a:r>
              <a:endParaRPr lang="de-DE" altLang="de-DE" sz="1400">
                <a:latin typeface="Century Gothic" panose="020B0502020202020204" pitchFamily="34" charset="0"/>
              </a:endParaRPr>
            </a:p>
          </p:txBody>
        </p:sp>
        <p:sp>
          <p:nvSpPr>
            <p:cNvPr id="344077" name="Textfeld 20">
              <a:extLst>
                <a:ext uri="{FF2B5EF4-FFF2-40B4-BE49-F238E27FC236}">
                  <a16:creationId xmlns:a16="http://schemas.microsoft.com/office/drawing/2014/main" id="{BBF446F0-5BAD-498E-9DD3-EDE7B6521E4D}"/>
                </a:ext>
              </a:extLst>
            </p:cNvPr>
            <p:cNvSpPr txBox="1">
              <a:spLocks noChangeArrowheads="1"/>
            </p:cNvSpPr>
            <p:nvPr/>
          </p:nvSpPr>
          <p:spPr bwMode="auto">
            <a:xfrm>
              <a:off x="3468315" y="5641305"/>
              <a:ext cx="197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b="1">
                  <a:latin typeface="Century Gothic" panose="020B0502020202020204" pitchFamily="34" charset="0"/>
                </a:rPr>
                <a:t>Ausführlichkeitsgrad</a:t>
              </a:r>
              <a:endParaRPr lang="de-DE" altLang="de-DE" sz="1400">
                <a:latin typeface="Century Gothic" panose="020B0502020202020204" pitchFamily="34" charset="0"/>
              </a:endParaRPr>
            </a:p>
          </p:txBody>
        </p:sp>
      </p:grpSp>
      <p:sp>
        <p:nvSpPr>
          <p:cNvPr id="16" name="Textfeld 1">
            <a:extLst>
              <a:ext uri="{FF2B5EF4-FFF2-40B4-BE49-F238E27FC236}">
                <a16:creationId xmlns:a16="http://schemas.microsoft.com/office/drawing/2014/main" id="{86CAA426-0E06-4CF5-82BA-E9A0551C4C9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5">
            <a:extLst>
              <a:ext uri="{FF2B5EF4-FFF2-40B4-BE49-F238E27FC236}">
                <a16:creationId xmlns:a16="http://schemas.microsoft.com/office/drawing/2014/main" id="{12AE792A-E894-46AD-BF12-C2319ADEE356}"/>
              </a:ext>
            </a:extLst>
          </p:cNvPr>
          <p:cNvSpPr txBox="1">
            <a:spLocks noChangeArrowheads="1"/>
          </p:cNvSpPr>
          <p:nvPr/>
        </p:nvSpPr>
        <p:spPr bwMode="auto">
          <a:xfrm>
            <a:off x="982663" y="1027730"/>
            <a:ext cx="1080135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361950" indent="-3619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2573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7145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171700" indent="-3429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6289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30861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5433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4000500" indent="-3429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eaLnBrk="1" hangingPunct="1">
              <a:lnSpc>
                <a:spcPct val="100000"/>
              </a:lnSpc>
              <a:spcBef>
                <a:spcPts val="600"/>
              </a:spcBef>
              <a:spcAft>
                <a:spcPts val="1200"/>
              </a:spcAft>
              <a:buFont typeface="Arial" panose="020B0604020202020204" pitchFamily="34" charset="0"/>
              <a:buNone/>
            </a:pPr>
            <a:r>
              <a:rPr lang="de-DE" altLang="de-DE" sz="1600" b="1" dirty="0">
                <a:latin typeface="Century Gothic" panose="020B0502020202020204" pitchFamily="34" charset="0"/>
              </a:rPr>
              <a:t>Gliederung</a:t>
            </a:r>
          </a:p>
          <a:p>
            <a:pPr marL="446088" lvl="1" indent="-446088" eaLnBrk="1" hangingPunct="1">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1.1	Erstprüfungen: Gezeichnetes Kapital / Kapitalanteile</a:t>
            </a:r>
          </a:p>
          <a:p>
            <a:pPr marL="446088" lvl="1" indent="-446088" eaLnBrk="1" hangingPunct="1">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1.2	Folgeprüfungen</a:t>
            </a:r>
          </a:p>
          <a:p>
            <a:pPr marL="446088" lvl="1" indent="-446088">
              <a:lnSpc>
                <a:spcPct val="100000"/>
              </a:lnSpc>
              <a:spcBef>
                <a:spcPts val="600"/>
              </a:spcBef>
              <a:spcAft>
                <a:spcPts val="600"/>
              </a:spcAft>
              <a:buFont typeface="Arial" panose="020B0604020202020204" pitchFamily="34" charset="0"/>
              <a:buNone/>
            </a:pPr>
            <a:r>
              <a:rPr lang="de-DE" altLang="de-DE" sz="1600" b="1" dirty="0">
                <a:solidFill>
                  <a:srgbClr val="000000"/>
                </a:solidFill>
                <a:latin typeface="Century Gothic" panose="020B0502020202020204" pitchFamily="34" charset="0"/>
              </a:rPr>
              <a:t>1.3	Besonderheiten beim Eigenkapital von Personenhandelsgesellschaften i. S. d. § 264a HGB</a:t>
            </a:r>
          </a:p>
        </p:txBody>
      </p:sp>
      <p:sp>
        <p:nvSpPr>
          <p:cNvPr id="128004" name="Textfeld 1">
            <a:extLst>
              <a:ext uri="{FF2B5EF4-FFF2-40B4-BE49-F238E27FC236}">
                <a16:creationId xmlns:a16="http://schemas.microsoft.com/office/drawing/2014/main" id="{6BB94A0C-DFE7-4C53-B871-F04A0794261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Tree>
    <p:extLst>
      <p:ext uri="{BB962C8B-B14F-4D97-AF65-F5344CB8AC3E}">
        <p14:creationId xmlns:p14="http://schemas.microsoft.com/office/powerpoint/2010/main" val="39425893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854FE68-157E-4273-AFC4-4C4CA849DE45}"/>
              </a:ext>
            </a:extLst>
          </p:cNvPr>
          <p:cNvSpPr txBox="1">
            <a:spLocks/>
          </p:cNvSpPr>
          <p:nvPr/>
        </p:nvSpPr>
        <p:spPr bwMode="auto">
          <a:xfrm>
            <a:off x="1055290" y="67364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2.1 Geschätzte Werte in der Rechnungslegung</a:t>
            </a:r>
          </a:p>
        </p:txBody>
      </p:sp>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9974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2.1.1 Beispiele für geschätzte Werte in der Rechnungslegung</a:t>
            </a:r>
          </a:p>
        </p:txBody>
      </p:sp>
      <p:graphicFrame>
        <p:nvGraphicFramePr>
          <p:cNvPr id="30" name="Tabelle 29">
            <a:extLst>
              <a:ext uri="{FF2B5EF4-FFF2-40B4-BE49-F238E27FC236}">
                <a16:creationId xmlns:a16="http://schemas.microsoft.com/office/drawing/2014/main" id="{1B8DC15B-8770-4FE7-AD8E-5D00AF68385D}"/>
              </a:ext>
            </a:extLst>
          </p:cNvPr>
          <p:cNvGraphicFramePr>
            <a:graphicFrameLocks noGrp="1"/>
          </p:cNvGraphicFramePr>
          <p:nvPr>
            <p:extLst>
              <p:ext uri="{D42A27DB-BD31-4B8C-83A1-F6EECF244321}">
                <p14:modId xmlns:p14="http://schemas.microsoft.com/office/powerpoint/2010/main" val="2611388818"/>
              </p:ext>
            </p:extLst>
          </p:nvPr>
        </p:nvGraphicFramePr>
        <p:xfrm>
          <a:off x="1062131" y="1124744"/>
          <a:ext cx="9426357" cy="4968240"/>
        </p:xfrm>
        <a:graphic>
          <a:graphicData uri="http://schemas.openxmlformats.org/drawingml/2006/table">
            <a:tbl>
              <a:tblPr firstRow="1" bandRow="1">
                <a:tableStyleId>{5C22544A-7EE6-4342-B048-85BDC9FD1C3A}</a:tableStyleId>
              </a:tblPr>
              <a:tblGrid>
                <a:gridCol w="519660">
                  <a:extLst>
                    <a:ext uri="{9D8B030D-6E8A-4147-A177-3AD203B41FA5}">
                      <a16:colId xmlns:a16="http://schemas.microsoft.com/office/drawing/2014/main" val="310473496"/>
                    </a:ext>
                  </a:extLst>
                </a:gridCol>
                <a:gridCol w="8906697">
                  <a:extLst>
                    <a:ext uri="{9D8B030D-6E8A-4147-A177-3AD203B41FA5}">
                      <a16:colId xmlns:a16="http://schemas.microsoft.com/office/drawing/2014/main" val="2515018449"/>
                    </a:ext>
                  </a:extLst>
                </a:gridCol>
              </a:tblGrid>
              <a:tr h="370840">
                <a:tc gridSpan="2">
                  <a:txBody>
                    <a:bodyPr/>
                    <a:lstStyle/>
                    <a:p>
                      <a:endParaRPr lang="de-DE" sz="1400" dirty="0">
                        <a:latin typeface="Century Gothic" panose="020B0502020202020204" pitchFamily="34" charset="0"/>
                      </a:endParaRPr>
                    </a:p>
                  </a:txBody>
                  <a:tcPr>
                    <a:lnB w="12700" cap="flat" cmpd="sng" algn="ctr">
                      <a:solidFill>
                        <a:schemeClr val="tx1"/>
                      </a:solidFill>
                      <a:prstDash val="solid"/>
                      <a:round/>
                      <a:headEnd type="none" w="med" len="med"/>
                      <a:tailEnd type="none" w="med" len="med"/>
                    </a:lnB>
                    <a:noFill/>
                  </a:tcPr>
                </a:tc>
                <a:tc hMerge="1">
                  <a:txBody>
                    <a:bodyPr/>
                    <a:lstStyle/>
                    <a:p>
                      <a:endParaRPr lang="de-DE" dirty="0"/>
                    </a:p>
                  </a:txBody>
                  <a:tcPr/>
                </a:tc>
                <a:extLst>
                  <a:ext uri="{0D108BD9-81ED-4DB2-BD59-A6C34878D82A}">
                    <a16:rowId xmlns:a16="http://schemas.microsoft.com/office/drawing/2014/main" val="546382676"/>
                  </a:ext>
                </a:extLst>
              </a:tr>
              <a:tr h="370840">
                <a:tc>
                  <a:txBody>
                    <a:bodyPr/>
                    <a:lstStyle/>
                    <a:p>
                      <a:pPr algn="ctr"/>
                      <a:r>
                        <a:rPr lang="de-DE" sz="1400" b="0" dirty="0">
                          <a:latin typeface="Century Gothic" panose="020B0502020202020204" pitchFamily="34" charset="0"/>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r>
                        <a:rPr lang="de-DE" sz="1400" b="0" dirty="0">
                          <a:latin typeface="Century Gothic" panose="020B0502020202020204" pitchFamily="34" charset="0"/>
                        </a:rPr>
                        <a:t>Überalterung von </a:t>
                      </a:r>
                      <a:r>
                        <a:rPr lang="de-DE" sz="1400" b="1" dirty="0">
                          <a:latin typeface="Century Gothic" panose="020B0502020202020204" pitchFamily="34" charset="0"/>
                        </a:rPr>
                        <a:t>Vorräten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44550109"/>
                  </a:ext>
                </a:extLst>
              </a:tr>
              <a:tr h="370840">
                <a:tc>
                  <a:txBody>
                    <a:bodyPr/>
                    <a:lstStyle/>
                    <a:p>
                      <a:pPr algn="ctr"/>
                      <a:r>
                        <a:rPr lang="de-DE" sz="1400" b="0" dirty="0">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noFill/>
                  </a:tcPr>
                </a:tc>
                <a:tc>
                  <a:txBody>
                    <a:bodyPr/>
                    <a:lstStyle/>
                    <a:p>
                      <a:r>
                        <a:rPr lang="de-DE" sz="1400" b="0" dirty="0">
                          <a:latin typeface="Century Gothic" panose="020B0502020202020204" pitchFamily="34" charset="0"/>
                        </a:rPr>
                        <a:t>Planmäßige Abschreibung von </a:t>
                      </a:r>
                      <a:r>
                        <a:rPr lang="de-DE" sz="1400" b="1" dirty="0">
                          <a:latin typeface="Century Gothic" panose="020B0502020202020204" pitchFamily="34" charset="0"/>
                        </a:rPr>
                        <a:t>Sachanlagen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57905725"/>
                  </a:ext>
                </a:extLst>
              </a:tr>
              <a:tr h="370840">
                <a:tc>
                  <a:txBody>
                    <a:bodyPr/>
                    <a:lstStyle/>
                    <a:p>
                      <a:pPr algn="ctr"/>
                      <a:r>
                        <a:rPr lang="de-DE" sz="1400" b="0" dirty="0">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de-DE" sz="1400" b="0" dirty="0">
                          <a:latin typeface="Century Gothic" panose="020B0502020202020204" pitchFamily="34" charset="0"/>
                        </a:rPr>
                        <a:t>Bewertung der </a:t>
                      </a:r>
                      <a:r>
                        <a:rPr lang="de-DE" sz="1400" b="1" dirty="0">
                          <a:latin typeface="Century Gothic" panose="020B0502020202020204" pitchFamily="34" charset="0"/>
                        </a:rPr>
                        <a:t>Forderungen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660114264"/>
                  </a:ext>
                </a:extLst>
              </a:tr>
              <a:tr h="370840">
                <a:tc>
                  <a:txBody>
                    <a:bodyPr/>
                    <a:lstStyle/>
                    <a:p>
                      <a:pPr algn="ctr"/>
                      <a:r>
                        <a:rPr lang="de-DE" sz="1400" b="0" dirty="0">
                          <a:latin typeface="Century Gothic" panose="020B0502020202020204" pitchFamily="34" charset="0"/>
                        </a:rPr>
                        <a:t>4.</a:t>
                      </a:r>
                    </a:p>
                  </a:txBody>
                  <a:tcPr anchor="ctr">
                    <a:lnL w="12700" cap="flat" cmpd="sng" algn="ctr">
                      <a:solidFill>
                        <a:schemeClr val="tx1"/>
                      </a:solidFill>
                      <a:prstDash val="solid"/>
                      <a:round/>
                      <a:headEnd type="none" w="med" len="med"/>
                      <a:tailEnd type="none" w="med" len="med"/>
                    </a:lnL>
                    <a:noFill/>
                  </a:tcPr>
                </a:tc>
                <a:tc>
                  <a:txBody>
                    <a:bodyPr/>
                    <a:lstStyle/>
                    <a:p>
                      <a:r>
                        <a:rPr lang="de-DE" sz="1400" b="0" dirty="0">
                          <a:latin typeface="Century Gothic" panose="020B0502020202020204" pitchFamily="34" charset="0"/>
                        </a:rPr>
                        <a:t>Bewertung von </a:t>
                      </a:r>
                      <a:r>
                        <a:rPr lang="de-DE" sz="1400" b="1" dirty="0">
                          <a:latin typeface="Century Gothic" panose="020B0502020202020204" pitchFamily="34" charset="0"/>
                        </a:rPr>
                        <a:t>Infrastrukturvermögenswerten </a:t>
                      </a:r>
                      <a:r>
                        <a:rPr lang="de-DE" sz="1400" b="0" dirty="0">
                          <a:latin typeface="Century Gothic" panose="020B0502020202020204" pitchFamily="34" charset="0"/>
                        </a:rPr>
                        <a:t>(z. B. Gleisanschlüsse, Hochspannungsleitungen)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63289719"/>
                  </a:ext>
                </a:extLst>
              </a:tr>
              <a:tr h="370840">
                <a:tc>
                  <a:txBody>
                    <a:bodyPr/>
                    <a:lstStyle/>
                    <a:p>
                      <a:pPr algn="ctr"/>
                      <a:r>
                        <a:rPr lang="de-DE" sz="1400" b="0" dirty="0">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de-DE" sz="1400" b="0" dirty="0">
                          <a:latin typeface="Century Gothic" panose="020B0502020202020204" pitchFamily="34" charset="0"/>
                        </a:rPr>
                        <a:t>Bewertung von </a:t>
                      </a:r>
                      <a:r>
                        <a:rPr lang="de-DE" sz="1400" b="1" dirty="0">
                          <a:latin typeface="Century Gothic" panose="020B0502020202020204" pitchFamily="34" charset="0"/>
                        </a:rPr>
                        <a:t>Finanzinstrumenten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31296966"/>
                  </a:ext>
                </a:extLst>
              </a:tr>
              <a:tr h="370840">
                <a:tc>
                  <a:txBody>
                    <a:bodyPr/>
                    <a:lstStyle/>
                    <a:p>
                      <a:pPr algn="ctr"/>
                      <a:r>
                        <a:rPr lang="de-DE" sz="1400" b="0" dirty="0">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noFill/>
                  </a:tcPr>
                </a:tc>
                <a:tc>
                  <a:txBody>
                    <a:bodyPr/>
                    <a:lstStyle/>
                    <a:p>
                      <a:r>
                        <a:rPr lang="de-DE" sz="1400" b="0" dirty="0">
                          <a:latin typeface="Century Gothic" panose="020B0502020202020204" pitchFamily="34" charset="0"/>
                        </a:rPr>
                        <a:t>Ergebnis anhängiger </a:t>
                      </a:r>
                      <a:r>
                        <a:rPr lang="de-DE" sz="1400" b="1" dirty="0">
                          <a:latin typeface="Century Gothic" panose="020B0502020202020204" pitchFamily="34" charset="0"/>
                        </a:rPr>
                        <a:t>Rechtsstreitigkeiten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26316588"/>
                  </a:ext>
                </a:extLst>
              </a:tr>
              <a:tr h="370840">
                <a:tc>
                  <a:txBody>
                    <a:bodyPr/>
                    <a:lstStyle/>
                    <a:p>
                      <a:pPr algn="ctr"/>
                      <a:r>
                        <a:rPr lang="de-DE" sz="1400" b="0" dirty="0">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de-DE" sz="1400" b="1" dirty="0">
                          <a:latin typeface="Century Gothic" panose="020B0502020202020204" pitchFamily="34" charset="0"/>
                        </a:rPr>
                        <a:t>Rückstellungen</a:t>
                      </a:r>
                      <a:r>
                        <a:rPr lang="de-DE" sz="1400" b="0" dirty="0">
                          <a:latin typeface="Century Gothic" panose="020B0502020202020204" pitchFamily="34" charset="0"/>
                        </a:rPr>
                        <a:t> für erwartete Kreditausfälle</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550550719"/>
                  </a:ext>
                </a:extLst>
              </a:tr>
              <a:tr h="370840">
                <a:tc>
                  <a:txBody>
                    <a:bodyPr/>
                    <a:lstStyle/>
                    <a:p>
                      <a:pPr algn="ctr"/>
                      <a:r>
                        <a:rPr lang="de-DE" sz="1400" b="0" dirty="0">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noFill/>
                  </a:tcPr>
                </a:tc>
                <a:tc>
                  <a:txBody>
                    <a:bodyPr/>
                    <a:lstStyle/>
                    <a:p>
                      <a:r>
                        <a:rPr lang="de-DE" sz="1400" b="0" dirty="0">
                          <a:latin typeface="Century Gothic" panose="020B0502020202020204" pitchFamily="34" charset="0"/>
                        </a:rPr>
                        <a:t>Bewertung von </a:t>
                      </a:r>
                      <a:r>
                        <a:rPr lang="de-DE" sz="1400" b="1" dirty="0">
                          <a:latin typeface="Century Gothic" panose="020B0502020202020204" pitchFamily="34" charset="0"/>
                        </a:rPr>
                        <a:t>Schulden aus Versicherungsverträgen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94542650"/>
                  </a:ext>
                </a:extLst>
              </a:tr>
              <a:tr h="370840">
                <a:tc>
                  <a:txBody>
                    <a:bodyPr/>
                    <a:lstStyle/>
                    <a:p>
                      <a:pPr algn="ctr"/>
                      <a:r>
                        <a:rPr lang="de-DE" sz="1400" b="0" dirty="0">
                          <a:latin typeface="Century Gothic" panose="020B0502020202020204" pitchFamily="34" charset="0"/>
                        </a:rPr>
                        <a:t>9.</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de-DE" sz="1400" b="1" dirty="0">
                          <a:latin typeface="Century Gothic" panose="020B0502020202020204" pitchFamily="34" charset="0"/>
                        </a:rPr>
                        <a:t>Garantieverpflichtungen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41948865"/>
                  </a:ext>
                </a:extLst>
              </a:tr>
              <a:tr h="370840">
                <a:tc>
                  <a:txBody>
                    <a:bodyPr/>
                    <a:lstStyle/>
                    <a:p>
                      <a:pPr algn="ctr"/>
                      <a:r>
                        <a:rPr lang="de-DE" sz="1400" b="0" dirty="0">
                          <a:latin typeface="Century Gothic" panose="020B0502020202020204" pitchFamily="34" charset="0"/>
                        </a:rPr>
                        <a:t>10.</a:t>
                      </a:r>
                    </a:p>
                  </a:txBody>
                  <a:tcPr anchor="ctr">
                    <a:lnL w="12700" cap="flat" cmpd="sng" algn="ctr">
                      <a:solidFill>
                        <a:schemeClr val="tx1"/>
                      </a:solidFill>
                      <a:prstDash val="solid"/>
                      <a:round/>
                      <a:headEnd type="none" w="med" len="med"/>
                      <a:tailEnd type="none" w="med" len="med"/>
                    </a:lnL>
                    <a:noFill/>
                  </a:tcPr>
                </a:tc>
                <a:tc>
                  <a:txBody>
                    <a:bodyPr/>
                    <a:lstStyle/>
                    <a:p>
                      <a:r>
                        <a:rPr lang="de-DE" sz="1400" b="0" dirty="0">
                          <a:latin typeface="Century Gothic" panose="020B0502020202020204" pitchFamily="34" charset="0"/>
                        </a:rPr>
                        <a:t>Schulden aus </a:t>
                      </a:r>
                      <a:r>
                        <a:rPr lang="de-DE" sz="1400" b="1" dirty="0">
                          <a:latin typeface="Century Gothic" panose="020B0502020202020204" pitchFamily="34" charset="0"/>
                        </a:rPr>
                        <a:t>Altersversorgungsverpflichtungen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33121722"/>
                  </a:ext>
                </a:extLst>
              </a:tr>
              <a:tr h="370840">
                <a:tc>
                  <a:txBody>
                    <a:bodyPr/>
                    <a:lstStyle/>
                    <a:p>
                      <a:pPr algn="ctr"/>
                      <a:r>
                        <a:rPr lang="de-DE" sz="1400" b="0" dirty="0">
                          <a:latin typeface="Century Gothic" panose="020B0502020202020204" pitchFamily="34" charset="0"/>
                        </a:rPr>
                        <a:t>11.</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de-DE" sz="1400" b="0" dirty="0">
                          <a:latin typeface="Century Gothic" panose="020B0502020202020204" pitchFamily="34" charset="0"/>
                        </a:rPr>
                        <a:t>Aktienbasierte </a:t>
                      </a:r>
                      <a:r>
                        <a:rPr lang="de-DE" sz="1400" b="1" dirty="0">
                          <a:latin typeface="Century Gothic" panose="020B0502020202020204" pitchFamily="34" charset="0"/>
                        </a:rPr>
                        <a:t>Vergütungen</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728515729"/>
                  </a:ext>
                </a:extLst>
              </a:tr>
              <a:tr h="370840">
                <a:tc>
                  <a:txBody>
                    <a:bodyPr/>
                    <a:lstStyle/>
                    <a:p>
                      <a:pPr algn="ctr"/>
                      <a:r>
                        <a:rPr lang="de-DE" sz="1400" b="0" dirty="0">
                          <a:latin typeface="Century Gothic" panose="020B0502020202020204" pitchFamily="34" charset="0"/>
                        </a:rPr>
                        <a:t>12.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de-DE" sz="1400" b="0" dirty="0">
                          <a:latin typeface="Century Gothic" panose="020B0502020202020204" pitchFamily="34" charset="0"/>
                        </a:rPr>
                        <a:t>Zeitwert von bei einem Unternehmenszusammenschluss übernommenen </a:t>
                      </a:r>
                      <a:r>
                        <a:rPr lang="de-DE" sz="1400" b="0">
                          <a:latin typeface="Century Gothic" panose="020B0502020202020204" pitchFamily="34" charset="0"/>
                        </a:rPr>
                        <a:t>Vermögenswerten oder</a:t>
                      </a:r>
                      <a:br>
                        <a:rPr lang="de-DE" sz="1400" b="0">
                          <a:latin typeface="Century Gothic" panose="020B0502020202020204" pitchFamily="34" charset="0"/>
                        </a:rPr>
                      </a:br>
                      <a:r>
                        <a:rPr lang="de-DE" sz="1400" b="0">
                          <a:latin typeface="Century Gothic" panose="020B0502020202020204" pitchFamily="34" charset="0"/>
                        </a:rPr>
                        <a:t>Schulden</a:t>
                      </a:r>
                      <a:r>
                        <a:rPr lang="de-DE" sz="1400" b="0" dirty="0">
                          <a:latin typeface="Century Gothic" panose="020B0502020202020204" pitchFamily="34" charset="0"/>
                        </a:rPr>
                        <a:t>, einschließlich der Feststellung des Geschäfts- oder Firmenwertes </a:t>
                      </a:r>
                      <a:endParaRPr lang="de-DE" sz="1400" dirty="0">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971643"/>
                  </a:ext>
                </a:extLst>
              </a:tr>
            </a:tbl>
          </a:graphicData>
        </a:graphic>
      </p:graphicFrame>
      <p:sp>
        <p:nvSpPr>
          <p:cNvPr id="32" name="Textfeld 31">
            <a:extLst>
              <a:ext uri="{FF2B5EF4-FFF2-40B4-BE49-F238E27FC236}">
                <a16:creationId xmlns:a16="http://schemas.microsoft.com/office/drawing/2014/main" id="{81034067-2B16-40AC-8716-6B19D4465DDB}"/>
              </a:ext>
            </a:extLst>
          </p:cNvPr>
          <p:cNvSpPr txBox="1"/>
          <p:nvPr/>
        </p:nvSpPr>
        <p:spPr>
          <a:xfrm>
            <a:off x="8012784" y="6150160"/>
            <a:ext cx="8049258" cy="246221"/>
          </a:xfrm>
          <a:prstGeom prst="rect">
            <a:avLst/>
          </a:prstGeom>
          <a:noFill/>
        </p:spPr>
        <p:txBody>
          <a:bodyPr wrap="square" rtlCol="0">
            <a:spAutoFit/>
          </a:bodyPr>
          <a:lstStyle/>
          <a:p>
            <a:r>
              <a:rPr lang="de-DE" sz="1000" dirty="0">
                <a:latin typeface="Century Gothic" panose="020B0502020202020204" pitchFamily="34" charset="0"/>
              </a:rPr>
              <a:t>Vgl. ISA [DE] 540 (</a:t>
            </a:r>
            <a:r>
              <a:rPr lang="de-DE" sz="1000" dirty="0" err="1">
                <a:latin typeface="Century Gothic" panose="020B0502020202020204" pitchFamily="34" charset="0"/>
              </a:rPr>
              <a:t>Revised</a:t>
            </a:r>
            <a:r>
              <a:rPr lang="de-DE" sz="1000" dirty="0">
                <a:latin typeface="Century Gothic" panose="020B0502020202020204" pitchFamily="34" charset="0"/>
              </a:rPr>
              <a:t>) Tz. A1</a:t>
            </a:r>
          </a:p>
        </p:txBody>
      </p:sp>
      <p:sp>
        <p:nvSpPr>
          <p:cNvPr id="33" name="Textfeld 1">
            <a:extLst>
              <a:ext uri="{FF2B5EF4-FFF2-40B4-BE49-F238E27FC236}">
                <a16:creationId xmlns:a16="http://schemas.microsoft.com/office/drawing/2014/main" id="{52B77875-DD4F-4557-B4AB-1DA2F13A5CB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3425365021"/>
      </p:ext>
    </p:extLst>
  </p:cSld>
  <p:clrMapOvr>
    <a:masterClrMapping/>
  </p:clrMapOvr>
  <p:transition spd="slow"/>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platzhalter 3">
            <a:extLst>
              <a:ext uri="{FF2B5EF4-FFF2-40B4-BE49-F238E27FC236}">
                <a16:creationId xmlns:a16="http://schemas.microsoft.com/office/drawing/2014/main" id="{C3DB0F9C-3FA2-4708-BE72-51AF3B067AD5}"/>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graphicFrame>
        <p:nvGraphicFramePr>
          <p:cNvPr id="3" name="Tabelle 2">
            <a:extLst>
              <a:ext uri="{FF2B5EF4-FFF2-40B4-BE49-F238E27FC236}">
                <a16:creationId xmlns:a16="http://schemas.microsoft.com/office/drawing/2014/main" id="{4ABC09D2-A906-44E8-A624-81972E85CBA6}"/>
              </a:ext>
            </a:extLst>
          </p:cNvPr>
          <p:cNvGraphicFramePr>
            <a:graphicFrameLocks noGrp="1"/>
          </p:cNvGraphicFramePr>
          <p:nvPr>
            <p:extLst>
              <p:ext uri="{D42A27DB-BD31-4B8C-83A1-F6EECF244321}">
                <p14:modId xmlns:p14="http://schemas.microsoft.com/office/powerpoint/2010/main" val="1827168592"/>
              </p:ext>
            </p:extLst>
          </p:nvPr>
        </p:nvGraphicFramePr>
        <p:xfrm>
          <a:off x="1058440" y="1411288"/>
          <a:ext cx="8640762" cy="1035378"/>
        </p:xfrm>
        <a:graphic>
          <a:graphicData uri="http://schemas.openxmlformats.org/drawingml/2006/table">
            <a:tbl>
              <a:tblPr firstRow="1" bandRow="1">
                <a:tableStyleId>{5C22544A-7EE6-4342-B048-85BDC9FD1C3A}</a:tableStyleId>
              </a:tblPr>
              <a:tblGrid>
                <a:gridCol w="2880254">
                  <a:extLst>
                    <a:ext uri="{9D8B030D-6E8A-4147-A177-3AD203B41FA5}">
                      <a16:colId xmlns:a16="http://schemas.microsoft.com/office/drawing/2014/main" val="2923173723"/>
                    </a:ext>
                  </a:extLst>
                </a:gridCol>
                <a:gridCol w="2880254">
                  <a:extLst>
                    <a:ext uri="{9D8B030D-6E8A-4147-A177-3AD203B41FA5}">
                      <a16:colId xmlns:a16="http://schemas.microsoft.com/office/drawing/2014/main" val="2442423485"/>
                    </a:ext>
                  </a:extLst>
                </a:gridCol>
                <a:gridCol w="2880254">
                  <a:extLst>
                    <a:ext uri="{9D8B030D-6E8A-4147-A177-3AD203B41FA5}">
                      <a16:colId xmlns:a16="http://schemas.microsoft.com/office/drawing/2014/main" val="719255364"/>
                    </a:ext>
                  </a:extLst>
                </a:gridCol>
              </a:tblGrid>
              <a:tr h="456881">
                <a:tc gridSpan="3">
                  <a:txBody>
                    <a:bodyPr/>
                    <a:lstStyle/>
                    <a:p>
                      <a:pPr algn="ctr"/>
                      <a:r>
                        <a:rPr lang="de-DE" sz="1400" dirty="0">
                          <a:solidFill>
                            <a:schemeClr val="tx1"/>
                          </a:solidFill>
                          <a:latin typeface="Century Gothic" panose="020B0502020202020204" pitchFamily="34" charset="0"/>
                        </a:rPr>
                        <a:t>QS-System zu</a:t>
                      </a:r>
                    </a:p>
                    <a:p>
                      <a:pPr algn="ctr"/>
                      <a:endParaRPr lang="de-DE" sz="1200" dirty="0">
                        <a:solidFill>
                          <a:schemeClr val="tx1"/>
                        </a:solidFill>
                        <a:latin typeface="Century Gothic" panose="020B0502020202020204" pitchFamily="34" charset="0"/>
                      </a:endParaRPr>
                    </a:p>
                  </a:txBody>
                  <a:tcPr marL="91434" marR="91434" marT="45563" marB="45563" anchor="ctr">
                    <a:lnB w="12700" cap="flat" cmpd="sng" algn="ctr">
                      <a:solidFill>
                        <a:schemeClr val="tx1"/>
                      </a:solidFill>
                      <a:prstDash val="solid"/>
                      <a:round/>
                      <a:headEnd type="none" w="med" len="med"/>
                      <a:tailEnd type="none" w="med" len="med"/>
                    </a:lnB>
                    <a:noFill/>
                  </a:tcPr>
                </a:tc>
                <a:tc hMerge="1">
                  <a:txBody>
                    <a:bodyPr/>
                    <a:lstStyle/>
                    <a:p>
                      <a:endParaRPr lang="de-DE" sz="1400" dirty="0">
                        <a:solidFill>
                          <a:schemeClr val="tx1"/>
                        </a:solidFill>
                        <a:latin typeface="Century Gothic" panose="020B0502020202020204" pitchFamily="34" charset="0"/>
                      </a:endParaRPr>
                    </a:p>
                  </a:txBody>
                  <a:tcPr/>
                </a:tc>
                <a:tc hMerge="1">
                  <a:txBody>
                    <a:bodyPr/>
                    <a:lstStyle/>
                    <a:p>
                      <a:endParaRPr lang="de-DE" sz="1400" dirty="0">
                        <a:solidFill>
                          <a:schemeClr val="tx1"/>
                        </a:solidFill>
                        <a:latin typeface="Century Gothic" panose="020B0502020202020204" pitchFamily="34" charset="0"/>
                      </a:endParaRPr>
                    </a:p>
                  </a:txBody>
                  <a:tcPr/>
                </a:tc>
                <a:extLst>
                  <a:ext uri="{0D108BD9-81ED-4DB2-BD59-A6C34878D82A}">
                    <a16:rowId xmlns:a16="http://schemas.microsoft.com/office/drawing/2014/main" val="4240366464"/>
                  </a:ext>
                </a:extLst>
              </a:tr>
              <a:tr h="274003">
                <a:tc>
                  <a:txBody>
                    <a:bodyPr/>
                    <a:lstStyle/>
                    <a:p>
                      <a:pPr marL="342900" indent="-342900" algn="l">
                        <a:buAutoNum type="arabicPeriod"/>
                      </a:pPr>
                      <a:r>
                        <a:rPr lang="de-DE" sz="1200" b="1" dirty="0">
                          <a:solidFill>
                            <a:schemeClr val="tx1"/>
                          </a:solidFill>
                          <a:latin typeface="Century Gothic" panose="020B0502020202020204" pitchFamily="34" charset="0"/>
                        </a:rPr>
                        <a:t>Kanzleiorganisation</a:t>
                      </a:r>
                    </a:p>
                  </a:txBody>
                  <a:tcPr marL="91434" marR="91434" marT="45563" marB="455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de-DE" sz="1200" b="1" dirty="0">
                          <a:solidFill>
                            <a:schemeClr val="tx1"/>
                          </a:solidFill>
                          <a:latin typeface="Century Gothic" panose="020B0502020202020204" pitchFamily="34" charset="0"/>
                        </a:rPr>
                        <a:t>2. Auftragsabwicklung</a:t>
                      </a:r>
                    </a:p>
                  </a:txBody>
                  <a:tcPr marL="91434" marR="91434" marT="45563" marB="455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de-DE" sz="1200" b="1" dirty="0">
                          <a:solidFill>
                            <a:schemeClr val="tx1"/>
                          </a:solidFill>
                          <a:latin typeface="Century Gothic" panose="020B0502020202020204" pitchFamily="34" charset="0"/>
                        </a:rPr>
                        <a:t>3. Nachschau</a:t>
                      </a:r>
                    </a:p>
                  </a:txBody>
                  <a:tcPr marL="91434" marR="91434" marT="45563" marB="455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4890126"/>
                  </a:ext>
                </a:extLst>
              </a:tr>
              <a:tr h="274003">
                <a:tc gridSpan="3">
                  <a:txBody>
                    <a:bodyPr/>
                    <a:lstStyle/>
                    <a:p>
                      <a:pPr algn="ctr"/>
                      <a:r>
                        <a:rPr lang="de-DE" sz="1200" dirty="0">
                          <a:solidFill>
                            <a:schemeClr val="tx1"/>
                          </a:solidFill>
                          <a:latin typeface="Century Gothic" panose="020B0502020202020204" pitchFamily="34" charset="0"/>
                        </a:rPr>
                        <a:t>Vorgaben nach dem Gelwäschegesetz</a:t>
                      </a:r>
                    </a:p>
                  </a:txBody>
                  <a:tcPr marL="91434" marR="91434" marT="45563" marB="455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de-DE" sz="1400" dirty="0">
                        <a:solidFill>
                          <a:schemeClr val="tx1"/>
                        </a:solidFill>
                        <a:latin typeface="Century Gothic" panose="020B0502020202020204" pitchFamily="34" charset="0"/>
                      </a:endParaRPr>
                    </a:p>
                  </a:txBody>
                  <a:tcPr anchor="ctr"/>
                </a:tc>
                <a:tc hMerge="1">
                  <a:txBody>
                    <a:bodyPr/>
                    <a:lstStyle/>
                    <a:p>
                      <a:pPr algn="ctr"/>
                      <a:endParaRPr lang="de-DE" sz="14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555242861"/>
                  </a:ext>
                </a:extLst>
              </a:tr>
            </a:tbl>
          </a:graphicData>
        </a:graphic>
      </p:graphicFrame>
      <p:sp>
        <p:nvSpPr>
          <p:cNvPr id="346131" name="Textfeld 17">
            <a:extLst>
              <a:ext uri="{FF2B5EF4-FFF2-40B4-BE49-F238E27FC236}">
                <a16:creationId xmlns:a16="http://schemas.microsoft.com/office/drawing/2014/main" id="{07B03277-3BFE-4A41-8268-B3F4C0658E05}"/>
              </a:ext>
            </a:extLst>
          </p:cNvPr>
          <p:cNvSpPr txBox="1">
            <a:spLocks noChangeArrowheads="1"/>
          </p:cNvSpPr>
          <p:nvPr/>
        </p:nvSpPr>
        <p:spPr bwMode="auto">
          <a:xfrm>
            <a:off x="948928" y="2636838"/>
            <a:ext cx="8640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a:latin typeface="Century Gothic" panose="020B0502020202020204" pitchFamily="34" charset="0"/>
              </a:rPr>
              <a:t>Da die Vorgaben zum Geldwäschegesetz in allen Bereichen des QS-Systems der WP-Praxen zu berücksichtigen sind, werden auch diese zum Gegenstand der Qualitätskontrolle.</a:t>
            </a:r>
          </a:p>
        </p:txBody>
      </p:sp>
      <p:graphicFrame>
        <p:nvGraphicFramePr>
          <p:cNvPr id="22" name="Tabelle 21">
            <a:extLst>
              <a:ext uri="{FF2B5EF4-FFF2-40B4-BE49-F238E27FC236}">
                <a16:creationId xmlns:a16="http://schemas.microsoft.com/office/drawing/2014/main" id="{5811AFC2-0E2E-4E48-BB2A-23217CAE3565}"/>
              </a:ext>
            </a:extLst>
          </p:cNvPr>
          <p:cNvGraphicFramePr>
            <a:graphicFrameLocks noGrp="1"/>
          </p:cNvGraphicFramePr>
          <p:nvPr>
            <p:extLst>
              <p:ext uri="{D42A27DB-BD31-4B8C-83A1-F6EECF244321}">
                <p14:modId xmlns:p14="http://schemas.microsoft.com/office/powerpoint/2010/main" val="843451218"/>
              </p:ext>
            </p:extLst>
          </p:nvPr>
        </p:nvGraphicFramePr>
        <p:xfrm>
          <a:off x="1058440" y="3500438"/>
          <a:ext cx="8640762" cy="2559090"/>
        </p:xfrm>
        <a:graphic>
          <a:graphicData uri="http://schemas.openxmlformats.org/drawingml/2006/table">
            <a:tbl>
              <a:tblPr firstRow="1" bandRow="1">
                <a:tableStyleId>{5C22544A-7EE6-4342-B048-85BDC9FD1C3A}</a:tableStyleId>
              </a:tblPr>
              <a:tblGrid>
                <a:gridCol w="2710869">
                  <a:extLst>
                    <a:ext uri="{9D8B030D-6E8A-4147-A177-3AD203B41FA5}">
                      <a16:colId xmlns:a16="http://schemas.microsoft.com/office/drawing/2014/main" val="2923173723"/>
                    </a:ext>
                  </a:extLst>
                </a:gridCol>
                <a:gridCol w="5929893">
                  <a:extLst>
                    <a:ext uri="{9D8B030D-6E8A-4147-A177-3AD203B41FA5}">
                      <a16:colId xmlns:a16="http://schemas.microsoft.com/office/drawing/2014/main" val="719255364"/>
                    </a:ext>
                  </a:extLst>
                </a:gridCol>
              </a:tblGrid>
              <a:tr h="899050">
                <a:tc>
                  <a:txBody>
                    <a:bodyPr/>
                    <a:lstStyle/>
                    <a:p>
                      <a:pPr marL="0" indent="0" algn="l">
                        <a:buNone/>
                      </a:pPr>
                      <a:r>
                        <a:rPr lang="de-DE" sz="1200" b="1" dirty="0">
                          <a:solidFill>
                            <a:schemeClr val="tx1"/>
                          </a:solidFill>
                          <a:latin typeface="Century Gothic" panose="020B0502020202020204" pitchFamily="34" charset="0"/>
                        </a:rPr>
                        <a:t>1. Kanzleiorganisation (Bsp.)</a:t>
                      </a:r>
                    </a:p>
                  </a:txBody>
                  <a:tcPr marL="91438" marR="91438"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66700" indent="-266700" algn="l">
                        <a:lnSpc>
                          <a:spcPct val="100000"/>
                        </a:lnSpc>
                        <a:spcBef>
                          <a:spcPts val="100"/>
                        </a:spcBef>
                        <a:spcAft>
                          <a:spcPts val="100"/>
                        </a:spcAft>
                        <a:buFont typeface="+mj-lt"/>
                        <a:buAutoNum type="alphaLcPeriod"/>
                      </a:pPr>
                      <a:r>
                        <a:rPr lang="de-DE" sz="1200" b="0" dirty="0">
                          <a:solidFill>
                            <a:schemeClr val="tx1"/>
                          </a:solidFill>
                          <a:latin typeface="Century Gothic" panose="020B0502020202020204" pitchFamily="34" charset="0"/>
                        </a:rPr>
                        <a:t>Prüfung der Identifizierungspflichten</a:t>
                      </a:r>
                    </a:p>
                    <a:p>
                      <a:pPr marL="266700" marR="0" lvl="0" indent="-266700" algn="l" defTabSz="914400" rtl="0" eaLnBrk="1" fontAlgn="auto" latinLnBrk="0" hangingPunct="1">
                        <a:lnSpc>
                          <a:spcPct val="100000"/>
                        </a:lnSpc>
                        <a:spcBef>
                          <a:spcPts val="100"/>
                        </a:spcBef>
                        <a:spcAft>
                          <a:spcPts val="100"/>
                        </a:spcAft>
                        <a:buClrTx/>
                        <a:buSzTx/>
                        <a:buFont typeface="+mj-lt"/>
                        <a:buAutoNum type="alphaLcPeriod"/>
                        <a:tabLst/>
                        <a:defRPr/>
                      </a:pPr>
                      <a:r>
                        <a:rPr lang="de-DE" sz="1200" b="0" dirty="0">
                          <a:solidFill>
                            <a:schemeClr val="tx1"/>
                          </a:solidFill>
                          <a:latin typeface="Century Gothic" panose="020B0502020202020204" pitchFamily="34" charset="0"/>
                        </a:rPr>
                        <a:t>Risikoanalyse und -beurteilung auf Ebene der WP-Praxis</a:t>
                      </a:r>
                    </a:p>
                    <a:p>
                      <a:pPr marL="266700" marR="0" lvl="0" indent="-266700" algn="l" defTabSz="914400" rtl="0" eaLnBrk="1" fontAlgn="auto" latinLnBrk="0" hangingPunct="1">
                        <a:lnSpc>
                          <a:spcPct val="100000"/>
                        </a:lnSpc>
                        <a:spcBef>
                          <a:spcPts val="100"/>
                        </a:spcBef>
                        <a:spcAft>
                          <a:spcPts val="100"/>
                        </a:spcAft>
                        <a:buClrTx/>
                        <a:buSzTx/>
                        <a:buFont typeface="+mj-lt"/>
                        <a:buAutoNum type="alphaLcPeriod"/>
                        <a:tabLst/>
                        <a:defRPr/>
                      </a:pPr>
                      <a:r>
                        <a:rPr lang="de-DE" sz="1200" b="0" dirty="0">
                          <a:solidFill>
                            <a:schemeClr val="tx1"/>
                          </a:solidFill>
                          <a:latin typeface="Century Gothic" panose="020B0502020202020204" pitchFamily="34" charset="0"/>
                        </a:rPr>
                        <a:t>Abgleich mit Transparenzregister (seit 5. EU-Richtlinie)</a:t>
                      </a:r>
                    </a:p>
                    <a:p>
                      <a:pPr marL="266700" marR="0" lvl="0" indent="-266700" algn="l" defTabSz="914400" rtl="0" eaLnBrk="1" fontAlgn="auto" latinLnBrk="0" hangingPunct="1">
                        <a:lnSpc>
                          <a:spcPct val="100000"/>
                        </a:lnSpc>
                        <a:spcBef>
                          <a:spcPts val="100"/>
                        </a:spcBef>
                        <a:spcAft>
                          <a:spcPts val="100"/>
                        </a:spcAft>
                        <a:buClrTx/>
                        <a:buSzTx/>
                        <a:buFont typeface="+mj-lt"/>
                        <a:buAutoNum type="alphaLcPeriod"/>
                        <a:tabLst/>
                        <a:defRPr/>
                      </a:pPr>
                      <a:r>
                        <a:rPr lang="de-DE" sz="1200" b="0">
                          <a:solidFill>
                            <a:schemeClr val="tx1"/>
                          </a:solidFill>
                          <a:latin typeface="Century Gothic" panose="020B0502020202020204" pitchFamily="34" charset="0"/>
                        </a:rPr>
                        <a:t>Transparenzregister (seit 6. EU-Richtlinie)</a:t>
                      </a:r>
                      <a:endParaRPr lang="de-DE" sz="1200" b="0" dirty="0">
                        <a:solidFill>
                          <a:schemeClr val="tx1"/>
                        </a:solidFill>
                        <a:latin typeface="Century Gothic" panose="020B0502020202020204" pitchFamily="34" charset="0"/>
                      </a:endParaRPr>
                    </a:p>
                  </a:txBody>
                  <a:tcPr marL="91438" marR="91438"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890126"/>
                  </a:ext>
                </a:extLst>
              </a:tr>
              <a:tr h="1315602">
                <a:tc>
                  <a:txBody>
                    <a:bodyPr/>
                    <a:lstStyle/>
                    <a:p>
                      <a:pPr marL="0" indent="0" algn="l">
                        <a:buNone/>
                      </a:pPr>
                      <a:r>
                        <a:rPr lang="de-DE" sz="1200" b="1" dirty="0">
                          <a:solidFill>
                            <a:schemeClr val="tx1"/>
                          </a:solidFill>
                          <a:latin typeface="Century Gothic" panose="020B0502020202020204" pitchFamily="34" charset="0"/>
                        </a:rPr>
                        <a:t>2. Auftragsabwicklung (Bsp.)</a:t>
                      </a:r>
                    </a:p>
                  </a:txBody>
                  <a:tcPr marL="91438" marR="91438"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lnSpc>
                          <a:spcPct val="100000"/>
                        </a:lnSpc>
                        <a:spcBef>
                          <a:spcPts val="100"/>
                        </a:spcBef>
                        <a:spcAft>
                          <a:spcPts val="100"/>
                        </a:spcAft>
                        <a:buFont typeface="+mj-lt"/>
                        <a:buNone/>
                      </a:pPr>
                      <a:r>
                        <a:rPr lang="de-DE" sz="1200" b="0" dirty="0">
                          <a:solidFill>
                            <a:schemeClr val="tx1"/>
                          </a:solidFill>
                          <a:latin typeface="Century Gothic" panose="020B0502020202020204" pitchFamily="34" charset="0"/>
                        </a:rPr>
                        <a:t>Prüfung </a:t>
                      </a:r>
                      <a:r>
                        <a:rPr lang="de-DE" sz="1200" b="1" dirty="0">
                          <a:solidFill>
                            <a:schemeClr val="tx1"/>
                          </a:solidFill>
                          <a:latin typeface="Century Gothic" panose="020B0502020202020204" pitchFamily="34" charset="0"/>
                        </a:rPr>
                        <a:t>Einhaltung beim Auftraggeber</a:t>
                      </a:r>
                      <a:r>
                        <a:rPr lang="de-DE" sz="1200" b="0" dirty="0">
                          <a:solidFill>
                            <a:schemeClr val="tx1"/>
                          </a:solidFill>
                          <a:latin typeface="Century Gothic" panose="020B0502020202020204" pitchFamily="34" charset="0"/>
                        </a:rPr>
                        <a:t> (insbesondere bestimmte Branchen, </a:t>
                      </a:r>
                    </a:p>
                    <a:p>
                      <a:pPr marL="0" indent="0" algn="l">
                        <a:lnSpc>
                          <a:spcPct val="100000"/>
                        </a:lnSpc>
                        <a:spcBef>
                          <a:spcPts val="100"/>
                        </a:spcBef>
                        <a:spcAft>
                          <a:spcPts val="100"/>
                        </a:spcAft>
                        <a:buFont typeface="+mj-lt"/>
                        <a:buNone/>
                      </a:pPr>
                      <a:r>
                        <a:rPr lang="de-DE" sz="1200" b="0" dirty="0">
                          <a:solidFill>
                            <a:schemeClr val="tx1"/>
                          </a:solidFill>
                          <a:latin typeface="Century Gothic" panose="020B0502020202020204" pitchFamily="34" charset="0"/>
                        </a:rPr>
                        <a:t>z. B. Autohändler, Edelmetallhändler)</a:t>
                      </a:r>
                    </a:p>
                    <a:p>
                      <a:pPr marL="266700" indent="-266700" algn="l">
                        <a:lnSpc>
                          <a:spcPct val="100000"/>
                        </a:lnSpc>
                        <a:spcBef>
                          <a:spcPts val="100"/>
                        </a:spcBef>
                        <a:spcAft>
                          <a:spcPts val="100"/>
                        </a:spcAft>
                        <a:buFont typeface="+mj-lt"/>
                        <a:buAutoNum type="alphaLcPeriod"/>
                      </a:pPr>
                      <a:r>
                        <a:rPr lang="de-DE" sz="1200" b="0" dirty="0">
                          <a:solidFill>
                            <a:schemeClr val="tx1"/>
                          </a:solidFill>
                          <a:latin typeface="Century Gothic" panose="020B0502020202020204" pitchFamily="34" charset="0"/>
                        </a:rPr>
                        <a:t>Prüfung der Identifizierungspflicht</a:t>
                      </a:r>
                    </a:p>
                    <a:p>
                      <a:pPr marL="266700" indent="-266700" algn="l">
                        <a:lnSpc>
                          <a:spcPct val="100000"/>
                        </a:lnSpc>
                        <a:spcBef>
                          <a:spcPts val="100"/>
                        </a:spcBef>
                        <a:spcAft>
                          <a:spcPts val="100"/>
                        </a:spcAft>
                        <a:buFont typeface="+mj-lt"/>
                        <a:buAutoNum type="alphaLcPeriod"/>
                      </a:pPr>
                      <a:r>
                        <a:rPr lang="de-DE" sz="1200" b="0" dirty="0">
                          <a:solidFill>
                            <a:schemeClr val="tx1"/>
                          </a:solidFill>
                          <a:latin typeface="Century Gothic" panose="020B0502020202020204" pitchFamily="34" charset="0"/>
                        </a:rPr>
                        <a:t>Risikoanalyse und -beurteilung </a:t>
                      </a:r>
                    </a:p>
                    <a:p>
                      <a:pPr marL="0" indent="0" algn="l">
                        <a:lnSpc>
                          <a:spcPct val="100000"/>
                        </a:lnSpc>
                        <a:spcBef>
                          <a:spcPts val="100"/>
                        </a:spcBef>
                        <a:spcAft>
                          <a:spcPts val="100"/>
                        </a:spcAft>
                        <a:buFont typeface="+mj-lt"/>
                        <a:buNone/>
                      </a:pPr>
                      <a:r>
                        <a:rPr lang="de-DE" sz="1200" b="0" dirty="0">
                          <a:solidFill>
                            <a:schemeClr val="tx1"/>
                          </a:solidFill>
                          <a:latin typeface="Century Gothic" panose="020B0502020202020204" pitchFamily="34" charset="0"/>
                        </a:rPr>
                        <a:t>c1. Ordnungsgemäße Eintragung im Handelsregister</a:t>
                      </a:r>
                    </a:p>
                    <a:p>
                      <a:pPr marL="0" indent="0" algn="l">
                        <a:lnSpc>
                          <a:spcPct val="100000"/>
                        </a:lnSpc>
                        <a:spcBef>
                          <a:spcPts val="100"/>
                        </a:spcBef>
                        <a:spcAft>
                          <a:spcPts val="100"/>
                        </a:spcAft>
                        <a:buFont typeface="+mj-lt"/>
                        <a:buNone/>
                      </a:pPr>
                      <a:r>
                        <a:rPr lang="de-DE" sz="1200" b="0" dirty="0">
                          <a:solidFill>
                            <a:schemeClr val="tx1"/>
                          </a:solidFill>
                          <a:latin typeface="Century Gothic" panose="020B0502020202020204" pitchFamily="34" charset="0"/>
                        </a:rPr>
                        <a:t>c2. Abgleich Geschäftspartner mit Transparenzregister</a:t>
                      </a:r>
                    </a:p>
                  </a:txBody>
                  <a:tcPr marL="91438" marR="91438"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6327391"/>
                  </a:ext>
                </a:extLst>
              </a:tr>
              <a:tr h="344398">
                <a:tc>
                  <a:txBody>
                    <a:bodyPr/>
                    <a:lstStyle/>
                    <a:p>
                      <a:pPr marL="0" indent="0" algn="l">
                        <a:buNone/>
                      </a:pPr>
                      <a:r>
                        <a:rPr lang="de-DE" sz="1200" b="1" dirty="0">
                          <a:solidFill>
                            <a:schemeClr val="tx1"/>
                          </a:solidFill>
                          <a:latin typeface="Century Gothic" panose="020B0502020202020204" pitchFamily="34" charset="0"/>
                        </a:rPr>
                        <a:t>3. Nachschau (Bsp.)</a:t>
                      </a:r>
                    </a:p>
                  </a:txBody>
                  <a:tcPr marL="91438" marR="91438"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spcBef>
                          <a:spcPts val="100"/>
                        </a:spcBef>
                        <a:spcAft>
                          <a:spcPts val="100"/>
                        </a:spcAft>
                      </a:pPr>
                      <a:r>
                        <a:rPr lang="de-DE" sz="1200" b="0">
                          <a:solidFill>
                            <a:schemeClr val="tx1"/>
                          </a:solidFill>
                          <a:latin typeface="Century Gothic" panose="020B0502020202020204" pitchFamily="34" charset="0"/>
                        </a:rPr>
                        <a:t>Entsprechende </a:t>
                      </a:r>
                      <a:r>
                        <a:rPr lang="de-DE" sz="1200" b="0" dirty="0">
                          <a:solidFill>
                            <a:schemeClr val="tx1"/>
                          </a:solidFill>
                          <a:latin typeface="Century Gothic" panose="020B0502020202020204" pitchFamily="34" charset="0"/>
                        </a:rPr>
                        <a:t>Nachschau zu 1. und 2.</a:t>
                      </a:r>
                    </a:p>
                  </a:txBody>
                  <a:tcPr marL="91438" marR="91438" marT="45673" marB="456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09922"/>
                  </a:ext>
                </a:extLst>
              </a:tr>
            </a:tbl>
          </a:graphicData>
        </a:graphic>
      </p:graphicFrame>
      <p:sp>
        <p:nvSpPr>
          <p:cNvPr id="346147" name="Textfeld 1">
            <a:extLst>
              <a:ext uri="{FF2B5EF4-FFF2-40B4-BE49-F238E27FC236}">
                <a16:creationId xmlns:a16="http://schemas.microsoft.com/office/drawing/2014/main" id="{B62CD4A0-7D35-4D45-9F69-9C8C67C9442C}"/>
              </a:ext>
            </a:extLst>
          </p:cNvPr>
          <p:cNvSpPr txBox="1">
            <a:spLocks noChangeArrowheads="1"/>
          </p:cNvSpPr>
          <p:nvPr/>
        </p:nvSpPr>
        <p:spPr bwMode="auto">
          <a:xfrm>
            <a:off x="958397" y="1020609"/>
            <a:ext cx="79200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r>
              <a:rPr lang="de-DE" altLang="de-DE" sz="1600" b="1" dirty="0">
                <a:solidFill>
                  <a:srgbClr val="00B0F0"/>
                </a:solidFill>
                <a:latin typeface="Century Gothic" panose="020B0502020202020204" pitchFamily="34" charset="0"/>
              </a:rPr>
              <a:t>8.3.1 WP-Praxen und Geldwäscheprävention; Forts.</a:t>
            </a:r>
          </a:p>
        </p:txBody>
      </p:sp>
      <p:sp>
        <p:nvSpPr>
          <p:cNvPr id="10" name="Textfeld 1">
            <a:extLst>
              <a:ext uri="{FF2B5EF4-FFF2-40B4-BE49-F238E27FC236}">
                <a16:creationId xmlns:a16="http://schemas.microsoft.com/office/drawing/2014/main" id="{30ABF1BE-2BFF-4245-957D-71AC7BB235F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platzhalter 3">
            <a:extLst>
              <a:ext uri="{FF2B5EF4-FFF2-40B4-BE49-F238E27FC236}">
                <a16:creationId xmlns:a16="http://schemas.microsoft.com/office/drawing/2014/main" id="{B6A2CA01-D71D-4453-9AE8-50C8B40BD96D}"/>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graphicFrame>
        <p:nvGraphicFramePr>
          <p:cNvPr id="22" name="Tabelle 21">
            <a:extLst>
              <a:ext uri="{FF2B5EF4-FFF2-40B4-BE49-F238E27FC236}">
                <a16:creationId xmlns:a16="http://schemas.microsoft.com/office/drawing/2014/main" id="{5811AFC2-0E2E-4E48-BB2A-23217CAE3565}"/>
              </a:ext>
            </a:extLst>
          </p:cNvPr>
          <p:cNvGraphicFramePr>
            <a:graphicFrameLocks noGrp="1"/>
          </p:cNvGraphicFramePr>
          <p:nvPr>
            <p:extLst>
              <p:ext uri="{D42A27DB-BD31-4B8C-83A1-F6EECF244321}">
                <p14:modId xmlns:p14="http://schemas.microsoft.com/office/powerpoint/2010/main" val="3562147424"/>
              </p:ext>
            </p:extLst>
          </p:nvPr>
        </p:nvGraphicFramePr>
        <p:xfrm>
          <a:off x="1064066" y="1700213"/>
          <a:ext cx="8640762" cy="3529013"/>
        </p:xfrm>
        <a:graphic>
          <a:graphicData uri="http://schemas.openxmlformats.org/drawingml/2006/table">
            <a:tbl>
              <a:tblPr firstRow="1" bandRow="1">
                <a:tableStyleId>{5C22544A-7EE6-4342-B048-85BDC9FD1C3A}</a:tableStyleId>
              </a:tblPr>
              <a:tblGrid>
                <a:gridCol w="1589680">
                  <a:extLst>
                    <a:ext uri="{9D8B030D-6E8A-4147-A177-3AD203B41FA5}">
                      <a16:colId xmlns:a16="http://schemas.microsoft.com/office/drawing/2014/main" val="2923173723"/>
                    </a:ext>
                  </a:extLst>
                </a:gridCol>
                <a:gridCol w="7051082">
                  <a:extLst>
                    <a:ext uri="{9D8B030D-6E8A-4147-A177-3AD203B41FA5}">
                      <a16:colId xmlns:a16="http://schemas.microsoft.com/office/drawing/2014/main" val="719255364"/>
                    </a:ext>
                  </a:extLst>
                </a:gridCol>
              </a:tblGrid>
              <a:tr h="348373">
                <a:tc>
                  <a:txBody>
                    <a:bodyPr/>
                    <a:lstStyle/>
                    <a:p>
                      <a:pPr marL="0" indent="0" algn="l">
                        <a:buNone/>
                      </a:pPr>
                      <a:endParaRPr lang="de-DE" sz="1200" b="1" dirty="0">
                        <a:solidFill>
                          <a:schemeClr val="tx1"/>
                        </a:solidFill>
                        <a:latin typeface="Century Gothic" panose="020B0502020202020204" pitchFamily="34" charset="0"/>
                      </a:endParaRPr>
                    </a:p>
                  </a:txBody>
                  <a:tcPr marL="91433" marR="91433" marT="45735" marB="4573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lgn="l">
                        <a:lnSpc>
                          <a:spcPct val="100000"/>
                        </a:lnSpc>
                        <a:spcBef>
                          <a:spcPts val="100"/>
                        </a:spcBef>
                        <a:spcAft>
                          <a:spcPts val="100"/>
                        </a:spcAft>
                        <a:buFont typeface="+mj-lt"/>
                        <a:buNone/>
                      </a:pPr>
                      <a:r>
                        <a:rPr lang="de-DE" sz="1200" b="1" dirty="0">
                          <a:solidFill>
                            <a:schemeClr val="tx1"/>
                          </a:solidFill>
                          <a:latin typeface="Century Gothic" panose="020B0502020202020204" pitchFamily="34" charset="0"/>
                        </a:rPr>
                        <a:t>Bezeichnung</a:t>
                      </a:r>
                    </a:p>
                  </a:txBody>
                  <a:tcPr marL="91433" marR="91433"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4890126"/>
                  </a:ext>
                </a:extLst>
              </a:tr>
              <a:tr h="812903">
                <a:tc>
                  <a:txBody>
                    <a:bodyPr/>
                    <a:lstStyle/>
                    <a:p>
                      <a:pPr marL="0" indent="0" algn="l">
                        <a:buNone/>
                      </a:pPr>
                      <a:r>
                        <a:rPr lang="de-DE" sz="1200" b="1" dirty="0">
                          <a:solidFill>
                            <a:schemeClr val="tx1"/>
                          </a:solidFill>
                          <a:latin typeface="Century Gothic" panose="020B0502020202020204" pitchFamily="34" charset="0"/>
                        </a:rPr>
                        <a:t>Schritt 0</a:t>
                      </a:r>
                    </a:p>
                    <a:p>
                      <a:pPr marL="0" indent="0" algn="l">
                        <a:buNone/>
                      </a:pPr>
                      <a:r>
                        <a:rPr lang="de-DE" sz="1200" b="1" dirty="0">
                          <a:solidFill>
                            <a:schemeClr val="tx1"/>
                          </a:solidFill>
                          <a:latin typeface="Century Gothic" panose="020B0502020202020204" pitchFamily="34" charset="0"/>
                        </a:rPr>
                        <a:t>(vorgelagerte Handlung)</a:t>
                      </a: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l">
                        <a:lnSpc>
                          <a:spcPct val="100000"/>
                        </a:lnSpc>
                        <a:spcBef>
                          <a:spcPts val="100"/>
                        </a:spcBef>
                        <a:spcAft>
                          <a:spcPts val="100"/>
                        </a:spcAft>
                        <a:buFont typeface="+mj-lt"/>
                        <a:buNone/>
                      </a:pPr>
                      <a:r>
                        <a:rPr lang="de-DE" sz="1200" b="1" dirty="0">
                          <a:solidFill>
                            <a:schemeClr val="tx1"/>
                          </a:solidFill>
                          <a:latin typeface="Century Gothic" panose="020B0502020202020204" pitchFamily="34" charset="0"/>
                        </a:rPr>
                        <a:t>Identifizierung natürliche/juristische Person </a:t>
                      </a:r>
                      <a:r>
                        <a:rPr lang="de-DE" sz="1200" b="0" dirty="0">
                          <a:solidFill>
                            <a:schemeClr val="tx1"/>
                          </a:solidFill>
                          <a:latin typeface="Century Gothic" panose="020B0502020202020204" pitchFamily="34" charset="0"/>
                          <a:sym typeface="Wingdings" panose="05000000000000000000" pitchFamily="2" charset="2"/>
                        </a:rPr>
                        <a:t> Neue Konkretisierungen</a:t>
                      </a:r>
                      <a:endParaRPr lang="de-DE" sz="1200" b="0" dirty="0">
                        <a:solidFill>
                          <a:schemeClr val="tx1"/>
                        </a:solidFill>
                        <a:latin typeface="Century Gothic" panose="020B0502020202020204" pitchFamily="34" charset="0"/>
                      </a:endParaRP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6327391"/>
                  </a:ext>
                </a:extLst>
              </a:tr>
              <a:tr h="612897">
                <a:tc>
                  <a:txBody>
                    <a:bodyPr/>
                    <a:lstStyle/>
                    <a:p>
                      <a:pPr marL="0" indent="0" algn="l">
                        <a:buNone/>
                      </a:pPr>
                      <a:r>
                        <a:rPr lang="de-DE" sz="1200" b="1" dirty="0">
                          <a:solidFill>
                            <a:schemeClr val="tx1"/>
                          </a:solidFill>
                          <a:latin typeface="Century Gothic" panose="020B0502020202020204" pitchFamily="34" charset="0"/>
                        </a:rPr>
                        <a:t>Schritt 1</a:t>
                      </a: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spcBef>
                          <a:spcPts val="100"/>
                        </a:spcBef>
                        <a:spcAft>
                          <a:spcPts val="100"/>
                        </a:spcAft>
                      </a:pPr>
                      <a:r>
                        <a:rPr lang="de-DE" sz="1200" b="0" dirty="0">
                          <a:solidFill>
                            <a:schemeClr val="tx1"/>
                          </a:solidFill>
                          <a:latin typeface="Century Gothic" panose="020B0502020202020204" pitchFamily="34" charset="0"/>
                        </a:rPr>
                        <a:t>Identifizierung als solche (§ 11 GwG)</a:t>
                      </a:r>
                    </a:p>
                    <a:p>
                      <a:pPr algn="l">
                        <a:lnSpc>
                          <a:spcPct val="100000"/>
                        </a:lnSpc>
                        <a:spcBef>
                          <a:spcPts val="100"/>
                        </a:spcBef>
                        <a:spcAft>
                          <a:spcPts val="100"/>
                        </a:spcAft>
                      </a:pPr>
                      <a:r>
                        <a:rPr lang="de-DE" sz="1200" b="0" dirty="0">
                          <a:solidFill>
                            <a:schemeClr val="tx1"/>
                          </a:solidFill>
                          <a:latin typeface="Century Gothic" panose="020B0502020202020204" pitchFamily="34" charset="0"/>
                        </a:rPr>
                        <a:t>„Wer steht </a:t>
                      </a:r>
                      <a:r>
                        <a:rPr lang="de-DE" sz="1200" b="0">
                          <a:solidFill>
                            <a:schemeClr val="tx1"/>
                          </a:solidFill>
                          <a:latin typeface="Century Gothic" panose="020B0502020202020204" pitchFamily="34" charset="0"/>
                        </a:rPr>
                        <a:t>vor einem?“</a:t>
                      </a:r>
                      <a:endParaRPr lang="de-DE" sz="1200" b="0" dirty="0">
                        <a:solidFill>
                          <a:schemeClr val="tx1"/>
                        </a:solidFill>
                        <a:latin typeface="Century Gothic" panose="020B0502020202020204" pitchFamily="34" charset="0"/>
                      </a:endParaRP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09922"/>
                  </a:ext>
                </a:extLst>
              </a:tr>
              <a:tr h="1141943">
                <a:tc>
                  <a:txBody>
                    <a:bodyPr/>
                    <a:lstStyle/>
                    <a:p>
                      <a:pPr marL="0" indent="0" algn="l">
                        <a:buNone/>
                      </a:pPr>
                      <a:r>
                        <a:rPr lang="de-DE" sz="1200" b="1" dirty="0">
                          <a:solidFill>
                            <a:schemeClr val="tx1"/>
                          </a:solidFill>
                          <a:latin typeface="Century Gothic" panose="020B0502020202020204" pitchFamily="34" charset="0"/>
                        </a:rPr>
                        <a:t>Schritt 2</a:t>
                      </a: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spcBef>
                          <a:spcPts val="100"/>
                        </a:spcBef>
                        <a:spcAft>
                          <a:spcPts val="100"/>
                        </a:spcAft>
                      </a:pPr>
                      <a:r>
                        <a:rPr lang="de-DE" sz="1200" b="1" dirty="0">
                          <a:solidFill>
                            <a:schemeClr val="tx1"/>
                          </a:solidFill>
                          <a:latin typeface="Century Gothic" panose="020B0502020202020204" pitchFamily="34" charset="0"/>
                        </a:rPr>
                        <a:t>Identitätsüberprüfung (§ 12 GwG)</a:t>
                      </a:r>
                    </a:p>
                    <a:p>
                      <a:pPr marL="266700" indent="-266700" algn="l">
                        <a:lnSpc>
                          <a:spcPct val="100000"/>
                        </a:lnSpc>
                        <a:spcBef>
                          <a:spcPts val="100"/>
                        </a:spcBef>
                        <a:spcAft>
                          <a:spcPts val="100"/>
                        </a:spcAft>
                        <a:buFont typeface="Arial" panose="020B0604020202020204" pitchFamily="34" charset="0"/>
                        <a:buChar char="•"/>
                      </a:pPr>
                      <a:r>
                        <a:rPr lang="de-DE" sz="1200" b="0" dirty="0">
                          <a:solidFill>
                            <a:schemeClr val="tx1"/>
                          </a:solidFill>
                          <a:latin typeface="Century Gothic" panose="020B0502020202020204" pitchFamily="34" charset="0"/>
                        </a:rPr>
                        <a:t>„Stimmen Namen, Anschrift, etc. der Person?“</a:t>
                      </a:r>
                    </a:p>
                    <a:p>
                      <a:pPr marL="266700" indent="-266700" algn="l">
                        <a:lnSpc>
                          <a:spcPct val="100000"/>
                        </a:lnSpc>
                        <a:spcBef>
                          <a:spcPts val="100"/>
                        </a:spcBef>
                        <a:spcAft>
                          <a:spcPts val="100"/>
                        </a:spcAft>
                        <a:buFont typeface="Arial" panose="020B0604020202020204" pitchFamily="34" charset="0"/>
                        <a:buChar char="•"/>
                      </a:pPr>
                      <a:r>
                        <a:rPr lang="de-DE" sz="1200" b="0" dirty="0">
                          <a:solidFill>
                            <a:schemeClr val="tx1"/>
                          </a:solidFill>
                          <a:latin typeface="Century Gothic" panose="020B0502020202020204" pitchFamily="34" charset="0"/>
                        </a:rPr>
                        <a:t>„Ist er/sie es wirklich?“</a:t>
                      </a:r>
                    </a:p>
                    <a:p>
                      <a:pPr marL="266700" indent="-266700" algn="l">
                        <a:lnSpc>
                          <a:spcPct val="100000"/>
                        </a:lnSpc>
                        <a:spcBef>
                          <a:spcPts val="100"/>
                        </a:spcBef>
                        <a:spcAft>
                          <a:spcPts val="100"/>
                        </a:spcAft>
                        <a:buFont typeface="Arial" panose="020B0604020202020204" pitchFamily="34" charset="0"/>
                        <a:buChar char="•"/>
                      </a:pPr>
                      <a:r>
                        <a:rPr lang="de-DE" sz="1200" b="0" dirty="0">
                          <a:solidFill>
                            <a:schemeClr val="tx1"/>
                          </a:solidFill>
                          <a:latin typeface="Century Gothic" panose="020B0502020202020204" pitchFamily="34" charset="0"/>
                        </a:rPr>
                        <a:t>„Sind die erhaltenen Angaben wahrheitsgemäß“</a:t>
                      </a: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351559"/>
                  </a:ext>
                </a:extLst>
              </a:tr>
              <a:tr h="612897">
                <a:tc>
                  <a:txBody>
                    <a:bodyPr/>
                    <a:lstStyle/>
                    <a:p>
                      <a:pPr marL="0" indent="0" algn="l">
                        <a:buNone/>
                      </a:pPr>
                      <a:r>
                        <a:rPr lang="de-DE" sz="1200" b="1" dirty="0">
                          <a:solidFill>
                            <a:schemeClr val="tx1"/>
                          </a:solidFill>
                          <a:latin typeface="Century Gothic" panose="020B0502020202020204" pitchFamily="34" charset="0"/>
                        </a:rPr>
                        <a:t>Schritt 3</a:t>
                      </a: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spcBef>
                          <a:spcPts val="100"/>
                        </a:spcBef>
                        <a:spcAft>
                          <a:spcPts val="100"/>
                        </a:spcAft>
                      </a:pPr>
                      <a:r>
                        <a:rPr lang="de-DE" sz="1200" b="1" dirty="0">
                          <a:solidFill>
                            <a:schemeClr val="tx1"/>
                          </a:solidFill>
                          <a:latin typeface="Century Gothic" panose="020B0502020202020204" pitchFamily="34" charset="0"/>
                        </a:rPr>
                        <a:t>Dokumentation und Aufbewahrung der Unterlagen (§ 8 GwG)</a:t>
                      </a:r>
                    </a:p>
                    <a:p>
                      <a:pPr algn="l">
                        <a:lnSpc>
                          <a:spcPct val="100000"/>
                        </a:lnSpc>
                        <a:spcBef>
                          <a:spcPts val="100"/>
                        </a:spcBef>
                        <a:spcAft>
                          <a:spcPts val="100"/>
                        </a:spcAft>
                      </a:pPr>
                      <a:r>
                        <a:rPr lang="de-DE" sz="1200" b="0" dirty="0">
                          <a:solidFill>
                            <a:schemeClr val="tx1"/>
                          </a:solidFill>
                          <a:latin typeface="Century Gothic" panose="020B0502020202020204" pitchFamily="34" charset="0"/>
                        </a:rPr>
                        <a:t>„Kann mein Vorhaben später belegt werden?“</a:t>
                      </a:r>
                    </a:p>
                  </a:txBody>
                  <a:tcPr marL="91433" marR="91433"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866161"/>
                  </a:ext>
                </a:extLst>
              </a:tr>
            </a:tbl>
          </a:graphicData>
        </a:graphic>
      </p:graphicFrame>
      <p:sp>
        <p:nvSpPr>
          <p:cNvPr id="348186" name="Textfeld 1">
            <a:extLst>
              <a:ext uri="{FF2B5EF4-FFF2-40B4-BE49-F238E27FC236}">
                <a16:creationId xmlns:a16="http://schemas.microsoft.com/office/drawing/2014/main" id="{362DC3B1-21E8-45F2-BE26-8430C766F38B}"/>
              </a:ext>
            </a:extLst>
          </p:cNvPr>
          <p:cNvSpPr txBox="1">
            <a:spLocks noChangeArrowheads="1"/>
          </p:cNvSpPr>
          <p:nvPr/>
        </p:nvSpPr>
        <p:spPr bwMode="auto">
          <a:xfrm>
            <a:off x="967023" y="1044110"/>
            <a:ext cx="79200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r>
              <a:rPr lang="de-DE" altLang="de-DE" sz="1600" b="1" dirty="0">
                <a:solidFill>
                  <a:srgbClr val="00B0F0"/>
                </a:solidFill>
                <a:latin typeface="Century Gothic" panose="020B0502020202020204" pitchFamily="34" charset="0"/>
              </a:rPr>
              <a:t>8.3.1 WP-Praxen und Geldwäscheprävention; Forts.</a:t>
            </a:r>
          </a:p>
        </p:txBody>
      </p:sp>
      <p:sp>
        <p:nvSpPr>
          <p:cNvPr id="8" name="Textfeld 1">
            <a:extLst>
              <a:ext uri="{FF2B5EF4-FFF2-40B4-BE49-F238E27FC236}">
                <a16:creationId xmlns:a16="http://schemas.microsoft.com/office/drawing/2014/main" id="{C53E8150-86A5-49E5-8530-FA7AF9A3F49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platzhalter 3">
            <a:extLst>
              <a:ext uri="{FF2B5EF4-FFF2-40B4-BE49-F238E27FC236}">
                <a16:creationId xmlns:a16="http://schemas.microsoft.com/office/drawing/2014/main" id="{BC7786F1-A320-4127-92BC-B93F67C86855}"/>
              </a:ext>
            </a:extLst>
          </p:cNvPr>
          <p:cNvSpPr>
            <a:spLocks noGrp="1"/>
          </p:cNvSpPr>
          <p:nvPr>
            <p:ph type="body" sz="quarter" idx="4294967295"/>
          </p:nvPr>
        </p:nvSpPr>
        <p:spPr>
          <a:xfrm>
            <a:off x="-736134" y="287338"/>
            <a:ext cx="6264275" cy="180975"/>
          </a:xfrm>
          <a:prstGeom prst="rect">
            <a:avLst/>
          </a:prstGeom>
        </p:spPr>
        <p:txBody>
          <a:bodyPr/>
          <a:lstStyle/>
          <a:p>
            <a:r>
              <a:rPr lang="de-DE" altLang="de-DE" sz="1000"/>
              <a:t> </a:t>
            </a:r>
          </a:p>
        </p:txBody>
      </p:sp>
      <p:sp>
        <p:nvSpPr>
          <p:cNvPr id="350211" name="Textfeld 1">
            <a:extLst>
              <a:ext uri="{FF2B5EF4-FFF2-40B4-BE49-F238E27FC236}">
                <a16:creationId xmlns:a16="http://schemas.microsoft.com/office/drawing/2014/main" id="{B0A6E646-7B9F-4543-844D-3B47944E4A1C}"/>
              </a:ext>
            </a:extLst>
          </p:cNvPr>
          <p:cNvSpPr txBox="1">
            <a:spLocks noChangeArrowheads="1"/>
          </p:cNvSpPr>
          <p:nvPr/>
        </p:nvSpPr>
        <p:spPr bwMode="auto">
          <a:xfrm>
            <a:off x="955940" y="1035484"/>
            <a:ext cx="11018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tabLst>
                <a:tab pos="500063"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9pPr>
          </a:lstStyle>
          <a:p>
            <a:r>
              <a:rPr lang="de-DE" altLang="de-DE" sz="1600" b="1" dirty="0">
                <a:solidFill>
                  <a:srgbClr val="00B0F0"/>
                </a:solidFill>
                <a:latin typeface="Century Gothic" panose="020B0502020202020204" pitchFamily="34" charset="0"/>
              </a:rPr>
              <a:t>8.3.2 Vereinfachter Überblick: Feststellungs-, Identifizierungs- und Überprüfungspflichten nach GwG</a:t>
            </a:r>
          </a:p>
        </p:txBody>
      </p:sp>
      <p:sp>
        <p:nvSpPr>
          <p:cNvPr id="350212" name="Ellipse 9">
            <a:extLst>
              <a:ext uri="{FF2B5EF4-FFF2-40B4-BE49-F238E27FC236}">
                <a16:creationId xmlns:a16="http://schemas.microsoft.com/office/drawing/2014/main" id="{54CC9680-E80E-458E-B8C2-EAFA2C46EC50}"/>
              </a:ext>
            </a:extLst>
          </p:cNvPr>
          <p:cNvSpPr>
            <a:spLocks noChangeArrowheads="1"/>
          </p:cNvSpPr>
          <p:nvPr/>
        </p:nvSpPr>
        <p:spPr bwMode="auto">
          <a:xfrm>
            <a:off x="4280366" y="2492375"/>
            <a:ext cx="2187575" cy="20161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sz="1200"/>
          </a:p>
        </p:txBody>
      </p:sp>
      <p:cxnSp>
        <p:nvCxnSpPr>
          <p:cNvPr id="350213" name="Gerade Verbindung 21">
            <a:extLst>
              <a:ext uri="{FF2B5EF4-FFF2-40B4-BE49-F238E27FC236}">
                <a16:creationId xmlns:a16="http://schemas.microsoft.com/office/drawing/2014/main" id="{A9AA08B3-0EC8-44C1-BE8A-80A2186A1060}"/>
              </a:ext>
            </a:extLst>
          </p:cNvPr>
          <p:cNvCxnSpPr>
            <a:cxnSpLocks noChangeShapeType="1"/>
          </p:cNvCxnSpPr>
          <p:nvPr/>
        </p:nvCxnSpPr>
        <p:spPr bwMode="auto">
          <a:xfrm>
            <a:off x="4628029" y="2762250"/>
            <a:ext cx="371475" cy="30638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0214" name="Gerade Verbindung 22">
            <a:extLst>
              <a:ext uri="{FF2B5EF4-FFF2-40B4-BE49-F238E27FC236}">
                <a16:creationId xmlns:a16="http://schemas.microsoft.com/office/drawing/2014/main" id="{1CE431F1-B732-4E48-9CA5-FC2EE3CCA4E0}"/>
              </a:ext>
            </a:extLst>
          </p:cNvPr>
          <p:cNvCxnSpPr>
            <a:cxnSpLocks noChangeShapeType="1"/>
            <a:stCxn id="350212" idx="7"/>
            <a:endCxn id="350223" idx="7"/>
          </p:cNvCxnSpPr>
          <p:nvPr/>
        </p:nvCxnSpPr>
        <p:spPr bwMode="auto">
          <a:xfrm flipH="1">
            <a:off x="5812304" y="2787650"/>
            <a:ext cx="334962" cy="30638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0215" name="Gerade Verbindung 23">
            <a:extLst>
              <a:ext uri="{FF2B5EF4-FFF2-40B4-BE49-F238E27FC236}">
                <a16:creationId xmlns:a16="http://schemas.microsoft.com/office/drawing/2014/main" id="{8C5DD8D0-9A21-4147-B7F8-6BB93F4A674C}"/>
              </a:ext>
            </a:extLst>
          </p:cNvPr>
          <p:cNvCxnSpPr>
            <a:cxnSpLocks noChangeShapeType="1"/>
            <a:stCxn id="350223" idx="4"/>
            <a:endCxn id="350212" idx="4"/>
          </p:cNvCxnSpPr>
          <p:nvPr/>
        </p:nvCxnSpPr>
        <p:spPr bwMode="auto">
          <a:xfrm>
            <a:off x="5356691" y="4083050"/>
            <a:ext cx="17463" cy="4254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a:extLst>
              <a:ext uri="{FF2B5EF4-FFF2-40B4-BE49-F238E27FC236}">
                <a16:creationId xmlns:a16="http://schemas.microsoft.com/office/drawing/2014/main" id="{0C1F16E6-28B4-48FC-BFDA-CA605A609FF7}"/>
              </a:ext>
            </a:extLst>
          </p:cNvPr>
          <p:cNvSpPr txBox="1"/>
          <p:nvPr/>
        </p:nvSpPr>
        <p:spPr>
          <a:xfrm>
            <a:off x="968841" y="3841750"/>
            <a:ext cx="3236913" cy="1754188"/>
          </a:xfrm>
          <a:prstGeom prst="rect">
            <a:avLst/>
          </a:prstGeom>
          <a:noFill/>
        </p:spPr>
        <p:txBody>
          <a:bodyPr>
            <a:spAutoFit/>
          </a:bodyPr>
          <a:lstStyle/>
          <a:p>
            <a:pPr>
              <a:tabLst>
                <a:tab pos="0" algn="l"/>
              </a:tabLst>
              <a:defRPr/>
            </a:pPr>
            <a:r>
              <a:rPr lang="de-DE" sz="1200" b="1" dirty="0">
                <a:solidFill>
                  <a:srgbClr val="00B0F0"/>
                </a:solidFill>
                <a:latin typeface="Century Gothic" panose="020B0502020202020204" pitchFamily="34" charset="0"/>
              </a:rPr>
              <a:t>Auftretende Person</a:t>
            </a:r>
          </a:p>
          <a:p>
            <a:pPr>
              <a:tabLst>
                <a:tab pos="0" algn="l"/>
              </a:tabLst>
              <a:defRPr/>
            </a:pPr>
            <a:endParaRPr lang="de-DE" sz="1200" b="1" u="sng" dirty="0">
              <a:latin typeface="Century Gothic" panose="020B0502020202020204" pitchFamily="34" charset="0"/>
            </a:endParaRPr>
          </a:p>
          <a:p>
            <a:pPr>
              <a:tabLst>
                <a:tab pos="0" algn="l"/>
              </a:tabLst>
              <a:defRPr/>
            </a:pPr>
            <a:r>
              <a:rPr lang="de-DE" sz="1200" b="1" dirty="0">
                <a:latin typeface="Century Gothic" panose="020B0502020202020204" pitchFamily="34" charset="0"/>
              </a:rPr>
              <a:t>Bei natürlicher Person: Personalausweis</a:t>
            </a:r>
          </a:p>
          <a:p>
            <a:pPr>
              <a:tabLst>
                <a:tab pos="0" algn="l"/>
              </a:tabLst>
              <a:defRPr/>
            </a:pPr>
            <a:r>
              <a:rPr lang="de-DE" sz="1200" b="1" dirty="0">
                <a:latin typeface="Century Gothic" panose="020B0502020202020204" pitchFamily="34" charset="0"/>
              </a:rPr>
              <a:t>Bei juristischer Person:</a:t>
            </a:r>
          </a:p>
          <a:p>
            <a:pPr marL="285750" indent="-285750">
              <a:buFont typeface="Wingdings 3" panose="05040102010807070707" pitchFamily="18" charset="2"/>
              <a:buChar char=""/>
              <a:tabLst>
                <a:tab pos="0" algn="l"/>
                <a:tab pos="1257300" algn="l"/>
              </a:tabLst>
              <a:defRPr/>
            </a:pPr>
            <a:r>
              <a:rPr lang="de-DE" sz="1200" b="1" dirty="0">
                <a:latin typeface="Century Gothic" panose="020B0502020202020204" pitchFamily="34" charset="0"/>
              </a:rPr>
              <a:t>Regelfall: 	Registerauszug</a:t>
            </a:r>
          </a:p>
          <a:p>
            <a:pPr marL="285750" indent="-285750">
              <a:buFont typeface="Wingdings 3" panose="05040102010807070707" pitchFamily="18" charset="2"/>
              <a:buChar char=""/>
              <a:tabLst>
                <a:tab pos="0" algn="l"/>
                <a:tab pos="1257300" algn="l"/>
              </a:tabLst>
              <a:defRPr/>
            </a:pPr>
            <a:r>
              <a:rPr lang="de-DE" sz="1200" b="1" dirty="0">
                <a:latin typeface="Century Gothic" panose="020B0502020202020204" pitchFamily="34" charset="0"/>
              </a:rPr>
              <a:t>Ausnahme:	</a:t>
            </a:r>
            <a:r>
              <a:rPr lang="de-DE" sz="1200" b="1" dirty="0">
                <a:latin typeface="Century Gothic" panose="020B0502020202020204" pitchFamily="34" charset="0"/>
                <a:sym typeface="Wingdings 2"/>
              </a:rPr>
              <a:t>   </a:t>
            </a:r>
            <a:r>
              <a:rPr lang="de-DE" sz="1200" b="1" dirty="0">
                <a:latin typeface="Century Gothic" panose="020B0502020202020204" pitchFamily="34" charset="0"/>
              </a:rPr>
              <a:t>Einzelvertrag</a:t>
            </a:r>
          </a:p>
          <a:p>
            <a:pPr marL="1257300">
              <a:tabLst>
                <a:tab pos="0" algn="l"/>
              </a:tabLst>
              <a:defRPr/>
            </a:pPr>
            <a:r>
              <a:rPr lang="de-DE" sz="1200" b="1" dirty="0">
                <a:latin typeface="Century Gothic" panose="020B0502020202020204" pitchFamily="34" charset="0"/>
                <a:sym typeface="Wingdings 2"/>
              </a:rPr>
              <a:t>   </a:t>
            </a:r>
            <a:r>
              <a:rPr lang="de-DE" sz="1200" b="1" dirty="0">
                <a:latin typeface="Century Gothic" panose="020B0502020202020204" pitchFamily="34" charset="0"/>
              </a:rPr>
              <a:t>Vollmacht</a:t>
            </a:r>
          </a:p>
          <a:p>
            <a:pPr marL="1257300">
              <a:tabLst>
                <a:tab pos="0" algn="l"/>
                <a:tab pos="1343025" algn="l"/>
              </a:tabLst>
              <a:defRPr/>
            </a:pPr>
            <a:r>
              <a:rPr lang="de-DE" sz="1200" b="1" dirty="0">
                <a:latin typeface="Century Gothic" panose="020B0502020202020204" pitchFamily="34" charset="0"/>
                <a:sym typeface="Wingdings 2"/>
              </a:rPr>
              <a:t>   </a:t>
            </a:r>
            <a:r>
              <a:rPr lang="de-DE" sz="1200" b="1" dirty="0">
                <a:latin typeface="Century Gothic" panose="020B0502020202020204" pitchFamily="34" charset="0"/>
              </a:rPr>
              <a:t>Verträge</a:t>
            </a:r>
          </a:p>
          <a:p>
            <a:pPr marL="1257300" lvl="2">
              <a:tabLst>
                <a:tab pos="0" algn="l"/>
                <a:tab pos="1343025" algn="l"/>
              </a:tabLst>
              <a:defRPr/>
            </a:pPr>
            <a:r>
              <a:rPr lang="de-DE" sz="1200" b="1" dirty="0">
                <a:latin typeface="Century Gothic" panose="020B0502020202020204" pitchFamily="34" charset="0"/>
                <a:sym typeface="Wingdings 2"/>
              </a:rPr>
              <a:t></a:t>
            </a:r>
            <a:r>
              <a:rPr lang="de-DE" sz="1200" b="1" dirty="0">
                <a:latin typeface="Century Gothic" panose="020B0502020202020204" pitchFamily="34" charset="0"/>
              </a:rPr>
              <a:t>   …</a:t>
            </a:r>
          </a:p>
        </p:txBody>
      </p:sp>
      <p:cxnSp>
        <p:nvCxnSpPr>
          <p:cNvPr id="350217" name="Gerade Verbindung mit Pfeil 14">
            <a:extLst>
              <a:ext uri="{FF2B5EF4-FFF2-40B4-BE49-F238E27FC236}">
                <a16:creationId xmlns:a16="http://schemas.microsoft.com/office/drawing/2014/main" id="{EEFC30D5-6C29-4FC8-9976-B93202247B4A}"/>
              </a:ext>
            </a:extLst>
          </p:cNvPr>
          <p:cNvCxnSpPr>
            <a:cxnSpLocks/>
          </p:cNvCxnSpPr>
          <p:nvPr/>
        </p:nvCxnSpPr>
        <p:spPr bwMode="auto">
          <a:xfrm flipH="1" flipV="1">
            <a:off x="2335681" y="1989138"/>
            <a:ext cx="2157410" cy="647774"/>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0218" name="Gerade Verbindung mit Pfeil 16">
            <a:extLst>
              <a:ext uri="{FF2B5EF4-FFF2-40B4-BE49-F238E27FC236}">
                <a16:creationId xmlns:a16="http://schemas.microsoft.com/office/drawing/2014/main" id="{1670E326-B17C-4D70-95B8-1588A7CAB99E}"/>
              </a:ext>
            </a:extLst>
          </p:cNvPr>
          <p:cNvCxnSpPr>
            <a:cxnSpLocks/>
          </p:cNvCxnSpPr>
          <p:nvPr/>
        </p:nvCxnSpPr>
        <p:spPr bwMode="auto">
          <a:xfrm flipV="1">
            <a:off x="6147266" y="1989138"/>
            <a:ext cx="941388" cy="647774"/>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0219" name="Textfeld 17">
            <a:extLst>
              <a:ext uri="{FF2B5EF4-FFF2-40B4-BE49-F238E27FC236}">
                <a16:creationId xmlns:a16="http://schemas.microsoft.com/office/drawing/2014/main" id="{105426A7-9048-473A-B02C-DB76FFB56AF2}"/>
              </a:ext>
            </a:extLst>
          </p:cNvPr>
          <p:cNvSpPr txBox="1">
            <a:spLocks noChangeArrowheads="1"/>
          </p:cNvSpPr>
          <p:nvPr/>
        </p:nvSpPr>
        <p:spPr bwMode="auto">
          <a:xfrm>
            <a:off x="1435566" y="5876925"/>
            <a:ext cx="2484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200" b="1">
                <a:solidFill>
                  <a:srgbClr val="FF0000"/>
                </a:solidFill>
                <a:latin typeface="Century Gothic" panose="020B0502020202020204" pitchFamily="34" charset="0"/>
              </a:rPr>
              <a:t>besondere Sorgfalt erforderlich</a:t>
            </a:r>
          </a:p>
        </p:txBody>
      </p:sp>
      <p:cxnSp>
        <p:nvCxnSpPr>
          <p:cNvPr id="350220" name="Gerade Verbindung mit Pfeil 18">
            <a:extLst>
              <a:ext uri="{FF2B5EF4-FFF2-40B4-BE49-F238E27FC236}">
                <a16:creationId xmlns:a16="http://schemas.microsoft.com/office/drawing/2014/main" id="{BC5638DD-6795-45E6-9F68-2928038BA158}"/>
              </a:ext>
            </a:extLst>
          </p:cNvPr>
          <p:cNvCxnSpPr>
            <a:cxnSpLocks/>
          </p:cNvCxnSpPr>
          <p:nvPr/>
        </p:nvCxnSpPr>
        <p:spPr bwMode="auto">
          <a:xfrm flipH="1">
            <a:off x="2551579" y="3824288"/>
            <a:ext cx="1654175" cy="149225"/>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19">
            <a:extLst>
              <a:ext uri="{FF2B5EF4-FFF2-40B4-BE49-F238E27FC236}">
                <a16:creationId xmlns:a16="http://schemas.microsoft.com/office/drawing/2014/main" id="{1758CBF8-714E-42BC-9A7A-072D16852C83}"/>
              </a:ext>
            </a:extLst>
          </p:cNvPr>
          <p:cNvSpPr txBox="1"/>
          <p:nvPr/>
        </p:nvSpPr>
        <p:spPr>
          <a:xfrm>
            <a:off x="967254" y="1844675"/>
            <a:ext cx="3525837" cy="1385888"/>
          </a:xfrm>
          <a:prstGeom prst="rect">
            <a:avLst/>
          </a:prstGeom>
          <a:noFill/>
        </p:spPr>
        <p:txBody>
          <a:bodyPr wrap="square">
            <a:spAutoFit/>
          </a:bodyPr>
          <a:lstStyle/>
          <a:p>
            <a:pPr>
              <a:tabLst>
                <a:tab pos="0" algn="l"/>
              </a:tabLst>
              <a:defRPr/>
            </a:pPr>
            <a:r>
              <a:rPr lang="de-DE" sz="1200" b="1" dirty="0">
                <a:solidFill>
                  <a:srgbClr val="00B0F0"/>
                </a:solidFill>
                <a:latin typeface="Century Gothic" panose="020B0502020202020204" pitchFamily="34" charset="0"/>
              </a:rPr>
              <a:t>Vertragspartner</a:t>
            </a:r>
          </a:p>
          <a:p>
            <a:pPr>
              <a:tabLst>
                <a:tab pos="0" algn="l"/>
              </a:tabLst>
              <a:defRPr/>
            </a:pPr>
            <a:endParaRPr lang="de-DE" sz="1200" b="1" dirty="0">
              <a:latin typeface="Century Gothic" panose="020B0502020202020204" pitchFamily="34" charset="0"/>
            </a:endParaRPr>
          </a:p>
          <a:p>
            <a:pPr>
              <a:tabLst>
                <a:tab pos="0" algn="l"/>
              </a:tabLst>
              <a:defRPr/>
            </a:pPr>
            <a:r>
              <a:rPr lang="de-DE" sz="1200" b="1" dirty="0">
                <a:latin typeface="Century Gothic" panose="020B0502020202020204" pitchFamily="34" charset="0"/>
              </a:rPr>
              <a:t>Bei natürlichen Personen: </a:t>
            </a:r>
          </a:p>
          <a:p>
            <a:pPr>
              <a:tabLst>
                <a:tab pos="0" algn="l"/>
              </a:tabLst>
              <a:defRPr/>
            </a:pPr>
            <a:r>
              <a:rPr lang="de-DE" sz="1200" b="1" dirty="0">
                <a:latin typeface="Century Gothic" panose="020B0502020202020204" pitchFamily="34" charset="0"/>
              </a:rPr>
              <a:t>Personalausweis</a:t>
            </a:r>
          </a:p>
          <a:p>
            <a:pPr>
              <a:tabLst>
                <a:tab pos="0" algn="l"/>
              </a:tabLst>
              <a:defRPr/>
            </a:pPr>
            <a:r>
              <a:rPr lang="de-DE" sz="1200" b="1" dirty="0">
                <a:latin typeface="Century Gothic" panose="020B0502020202020204" pitchFamily="34" charset="0"/>
              </a:rPr>
              <a:t>Bei juristischen Personen:</a:t>
            </a:r>
          </a:p>
          <a:p>
            <a:pPr marL="285750" indent="-285750">
              <a:buFont typeface="Wingdings 3" panose="05040102010807070707" pitchFamily="18" charset="2"/>
              <a:buChar char=""/>
              <a:tabLst>
                <a:tab pos="0" algn="l"/>
                <a:tab pos="1343025" algn="l"/>
              </a:tabLst>
              <a:defRPr/>
            </a:pPr>
            <a:r>
              <a:rPr lang="de-DE" sz="1200" b="1" dirty="0">
                <a:latin typeface="Century Gothic" panose="020B0502020202020204" pitchFamily="34" charset="0"/>
              </a:rPr>
              <a:t>Regelfall: 	Registerauszug</a:t>
            </a:r>
          </a:p>
          <a:p>
            <a:pPr marL="285750" indent="-285750">
              <a:buFont typeface="Wingdings 3" panose="05040102010807070707" pitchFamily="18" charset="2"/>
              <a:buChar char=""/>
              <a:tabLst>
                <a:tab pos="0" algn="l"/>
                <a:tab pos="1343025" algn="l"/>
              </a:tabLst>
              <a:defRPr/>
            </a:pPr>
            <a:r>
              <a:rPr lang="de-DE" sz="1200" b="1" dirty="0">
                <a:latin typeface="Century Gothic" panose="020B0502020202020204" pitchFamily="34" charset="0"/>
              </a:rPr>
              <a:t>Ausnahme: 	Stiftung o.ä.</a:t>
            </a:r>
          </a:p>
        </p:txBody>
      </p:sp>
      <p:sp>
        <p:nvSpPr>
          <p:cNvPr id="21" name="Textfeld 20">
            <a:extLst>
              <a:ext uri="{FF2B5EF4-FFF2-40B4-BE49-F238E27FC236}">
                <a16:creationId xmlns:a16="http://schemas.microsoft.com/office/drawing/2014/main" id="{05CA94F6-7DF3-426B-B472-FF421397E091}"/>
              </a:ext>
            </a:extLst>
          </p:cNvPr>
          <p:cNvSpPr txBox="1"/>
          <p:nvPr/>
        </p:nvSpPr>
        <p:spPr>
          <a:xfrm>
            <a:off x="7088654" y="1844675"/>
            <a:ext cx="2878137" cy="3784600"/>
          </a:xfrm>
          <a:prstGeom prst="rect">
            <a:avLst/>
          </a:prstGeom>
          <a:noFill/>
        </p:spPr>
        <p:txBody>
          <a:bodyPr>
            <a:spAutoFit/>
          </a:bodyPr>
          <a:lstStyle/>
          <a:p>
            <a:pPr>
              <a:defRPr/>
            </a:pPr>
            <a:r>
              <a:rPr lang="de-DE" sz="1200" b="1" dirty="0">
                <a:solidFill>
                  <a:srgbClr val="00B0F0"/>
                </a:solidFill>
                <a:latin typeface="Century Gothic" panose="020B0502020202020204" pitchFamily="34" charset="0"/>
              </a:rPr>
              <a:t>Wirtschaftlich Berechtigter</a:t>
            </a:r>
          </a:p>
          <a:p>
            <a:pPr>
              <a:defRPr/>
            </a:pPr>
            <a:endParaRPr lang="de-DE" sz="1200" b="1" u="sng" dirty="0">
              <a:solidFill>
                <a:srgbClr val="00B0F0"/>
              </a:solidFill>
              <a:latin typeface="Century Gothic" panose="020B0502020202020204" pitchFamily="34" charset="0"/>
            </a:endParaRPr>
          </a:p>
          <a:p>
            <a:pPr>
              <a:defRPr/>
            </a:pPr>
            <a:r>
              <a:rPr lang="de-DE" sz="1200" b="1" dirty="0">
                <a:latin typeface="Century Gothic" panose="020B0502020202020204" pitchFamily="34" charset="0"/>
              </a:rPr>
              <a:t>… einer natürlichen Person:</a:t>
            </a:r>
          </a:p>
          <a:p>
            <a:pPr marL="447675" indent="-266700">
              <a:buFont typeface="Wingdings 3" panose="05040102010807070707" pitchFamily="18" charset="2"/>
              <a:buChar char=""/>
              <a:tabLst>
                <a:tab pos="180975" algn="l"/>
              </a:tabLst>
              <a:defRPr/>
            </a:pPr>
            <a:r>
              <a:rPr lang="de-DE" sz="1200" b="1" dirty="0">
                <a:latin typeface="Century Gothic" panose="020B0502020202020204" pitchFamily="34" charset="0"/>
              </a:rPr>
              <a:t>Grundfall: Ausweis</a:t>
            </a:r>
          </a:p>
          <a:p>
            <a:pPr>
              <a:tabLst>
                <a:tab pos="0" algn="l"/>
              </a:tabLst>
              <a:defRPr/>
            </a:pPr>
            <a:endParaRPr lang="de-DE" sz="1200" b="1" dirty="0">
              <a:latin typeface="Century Gothic" panose="020B0502020202020204" pitchFamily="34" charset="0"/>
            </a:endParaRPr>
          </a:p>
          <a:p>
            <a:pPr>
              <a:tabLst>
                <a:tab pos="0" algn="l"/>
              </a:tabLst>
              <a:defRPr/>
            </a:pPr>
            <a:r>
              <a:rPr lang="de-DE" sz="1200" b="1" dirty="0">
                <a:latin typeface="Century Gothic" panose="020B0502020202020204" pitchFamily="34" charset="0"/>
              </a:rPr>
              <a:t>… einer Personengesellschaft</a:t>
            </a:r>
          </a:p>
          <a:p>
            <a:pPr marL="447675" indent="-266700">
              <a:buFont typeface="Wingdings 3" panose="05040102010807070707" pitchFamily="18" charset="2"/>
              <a:buChar char=""/>
              <a:tabLst>
                <a:tab pos="0" algn="l"/>
              </a:tabLst>
              <a:defRPr/>
            </a:pPr>
            <a:r>
              <a:rPr lang="de-DE" sz="1200" b="1" dirty="0">
                <a:latin typeface="Century Gothic" panose="020B0502020202020204" pitchFamily="34" charset="0"/>
              </a:rPr>
              <a:t>z. B. GbR: Risiko hoch, da </a:t>
            </a:r>
            <a:r>
              <a:rPr lang="de-DE" sz="1200" b="1" dirty="0">
                <a:solidFill>
                  <a:srgbClr val="FF0000"/>
                </a:solidFill>
                <a:latin typeface="Century Gothic" panose="020B0502020202020204" pitchFamily="34" charset="0"/>
              </a:rPr>
              <a:t>kein Register</a:t>
            </a:r>
            <a:r>
              <a:rPr lang="de-DE" sz="1200" b="1" dirty="0">
                <a:latin typeface="Century Gothic" panose="020B0502020202020204" pitchFamily="34" charset="0"/>
              </a:rPr>
              <a:t>, somit schwer prüfbar</a:t>
            </a:r>
          </a:p>
          <a:p>
            <a:pPr marL="447675" indent="-266700">
              <a:buFont typeface="Wingdings 3" panose="05040102010807070707" pitchFamily="18" charset="2"/>
              <a:buChar char=""/>
              <a:tabLst>
                <a:tab pos="0" algn="l"/>
              </a:tabLst>
              <a:defRPr/>
            </a:pPr>
            <a:r>
              <a:rPr lang="de-DE" sz="1200" b="1" dirty="0">
                <a:latin typeface="Century Gothic" panose="020B0502020202020204" pitchFamily="34" charset="0"/>
              </a:rPr>
              <a:t>z. B. Personenhandelsgesellschaft: Risiko hoch, da im </a:t>
            </a:r>
            <a:r>
              <a:rPr lang="de-DE" sz="1200" b="1" dirty="0">
                <a:solidFill>
                  <a:srgbClr val="FF0000"/>
                </a:solidFill>
                <a:latin typeface="Century Gothic" panose="020B0502020202020204" pitchFamily="34" charset="0"/>
              </a:rPr>
              <a:t>HR keine eindeutige Info </a:t>
            </a:r>
            <a:r>
              <a:rPr lang="de-DE" sz="1200" b="1" dirty="0">
                <a:latin typeface="Century Gothic" panose="020B0502020202020204" pitchFamily="34" charset="0"/>
              </a:rPr>
              <a:t>über Gesellschafter und Eigentumsverhältnisse</a:t>
            </a:r>
          </a:p>
          <a:p>
            <a:pPr marL="447675" indent="-266700">
              <a:buFont typeface="Wingdings 3" panose="05040102010807070707" pitchFamily="18" charset="2"/>
              <a:buChar char=""/>
              <a:tabLst>
                <a:tab pos="0" algn="l"/>
              </a:tabLst>
              <a:defRPr/>
            </a:pPr>
            <a:endParaRPr lang="de-DE" sz="1200" b="1" dirty="0">
              <a:latin typeface="Century Gothic" panose="020B0502020202020204" pitchFamily="34" charset="0"/>
            </a:endParaRPr>
          </a:p>
          <a:p>
            <a:pPr>
              <a:tabLst>
                <a:tab pos="0" algn="l"/>
              </a:tabLst>
              <a:defRPr/>
            </a:pPr>
            <a:r>
              <a:rPr lang="de-DE" sz="1200" b="1" dirty="0">
                <a:latin typeface="Century Gothic" panose="020B0502020202020204" pitchFamily="34" charset="0"/>
              </a:rPr>
              <a:t>… bei einer Kapitalgesellschaft</a:t>
            </a:r>
          </a:p>
          <a:p>
            <a:pPr marL="447675" indent="-266700">
              <a:buFont typeface="Wingdings 3" panose="05040102010807070707" pitchFamily="18" charset="2"/>
              <a:buChar char=""/>
              <a:tabLst>
                <a:tab pos="0" algn="l"/>
              </a:tabLst>
              <a:defRPr/>
            </a:pPr>
            <a:r>
              <a:rPr lang="de-DE" sz="1200" b="1" dirty="0">
                <a:latin typeface="Century Gothic" panose="020B0502020202020204" pitchFamily="34" charset="0"/>
              </a:rPr>
              <a:t>z. B. GmbH oder AG (PIE): Risiko gering, da Info aus HR ersichtlich</a:t>
            </a:r>
          </a:p>
          <a:p>
            <a:pPr>
              <a:defRPr/>
            </a:pPr>
            <a:endParaRPr lang="de-DE" sz="1200" dirty="0"/>
          </a:p>
        </p:txBody>
      </p:sp>
      <p:sp>
        <p:nvSpPr>
          <p:cNvPr id="350223" name="Ellipse 22">
            <a:extLst>
              <a:ext uri="{FF2B5EF4-FFF2-40B4-BE49-F238E27FC236}">
                <a16:creationId xmlns:a16="http://schemas.microsoft.com/office/drawing/2014/main" id="{0F83A146-1DB9-4F9A-95EA-F2FCDA5AF4B6}"/>
              </a:ext>
            </a:extLst>
          </p:cNvPr>
          <p:cNvSpPr>
            <a:spLocks noChangeArrowheads="1"/>
          </p:cNvSpPr>
          <p:nvPr/>
        </p:nvSpPr>
        <p:spPr bwMode="auto">
          <a:xfrm>
            <a:off x="4712166" y="2924175"/>
            <a:ext cx="1289050" cy="1158875"/>
          </a:xfrm>
          <a:prstGeom prst="ellipse">
            <a:avLst/>
          </a:prstGeom>
          <a:solidFill>
            <a:srgbClr val="CCECFF"/>
          </a:solidFill>
          <a:ln w="19050" algn="ctr">
            <a:solidFill>
              <a:schemeClr val="tx1"/>
            </a:solidFill>
            <a:round/>
            <a:headEnd/>
            <a:tailEnd/>
          </a:ln>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1200" b="1">
                <a:solidFill>
                  <a:srgbClr val="00B0F0"/>
                </a:solidFill>
                <a:latin typeface="Century Gothic" panose="020B0502020202020204" pitchFamily="34" charset="0"/>
              </a:rPr>
              <a:t>Identi-fizierung</a:t>
            </a:r>
          </a:p>
        </p:txBody>
      </p:sp>
      <p:sp>
        <p:nvSpPr>
          <p:cNvPr id="350224" name="Ellipse 23">
            <a:extLst>
              <a:ext uri="{FF2B5EF4-FFF2-40B4-BE49-F238E27FC236}">
                <a16:creationId xmlns:a16="http://schemas.microsoft.com/office/drawing/2014/main" id="{33B2EAC9-29C7-4304-AFF7-FAC451FD0ADD}"/>
              </a:ext>
            </a:extLst>
          </p:cNvPr>
          <p:cNvSpPr>
            <a:spLocks noChangeArrowheads="1"/>
          </p:cNvSpPr>
          <p:nvPr/>
        </p:nvSpPr>
        <p:spPr bwMode="auto">
          <a:xfrm>
            <a:off x="1038691" y="1628775"/>
            <a:ext cx="215900" cy="215900"/>
          </a:xfrm>
          <a:prstGeom prst="ellipse">
            <a:avLst/>
          </a:prstGeom>
          <a:solidFill>
            <a:srgbClr val="00B0F0"/>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1200" b="1">
                <a:solidFill>
                  <a:schemeClr val="bg1"/>
                </a:solidFill>
                <a:latin typeface="Century Gothic" panose="020B0502020202020204" pitchFamily="34" charset="0"/>
              </a:rPr>
              <a:t>1</a:t>
            </a:r>
          </a:p>
        </p:txBody>
      </p:sp>
      <p:sp>
        <p:nvSpPr>
          <p:cNvPr id="350225" name="Ellipse 24">
            <a:extLst>
              <a:ext uri="{FF2B5EF4-FFF2-40B4-BE49-F238E27FC236}">
                <a16:creationId xmlns:a16="http://schemas.microsoft.com/office/drawing/2014/main" id="{29917891-F228-4C1A-B09E-DEC1994D1DC8}"/>
              </a:ext>
            </a:extLst>
          </p:cNvPr>
          <p:cNvSpPr>
            <a:spLocks noChangeArrowheads="1"/>
          </p:cNvSpPr>
          <p:nvPr/>
        </p:nvSpPr>
        <p:spPr bwMode="auto">
          <a:xfrm>
            <a:off x="1045041" y="3608388"/>
            <a:ext cx="215900" cy="215900"/>
          </a:xfrm>
          <a:prstGeom prst="ellipse">
            <a:avLst/>
          </a:prstGeom>
          <a:solidFill>
            <a:srgbClr val="00B0F0"/>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1200" b="1">
                <a:solidFill>
                  <a:schemeClr val="bg1"/>
                </a:solidFill>
                <a:latin typeface="Century Gothic" panose="020B0502020202020204" pitchFamily="34" charset="0"/>
              </a:rPr>
              <a:t>2</a:t>
            </a:r>
          </a:p>
        </p:txBody>
      </p:sp>
      <p:sp>
        <p:nvSpPr>
          <p:cNvPr id="350226" name="Ellipse 25">
            <a:extLst>
              <a:ext uri="{FF2B5EF4-FFF2-40B4-BE49-F238E27FC236}">
                <a16:creationId xmlns:a16="http://schemas.microsoft.com/office/drawing/2014/main" id="{B21F36B3-8B93-46E3-8520-BBB6B55C22E4}"/>
              </a:ext>
            </a:extLst>
          </p:cNvPr>
          <p:cNvSpPr>
            <a:spLocks noChangeArrowheads="1"/>
          </p:cNvSpPr>
          <p:nvPr/>
        </p:nvSpPr>
        <p:spPr bwMode="auto">
          <a:xfrm>
            <a:off x="7125166" y="1628775"/>
            <a:ext cx="217488" cy="215900"/>
          </a:xfrm>
          <a:prstGeom prst="ellipse">
            <a:avLst/>
          </a:prstGeom>
          <a:solidFill>
            <a:srgbClr val="00B0F0"/>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1200" b="1">
                <a:solidFill>
                  <a:schemeClr val="bg1"/>
                </a:solidFill>
                <a:latin typeface="Century Gothic" panose="020B0502020202020204" pitchFamily="34" charset="0"/>
              </a:rPr>
              <a:t>3</a:t>
            </a:r>
          </a:p>
        </p:txBody>
      </p:sp>
      <p:pic>
        <p:nvPicPr>
          <p:cNvPr id="350227" name="Grafik 29">
            <a:extLst>
              <a:ext uri="{FF2B5EF4-FFF2-40B4-BE49-F238E27FC236}">
                <a16:creationId xmlns:a16="http://schemas.microsoft.com/office/drawing/2014/main" id="{EB727921-D4C9-44AA-8CB1-DE15A2AE4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79" y="3079750"/>
            <a:ext cx="4000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28" name="Grafik 33">
            <a:extLst>
              <a:ext uri="{FF2B5EF4-FFF2-40B4-BE49-F238E27FC236}">
                <a16:creationId xmlns:a16="http://schemas.microsoft.com/office/drawing/2014/main" id="{8B578FD9-769A-4129-AA54-3E159CD0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016" y="2578100"/>
            <a:ext cx="4016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29" name="Grafik 34">
            <a:extLst>
              <a:ext uri="{FF2B5EF4-FFF2-40B4-BE49-F238E27FC236}">
                <a16:creationId xmlns:a16="http://schemas.microsoft.com/office/drawing/2014/main" id="{90B2B3CC-0FD0-4E07-9AC5-169271E6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179" y="4019550"/>
            <a:ext cx="4016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30" name="Grafik 35">
            <a:extLst>
              <a:ext uri="{FF2B5EF4-FFF2-40B4-BE49-F238E27FC236}">
                <a16:creationId xmlns:a16="http://schemas.microsoft.com/office/drawing/2014/main" id="{B09B1A1F-58A2-45C5-A4B6-8E3BBB4D4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29" y="5751513"/>
            <a:ext cx="4000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feld 1">
            <a:extLst>
              <a:ext uri="{FF2B5EF4-FFF2-40B4-BE49-F238E27FC236}">
                <a16:creationId xmlns:a16="http://schemas.microsoft.com/office/drawing/2014/main" id="{82FDADFB-9452-43FE-9369-6496F9DEE0C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platzhalter 3">
            <a:extLst>
              <a:ext uri="{FF2B5EF4-FFF2-40B4-BE49-F238E27FC236}">
                <a16:creationId xmlns:a16="http://schemas.microsoft.com/office/drawing/2014/main" id="{B74AA841-C62F-4959-B0C2-01F22E91C9D5}"/>
              </a:ext>
            </a:extLst>
          </p:cNvPr>
          <p:cNvSpPr>
            <a:spLocks noGrp="1"/>
          </p:cNvSpPr>
          <p:nvPr>
            <p:ph type="body" sz="quarter" idx="4294967295"/>
          </p:nvPr>
        </p:nvSpPr>
        <p:spPr>
          <a:xfrm>
            <a:off x="0" y="287338"/>
            <a:ext cx="6264275" cy="180975"/>
          </a:xfrm>
          <a:prstGeom prst="rect">
            <a:avLst/>
          </a:prstGeom>
        </p:spPr>
        <p:txBody>
          <a:bodyPr/>
          <a:lstStyle/>
          <a:p>
            <a:r>
              <a:rPr lang="de-DE" altLang="de-DE" sz="1000"/>
              <a:t> </a:t>
            </a:r>
          </a:p>
        </p:txBody>
      </p:sp>
      <p:sp>
        <p:nvSpPr>
          <p:cNvPr id="352259" name="AutoShape 7" descr="DIE WELT">
            <a:extLst>
              <a:ext uri="{FF2B5EF4-FFF2-40B4-BE49-F238E27FC236}">
                <a16:creationId xmlns:a16="http://schemas.microsoft.com/office/drawing/2014/main" id="{247C7FC6-C463-4F40-9B63-F2C2281E9E1B}"/>
              </a:ext>
            </a:extLst>
          </p:cNvPr>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3" name="Textfeld 2">
            <a:extLst>
              <a:ext uri="{FF2B5EF4-FFF2-40B4-BE49-F238E27FC236}">
                <a16:creationId xmlns:a16="http://schemas.microsoft.com/office/drawing/2014/main" id="{AC9EE697-2C62-4FC8-9FA4-E27064F0E282}"/>
              </a:ext>
            </a:extLst>
          </p:cNvPr>
          <p:cNvSpPr txBox="1"/>
          <p:nvPr/>
        </p:nvSpPr>
        <p:spPr>
          <a:xfrm>
            <a:off x="966030" y="2849448"/>
            <a:ext cx="10801350" cy="2523768"/>
          </a:xfrm>
          <a:prstGeom prst="rect">
            <a:avLst/>
          </a:prstGeom>
          <a:noFill/>
        </p:spPr>
        <p:txBody>
          <a:bodyPr>
            <a:spAutoFit/>
          </a:bodyPr>
          <a:lstStyle/>
          <a:p>
            <a:pPr marL="266700" indent="-266700"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cs typeface="Arial" charset="0"/>
              </a:rPr>
              <a:t>Neben der Identifizierung über den Registerauszug muss auch die Eigentums- </a:t>
            </a:r>
            <a:r>
              <a:rPr lang="de-DE" sz="1600">
                <a:latin typeface="Century Gothic" panose="020B0502020202020204" pitchFamily="34" charset="0"/>
                <a:cs typeface="Arial" charset="0"/>
              </a:rPr>
              <a:t>und Kontrollstruktur</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des </a:t>
            </a:r>
            <a:r>
              <a:rPr lang="de-DE" sz="1600" dirty="0">
                <a:latin typeface="Century Gothic" panose="020B0502020202020204" pitchFamily="34" charset="0"/>
                <a:cs typeface="Arial" charset="0"/>
              </a:rPr>
              <a:t>Vertragspartners mit angemessenen Mitteln in Erfahrung gebracht werden</a:t>
            </a:r>
            <a:endParaRPr lang="de-DE" sz="1600" b="1" dirty="0">
              <a:latin typeface="Century Gothic" panose="020B0502020202020204" pitchFamily="34" charset="0"/>
              <a:cs typeface="Arial" charset="0"/>
            </a:endParaRPr>
          </a:p>
          <a:p>
            <a:pPr marL="534988" indent="-268288" eaLnBrk="1" hangingPunct="1">
              <a:spcBef>
                <a:spcPts val="600"/>
              </a:spcBef>
              <a:spcAft>
                <a:spcPts val="600"/>
              </a:spcAft>
              <a:buFont typeface="Wingdings" panose="05000000000000000000" pitchFamily="2" charset="2"/>
              <a:buChar char="Ø"/>
              <a:defRPr/>
            </a:pPr>
            <a:r>
              <a:rPr lang="de-DE" sz="1600" dirty="0">
                <a:latin typeface="Century Gothic" panose="020B0502020202020204" pitchFamily="34" charset="0"/>
                <a:cs typeface="Arial" charset="0"/>
              </a:rPr>
              <a:t>Gesellschafterliste (ab 25 % Beteiligungsquote genügt) – </a:t>
            </a:r>
            <a:r>
              <a:rPr lang="de-DE" sz="1600">
                <a:latin typeface="Century Gothic" panose="020B0502020202020204" pitchFamily="34" charset="0"/>
                <a:cs typeface="Arial" charset="0"/>
              </a:rPr>
              <a:t>Vereinfachte Betrachtung</a:t>
            </a:r>
          </a:p>
          <a:p>
            <a:pPr marL="534988" indent="-268288" eaLnBrk="1" hangingPunct="1">
              <a:spcBef>
                <a:spcPts val="600"/>
              </a:spcBef>
              <a:spcAft>
                <a:spcPts val="600"/>
              </a:spcAft>
              <a:buFont typeface="Wingdings" panose="05000000000000000000" pitchFamily="2" charset="2"/>
              <a:buChar char="Ø"/>
              <a:defRPr/>
            </a:pPr>
            <a:r>
              <a:rPr lang="de-DE" sz="1600">
                <a:latin typeface="Century Gothic" panose="020B0502020202020204" pitchFamily="34" charset="0"/>
                <a:cs typeface="Arial" charset="0"/>
              </a:rPr>
              <a:t>Auszug Transparenzregister;</a:t>
            </a:r>
            <a:br>
              <a:rPr lang="de-DE" sz="1600" b="1">
                <a:latin typeface="Century Gothic" panose="020B0502020202020204" pitchFamily="34" charset="0"/>
                <a:cs typeface="Arial" charset="0"/>
              </a:rPr>
            </a:br>
            <a:r>
              <a:rPr lang="de-DE" sz="1600">
                <a:latin typeface="Century Gothic" panose="020B0502020202020204" pitchFamily="34" charset="0"/>
                <a:cs typeface="Arial" charset="0"/>
              </a:rPr>
              <a:t>vgl. </a:t>
            </a:r>
            <a:r>
              <a:rPr lang="de-DE" sz="1600" b="1">
                <a:latin typeface="Century Gothic" panose="020B0502020202020204" pitchFamily="34" charset="0"/>
                <a:cs typeface="Arial" charset="0"/>
              </a:rPr>
              <a:t>Praxishilfe PH 8/11</a:t>
            </a:r>
            <a:endParaRPr lang="de-DE" sz="1600" b="1" dirty="0">
              <a:latin typeface="Century Gothic" panose="020B0502020202020204" pitchFamily="34" charset="0"/>
              <a:cs typeface="Arial" charset="0"/>
            </a:endParaRPr>
          </a:p>
          <a:p>
            <a:pPr marL="266700" indent="-266700"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cs typeface="Arial" charset="0"/>
              </a:rPr>
              <a:t>Bei mehrstufigen Beteiligungsstrukturen sind überdies die Personen zu ermitteln, </a:t>
            </a:r>
            <a:r>
              <a:rPr lang="de-DE" sz="1600">
                <a:latin typeface="Century Gothic" panose="020B0502020202020204" pitchFamily="34" charset="0"/>
                <a:cs typeface="Arial" charset="0"/>
              </a:rPr>
              <a:t>die die</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übergeordneten </a:t>
            </a:r>
            <a:r>
              <a:rPr lang="de-DE" sz="1600" dirty="0">
                <a:latin typeface="Century Gothic" panose="020B0502020202020204" pitchFamily="34" charset="0"/>
                <a:cs typeface="Arial" charset="0"/>
              </a:rPr>
              <a:t>Gesellschaften, die 25 % und mehr der Gesellschaftsanteile </a:t>
            </a:r>
            <a:r>
              <a:rPr lang="de-DE" sz="1600">
                <a:latin typeface="Century Gothic" panose="020B0502020202020204" pitchFamily="34" charset="0"/>
                <a:cs typeface="Arial" charset="0"/>
              </a:rPr>
              <a:t>am Vertragspartner</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halten</a:t>
            </a:r>
            <a:r>
              <a:rPr lang="de-DE" sz="1600" dirty="0">
                <a:latin typeface="Century Gothic" panose="020B0502020202020204" pitchFamily="34" charset="0"/>
                <a:cs typeface="Arial" charset="0"/>
              </a:rPr>
              <a:t>, gesellschaftsrechtlich kontrollieren</a:t>
            </a:r>
          </a:p>
        </p:txBody>
      </p:sp>
      <p:sp>
        <p:nvSpPr>
          <p:cNvPr id="10" name="Text Box 6">
            <a:extLst>
              <a:ext uri="{FF2B5EF4-FFF2-40B4-BE49-F238E27FC236}">
                <a16:creationId xmlns:a16="http://schemas.microsoft.com/office/drawing/2014/main" id="{7FBBB7A7-2AE1-4B2E-963C-5F76DABB5740}"/>
              </a:ext>
            </a:extLst>
          </p:cNvPr>
          <p:cNvSpPr txBox="1">
            <a:spLocks noChangeArrowheads="1"/>
          </p:cNvSpPr>
          <p:nvPr/>
        </p:nvSpPr>
        <p:spPr bwMode="auto">
          <a:xfrm>
            <a:off x="1043253" y="2525598"/>
            <a:ext cx="7818437"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8.3.4 Gesellschafterliste und mehrstufige Beteiligungsstrukturen</a:t>
            </a:r>
            <a:r>
              <a:rPr lang="de-DE" altLang="de-DE" sz="1400" b="1" kern="0" dirty="0">
                <a:solidFill>
                  <a:srgbClr val="00B0F0"/>
                </a:solidFill>
                <a:latin typeface="Century Gothic" pitchFamily="34" charset="0"/>
              </a:rPr>
              <a:t>	</a:t>
            </a:r>
          </a:p>
        </p:txBody>
      </p:sp>
      <p:sp>
        <p:nvSpPr>
          <p:cNvPr id="352262" name="Textfeld 15">
            <a:extLst>
              <a:ext uri="{FF2B5EF4-FFF2-40B4-BE49-F238E27FC236}">
                <a16:creationId xmlns:a16="http://schemas.microsoft.com/office/drawing/2014/main" id="{0F1044DB-D1F7-467D-9BA1-905537EAE67C}"/>
              </a:ext>
            </a:extLst>
          </p:cNvPr>
          <p:cNvSpPr txBox="1">
            <a:spLocks noChangeArrowheads="1"/>
          </p:cNvSpPr>
          <p:nvPr/>
        </p:nvSpPr>
        <p:spPr bwMode="auto">
          <a:xfrm>
            <a:off x="966030" y="1425321"/>
            <a:ext cx="104812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i. d. R. erfolgt Identifizierung anhand von </a:t>
            </a:r>
            <a:r>
              <a:rPr lang="de-DE" altLang="de-DE" sz="1600">
                <a:latin typeface="Century Gothic" panose="020B0502020202020204" pitchFamily="34" charset="0"/>
              </a:rPr>
              <a:t>praxisinternen Arbeitshilfen, z. B. mit Hilfe der Erhebungsbögen der WPK;</a:t>
            </a:r>
            <a:br>
              <a:rPr lang="de-DE" altLang="de-DE" sz="1600">
                <a:latin typeface="Century Gothic" panose="020B0502020202020204" pitchFamily="34" charset="0"/>
              </a:rPr>
            </a:br>
            <a:r>
              <a:rPr lang="de-DE" altLang="de-DE" sz="1600">
                <a:latin typeface="Century Gothic" panose="020B0502020202020204" pitchFamily="34" charset="0"/>
              </a:rPr>
              <a:t>vgl. </a:t>
            </a:r>
            <a:r>
              <a:rPr lang="de-DE" altLang="de-DE" sz="1600" b="1">
                <a:latin typeface="Century Gothic" panose="020B0502020202020204" pitchFamily="34" charset="0"/>
              </a:rPr>
              <a:t>Praxishilfen PH 8/8, Praxishilfe PH 8/9, Praxishilfe PH 8/10 </a:t>
            </a:r>
            <a:endParaRPr lang="de-DE" altLang="de-DE" sz="1600" b="1" dirty="0">
              <a:latin typeface="Century Gothic" panose="020B0502020202020204" pitchFamily="34" charset="0"/>
            </a:endParaRPr>
          </a:p>
        </p:txBody>
      </p:sp>
      <p:sp>
        <p:nvSpPr>
          <p:cNvPr id="352264" name="Textfeld 1">
            <a:extLst>
              <a:ext uri="{FF2B5EF4-FFF2-40B4-BE49-F238E27FC236}">
                <a16:creationId xmlns:a16="http://schemas.microsoft.com/office/drawing/2014/main" id="{ED9DAF37-8FF6-47D5-ACFA-049938719510}"/>
              </a:ext>
            </a:extLst>
          </p:cNvPr>
          <p:cNvSpPr txBox="1">
            <a:spLocks noChangeArrowheads="1"/>
          </p:cNvSpPr>
          <p:nvPr/>
        </p:nvSpPr>
        <p:spPr bwMode="auto">
          <a:xfrm>
            <a:off x="964566" y="1018232"/>
            <a:ext cx="11018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tabLst>
                <a:tab pos="500063"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9pPr>
          </a:lstStyle>
          <a:p>
            <a:r>
              <a:rPr lang="de-DE" altLang="de-DE" sz="1600" b="1" dirty="0">
                <a:solidFill>
                  <a:srgbClr val="00B0F0"/>
                </a:solidFill>
                <a:latin typeface="Century Gothic" panose="020B0502020202020204" pitchFamily="34" charset="0"/>
              </a:rPr>
              <a:t>8.3.3 Prüferhilfen</a:t>
            </a:r>
          </a:p>
        </p:txBody>
      </p:sp>
      <p:sp>
        <p:nvSpPr>
          <p:cNvPr id="12" name="Textfeld 11">
            <a:extLst>
              <a:ext uri="{FF2B5EF4-FFF2-40B4-BE49-F238E27FC236}">
                <a16:creationId xmlns:a16="http://schemas.microsoft.com/office/drawing/2014/main" id="{DE27A293-442D-4061-8A5F-C33208EF202F}"/>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a:solidFill>
                  <a:srgbClr val="CCECFF"/>
                </a:solidFill>
                <a:highlight>
                  <a:srgbClr val="CCECFF"/>
                </a:highlight>
                <a:latin typeface="Century Gothic" panose="020B0502020202020204" pitchFamily="34" charset="0"/>
                <a:cs typeface="Arial" charset="0"/>
              </a:rPr>
              <a:t>05/2025</a:t>
            </a:r>
            <a:endParaRPr lang="de-DE" sz="900" b="0" dirty="0">
              <a:solidFill>
                <a:srgbClr val="CCECFF"/>
              </a:solidFill>
              <a:highlight>
                <a:srgbClr val="CCECFF"/>
              </a:highlight>
              <a:latin typeface="Century Gothic" panose="020B0502020202020204" pitchFamily="34" charset="0"/>
              <a:cs typeface="Arial" charset="0"/>
            </a:endParaRPr>
          </a:p>
        </p:txBody>
      </p:sp>
      <p:sp>
        <p:nvSpPr>
          <p:cNvPr id="14" name="Textfeld 1">
            <a:extLst>
              <a:ext uri="{FF2B5EF4-FFF2-40B4-BE49-F238E27FC236}">
                <a16:creationId xmlns:a16="http://schemas.microsoft.com/office/drawing/2014/main" id="{59D2CD75-B13E-442C-82D5-BB2F0BCD3B9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1EE3817-DFD5-4C13-AEA1-723A6423E7D3}"/>
              </a:ext>
            </a:extLst>
          </p:cNvPr>
          <p:cNvSpPr txBox="1">
            <a:spLocks/>
          </p:cNvSpPr>
          <p:nvPr/>
        </p:nvSpPr>
        <p:spPr>
          <a:xfrm>
            <a:off x="966180" y="1484313"/>
            <a:ext cx="7158037" cy="323850"/>
          </a:xfrm>
          <a:prstGeom prst="rect">
            <a:avLst/>
          </a:prstGeom>
        </p:spPr>
        <p:txBody>
          <a:bodyPr/>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a:defRPr/>
            </a:pPr>
            <a:r>
              <a:rPr lang="de-DE" sz="1600" b="1" kern="0" dirty="0">
                <a:latin typeface="Century Gothic" panose="020B0502020202020204" pitchFamily="34" charset="0"/>
              </a:rPr>
              <a:t>Vorgehensweise bei der Abklärung des wirtschaftlich Berechtigten</a:t>
            </a:r>
          </a:p>
        </p:txBody>
      </p:sp>
      <p:sp>
        <p:nvSpPr>
          <p:cNvPr id="9" name="Inhaltsplatzhalter 2">
            <a:extLst>
              <a:ext uri="{FF2B5EF4-FFF2-40B4-BE49-F238E27FC236}">
                <a16:creationId xmlns:a16="http://schemas.microsoft.com/office/drawing/2014/main" id="{8554A547-C4CE-42A6-AA65-BC7ABFC6FFDB}"/>
              </a:ext>
            </a:extLst>
          </p:cNvPr>
          <p:cNvSpPr txBox="1">
            <a:spLocks/>
          </p:cNvSpPr>
          <p:nvPr/>
        </p:nvSpPr>
        <p:spPr>
          <a:xfrm>
            <a:off x="967767" y="1989138"/>
            <a:ext cx="10790238" cy="3743325"/>
          </a:xfrm>
          <a:prstGeom prst="rect">
            <a:avLst/>
          </a:prstGeom>
        </p:spPr>
        <p:txBody>
          <a:bodyPr/>
          <a:lstStyle>
            <a:lvl1pPr algn="l" rtl="0" eaLnBrk="0" fontAlgn="base" hangingPunct="0">
              <a:lnSpc>
                <a:spcPct val="110000"/>
              </a:lnSpc>
              <a:spcBef>
                <a:spcPts val="800"/>
              </a:spcBef>
              <a:spcAft>
                <a:spcPct val="0"/>
              </a:spcAft>
              <a:buFont typeface="Arial"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a:lnSpc>
                <a:spcPct val="100000"/>
              </a:lnSpc>
              <a:spcBef>
                <a:spcPts val="600"/>
              </a:spcBef>
              <a:spcAft>
                <a:spcPts val="600"/>
              </a:spcAft>
              <a:defRPr/>
            </a:pPr>
            <a:r>
              <a:rPr lang="de-DE" sz="1600" b="1" kern="0" dirty="0">
                <a:latin typeface="Century Gothic" panose="020B0502020202020204" pitchFamily="34" charset="0"/>
                <a:sym typeface="Wingdings" panose="05000000000000000000" pitchFamily="2" charset="2"/>
              </a:rPr>
              <a:t>Schrittweise Vorgehensweise zur Feststellung des wirtschaftlich Berechtigten</a:t>
            </a:r>
          </a:p>
          <a:p>
            <a:pPr marL="896938" indent="-896938">
              <a:lnSpc>
                <a:spcPct val="100000"/>
              </a:lnSpc>
              <a:spcBef>
                <a:spcPts val="600"/>
              </a:spcBef>
              <a:spcAft>
                <a:spcPts val="600"/>
              </a:spcAft>
              <a:defRPr/>
            </a:pPr>
            <a:r>
              <a:rPr lang="de-DE" sz="1600" b="1" kern="0" dirty="0">
                <a:solidFill>
                  <a:srgbClr val="00B0F0"/>
                </a:solidFill>
                <a:latin typeface="Century Gothic" panose="020B0502020202020204" pitchFamily="34" charset="0"/>
                <a:sym typeface="Wingdings" panose="05000000000000000000" pitchFamily="2" charset="2"/>
              </a:rPr>
              <a:t>Schritt 1:</a:t>
            </a:r>
            <a:r>
              <a:rPr lang="de-DE" sz="1600" b="1" kern="0" dirty="0">
                <a:latin typeface="Century Gothic" panose="020B0502020202020204" pitchFamily="34" charset="0"/>
                <a:sym typeface="Wingdings" panose="05000000000000000000" pitchFamily="2" charset="2"/>
              </a:rPr>
              <a:t>	</a:t>
            </a:r>
            <a:r>
              <a:rPr lang="de-DE" sz="1600" b="1" kern="0" dirty="0">
                <a:solidFill>
                  <a:srgbClr val="00B0F0"/>
                </a:solidFill>
                <a:latin typeface="Century Gothic" panose="020B0502020202020204" pitchFamily="34" charset="0"/>
                <a:sym typeface="Wingdings" panose="05000000000000000000" pitchFamily="2" charset="2"/>
              </a:rPr>
              <a:t>Befragung</a:t>
            </a:r>
            <a:r>
              <a:rPr lang="de-DE" sz="1600" b="1" kern="0" dirty="0">
                <a:latin typeface="Century Gothic" panose="020B0502020202020204" pitchFamily="34" charset="0"/>
                <a:sym typeface="Wingdings" panose="05000000000000000000" pitchFamily="2" charset="2"/>
              </a:rPr>
              <a:t>, </a:t>
            </a:r>
            <a:r>
              <a:rPr lang="de-DE" sz="1600" b="1" kern="0" dirty="0">
                <a:solidFill>
                  <a:srgbClr val="FF0000"/>
                </a:solidFill>
                <a:latin typeface="Century Gothic" panose="020B0502020202020204" pitchFamily="34" charset="0"/>
                <a:sym typeface="Wingdings" panose="05000000000000000000" pitchFamily="2" charset="2"/>
              </a:rPr>
              <a:t>welche</a:t>
            </a:r>
            <a:r>
              <a:rPr lang="de-DE" sz="1600" b="1" kern="0" dirty="0">
                <a:latin typeface="Century Gothic" panose="020B0502020202020204" pitchFamily="34" charset="0"/>
                <a:sym typeface="Wingdings" panose="05000000000000000000" pitchFamily="2" charset="2"/>
              </a:rPr>
              <a:t> Person(en) die Gesellschaft </a:t>
            </a:r>
            <a:r>
              <a:rPr lang="de-DE" sz="1600" b="1" kern="0" dirty="0">
                <a:solidFill>
                  <a:srgbClr val="FF0000"/>
                </a:solidFill>
                <a:latin typeface="Century Gothic" panose="020B0502020202020204" pitchFamily="34" charset="0"/>
                <a:sym typeface="Wingdings" panose="05000000000000000000" pitchFamily="2" charset="2"/>
              </a:rPr>
              <a:t>kontrolliert</a:t>
            </a:r>
            <a:r>
              <a:rPr lang="de-DE" sz="1600" b="1" kern="0" dirty="0">
                <a:latin typeface="Century Gothic" panose="020B0502020202020204" pitchFamily="34" charset="0"/>
                <a:sym typeface="Wingdings" panose="05000000000000000000" pitchFamily="2" charset="2"/>
              </a:rPr>
              <a:t> / beherrscht</a:t>
            </a:r>
          </a:p>
          <a:p>
            <a:pPr marL="896938" indent="-896938">
              <a:lnSpc>
                <a:spcPct val="100000"/>
              </a:lnSpc>
              <a:spcBef>
                <a:spcPts val="600"/>
              </a:spcBef>
              <a:spcAft>
                <a:spcPts val="600"/>
              </a:spcAft>
              <a:defRPr/>
            </a:pPr>
            <a:r>
              <a:rPr lang="de-DE" sz="1600" b="1" kern="0" dirty="0">
                <a:solidFill>
                  <a:srgbClr val="00B0F0"/>
                </a:solidFill>
                <a:latin typeface="Century Gothic" panose="020B0502020202020204" pitchFamily="34" charset="0"/>
                <a:sym typeface="Wingdings" panose="05000000000000000000" pitchFamily="2" charset="2"/>
              </a:rPr>
              <a:t>Schritt 2: </a:t>
            </a:r>
            <a:r>
              <a:rPr lang="de-DE" sz="1600" b="1" kern="0" dirty="0">
                <a:latin typeface="Century Gothic" panose="020B0502020202020204" pitchFamily="34" charset="0"/>
                <a:sym typeface="Wingdings" panose="05000000000000000000" pitchFamily="2" charset="2"/>
              </a:rPr>
              <a:t>	</a:t>
            </a:r>
            <a:r>
              <a:rPr lang="de-DE" sz="1600" b="1" kern="0" dirty="0">
                <a:solidFill>
                  <a:srgbClr val="00B0F0"/>
                </a:solidFill>
                <a:latin typeface="Century Gothic" panose="020B0502020202020204" pitchFamily="34" charset="0"/>
                <a:sym typeface="Wingdings" panose="05000000000000000000" pitchFamily="2" charset="2"/>
              </a:rPr>
              <a:t>Auswertung </a:t>
            </a:r>
            <a:r>
              <a:rPr lang="de-DE" sz="1600" b="1" kern="0" dirty="0">
                <a:latin typeface="Century Gothic" panose="020B0502020202020204" pitchFamily="34" charset="0"/>
                <a:sym typeface="Wingdings" panose="05000000000000000000" pitchFamily="2" charset="2"/>
              </a:rPr>
              <a:t>eines </a:t>
            </a:r>
            <a:r>
              <a:rPr lang="de-DE" sz="1600" b="1" kern="0" dirty="0">
                <a:solidFill>
                  <a:srgbClr val="FF0000"/>
                </a:solidFill>
                <a:latin typeface="Century Gothic" panose="020B0502020202020204" pitchFamily="34" charset="0"/>
                <a:sym typeface="Wingdings" panose="05000000000000000000" pitchFamily="2" charset="2"/>
              </a:rPr>
              <a:t>Konzerndiagramms</a:t>
            </a:r>
            <a:r>
              <a:rPr lang="de-DE" sz="1600" b="1" kern="0" dirty="0">
                <a:latin typeface="Century Gothic" panose="020B0502020202020204" pitchFamily="34" charset="0"/>
                <a:sym typeface="Wingdings" panose="05000000000000000000" pitchFamily="2" charset="2"/>
              </a:rPr>
              <a:t> mit Kontroll- und Beteiligungsverhältnissen, </a:t>
            </a:r>
            <a:r>
              <a:rPr lang="de-DE" sz="1600" b="1" kern="0">
                <a:latin typeface="Century Gothic" panose="020B0502020202020204" pitchFamily="34" charset="0"/>
                <a:sym typeface="Wingdings" panose="05000000000000000000" pitchFamily="2" charset="2"/>
              </a:rPr>
              <a:t>bzw.</a:t>
            </a:r>
            <a:br>
              <a:rPr lang="de-DE" sz="1600" b="1" kern="0">
                <a:latin typeface="Century Gothic" panose="020B0502020202020204" pitchFamily="34" charset="0"/>
                <a:sym typeface="Wingdings" panose="05000000000000000000" pitchFamily="2" charset="2"/>
              </a:rPr>
            </a:br>
            <a:r>
              <a:rPr lang="de-DE" sz="1600" b="1" kern="0">
                <a:latin typeface="Century Gothic" panose="020B0502020202020204" pitchFamily="34" charset="0"/>
                <a:sym typeface="Wingdings" panose="05000000000000000000" pitchFamily="2" charset="2"/>
              </a:rPr>
              <a:t>anderer </a:t>
            </a:r>
            <a:r>
              <a:rPr lang="de-DE" sz="1600" b="1" kern="0" dirty="0">
                <a:latin typeface="Century Gothic" panose="020B0502020202020204" pitchFamily="34" charset="0"/>
                <a:sym typeface="Wingdings" panose="05000000000000000000" pitchFamily="2" charset="2"/>
              </a:rPr>
              <a:t>Unterlagen</a:t>
            </a:r>
          </a:p>
          <a:p>
            <a:pPr marL="896938" indent="-896938">
              <a:lnSpc>
                <a:spcPct val="100000"/>
              </a:lnSpc>
              <a:spcBef>
                <a:spcPts val="600"/>
              </a:spcBef>
              <a:spcAft>
                <a:spcPts val="600"/>
              </a:spcAft>
              <a:defRPr/>
            </a:pPr>
            <a:r>
              <a:rPr lang="de-DE" sz="1600" b="1" kern="0" dirty="0">
                <a:solidFill>
                  <a:srgbClr val="00B0F0"/>
                </a:solidFill>
                <a:latin typeface="Century Gothic" panose="020B0502020202020204" pitchFamily="34" charset="0"/>
                <a:sym typeface="Wingdings" panose="05000000000000000000" pitchFamily="2" charset="2"/>
              </a:rPr>
              <a:t>Schritt 3: </a:t>
            </a:r>
            <a:r>
              <a:rPr lang="de-DE" sz="1600" b="1" kern="0" dirty="0">
                <a:latin typeface="Century Gothic" panose="020B0502020202020204" pitchFamily="34" charset="0"/>
                <a:sym typeface="Wingdings" panose="05000000000000000000" pitchFamily="2" charset="2"/>
              </a:rPr>
              <a:t>	</a:t>
            </a:r>
            <a:r>
              <a:rPr lang="de-DE" sz="1600" b="1" kern="0" dirty="0">
                <a:solidFill>
                  <a:srgbClr val="FF0000"/>
                </a:solidFill>
                <a:latin typeface="Century Gothic" panose="020B0502020202020204" pitchFamily="34" charset="0"/>
                <a:sym typeface="Wingdings" panose="05000000000000000000" pitchFamily="2" charset="2"/>
              </a:rPr>
              <a:t>„Durchschau“ </a:t>
            </a:r>
            <a:r>
              <a:rPr lang="de-DE" sz="1600" b="1" kern="0" dirty="0">
                <a:latin typeface="Century Gothic" panose="020B0502020202020204" pitchFamily="34" charset="0"/>
                <a:sym typeface="Wingdings" panose="05000000000000000000" pitchFamily="2" charset="2"/>
              </a:rPr>
              <a:t>vornehmen: Bei mehrstufigen Gestaltungen sind alle natürlichen Personen festzustellen, die mittelbar oder unmittelbar &gt; 25 % der Anteile an der zu mandatierenden Gesellschaft halten und/oder diese kontrollieren. Dies lässt sich am Besten </a:t>
            </a:r>
            <a:r>
              <a:rPr lang="de-DE" sz="1600" b="1" kern="0">
                <a:latin typeface="Century Gothic" panose="020B0502020202020204" pitchFamily="34" charset="0"/>
                <a:sym typeface="Wingdings" panose="05000000000000000000" pitchFamily="2" charset="2"/>
              </a:rPr>
              <a:t>in einem</a:t>
            </a:r>
            <a:br>
              <a:rPr lang="de-DE" sz="1600" b="1" kern="0">
                <a:latin typeface="Century Gothic" panose="020B0502020202020204" pitchFamily="34" charset="0"/>
                <a:sym typeface="Wingdings" panose="05000000000000000000" pitchFamily="2" charset="2"/>
              </a:rPr>
            </a:br>
            <a:r>
              <a:rPr lang="de-DE" sz="1600" b="1" kern="0">
                <a:latin typeface="Century Gothic" panose="020B0502020202020204" pitchFamily="34" charset="0"/>
                <a:sym typeface="Wingdings" panose="05000000000000000000" pitchFamily="2" charset="2"/>
              </a:rPr>
              <a:t>Schaubild </a:t>
            </a:r>
            <a:r>
              <a:rPr lang="de-DE" sz="1600" b="1" kern="0" dirty="0">
                <a:latin typeface="Century Gothic" panose="020B0502020202020204" pitchFamily="34" charset="0"/>
                <a:sym typeface="Wingdings" panose="05000000000000000000" pitchFamily="2" charset="2"/>
              </a:rPr>
              <a:t>kontrollieren</a:t>
            </a:r>
          </a:p>
          <a:p>
            <a:pPr marL="896938" indent="-896938">
              <a:lnSpc>
                <a:spcPct val="100000"/>
              </a:lnSpc>
              <a:spcBef>
                <a:spcPts val="600"/>
              </a:spcBef>
              <a:spcAft>
                <a:spcPts val="600"/>
              </a:spcAft>
              <a:defRPr/>
            </a:pPr>
            <a:r>
              <a:rPr lang="de-DE" sz="1600" b="1" kern="0" dirty="0">
                <a:solidFill>
                  <a:srgbClr val="00B0F0"/>
                </a:solidFill>
                <a:latin typeface="Century Gothic" panose="020B0502020202020204" pitchFamily="34" charset="0"/>
                <a:sym typeface="Wingdings" panose="05000000000000000000" pitchFamily="2" charset="2"/>
              </a:rPr>
              <a:t>Schritt 4: </a:t>
            </a:r>
            <a:r>
              <a:rPr lang="de-DE" sz="1600" b="1" kern="0" dirty="0">
                <a:latin typeface="Century Gothic" panose="020B0502020202020204" pitchFamily="34" charset="0"/>
                <a:sym typeface="Wingdings" panose="05000000000000000000" pitchFamily="2" charset="2"/>
              </a:rPr>
              <a:t>	</a:t>
            </a:r>
            <a:r>
              <a:rPr lang="de-DE" sz="1600" b="1" kern="0" dirty="0">
                <a:solidFill>
                  <a:srgbClr val="00B0F0"/>
                </a:solidFill>
                <a:latin typeface="Century Gothic" panose="020B0502020202020204" pitchFamily="34" charset="0"/>
                <a:sym typeface="Wingdings" panose="05000000000000000000" pitchFamily="2" charset="2"/>
              </a:rPr>
              <a:t>Mittelbare Beteiligungen: </a:t>
            </a:r>
            <a:r>
              <a:rPr lang="de-DE" sz="1600" b="1" kern="0" dirty="0">
                <a:latin typeface="Century Gothic" panose="020B0502020202020204" pitchFamily="34" charset="0"/>
                <a:sym typeface="Wingdings" panose="05000000000000000000" pitchFamily="2" charset="2"/>
              </a:rPr>
              <a:t>Ausschlaggebend ist die </a:t>
            </a:r>
            <a:r>
              <a:rPr lang="de-DE" sz="1600" b="1" kern="0" dirty="0">
                <a:solidFill>
                  <a:srgbClr val="FF0000"/>
                </a:solidFill>
                <a:latin typeface="Century Gothic" panose="020B0502020202020204" pitchFamily="34" charset="0"/>
                <a:sym typeface="Wingdings" panose="05000000000000000000" pitchFamily="2" charset="2"/>
              </a:rPr>
              <a:t>Beherrschung</a:t>
            </a:r>
            <a:r>
              <a:rPr lang="de-DE" sz="1600" b="1" kern="0" dirty="0">
                <a:latin typeface="Century Gothic" panose="020B0502020202020204" pitchFamily="34" charset="0"/>
                <a:sym typeface="Wingdings" panose="05000000000000000000" pitchFamily="2" charset="2"/>
              </a:rPr>
              <a:t> </a:t>
            </a:r>
            <a:r>
              <a:rPr lang="de-DE" sz="1600" b="1" kern="0" dirty="0">
                <a:solidFill>
                  <a:srgbClr val="FF0000"/>
                </a:solidFill>
                <a:latin typeface="Century Gothic" panose="020B0502020202020204" pitchFamily="34" charset="0"/>
                <a:sym typeface="Wingdings" panose="05000000000000000000" pitchFamily="2" charset="2"/>
              </a:rPr>
              <a:t>/</a:t>
            </a:r>
            <a:r>
              <a:rPr lang="de-DE" sz="1600" b="1" kern="0" dirty="0">
                <a:latin typeface="Century Gothic" panose="020B0502020202020204" pitchFamily="34" charset="0"/>
                <a:sym typeface="Wingdings" panose="05000000000000000000" pitchFamily="2" charset="2"/>
              </a:rPr>
              <a:t> </a:t>
            </a:r>
            <a:r>
              <a:rPr lang="de-DE" sz="1600" b="1" kern="0" dirty="0">
                <a:solidFill>
                  <a:srgbClr val="FF0000"/>
                </a:solidFill>
                <a:latin typeface="Century Gothic" panose="020B0502020202020204" pitchFamily="34" charset="0"/>
                <a:sym typeface="Wingdings" panose="05000000000000000000" pitchFamily="2" charset="2"/>
              </a:rPr>
              <a:t>Kontrolle</a:t>
            </a:r>
            <a:r>
              <a:rPr lang="de-DE" sz="1600" b="1" kern="0" dirty="0">
                <a:latin typeface="Century Gothic" panose="020B0502020202020204" pitchFamily="34" charset="0"/>
                <a:sym typeface="Wingdings" panose="05000000000000000000" pitchFamily="2" charset="2"/>
              </a:rPr>
              <a:t>, </a:t>
            </a:r>
            <a:r>
              <a:rPr lang="de-DE" sz="1600" b="1" kern="0">
                <a:latin typeface="Century Gothic" panose="020B0502020202020204" pitchFamily="34" charset="0"/>
                <a:sym typeface="Wingdings" panose="05000000000000000000" pitchFamily="2" charset="2"/>
              </a:rPr>
              <a:t>nicht die</a:t>
            </a:r>
            <a:br>
              <a:rPr lang="de-DE" sz="1600" b="1" kern="0">
                <a:latin typeface="Century Gothic" panose="020B0502020202020204" pitchFamily="34" charset="0"/>
                <a:sym typeface="Wingdings" panose="05000000000000000000" pitchFamily="2" charset="2"/>
              </a:rPr>
            </a:br>
            <a:r>
              <a:rPr lang="de-DE" sz="1600" b="1" kern="0">
                <a:latin typeface="Century Gothic" panose="020B0502020202020204" pitchFamily="34" charset="0"/>
                <a:sym typeface="Wingdings" panose="05000000000000000000" pitchFamily="2" charset="2"/>
              </a:rPr>
              <a:t>25 </a:t>
            </a:r>
            <a:r>
              <a:rPr lang="de-DE" sz="1600" b="1" kern="0" dirty="0">
                <a:latin typeface="Century Gothic" panose="020B0502020202020204" pitchFamily="34" charset="0"/>
                <a:sym typeface="Wingdings" panose="05000000000000000000" pitchFamily="2" charset="2"/>
              </a:rPr>
              <a:t>% Beteiligungsregel</a:t>
            </a:r>
            <a:endParaRPr lang="de-DE" b="1" kern="0" dirty="0">
              <a:latin typeface="Century Gothic" panose="020B0502020202020204" pitchFamily="34" charset="0"/>
              <a:sym typeface="Wingdings" panose="05000000000000000000" pitchFamily="2" charset="2"/>
            </a:endParaRPr>
          </a:p>
        </p:txBody>
      </p:sp>
      <p:sp>
        <p:nvSpPr>
          <p:cNvPr id="14" name="Textfeld 1">
            <a:extLst>
              <a:ext uri="{FF2B5EF4-FFF2-40B4-BE49-F238E27FC236}">
                <a16:creationId xmlns:a16="http://schemas.microsoft.com/office/drawing/2014/main" id="{F78A855E-29BB-4933-9B7C-4FD07DBC50CD}"/>
              </a:ext>
            </a:extLst>
          </p:cNvPr>
          <p:cNvSpPr txBox="1">
            <a:spLocks noChangeArrowheads="1"/>
          </p:cNvSpPr>
          <p:nvPr/>
        </p:nvSpPr>
        <p:spPr bwMode="auto">
          <a:xfrm>
            <a:off x="950338" y="1035484"/>
            <a:ext cx="11018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tabLst>
                <a:tab pos="500063"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500063"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500063" algn="l"/>
              </a:tabLst>
              <a:defRPr sz="1400">
                <a:solidFill>
                  <a:schemeClr val="tx1"/>
                </a:solidFill>
                <a:latin typeface="Verdana" panose="020B0604030504040204" pitchFamily="34" charset="0"/>
              </a:defRPr>
            </a:lvl9pPr>
          </a:lstStyle>
          <a:p>
            <a:pPr>
              <a:defRPr/>
            </a:pPr>
            <a:r>
              <a:rPr lang="de-DE" altLang="de-DE" sz="1600" b="1" kern="0" dirty="0">
                <a:solidFill>
                  <a:srgbClr val="00B0F0"/>
                </a:solidFill>
                <a:latin typeface="Century Gothic" pitchFamily="34" charset="0"/>
              </a:rPr>
              <a:t>8.3.4 Gesellschafterliste und mehrstufige Beteiligungsstrukturen; Forts.</a:t>
            </a:r>
            <a:endParaRPr lang="de-DE" altLang="de-DE" sz="1600" b="1" dirty="0">
              <a:solidFill>
                <a:srgbClr val="00B0F0"/>
              </a:solidFill>
              <a:latin typeface="Century Gothic" panose="020B0502020202020204" pitchFamily="34" charset="0"/>
            </a:endParaRPr>
          </a:p>
        </p:txBody>
      </p:sp>
      <p:sp>
        <p:nvSpPr>
          <p:cNvPr id="10" name="Textfeld 1">
            <a:extLst>
              <a:ext uri="{FF2B5EF4-FFF2-40B4-BE49-F238E27FC236}">
                <a16:creationId xmlns:a16="http://schemas.microsoft.com/office/drawing/2014/main" id="{CEA1F304-C814-43EC-9E6A-0CC8AA5CA69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Grafik 19">
            <a:extLst>
              <a:ext uri="{FF2B5EF4-FFF2-40B4-BE49-F238E27FC236}">
                <a16:creationId xmlns:a16="http://schemas.microsoft.com/office/drawing/2014/main" id="{CD43AA8F-7E6E-47EF-8B1D-DE02BD56B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68088" y="3860800"/>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3" name="Textfeld 11">
            <a:extLst>
              <a:ext uri="{FF2B5EF4-FFF2-40B4-BE49-F238E27FC236}">
                <a16:creationId xmlns:a16="http://schemas.microsoft.com/office/drawing/2014/main" id="{C38F4B6B-9933-4554-BA1F-6339C543E6A5}"/>
              </a:ext>
            </a:extLst>
          </p:cNvPr>
          <p:cNvSpPr txBox="1">
            <a:spLocks noChangeArrowheads="1"/>
          </p:cNvSpPr>
          <p:nvPr/>
        </p:nvSpPr>
        <p:spPr bwMode="auto">
          <a:xfrm>
            <a:off x="974190" y="1989138"/>
            <a:ext cx="1817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98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500"/>
              </a:spcAft>
              <a:buFont typeface="Arial" panose="020B0604020202020204" pitchFamily="34" charset="0"/>
              <a:buChar char="•"/>
            </a:pPr>
            <a:r>
              <a:rPr lang="de-DE" altLang="de-DE" sz="1600" b="1">
                <a:latin typeface="Century Gothic" panose="020B0502020202020204" pitchFamily="34" charset="0"/>
              </a:rPr>
              <a:t>Handlungen:</a:t>
            </a:r>
          </a:p>
        </p:txBody>
      </p:sp>
      <p:sp>
        <p:nvSpPr>
          <p:cNvPr id="9" name="Textfeld 8">
            <a:extLst>
              <a:ext uri="{FF2B5EF4-FFF2-40B4-BE49-F238E27FC236}">
                <a16:creationId xmlns:a16="http://schemas.microsoft.com/office/drawing/2014/main" id="{614FFB80-689B-4711-AE6D-2001FA90A8EF}"/>
              </a:ext>
            </a:extLst>
          </p:cNvPr>
          <p:cNvSpPr txBox="1"/>
          <p:nvPr/>
        </p:nvSpPr>
        <p:spPr>
          <a:xfrm>
            <a:off x="2580753" y="2012950"/>
            <a:ext cx="9117013" cy="2382704"/>
          </a:xfrm>
          <a:prstGeom prst="rect">
            <a:avLst/>
          </a:prstGeom>
          <a:noFill/>
        </p:spPr>
        <p:txBody>
          <a:bodyPr>
            <a:spAutoFit/>
          </a:bodyPr>
          <a:lstStyle/>
          <a:p>
            <a:pPr marL="285750" indent="-285750" eaLnBrk="1" hangingPunct="1">
              <a:spcAft>
                <a:spcPts val="500"/>
              </a:spcAft>
              <a:buClr>
                <a:srgbClr val="00B0F0"/>
              </a:buClr>
              <a:buFont typeface="Arial" panose="020B0604020202020204" pitchFamily="34" charset="0"/>
              <a:buChar char="•"/>
              <a:defRPr/>
            </a:pPr>
            <a:r>
              <a:rPr lang="de-DE" sz="1600" dirty="0">
                <a:latin typeface="Century Gothic" panose="020B0502020202020204" pitchFamily="34" charset="0"/>
                <a:cs typeface="Arial" charset="0"/>
              </a:rPr>
              <a:t>Identifizierung der </a:t>
            </a:r>
            <a:r>
              <a:rPr lang="de-DE" sz="1600" b="1" dirty="0">
                <a:solidFill>
                  <a:srgbClr val="00B0F0"/>
                </a:solidFill>
                <a:latin typeface="Century Gothic" panose="020B0502020202020204" pitchFamily="34" charset="0"/>
                <a:cs typeface="Arial" charset="0"/>
              </a:rPr>
              <a:t>auftretenden Personen </a:t>
            </a:r>
            <a:r>
              <a:rPr lang="de-DE" sz="1600" dirty="0">
                <a:latin typeface="Century Gothic" panose="020B0502020202020204" pitchFamily="34" charset="0"/>
                <a:cs typeface="Arial" charset="0"/>
              </a:rPr>
              <a:t>(§ 10 Abs. 1 </a:t>
            </a:r>
            <a:r>
              <a:rPr lang="de-DE" sz="1600" dirty="0" err="1">
                <a:latin typeface="Century Gothic" panose="020B0502020202020204" pitchFamily="34" charset="0"/>
                <a:cs typeface="Arial" charset="0"/>
              </a:rPr>
              <a:t>GwG</a:t>
            </a:r>
            <a:r>
              <a:rPr lang="de-DE" sz="1600" dirty="0">
                <a:latin typeface="Century Gothic" panose="020B0502020202020204" pitchFamily="34" charset="0"/>
                <a:cs typeface="Arial" charset="0"/>
              </a:rPr>
              <a:t>)</a:t>
            </a:r>
          </a:p>
          <a:p>
            <a:pPr marL="285750" indent="-285750" eaLnBrk="1" hangingPunct="1">
              <a:spcAft>
                <a:spcPts val="500"/>
              </a:spcAft>
              <a:buClr>
                <a:srgbClr val="00B0F0"/>
              </a:buClr>
              <a:buFont typeface="Arial" panose="020B0604020202020204" pitchFamily="34" charset="0"/>
              <a:buChar char="•"/>
              <a:defRPr/>
            </a:pPr>
            <a:r>
              <a:rPr lang="de-DE" sz="1600" dirty="0">
                <a:latin typeface="Century Gothic" panose="020B0502020202020204" pitchFamily="34" charset="0"/>
                <a:cs typeface="Arial" charset="0"/>
              </a:rPr>
              <a:t>Handelt der </a:t>
            </a:r>
            <a:r>
              <a:rPr lang="de-DE" sz="1600" b="1" dirty="0">
                <a:solidFill>
                  <a:srgbClr val="00B0F0"/>
                </a:solidFill>
                <a:latin typeface="Century Gothic" panose="020B0502020202020204" pitchFamily="34" charset="0"/>
                <a:cs typeface="Arial" charset="0"/>
              </a:rPr>
              <a:t>Vertragspartner</a:t>
            </a:r>
            <a:r>
              <a:rPr lang="de-DE" sz="1600" b="1" dirty="0">
                <a:latin typeface="Century Gothic" panose="020B0502020202020204" pitchFamily="34" charset="0"/>
                <a:cs typeface="Arial" charset="0"/>
              </a:rPr>
              <a:t> </a:t>
            </a:r>
            <a:r>
              <a:rPr lang="de-DE" sz="1600" b="1" dirty="0">
                <a:solidFill>
                  <a:srgbClr val="FF0000"/>
                </a:solidFill>
                <a:latin typeface="Century Gothic" panose="020B0502020202020204" pitchFamily="34" charset="0"/>
                <a:cs typeface="Arial" charset="0"/>
              </a:rPr>
              <a:t>für einen anderen </a:t>
            </a:r>
            <a:r>
              <a:rPr lang="de-DE" sz="1600" b="1">
                <a:solidFill>
                  <a:srgbClr val="FF0000"/>
                </a:solidFill>
                <a:latin typeface="Century Gothic" panose="020B0502020202020204" pitchFamily="34" charset="0"/>
                <a:cs typeface="Arial" charset="0"/>
              </a:rPr>
              <a:t>wirtschaftlich Berechtigten</a:t>
            </a:r>
            <a:br>
              <a:rPr lang="de-DE" sz="1600" b="1">
                <a:solidFill>
                  <a:srgbClr val="FF0000"/>
                </a:solidFill>
                <a:latin typeface="Century Gothic" panose="020B0502020202020204" pitchFamily="34" charset="0"/>
                <a:cs typeface="Arial" charset="0"/>
              </a:rPr>
            </a:br>
            <a:r>
              <a:rPr lang="de-DE" sz="1600" b="1">
                <a:solidFill>
                  <a:srgbClr val="FF0000"/>
                </a:solidFill>
                <a:latin typeface="Century Gothic" panose="020B0502020202020204" pitchFamily="34" charset="0"/>
                <a:cs typeface="Arial" charset="0"/>
              </a:rPr>
              <a:t>oder </a:t>
            </a:r>
            <a:r>
              <a:rPr lang="de-DE" sz="1600" b="1" dirty="0">
                <a:solidFill>
                  <a:srgbClr val="FF0000"/>
                </a:solidFill>
                <a:latin typeface="Century Gothic" panose="020B0502020202020204" pitchFamily="34" charset="0"/>
                <a:cs typeface="Arial" charset="0"/>
              </a:rPr>
              <a:t>für sich selbst</a:t>
            </a:r>
            <a:r>
              <a:rPr lang="de-DE" sz="1600" dirty="0">
                <a:latin typeface="Century Gothic" panose="020B0502020202020204" pitchFamily="34" charset="0"/>
                <a:cs typeface="Arial" charset="0"/>
              </a:rPr>
              <a:t>? (§ 10 Abs. 1 Nr. 2 </a:t>
            </a:r>
            <a:r>
              <a:rPr lang="de-DE" sz="1600" dirty="0" err="1">
                <a:latin typeface="Century Gothic" panose="020B0502020202020204" pitchFamily="34" charset="0"/>
                <a:cs typeface="Arial" charset="0"/>
              </a:rPr>
              <a:t>GwG</a:t>
            </a:r>
            <a:r>
              <a:rPr lang="de-DE" sz="1600" dirty="0">
                <a:latin typeface="Century Gothic" panose="020B0502020202020204" pitchFamily="34" charset="0"/>
                <a:cs typeface="Arial" charset="0"/>
              </a:rPr>
              <a:t>)</a:t>
            </a:r>
          </a:p>
          <a:p>
            <a:pPr marL="285750" indent="-285750" eaLnBrk="1" hangingPunct="1">
              <a:spcAft>
                <a:spcPts val="500"/>
              </a:spcAft>
              <a:buClr>
                <a:srgbClr val="00B0F0"/>
              </a:buClr>
              <a:buFont typeface="Arial" panose="020B0604020202020204" pitchFamily="34" charset="0"/>
              <a:buChar char="•"/>
              <a:defRPr/>
            </a:pPr>
            <a:r>
              <a:rPr lang="de-DE" sz="1600" dirty="0">
                <a:latin typeface="Century Gothic" panose="020B0502020202020204" pitchFamily="34" charset="0"/>
                <a:cs typeface="Arial" charset="0"/>
              </a:rPr>
              <a:t>Ist der Vertragspartner eine </a:t>
            </a:r>
            <a:r>
              <a:rPr lang="de-DE" sz="1600" b="1" dirty="0">
                <a:solidFill>
                  <a:srgbClr val="00B0F0"/>
                </a:solidFill>
                <a:latin typeface="Century Gothic" panose="020B0502020202020204" pitchFamily="34" charset="0"/>
                <a:cs typeface="Arial" charset="0"/>
              </a:rPr>
              <a:t>politisch exponierte Person </a:t>
            </a:r>
            <a:r>
              <a:rPr lang="de-DE" sz="1600" dirty="0">
                <a:latin typeface="Century Gothic" panose="020B0502020202020204" pitchFamily="34" charset="0"/>
                <a:cs typeface="Arial" charset="0"/>
              </a:rPr>
              <a:t>(§ 10 Abs. 1 Nr. 4 </a:t>
            </a:r>
            <a:r>
              <a:rPr lang="de-DE" sz="1600" dirty="0" err="1">
                <a:latin typeface="Century Gothic" panose="020B0502020202020204" pitchFamily="34" charset="0"/>
                <a:cs typeface="Arial" charset="0"/>
              </a:rPr>
              <a:t>GwG</a:t>
            </a:r>
            <a:r>
              <a:rPr lang="de-DE" sz="1600" dirty="0">
                <a:latin typeface="Century Gothic" panose="020B0502020202020204" pitchFamily="34" charset="0"/>
                <a:cs typeface="Arial" charset="0"/>
              </a:rPr>
              <a:t>)?</a:t>
            </a:r>
          </a:p>
          <a:p>
            <a:pPr marL="285750" indent="-285750" eaLnBrk="1" hangingPunct="1">
              <a:spcAft>
                <a:spcPts val="500"/>
              </a:spcAft>
              <a:buClr>
                <a:srgbClr val="00B0F0"/>
              </a:buClr>
              <a:buFont typeface="Arial" panose="020B0604020202020204" pitchFamily="34" charset="0"/>
              <a:buChar char="•"/>
              <a:defRPr/>
            </a:pPr>
            <a:r>
              <a:rPr lang="de-DE" sz="1600" dirty="0">
                <a:latin typeface="Century Gothic" panose="020B0502020202020204" pitchFamily="34" charset="0"/>
                <a:cs typeface="Arial" charset="0"/>
              </a:rPr>
              <a:t>Kontinuierliche Überwachung der Geschäftsbeziehung</a:t>
            </a:r>
          </a:p>
          <a:p>
            <a:pPr marL="552450" indent="-285750" eaLnBrk="1" hangingPunct="1">
              <a:spcAft>
                <a:spcPts val="500"/>
              </a:spcAft>
              <a:buClr>
                <a:srgbClr val="00B0F0"/>
              </a:buClr>
              <a:buFont typeface="Wingdings" pitchFamily="2" charset="2"/>
              <a:buChar char="à"/>
              <a:defRPr/>
            </a:pPr>
            <a:r>
              <a:rPr lang="de-DE" sz="1600" dirty="0">
                <a:latin typeface="Century Gothic" panose="020B0502020202020204" pitchFamily="34" charset="0"/>
                <a:cs typeface="Arial" charset="0"/>
                <a:sym typeface="Wingdings" panose="05000000000000000000" pitchFamily="2" charset="2"/>
              </a:rPr>
              <a:t>Tatsächliche Übereinstimmung mit Informationen </a:t>
            </a:r>
            <a:r>
              <a:rPr lang="de-DE" sz="1600">
                <a:latin typeface="Century Gothic" panose="020B0502020202020204" pitchFamily="34" charset="0"/>
                <a:cs typeface="Arial" charset="0"/>
                <a:sym typeface="Wingdings" panose="05000000000000000000" pitchFamily="2" charset="2"/>
              </a:rPr>
              <a:t>zum wirtschaftlich</a:t>
            </a:r>
            <a:br>
              <a:rPr lang="de-DE" sz="1600">
                <a:latin typeface="Century Gothic" panose="020B0502020202020204" pitchFamily="34" charset="0"/>
                <a:cs typeface="Arial" charset="0"/>
                <a:sym typeface="Wingdings" panose="05000000000000000000" pitchFamily="2" charset="2"/>
              </a:rPr>
            </a:br>
            <a:r>
              <a:rPr lang="de-DE" sz="1600">
                <a:latin typeface="Century Gothic" panose="020B0502020202020204" pitchFamily="34" charset="0"/>
                <a:cs typeface="Arial" charset="0"/>
                <a:sym typeface="Wingdings" panose="05000000000000000000" pitchFamily="2" charset="2"/>
              </a:rPr>
              <a:t>Berechtigten</a:t>
            </a:r>
            <a:endParaRPr lang="de-DE" sz="1600" dirty="0">
              <a:latin typeface="Century Gothic" panose="020B0502020202020204" pitchFamily="34" charset="0"/>
              <a:cs typeface="Arial" charset="0"/>
              <a:sym typeface="Wingdings" panose="05000000000000000000" pitchFamily="2" charset="2"/>
            </a:endParaRPr>
          </a:p>
          <a:p>
            <a:pPr marL="552450" indent="-285750" eaLnBrk="1" hangingPunct="1">
              <a:spcAft>
                <a:spcPts val="500"/>
              </a:spcAft>
              <a:buClr>
                <a:srgbClr val="00B0F0"/>
              </a:buClr>
              <a:buFont typeface="Wingdings" pitchFamily="2" charset="2"/>
              <a:buChar char="à"/>
              <a:defRPr/>
            </a:pPr>
            <a:r>
              <a:rPr lang="de-DE" sz="1600" dirty="0">
                <a:latin typeface="Century Gothic" panose="020B0502020202020204" pitchFamily="34" charset="0"/>
                <a:cs typeface="Arial" charset="0"/>
                <a:sym typeface="Wingdings" panose="05000000000000000000" pitchFamily="2" charset="2"/>
              </a:rPr>
              <a:t>Ggf. </a:t>
            </a:r>
            <a:r>
              <a:rPr lang="de-DE" sz="1600" b="1" dirty="0">
                <a:solidFill>
                  <a:srgbClr val="00B0F0"/>
                </a:solidFill>
                <a:latin typeface="Century Gothic" panose="020B0502020202020204" pitchFamily="34" charset="0"/>
                <a:cs typeface="Arial" charset="0"/>
                <a:sym typeface="Wingdings" panose="05000000000000000000" pitchFamily="2" charset="2"/>
              </a:rPr>
              <a:t>Konformität mit Informationen </a:t>
            </a:r>
            <a:r>
              <a:rPr lang="de-DE" sz="1600" b="1" dirty="0">
                <a:latin typeface="Century Gothic" panose="020B0502020202020204" pitchFamily="34" charset="0"/>
                <a:cs typeface="Arial" charset="0"/>
                <a:sym typeface="Wingdings" panose="05000000000000000000" pitchFamily="2" charset="2"/>
              </a:rPr>
              <a:t>über </a:t>
            </a:r>
            <a:r>
              <a:rPr lang="de-DE" sz="1600" b="1" dirty="0">
                <a:solidFill>
                  <a:srgbClr val="FF0000"/>
                </a:solidFill>
                <a:latin typeface="Century Gothic" panose="020B0502020202020204" pitchFamily="34" charset="0"/>
                <a:cs typeface="Arial" charset="0"/>
                <a:sym typeface="Wingdings" panose="05000000000000000000" pitchFamily="2" charset="2"/>
              </a:rPr>
              <a:t>Herkunft der Vermögenswerte</a:t>
            </a:r>
            <a:endParaRPr lang="de-DE" sz="1600" b="1" dirty="0">
              <a:solidFill>
                <a:srgbClr val="FF0000"/>
              </a:solidFill>
              <a:latin typeface="Century Gothic" panose="020B0502020202020204" pitchFamily="34" charset="0"/>
              <a:cs typeface="Arial" charset="0"/>
            </a:endParaRPr>
          </a:p>
        </p:txBody>
      </p:sp>
      <p:sp>
        <p:nvSpPr>
          <p:cNvPr id="358405" name="Textfeld 13">
            <a:extLst>
              <a:ext uri="{FF2B5EF4-FFF2-40B4-BE49-F238E27FC236}">
                <a16:creationId xmlns:a16="http://schemas.microsoft.com/office/drawing/2014/main" id="{67B99C78-7281-4F61-BF44-00319AB960C9}"/>
              </a:ext>
            </a:extLst>
          </p:cNvPr>
          <p:cNvSpPr txBox="1">
            <a:spLocks noChangeArrowheads="1"/>
          </p:cNvSpPr>
          <p:nvPr/>
        </p:nvSpPr>
        <p:spPr bwMode="auto">
          <a:xfrm>
            <a:off x="969428" y="4437063"/>
            <a:ext cx="1608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500"/>
              </a:spcAft>
              <a:buFont typeface="Arial" panose="020B0604020202020204" pitchFamily="34" charset="0"/>
              <a:buChar char="•"/>
            </a:pPr>
            <a:r>
              <a:rPr lang="de-DE" altLang="de-DE" sz="1600" b="1">
                <a:latin typeface="Century Gothic" panose="020B0502020202020204" pitchFamily="34" charset="0"/>
                <a:sym typeface="Wingdings" panose="05000000000000000000" pitchFamily="2" charset="2"/>
              </a:rPr>
              <a:t>Zeitpunkt</a:t>
            </a:r>
            <a:r>
              <a:rPr lang="de-DE" altLang="de-DE" sz="1600" b="1">
                <a:latin typeface="Century Gothic" panose="020B0502020202020204" pitchFamily="34" charset="0"/>
              </a:rPr>
              <a:t>:</a:t>
            </a:r>
          </a:p>
        </p:txBody>
      </p:sp>
      <p:sp>
        <p:nvSpPr>
          <p:cNvPr id="358406" name="Textfeld 19">
            <a:extLst>
              <a:ext uri="{FF2B5EF4-FFF2-40B4-BE49-F238E27FC236}">
                <a16:creationId xmlns:a16="http://schemas.microsoft.com/office/drawing/2014/main" id="{4C26FBF5-ED97-4FD0-A8EA-6B5C9D1E1EF6}"/>
              </a:ext>
            </a:extLst>
          </p:cNvPr>
          <p:cNvSpPr txBox="1">
            <a:spLocks noChangeArrowheads="1"/>
          </p:cNvSpPr>
          <p:nvPr/>
        </p:nvSpPr>
        <p:spPr bwMode="auto">
          <a:xfrm>
            <a:off x="2579166" y="4462463"/>
            <a:ext cx="91170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500"/>
              </a:spcAft>
              <a:buClr>
                <a:srgbClr val="00B0F0"/>
              </a:buClr>
              <a:buFont typeface="Arial" panose="020B0604020202020204" pitchFamily="34" charset="0"/>
              <a:buChar char="•"/>
            </a:pPr>
            <a:r>
              <a:rPr lang="de-DE" altLang="de-DE" sz="1600">
                <a:latin typeface="Century Gothic" panose="020B0502020202020204" pitchFamily="34" charset="0"/>
              </a:rPr>
              <a:t>Bei Begründung der </a:t>
            </a:r>
            <a:r>
              <a:rPr lang="de-DE" altLang="de-DE" sz="1600" b="1">
                <a:solidFill>
                  <a:srgbClr val="00B0F0"/>
                </a:solidFill>
                <a:latin typeface="Century Gothic" panose="020B0502020202020204" pitchFamily="34" charset="0"/>
              </a:rPr>
              <a:t>Geschäftsbeziehung</a:t>
            </a:r>
            <a:r>
              <a:rPr lang="de-DE" altLang="de-DE" sz="1600">
                <a:latin typeface="Century Gothic" panose="020B0502020202020204" pitchFamily="34" charset="0"/>
              </a:rPr>
              <a:t> (§ 10 Abs. 3 Nr. 1)</a:t>
            </a:r>
          </a:p>
          <a:p>
            <a:pPr eaLnBrk="1" hangingPunct="1">
              <a:lnSpc>
                <a:spcPct val="100000"/>
              </a:lnSpc>
              <a:spcBef>
                <a:spcPct val="0"/>
              </a:spcBef>
              <a:spcAft>
                <a:spcPts val="500"/>
              </a:spcAft>
              <a:buClr>
                <a:srgbClr val="00B0F0"/>
              </a:buClr>
              <a:buFont typeface="Arial" panose="020B0604020202020204" pitchFamily="34" charset="0"/>
              <a:buChar char="•"/>
            </a:pPr>
            <a:r>
              <a:rPr lang="de-DE" altLang="de-DE" sz="1600">
                <a:latin typeface="Century Gothic" panose="020B0502020202020204" pitchFamily="34" charset="0"/>
              </a:rPr>
              <a:t>Bei besonderen </a:t>
            </a:r>
            <a:r>
              <a:rPr lang="de-DE" altLang="de-DE" sz="1600" b="1">
                <a:solidFill>
                  <a:srgbClr val="FF0000"/>
                </a:solidFill>
                <a:latin typeface="Century Gothic" panose="020B0502020202020204" pitchFamily="34" charset="0"/>
              </a:rPr>
              <a:t>Verdachtsmomenten</a:t>
            </a:r>
          </a:p>
          <a:p>
            <a:pPr eaLnBrk="1" hangingPunct="1">
              <a:lnSpc>
                <a:spcPct val="100000"/>
              </a:lnSpc>
              <a:spcBef>
                <a:spcPct val="0"/>
              </a:spcBef>
              <a:spcAft>
                <a:spcPts val="500"/>
              </a:spcAft>
              <a:buClr>
                <a:srgbClr val="00B0F0"/>
              </a:buClr>
              <a:buFont typeface="Arial" panose="020B0604020202020204" pitchFamily="34" charset="0"/>
              <a:buChar char="•"/>
            </a:pPr>
            <a:r>
              <a:rPr lang="de-DE" altLang="de-DE" sz="1600">
                <a:latin typeface="Century Gothic" panose="020B0502020202020204" pitchFamily="34" charset="0"/>
              </a:rPr>
              <a:t>Bei allen </a:t>
            </a:r>
            <a:r>
              <a:rPr lang="de-DE" altLang="de-DE" sz="1600" b="1">
                <a:solidFill>
                  <a:srgbClr val="00B0F0"/>
                </a:solidFill>
                <a:latin typeface="Century Gothic" panose="020B0502020202020204" pitchFamily="34" charset="0"/>
              </a:rPr>
              <a:t>neuen Kunden </a:t>
            </a:r>
            <a:r>
              <a:rPr lang="de-DE" altLang="de-DE" sz="1600">
                <a:latin typeface="Century Gothic" panose="020B0502020202020204" pitchFamily="34" charset="0"/>
              </a:rPr>
              <a:t>(§ 10 Abs. 3)</a:t>
            </a:r>
          </a:p>
          <a:p>
            <a:pPr eaLnBrk="1" hangingPunct="1">
              <a:lnSpc>
                <a:spcPct val="100000"/>
              </a:lnSpc>
              <a:spcBef>
                <a:spcPct val="0"/>
              </a:spcBef>
              <a:spcAft>
                <a:spcPts val="500"/>
              </a:spcAft>
              <a:buClr>
                <a:srgbClr val="00B0F0"/>
              </a:buClr>
              <a:buFont typeface="Arial" panose="020B0604020202020204" pitchFamily="34" charset="0"/>
              <a:buChar char="•"/>
            </a:pPr>
            <a:r>
              <a:rPr lang="de-DE" altLang="de-DE" sz="1600">
                <a:latin typeface="Century Gothic" panose="020B0502020202020204" pitchFamily="34" charset="0"/>
              </a:rPr>
              <a:t>Bei </a:t>
            </a:r>
            <a:r>
              <a:rPr lang="de-DE" altLang="de-DE" sz="1600" b="1">
                <a:solidFill>
                  <a:srgbClr val="00B0F0"/>
                </a:solidFill>
                <a:latin typeface="Century Gothic" panose="020B0502020202020204" pitchFamily="34" charset="0"/>
              </a:rPr>
              <a:t>bestehenden Kunden </a:t>
            </a:r>
            <a:r>
              <a:rPr lang="de-DE" altLang="de-DE" sz="1600">
                <a:latin typeface="Century Gothic" panose="020B0502020202020204" pitchFamily="34" charset="0"/>
              </a:rPr>
              <a:t>zu gegebener Zeit entsprechend dem Risiko</a:t>
            </a:r>
          </a:p>
        </p:txBody>
      </p:sp>
      <p:sp>
        <p:nvSpPr>
          <p:cNvPr id="358407" name="Titel 1">
            <a:extLst>
              <a:ext uri="{FF2B5EF4-FFF2-40B4-BE49-F238E27FC236}">
                <a16:creationId xmlns:a16="http://schemas.microsoft.com/office/drawing/2014/main" id="{D8E6AB84-EC73-4DC2-8AB5-5A2E8CD14FC9}"/>
              </a:ext>
            </a:extLst>
          </p:cNvPr>
          <p:cNvSpPr>
            <a:spLocks noGrp="1"/>
          </p:cNvSpPr>
          <p:nvPr>
            <p:ph type="title" idx="4294967295"/>
          </p:nvPr>
        </p:nvSpPr>
        <p:spPr>
          <a:xfrm>
            <a:off x="964083" y="1484313"/>
            <a:ext cx="6105525" cy="323850"/>
          </a:xfrm>
          <a:prstGeom prst="rect">
            <a:avLst/>
          </a:prstGeom>
        </p:spPr>
        <p:txBody>
          <a:bodyPr/>
          <a:lstStyle/>
          <a:p>
            <a:r>
              <a:rPr lang="de-DE" altLang="de-DE" sz="1600" b="1">
                <a:latin typeface="Century Gothic" panose="020B0502020202020204" pitchFamily="34" charset="0"/>
              </a:rPr>
              <a:t>Allgemeine Sorgfaltspflichten (§ 10 GwG)</a:t>
            </a:r>
          </a:p>
        </p:txBody>
      </p:sp>
      <p:sp>
        <p:nvSpPr>
          <p:cNvPr id="358408" name="Rectangle 2">
            <a:extLst>
              <a:ext uri="{FF2B5EF4-FFF2-40B4-BE49-F238E27FC236}">
                <a16:creationId xmlns:a16="http://schemas.microsoft.com/office/drawing/2014/main" id="{2B4C37F8-C028-4DBD-A612-D5EF5EDA777E}"/>
              </a:ext>
            </a:extLst>
          </p:cNvPr>
          <p:cNvSpPr txBox="1">
            <a:spLocks/>
          </p:cNvSpPr>
          <p:nvPr/>
        </p:nvSpPr>
        <p:spPr bwMode="auto">
          <a:xfrm>
            <a:off x="1056605" y="1026858"/>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8.3.5 Praxisrelevante Änderungen im Geldwäschegesetz</a:t>
            </a:r>
            <a:endParaRPr lang="de-DE" altLang="de-DE" sz="1800" b="1" dirty="0">
              <a:solidFill>
                <a:srgbClr val="00B0F0"/>
              </a:solidFill>
              <a:latin typeface="Century Gothic" panose="020B0502020202020204" pitchFamily="34" charset="0"/>
            </a:endParaRPr>
          </a:p>
        </p:txBody>
      </p:sp>
      <p:sp>
        <p:nvSpPr>
          <p:cNvPr id="12" name="Textfeld 1">
            <a:extLst>
              <a:ext uri="{FF2B5EF4-FFF2-40B4-BE49-F238E27FC236}">
                <a16:creationId xmlns:a16="http://schemas.microsoft.com/office/drawing/2014/main" id="{1B6BB5F3-6A0B-4E56-B842-D47F9421DF5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34870B8A-59C6-4839-A2F3-21EA2AA853BA}"/>
              </a:ext>
            </a:extLst>
          </p:cNvPr>
          <p:cNvSpPr txBox="1"/>
          <p:nvPr/>
        </p:nvSpPr>
        <p:spPr>
          <a:xfrm>
            <a:off x="2567608" y="2009775"/>
            <a:ext cx="9001125" cy="984250"/>
          </a:xfrm>
          <a:prstGeom prst="rect">
            <a:avLst/>
          </a:prstGeom>
          <a:noFill/>
        </p:spPr>
        <p:txBody>
          <a:bodyPr>
            <a:spAutoFit/>
          </a:bodyPr>
          <a:lstStyle/>
          <a:p>
            <a:pPr marL="285750" indent="-285750" eaLnBrk="1" hangingPunct="1">
              <a:spcBef>
                <a:spcPts val="600"/>
              </a:spcBef>
              <a:spcAft>
                <a:spcPts val="600"/>
              </a:spcAft>
              <a:buClr>
                <a:srgbClr val="00B0F0"/>
              </a:buClr>
              <a:buFont typeface="Arial" panose="020B0604020202020204" pitchFamily="34" charset="0"/>
              <a:buChar char="•"/>
              <a:defRPr/>
            </a:pPr>
            <a:r>
              <a:rPr lang="de-DE" sz="1600" b="1" dirty="0">
                <a:solidFill>
                  <a:srgbClr val="00B0F0"/>
                </a:solidFill>
                <a:latin typeface="Century Gothic" panose="020B0502020202020204" pitchFamily="34" charset="0"/>
                <a:cs typeface="Arial" charset="0"/>
              </a:rPr>
              <a:t>Güterhändler (§ 2 Abs. 1 Nr</a:t>
            </a:r>
            <a:r>
              <a:rPr lang="de-DE" sz="1600" b="1">
                <a:solidFill>
                  <a:srgbClr val="00B0F0"/>
                </a:solidFill>
                <a:latin typeface="Century Gothic" panose="020B0502020202020204" pitchFamily="34" charset="0"/>
                <a:cs typeface="Arial" charset="0"/>
              </a:rPr>
              <a:t>. 16 GwG)</a:t>
            </a:r>
            <a:endParaRPr lang="de-DE" sz="1600" b="1" dirty="0">
              <a:solidFill>
                <a:srgbClr val="00B0F0"/>
              </a:solidFill>
              <a:latin typeface="Century Gothic" panose="020B0502020202020204" pitchFamily="34" charset="0"/>
              <a:cs typeface="Arial" charset="0"/>
            </a:endParaRPr>
          </a:p>
          <a:p>
            <a:pPr marL="552450" indent="-285750" eaLnBrk="1" hangingPunct="1">
              <a:spcBef>
                <a:spcPts val="600"/>
              </a:spcBef>
              <a:spcAft>
                <a:spcPts val="600"/>
              </a:spcAft>
              <a:buClr>
                <a:srgbClr val="00B0F0"/>
              </a:buClr>
              <a:buFont typeface="Wingdings" pitchFamily="2" charset="2"/>
              <a:buChar char="à"/>
              <a:defRPr/>
            </a:pPr>
            <a:r>
              <a:rPr lang="de-DE" sz="1600" dirty="0">
                <a:latin typeface="Century Gothic" panose="020B0502020202020204" pitchFamily="34" charset="0"/>
                <a:cs typeface="Arial" charset="0"/>
                <a:sym typeface="Wingdings" panose="05000000000000000000" pitchFamily="2" charset="2"/>
              </a:rPr>
              <a:t>Zusätzlich bei Transaktionen, bei welchen sie </a:t>
            </a:r>
            <a:r>
              <a:rPr lang="de-DE" sz="1600" b="1" dirty="0">
                <a:solidFill>
                  <a:srgbClr val="FF0000"/>
                </a:solidFill>
                <a:latin typeface="Century Gothic" panose="020B0502020202020204" pitchFamily="34" charset="0"/>
                <a:cs typeface="Arial" charset="0"/>
                <a:sym typeface="Wingdings" panose="05000000000000000000" pitchFamily="2" charset="2"/>
              </a:rPr>
              <a:t>Barzahlungen</a:t>
            </a:r>
            <a:r>
              <a:rPr lang="de-DE" sz="1600" dirty="0">
                <a:solidFill>
                  <a:srgbClr val="FF0000"/>
                </a:solidFill>
                <a:latin typeface="Century Gothic" panose="020B0502020202020204" pitchFamily="34" charset="0"/>
                <a:cs typeface="Arial" charset="0"/>
                <a:sym typeface="Wingdings" panose="05000000000000000000" pitchFamily="2" charset="2"/>
              </a:rPr>
              <a:t> </a:t>
            </a:r>
            <a:r>
              <a:rPr lang="de-DE" sz="1600" b="1" dirty="0">
                <a:solidFill>
                  <a:srgbClr val="FF0000"/>
                </a:solidFill>
                <a:latin typeface="Century Gothic" panose="020B0502020202020204" pitchFamily="34" charset="0"/>
                <a:cs typeface="Arial" charset="0"/>
                <a:sym typeface="Wingdings" panose="05000000000000000000" pitchFamily="2" charset="2"/>
              </a:rPr>
              <a:t>über</a:t>
            </a:r>
            <a:r>
              <a:rPr lang="de-DE" sz="1600" dirty="0">
                <a:solidFill>
                  <a:srgbClr val="FF0000"/>
                </a:solidFill>
                <a:latin typeface="Century Gothic" panose="020B0502020202020204" pitchFamily="34" charset="0"/>
                <a:cs typeface="Arial" charset="0"/>
                <a:sym typeface="Wingdings" panose="05000000000000000000" pitchFamily="2" charset="2"/>
              </a:rPr>
              <a:t> </a:t>
            </a:r>
            <a:r>
              <a:rPr lang="de-DE" sz="1600" dirty="0">
                <a:latin typeface="Century Gothic" panose="020B0502020202020204" pitchFamily="34" charset="0"/>
                <a:cs typeface="Arial" charset="0"/>
                <a:sym typeface="Wingdings" panose="05000000000000000000" pitchFamily="2" charset="2"/>
              </a:rPr>
              <a:t>mindestens</a:t>
            </a:r>
            <a:r>
              <a:rPr lang="de-DE" sz="1600" dirty="0">
                <a:solidFill>
                  <a:schemeClr val="tx2"/>
                </a:solidFill>
                <a:latin typeface="Century Gothic" panose="020B0502020202020204" pitchFamily="34" charset="0"/>
                <a:cs typeface="Arial" charset="0"/>
                <a:sym typeface="Wingdings" panose="05000000000000000000" pitchFamily="2" charset="2"/>
              </a:rPr>
              <a:t> </a:t>
            </a:r>
            <a:r>
              <a:rPr lang="de-DE" sz="1600" b="1" dirty="0">
                <a:solidFill>
                  <a:srgbClr val="FF0000"/>
                </a:solidFill>
                <a:latin typeface="Century Gothic" panose="020B0502020202020204" pitchFamily="34" charset="0"/>
                <a:cs typeface="Arial" charset="0"/>
                <a:sym typeface="Wingdings" panose="05000000000000000000" pitchFamily="2" charset="2"/>
              </a:rPr>
              <a:t>10.000,00</a:t>
            </a:r>
            <a:r>
              <a:rPr lang="de-DE" sz="1600" dirty="0">
                <a:solidFill>
                  <a:srgbClr val="FF0000"/>
                </a:solidFill>
                <a:latin typeface="Century Gothic" panose="020B0502020202020204" pitchFamily="34" charset="0"/>
                <a:cs typeface="Arial" charset="0"/>
                <a:sym typeface="Wingdings" panose="05000000000000000000" pitchFamily="2" charset="2"/>
              </a:rPr>
              <a:t> </a:t>
            </a:r>
            <a:r>
              <a:rPr lang="de-DE" sz="1600" b="1" dirty="0">
                <a:solidFill>
                  <a:srgbClr val="FF0000"/>
                </a:solidFill>
                <a:latin typeface="Century Gothic" panose="020B0502020202020204" pitchFamily="34" charset="0"/>
                <a:cs typeface="Arial" charset="0"/>
                <a:sym typeface="Wingdings" panose="05000000000000000000" pitchFamily="2" charset="2"/>
              </a:rPr>
              <a:t>EUR</a:t>
            </a:r>
            <a:r>
              <a:rPr lang="de-DE" sz="1600" dirty="0">
                <a:solidFill>
                  <a:srgbClr val="FF0000"/>
                </a:solidFill>
                <a:latin typeface="Century Gothic" panose="020B0502020202020204" pitchFamily="34" charset="0"/>
                <a:cs typeface="Arial" charset="0"/>
                <a:sym typeface="Wingdings" panose="05000000000000000000" pitchFamily="2" charset="2"/>
              </a:rPr>
              <a:t> </a:t>
            </a:r>
            <a:r>
              <a:rPr lang="de-DE" sz="1600" dirty="0">
                <a:latin typeface="Century Gothic" panose="020B0502020202020204" pitchFamily="34" charset="0"/>
                <a:cs typeface="Arial" charset="0"/>
                <a:sym typeface="Wingdings" panose="05000000000000000000" pitchFamily="2" charset="2"/>
              </a:rPr>
              <a:t>tätigen oder entgegennehmen</a:t>
            </a:r>
          </a:p>
        </p:txBody>
      </p:sp>
      <p:sp>
        <p:nvSpPr>
          <p:cNvPr id="20" name="Textfeld 19">
            <a:extLst>
              <a:ext uri="{FF2B5EF4-FFF2-40B4-BE49-F238E27FC236}">
                <a16:creationId xmlns:a16="http://schemas.microsoft.com/office/drawing/2014/main" id="{38D61181-2213-4C84-83EA-DB7D984A009C}"/>
              </a:ext>
            </a:extLst>
          </p:cNvPr>
          <p:cNvSpPr txBox="1"/>
          <p:nvPr/>
        </p:nvSpPr>
        <p:spPr>
          <a:xfrm>
            <a:off x="2567608" y="3357563"/>
            <a:ext cx="9132888" cy="2185214"/>
          </a:xfrm>
          <a:prstGeom prst="rect">
            <a:avLst/>
          </a:prstGeom>
          <a:noFill/>
        </p:spPr>
        <p:txBody>
          <a:bodyPr>
            <a:spAutoFit/>
          </a:bodyPr>
          <a:lstStyle/>
          <a:p>
            <a:pPr eaLnBrk="1" hangingPunct="1">
              <a:spcBef>
                <a:spcPts val="600"/>
              </a:spcBef>
              <a:spcAft>
                <a:spcPts val="600"/>
              </a:spcAft>
              <a:buClr>
                <a:srgbClr val="00B0F0"/>
              </a:buClr>
              <a:defRPr/>
            </a:pPr>
            <a:r>
              <a:rPr lang="de-DE" sz="1600" dirty="0">
                <a:latin typeface="Century Gothic" panose="020B0502020202020204" pitchFamily="34" charset="0"/>
                <a:cs typeface="Arial" charset="0"/>
              </a:rPr>
              <a:t>Der Verpflichtete ist nicht in </a:t>
            </a:r>
            <a:r>
              <a:rPr lang="de-DE" sz="1600">
                <a:latin typeface="Century Gothic" panose="020B0502020202020204" pitchFamily="34" charset="0"/>
                <a:cs typeface="Arial" charset="0"/>
              </a:rPr>
              <a:t>der Lage, </a:t>
            </a:r>
            <a:r>
              <a:rPr lang="de-DE" sz="1600" dirty="0">
                <a:latin typeface="Century Gothic" panose="020B0502020202020204" pitchFamily="34" charset="0"/>
                <a:cs typeface="Arial" charset="0"/>
              </a:rPr>
              <a:t>die </a:t>
            </a:r>
            <a:r>
              <a:rPr lang="de-DE" sz="1600">
                <a:latin typeface="Century Gothic" panose="020B0502020202020204" pitchFamily="34" charset="0"/>
                <a:cs typeface="Arial" charset="0"/>
              </a:rPr>
              <a:t>allgemeinen Sorgfaltspflichten</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durchzuführen</a:t>
            </a:r>
            <a:r>
              <a:rPr lang="de-DE" sz="1600" dirty="0">
                <a:latin typeface="Century Gothic" panose="020B0502020202020204" pitchFamily="34" charset="0"/>
                <a:cs typeface="Arial" charset="0"/>
              </a:rPr>
              <a:t>.</a:t>
            </a:r>
          </a:p>
          <a:p>
            <a:pPr eaLnBrk="1" hangingPunct="1">
              <a:spcBef>
                <a:spcPts val="600"/>
              </a:spcBef>
              <a:spcAft>
                <a:spcPts val="600"/>
              </a:spcAft>
              <a:buClr>
                <a:srgbClr val="00B0F0"/>
              </a:buClr>
              <a:defRPr/>
            </a:pPr>
            <a:r>
              <a:rPr lang="de-DE" sz="1600" dirty="0">
                <a:latin typeface="Century Gothic" panose="020B0502020202020204" pitchFamily="34" charset="0"/>
                <a:cs typeface="Arial" charset="0"/>
                <a:sym typeface="Wingdings" panose="05000000000000000000" pitchFamily="2" charset="2"/>
              </a:rPr>
              <a:t>Konsequenz:</a:t>
            </a:r>
          </a:p>
          <a:p>
            <a:pPr marL="285750" indent="-285750" eaLnBrk="1" hangingPunct="1">
              <a:spcBef>
                <a:spcPts val="600"/>
              </a:spcBef>
              <a:spcAft>
                <a:spcPts val="600"/>
              </a:spcAft>
              <a:buClr>
                <a:srgbClr val="00B0F0"/>
              </a:buClr>
              <a:buFont typeface="Wingdings" pitchFamily="2" charset="2"/>
              <a:buChar char="à"/>
              <a:defRPr/>
            </a:pPr>
            <a:r>
              <a:rPr lang="de-DE" sz="1600" b="1" dirty="0">
                <a:solidFill>
                  <a:srgbClr val="FF0000"/>
                </a:solidFill>
                <a:latin typeface="Century Gothic" panose="020B0502020202020204" pitchFamily="34" charset="0"/>
                <a:cs typeface="Arial" charset="0"/>
                <a:sym typeface="Wingdings" panose="05000000000000000000" pitchFamily="2" charset="2"/>
              </a:rPr>
              <a:t>Geschäftsbeziehung</a:t>
            </a:r>
          </a:p>
          <a:p>
            <a:pPr marL="552450" indent="-285750" eaLnBrk="1" hangingPunct="1">
              <a:spcBef>
                <a:spcPts val="600"/>
              </a:spcBef>
              <a:spcAft>
                <a:spcPts val="600"/>
              </a:spcAft>
              <a:buClr>
                <a:srgbClr val="00B0F0"/>
              </a:buClr>
              <a:buFont typeface="Arial" panose="020B0604020202020204" pitchFamily="34" charset="0"/>
              <a:buChar char="•"/>
              <a:defRPr/>
            </a:pPr>
            <a:r>
              <a:rPr lang="de-DE" sz="1600" b="1" dirty="0">
                <a:solidFill>
                  <a:srgbClr val="FF0000"/>
                </a:solidFill>
                <a:latin typeface="Century Gothic" panose="020B0502020202020204" pitchFamily="34" charset="0"/>
                <a:cs typeface="Arial" charset="0"/>
                <a:sym typeface="Wingdings" panose="05000000000000000000" pitchFamily="2" charset="2"/>
              </a:rPr>
              <a:t>Nicht</a:t>
            </a:r>
            <a:r>
              <a:rPr lang="de-DE" sz="1600" dirty="0">
                <a:solidFill>
                  <a:srgbClr val="FF0000"/>
                </a:solidFill>
                <a:latin typeface="Century Gothic" panose="020B0502020202020204" pitchFamily="34" charset="0"/>
                <a:cs typeface="Arial" charset="0"/>
                <a:sym typeface="Wingdings" panose="05000000000000000000" pitchFamily="2" charset="2"/>
              </a:rPr>
              <a:t> </a:t>
            </a:r>
            <a:r>
              <a:rPr lang="de-DE" sz="1600" b="1" dirty="0">
                <a:solidFill>
                  <a:srgbClr val="FF0000"/>
                </a:solidFill>
                <a:latin typeface="Century Gothic" panose="020B0502020202020204" pitchFamily="34" charset="0"/>
                <a:cs typeface="Arial" charset="0"/>
                <a:sym typeface="Wingdings" panose="05000000000000000000" pitchFamily="2" charset="2"/>
              </a:rPr>
              <a:t>begründen</a:t>
            </a:r>
          </a:p>
          <a:p>
            <a:pPr marL="552450" indent="-285750" eaLnBrk="1" hangingPunct="1">
              <a:spcBef>
                <a:spcPts val="600"/>
              </a:spcBef>
              <a:spcAft>
                <a:spcPts val="600"/>
              </a:spcAft>
              <a:buClr>
                <a:srgbClr val="00B0F0"/>
              </a:buClr>
              <a:buFont typeface="Arial" panose="020B0604020202020204" pitchFamily="34" charset="0"/>
              <a:buChar char="•"/>
              <a:defRPr/>
            </a:pPr>
            <a:r>
              <a:rPr lang="de-DE" sz="1600" dirty="0">
                <a:latin typeface="Century Gothic" panose="020B0502020202020204" pitchFamily="34" charset="0"/>
                <a:cs typeface="Arial" charset="0"/>
                <a:sym typeface="Wingdings" panose="05000000000000000000" pitchFamily="2" charset="2"/>
              </a:rPr>
              <a:t>Falls bereits bestehend:	</a:t>
            </a:r>
            <a:endParaRPr lang="de-DE" sz="1400" dirty="0">
              <a:latin typeface="Century Gothic" panose="020B0502020202020204" pitchFamily="34" charset="0"/>
              <a:cs typeface="Arial" charset="0"/>
            </a:endParaRPr>
          </a:p>
        </p:txBody>
      </p:sp>
      <p:sp>
        <p:nvSpPr>
          <p:cNvPr id="360452" name="Textfeld 9">
            <a:extLst>
              <a:ext uri="{FF2B5EF4-FFF2-40B4-BE49-F238E27FC236}">
                <a16:creationId xmlns:a16="http://schemas.microsoft.com/office/drawing/2014/main" id="{33403BEA-562D-41E9-B3F4-320E3DF78855}"/>
              </a:ext>
            </a:extLst>
          </p:cNvPr>
          <p:cNvSpPr txBox="1">
            <a:spLocks noChangeArrowheads="1"/>
          </p:cNvSpPr>
          <p:nvPr/>
        </p:nvSpPr>
        <p:spPr bwMode="auto">
          <a:xfrm>
            <a:off x="5530998" y="5185767"/>
            <a:ext cx="35893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buClr>
                <a:srgbClr val="00B0F0"/>
              </a:buClr>
              <a:buFont typeface="Arial" panose="020B0604020202020204" pitchFamily="34" charset="0"/>
              <a:buChar char="•"/>
            </a:pPr>
            <a:r>
              <a:rPr lang="de-DE" altLang="de-DE" sz="1600" b="1">
                <a:solidFill>
                  <a:srgbClr val="FF0000"/>
                </a:solidFill>
                <a:latin typeface="Century Gothic" panose="020B0502020202020204" pitchFamily="34" charset="0"/>
                <a:sym typeface="Wingdings" panose="05000000000000000000" pitchFamily="2" charset="2"/>
              </a:rPr>
              <a:t>Beendigung / Kündigung</a:t>
            </a:r>
          </a:p>
          <a:p>
            <a:pPr eaLnBrk="1" hangingPunct="1">
              <a:lnSpc>
                <a:spcPct val="100000"/>
              </a:lnSpc>
              <a:spcBef>
                <a:spcPct val="0"/>
              </a:spcBef>
              <a:spcAft>
                <a:spcPts val="600"/>
              </a:spcAft>
              <a:buClr>
                <a:srgbClr val="00B0F0"/>
              </a:buClr>
              <a:buFont typeface="Arial" panose="020B0604020202020204" pitchFamily="34" charset="0"/>
              <a:buChar char="•"/>
            </a:pPr>
            <a:r>
              <a:rPr lang="de-DE" altLang="de-DE" sz="1600" b="1">
                <a:solidFill>
                  <a:srgbClr val="FF0000"/>
                </a:solidFill>
                <a:latin typeface="Century Gothic" panose="020B0502020202020204" pitchFamily="34" charset="0"/>
                <a:sym typeface="Wingdings" panose="05000000000000000000" pitchFamily="2" charset="2"/>
              </a:rPr>
              <a:t>Einholung rechtlichen Rats</a:t>
            </a:r>
            <a:endParaRPr lang="de-DE" altLang="de-DE" sz="1600" b="1">
              <a:solidFill>
                <a:srgbClr val="FF0000"/>
              </a:solidFill>
              <a:latin typeface="Century Gothic" panose="020B0502020202020204" pitchFamily="34" charset="0"/>
            </a:endParaRPr>
          </a:p>
        </p:txBody>
      </p:sp>
      <p:pic>
        <p:nvPicPr>
          <p:cNvPr id="360453" name="Grafik 19">
            <a:extLst>
              <a:ext uri="{FF2B5EF4-FFF2-40B4-BE49-F238E27FC236}">
                <a16:creationId xmlns:a16="http://schemas.microsoft.com/office/drawing/2014/main" id="{8C7FE0CD-8AC0-4FAD-9A27-F6014AFD0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17313" y="3890963"/>
            <a:ext cx="327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5" name="Rectangle 2">
            <a:extLst>
              <a:ext uri="{FF2B5EF4-FFF2-40B4-BE49-F238E27FC236}">
                <a16:creationId xmlns:a16="http://schemas.microsoft.com/office/drawing/2014/main" id="{8BD7F02C-1046-47D9-A3C9-A1DD266936CD}"/>
              </a:ext>
            </a:extLst>
          </p:cNvPr>
          <p:cNvSpPr txBox="1">
            <a:spLocks/>
          </p:cNvSpPr>
          <p:nvPr/>
        </p:nvSpPr>
        <p:spPr bwMode="auto">
          <a:xfrm>
            <a:off x="1054903" y="1034170"/>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360456" name="Titel 1">
            <a:extLst>
              <a:ext uri="{FF2B5EF4-FFF2-40B4-BE49-F238E27FC236}">
                <a16:creationId xmlns:a16="http://schemas.microsoft.com/office/drawing/2014/main" id="{6F027487-D371-4D18-8395-166158AFCA81}"/>
              </a:ext>
            </a:extLst>
          </p:cNvPr>
          <p:cNvSpPr>
            <a:spLocks noGrp="1"/>
          </p:cNvSpPr>
          <p:nvPr>
            <p:ph type="title" idx="4294967295"/>
          </p:nvPr>
        </p:nvSpPr>
        <p:spPr>
          <a:xfrm>
            <a:off x="952457" y="1484313"/>
            <a:ext cx="6105525" cy="323850"/>
          </a:xfrm>
          <a:prstGeom prst="rect">
            <a:avLst/>
          </a:prstGeom>
        </p:spPr>
        <p:txBody>
          <a:bodyPr/>
          <a:lstStyle/>
          <a:p>
            <a:r>
              <a:rPr lang="de-DE" altLang="de-DE" sz="1600" b="1">
                <a:latin typeface="Century Gothic" panose="020B0502020202020204" pitchFamily="34" charset="0"/>
              </a:rPr>
              <a:t>Allgemeine Sorgfaltspflichten (§ 10 GwG), Forts.</a:t>
            </a:r>
          </a:p>
        </p:txBody>
      </p:sp>
      <p:sp>
        <p:nvSpPr>
          <p:cNvPr id="360457" name="Textfeld 11">
            <a:extLst>
              <a:ext uri="{FF2B5EF4-FFF2-40B4-BE49-F238E27FC236}">
                <a16:creationId xmlns:a16="http://schemas.microsoft.com/office/drawing/2014/main" id="{7E283B0B-2EDF-4078-BCBB-366D216264F4}"/>
              </a:ext>
            </a:extLst>
          </p:cNvPr>
          <p:cNvSpPr txBox="1">
            <a:spLocks noChangeArrowheads="1"/>
          </p:cNvSpPr>
          <p:nvPr/>
        </p:nvSpPr>
        <p:spPr bwMode="auto">
          <a:xfrm>
            <a:off x="1060450" y="1989138"/>
            <a:ext cx="1817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98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500"/>
              </a:spcAft>
              <a:buClr>
                <a:schemeClr val="tx1"/>
              </a:buClr>
              <a:buFont typeface="Arial" panose="020B0604020202020204" pitchFamily="34" charset="0"/>
              <a:buChar char="•"/>
            </a:pPr>
            <a:r>
              <a:rPr lang="de-DE" altLang="de-DE" sz="1600" b="1">
                <a:latin typeface="Century Gothic" panose="020B0502020202020204" pitchFamily="34" charset="0"/>
              </a:rPr>
              <a:t>Sonderfall:</a:t>
            </a:r>
          </a:p>
        </p:txBody>
      </p:sp>
      <p:sp>
        <p:nvSpPr>
          <p:cNvPr id="360458" name="Textfeld 13">
            <a:extLst>
              <a:ext uri="{FF2B5EF4-FFF2-40B4-BE49-F238E27FC236}">
                <a16:creationId xmlns:a16="http://schemas.microsoft.com/office/drawing/2014/main" id="{59BE625C-17E1-4000-BBD8-8E9C90381A8F}"/>
              </a:ext>
            </a:extLst>
          </p:cNvPr>
          <p:cNvSpPr txBox="1">
            <a:spLocks noChangeArrowheads="1"/>
          </p:cNvSpPr>
          <p:nvPr/>
        </p:nvSpPr>
        <p:spPr bwMode="auto">
          <a:xfrm>
            <a:off x="1055688" y="3357563"/>
            <a:ext cx="1817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500"/>
              </a:spcAft>
              <a:buClr>
                <a:schemeClr val="tx1"/>
              </a:buClr>
              <a:buFont typeface="Arial" panose="020B0604020202020204" pitchFamily="34" charset="0"/>
              <a:buChar char="•"/>
            </a:pPr>
            <a:r>
              <a:rPr lang="de-DE" altLang="de-DE" sz="1600" b="1">
                <a:latin typeface="Century Gothic" panose="020B0502020202020204" pitchFamily="34" charset="0"/>
                <a:sym typeface="Wingdings" panose="05000000000000000000" pitchFamily="2" charset="2"/>
              </a:rPr>
              <a:t>Problemfall</a:t>
            </a:r>
            <a:r>
              <a:rPr lang="de-DE" altLang="de-DE" sz="1600" b="1">
                <a:latin typeface="Century Gothic" panose="020B0502020202020204" pitchFamily="34" charset="0"/>
              </a:rPr>
              <a:t>:</a:t>
            </a:r>
          </a:p>
        </p:txBody>
      </p:sp>
      <p:sp>
        <p:nvSpPr>
          <p:cNvPr id="13" name="Textfeld 1">
            <a:extLst>
              <a:ext uri="{FF2B5EF4-FFF2-40B4-BE49-F238E27FC236}">
                <a16:creationId xmlns:a16="http://schemas.microsoft.com/office/drawing/2014/main" id="{0FB34CDD-6480-4FF2-BE2A-820613BCD4F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8513D8BE-5D27-46DB-A033-EF8B1DE9D4B7}"/>
              </a:ext>
            </a:extLst>
          </p:cNvPr>
          <p:cNvSpPr txBox="1"/>
          <p:nvPr/>
        </p:nvSpPr>
        <p:spPr>
          <a:xfrm>
            <a:off x="1181100" y="2451100"/>
            <a:ext cx="1619250" cy="600075"/>
          </a:xfrm>
          <a:prstGeom prst="rect">
            <a:avLst/>
          </a:prstGeom>
          <a:noFill/>
        </p:spPr>
        <p:txBody>
          <a:bodyPr>
            <a:spAutoFit/>
          </a:bodyPr>
          <a:lstStyle/>
          <a:p>
            <a:pPr marL="266700" indent="-266700" eaLnBrk="1" hangingPunct="1">
              <a:spcAft>
                <a:spcPts val="600"/>
              </a:spcAft>
              <a:buClr>
                <a:srgbClr val="00B0F0"/>
              </a:buClr>
              <a:buFont typeface="Arial" panose="020B0604020202020204" pitchFamily="34" charset="0"/>
              <a:buChar char="•"/>
              <a:defRPr/>
            </a:pPr>
            <a:r>
              <a:rPr lang="de-DE" sz="1400" b="1" dirty="0">
                <a:latin typeface="Century Gothic" panose="020B0502020202020204" pitchFamily="34" charset="0"/>
                <a:cs typeface="Arial" charset="0"/>
              </a:rPr>
              <a:t>Wann?</a:t>
            </a:r>
          </a:p>
          <a:p>
            <a:pPr marL="266700" eaLnBrk="1" hangingPunct="1">
              <a:spcAft>
                <a:spcPts val="600"/>
              </a:spcAft>
              <a:buClr>
                <a:srgbClr val="00B0F0"/>
              </a:buClr>
              <a:defRPr/>
            </a:pPr>
            <a:r>
              <a:rPr lang="de-DE" sz="1400" b="1" dirty="0">
                <a:latin typeface="Century Gothic" panose="020B0502020202020204" pitchFamily="34" charset="0"/>
                <a:cs typeface="Arial" charset="0"/>
              </a:rPr>
              <a:t>(§ 11 Abs. 1)</a:t>
            </a:r>
          </a:p>
        </p:txBody>
      </p:sp>
      <p:sp>
        <p:nvSpPr>
          <p:cNvPr id="14" name="Textfeld 13">
            <a:extLst>
              <a:ext uri="{FF2B5EF4-FFF2-40B4-BE49-F238E27FC236}">
                <a16:creationId xmlns:a16="http://schemas.microsoft.com/office/drawing/2014/main" id="{4B883584-2EDA-453A-8FC0-945C7F048C43}"/>
              </a:ext>
            </a:extLst>
          </p:cNvPr>
          <p:cNvSpPr txBox="1"/>
          <p:nvPr/>
        </p:nvSpPr>
        <p:spPr>
          <a:xfrm>
            <a:off x="1181100" y="3890963"/>
            <a:ext cx="1871663" cy="600075"/>
          </a:xfrm>
          <a:prstGeom prst="rect">
            <a:avLst/>
          </a:prstGeom>
          <a:noFill/>
        </p:spPr>
        <p:txBody>
          <a:bodyPr>
            <a:spAutoFit/>
          </a:bodyPr>
          <a:lstStyle/>
          <a:p>
            <a:pPr marL="285750" indent="-285750" eaLnBrk="1" hangingPunct="1">
              <a:spcAft>
                <a:spcPts val="600"/>
              </a:spcAft>
              <a:buClr>
                <a:srgbClr val="00B0F0"/>
              </a:buClr>
              <a:buFont typeface="Arial" panose="020B0604020202020204" pitchFamily="34" charset="0"/>
              <a:buChar char="•"/>
              <a:defRPr/>
            </a:pPr>
            <a:r>
              <a:rPr lang="de-DE" sz="1400" b="1" dirty="0">
                <a:solidFill>
                  <a:srgbClr val="00B050"/>
                </a:solidFill>
                <a:latin typeface="Century Gothic" panose="020B0502020202020204" pitchFamily="34" charset="0"/>
                <a:cs typeface="Arial" charset="0"/>
                <a:sym typeface="Wingdings" panose="05000000000000000000" pitchFamily="2" charset="2"/>
              </a:rPr>
              <a:t>Vereinfachung</a:t>
            </a:r>
          </a:p>
          <a:p>
            <a:pPr marL="266700" eaLnBrk="1" hangingPunct="1">
              <a:spcAft>
                <a:spcPts val="600"/>
              </a:spcAft>
              <a:buClr>
                <a:srgbClr val="00B0F0"/>
              </a:buClr>
              <a:defRPr/>
            </a:pPr>
            <a:r>
              <a:rPr lang="de-DE" sz="1400" b="1" dirty="0">
                <a:latin typeface="Century Gothic" panose="020B0502020202020204" pitchFamily="34" charset="0"/>
                <a:cs typeface="Arial" charset="0"/>
                <a:sym typeface="Wingdings" panose="05000000000000000000" pitchFamily="2" charset="2"/>
              </a:rPr>
              <a:t>(§ 11 Abs. 3)</a:t>
            </a:r>
            <a:endParaRPr lang="de-DE" sz="1400" b="1" dirty="0">
              <a:latin typeface="Century Gothic" panose="020B0502020202020204" pitchFamily="34" charset="0"/>
              <a:cs typeface="Arial" charset="0"/>
            </a:endParaRPr>
          </a:p>
        </p:txBody>
      </p:sp>
      <p:sp>
        <p:nvSpPr>
          <p:cNvPr id="362500" name="Textfeld 19">
            <a:extLst>
              <a:ext uri="{FF2B5EF4-FFF2-40B4-BE49-F238E27FC236}">
                <a16:creationId xmlns:a16="http://schemas.microsoft.com/office/drawing/2014/main" id="{CB051E31-C8F4-4DBA-92E5-E61A447B5896}"/>
              </a:ext>
            </a:extLst>
          </p:cNvPr>
          <p:cNvSpPr txBox="1">
            <a:spLocks noChangeArrowheads="1"/>
          </p:cNvSpPr>
          <p:nvPr/>
        </p:nvSpPr>
        <p:spPr bwMode="auto">
          <a:xfrm>
            <a:off x="3575050" y="3049588"/>
            <a:ext cx="266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buClr>
                <a:srgbClr val="00B0F0"/>
              </a:buClr>
            </a:pPr>
            <a:r>
              <a:rPr lang="de-DE" altLang="de-DE" b="1">
                <a:solidFill>
                  <a:srgbClr val="00B0F0"/>
                </a:solidFill>
                <a:latin typeface="Century Gothic" panose="020B0502020202020204" pitchFamily="34" charset="0"/>
              </a:rPr>
              <a:t>Begründung</a:t>
            </a:r>
            <a:r>
              <a:rPr lang="de-DE" altLang="de-DE">
                <a:latin typeface="Century Gothic" panose="020B0502020202020204" pitchFamily="34" charset="0"/>
              </a:rPr>
              <a:t> der Geschäfts-beziehung / Transaktion</a:t>
            </a:r>
          </a:p>
        </p:txBody>
      </p:sp>
      <p:sp>
        <p:nvSpPr>
          <p:cNvPr id="362501" name="Textfeld 9">
            <a:extLst>
              <a:ext uri="{FF2B5EF4-FFF2-40B4-BE49-F238E27FC236}">
                <a16:creationId xmlns:a16="http://schemas.microsoft.com/office/drawing/2014/main" id="{7E9FA38E-25CF-4290-97E4-BE635C7AF022}"/>
              </a:ext>
            </a:extLst>
          </p:cNvPr>
          <p:cNvSpPr txBox="1">
            <a:spLocks noChangeArrowheads="1"/>
          </p:cNvSpPr>
          <p:nvPr/>
        </p:nvSpPr>
        <p:spPr bwMode="auto">
          <a:xfrm>
            <a:off x="3609975" y="2073275"/>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a:latin typeface="Century Gothic" panose="020B0502020202020204" pitchFamily="34" charset="0"/>
                <a:sym typeface="Wingdings" panose="05000000000000000000" pitchFamily="2" charset="2"/>
              </a:rPr>
              <a:t>Regelfall</a:t>
            </a:r>
            <a:endParaRPr lang="de-DE" altLang="de-DE">
              <a:latin typeface="Century Gothic" panose="020B0502020202020204" pitchFamily="34" charset="0"/>
            </a:endParaRPr>
          </a:p>
        </p:txBody>
      </p:sp>
      <p:cxnSp>
        <p:nvCxnSpPr>
          <p:cNvPr id="362502" name="Gerade Verbindung mit Pfeil 5">
            <a:extLst>
              <a:ext uri="{FF2B5EF4-FFF2-40B4-BE49-F238E27FC236}">
                <a16:creationId xmlns:a16="http://schemas.microsoft.com/office/drawing/2014/main" id="{D42BBF7A-DD42-48CC-B02F-88A1C6FC2BC0}"/>
              </a:ext>
            </a:extLst>
          </p:cNvPr>
          <p:cNvCxnSpPr>
            <a:cxnSpLocks noChangeShapeType="1"/>
          </p:cNvCxnSpPr>
          <p:nvPr/>
        </p:nvCxnSpPr>
        <p:spPr bwMode="auto">
          <a:xfrm>
            <a:off x="3359150" y="2770188"/>
            <a:ext cx="4968875" cy="0"/>
          </a:xfrm>
          <a:prstGeom prst="straightConnector1">
            <a:avLst/>
          </a:prstGeom>
          <a:noFill/>
          <a:ln w="158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503" name="Gerade Verbindung 10">
            <a:extLst>
              <a:ext uri="{FF2B5EF4-FFF2-40B4-BE49-F238E27FC236}">
                <a16:creationId xmlns:a16="http://schemas.microsoft.com/office/drawing/2014/main" id="{739D93CB-7AE7-437B-9EA5-9B4A33877A97}"/>
              </a:ext>
            </a:extLst>
          </p:cNvPr>
          <p:cNvCxnSpPr>
            <a:cxnSpLocks noChangeShapeType="1"/>
          </p:cNvCxnSpPr>
          <p:nvPr/>
        </p:nvCxnSpPr>
        <p:spPr bwMode="auto">
          <a:xfrm>
            <a:off x="6527800" y="2233613"/>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504" name="Gerade Verbindung 15">
            <a:extLst>
              <a:ext uri="{FF2B5EF4-FFF2-40B4-BE49-F238E27FC236}">
                <a16:creationId xmlns:a16="http://schemas.microsoft.com/office/drawing/2014/main" id="{249E6338-6887-4CB2-9038-987C8244921E}"/>
              </a:ext>
            </a:extLst>
          </p:cNvPr>
          <p:cNvCxnSpPr>
            <a:cxnSpLocks noChangeShapeType="1"/>
          </p:cNvCxnSpPr>
          <p:nvPr/>
        </p:nvCxnSpPr>
        <p:spPr bwMode="auto">
          <a:xfrm>
            <a:off x="4943475" y="2649538"/>
            <a:ext cx="0" cy="287337"/>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505" name="Gerade Verbindung 17">
            <a:extLst>
              <a:ext uri="{FF2B5EF4-FFF2-40B4-BE49-F238E27FC236}">
                <a16:creationId xmlns:a16="http://schemas.microsoft.com/office/drawing/2014/main" id="{3EC4D703-03D5-4C62-BA1A-B22F1F1839CB}"/>
              </a:ext>
            </a:extLst>
          </p:cNvPr>
          <p:cNvCxnSpPr>
            <a:cxnSpLocks noChangeShapeType="1"/>
          </p:cNvCxnSpPr>
          <p:nvPr/>
        </p:nvCxnSpPr>
        <p:spPr bwMode="auto">
          <a:xfrm>
            <a:off x="6527800" y="2651125"/>
            <a:ext cx="0" cy="28575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2506" name="Geschweifte Klammer rechts 16">
            <a:extLst>
              <a:ext uri="{FF2B5EF4-FFF2-40B4-BE49-F238E27FC236}">
                <a16:creationId xmlns:a16="http://schemas.microsoft.com/office/drawing/2014/main" id="{59F3E435-4461-4AE5-942E-DB40EBF8668A}"/>
              </a:ext>
            </a:extLst>
          </p:cNvPr>
          <p:cNvSpPr>
            <a:spLocks/>
          </p:cNvSpPr>
          <p:nvPr/>
        </p:nvSpPr>
        <p:spPr bwMode="auto">
          <a:xfrm rot="16200000" flipV="1">
            <a:off x="4060825" y="1695450"/>
            <a:ext cx="180975" cy="1584325"/>
          </a:xfrm>
          <a:prstGeom prst="rightBrace">
            <a:avLst>
              <a:gd name="adj1" fmla="val 8309"/>
              <a:gd name="adj2" fmla="val 50000"/>
            </a:avLst>
          </a:prstGeom>
          <a:noFill/>
          <a:ln w="158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endParaRPr lang="de-DE" altLang="de-DE">
              <a:latin typeface="Arial" panose="020B0604020202020204" pitchFamily="34" charset="0"/>
            </a:endParaRPr>
          </a:p>
        </p:txBody>
      </p:sp>
      <p:sp>
        <p:nvSpPr>
          <p:cNvPr id="362507" name="Textfeld 22">
            <a:extLst>
              <a:ext uri="{FF2B5EF4-FFF2-40B4-BE49-F238E27FC236}">
                <a16:creationId xmlns:a16="http://schemas.microsoft.com/office/drawing/2014/main" id="{3E97FC99-5057-4569-B6A8-48677A5E51F5}"/>
              </a:ext>
            </a:extLst>
          </p:cNvPr>
          <p:cNvSpPr txBox="1">
            <a:spLocks noChangeArrowheads="1"/>
          </p:cNvSpPr>
          <p:nvPr/>
        </p:nvSpPr>
        <p:spPr bwMode="auto">
          <a:xfrm>
            <a:off x="4943475" y="1844675"/>
            <a:ext cx="183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b="1">
                <a:solidFill>
                  <a:srgbClr val="00B050"/>
                </a:solidFill>
                <a:latin typeface="Century Gothic" panose="020B0502020202020204" pitchFamily="34" charset="0"/>
                <a:sym typeface="Wingdings" panose="05000000000000000000" pitchFamily="2" charset="2"/>
              </a:rPr>
              <a:t>Ausnahmefall, falls Risiko niedrig</a:t>
            </a:r>
            <a:endParaRPr lang="de-DE" altLang="de-DE" b="1">
              <a:solidFill>
                <a:srgbClr val="00B050"/>
              </a:solidFill>
              <a:latin typeface="Century Gothic" panose="020B0502020202020204" pitchFamily="34" charset="0"/>
            </a:endParaRPr>
          </a:p>
        </p:txBody>
      </p:sp>
      <p:sp>
        <p:nvSpPr>
          <p:cNvPr id="362508" name="Geschweifte Klammer rechts 23">
            <a:extLst>
              <a:ext uri="{FF2B5EF4-FFF2-40B4-BE49-F238E27FC236}">
                <a16:creationId xmlns:a16="http://schemas.microsoft.com/office/drawing/2014/main" id="{77F4BEAB-7F93-4082-9AF3-241C67CCC919}"/>
              </a:ext>
            </a:extLst>
          </p:cNvPr>
          <p:cNvSpPr>
            <a:spLocks/>
          </p:cNvSpPr>
          <p:nvPr/>
        </p:nvSpPr>
        <p:spPr bwMode="auto">
          <a:xfrm rot="16200000" flipV="1">
            <a:off x="5635625" y="1695450"/>
            <a:ext cx="180975" cy="1584325"/>
          </a:xfrm>
          <a:prstGeom prst="rightBrace">
            <a:avLst>
              <a:gd name="adj1" fmla="val 8309"/>
              <a:gd name="adj2" fmla="val 50000"/>
            </a:avLst>
          </a:prstGeom>
          <a:noFill/>
          <a:ln w="158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endParaRPr lang="de-DE" altLang="de-DE">
              <a:latin typeface="Arial" panose="020B0604020202020204" pitchFamily="34" charset="0"/>
            </a:endParaRPr>
          </a:p>
        </p:txBody>
      </p:sp>
      <p:sp>
        <p:nvSpPr>
          <p:cNvPr id="362509" name="Textfeld 24">
            <a:extLst>
              <a:ext uri="{FF2B5EF4-FFF2-40B4-BE49-F238E27FC236}">
                <a16:creationId xmlns:a16="http://schemas.microsoft.com/office/drawing/2014/main" id="{BFBAE2D8-91ED-4CF8-9DE3-126790AFCC3C}"/>
              </a:ext>
            </a:extLst>
          </p:cNvPr>
          <p:cNvSpPr txBox="1">
            <a:spLocks noChangeArrowheads="1"/>
          </p:cNvSpPr>
          <p:nvPr/>
        </p:nvSpPr>
        <p:spPr bwMode="auto">
          <a:xfrm>
            <a:off x="6240463" y="3049588"/>
            <a:ext cx="2436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a:latin typeface="Century Gothic" panose="020B0502020202020204" pitchFamily="34" charset="0"/>
              </a:rPr>
              <a:t>Ende Transaktion</a:t>
            </a:r>
          </a:p>
        </p:txBody>
      </p:sp>
      <p:sp>
        <p:nvSpPr>
          <p:cNvPr id="362510" name="Textfeld 27">
            <a:extLst>
              <a:ext uri="{FF2B5EF4-FFF2-40B4-BE49-F238E27FC236}">
                <a16:creationId xmlns:a16="http://schemas.microsoft.com/office/drawing/2014/main" id="{5998667C-AF06-49E5-A194-A574074A6682}"/>
              </a:ext>
            </a:extLst>
          </p:cNvPr>
          <p:cNvSpPr txBox="1">
            <a:spLocks noChangeArrowheads="1"/>
          </p:cNvSpPr>
          <p:nvPr/>
        </p:nvSpPr>
        <p:spPr bwMode="auto">
          <a:xfrm>
            <a:off x="8472488" y="2614613"/>
            <a:ext cx="26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b="1">
                <a:solidFill>
                  <a:schemeClr val="tx2"/>
                </a:solidFill>
                <a:latin typeface="Century Gothic" panose="020B0502020202020204" pitchFamily="34" charset="0"/>
              </a:rPr>
              <a:t>t</a:t>
            </a:r>
          </a:p>
        </p:txBody>
      </p:sp>
      <p:sp>
        <p:nvSpPr>
          <p:cNvPr id="362511" name="Textfeld 28">
            <a:extLst>
              <a:ext uri="{FF2B5EF4-FFF2-40B4-BE49-F238E27FC236}">
                <a16:creationId xmlns:a16="http://schemas.microsoft.com/office/drawing/2014/main" id="{FB839862-C435-41A9-9CA1-41562A6E3CC3}"/>
              </a:ext>
            </a:extLst>
          </p:cNvPr>
          <p:cNvSpPr txBox="1">
            <a:spLocks noChangeArrowheads="1"/>
          </p:cNvSpPr>
          <p:nvPr/>
        </p:nvSpPr>
        <p:spPr bwMode="auto">
          <a:xfrm>
            <a:off x="3359150" y="3890963"/>
            <a:ext cx="2160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1200"/>
              </a:spcBef>
              <a:spcAft>
                <a:spcPts val="600"/>
              </a:spcAft>
            </a:pPr>
            <a:r>
              <a:rPr lang="de-DE" altLang="de-DE" b="1">
                <a:solidFill>
                  <a:srgbClr val="00B050"/>
                </a:solidFill>
                <a:latin typeface="Century Gothic" panose="020B0502020202020204" pitchFamily="34" charset="0"/>
              </a:rPr>
              <a:t>Keine Identifizierung,</a:t>
            </a:r>
          </a:p>
          <a:p>
            <a:pPr eaLnBrk="1" hangingPunct="1">
              <a:lnSpc>
                <a:spcPct val="100000"/>
              </a:lnSpc>
              <a:spcBef>
                <a:spcPct val="0"/>
              </a:spcBef>
              <a:spcAft>
                <a:spcPts val="600"/>
              </a:spcAft>
            </a:pPr>
            <a:r>
              <a:rPr lang="de-DE" altLang="de-DE" b="1">
                <a:solidFill>
                  <a:srgbClr val="00B050"/>
                </a:solidFill>
                <a:latin typeface="Century Gothic" panose="020B0502020202020204" pitchFamily="34" charset="0"/>
              </a:rPr>
              <a:t>falls</a:t>
            </a:r>
          </a:p>
        </p:txBody>
      </p:sp>
      <p:sp>
        <p:nvSpPr>
          <p:cNvPr id="30" name="Textfeld 29">
            <a:extLst>
              <a:ext uri="{FF2B5EF4-FFF2-40B4-BE49-F238E27FC236}">
                <a16:creationId xmlns:a16="http://schemas.microsoft.com/office/drawing/2014/main" id="{22BF6278-156B-4408-B9AE-DF5E6A79066E}"/>
              </a:ext>
            </a:extLst>
          </p:cNvPr>
          <p:cNvSpPr txBox="1"/>
          <p:nvPr/>
        </p:nvSpPr>
        <p:spPr>
          <a:xfrm>
            <a:off x="3827463" y="4192588"/>
            <a:ext cx="6958012" cy="892175"/>
          </a:xfrm>
          <a:prstGeom prst="rect">
            <a:avLst/>
          </a:prstGeom>
          <a:noFill/>
        </p:spPr>
        <p:txBody>
          <a:bodyPr>
            <a:spAutoFit/>
          </a:bodyPr>
          <a:lstStyle/>
          <a:p>
            <a:pPr indent="-270000" eaLnBrk="1" hangingPunct="1">
              <a:spcAft>
                <a:spcPts val="600"/>
              </a:spcAft>
              <a:buClr>
                <a:srgbClr val="00B0F0"/>
              </a:buClr>
              <a:buFont typeface="Arial" panose="020B0604020202020204" pitchFamily="34" charset="0"/>
              <a:buChar char="•"/>
              <a:defRPr/>
            </a:pPr>
            <a:r>
              <a:rPr lang="de-DE" sz="1400" dirty="0">
                <a:latin typeface="Century Gothic" panose="020B0502020202020204" pitchFamily="34" charset="0"/>
                <a:cs typeface="Arial" charset="0"/>
              </a:rPr>
              <a:t>vorherige, </a:t>
            </a:r>
            <a:r>
              <a:rPr lang="de-DE" sz="1400" b="1" dirty="0">
                <a:solidFill>
                  <a:srgbClr val="00B0F0"/>
                </a:solidFill>
                <a:latin typeface="Century Gothic" panose="020B0502020202020204" pitchFamily="34" charset="0"/>
                <a:cs typeface="Arial" charset="0"/>
              </a:rPr>
              <a:t>frühere</a:t>
            </a:r>
            <a:r>
              <a:rPr lang="de-DE" sz="1400" b="1" dirty="0">
                <a:solidFill>
                  <a:schemeClr val="tx2"/>
                </a:solidFill>
                <a:latin typeface="Century Gothic" panose="020B0502020202020204" pitchFamily="34" charset="0"/>
                <a:cs typeface="Arial" charset="0"/>
              </a:rPr>
              <a:t> </a:t>
            </a:r>
            <a:r>
              <a:rPr lang="de-DE" sz="1400" b="1" dirty="0">
                <a:solidFill>
                  <a:srgbClr val="00B0F0"/>
                </a:solidFill>
                <a:latin typeface="Century Gothic" panose="020B0502020202020204" pitchFamily="34" charset="0"/>
                <a:cs typeface="Arial" charset="0"/>
              </a:rPr>
              <a:t>Identifizierung</a:t>
            </a:r>
          </a:p>
          <a:p>
            <a:pPr marL="542925" indent="-273050" eaLnBrk="1" hangingPunct="1">
              <a:spcAft>
                <a:spcPts val="600"/>
              </a:spcAft>
              <a:buClr>
                <a:srgbClr val="00B0F0"/>
              </a:buClr>
              <a:defRPr/>
            </a:pPr>
            <a:r>
              <a:rPr lang="de-DE" sz="1400" dirty="0">
                <a:latin typeface="Century Gothic" panose="020B0502020202020204" pitchFamily="34" charset="0"/>
                <a:cs typeface="Arial" charset="0"/>
              </a:rPr>
              <a:t>+</a:t>
            </a:r>
            <a:r>
              <a:rPr lang="de-DE" sz="1400" dirty="0">
                <a:solidFill>
                  <a:schemeClr val="tx2"/>
                </a:solidFill>
                <a:latin typeface="Century Gothic" panose="020B0502020202020204" pitchFamily="34" charset="0"/>
                <a:cs typeface="Arial" charset="0"/>
              </a:rPr>
              <a:t> </a:t>
            </a:r>
            <a:r>
              <a:rPr lang="de-DE" sz="1400" b="1" dirty="0">
                <a:solidFill>
                  <a:srgbClr val="00B0F0"/>
                </a:solidFill>
                <a:latin typeface="Century Gothic" panose="020B0502020202020204" pitchFamily="34" charset="0"/>
                <a:cs typeface="Arial" charset="0"/>
              </a:rPr>
              <a:t>ordentliche</a:t>
            </a:r>
            <a:r>
              <a:rPr lang="de-DE" sz="1400" b="1" dirty="0">
                <a:solidFill>
                  <a:schemeClr val="tx2"/>
                </a:solidFill>
                <a:latin typeface="Century Gothic" panose="020B0502020202020204" pitchFamily="34" charset="0"/>
                <a:cs typeface="Arial" charset="0"/>
              </a:rPr>
              <a:t> </a:t>
            </a:r>
            <a:r>
              <a:rPr lang="de-DE" sz="1400" b="1" dirty="0">
                <a:solidFill>
                  <a:srgbClr val="00B0F0"/>
                </a:solidFill>
                <a:latin typeface="Century Gothic" panose="020B0502020202020204" pitchFamily="34" charset="0"/>
                <a:cs typeface="Arial" charset="0"/>
              </a:rPr>
              <a:t>Dokumentation</a:t>
            </a:r>
          </a:p>
          <a:p>
            <a:pPr marL="542925" indent="-273050" eaLnBrk="1" hangingPunct="1">
              <a:spcAft>
                <a:spcPts val="600"/>
              </a:spcAft>
              <a:buClr>
                <a:srgbClr val="00B0F0"/>
              </a:buClr>
              <a:defRPr/>
            </a:pPr>
            <a:r>
              <a:rPr lang="de-DE" sz="1400" dirty="0">
                <a:latin typeface="Century Gothic" panose="020B0502020202020204" pitchFamily="34" charset="0"/>
                <a:cs typeface="Arial" charset="0"/>
              </a:rPr>
              <a:t>+</a:t>
            </a:r>
            <a:r>
              <a:rPr lang="de-DE" sz="1400" dirty="0">
                <a:solidFill>
                  <a:schemeClr val="tx2"/>
                </a:solidFill>
                <a:latin typeface="Century Gothic" panose="020B0502020202020204" pitchFamily="34" charset="0"/>
                <a:cs typeface="Arial" charset="0"/>
              </a:rPr>
              <a:t> </a:t>
            </a:r>
            <a:r>
              <a:rPr lang="de-DE" sz="1400" b="1" dirty="0">
                <a:solidFill>
                  <a:srgbClr val="00B0F0"/>
                </a:solidFill>
                <a:latin typeface="Century Gothic" panose="020B0502020202020204" pitchFamily="34" charset="0"/>
                <a:cs typeface="Arial" charset="0"/>
              </a:rPr>
              <a:t>Vermutung</a:t>
            </a:r>
            <a:r>
              <a:rPr lang="de-DE" sz="1400" dirty="0">
                <a:solidFill>
                  <a:srgbClr val="00B0F0"/>
                </a:solidFill>
                <a:latin typeface="Century Gothic" panose="020B0502020202020204" pitchFamily="34" charset="0"/>
                <a:cs typeface="Arial" charset="0"/>
              </a:rPr>
              <a:t>:</a:t>
            </a:r>
            <a:r>
              <a:rPr lang="de-DE" sz="1400" dirty="0">
                <a:latin typeface="Century Gothic" panose="020B0502020202020204" pitchFamily="34" charset="0"/>
                <a:cs typeface="Arial" charset="0"/>
              </a:rPr>
              <a:t> Angaben weiterhin zutreffend</a:t>
            </a:r>
            <a:endParaRPr lang="de-DE" sz="1400" dirty="0">
              <a:latin typeface="Arial" charset="0"/>
              <a:cs typeface="Arial" charset="0"/>
            </a:endParaRPr>
          </a:p>
        </p:txBody>
      </p:sp>
      <p:sp>
        <p:nvSpPr>
          <p:cNvPr id="362513" name="Textfeld 30">
            <a:extLst>
              <a:ext uri="{FF2B5EF4-FFF2-40B4-BE49-F238E27FC236}">
                <a16:creationId xmlns:a16="http://schemas.microsoft.com/office/drawing/2014/main" id="{76C0443A-5FE2-48E0-87E4-A0CFC3B7B520}"/>
              </a:ext>
            </a:extLst>
          </p:cNvPr>
          <p:cNvSpPr txBox="1">
            <a:spLocks noChangeArrowheads="1"/>
          </p:cNvSpPr>
          <p:nvPr/>
        </p:nvSpPr>
        <p:spPr bwMode="auto">
          <a:xfrm>
            <a:off x="1181100" y="5254625"/>
            <a:ext cx="212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buClr>
                <a:srgbClr val="00B0F0"/>
              </a:buClr>
              <a:buFont typeface="Arial" panose="020B0604020202020204" pitchFamily="34" charset="0"/>
              <a:buChar char="•"/>
            </a:pPr>
            <a:r>
              <a:rPr lang="de-DE" altLang="de-DE" b="1">
                <a:latin typeface="Century Gothic" panose="020B0502020202020204" pitchFamily="34" charset="0"/>
                <a:sym typeface="Wingdings" panose="05000000000000000000" pitchFamily="2" charset="2"/>
              </a:rPr>
              <a:t>Identifizierung bei</a:t>
            </a:r>
            <a:endParaRPr lang="de-DE" altLang="de-DE" b="1">
              <a:latin typeface="Century Gothic" panose="020B0502020202020204" pitchFamily="34" charset="0"/>
            </a:endParaRPr>
          </a:p>
        </p:txBody>
      </p:sp>
      <p:sp>
        <p:nvSpPr>
          <p:cNvPr id="362514" name="Textfeld 31">
            <a:extLst>
              <a:ext uri="{FF2B5EF4-FFF2-40B4-BE49-F238E27FC236}">
                <a16:creationId xmlns:a16="http://schemas.microsoft.com/office/drawing/2014/main" id="{D4A298B0-B0FB-4111-9491-39F7CE77D8BF}"/>
              </a:ext>
            </a:extLst>
          </p:cNvPr>
          <p:cNvSpPr txBox="1">
            <a:spLocks noChangeArrowheads="1"/>
          </p:cNvSpPr>
          <p:nvPr/>
        </p:nvSpPr>
        <p:spPr bwMode="auto">
          <a:xfrm>
            <a:off x="3143250" y="5273675"/>
            <a:ext cx="7226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Clr>
                <a:srgbClr val="00B0F0"/>
              </a:buClr>
              <a:buFont typeface="Arial" panose="020B0604020202020204" pitchFamily="34" charset="0"/>
              <a:buChar char="•"/>
            </a:pPr>
            <a:r>
              <a:rPr lang="de-DE" altLang="de-DE" sz="1400" dirty="0">
                <a:latin typeface="Century Gothic" panose="020B0502020202020204" pitchFamily="34" charset="0"/>
              </a:rPr>
              <a:t>Natürlichen Personen: § 11 Abs. 4 Nr. 1 a-e</a:t>
            </a:r>
          </a:p>
          <a:p>
            <a:pPr eaLnBrk="1" hangingPunct="1">
              <a:spcAft>
                <a:spcPts val="600"/>
              </a:spcAft>
              <a:buClr>
                <a:srgbClr val="00B0F0"/>
              </a:buClr>
              <a:buFont typeface="Arial" panose="020B0604020202020204" pitchFamily="34" charset="0"/>
              <a:buChar char="•"/>
            </a:pPr>
            <a:r>
              <a:rPr lang="de-DE" altLang="de-DE" sz="1400" dirty="0">
                <a:latin typeface="Century Gothic" panose="020B0502020202020204" pitchFamily="34" charset="0"/>
              </a:rPr>
              <a:t>Juristischen Personen: § 11 Abs. 4 Nr. 2 a-e</a:t>
            </a:r>
          </a:p>
          <a:p>
            <a:pPr eaLnBrk="1" hangingPunct="1">
              <a:spcAft>
                <a:spcPts val="600"/>
              </a:spcAft>
              <a:buClr>
                <a:srgbClr val="00B0F0"/>
              </a:buClr>
              <a:buFont typeface="Arial" panose="020B0604020202020204" pitchFamily="34" charset="0"/>
              <a:buChar char="•"/>
            </a:pPr>
            <a:r>
              <a:rPr lang="de-DE" altLang="de-DE" sz="1400" dirty="0">
                <a:latin typeface="Century Gothic" panose="020B0502020202020204" pitchFamily="34" charset="0"/>
              </a:rPr>
              <a:t>Wirtschaftlich Berechtigten: Erhebung + eigenständige </a:t>
            </a:r>
            <a:r>
              <a:rPr lang="de-DE" altLang="de-DE" sz="1400" b="1" dirty="0">
                <a:solidFill>
                  <a:srgbClr val="FF0000"/>
                </a:solidFill>
                <a:latin typeface="Century Gothic" panose="020B0502020202020204" pitchFamily="34" charset="0"/>
              </a:rPr>
              <a:t>Kontrolle</a:t>
            </a:r>
            <a:r>
              <a:rPr lang="de-DE" altLang="de-DE" sz="1400" dirty="0">
                <a:latin typeface="Century Gothic" panose="020B0502020202020204" pitchFamily="34" charset="0"/>
              </a:rPr>
              <a:t> § 11 Abs. 5</a:t>
            </a:r>
            <a:endParaRPr lang="de-DE" altLang="de-DE" sz="1400" dirty="0"/>
          </a:p>
        </p:txBody>
      </p:sp>
      <p:sp>
        <p:nvSpPr>
          <p:cNvPr id="362515" name="Textfeld 26">
            <a:extLst>
              <a:ext uri="{FF2B5EF4-FFF2-40B4-BE49-F238E27FC236}">
                <a16:creationId xmlns:a16="http://schemas.microsoft.com/office/drawing/2014/main" id="{C10D4A03-8559-49C0-A9EA-425ECFBD56F3}"/>
              </a:ext>
            </a:extLst>
          </p:cNvPr>
          <p:cNvSpPr txBox="1">
            <a:spLocks noChangeArrowheads="1"/>
          </p:cNvSpPr>
          <p:nvPr/>
        </p:nvSpPr>
        <p:spPr bwMode="auto">
          <a:xfrm>
            <a:off x="3863975" y="2486025"/>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b="1">
                <a:solidFill>
                  <a:srgbClr val="FF0000"/>
                </a:solidFill>
                <a:latin typeface="Century Gothic" panose="020B0502020202020204" pitchFamily="34" charset="0"/>
              </a:rPr>
              <a:t>vor</a:t>
            </a:r>
          </a:p>
        </p:txBody>
      </p:sp>
      <p:sp>
        <p:nvSpPr>
          <p:cNvPr id="362516" name="Textfeld 33">
            <a:extLst>
              <a:ext uri="{FF2B5EF4-FFF2-40B4-BE49-F238E27FC236}">
                <a16:creationId xmlns:a16="http://schemas.microsoft.com/office/drawing/2014/main" id="{ADF55094-1ADF-4980-B535-38FA4C9F0EF2}"/>
              </a:ext>
            </a:extLst>
          </p:cNvPr>
          <p:cNvSpPr txBox="1">
            <a:spLocks noChangeArrowheads="1"/>
          </p:cNvSpPr>
          <p:nvPr/>
        </p:nvSpPr>
        <p:spPr bwMode="auto">
          <a:xfrm>
            <a:off x="4943475" y="2486025"/>
            <a:ext cx="1763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b="1">
                <a:solidFill>
                  <a:srgbClr val="FF0000"/>
                </a:solidFill>
                <a:latin typeface="Century Gothic" panose="020B0502020202020204" pitchFamily="34" charset="0"/>
              </a:rPr>
              <a:t>nach / während</a:t>
            </a:r>
          </a:p>
        </p:txBody>
      </p:sp>
      <p:sp>
        <p:nvSpPr>
          <p:cNvPr id="362518" name="Rectangle 2">
            <a:extLst>
              <a:ext uri="{FF2B5EF4-FFF2-40B4-BE49-F238E27FC236}">
                <a16:creationId xmlns:a16="http://schemas.microsoft.com/office/drawing/2014/main" id="{C511FBE6-7679-48F9-B890-649B93D82292}"/>
              </a:ext>
            </a:extLst>
          </p:cNvPr>
          <p:cNvSpPr txBox="1">
            <a:spLocks/>
          </p:cNvSpPr>
          <p:nvPr/>
        </p:nvSpPr>
        <p:spPr bwMode="auto">
          <a:xfrm>
            <a:off x="1065231" y="1034170"/>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27" name="Titel 1">
            <a:extLst>
              <a:ext uri="{FF2B5EF4-FFF2-40B4-BE49-F238E27FC236}">
                <a16:creationId xmlns:a16="http://schemas.microsoft.com/office/drawing/2014/main" id="{F5B0CBC4-E3A4-43A1-BA1D-BFE3B4191CE3}"/>
              </a:ext>
            </a:extLst>
          </p:cNvPr>
          <p:cNvSpPr txBox="1">
            <a:spLocks/>
          </p:cNvSpPr>
          <p:nvPr/>
        </p:nvSpPr>
        <p:spPr bwMode="auto">
          <a:xfrm>
            <a:off x="1069975" y="1484313"/>
            <a:ext cx="6105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a:defRPr/>
            </a:pPr>
            <a:r>
              <a:rPr lang="de-DE" altLang="de-DE" sz="1600" b="1" kern="0" dirty="0">
                <a:latin typeface="Century Gothic" panose="020B0502020202020204" pitchFamily="34" charset="0"/>
              </a:rPr>
              <a:t>Vorgehensweise bei der Identifizierung (§ 11 GwG)</a:t>
            </a:r>
          </a:p>
        </p:txBody>
      </p:sp>
      <p:sp>
        <p:nvSpPr>
          <p:cNvPr id="26" name="Textfeld 1">
            <a:extLst>
              <a:ext uri="{FF2B5EF4-FFF2-40B4-BE49-F238E27FC236}">
                <a16:creationId xmlns:a16="http://schemas.microsoft.com/office/drawing/2014/main" id="{9FEBE649-FB82-453A-836D-2FC338E5AAF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el 1">
            <a:extLst>
              <a:ext uri="{FF2B5EF4-FFF2-40B4-BE49-F238E27FC236}">
                <a16:creationId xmlns:a16="http://schemas.microsoft.com/office/drawing/2014/main" id="{D1A96459-48E9-49C7-AD07-1F35746C4CA8}"/>
              </a:ext>
            </a:extLst>
          </p:cNvPr>
          <p:cNvSpPr>
            <a:spLocks noGrp="1"/>
          </p:cNvSpPr>
          <p:nvPr>
            <p:ph type="title" idx="4294967295"/>
          </p:nvPr>
        </p:nvSpPr>
        <p:spPr>
          <a:xfrm>
            <a:off x="957628" y="1412397"/>
            <a:ext cx="5507038" cy="360363"/>
          </a:xfrm>
          <a:prstGeom prst="rect">
            <a:avLst/>
          </a:prstGeom>
        </p:spPr>
        <p:txBody>
          <a:bodyPr/>
          <a:lstStyle/>
          <a:p>
            <a:r>
              <a:rPr lang="de-DE" altLang="de-DE" sz="1600" b="1" dirty="0">
                <a:latin typeface="Century Gothic" panose="020B0502020202020204" pitchFamily="34" charset="0"/>
              </a:rPr>
              <a:t>Überblick: Verpflichtungen aus §§ 1-15, § 17 GwG</a:t>
            </a:r>
          </a:p>
        </p:txBody>
      </p:sp>
      <p:cxnSp>
        <p:nvCxnSpPr>
          <p:cNvPr id="368643" name="Gerade Verbindung 10">
            <a:extLst>
              <a:ext uri="{FF2B5EF4-FFF2-40B4-BE49-F238E27FC236}">
                <a16:creationId xmlns:a16="http://schemas.microsoft.com/office/drawing/2014/main" id="{30019D98-C452-4E7A-9474-AF93B08EB442}"/>
              </a:ext>
            </a:extLst>
          </p:cNvPr>
          <p:cNvCxnSpPr>
            <a:cxnSpLocks noChangeShapeType="1"/>
          </p:cNvCxnSpPr>
          <p:nvPr/>
        </p:nvCxnSpPr>
        <p:spPr bwMode="auto">
          <a:xfrm>
            <a:off x="6672263" y="1985963"/>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644" name="Textfeld 27">
            <a:extLst>
              <a:ext uri="{FF2B5EF4-FFF2-40B4-BE49-F238E27FC236}">
                <a16:creationId xmlns:a16="http://schemas.microsoft.com/office/drawing/2014/main" id="{FF4D9E95-743A-4E59-8F1E-30DEB66622DC}"/>
              </a:ext>
            </a:extLst>
          </p:cNvPr>
          <p:cNvSpPr txBox="1">
            <a:spLocks noChangeArrowheads="1"/>
          </p:cNvSpPr>
          <p:nvPr/>
        </p:nvSpPr>
        <p:spPr bwMode="auto">
          <a:xfrm>
            <a:off x="3216275" y="2312988"/>
            <a:ext cx="1906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Clr>
                <a:srgbClr val="00B0F0"/>
              </a:buClr>
              <a:buFont typeface="Verdana" panose="020B0604030504040204" pitchFamily="34" charset="0"/>
              <a:buAutoNum type="arabicPeriod"/>
            </a:pPr>
            <a:r>
              <a:rPr lang="de-DE" altLang="de-DE" sz="1200" b="1">
                <a:latin typeface="Century Gothic" panose="020B0502020202020204" pitchFamily="34" charset="0"/>
              </a:rPr>
              <a:t>Handelnde Person?</a:t>
            </a:r>
          </a:p>
          <a:p>
            <a:pPr eaLnBrk="1" hangingPunct="1">
              <a:lnSpc>
                <a:spcPct val="100000"/>
              </a:lnSpc>
              <a:spcBef>
                <a:spcPct val="0"/>
              </a:spcBef>
              <a:buClr>
                <a:srgbClr val="00B0F0"/>
              </a:buClr>
              <a:buFont typeface="Verdana" panose="020B0604030504040204" pitchFamily="34" charset="0"/>
              <a:buAutoNum type="arabicPeriod"/>
            </a:pPr>
            <a:r>
              <a:rPr lang="de-DE" altLang="de-DE" sz="1200" b="1">
                <a:latin typeface="Century Gothic" panose="020B0502020202020204" pitchFamily="34" charset="0"/>
              </a:rPr>
              <a:t>Vertragspartner?</a:t>
            </a:r>
          </a:p>
          <a:p>
            <a:pPr eaLnBrk="1" hangingPunct="1">
              <a:lnSpc>
                <a:spcPct val="100000"/>
              </a:lnSpc>
              <a:spcBef>
                <a:spcPct val="0"/>
              </a:spcBef>
              <a:buClr>
                <a:srgbClr val="00B0F0"/>
              </a:buClr>
              <a:buFont typeface="Verdana" panose="020B0604030504040204" pitchFamily="34" charset="0"/>
              <a:buAutoNum type="arabicPeriod"/>
            </a:pPr>
            <a:r>
              <a:rPr lang="de-DE" altLang="de-DE" sz="1200" b="1">
                <a:latin typeface="Century Gothic" panose="020B0502020202020204" pitchFamily="34" charset="0"/>
              </a:rPr>
              <a:t>Wirtschaftlich Berechtigter?</a:t>
            </a:r>
          </a:p>
          <a:p>
            <a:pPr eaLnBrk="1" hangingPunct="1">
              <a:lnSpc>
                <a:spcPct val="100000"/>
              </a:lnSpc>
              <a:spcBef>
                <a:spcPct val="0"/>
              </a:spcBef>
              <a:buClr>
                <a:srgbClr val="00B0F0"/>
              </a:buClr>
              <a:buFont typeface="Verdana" panose="020B0604030504040204" pitchFamily="34" charset="0"/>
              <a:buAutoNum type="arabicPeriod"/>
            </a:pPr>
            <a:r>
              <a:rPr lang="de-DE" altLang="de-DE" sz="1200" b="1">
                <a:latin typeface="Century Gothic" panose="020B0502020202020204" pitchFamily="34" charset="0"/>
              </a:rPr>
              <a:t>Transaktion?</a:t>
            </a:r>
          </a:p>
        </p:txBody>
      </p:sp>
      <p:sp>
        <p:nvSpPr>
          <p:cNvPr id="35" name="Textfeld 34">
            <a:extLst>
              <a:ext uri="{FF2B5EF4-FFF2-40B4-BE49-F238E27FC236}">
                <a16:creationId xmlns:a16="http://schemas.microsoft.com/office/drawing/2014/main" id="{29C53658-D44C-4165-B63D-F5CC552B0916}"/>
              </a:ext>
            </a:extLst>
          </p:cNvPr>
          <p:cNvSpPr txBox="1"/>
          <p:nvPr/>
        </p:nvSpPr>
        <p:spPr>
          <a:xfrm>
            <a:off x="3808413" y="5603875"/>
            <a:ext cx="4951412" cy="461963"/>
          </a:xfrm>
          <a:prstGeom prst="rect">
            <a:avLst/>
          </a:prstGeom>
          <a:noFill/>
        </p:spPr>
        <p:txBody>
          <a:bodyPr>
            <a:spAutoFit/>
          </a:bodyPr>
          <a:lstStyle/>
          <a:p>
            <a:pPr marL="1162050" indent="-1162050" eaLnBrk="1" hangingPunct="1">
              <a:defRPr/>
            </a:pPr>
            <a:r>
              <a:rPr lang="de-DE" sz="1200" b="1" dirty="0">
                <a:solidFill>
                  <a:srgbClr val="00B0F0"/>
                </a:solidFill>
                <a:latin typeface="Century Gothic" panose="020B0502020202020204" pitchFamily="34" charset="0"/>
                <a:cs typeface="Arial" charset="0"/>
              </a:rPr>
              <a:t>§§ 7-9 GwG (Geldwäschebeauftragter, Dokumentation </a:t>
            </a:r>
          </a:p>
          <a:p>
            <a:pPr marL="1074738" indent="-1074738" eaLnBrk="1" hangingPunct="1">
              <a:defRPr/>
            </a:pPr>
            <a:r>
              <a:rPr lang="de-DE" sz="1200" b="1" dirty="0">
                <a:solidFill>
                  <a:srgbClr val="00B0F0"/>
                </a:solidFill>
                <a:latin typeface="Century Gothic" panose="020B0502020202020204" pitchFamily="34" charset="0"/>
                <a:cs typeface="Arial" charset="0"/>
              </a:rPr>
              <a:t>	+ Aufbewahrung, „Gruppenregelung“)</a:t>
            </a:r>
          </a:p>
        </p:txBody>
      </p:sp>
      <p:sp>
        <p:nvSpPr>
          <p:cNvPr id="368646" name="Geschweifte Klammer rechts 13">
            <a:extLst>
              <a:ext uri="{FF2B5EF4-FFF2-40B4-BE49-F238E27FC236}">
                <a16:creationId xmlns:a16="http://schemas.microsoft.com/office/drawing/2014/main" id="{D5DE402F-386D-4486-A347-63EBAC2A2B21}"/>
              </a:ext>
            </a:extLst>
          </p:cNvPr>
          <p:cNvSpPr>
            <a:spLocks/>
          </p:cNvSpPr>
          <p:nvPr/>
        </p:nvSpPr>
        <p:spPr bwMode="auto">
          <a:xfrm flipV="1">
            <a:off x="4979988" y="2309813"/>
            <a:ext cx="179387" cy="1260475"/>
          </a:xfrm>
          <a:prstGeom prst="rightBrace">
            <a:avLst>
              <a:gd name="adj1" fmla="val 8360"/>
              <a:gd name="adj2" fmla="val 50000"/>
            </a:avLst>
          </a:prstGeom>
          <a:noFill/>
          <a:ln w="158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endParaRPr lang="de-DE" altLang="de-DE" sz="1200">
              <a:latin typeface="Arial" panose="020B0604020202020204" pitchFamily="34" charset="0"/>
            </a:endParaRPr>
          </a:p>
        </p:txBody>
      </p:sp>
      <p:sp>
        <p:nvSpPr>
          <p:cNvPr id="15" name="Textfeld 14">
            <a:extLst>
              <a:ext uri="{FF2B5EF4-FFF2-40B4-BE49-F238E27FC236}">
                <a16:creationId xmlns:a16="http://schemas.microsoft.com/office/drawing/2014/main" id="{0D91BE96-FD7E-4691-A8F4-77EABF3AE99C}"/>
              </a:ext>
            </a:extLst>
          </p:cNvPr>
          <p:cNvSpPr txBox="1"/>
          <p:nvPr/>
        </p:nvSpPr>
        <p:spPr>
          <a:xfrm>
            <a:off x="5232400" y="2592388"/>
            <a:ext cx="1511300" cy="646112"/>
          </a:xfrm>
          <a:prstGeom prst="rect">
            <a:avLst/>
          </a:prstGeom>
          <a:solidFill>
            <a:schemeClr val="bg1">
              <a:lumMod val="85000"/>
            </a:schemeClr>
          </a:solidFill>
        </p:spPr>
        <p:txBody>
          <a:bodyPr>
            <a:spAutoFit/>
          </a:bodyPr>
          <a:lstStyle/>
          <a:p>
            <a:pPr eaLnBrk="1" hangingPunct="1">
              <a:defRPr/>
            </a:pPr>
            <a:r>
              <a:rPr lang="de-DE" sz="1200" b="1" dirty="0">
                <a:latin typeface="Century Gothic" panose="020B0502020202020204" pitchFamily="34" charset="0"/>
                <a:cs typeface="Arial" charset="0"/>
              </a:rPr>
              <a:t>Risiko-management + Risikoanalyse</a:t>
            </a:r>
          </a:p>
        </p:txBody>
      </p:sp>
      <p:cxnSp>
        <p:nvCxnSpPr>
          <p:cNvPr id="368648" name="Gerade Verbindung mit Pfeil 21">
            <a:extLst>
              <a:ext uri="{FF2B5EF4-FFF2-40B4-BE49-F238E27FC236}">
                <a16:creationId xmlns:a16="http://schemas.microsoft.com/office/drawing/2014/main" id="{FD45C71B-42C5-4D4E-B1C7-4E9F34DAF5C4}"/>
              </a:ext>
            </a:extLst>
          </p:cNvPr>
          <p:cNvCxnSpPr>
            <a:cxnSpLocks noChangeShapeType="1"/>
          </p:cNvCxnSpPr>
          <p:nvPr/>
        </p:nvCxnSpPr>
        <p:spPr bwMode="auto">
          <a:xfrm>
            <a:off x="3032125" y="2952750"/>
            <a:ext cx="222250" cy="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649" name="Textfeld 28">
            <a:extLst>
              <a:ext uri="{FF2B5EF4-FFF2-40B4-BE49-F238E27FC236}">
                <a16:creationId xmlns:a16="http://schemas.microsoft.com/office/drawing/2014/main" id="{0CD75F7D-5396-484B-80AC-EC555542A4E0}"/>
              </a:ext>
            </a:extLst>
          </p:cNvPr>
          <p:cNvSpPr txBox="1">
            <a:spLocks noChangeArrowheads="1"/>
          </p:cNvSpPr>
          <p:nvPr/>
        </p:nvSpPr>
        <p:spPr bwMode="auto">
          <a:xfrm>
            <a:off x="1847850" y="4897438"/>
            <a:ext cx="13668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 1-3 GwG</a:t>
            </a:r>
            <a:endParaRPr lang="de-DE" altLang="de-DE" sz="1200" b="1">
              <a:latin typeface="Century Gothic" panose="020B0502020202020204" pitchFamily="34" charset="0"/>
            </a:endParaRPr>
          </a:p>
        </p:txBody>
      </p:sp>
      <p:sp>
        <p:nvSpPr>
          <p:cNvPr id="368650" name="Textfeld 29">
            <a:extLst>
              <a:ext uri="{FF2B5EF4-FFF2-40B4-BE49-F238E27FC236}">
                <a16:creationId xmlns:a16="http://schemas.microsoft.com/office/drawing/2014/main" id="{893C2D39-B23D-4B63-8494-0D244377F25A}"/>
              </a:ext>
            </a:extLst>
          </p:cNvPr>
          <p:cNvSpPr txBox="1">
            <a:spLocks noChangeArrowheads="1"/>
          </p:cNvSpPr>
          <p:nvPr/>
        </p:nvSpPr>
        <p:spPr bwMode="auto">
          <a:xfrm>
            <a:off x="5807075" y="4883150"/>
            <a:ext cx="1368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 4-5 GwG</a:t>
            </a:r>
            <a:endParaRPr lang="de-DE" altLang="de-DE" sz="1200" b="1">
              <a:latin typeface="Century Gothic" panose="020B0502020202020204" pitchFamily="34" charset="0"/>
            </a:endParaRPr>
          </a:p>
        </p:txBody>
      </p:sp>
      <p:sp>
        <p:nvSpPr>
          <p:cNvPr id="368651" name="Textfeld 31">
            <a:extLst>
              <a:ext uri="{FF2B5EF4-FFF2-40B4-BE49-F238E27FC236}">
                <a16:creationId xmlns:a16="http://schemas.microsoft.com/office/drawing/2014/main" id="{6AFA23FA-ABD5-4C9E-A6FA-DB50B2A9CD64}"/>
              </a:ext>
            </a:extLst>
          </p:cNvPr>
          <p:cNvSpPr txBox="1">
            <a:spLocks noChangeArrowheads="1"/>
          </p:cNvSpPr>
          <p:nvPr/>
        </p:nvSpPr>
        <p:spPr bwMode="auto">
          <a:xfrm>
            <a:off x="6816725" y="1871663"/>
            <a:ext cx="719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FF0000"/>
                </a:solidFill>
                <a:latin typeface="Century Gothic" panose="020B0502020202020204" pitchFamily="34" charset="0"/>
              </a:rPr>
              <a:t>hohes</a:t>
            </a:r>
          </a:p>
          <a:p>
            <a:pPr eaLnBrk="1" hangingPunct="1">
              <a:lnSpc>
                <a:spcPct val="100000"/>
              </a:lnSpc>
              <a:spcBef>
                <a:spcPct val="0"/>
              </a:spcBef>
              <a:buFontTx/>
              <a:buNone/>
            </a:pPr>
            <a:r>
              <a:rPr lang="de-DE" altLang="de-DE" sz="1200" b="1">
                <a:solidFill>
                  <a:srgbClr val="FF0000"/>
                </a:solidFill>
                <a:latin typeface="Century Gothic" panose="020B0502020202020204" pitchFamily="34" charset="0"/>
              </a:rPr>
              <a:t>Risiko</a:t>
            </a:r>
          </a:p>
        </p:txBody>
      </p:sp>
      <p:cxnSp>
        <p:nvCxnSpPr>
          <p:cNvPr id="368652" name="Gerade Verbindung 23">
            <a:extLst>
              <a:ext uri="{FF2B5EF4-FFF2-40B4-BE49-F238E27FC236}">
                <a16:creationId xmlns:a16="http://schemas.microsoft.com/office/drawing/2014/main" id="{15558B94-260C-4C8E-99AB-A0B81A891AD2}"/>
              </a:ext>
            </a:extLst>
          </p:cNvPr>
          <p:cNvCxnSpPr>
            <a:cxnSpLocks noChangeShapeType="1"/>
          </p:cNvCxnSpPr>
          <p:nvPr/>
        </p:nvCxnSpPr>
        <p:spPr bwMode="auto">
          <a:xfrm flipV="1">
            <a:off x="6743700" y="2376488"/>
            <a:ext cx="323850" cy="473075"/>
          </a:xfrm>
          <a:prstGeom prst="line">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653" name="Gerade Verbindung 33">
            <a:extLst>
              <a:ext uri="{FF2B5EF4-FFF2-40B4-BE49-F238E27FC236}">
                <a16:creationId xmlns:a16="http://schemas.microsoft.com/office/drawing/2014/main" id="{8CA66A2E-0847-4A37-9AA0-D5259338EBBF}"/>
              </a:ext>
            </a:extLst>
          </p:cNvPr>
          <p:cNvCxnSpPr>
            <a:cxnSpLocks noChangeShapeType="1"/>
          </p:cNvCxnSpPr>
          <p:nvPr/>
        </p:nvCxnSpPr>
        <p:spPr bwMode="auto">
          <a:xfrm>
            <a:off x="6743700" y="3011488"/>
            <a:ext cx="323850" cy="444500"/>
          </a:xfrm>
          <a:prstGeom prst="line">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654" name="Gerade Verbindung mit Pfeil 41">
            <a:extLst>
              <a:ext uri="{FF2B5EF4-FFF2-40B4-BE49-F238E27FC236}">
                <a16:creationId xmlns:a16="http://schemas.microsoft.com/office/drawing/2014/main" id="{66354B8D-C08E-4326-AF5E-948F4BE2F6FD}"/>
              </a:ext>
            </a:extLst>
          </p:cNvPr>
          <p:cNvCxnSpPr>
            <a:cxnSpLocks noChangeShapeType="1"/>
          </p:cNvCxnSpPr>
          <p:nvPr/>
        </p:nvCxnSpPr>
        <p:spPr bwMode="auto">
          <a:xfrm>
            <a:off x="6743700" y="2933700"/>
            <a:ext cx="360363" cy="0"/>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655" name="Textfeld 42">
            <a:extLst>
              <a:ext uri="{FF2B5EF4-FFF2-40B4-BE49-F238E27FC236}">
                <a16:creationId xmlns:a16="http://schemas.microsoft.com/office/drawing/2014/main" id="{4F0E3127-178B-4D3F-ADC2-4E2FEE9AD958}"/>
              </a:ext>
            </a:extLst>
          </p:cNvPr>
          <p:cNvSpPr txBox="1">
            <a:spLocks noChangeArrowheads="1"/>
          </p:cNvSpPr>
          <p:nvPr/>
        </p:nvSpPr>
        <p:spPr bwMode="auto">
          <a:xfrm>
            <a:off x="6816725" y="3436938"/>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B050"/>
                </a:solidFill>
                <a:latin typeface="Century Gothic" panose="020B0502020202020204" pitchFamily="34" charset="0"/>
              </a:rPr>
              <a:t>niedriges</a:t>
            </a:r>
          </a:p>
          <a:p>
            <a:pPr eaLnBrk="1" hangingPunct="1">
              <a:lnSpc>
                <a:spcPct val="100000"/>
              </a:lnSpc>
              <a:spcBef>
                <a:spcPct val="0"/>
              </a:spcBef>
              <a:buFontTx/>
              <a:buNone/>
            </a:pPr>
            <a:r>
              <a:rPr lang="de-DE" altLang="de-DE" sz="1200" b="1">
                <a:solidFill>
                  <a:srgbClr val="00B050"/>
                </a:solidFill>
                <a:latin typeface="Century Gothic" panose="020B0502020202020204" pitchFamily="34" charset="0"/>
              </a:rPr>
              <a:t>Risiko</a:t>
            </a:r>
          </a:p>
        </p:txBody>
      </p:sp>
      <p:sp>
        <p:nvSpPr>
          <p:cNvPr id="368656" name="Textfeld 43">
            <a:extLst>
              <a:ext uri="{FF2B5EF4-FFF2-40B4-BE49-F238E27FC236}">
                <a16:creationId xmlns:a16="http://schemas.microsoft.com/office/drawing/2014/main" id="{9D980692-5F91-4263-A521-F8C1499B1856}"/>
              </a:ext>
            </a:extLst>
          </p:cNvPr>
          <p:cNvSpPr txBox="1">
            <a:spLocks noChangeArrowheads="1"/>
          </p:cNvSpPr>
          <p:nvPr/>
        </p:nvSpPr>
        <p:spPr bwMode="auto">
          <a:xfrm>
            <a:off x="7067550" y="2789238"/>
            <a:ext cx="973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Standard</a:t>
            </a:r>
          </a:p>
        </p:txBody>
      </p:sp>
      <p:sp>
        <p:nvSpPr>
          <p:cNvPr id="45" name="Abgerundetes Rechteck 44">
            <a:extLst>
              <a:ext uri="{FF2B5EF4-FFF2-40B4-BE49-F238E27FC236}">
                <a16:creationId xmlns:a16="http://schemas.microsoft.com/office/drawing/2014/main" id="{BCB6CBE0-2FCB-4E1B-B522-1CF66DD373EA}"/>
              </a:ext>
            </a:extLst>
          </p:cNvPr>
          <p:cNvSpPr/>
          <p:nvPr/>
        </p:nvSpPr>
        <p:spPr bwMode="auto">
          <a:xfrm rot="16200000">
            <a:off x="6600032" y="3031331"/>
            <a:ext cx="3240088" cy="358775"/>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a:defRPr/>
            </a:pPr>
            <a:r>
              <a:rPr lang="de-DE" sz="1200" b="1" dirty="0">
                <a:latin typeface="Century Gothic" panose="020B0502020202020204" pitchFamily="34" charset="0"/>
                <a:cs typeface="Arial" charset="0"/>
              </a:rPr>
              <a:t>Interne Sicherungsmaßnahmen</a:t>
            </a:r>
          </a:p>
        </p:txBody>
      </p:sp>
      <p:sp>
        <p:nvSpPr>
          <p:cNvPr id="368658" name="Textfeld 48">
            <a:extLst>
              <a:ext uri="{FF2B5EF4-FFF2-40B4-BE49-F238E27FC236}">
                <a16:creationId xmlns:a16="http://schemas.microsoft.com/office/drawing/2014/main" id="{33258E3D-5B42-42FA-B951-9338845047C8}"/>
              </a:ext>
            </a:extLst>
          </p:cNvPr>
          <p:cNvSpPr txBox="1">
            <a:spLocks noChangeArrowheads="1"/>
          </p:cNvSpPr>
          <p:nvPr/>
        </p:nvSpPr>
        <p:spPr bwMode="auto">
          <a:xfrm>
            <a:off x="8399463" y="1484313"/>
            <a:ext cx="19446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sz="1200" b="1">
                <a:solidFill>
                  <a:srgbClr val="FF0000"/>
                </a:solidFill>
                <a:latin typeface="Century Gothic" panose="020B0502020202020204" pitchFamily="34" charset="0"/>
              </a:rPr>
              <a:t>Verstärkte Sorgfaltspflichten</a:t>
            </a:r>
          </a:p>
          <a:p>
            <a:pPr eaLnBrk="1" hangingPunct="1">
              <a:lnSpc>
                <a:spcPct val="100000"/>
              </a:lnSpc>
              <a:spcBef>
                <a:spcPct val="0"/>
              </a:spcBef>
              <a:buFontTx/>
              <a:buNone/>
            </a:pPr>
            <a:r>
              <a:rPr lang="de-DE" altLang="de-DE" sz="1200" b="1">
                <a:solidFill>
                  <a:srgbClr val="FF0000"/>
                </a:solidFill>
                <a:latin typeface="Century Gothic" panose="020B0502020202020204" pitchFamily="34" charset="0"/>
              </a:rPr>
              <a:t>§ 15 i. V. m. §§ 10-13</a:t>
            </a:r>
          </a:p>
          <a:p>
            <a:pPr eaLnBrk="1" hangingPunct="1">
              <a:lnSpc>
                <a:spcPct val="100000"/>
              </a:lnSpc>
              <a:spcBef>
                <a:spcPct val="0"/>
              </a:spcBef>
              <a:buFontTx/>
              <a:buNone/>
            </a:pPr>
            <a:r>
              <a:rPr lang="de-DE" altLang="de-DE" sz="1200" b="1">
                <a:solidFill>
                  <a:srgbClr val="FF0000"/>
                </a:solidFill>
                <a:latin typeface="Century Gothic" panose="020B0502020202020204" pitchFamily="34" charset="0"/>
              </a:rPr>
              <a:t>z. B. Herkunftsnach- weis für Vermögens-gegenstände</a:t>
            </a:r>
          </a:p>
        </p:txBody>
      </p:sp>
      <p:sp>
        <p:nvSpPr>
          <p:cNvPr id="368659" name="Textfeld 50">
            <a:extLst>
              <a:ext uri="{FF2B5EF4-FFF2-40B4-BE49-F238E27FC236}">
                <a16:creationId xmlns:a16="http://schemas.microsoft.com/office/drawing/2014/main" id="{CECCEFAE-0C95-49D8-8DE0-355CBA2B75A6}"/>
              </a:ext>
            </a:extLst>
          </p:cNvPr>
          <p:cNvSpPr txBox="1">
            <a:spLocks noChangeArrowheads="1"/>
          </p:cNvSpPr>
          <p:nvPr/>
        </p:nvSpPr>
        <p:spPr bwMode="auto">
          <a:xfrm>
            <a:off x="8399463" y="2797175"/>
            <a:ext cx="19446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sz="1200" b="1">
                <a:solidFill>
                  <a:srgbClr val="00B0F0"/>
                </a:solidFill>
                <a:latin typeface="Century Gothic" panose="020B0502020202020204" pitchFamily="34" charset="0"/>
              </a:rPr>
              <a:t>Allgemeine Sorgfaltspflichten</a:t>
            </a:r>
          </a:p>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 10-13</a:t>
            </a:r>
          </a:p>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z. B. Verprobung der Identität</a:t>
            </a:r>
          </a:p>
        </p:txBody>
      </p:sp>
      <p:sp>
        <p:nvSpPr>
          <p:cNvPr id="368660" name="Textfeld 51">
            <a:extLst>
              <a:ext uri="{FF2B5EF4-FFF2-40B4-BE49-F238E27FC236}">
                <a16:creationId xmlns:a16="http://schemas.microsoft.com/office/drawing/2014/main" id="{F743AEC1-0B19-47A6-85D8-EE98BDCA5915}"/>
              </a:ext>
            </a:extLst>
          </p:cNvPr>
          <p:cNvSpPr txBox="1">
            <a:spLocks noChangeArrowheads="1"/>
          </p:cNvSpPr>
          <p:nvPr/>
        </p:nvSpPr>
        <p:spPr bwMode="auto">
          <a:xfrm>
            <a:off x="8399463" y="3916363"/>
            <a:ext cx="19446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600"/>
              </a:spcAft>
            </a:pPr>
            <a:r>
              <a:rPr lang="de-DE" altLang="de-DE" sz="1200" b="1">
                <a:solidFill>
                  <a:srgbClr val="00B050"/>
                </a:solidFill>
                <a:latin typeface="Century Gothic" panose="020B0502020202020204" pitchFamily="34" charset="0"/>
              </a:rPr>
              <a:t>Vereinfachte Sorgfaltspflichten</a:t>
            </a:r>
          </a:p>
          <a:p>
            <a:pPr eaLnBrk="1" hangingPunct="1">
              <a:lnSpc>
                <a:spcPct val="100000"/>
              </a:lnSpc>
              <a:spcBef>
                <a:spcPct val="0"/>
              </a:spcBef>
              <a:buFontTx/>
              <a:buNone/>
            </a:pPr>
            <a:r>
              <a:rPr lang="de-DE" altLang="de-DE" sz="1200" b="1">
                <a:solidFill>
                  <a:srgbClr val="00B050"/>
                </a:solidFill>
                <a:latin typeface="Century Gothic" panose="020B0502020202020204" pitchFamily="34" charset="0"/>
              </a:rPr>
              <a:t>§ 14 i. V. m. § 11</a:t>
            </a:r>
          </a:p>
          <a:p>
            <a:pPr eaLnBrk="1" hangingPunct="1">
              <a:lnSpc>
                <a:spcPct val="100000"/>
              </a:lnSpc>
              <a:spcBef>
                <a:spcPct val="0"/>
              </a:spcBef>
              <a:buFontTx/>
              <a:buNone/>
            </a:pPr>
            <a:r>
              <a:rPr lang="de-DE" altLang="de-DE" sz="1200" b="1">
                <a:solidFill>
                  <a:srgbClr val="00B050"/>
                </a:solidFill>
                <a:latin typeface="Century Gothic" panose="020B0502020202020204" pitchFamily="34" charset="0"/>
              </a:rPr>
              <a:t>z. B. Ausweiskontrolle</a:t>
            </a:r>
          </a:p>
        </p:txBody>
      </p:sp>
      <p:sp>
        <p:nvSpPr>
          <p:cNvPr id="53" name="Abgerundetes Rechteck 52">
            <a:extLst>
              <a:ext uri="{FF2B5EF4-FFF2-40B4-BE49-F238E27FC236}">
                <a16:creationId xmlns:a16="http://schemas.microsoft.com/office/drawing/2014/main" id="{6043585E-BC13-4646-A2D5-EEE8DA11216E}"/>
              </a:ext>
            </a:extLst>
          </p:cNvPr>
          <p:cNvSpPr/>
          <p:nvPr/>
        </p:nvSpPr>
        <p:spPr bwMode="auto">
          <a:xfrm>
            <a:off x="1774825" y="2700338"/>
            <a:ext cx="1260475" cy="468312"/>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eaLnBrk="1" hangingPunct="1">
              <a:defRPr/>
            </a:pPr>
            <a:r>
              <a:rPr lang="de-DE" sz="1200" b="1" dirty="0">
                <a:latin typeface="Century Gothic" panose="020B0502020202020204" pitchFamily="34" charset="0"/>
                <a:cs typeface="Arial" charset="0"/>
              </a:rPr>
              <a:t>Geschäfts-anbahnung</a:t>
            </a:r>
          </a:p>
        </p:txBody>
      </p:sp>
      <p:sp>
        <p:nvSpPr>
          <p:cNvPr id="368662" name="Textfeld 54">
            <a:extLst>
              <a:ext uri="{FF2B5EF4-FFF2-40B4-BE49-F238E27FC236}">
                <a16:creationId xmlns:a16="http://schemas.microsoft.com/office/drawing/2014/main" id="{49CD2467-E926-4416-8674-9F4E44A076DA}"/>
              </a:ext>
            </a:extLst>
          </p:cNvPr>
          <p:cNvSpPr txBox="1">
            <a:spLocks noChangeArrowheads="1"/>
          </p:cNvSpPr>
          <p:nvPr/>
        </p:nvSpPr>
        <p:spPr bwMode="auto">
          <a:xfrm>
            <a:off x="7499350" y="4883150"/>
            <a:ext cx="1044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 6 GwG</a:t>
            </a:r>
            <a:endParaRPr lang="de-DE" altLang="de-DE" sz="1200" b="1">
              <a:solidFill>
                <a:srgbClr val="00B050"/>
              </a:solidFill>
              <a:latin typeface="Century Gothic" panose="020B0502020202020204" pitchFamily="34" charset="0"/>
            </a:endParaRPr>
          </a:p>
        </p:txBody>
      </p:sp>
      <p:sp>
        <p:nvSpPr>
          <p:cNvPr id="368663" name="Geschweifte Klammer rechts 55">
            <a:extLst>
              <a:ext uri="{FF2B5EF4-FFF2-40B4-BE49-F238E27FC236}">
                <a16:creationId xmlns:a16="http://schemas.microsoft.com/office/drawing/2014/main" id="{743BE5FF-A4B1-400A-8ADF-CFE28E396843}"/>
              </a:ext>
            </a:extLst>
          </p:cNvPr>
          <p:cNvSpPr>
            <a:spLocks/>
          </p:cNvSpPr>
          <p:nvPr/>
        </p:nvSpPr>
        <p:spPr bwMode="auto">
          <a:xfrm rot="5400000" flipV="1">
            <a:off x="5807075" y="1371600"/>
            <a:ext cx="252413" cy="8316913"/>
          </a:xfrm>
          <a:prstGeom prst="rightBrace">
            <a:avLst>
              <a:gd name="adj1" fmla="val 8390"/>
              <a:gd name="adj2" fmla="val 50000"/>
            </a:avLst>
          </a:prstGeom>
          <a:noFill/>
          <a:ln w="158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endParaRPr lang="de-DE" altLang="de-DE" sz="1200">
              <a:latin typeface="Arial" panose="020B0604020202020204" pitchFamily="34" charset="0"/>
            </a:endParaRPr>
          </a:p>
        </p:txBody>
      </p:sp>
      <p:sp>
        <p:nvSpPr>
          <p:cNvPr id="368664" name="Geschweifte Klammer rechts 56">
            <a:extLst>
              <a:ext uri="{FF2B5EF4-FFF2-40B4-BE49-F238E27FC236}">
                <a16:creationId xmlns:a16="http://schemas.microsoft.com/office/drawing/2014/main" id="{F6BAA262-A31F-46E0-A572-7491181AEB09}"/>
              </a:ext>
            </a:extLst>
          </p:cNvPr>
          <p:cNvSpPr>
            <a:spLocks/>
          </p:cNvSpPr>
          <p:nvPr/>
        </p:nvSpPr>
        <p:spPr bwMode="auto">
          <a:xfrm rot="5400000" flipV="1">
            <a:off x="7823201" y="3040062"/>
            <a:ext cx="252412" cy="4284663"/>
          </a:xfrm>
          <a:prstGeom prst="rightBrace">
            <a:avLst>
              <a:gd name="adj1" fmla="val 8330"/>
              <a:gd name="adj2" fmla="val 50000"/>
            </a:avLst>
          </a:prstGeom>
          <a:noFill/>
          <a:ln w="158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endParaRPr lang="de-DE" altLang="de-DE" sz="1200">
              <a:latin typeface="Arial" panose="020B0604020202020204" pitchFamily="34" charset="0"/>
            </a:endParaRPr>
          </a:p>
        </p:txBody>
      </p:sp>
      <p:sp>
        <p:nvSpPr>
          <p:cNvPr id="368665" name="Textfeld 57">
            <a:extLst>
              <a:ext uri="{FF2B5EF4-FFF2-40B4-BE49-F238E27FC236}">
                <a16:creationId xmlns:a16="http://schemas.microsoft.com/office/drawing/2014/main" id="{8CA098CF-CA3B-4AFA-8C20-DFDFDF45669E}"/>
              </a:ext>
            </a:extLst>
          </p:cNvPr>
          <p:cNvSpPr txBox="1">
            <a:spLocks noChangeArrowheads="1"/>
          </p:cNvSpPr>
          <p:nvPr/>
        </p:nvSpPr>
        <p:spPr bwMode="auto">
          <a:xfrm>
            <a:off x="6149975" y="5243513"/>
            <a:ext cx="419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0" indent="-11620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solidFill>
                  <a:srgbClr val="00B0F0"/>
                </a:solidFill>
                <a:latin typeface="Century Gothic" panose="020B0502020202020204" pitchFamily="34" charset="0"/>
              </a:rPr>
              <a:t>Sonderfall: § 17 vertragliche Auslagerung</a:t>
            </a:r>
            <a:endParaRPr lang="de-DE" altLang="de-DE" sz="1200" b="1">
              <a:latin typeface="Century Gothic" panose="020B0502020202020204" pitchFamily="34" charset="0"/>
            </a:endParaRPr>
          </a:p>
        </p:txBody>
      </p:sp>
      <p:sp>
        <p:nvSpPr>
          <p:cNvPr id="368667" name="Rectangle 2">
            <a:extLst>
              <a:ext uri="{FF2B5EF4-FFF2-40B4-BE49-F238E27FC236}">
                <a16:creationId xmlns:a16="http://schemas.microsoft.com/office/drawing/2014/main" id="{77338A73-3D41-43FC-9A85-000FAFE54891}"/>
              </a:ext>
            </a:extLst>
          </p:cNvPr>
          <p:cNvSpPr txBox="1">
            <a:spLocks/>
          </p:cNvSpPr>
          <p:nvPr/>
        </p:nvSpPr>
        <p:spPr bwMode="auto">
          <a:xfrm>
            <a:off x="1063529" y="1042796"/>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32" name="Textfeld 1">
            <a:extLst>
              <a:ext uri="{FF2B5EF4-FFF2-40B4-BE49-F238E27FC236}">
                <a16:creationId xmlns:a16="http://schemas.microsoft.com/office/drawing/2014/main" id="{7A8B1828-F67F-41AA-9EE4-8934A2F07A4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feld 34">
            <a:extLst>
              <a:ext uri="{FF2B5EF4-FFF2-40B4-BE49-F238E27FC236}">
                <a16:creationId xmlns:a16="http://schemas.microsoft.com/office/drawing/2014/main" id="{B1FD4292-BD06-47D0-8FAF-AA45CF15151D}"/>
              </a:ext>
            </a:extLst>
          </p:cNvPr>
          <p:cNvSpPr txBox="1">
            <a:spLocks noChangeArrowheads="1"/>
          </p:cNvSpPr>
          <p:nvPr/>
        </p:nvSpPr>
        <p:spPr bwMode="auto">
          <a:xfrm>
            <a:off x="6357118" y="1412776"/>
            <a:ext cx="3095625" cy="4767262"/>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200">
              <a:latin typeface="Century Gothic" panose="020B0502020202020204" pitchFamily="34" charset="0"/>
            </a:endParaRPr>
          </a:p>
        </p:txBody>
      </p:sp>
      <p:sp>
        <p:nvSpPr>
          <p:cNvPr id="364547" name="Textfeld 27">
            <a:extLst>
              <a:ext uri="{FF2B5EF4-FFF2-40B4-BE49-F238E27FC236}">
                <a16:creationId xmlns:a16="http://schemas.microsoft.com/office/drawing/2014/main" id="{F828F66F-75DB-41B5-A031-A3D85765F986}"/>
              </a:ext>
            </a:extLst>
          </p:cNvPr>
          <p:cNvSpPr txBox="1">
            <a:spLocks noChangeArrowheads="1"/>
          </p:cNvSpPr>
          <p:nvPr/>
        </p:nvSpPr>
        <p:spPr bwMode="auto">
          <a:xfrm>
            <a:off x="3445643" y="1412776"/>
            <a:ext cx="2879725" cy="4767262"/>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200">
              <a:latin typeface="Century Gothic" panose="020B0502020202020204" pitchFamily="34" charset="0"/>
            </a:endParaRPr>
          </a:p>
        </p:txBody>
      </p:sp>
      <p:sp>
        <p:nvSpPr>
          <p:cNvPr id="27" name="Textfeld 26">
            <a:extLst>
              <a:ext uri="{FF2B5EF4-FFF2-40B4-BE49-F238E27FC236}">
                <a16:creationId xmlns:a16="http://schemas.microsoft.com/office/drawing/2014/main" id="{E47FF120-BE30-45B1-9117-0D3E3AB47BF0}"/>
              </a:ext>
            </a:extLst>
          </p:cNvPr>
          <p:cNvSpPr txBox="1"/>
          <p:nvPr/>
        </p:nvSpPr>
        <p:spPr>
          <a:xfrm>
            <a:off x="3426593" y="2187476"/>
            <a:ext cx="2843212" cy="1016000"/>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14 Vereinfachte Sorgfaltspflichten</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Lediglich die Entdeckung ungewöhnlicher verdächtiger Transaktionen muss sichergestellt sein</a:t>
            </a:r>
            <a:endParaRPr lang="de-DE" sz="1200" dirty="0">
              <a:latin typeface="Arial" charset="0"/>
              <a:cs typeface="Arial" charset="0"/>
            </a:endParaRPr>
          </a:p>
        </p:txBody>
      </p:sp>
      <p:sp>
        <p:nvSpPr>
          <p:cNvPr id="364549" name="Textfeld 4">
            <a:extLst>
              <a:ext uri="{FF2B5EF4-FFF2-40B4-BE49-F238E27FC236}">
                <a16:creationId xmlns:a16="http://schemas.microsoft.com/office/drawing/2014/main" id="{DBAB8621-657E-4254-AD21-F1A80C1B0C4B}"/>
              </a:ext>
            </a:extLst>
          </p:cNvPr>
          <p:cNvSpPr txBox="1">
            <a:spLocks noChangeArrowheads="1"/>
          </p:cNvSpPr>
          <p:nvPr/>
        </p:nvSpPr>
        <p:spPr bwMode="auto">
          <a:xfrm>
            <a:off x="1096143" y="1412776"/>
            <a:ext cx="2305050" cy="4767262"/>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200">
              <a:latin typeface="Century Gothic" panose="020B0502020202020204" pitchFamily="34" charset="0"/>
            </a:endParaRPr>
          </a:p>
        </p:txBody>
      </p:sp>
      <p:sp>
        <p:nvSpPr>
          <p:cNvPr id="2" name="Titel 1">
            <a:extLst>
              <a:ext uri="{FF2B5EF4-FFF2-40B4-BE49-F238E27FC236}">
                <a16:creationId xmlns:a16="http://schemas.microsoft.com/office/drawing/2014/main" id="{5200C15B-1CAE-4E9A-8C7B-98FE4D10C4B7}"/>
              </a:ext>
            </a:extLst>
          </p:cNvPr>
          <p:cNvSpPr>
            <a:spLocks noGrp="1"/>
          </p:cNvSpPr>
          <p:nvPr>
            <p:ph type="title" idx="4294967295"/>
          </p:nvPr>
        </p:nvSpPr>
        <p:spPr>
          <a:xfrm rot="5400000">
            <a:off x="8354193" y="3526953"/>
            <a:ext cx="3230562" cy="461963"/>
          </a:xfrm>
          <a:prstGeom prst="rect">
            <a:avLst/>
          </a:prstGeom>
          <a:solidFill>
            <a:schemeClr val="bg1">
              <a:lumMod val="85000"/>
            </a:schemeClr>
          </a:solidFill>
        </p:spPr>
        <p:txBody>
          <a:bodyPr anchor="ctr"/>
          <a:lstStyle/>
          <a:p>
            <a:pPr algn="ctr">
              <a:defRPr/>
            </a:pPr>
            <a:r>
              <a:rPr lang="de-DE" sz="1200" b="1" dirty="0">
                <a:latin typeface="Century Gothic" panose="020B0502020202020204" pitchFamily="34" charset="0"/>
              </a:rPr>
              <a:t>Sorgfaltspflichten: </a:t>
            </a:r>
            <a:br>
              <a:rPr lang="de-DE" sz="1200" b="1" dirty="0">
                <a:latin typeface="Century Gothic" panose="020B0502020202020204" pitchFamily="34" charset="0"/>
              </a:rPr>
            </a:br>
            <a:r>
              <a:rPr lang="de-DE" sz="1200" b="1" dirty="0">
                <a:latin typeface="Century Gothic" panose="020B0502020202020204" pitchFamily="34" charset="0"/>
              </a:rPr>
              <a:t>Regelfall + Ausnahmefall</a:t>
            </a:r>
          </a:p>
        </p:txBody>
      </p:sp>
      <p:cxnSp>
        <p:nvCxnSpPr>
          <p:cNvPr id="364551" name="Gerade Verbindung 10">
            <a:extLst>
              <a:ext uri="{FF2B5EF4-FFF2-40B4-BE49-F238E27FC236}">
                <a16:creationId xmlns:a16="http://schemas.microsoft.com/office/drawing/2014/main" id="{3FAB58F6-39EB-48F7-BA97-04F2F2B432BD}"/>
              </a:ext>
            </a:extLst>
          </p:cNvPr>
          <p:cNvCxnSpPr>
            <a:cxnSpLocks noChangeShapeType="1"/>
          </p:cNvCxnSpPr>
          <p:nvPr/>
        </p:nvCxnSpPr>
        <p:spPr bwMode="auto">
          <a:xfrm>
            <a:off x="6001518" y="1879501"/>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feld 2">
            <a:extLst>
              <a:ext uri="{FF2B5EF4-FFF2-40B4-BE49-F238E27FC236}">
                <a16:creationId xmlns:a16="http://schemas.microsoft.com/office/drawing/2014/main" id="{39DEE143-D6E3-435C-B8E4-B9B3A0727939}"/>
              </a:ext>
            </a:extLst>
          </p:cNvPr>
          <p:cNvSpPr txBox="1"/>
          <p:nvPr/>
        </p:nvSpPr>
        <p:spPr>
          <a:xfrm>
            <a:off x="1142180" y="1781076"/>
            <a:ext cx="1008063" cy="277812"/>
          </a:xfrm>
          <a:prstGeom prst="rect">
            <a:avLst/>
          </a:prstGeom>
          <a:solidFill>
            <a:schemeClr val="bg1">
              <a:lumMod val="85000"/>
            </a:schemeClr>
          </a:solidFill>
        </p:spPr>
        <p:txBody>
          <a:bodyPr>
            <a:spAutoFit/>
          </a:bodyPr>
          <a:lstStyle/>
          <a:p>
            <a:pPr eaLnBrk="1" hangingPunct="1">
              <a:defRPr/>
            </a:pPr>
            <a:r>
              <a:rPr lang="de-DE" sz="1200" b="1" dirty="0">
                <a:latin typeface="Century Gothic" panose="020B0502020202020204" pitchFamily="34" charset="0"/>
                <a:cs typeface="Arial" charset="0"/>
              </a:rPr>
              <a:t>Regelfall:</a:t>
            </a:r>
          </a:p>
        </p:txBody>
      </p:sp>
      <p:sp>
        <p:nvSpPr>
          <p:cNvPr id="40" name="Textfeld 39">
            <a:extLst>
              <a:ext uri="{FF2B5EF4-FFF2-40B4-BE49-F238E27FC236}">
                <a16:creationId xmlns:a16="http://schemas.microsoft.com/office/drawing/2014/main" id="{8874DCD6-C8DE-4A50-B82E-D86094BD8141}"/>
              </a:ext>
            </a:extLst>
          </p:cNvPr>
          <p:cNvSpPr txBox="1"/>
          <p:nvPr/>
        </p:nvSpPr>
        <p:spPr>
          <a:xfrm>
            <a:off x="3480568" y="1447701"/>
            <a:ext cx="2808287" cy="647700"/>
          </a:xfrm>
          <a:prstGeom prst="rect">
            <a:avLst/>
          </a:prstGeom>
          <a:solidFill>
            <a:schemeClr val="bg1">
              <a:lumMod val="85000"/>
            </a:schemeClr>
          </a:solidFill>
        </p:spPr>
        <p:txBody>
          <a:bodyPr>
            <a:spAutoFit/>
          </a:bodyPr>
          <a:lstStyle/>
          <a:p>
            <a:pPr eaLnBrk="1" hangingPunct="1">
              <a:defRPr/>
            </a:pPr>
            <a:r>
              <a:rPr lang="de-DE" sz="1200" b="1" dirty="0">
                <a:solidFill>
                  <a:srgbClr val="00B0F0"/>
                </a:solidFill>
                <a:latin typeface="Century Gothic" panose="020B0502020202020204" pitchFamily="34" charset="0"/>
                <a:cs typeface="Arial" charset="0"/>
              </a:rPr>
              <a:t>Sonderfall  I: Risikoanalyse für </a:t>
            </a:r>
          </a:p>
          <a:p>
            <a:pPr marL="1076325" eaLnBrk="1" hangingPunct="1">
              <a:defRPr/>
            </a:pPr>
            <a:r>
              <a:rPr lang="de-DE" sz="1200" b="1" dirty="0">
                <a:solidFill>
                  <a:srgbClr val="00B0F0"/>
                </a:solidFill>
                <a:latin typeface="Century Gothic" panose="020B0502020202020204" pitchFamily="34" charset="0"/>
                <a:cs typeface="Arial" charset="0"/>
              </a:rPr>
              <a:t>Geldwäsche</a:t>
            </a:r>
          </a:p>
          <a:p>
            <a:pPr marL="1076325" eaLnBrk="1" hangingPunct="1">
              <a:defRPr/>
            </a:pPr>
            <a:r>
              <a:rPr lang="de-DE" sz="1200" b="1" dirty="0">
                <a:solidFill>
                  <a:srgbClr val="00B050"/>
                </a:solidFill>
                <a:latin typeface="Century Gothic" panose="020B0502020202020204" pitchFamily="34" charset="0"/>
                <a:cs typeface="Arial" charset="0"/>
                <a:sym typeface="Wingdings" panose="05000000000000000000" pitchFamily="2" charset="2"/>
              </a:rPr>
              <a:t> niedriges Risiko</a:t>
            </a:r>
            <a:endParaRPr lang="de-DE" sz="1200" b="1" dirty="0">
              <a:solidFill>
                <a:srgbClr val="00B050"/>
              </a:solidFill>
              <a:latin typeface="Century Gothic" panose="020B0502020202020204" pitchFamily="34" charset="0"/>
              <a:cs typeface="Arial" charset="0"/>
            </a:endParaRPr>
          </a:p>
        </p:txBody>
      </p:sp>
      <p:sp>
        <p:nvSpPr>
          <p:cNvPr id="43" name="Textfeld 42">
            <a:extLst>
              <a:ext uri="{FF2B5EF4-FFF2-40B4-BE49-F238E27FC236}">
                <a16:creationId xmlns:a16="http://schemas.microsoft.com/office/drawing/2014/main" id="{5EAB85AD-E842-4CDD-836D-859C47AFD660}"/>
              </a:ext>
            </a:extLst>
          </p:cNvPr>
          <p:cNvSpPr txBox="1"/>
          <p:nvPr/>
        </p:nvSpPr>
        <p:spPr>
          <a:xfrm>
            <a:off x="3498030" y="3789263"/>
            <a:ext cx="1439863" cy="276225"/>
          </a:xfrm>
          <a:prstGeom prst="rect">
            <a:avLst/>
          </a:prstGeom>
          <a:solidFill>
            <a:schemeClr val="bg1">
              <a:lumMod val="85000"/>
            </a:schemeClr>
          </a:solidFill>
        </p:spPr>
        <p:txBody>
          <a:bodyPr>
            <a:spAutoFit/>
          </a:bodyPr>
          <a:lstStyle/>
          <a:p>
            <a:pPr eaLnBrk="1" hangingPunct="1">
              <a:defRPr/>
            </a:pPr>
            <a:r>
              <a:rPr lang="de-DE" sz="1200" b="1" dirty="0">
                <a:latin typeface="Century Gothic" panose="020B0502020202020204" pitchFamily="34" charset="0"/>
                <a:cs typeface="Arial" charset="0"/>
              </a:rPr>
              <a:t>einschließlich:</a:t>
            </a:r>
          </a:p>
        </p:txBody>
      </p:sp>
      <p:sp>
        <p:nvSpPr>
          <p:cNvPr id="49" name="Textfeld 48">
            <a:extLst>
              <a:ext uri="{FF2B5EF4-FFF2-40B4-BE49-F238E27FC236}">
                <a16:creationId xmlns:a16="http://schemas.microsoft.com/office/drawing/2014/main" id="{6D4B3197-53CE-44C8-B9DC-CAFF558DFE79}"/>
              </a:ext>
            </a:extLst>
          </p:cNvPr>
          <p:cNvSpPr txBox="1"/>
          <p:nvPr/>
        </p:nvSpPr>
        <p:spPr>
          <a:xfrm>
            <a:off x="1142180" y="3797201"/>
            <a:ext cx="1439863" cy="277812"/>
          </a:xfrm>
          <a:prstGeom prst="rect">
            <a:avLst/>
          </a:prstGeom>
          <a:solidFill>
            <a:schemeClr val="bg1">
              <a:lumMod val="85000"/>
            </a:schemeClr>
          </a:solidFill>
        </p:spPr>
        <p:txBody>
          <a:bodyPr>
            <a:spAutoFit/>
          </a:bodyPr>
          <a:lstStyle/>
          <a:p>
            <a:pPr eaLnBrk="1" hangingPunct="1">
              <a:defRPr/>
            </a:pPr>
            <a:r>
              <a:rPr lang="de-DE" sz="1200" b="1" dirty="0">
                <a:latin typeface="Century Gothic" panose="020B0502020202020204" pitchFamily="34" charset="0"/>
                <a:cs typeface="Arial" charset="0"/>
              </a:rPr>
              <a:t>einschließlich:</a:t>
            </a:r>
          </a:p>
        </p:txBody>
      </p:sp>
      <p:sp>
        <p:nvSpPr>
          <p:cNvPr id="51" name="Textfeld 50">
            <a:extLst>
              <a:ext uri="{FF2B5EF4-FFF2-40B4-BE49-F238E27FC236}">
                <a16:creationId xmlns:a16="http://schemas.microsoft.com/office/drawing/2014/main" id="{B68C783B-B88C-433D-9C9A-B38C1E93B061}"/>
              </a:ext>
            </a:extLst>
          </p:cNvPr>
          <p:cNvSpPr txBox="1"/>
          <p:nvPr/>
        </p:nvSpPr>
        <p:spPr>
          <a:xfrm>
            <a:off x="6407918" y="1447701"/>
            <a:ext cx="2987675" cy="647700"/>
          </a:xfrm>
          <a:prstGeom prst="rect">
            <a:avLst/>
          </a:prstGeom>
          <a:solidFill>
            <a:schemeClr val="bg1">
              <a:lumMod val="85000"/>
            </a:schemeClr>
          </a:solidFill>
        </p:spPr>
        <p:txBody>
          <a:bodyPr>
            <a:spAutoFit/>
          </a:bodyPr>
          <a:lstStyle/>
          <a:p>
            <a:pPr eaLnBrk="1" hangingPunct="1">
              <a:defRPr/>
            </a:pPr>
            <a:r>
              <a:rPr lang="de-DE" sz="1200" b="1" dirty="0">
                <a:solidFill>
                  <a:srgbClr val="00B0F0"/>
                </a:solidFill>
                <a:latin typeface="Century Gothic" panose="020B0502020202020204" pitchFamily="34" charset="0"/>
                <a:cs typeface="Arial" charset="0"/>
              </a:rPr>
              <a:t>Sonderfall  II: Risikoanalyse für </a:t>
            </a:r>
          </a:p>
          <a:p>
            <a:pPr marL="266700" indent="895350" eaLnBrk="1" hangingPunct="1">
              <a:defRPr/>
            </a:pPr>
            <a:r>
              <a:rPr lang="de-DE" sz="1200" b="1" dirty="0">
                <a:solidFill>
                  <a:srgbClr val="00B0F0"/>
                </a:solidFill>
                <a:latin typeface="Century Gothic" panose="020B0502020202020204" pitchFamily="34" charset="0"/>
                <a:cs typeface="Arial" charset="0"/>
              </a:rPr>
              <a:t>Geldwäsche</a:t>
            </a:r>
          </a:p>
          <a:p>
            <a:pPr marL="266700" indent="895350" eaLnBrk="1" hangingPunct="1">
              <a:defRPr/>
            </a:pPr>
            <a:r>
              <a:rPr lang="de-DE" sz="1200" b="1" dirty="0">
                <a:solidFill>
                  <a:srgbClr val="FF0000"/>
                </a:solidFill>
                <a:latin typeface="Century Gothic" panose="020B0502020202020204" pitchFamily="34" charset="0"/>
                <a:cs typeface="Arial" charset="0"/>
                <a:sym typeface="Wingdings" panose="05000000000000000000" pitchFamily="2" charset="2"/>
              </a:rPr>
              <a:t> hohes Risiko</a:t>
            </a:r>
            <a:endParaRPr lang="de-DE" sz="1200" b="1" dirty="0">
              <a:solidFill>
                <a:srgbClr val="FF0000"/>
              </a:solidFill>
              <a:latin typeface="Century Gothic" panose="020B0502020202020204" pitchFamily="34" charset="0"/>
              <a:cs typeface="Arial" charset="0"/>
            </a:endParaRPr>
          </a:p>
        </p:txBody>
      </p:sp>
      <p:sp>
        <p:nvSpPr>
          <p:cNvPr id="6" name="Textfeld 5">
            <a:extLst>
              <a:ext uri="{FF2B5EF4-FFF2-40B4-BE49-F238E27FC236}">
                <a16:creationId xmlns:a16="http://schemas.microsoft.com/office/drawing/2014/main" id="{E3A6E254-4F46-4613-BDF9-E6D303674F10}"/>
              </a:ext>
            </a:extLst>
          </p:cNvPr>
          <p:cNvSpPr txBox="1"/>
          <p:nvPr/>
        </p:nvSpPr>
        <p:spPr>
          <a:xfrm>
            <a:off x="1040580" y="2128738"/>
            <a:ext cx="2268538" cy="1200150"/>
          </a:xfrm>
          <a:prstGeom prst="rect">
            <a:avLst/>
          </a:prstGeom>
          <a:noFill/>
        </p:spPr>
        <p:txBody>
          <a:bodyPr>
            <a:spAutoFit/>
          </a:bodyPr>
          <a:lstStyle/>
          <a:p>
            <a:pPr eaLnBrk="1" hangingPunct="1">
              <a:buClr>
                <a:srgbClr val="00B0F0"/>
              </a:buClr>
              <a:defRPr/>
            </a:pPr>
            <a:r>
              <a:rPr lang="de-DE" sz="1200" b="1" dirty="0">
                <a:solidFill>
                  <a:srgbClr val="00B0F0"/>
                </a:solidFill>
                <a:latin typeface="Century Gothic" panose="020B0502020202020204" pitchFamily="34" charset="0"/>
                <a:cs typeface="Arial" charset="0"/>
              </a:rPr>
              <a:t>§ 10 Allgemeine Sorgfaltspflichten</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Vorbereitung der Geschäftsbeziehung (</a:t>
            </a:r>
            <a:r>
              <a:rPr lang="de-DE" sz="1200" b="1" dirty="0">
                <a:solidFill>
                  <a:srgbClr val="00B0F0"/>
                </a:solidFill>
                <a:latin typeface="Century Gothic" panose="020B0502020202020204" pitchFamily="34" charset="0"/>
                <a:cs typeface="Arial" charset="0"/>
              </a:rPr>
              <a:t>Einschätzung</a:t>
            </a:r>
            <a:r>
              <a:rPr lang="de-DE" sz="1200" b="1" dirty="0">
                <a:latin typeface="Century Gothic" panose="020B0502020202020204" pitchFamily="34" charset="0"/>
                <a:cs typeface="Arial" charset="0"/>
              </a:rPr>
              <a:t>)</a:t>
            </a:r>
          </a:p>
          <a:p>
            <a:pPr eaLnBrk="1" hangingPunct="1">
              <a:buClr>
                <a:srgbClr val="00B0F0"/>
              </a:buClr>
              <a:defRPr/>
            </a:pPr>
            <a:endParaRPr lang="de-DE" sz="1200" dirty="0">
              <a:latin typeface="Arial" charset="0"/>
              <a:cs typeface="Arial" charset="0"/>
            </a:endParaRPr>
          </a:p>
        </p:txBody>
      </p:sp>
      <p:sp>
        <p:nvSpPr>
          <p:cNvPr id="364558" name="Textfeld 28">
            <a:extLst>
              <a:ext uri="{FF2B5EF4-FFF2-40B4-BE49-F238E27FC236}">
                <a16:creationId xmlns:a16="http://schemas.microsoft.com/office/drawing/2014/main" id="{B504CF90-97D3-4A8E-8C4D-263F56FB0774}"/>
              </a:ext>
            </a:extLst>
          </p:cNvPr>
          <p:cNvSpPr txBox="1">
            <a:spLocks noChangeArrowheads="1"/>
          </p:cNvSpPr>
          <p:nvPr/>
        </p:nvSpPr>
        <p:spPr bwMode="auto">
          <a:xfrm>
            <a:off x="1038993" y="4140101"/>
            <a:ext cx="2268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Clr>
                <a:srgbClr val="00B0F0"/>
              </a:buClr>
              <a:buFontTx/>
              <a:buNone/>
            </a:pPr>
            <a:r>
              <a:rPr lang="de-DE" altLang="de-DE" sz="1200" b="1">
                <a:latin typeface="Century Gothic" panose="020B0502020202020204" pitchFamily="34" charset="0"/>
              </a:rPr>
              <a:t>§ 11 Identifizierung vor Transaktion</a:t>
            </a:r>
          </a:p>
        </p:txBody>
      </p:sp>
      <p:sp>
        <p:nvSpPr>
          <p:cNvPr id="30" name="Textfeld 29">
            <a:extLst>
              <a:ext uri="{FF2B5EF4-FFF2-40B4-BE49-F238E27FC236}">
                <a16:creationId xmlns:a16="http://schemas.microsoft.com/office/drawing/2014/main" id="{1AA3FE0C-39E3-4678-9249-C74F3A2CAACB}"/>
              </a:ext>
            </a:extLst>
          </p:cNvPr>
          <p:cNvSpPr txBox="1"/>
          <p:nvPr/>
        </p:nvSpPr>
        <p:spPr>
          <a:xfrm>
            <a:off x="1042168" y="4625876"/>
            <a:ext cx="2447925" cy="461962"/>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12 Identitätsüberprüfung</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Ausweisvorlage</a:t>
            </a:r>
          </a:p>
        </p:txBody>
      </p:sp>
      <p:sp>
        <p:nvSpPr>
          <p:cNvPr id="31" name="Textfeld 30">
            <a:extLst>
              <a:ext uri="{FF2B5EF4-FFF2-40B4-BE49-F238E27FC236}">
                <a16:creationId xmlns:a16="http://schemas.microsoft.com/office/drawing/2014/main" id="{7D34FF42-01C3-4338-8D0A-98C833108591}"/>
              </a:ext>
            </a:extLst>
          </p:cNvPr>
          <p:cNvSpPr txBox="1"/>
          <p:nvPr/>
        </p:nvSpPr>
        <p:spPr>
          <a:xfrm>
            <a:off x="1042168" y="5084663"/>
            <a:ext cx="2311400" cy="1016000"/>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13 Verfahren zur Identitätsprüfung</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Überprüfung des vor Ort vorgelegten Dokuments (kritische Haltung)</a:t>
            </a:r>
          </a:p>
        </p:txBody>
      </p:sp>
      <p:sp>
        <p:nvSpPr>
          <p:cNvPr id="364561" name="Textfeld 31">
            <a:extLst>
              <a:ext uri="{FF2B5EF4-FFF2-40B4-BE49-F238E27FC236}">
                <a16:creationId xmlns:a16="http://schemas.microsoft.com/office/drawing/2014/main" id="{C5E56772-631C-4478-9DF4-333BC908D848}"/>
              </a:ext>
            </a:extLst>
          </p:cNvPr>
          <p:cNvSpPr txBox="1">
            <a:spLocks noChangeArrowheads="1"/>
          </p:cNvSpPr>
          <p:nvPr/>
        </p:nvSpPr>
        <p:spPr bwMode="auto">
          <a:xfrm>
            <a:off x="3480568" y="4092476"/>
            <a:ext cx="2268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Clr>
                <a:srgbClr val="00B0F0"/>
              </a:buClr>
              <a:buFontTx/>
              <a:buNone/>
            </a:pPr>
            <a:r>
              <a:rPr lang="de-DE" altLang="de-DE" sz="1200" b="1">
                <a:latin typeface="Century Gothic" panose="020B0502020202020204" pitchFamily="34" charset="0"/>
              </a:rPr>
              <a:t>§ 11 Identifizierung vor Transaktion</a:t>
            </a:r>
          </a:p>
        </p:txBody>
      </p:sp>
      <p:sp>
        <p:nvSpPr>
          <p:cNvPr id="33" name="Textfeld 32">
            <a:extLst>
              <a:ext uri="{FF2B5EF4-FFF2-40B4-BE49-F238E27FC236}">
                <a16:creationId xmlns:a16="http://schemas.microsoft.com/office/drawing/2014/main" id="{10739145-E2FF-4928-A385-FDDBFADE0ADF}"/>
              </a:ext>
            </a:extLst>
          </p:cNvPr>
          <p:cNvSpPr txBox="1"/>
          <p:nvPr/>
        </p:nvSpPr>
        <p:spPr>
          <a:xfrm>
            <a:off x="3480568" y="4579838"/>
            <a:ext cx="2447925" cy="461963"/>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12 Identitätsüberprüfung</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Ausweisvorlage</a:t>
            </a:r>
          </a:p>
        </p:txBody>
      </p:sp>
      <p:sp>
        <p:nvSpPr>
          <p:cNvPr id="364563" name="Textfeld 33">
            <a:extLst>
              <a:ext uri="{FF2B5EF4-FFF2-40B4-BE49-F238E27FC236}">
                <a16:creationId xmlns:a16="http://schemas.microsoft.com/office/drawing/2014/main" id="{466E9D73-EE6E-4922-80FF-124B8E58EF75}"/>
              </a:ext>
            </a:extLst>
          </p:cNvPr>
          <p:cNvSpPr txBox="1">
            <a:spLocks noChangeArrowheads="1"/>
          </p:cNvSpPr>
          <p:nvPr/>
        </p:nvSpPr>
        <p:spPr bwMode="auto">
          <a:xfrm>
            <a:off x="3480568" y="5084663"/>
            <a:ext cx="244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b="1">
                <a:latin typeface="Century Gothic" panose="020B0502020202020204" pitchFamily="34" charset="0"/>
              </a:rPr>
              <a:t>§ 13 entfällt</a:t>
            </a:r>
          </a:p>
          <a:p>
            <a:pPr eaLnBrk="1" hangingPunct="1">
              <a:lnSpc>
                <a:spcPct val="100000"/>
              </a:lnSpc>
              <a:spcBef>
                <a:spcPct val="0"/>
              </a:spcBef>
              <a:buFontTx/>
              <a:buNone/>
            </a:pPr>
            <a:r>
              <a:rPr lang="de-DE" altLang="de-DE" sz="1200" b="1">
                <a:latin typeface="Century Gothic" panose="020B0502020202020204" pitchFamily="34" charset="0"/>
              </a:rPr>
              <a:t>(keine kritische Grundhaltung)</a:t>
            </a:r>
          </a:p>
        </p:txBody>
      </p:sp>
      <p:sp>
        <p:nvSpPr>
          <p:cNvPr id="36" name="Textfeld 35">
            <a:extLst>
              <a:ext uri="{FF2B5EF4-FFF2-40B4-BE49-F238E27FC236}">
                <a16:creationId xmlns:a16="http://schemas.microsoft.com/office/drawing/2014/main" id="{92C43415-D60F-403E-9B7F-C929C6CAC12B}"/>
              </a:ext>
            </a:extLst>
          </p:cNvPr>
          <p:cNvSpPr txBox="1"/>
          <p:nvPr/>
        </p:nvSpPr>
        <p:spPr>
          <a:xfrm>
            <a:off x="6288855" y="2174776"/>
            <a:ext cx="3240088" cy="1754187"/>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15 Verstärkte Sorgfaltspflichten</a:t>
            </a:r>
            <a:endParaRPr lang="de-DE" sz="1200" b="1" dirty="0">
              <a:latin typeface="Century Gothic" panose="020B0502020202020204" pitchFamily="34" charset="0"/>
              <a:cs typeface="Arial" charset="0"/>
              <a:sym typeface="Wingdings" panose="05000000000000000000" pitchFamily="2" charset="2"/>
            </a:endParaRPr>
          </a:p>
          <a:p>
            <a:pPr eaLnBrk="1" hangingPunct="1">
              <a:buClr>
                <a:srgbClr val="00B0F0"/>
              </a:buClr>
              <a:defRPr/>
            </a:pPr>
            <a:r>
              <a:rPr lang="de-DE" sz="1200" b="1" dirty="0">
                <a:solidFill>
                  <a:srgbClr val="FF0000"/>
                </a:solidFill>
                <a:latin typeface="Century Gothic" panose="020B0502020202020204" pitchFamily="34" charset="0"/>
                <a:cs typeface="Arial" charset="0"/>
                <a:sym typeface="Wingdings" panose="05000000000000000000" pitchFamily="2" charset="2"/>
              </a:rPr>
              <a:t>z. B.</a:t>
            </a:r>
          </a:p>
          <a:p>
            <a:pPr marL="269875" indent="-269875" eaLnBrk="1" hangingPunct="1">
              <a:buClr>
                <a:srgbClr val="00B0F0"/>
              </a:buClr>
              <a:buFont typeface="Arial" panose="020B0604020202020204" pitchFamily="34" charset="0"/>
              <a:buChar char="•"/>
              <a:defRPr/>
            </a:pPr>
            <a:r>
              <a:rPr lang="de-DE" sz="1200" b="1" dirty="0">
                <a:solidFill>
                  <a:srgbClr val="FF0000"/>
                </a:solidFill>
                <a:latin typeface="Century Gothic" panose="020B0502020202020204" pitchFamily="34" charset="0"/>
                <a:cs typeface="Arial" charset="0"/>
                <a:sym typeface="Wingdings" panose="05000000000000000000" pitchFamily="2" charset="2"/>
              </a:rPr>
              <a:t>Wirtschaftlich Berechtigte:</a:t>
            </a:r>
          </a:p>
          <a:p>
            <a:pPr marL="552450" indent="-285750" eaLnBrk="1" hangingPunct="1">
              <a:buClr>
                <a:srgbClr val="FF0000"/>
              </a:buClr>
              <a:buFont typeface="Century Gothic" panose="020B0502020202020204" pitchFamily="34" charset="0"/>
              <a:buChar char="="/>
              <a:defRPr/>
            </a:pPr>
            <a:r>
              <a:rPr lang="de-DE" sz="1200" b="1" dirty="0">
                <a:solidFill>
                  <a:srgbClr val="FF0000"/>
                </a:solidFill>
                <a:latin typeface="Century Gothic" panose="020B0502020202020204" pitchFamily="34" charset="0"/>
                <a:cs typeface="Arial" charset="0"/>
                <a:sym typeface="Wingdings" panose="05000000000000000000" pitchFamily="2" charset="2"/>
              </a:rPr>
              <a:t>Politisch exponierte</a:t>
            </a:r>
            <a:r>
              <a:rPr lang="de-DE" sz="1200" b="1" dirty="0">
                <a:solidFill>
                  <a:schemeClr val="accent1">
                    <a:lumMod val="60000"/>
                    <a:lumOff val="40000"/>
                  </a:schemeClr>
                </a:solidFill>
                <a:latin typeface="Century Gothic" panose="020B0502020202020204" pitchFamily="34" charset="0"/>
                <a:cs typeface="Arial" charset="0"/>
                <a:sym typeface="Wingdings" panose="05000000000000000000" pitchFamily="2" charset="2"/>
              </a:rPr>
              <a:t> </a:t>
            </a:r>
            <a:r>
              <a:rPr lang="de-DE" sz="1200" b="1" dirty="0">
                <a:solidFill>
                  <a:srgbClr val="FF0000"/>
                </a:solidFill>
                <a:latin typeface="Century Gothic" panose="020B0502020202020204" pitchFamily="34" charset="0"/>
                <a:cs typeface="Arial" charset="0"/>
                <a:sym typeface="Wingdings" panose="05000000000000000000" pitchFamily="2" charset="2"/>
              </a:rPr>
              <a:t>Person</a:t>
            </a:r>
          </a:p>
          <a:p>
            <a:pPr marL="552450" indent="-285750" eaLnBrk="1" hangingPunct="1">
              <a:buClr>
                <a:srgbClr val="FF0000"/>
              </a:buClr>
              <a:buFont typeface="Century Gothic" panose="020B0502020202020204" pitchFamily="34" charset="0"/>
              <a:buChar char="="/>
              <a:defRPr/>
            </a:pPr>
            <a:r>
              <a:rPr lang="de-DE" sz="1200" b="1" dirty="0">
                <a:solidFill>
                  <a:srgbClr val="FF0000"/>
                </a:solidFill>
                <a:latin typeface="Century Gothic" panose="020B0502020202020204" pitchFamily="34" charset="0"/>
                <a:cs typeface="Arial" charset="0"/>
                <a:sym typeface="Wingdings" panose="05000000000000000000" pitchFamily="2" charset="2"/>
              </a:rPr>
              <a:t>Sitz im Drittstaat mit Risiko</a:t>
            </a:r>
          </a:p>
          <a:p>
            <a:pPr marL="270000" indent="-270000" eaLnBrk="1" hangingPunct="1">
              <a:buClr>
                <a:srgbClr val="00B0F0"/>
              </a:buClr>
              <a:buFont typeface="Arial" panose="020B0604020202020204" pitchFamily="34" charset="0"/>
              <a:buChar char="•"/>
              <a:defRPr/>
            </a:pPr>
            <a:r>
              <a:rPr lang="de-DE" sz="1200" b="1" dirty="0">
                <a:solidFill>
                  <a:srgbClr val="FF0000"/>
                </a:solidFill>
                <a:latin typeface="Century Gothic" panose="020B0502020202020204" pitchFamily="34" charset="0"/>
                <a:cs typeface="Arial" charset="0"/>
                <a:sym typeface="Wingdings" panose="05000000000000000000" pitchFamily="2" charset="2"/>
              </a:rPr>
              <a:t>Transaktion</a:t>
            </a:r>
          </a:p>
          <a:p>
            <a:pPr marL="552450" indent="-285750" eaLnBrk="1" hangingPunct="1">
              <a:buClr>
                <a:srgbClr val="FF0000"/>
              </a:buClr>
              <a:buFont typeface="Century Gothic" panose="020B0502020202020204" pitchFamily="34" charset="0"/>
              <a:buChar char="="/>
              <a:defRPr/>
            </a:pPr>
            <a:r>
              <a:rPr lang="de-DE" sz="1200" b="1" dirty="0">
                <a:solidFill>
                  <a:srgbClr val="FF0000"/>
                </a:solidFill>
                <a:latin typeface="Century Gothic" panose="020B0502020202020204" pitchFamily="34" charset="0"/>
                <a:cs typeface="Arial" charset="0"/>
                <a:sym typeface="Wingdings" panose="05000000000000000000" pitchFamily="2" charset="2"/>
              </a:rPr>
              <a:t>besonders komplex</a:t>
            </a:r>
          </a:p>
          <a:p>
            <a:pPr marL="552450" indent="-285750" eaLnBrk="1" hangingPunct="1">
              <a:buClr>
                <a:srgbClr val="FF0000"/>
              </a:buClr>
              <a:buFont typeface="Century Gothic" panose="020B0502020202020204" pitchFamily="34" charset="0"/>
              <a:buChar char="="/>
              <a:defRPr/>
            </a:pPr>
            <a:r>
              <a:rPr lang="de-DE" sz="1200" b="1" dirty="0">
                <a:solidFill>
                  <a:srgbClr val="FF0000"/>
                </a:solidFill>
                <a:latin typeface="Century Gothic" panose="020B0502020202020204" pitchFamily="34" charset="0"/>
                <a:cs typeface="Arial" charset="0"/>
                <a:sym typeface="Wingdings" panose="05000000000000000000" pitchFamily="2" charset="2"/>
              </a:rPr>
              <a:t>ungewöhnlicher Ablauf</a:t>
            </a:r>
            <a:endParaRPr lang="de-DE" sz="1200" b="1" dirty="0">
              <a:solidFill>
                <a:srgbClr val="FF0000"/>
              </a:solidFill>
              <a:latin typeface="Century Gothic" panose="020B0502020202020204" pitchFamily="34" charset="0"/>
              <a:cs typeface="Arial" charset="0"/>
            </a:endParaRPr>
          </a:p>
          <a:p>
            <a:pPr eaLnBrk="1" hangingPunct="1">
              <a:buClr>
                <a:srgbClr val="00B0F0"/>
              </a:buClr>
              <a:defRPr/>
            </a:pPr>
            <a:endParaRPr lang="de-DE" sz="1200" dirty="0">
              <a:latin typeface="Arial" charset="0"/>
              <a:cs typeface="Arial" charset="0"/>
            </a:endParaRPr>
          </a:p>
        </p:txBody>
      </p:sp>
      <p:sp>
        <p:nvSpPr>
          <p:cNvPr id="57" name="Textfeld 56">
            <a:extLst>
              <a:ext uri="{FF2B5EF4-FFF2-40B4-BE49-F238E27FC236}">
                <a16:creationId xmlns:a16="http://schemas.microsoft.com/office/drawing/2014/main" id="{25863D90-B587-4586-9CF0-F92B7775A13D}"/>
              </a:ext>
            </a:extLst>
          </p:cNvPr>
          <p:cNvSpPr txBox="1"/>
          <p:nvPr/>
        </p:nvSpPr>
        <p:spPr>
          <a:xfrm>
            <a:off x="6407918" y="3789263"/>
            <a:ext cx="1439862" cy="276225"/>
          </a:xfrm>
          <a:prstGeom prst="rect">
            <a:avLst/>
          </a:prstGeom>
          <a:solidFill>
            <a:schemeClr val="bg1">
              <a:lumMod val="85000"/>
            </a:schemeClr>
          </a:solidFill>
        </p:spPr>
        <p:txBody>
          <a:bodyPr>
            <a:spAutoFit/>
          </a:bodyPr>
          <a:lstStyle/>
          <a:p>
            <a:pPr eaLnBrk="1" hangingPunct="1">
              <a:defRPr/>
            </a:pPr>
            <a:r>
              <a:rPr lang="de-DE" sz="1200" b="1" dirty="0">
                <a:latin typeface="Century Gothic" panose="020B0502020202020204" pitchFamily="34" charset="0"/>
                <a:cs typeface="Arial" charset="0"/>
              </a:rPr>
              <a:t>einschließlich:</a:t>
            </a:r>
          </a:p>
        </p:txBody>
      </p:sp>
      <p:sp>
        <p:nvSpPr>
          <p:cNvPr id="364566" name="Textfeld 57">
            <a:extLst>
              <a:ext uri="{FF2B5EF4-FFF2-40B4-BE49-F238E27FC236}">
                <a16:creationId xmlns:a16="http://schemas.microsoft.com/office/drawing/2014/main" id="{9C44E774-8637-47D1-AE2A-63C8B3059BB4}"/>
              </a:ext>
            </a:extLst>
          </p:cNvPr>
          <p:cNvSpPr txBox="1">
            <a:spLocks noChangeArrowheads="1"/>
          </p:cNvSpPr>
          <p:nvPr/>
        </p:nvSpPr>
        <p:spPr bwMode="auto">
          <a:xfrm>
            <a:off x="6307905" y="4143276"/>
            <a:ext cx="324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Clr>
                <a:srgbClr val="00B0F0"/>
              </a:buClr>
              <a:buFontTx/>
              <a:buNone/>
            </a:pPr>
            <a:r>
              <a:rPr lang="de-DE" altLang="de-DE" sz="1200" b="1">
                <a:latin typeface="Century Gothic" panose="020B0502020202020204" pitchFamily="34" charset="0"/>
              </a:rPr>
              <a:t>§ 11 Identifizierung vor Transaktion</a:t>
            </a:r>
          </a:p>
        </p:txBody>
      </p:sp>
      <p:sp>
        <p:nvSpPr>
          <p:cNvPr id="59" name="Textfeld 58">
            <a:extLst>
              <a:ext uri="{FF2B5EF4-FFF2-40B4-BE49-F238E27FC236}">
                <a16:creationId xmlns:a16="http://schemas.microsoft.com/office/drawing/2014/main" id="{F0156E83-60F6-4A28-AECF-6979E4FC8014}"/>
              </a:ext>
            </a:extLst>
          </p:cNvPr>
          <p:cNvSpPr txBox="1"/>
          <p:nvPr/>
        </p:nvSpPr>
        <p:spPr>
          <a:xfrm>
            <a:off x="6309493" y="4471888"/>
            <a:ext cx="3240087" cy="461963"/>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12 Identitätsüberprüfung</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Ausweisvorlage</a:t>
            </a:r>
          </a:p>
        </p:txBody>
      </p:sp>
      <p:sp>
        <p:nvSpPr>
          <p:cNvPr id="60" name="Textfeld 59">
            <a:extLst>
              <a:ext uri="{FF2B5EF4-FFF2-40B4-BE49-F238E27FC236}">
                <a16:creationId xmlns:a16="http://schemas.microsoft.com/office/drawing/2014/main" id="{FB3B77BB-CD69-49A3-8A2B-BCC9D185557A}"/>
              </a:ext>
            </a:extLst>
          </p:cNvPr>
          <p:cNvSpPr txBox="1"/>
          <p:nvPr/>
        </p:nvSpPr>
        <p:spPr>
          <a:xfrm>
            <a:off x="6290443" y="4976713"/>
            <a:ext cx="3240087" cy="646113"/>
          </a:xfrm>
          <a:prstGeom prst="rect">
            <a:avLst/>
          </a:prstGeom>
          <a:noFill/>
        </p:spPr>
        <p:txBody>
          <a:bodyPr>
            <a:spAutoFit/>
          </a:bodyPr>
          <a:lstStyle/>
          <a:p>
            <a:pPr eaLnBrk="1" hangingPunct="1">
              <a:buClr>
                <a:srgbClr val="00B0F0"/>
              </a:buClr>
              <a:defRPr/>
            </a:pPr>
            <a:r>
              <a:rPr lang="de-DE" sz="1200" b="1" dirty="0">
                <a:latin typeface="Century Gothic" panose="020B0502020202020204" pitchFamily="34" charset="0"/>
                <a:cs typeface="Arial" charset="0"/>
              </a:rPr>
              <a:t>§ 13 Verfahren zur Identitätsprüfung</a:t>
            </a:r>
          </a:p>
          <a:p>
            <a:pPr marL="270000" indent="-270000" eaLnBrk="1" hangingPunct="1">
              <a:buClr>
                <a:srgbClr val="00B0F0"/>
              </a:buClr>
              <a:buFont typeface="Arial" panose="020B0604020202020204" pitchFamily="34" charset="0"/>
              <a:buChar char="•"/>
              <a:defRPr/>
            </a:pPr>
            <a:r>
              <a:rPr lang="de-DE" sz="1200" b="1" dirty="0">
                <a:latin typeface="Century Gothic" panose="020B0502020202020204" pitchFamily="34" charset="0"/>
                <a:cs typeface="Arial" charset="0"/>
              </a:rPr>
              <a:t>Überprüfung des vor Ort vor-gelegten Dokuments (kritische Haltung)</a:t>
            </a:r>
          </a:p>
        </p:txBody>
      </p:sp>
      <p:sp>
        <p:nvSpPr>
          <p:cNvPr id="364569" name="Textfeld 36">
            <a:extLst>
              <a:ext uri="{FF2B5EF4-FFF2-40B4-BE49-F238E27FC236}">
                <a16:creationId xmlns:a16="http://schemas.microsoft.com/office/drawing/2014/main" id="{65A26F0E-0A38-4ADB-931C-CEF157682309}"/>
              </a:ext>
            </a:extLst>
          </p:cNvPr>
          <p:cNvSpPr txBox="1">
            <a:spLocks noChangeArrowheads="1"/>
          </p:cNvSpPr>
          <p:nvPr/>
        </p:nvSpPr>
        <p:spPr bwMode="auto">
          <a:xfrm>
            <a:off x="6298380" y="5805388"/>
            <a:ext cx="324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Clr>
                <a:srgbClr val="00B0F0"/>
              </a:buClr>
              <a:buFontTx/>
              <a:buNone/>
            </a:pPr>
            <a:r>
              <a:rPr lang="de-DE" altLang="de-DE" sz="1200" b="1">
                <a:solidFill>
                  <a:srgbClr val="FF0000"/>
                </a:solidFill>
                <a:latin typeface="Century Gothic" panose="020B0502020202020204" pitchFamily="34" charset="0"/>
              </a:rPr>
              <a:t>§ 6 weitere Sicherungsmaßnahmen</a:t>
            </a:r>
          </a:p>
        </p:txBody>
      </p:sp>
      <p:sp>
        <p:nvSpPr>
          <p:cNvPr id="364571" name="Rectangle 2">
            <a:extLst>
              <a:ext uri="{FF2B5EF4-FFF2-40B4-BE49-F238E27FC236}">
                <a16:creationId xmlns:a16="http://schemas.microsoft.com/office/drawing/2014/main" id="{2532EE1C-DC74-4814-A077-178F222F342A}"/>
              </a:ext>
            </a:extLst>
          </p:cNvPr>
          <p:cNvSpPr txBox="1">
            <a:spLocks/>
          </p:cNvSpPr>
          <p:nvPr/>
        </p:nvSpPr>
        <p:spPr bwMode="auto">
          <a:xfrm>
            <a:off x="1056605" y="1034170"/>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32" name="Textfeld 1">
            <a:extLst>
              <a:ext uri="{FF2B5EF4-FFF2-40B4-BE49-F238E27FC236}">
                <a16:creationId xmlns:a16="http://schemas.microsoft.com/office/drawing/2014/main" id="{FB450855-CE73-4BF3-949C-3B32DC52460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 Verbindung mit Pfeil 18">
            <a:extLst>
              <a:ext uri="{FF2B5EF4-FFF2-40B4-BE49-F238E27FC236}">
                <a16:creationId xmlns:a16="http://schemas.microsoft.com/office/drawing/2014/main" id="{74F9BE2D-4571-496C-9188-88645A4749EE}"/>
              </a:ext>
            </a:extLst>
          </p:cNvPr>
          <p:cNvCxnSpPr>
            <a:cxnSpLocks/>
          </p:cNvCxnSpPr>
          <p:nvPr/>
        </p:nvCxnSpPr>
        <p:spPr>
          <a:xfrm flipV="1">
            <a:off x="6455965" y="1870080"/>
            <a:ext cx="1039217" cy="6304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2.1.2 „MAD“ – Der Kern der Prüfung von geschätzten Werten</a:t>
            </a:r>
          </a:p>
        </p:txBody>
      </p:sp>
      <p:sp>
        <p:nvSpPr>
          <p:cNvPr id="9" name="Textfeld 8">
            <a:extLst>
              <a:ext uri="{FF2B5EF4-FFF2-40B4-BE49-F238E27FC236}">
                <a16:creationId xmlns:a16="http://schemas.microsoft.com/office/drawing/2014/main" id="{74B9739D-11EC-4454-B3A5-0113603B196D}"/>
              </a:ext>
            </a:extLst>
          </p:cNvPr>
          <p:cNvSpPr txBox="1"/>
          <p:nvPr/>
        </p:nvSpPr>
        <p:spPr>
          <a:xfrm>
            <a:off x="7810655" y="6165304"/>
            <a:ext cx="2794417" cy="246221"/>
          </a:xfrm>
          <a:prstGeom prst="rect">
            <a:avLst/>
          </a:prstGeom>
          <a:noFill/>
        </p:spPr>
        <p:txBody>
          <a:bodyPr wrap="square" rtlCol="0">
            <a:spAutoFit/>
          </a:bodyPr>
          <a:lstStyle/>
          <a:p>
            <a:r>
              <a:rPr lang="de-DE" sz="1000" dirty="0">
                <a:latin typeface="Century Gothic" panose="020B0502020202020204" pitchFamily="34" charset="0"/>
              </a:rPr>
              <a:t>Vgl. ISA [DE] 540 (</a:t>
            </a:r>
            <a:r>
              <a:rPr lang="de-DE" sz="1000" dirty="0" err="1">
                <a:latin typeface="Century Gothic" panose="020B0502020202020204" pitchFamily="34" charset="0"/>
              </a:rPr>
              <a:t>Revised</a:t>
            </a:r>
            <a:r>
              <a:rPr lang="de-DE" sz="1000" dirty="0">
                <a:latin typeface="Century Gothic" panose="020B0502020202020204" pitchFamily="34" charset="0"/>
              </a:rPr>
              <a:t>) Tz. A2-A5</a:t>
            </a:r>
          </a:p>
        </p:txBody>
      </p:sp>
      <p:sp>
        <p:nvSpPr>
          <p:cNvPr id="10" name="Ellipse 9">
            <a:extLst>
              <a:ext uri="{FF2B5EF4-FFF2-40B4-BE49-F238E27FC236}">
                <a16:creationId xmlns:a16="http://schemas.microsoft.com/office/drawing/2014/main" id="{0CCD6DE2-A68A-4559-B9BF-B9C1F17C9946}"/>
              </a:ext>
            </a:extLst>
          </p:cNvPr>
          <p:cNvSpPr/>
          <p:nvPr/>
        </p:nvSpPr>
        <p:spPr>
          <a:xfrm>
            <a:off x="3421285" y="1200448"/>
            <a:ext cx="5349429" cy="3500330"/>
          </a:xfrm>
          <a:prstGeom prst="ellipse">
            <a:avLst/>
          </a:prstGeom>
          <a:noFill/>
          <a:ln w="187325" cmpd="sng">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noFill/>
              <a:latin typeface="Century Gothic" panose="020B0502020202020204" pitchFamily="34" charset="0"/>
            </a:endParaRPr>
          </a:p>
        </p:txBody>
      </p:sp>
      <p:sp>
        <p:nvSpPr>
          <p:cNvPr id="11" name="Ellipse 10">
            <a:extLst>
              <a:ext uri="{FF2B5EF4-FFF2-40B4-BE49-F238E27FC236}">
                <a16:creationId xmlns:a16="http://schemas.microsoft.com/office/drawing/2014/main" id="{203DFA43-C1F2-4A85-BC39-2D1EB7E30B7F}"/>
              </a:ext>
            </a:extLst>
          </p:cNvPr>
          <p:cNvSpPr/>
          <p:nvPr/>
        </p:nvSpPr>
        <p:spPr>
          <a:xfrm>
            <a:off x="5425089" y="2426237"/>
            <a:ext cx="1423358" cy="906942"/>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0000"/>
                </a:solidFill>
                <a:latin typeface="Century Gothic" panose="020B0502020202020204" pitchFamily="34" charset="0"/>
              </a:rPr>
              <a:t>„MAD“</a:t>
            </a:r>
          </a:p>
        </p:txBody>
      </p:sp>
      <p:sp>
        <p:nvSpPr>
          <p:cNvPr id="12" name="Rechteck: abgerundete Ecken 11">
            <a:extLst>
              <a:ext uri="{FF2B5EF4-FFF2-40B4-BE49-F238E27FC236}">
                <a16:creationId xmlns:a16="http://schemas.microsoft.com/office/drawing/2014/main" id="{2A9CE060-E170-419F-AB70-434DC4B2763F}"/>
              </a:ext>
            </a:extLst>
          </p:cNvPr>
          <p:cNvSpPr/>
          <p:nvPr/>
        </p:nvSpPr>
        <p:spPr>
          <a:xfrm>
            <a:off x="1620009" y="1605375"/>
            <a:ext cx="2432649" cy="37168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Century Gothic" panose="020B0502020202020204" pitchFamily="34" charset="0"/>
              </a:rPr>
              <a:t>Methoden</a:t>
            </a:r>
          </a:p>
        </p:txBody>
      </p:sp>
      <p:sp>
        <p:nvSpPr>
          <p:cNvPr id="14" name="Rechteck: abgerundete Ecken 13">
            <a:extLst>
              <a:ext uri="{FF2B5EF4-FFF2-40B4-BE49-F238E27FC236}">
                <a16:creationId xmlns:a16="http://schemas.microsoft.com/office/drawing/2014/main" id="{E9AFFFEA-9706-4305-B015-BE398FCDE147}"/>
              </a:ext>
            </a:extLst>
          </p:cNvPr>
          <p:cNvSpPr/>
          <p:nvPr/>
        </p:nvSpPr>
        <p:spPr>
          <a:xfrm>
            <a:off x="7522726" y="1629728"/>
            <a:ext cx="2432649" cy="370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Century Gothic" panose="020B0502020202020204" pitchFamily="34" charset="0"/>
              </a:rPr>
              <a:t>Annahmen</a:t>
            </a:r>
          </a:p>
        </p:txBody>
      </p:sp>
      <p:sp>
        <p:nvSpPr>
          <p:cNvPr id="15" name="Rechteck: abgerundete Ecken 14">
            <a:extLst>
              <a:ext uri="{FF2B5EF4-FFF2-40B4-BE49-F238E27FC236}">
                <a16:creationId xmlns:a16="http://schemas.microsoft.com/office/drawing/2014/main" id="{70E43D88-2F02-4CC6-98DE-8C3511440E54}"/>
              </a:ext>
            </a:extLst>
          </p:cNvPr>
          <p:cNvSpPr/>
          <p:nvPr/>
        </p:nvSpPr>
        <p:spPr>
          <a:xfrm>
            <a:off x="4650326" y="4377525"/>
            <a:ext cx="2432649" cy="370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Century Gothic" panose="020B0502020202020204" pitchFamily="34" charset="0"/>
              </a:rPr>
              <a:t>Daten</a:t>
            </a:r>
          </a:p>
        </p:txBody>
      </p:sp>
      <p:sp>
        <p:nvSpPr>
          <p:cNvPr id="16" name="Textfeld 15">
            <a:extLst>
              <a:ext uri="{FF2B5EF4-FFF2-40B4-BE49-F238E27FC236}">
                <a16:creationId xmlns:a16="http://schemas.microsoft.com/office/drawing/2014/main" id="{4F0474CC-0C15-4EF9-ACC5-61036E85ED35}"/>
              </a:ext>
            </a:extLst>
          </p:cNvPr>
          <p:cNvSpPr txBox="1"/>
          <p:nvPr/>
        </p:nvSpPr>
        <p:spPr>
          <a:xfrm>
            <a:off x="4547301" y="4779844"/>
            <a:ext cx="3739083" cy="1431161"/>
          </a:xfrm>
          <a:prstGeom prst="rect">
            <a:avLst/>
          </a:prstGeom>
          <a:noFill/>
        </p:spPr>
        <p:txBody>
          <a:bodyPr wrap="square" rtlCol="0">
            <a:spAutoFit/>
          </a:bodyPr>
          <a:lstStyle/>
          <a:p>
            <a:r>
              <a:rPr lang="de-DE" sz="1100" b="1" dirty="0">
                <a:latin typeface="Century Gothic" panose="020B0502020202020204" pitchFamily="34" charset="0"/>
              </a:rPr>
              <a:t>Informationen</a:t>
            </a:r>
            <a:r>
              <a:rPr lang="de-DE" sz="1100" dirty="0">
                <a:latin typeface="Century Gothic" panose="020B0502020202020204" pitchFamily="34" charset="0"/>
              </a:rPr>
              <a:t>, gewonnen durch unmittelbare Beobachtung (</a:t>
            </a:r>
            <a:r>
              <a:rPr lang="de-DE" sz="1100" b="1" dirty="0">
                <a:latin typeface="Century Gothic" panose="020B0502020202020204" pitchFamily="34" charset="0"/>
              </a:rPr>
              <a:t>intern</a:t>
            </a:r>
            <a:r>
              <a:rPr lang="de-DE" sz="1100" dirty="0">
                <a:latin typeface="Century Gothic" panose="020B0502020202020204" pitchFamily="34" charset="0"/>
              </a:rPr>
              <a:t>) oder von </a:t>
            </a:r>
            <a:r>
              <a:rPr lang="de-DE" sz="1100" b="1" dirty="0">
                <a:latin typeface="Century Gothic" panose="020B0502020202020204" pitchFamily="34" charset="0"/>
              </a:rPr>
              <a:t>externer</a:t>
            </a:r>
            <a:r>
              <a:rPr lang="de-DE" sz="1100" dirty="0">
                <a:latin typeface="Century Gothic" panose="020B0502020202020204" pitchFamily="34" charset="0"/>
              </a:rPr>
              <a:t> Partei</a:t>
            </a:r>
          </a:p>
          <a:p>
            <a:endParaRPr lang="de-DE" sz="1100" dirty="0">
              <a:latin typeface="Century Gothic" panose="020B0502020202020204" pitchFamily="34" charset="0"/>
            </a:endParaRPr>
          </a:p>
          <a:p>
            <a:r>
              <a:rPr lang="de-DE" sz="1100" b="1" dirty="0">
                <a:latin typeface="Century Gothic" panose="020B0502020202020204" pitchFamily="34" charset="0"/>
              </a:rPr>
              <a:t>Input für Methode </a:t>
            </a:r>
            <a:r>
              <a:rPr lang="de-DE" sz="1100" dirty="0">
                <a:latin typeface="Century Gothic" panose="020B0502020202020204" pitchFamily="34" charset="0"/>
              </a:rPr>
              <a:t>oder </a:t>
            </a:r>
          </a:p>
          <a:p>
            <a:r>
              <a:rPr lang="de-DE" sz="1100" dirty="0">
                <a:latin typeface="Century Gothic" panose="020B0502020202020204" pitchFamily="34" charset="0"/>
              </a:rPr>
              <a:t>für Entwicklung von </a:t>
            </a:r>
            <a:r>
              <a:rPr lang="de-DE" sz="1100" b="1" dirty="0">
                <a:latin typeface="Century Gothic" panose="020B0502020202020204" pitchFamily="34" charset="0"/>
              </a:rPr>
              <a:t>Annahmen</a:t>
            </a:r>
            <a:br>
              <a:rPr lang="de-DE" sz="1100" dirty="0">
                <a:latin typeface="Century Gothic" panose="020B0502020202020204" pitchFamily="34" charset="0"/>
              </a:rPr>
            </a:br>
            <a:br>
              <a:rPr lang="de-DE" sz="1100" dirty="0">
                <a:latin typeface="Century Gothic" panose="020B0502020202020204" pitchFamily="34" charset="0"/>
              </a:rPr>
            </a:br>
            <a:r>
              <a:rPr lang="de-DE" sz="1050" b="1" dirty="0">
                <a:solidFill>
                  <a:srgbClr val="00B0F0"/>
                </a:solidFill>
                <a:latin typeface="Century Gothic" panose="020B0502020202020204" pitchFamily="34" charset="0"/>
              </a:rPr>
              <a:t>Beispiel</a:t>
            </a:r>
            <a:r>
              <a:rPr lang="de-DE" sz="1050" dirty="0">
                <a:latin typeface="Century Gothic" panose="020B0502020202020204" pitchFamily="34" charset="0"/>
              </a:rPr>
              <a:t>: Aktuelle Zinssätze, Umsatzdaten, Sterbetafeln, Verkaufspreise</a:t>
            </a:r>
            <a:endParaRPr lang="de-DE" sz="1200" dirty="0">
              <a:latin typeface="Century Gothic" panose="020B0502020202020204" pitchFamily="34" charset="0"/>
            </a:endParaRPr>
          </a:p>
        </p:txBody>
      </p:sp>
      <p:sp>
        <p:nvSpPr>
          <p:cNvPr id="17" name="Textfeld 16">
            <a:extLst>
              <a:ext uri="{FF2B5EF4-FFF2-40B4-BE49-F238E27FC236}">
                <a16:creationId xmlns:a16="http://schemas.microsoft.com/office/drawing/2014/main" id="{8ED7DE59-C05C-4527-A861-281B61722729}"/>
              </a:ext>
            </a:extLst>
          </p:cNvPr>
          <p:cNvSpPr txBox="1"/>
          <p:nvPr/>
        </p:nvSpPr>
        <p:spPr>
          <a:xfrm>
            <a:off x="7464152" y="2060848"/>
            <a:ext cx="3317651" cy="2123658"/>
          </a:xfrm>
          <a:prstGeom prst="rect">
            <a:avLst/>
          </a:prstGeom>
          <a:noFill/>
        </p:spPr>
        <p:txBody>
          <a:bodyPr wrap="square" rtlCol="0">
            <a:spAutoFit/>
          </a:bodyPr>
          <a:lstStyle/>
          <a:p>
            <a:r>
              <a:rPr lang="de-DE" sz="1100" b="1" dirty="0">
                <a:latin typeface="Century Gothic" panose="020B0502020202020204" pitchFamily="34" charset="0"/>
              </a:rPr>
              <a:t>Beurteilungen, Einschätzungen, Entscheidungen</a:t>
            </a:r>
          </a:p>
          <a:p>
            <a:endParaRPr lang="de-DE" sz="1100" dirty="0">
              <a:latin typeface="Century Gothic" panose="020B0502020202020204" pitchFamily="34" charset="0"/>
            </a:endParaRPr>
          </a:p>
          <a:p>
            <a:r>
              <a:rPr lang="de-DE" sz="1100" b="1" dirty="0">
                <a:latin typeface="Century Gothic" panose="020B0502020202020204" pitchFamily="34" charset="0"/>
              </a:rPr>
              <a:t>Grundlage</a:t>
            </a:r>
            <a:r>
              <a:rPr lang="de-DE" sz="1100" dirty="0">
                <a:latin typeface="Century Gothic" panose="020B0502020202020204" pitchFamily="34" charset="0"/>
              </a:rPr>
              <a:t>: Verfügbare Informationen (Daten)</a:t>
            </a:r>
          </a:p>
          <a:p>
            <a:endParaRPr lang="de-DE" sz="1100" dirty="0">
              <a:latin typeface="Century Gothic" panose="020B0502020202020204" pitchFamily="34" charset="0"/>
            </a:endParaRPr>
          </a:p>
          <a:p>
            <a:r>
              <a:rPr lang="de-DE" sz="1100" dirty="0">
                <a:latin typeface="Century Gothic" panose="020B0502020202020204" pitchFamily="34" charset="0"/>
              </a:rPr>
              <a:t>Geprägt von </a:t>
            </a:r>
            <a:r>
              <a:rPr lang="de-DE" sz="1100" b="1" dirty="0">
                <a:latin typeface="Century Gothic" panose="020B0502020202020204" pitchFamily="34" charset="0"/>
              </a:rPr>
              <a:t>Subjektivität und Unsicherheit</a:t>
            </a:r>
          </a:p>
          <a:p>
            <a:endParaRPr lang="de-DE" sz="1100" dirty="0">
              <a:latin typeface="Century Gothic" panose="020B0502020202020204" pitchFamily="34" charset="0"/>
            </a:endParaRPr>
          </a:p>
          <a:p>
            <a:r>
              <a:rPr lang="de-DE" sz="1100" b="1" dirty="0">
                <a:solidFill>
                  <a:srgbClr val="00B0F0"/>
                </a:solidFill>
                <a:latin typeface="Century Gothic" panose="020B0502020202020204" pitchFamily="34" charset="0"/>
              </a:rPr>
              <a:t>Beispiel</a:t>
            </a:r>
            <a:r>
              <a:rPr lang="de-DE" sz="1100" dirty="0">
                <a:latin typeface="Century Gothic" panose="020B0502020202020204" pitchFamily="34" charset="0"/>
              </a:rPr>
              <a:t>: Prognose für Absatzzahlen, zukünftigen Kostenentwicklungen, Fluktuation, Nutzungsdauern</a:t>
            </a:r>
            <a:br>
              <a:rPr lang="de-DE" sz="1100" dirty="0">
                <a:latin typeface="Century Gothic" panose="020B0502020202020204" pitchFamily="34" charset="0"/>
              </a:rPr>
            </a:br>
            <a:br>
              <a:rPr lang="de-DE" sz="1100" dirty="0">
                <a:latin typeface="Century Gothic" panose="020B0502020202020204" pitchFamily="34" charset="0"/>
              </a:rPr>
            </a:br>
            <a:endParaRPr lang="de-DE" sz="1100" dirty="0">
              <a:latin typeface="Century Gothic" panose="020B0502020202020204" pitchFamily="34" charset="0"/>
            </a:endParaRPr>
          </a:p>
        </p:txBody>
      </p:sp>
      <p:sp>
        <p:nvSpPr>
          <p:cNvPr id="18" name="Textfeld 17">
            <a:extLst>
              <a:ext uri="{FF2B5EF4-FFF2-40B4-BE49-F238E27FC236}">
                <a16:creationId xmlns:a16="http://schemas.microsoft.com/office/drawing/2014/main" id="{D1A2E9E8-5062-4890-822C-756A134F09A8}"/>
              </a:ext>
            </a:extLst>
          </p:cNvPr>
          <p:cNvSpPr txBox="1"/>
          <p:nvPr/>
        </p:nvSpPr>
        <p:spPr>
          <a:xfrm>
            <a:off x="1521043" y="2001268"/>
            <a:ext cx="3330077" cy="1931298"/>
          </a:xfrm>
          <a:prstGeom prst="rect">
            <a:avLst/>
          </a:prstGeom>
          <a:noFill/>
        </p:spPr>
        <p:txBody>
          <a:bodyPr wrap="square" rtlCol="0">
            <a:spAutoFit/>
          </a:bodyPr>
          <a:lstStyle/>
          <a:p>
            <a:pPr marL="171450" indent="-171450">
              <a:buFont typeface="Arial" panose="020B0604020202020204" pitchFamily="34" charset="0"/>
              <a:buChar char="•"/>
            </a:pPr>
            <a:r>
              <a:rPr lang="de-DE" sz="1100" b="1" dirty="0">
                <a:latin typeface="Century Gothic" panose="020B0502020202020204" pitchFamily="34" charset="0"/>
              </a:rPr>
              <a:t>Bewertungsverfahren</a:t>
            </a:r>
            <a:br>
              <a:rPr lang="de-DE" sz="1100" b="1" dirty="0">
                <a:latin typeface="Century Gothic" panose="020B0502020202020204" pitchFamily="34" charset="0"/>
              </a:rPr>
            </a:br>
            <a:r>
              <a:rPr lang="de-DE" sz="1100" dirty="0">
                <a:latin typeface="Century Gothic" panose="020B0502020202020204" pitchFamily="34" charset="0"/>
              </a:rPr>
              <a:t>zur Ableitung von Schätzwerten</a:t>
            </a:r>
          </a:p>
          <a:p>
            <a:pPr marL="171450" indent="-171450">
              <a:buFont typeface="Arial" panose="020B0604020202020204" pitchFamily="34" charset="0"/>
              <a:buChar char="•"/>
            </a:pPr>
            <a:endParaRPr lang="de-DE" sz="1100" dirty="0">
              <a:latin typeface="Century Gothic" panose="020B0502020202020204" pitchFamily="34" charset="0"/>
            </a:endParaRPr>
          </a:p>
          <a:p>
            <a:pPr marL="171450" indent="-171450">
              <a:buFont typeface="Arial" panose="020B0604020202020204" pitchFamily="34" charset="0"/>
              <a:buChar char="•"/>
            </a:pPr>
            <a:r>
              <a:rPr lang="de-DE" sz="1100" dirty="0">
                <a:latin typeface="Century Gothic" panose="020B0502020202020204" pitchFamily="34" charset="0"/>
              </a:rPr>
              <a:t>Anwendung von </a:t>
            </a:r>
            <a:r>
              <a:rPr lang="de-DE" sz="1100" b="1" dirty="0">
                <a:latin typeface="Century Gothic" panose="020B0502020202020204" pitchFamily="34" charset="0"/>
              </a:rPr>
              <a:t>Modellen</a:t>
            </a:r>
            <a:r>
              <a:rPr lang="de-DE" sz="1100" dirty="0">
                <a:latin typeface="Century Gothic" panose="020B0502020202020204" pitchFamily="34" charset="0"/>
              </a:rPr>
              <a:t> möglich?</a:t>
            </a:r>
          </a:p>
          <a:p>
            <a:pPr marL="171450" indent="-171450">
              <a:buFont typeface="Arial" panose="020B0604020202020204" pitchFamily="34" charset="0"/>
              <a:buChar char="•"/>
            </a:pPr>
            <a:endParaRPr lang="de-DE" sz="1100" dirty="0">
              <a:latin typeface="Century Gothic" panose="020B0502020202020204" pitchFamily="34" charset="0"/>
            </a:endParaRPr>
          </a:p>
          <a:p>
            <a:pPr marL="171450" indent="-171450">
              <a:buFont typeface="Arial" panose="020B0604020202020204" pitchFamily="34" charset="0"/>
              <a:buChar char="•"/>
            </a:pPr>
            <a:r>
              <a:rPr lang="de-DE" sz="1100" dirty="0">
                <a:latin typeface="Century Gothic" panose="020B0502020202020204" pitchFamily="34" charset="0"/>
              </a:rPr>
              <a:t>Berücksichtigung von </a:t>
            </a:r>
            <a:r>
              <a:rPr lang="de-DE" sz="1100" b="1" dirty="0">
                <a:latin typeface="Century Gothic" panose="020B0502020202020204" pitchFamily="34" charset="0"/>
              </a:rPr>
              <a:t>Wechselbeziehungen</a:t>
            </a:r>
            <a:r>
              <a:rPr lang="de-DE" sz="1100" dirty="0">
                <a:latin typeface="Century Gothic" panose="020B0502020202020204" pitchFamily="34" charset="0"/>
              </a:rPr>
              <a:t> zwischen </a:t>
            </a:r>
            <a:r>
              <a:rPr lang="de-DE" sz="1100" b="1" dirty="0">
                <a:latin typeface="Century Gothic" panose="020B0502020202020204" pitchFamily="34" charset="0"/>
              </a:rPr>
              <a:t>Annahmen und Daten</a:t>
            </a:r>
          </a:p>
          <a:p>
            <a:pPr marL="171450" indent="-171450">
              <a:buFont typeface="Arial" panose="020B0604020202020204" pitchFamily="34" charset="0"/>
              <a:buChar char="•"/>
            </a:pPr>
            <a:endParaRPr lang="de-DE" sz="1100" b="1" dirty="0">
              <a:solidFill>
                <a:srgbClr val="00B0F0"/>
              </a:solidFill>
              <a:latin typeface="Century Gothic" panose="020B0502020202020204" pitchFamily="34" charset="0"/>
            </a:endParaRPr>
          </a:p>
          <a:p>
            <a:r>
              <a:rPr lang="de-DE" sz="1050" b="1" dirty="0">
                <a:solidFill>
                  <a:srgbClr val="00B0F0"/>
                </a:solidFill>
                <a:latin typeface="Century Gothic" panose="020B0502020202020204" pitchFamily="34" charset="0"/>
              </a:rPr>
              <a:t>Beispiel</a:t>
            </a:r>
            <a:r>
              <a:rPr lang="de-DE" sz="1050" dirty="0">
                <a:latin typeface="Century Gothic" panose="020B0502020202020204" pitchFamily="34" charset="0"/>
              </a:rPr>
              <a:t>: Barwertverfahren, Abschreibungsverfahren (linear, degressiv) </a:t>
            </a:r>
            <a:r>
              <a:rPr lang="de-DE" sz="1050" dirty="0" err="1">
                <a:latin typeface="Century Gothic" panose="020B0502020202020204" pitchFamily="34" charset="0"/>
              </a:rPr>
              <a:t>Discounted</a:t>
            </a:r>
            <a:r>
              <a:rPr lang="de-DE" sz="1050" dirty="0">
                <a:latin typeface="Century Gothic" panose="020B0502020202020204" pitchFamily="34" charset="0"/>
              </a:rPr>
              <a:t>-Cash-Flow-Verfahren</a:t>
            </a:r>
            <a:endParaRPr lang="de-DE" sz="1200" dirty="0">
              <a:latin typeface="Century Gothic" panose="020B0502020202020204" pitchFamily="34" charset="0"/>
            </a:endParaRPr>
          </a:p>
        </p:txBody>
      </p:sp>
      <p:cxnSp>
        <p:nvCxnSpPr>
          <p:cNvPr id="20" name="Gerade Verbindung mit Pfeil 19">
            <a:extLst>
              <a:ext uri="{FF2B5EF4-FFF2-40B4-BE49-F238E27FC236}">
                <a16:creationId xmlns:a16="http://schemas.microsoft.com/office/drawing/2014/main" id="{2E703219-062F-476C-808E-113AFC6B2A31}"/>
              </a:ext>
            </a:extLst>
          </p:cNvPr>
          <p:cNvCxnSpPr>
            <a:cxnSpLocks/>
            <a:stCxn id="11" idx="1"/>
            <a:endCxn id="12" idx="3"/>
          </p:cNvCxnSpPr>
          <p:nvPr/>
        </p:nvCxnSpPr>
        <p:spPr>
          <a:xfrm flipH="1" flipV="1">
            <a:off x="4052658" y="1791218"/>
            <a:ext cx="1580877" cy="7678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BA2B85E3-4037-4CEC-A79D-1188A24F39F6}"/>
              </a:ext>
            </a:extLst>
          </p:cNvPr>
          <p:cNvCxnSpPr>
            <a:cxnSpLocks/>
            <a:stCxn id="11" idx="4"/>
            <a:endCxn id="15" idx="0"/>
          </p:cNvCxnSpPr>
          <p:nvPr/>
        </p:nvCxnSpPr>
        <p:spPr>
          <a:xfrm flipH="1">
            <a:off x="5866651" y="3333179"/>
            <a:ext cx="270117" cy="1044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feld 1">
            <a:extLst>
              <a:ext uri="{FF2B5EF4-FFF2-40B4-BE49-F238E27FC236}">
                <a16:creationId xmlns:a16="http://schemas.microsoft.com/office/drawing/2014/main" id="{73CDECFC-DEFC-42D5-934A-B17C330B045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438805995"/>
      </p:ext>
    </p:extLst>
  </p:cSld>
  <p:clrMapOvr>
    <a:masterClrMapping/>
  </p:clrMapOvr>
  <p:transition spd="slow"/>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6594" name="Gerade Verbindung 10">
            <a:extLst>
              <a:ext uri="{FF2B5EF4-FFF2-40B4-BE49-F238E27FC236}">
                <a16:creationId xmlns:a16="http://schemas.microsoft.com/office/drawing/2014/main" id="{E1E15C30-F870-4819-A33E-88B3A636D92C}"/>
              </a:ext>
            </a:extLst>
          </p:cNvPr>
          <p:cNvCxnSpPr>
            <a:cxnSpLocks noChangeShapeType="1"/>
          </p:cNvCxnSpPr>
          <p:nvPr/>
        </p:nvCxnSpPr>
        <p:spPr bwMode="auto">
          <a:xfrm>
            <a:off x="6456363" y="2024063"/>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a:extLst>
              <a:ext uri="{FF2B5EF4-FFF2-40B4-BE49-F238E27FC236}">
                <a16:creationId xmlns:a16="http://schemas.microsoft.com/office/drawing/2014/main" id="{B77E97C2-2845-48B6-B292-1559117C3155}"/>
              </a:ext>
            </a:extLst>
          </p:cNvPr>
          <p:cNvSpPr txBox="1"/>
          <p:nvPr/>
        </p:nvSpPr>
        <p:spPr>
          <a:xfrm>
            <a:off x="972449" y="2057400"/>
            <a:ext cx="10240963" cy="3477875"/>
          </a:xfrm>
          <a:prstGeom prst="rect">
            <a:avLst/>
          </a:prstGeom>
          <a:noFill/>
        </p:spPr>
        <p:txBody>
          <a:bodyPr>
            <a:spAutoFit/>
          </a:bodyPr>
          <a:lstStyle/>
          <a:p>
            <a:pPr marL="1971675" indent="-1971675" eaLnBrk="1" hangingPunct="1">
              <a:spcBef>
                <a:spcPts val="600"/>
              </a:spcBef>
              <a:spcAft>
                <a:spcPts val="600"/>
              </a:spcAft>
              <a:tabLst>
                <a:tab pos="1885950" algn="l"/>
                <a:tab pos="1971675" algn="l"/>
              </a:tabLst>
              <a:defRPr/>
            </a:pPr>
            <a:r>
              <a:rPr lang="de-DE" sz="1600" b="1" dirty="0">
                <a:latin typeface="Century Gothic" panose="020B0502020202020204" pitchFamily="34" charset="0"/>
                <a:cs typeface="Arial" charset="0"/>
              </a:rPr>
              <a:t>Anwendung:</a:t>
            </a:r>
            <a:r>
              <a:rPr lang="de-DE" sz="1600" dirty="0">
                <a:latin typeface="Century Gothic" panose="020B0502020202020204" pitchFamily="34" charset="0"/>
                <a:cs typeface="Arial" charset="0"/>
              </a:rPr>
              <a:t>		Zentralisierung „GwG-Einhaltung“ bei Unternehmensgruppen</a:t>
            </a:r>
          </a:p>
          <a:p>
            <a:pPr marL="1971675" indent="-1971675" eaLnBrk="1" hangingPunct="1">
              <a:spcBef>
                <a:spcPts val="600"/>
              </a:spcBef>
              <a:spcAft>
                <a:spcPts val="600"/>
              </a:spcAft>
              <a:tabLst>
                <a:tab pos="1524000" algn="l"/>
              </a:tabLst>
              <a:defRPr/>
            </a:pPr>
            <a:r>
              <a:rPr lang="de-DE" sz="1600" b="1" dirty="0">
                <a:latin typeface="Century Gothic" panose="020B0502020202020204" pitchFamily="34" charset="0"/>
                <a:cs typeface="Arial" charset="0"/>
              </a:rPr>
              <a:t>Grundsatz: </a:t>
            </a:r>
            <a:r>
              <a:rPr lang="de-DE" sz="1600" dirty="0">
                <a:latin typeface="Century Gothic" panose="020B0502020202020204" pitchFamily="34" charset="0"/>
                <a:cs typeface="Arial" charset="0"/>
              </a:rPr>
              <a:t>		Die Erfüllung der </a:t>
            </a:r>
            <a:r>
              <a:rPr lang="de-DE" sz="1600" b="1" dirty="0">
                <a:solidFill>
                  <a:srgbClr val="00B0F0"/>
                </a:solidFill>
                <a:latin typeface="Century Gothic" panose="020B0502020202020204" pitchFamily="34" charset="0"/>
                <a:cs typeface="Arial" charset="0"/>
              </a:rPr>
              <a:t>allgemeinen</a:t>
            </a:r>
            <a:r>
              <a:rPr lang="de-DE" sz="1600" dirty="0">
                <a:solidFill>
                  <a:srgbClr val="00B0F0"/>
                </a:solidFill>
                <a:latin typeface="Century Gothic" panose="020B0502020202020204" pitchFamily="34" charset="0"/>
                <a:cs typeface="Arial" charset="0"/>
              </a:rPr>
              <a:t> </a:t>
            </a:r>
            <a:r>
              <a:rPr lang="de-DE" sz="1600" b="1" dirty="0">
                <a:solidFill>
                  <a:srgbClr val="00B0F0"/>
                </a:solidFill>
                <a:latin typeface="Century Gothic" panose="020B0502020202020204" pitchFamily="34" charset="0"/>
                <a:cs typeface="Arial" charset="0"/>
              </a:rPr>
              <a:t>Sorgfaltspflichten</a:t>
            </a:r>
            <a:endParaRPr lang="de-DE" sz="1600" b="1" dirty="0">
              <a:latin typeface="Century Gothic" panose="020B0502020202020204" pitchFamily="34" charset="0"/>
              <a:cs typeface="Arial" charset="0"/>
            </a:endParaRPr>
          </a:p>
          <a:p>
            <a:pPr marL="1971675" eaLnBrk="1" hangingPunct="1">
              <a:spcBef>
                <a:spcPts val="600"/>
              </a:spcBef>
              <a:spcAft>
                <a:spcPts val="600"/>
              </a:spcAft>
              <a:tabLst>
                <a:tab pos="1524000" algn="l"/>
              </a:tabLst>
              <a:defRPr/>
            </a:pPr>
            <a:r>
              <a:rPr lang="de-DE" sz="1600" dirty="0">
                <a:latin typeface="Century Gothic" panose="020B0502020202020204" pitchFamily="34" charset="0"/>
                <a:cs typeface="Arial" charset="0"/>
              </a:rPr>
              <a:t>(§ 10 Abs. 1 Nr. 1-4 </a:t>
            </a:r>
            <a:r>
              <a:rPr lang="de-DE" sz="1600" dirty="0" err="1">
                <a:latin typeface="Century Gothic" panose="020B0502020202020204" pitchFamily="34" charset="0"/>
                <a:cs typeface="Arial" charset="0"/>
              </a:rPr>
              <a:t>GwG</a:t>
            </a:r>
            <a:r>
              <a:rPr lang="de-DE" sz="1600" dirty="0">
                <a:latin typeface="Century Gothic" panose="020B0502020202020204" pitchFamily="34" charset="0"/>
                <a:cs typeface="Arial" charset="0"/>
              </a:rPr>
              <a:t>) </a:t>
            </a:r>
            <a:r>
              <a:rPr lang="de-DE" sz="1600" b="1" dirty="0">
                <a:solidFill>
                  <a:srgbClr val="00B0F0"/>
                </a:solidFill>
                <a:latin typeface="Century Gothic" panose="020B0502020202020204" pitchFamily="34" charset="0"/>
                <a:cs typeface="Arial" charset="0"/>
              </a:rPr>
              <a:t>kann</a:t>
            </a:r>
            <a:r>
              <a:rPr lang="de-DE" sz="1600" dirty="0">
                <a:latin typeface="Century Gothic" panose="020B0502020202020204" pitchFamily="34" charset="0"/>
                <a:cs typeface="Arial" charset="0"/>
              </a:rPr>
              <a:t> an Dritte </a:t>
            </a:r>
            <a:r>
              <a:rPr lang="de-DE" sz="1600" b="1" dirty="0">
                <a:solidFill>
                  <a:srgbClr val="00B0F0"/>
                </a:solidFill>
                <a:latin typeface="Century Gothic" panose="020B0502020202020204" pitchFamily="34" charset="0"/>
                <a:cs typeface="Arial" charset="0"/>
              </a:rPr>
              <a:t>ausgelagert</a:t>
            </a:r>
            <a:r>
              <a:rPr lang="de-DE" sz="1600" dirty="0">
                <a:latin typeface="Century Gothic" panose="020B0502020202020204" pitchFamily="34" charset="0"/>
                <a:cs typeface="Arial" charset="0"/>
              </a:rPr>
              <a:t> </a:t>
            </a:r>
            <a:r>
              <a:rPr lang="de-DE" sz="1600" b="1" dirty="0">
                <a:solidFill>
                  <a:srgbClr val="00B0F0"/>
                </a:solidFill>
                <a:latin typeface="Century Gothic" panose="020B0502020202020204" pitchFamily="34" charset="0"/>
                <a:cs typeface="Arial" charset="0"/>
              </a:rPr>
              <a:t>werden</a:t>
            </a:r>
            <a:r>
              <a:rPr lang="de-DE" sz="1600" dirty="0">
                <a:latin typeface="Century Gothic" panose="020B0502020202020204" pitchFamily="34" charset="0"/>
                <a:cs typeface="Arial" charset="0"/>
              </a:rPr>
              <a:t>, z. </a:t>
            </a:r>
            <a:r>
              <a:rPr lang="de-DE" sz="1600">
                <a:latin typeface="Century Gothic" panose="020B0502020202020204" pitchFamily="34" charset="0"/>
                <a:cs typeface="Arial" charset="0"/>
              </a:rPr>
              <a:t>B.</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Zentralabteilung </a:t>
            </a:r>
            <a:r>
              <a:rPr lang="de-DE" sz="1600" dirty="0">
                <a:latin typeface="Century Gothic" panose="020B0502020202020204" pitchFamily="34" charset="0"/>
                <a:cs typeface="Arial" charset="0"/>
              </a:rPr>
              <a:t>bei Muttergesellschaft</a:t>
            </a:r>
          </a:p>
          <a:p>
            <a:pPr marL="1971675" indent="-1971675" eaLnBrk="1" hangingPunct="1">
              <a:spcBef>
                <a:spcPts val="600"/>
              </a:spcBef>
              <a:spcAft>
                <a:spcPts val="600"/>
              </a:spcAft>
              <a:tabLst>
                <a:tab pos="2238375" algn="l"/>
              </a:tabLst>
              <a:defRPr/>
            </a:pPr>
            <a:r>
              <a:rPr lang="de-DE" sz="1600" b="1" dirty="0">
                <a:latin typeface="Century Gothic" panose="020B0502020202020204" pitchFamily="34" charset="0"/>
                <a:cs typeface="Arial" charset="0"/>
              </a:rPr>
              <a:t>Voraussetzung: </a:t>
            </a:r>
            <a:r>
              <a:rPr lang="de-DE" sz="1600" dirty="0">
                <a:latin typeface="Century Gothic" panose="020B0502020202020204" pitchFamily="34" charset="0"/>
                <a:cs typeface="Arial" charset="0"/>
              </a:rPr>
              <a:t>	</a:t>
            </a:r>
            <a:r>
              <a:rPr lang="de-DE" sz="1600" b="1" dirty="0">
                <a:solidFill>
                  <a:srgbClr val="00B0F0"/>
                </a:solidFill>
                <a:latin typeface="Century Gothic" panose="020B0502020202020204" pitchFamily="34" charset="0"/>
                <a:cs typeface="Arial" charset="0"/>
              </a:rPr>
              <a:t>1.</a:t>
            </a:r>
            <a:r>
              <a:rPr lang="de-DE" sz="1600" dirty="0">
                <a:solidFill>
                  <a:srgbClr val="00B0F0"/>
                </a:solidFill>
                <a:latin typeface="Century Gothic" panose="020B0502020202020204" pitchFamily="34" charset="0"/>
                <a:cs typeface="Arial" charset="0"/>
              </a:rPr>
              <a:t> </a:t>
            </a:r>
            <a:r>
              <a:rPr lang="de-DE" sz="1600" dirty="0">
                <a:latin typeface="Century Gothic" panose="020B0502020202020204" pitchFamily="34" charset="0"/>
                <a:cs typeface="Arial" charset="0"/>
              </a:rPr>
              <a:t>	Nur an Verpflichtete nach § 2 Abs. 1 Nr. 1-16, d. h. </a:t>
            </a:r>
            <a:r>
              <a:rPr lang="de-DE" sz="1600" b="1" dirty="0">
                <a:solidFill>
                  <a:srgbClr val="FF0000"/>
                </a:solidFill>
                <a:latin typeface="Century Gothic" panose="020B0502020202020204" pitchFamily="34" charset="0"/>
                <a:cs typeface="Arial" charset="0"/>
              </a:rPr>
              <a:t>nicht</a:t>
            </a:r>
            <a:r>
              <a:rPr lang="de-DE" sz="1600" dirty="0">
                <a:latin typeface="Century Gothic" panose="020B0502020202020204" pitchFamily="34" charset="0"/>
                <a:cs typeface="Arial" charset="0"/>
              </a:rPr>
              <a:t> an „typische 	Gewerbetreibende“</a:t>
            </a:r>
          </a:p>
          <a:p>
            <a:pPr marL="1971675" indent="-1971675" eaLnBrk="1" hangingPunct="1">
              <a:spcBef>
                <a:spcPts val="600"/>
              </a:spcBef>
              <a:spcAft>
                <a:spcPts val="600"/>
              </a:spcAft>
              <a:buClr>
                <a:srgbClr val="00B0F0"/>
              </a:buClr>
              <a:tabLst>
                <a:tab pos="2238375" algn="l"/>
              </a:tabLst>
              <a:defRPr/>
            </a:pPr>
            <a:r>
              <a:rPr lang="de-DE" sz="1600" dirty="0">
                <a:latin typeface="Century Gothic" panose="020B0502020202020204" pitchFamily="34" charset="0"/>
                <a:cs typeface="Arial" charset="0"/>
              </a:rPr>
              <a:t>	</a:t>
            </a:r>
            <a:r>
              <a:rPr lang="de-DE" sz="1600" b="1" dirty="0">
                <a:solidFill>
                  <a:srgbClr val="00B0F0"/>
                </a:solidFill>
                <a:latin typeface="Century Gothic" panose="020B0502020202020204" pitchFamily="34" charset="0"/>
                <a:cs typeface="Arial" charset="0"/>
              </a:rPr>
              <a:t>2.</a:t>
            </a:r>
            <a:r>
              <a:rPr lang="de-DE" sz="1600" dirty="0">
                <a:latin typeface="Century Gothic" panose="020B0502020202020204" pitchFamily="34" charset="0"/>
                <a:cs typeface="Arial" charset="0"/>
              </a:rPr>
              <a:t>	Empfehlung: Sachgerechte Vertragsgestaltung</a:t>
            </a:r>
          </a:p>
          <a:p>
            <a:pPr marL="1971675" indent="-1971675" eaLnBrk="1" hangingPunct="1">
              <a:spcBef>
                <a:spcPts val="600"/>
              </a:spcBef>
              <a:spcAft>
                <a:spcPts val="600"/>
              </a:spcAft>
              <a:buClr>
                <a:srgbClr val="00B0F0"/>
              </a:buClr>
              <a:tabLst>
                <a:tab pos="2238375" algn="l"/>
              </a:tabLst>
              <a:defRPr/>
            </a:pPr>
            <a:r>
              <a:rPr lang="de-DE" sz="1600" dirty="0">
                <a:latin typeface="Century Gothic" panose="020B0502020202020204" pitchFamily="34" charset="0"/>
                <a:cs typeface="Arial" charset="0"/>
              </a:rPr>
              <a:t>	</a:t>
            </a:r>
            <a:r>
              <a:rPr lang="de-DE" sz="1600" b="1" dirty="0">
                <a:solidFill>
                  <a:srgbClr val="00B0F0"/>
                </a:solidFill>
                <a:latin typeface="Century Gothic" panose="020B0502020202020204" pitchFamily="34" charset="0"/>
                <a:cs typeface="Arial" charset="0"/>
              </a:rPr>
              <a:t>3.</a:t>
            </a:r>
            <a:r>
              <a:rPr lang="de-DE" sz="1600" dirty="0">
                <a:latin typeface="Century Gothic" panose="020B0502020202020204" pitchFamily="34" charset="0"/>
                <a:cs typeface="Arial" charset="0"/>
              </a:rPr>
              <a:t>	Weitere Vorgaben (§ 17 Abs. 2-9)</a:t>
            </a:r>
          </a:p>
          <a:p>
            <a:pPr marL="1971675" indent="-1971675" eaLnBrk="1" hangingPunct="1">
              <a:spcBef>
                <a:spcPts val="600"/>
              </a:spcBef>
              <a:spcAft>
                <a:spcPts val="600"/>
              </a:spcAft>
              <a:tabLst>
                <a:tab pos="1970088" algn="l"/>
              </a:tabLst>
              <a:defRPr/>
            </a:pPr>
            <a:r>
              <a:rPr lang="de-DE" sz="1600" b="1" dirty="0">
                <a:latin typeface="Century Gothic" panose="020B0502020202020204" pitchFamily="34" charset="0"/>
                <a:cs typeface="Arial" charset="0"/>
              </a:rPr>
              <a:t>Verantwortlichkeit:</a:t>
            </a:r>
            <a:r>
              <a:rPr lang="de-DE" sz="1600" dirty="0">
                <a:latin typeface="Century Gothic" panose="020B0502020202020204" pitchFamily="34" charset="0"/>
                <a:cs typeface="Arial" charset="0"/>
              </a:rPr>
              <a:t>	Die </a:t>
            </a:r>
            <a:r>
              <a:rPr lang="de-DE" sz="1600" b="1" dirty="0">
                <a:solidFill>
                  <a:srgbClr val="FF0000"/>
                </a:solidFill>
                <a:latin typeface="Century Gothic" panose="020B0502020202020204" pitchFamily="34" charset="0"/>
                <a:cs typeface="Arial" charset="0"/>
              </a:rPr>
              <a:t>volle</a:t>
            </a:r>
            <a:r>
              <a:rPr lang="de-DE" sz="1600" dirty="0">
                <a:solidFill>
                  <a:srgbClr val="FF0000"/>
                </a:solidFill>
                <a:latin typeface="Century Gothic" panose="020B0502020202020204" pitchFamily="34" charset="0"/>
                <a:cs typeface="Arial" charset="0"/>
              </a:rPr>
              <a:t> </a:t>
            </a:r>
            <a:r>
              <a:rPr lang="de-DE" sz="1600" b="1" dirty="0">
                <a:solidFill>
                  <a:srgbClr val="FF0000"/>
                </a:solidFill>
                <a:latin typeface="Century Gothic" panose="020B0502020202020204" pitchFamily="34" charset="0"/>
                <a:cs typeface="Arial" charset="0"/>
              </a:rPr>
              <a:t>Verantwortung</a:t>
            </a:r>
            <a:r>
              <a:rPr lang="de-DE" sz="1600" dirty="0">
                <a:solidFill>
                  <a:srgbClr val="FF0000"/>
                </a:solidFill>
                <a:latin typeface="Century Gothic" panose="020B0502020202020204" pitchFamily="34" charset="0"/>
                <a:cs typeface="Arial" charset="0"/>
              </a:rPr>
              <a:t> </a:t>
            </a:r>
            <a:r>
              <a:rPr lang="de-DE" sz="1600" dirty="0">
                <a:latin typeface="Century Gothic" panose="020B0502020202020204" pitchFamily="34" charset="0"/>
                <a:cs typeface="Arial" charset="0"/>
              </a:rPr>
              <a:t>für die Erfüllung der allgemeinen Sorgfaltspflichten verbleibt jedoch stets beim Verpflichteten</a:t>
            </a:r>
          </a:p>
        </p:txBody>
      </p:sp>
      <p:pic>
        <p:nvPicPr>
          <p:cNvPr id="366596" name="Grafik 19">
            <a:extLst>
              <a:ext uri="{FF2B5EF4-FFF2-40B4-BE49-F238E27FC236}">
                <a16:creationId xmlns:a16="http://schemas.microsoft.com/office/drawing/2014/main" id="{9874A965-BAD5-4A34-8B66-1C578518D6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8563" y="2997200"/>
            <a:ext cx="327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597" name="Grafik 19">
            <a:extLst>
              <a:ext uri="{FF2B5EF4-FFF2-40B4-BE49-F238E27FC236}">
                <a16:creationId xmlns:a16="http://schemas.microsoft.com/office/drawing/2014/main" id="{8CD00660-E914-43AC-90ED-B8DC36C88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60150" y="5189538"/>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599" name="Rectangle 2">
            <a:extLst>
              <a:ext uri="{FF2B5EF4-FFF2-40B4-BE49-F238E27FC236}">
                <a16:creationId xmlns:a16="http://schemas.microsoft.com/office/drawing/2014/main" id="{4A81DEF2-582D-4F95-AE51-61DF29681709}"/>
              </a:ext>
            </a:extLst>
          </p:cNvPr>
          <p:cNvSpPr txBox="1">
            <a:spLocks/>
          </p:cNvSpPr>
          <p:nvPr/>
        </p:nvSpPr>
        <p:spPr bwMode="auto">
          <a:xfrm>
            <a:off x="1056605" y="1042796"/>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366600" name="Titel 1">
            <a:extLst>
              <a:ext uri="{FF2B5EF4-FFF2-40B4-BE49-F238E27FC236}">
                <a16:creationId xmlns:a16="http://schemas.microsoft.com/office/drawing/2014/main" id="{C1A5A8F9-CBCF-4B45-A7A7-245C2F9E9015}"/>
              </a:ext>
            </a:extLst>
          </p:cNvPr>
          <p:cNvSpPr txBox="1">
            <a:spLocks/>
          </p:cNvSpPr>
          <p:nvPr/>
        </p:nvSpPr>
        <p:spPr bwMode="auto">
          <a:xfrm>
            <a:off x="1069975" y="1484313"/>
            <a:ext cx="6105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spcBef>
                <a:spcPts val="800"/>
              </a:spcBef>
              <a:buFont typeface="Arial" panose="020B0604020202020204" pitchFamily="34" charset="0"/>
              <a:tabLst>
                <a:tab pos="1970088"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Tx/>
              <a:buNone/>
            </a:pPr>
            <a:r>
              <a:rPr lang="de-DE" altLang="de-DE" sz="1600" b="1" dirty="0">
                <a:latin typeface="Century Gothic" panose="020B0502020202020204" pitchFamily="34" charset="0"/>
              </a:rPr>
              <a:t>Auslagerung der GwG-Sorgfaltspflichten an Dritte (§ 17 GwG)</a:t>
            </a:r>
          </a:p>
        </p:txBody>
      </p:sp>
      <p:sp>
        <p:nvSpPr>
          <p:cNvPr id="11" name="Textfeld 1">
            <a:extLst>
              <a:ext uri="{FF2B5EF4-FFF2-40B4-BE49-F238E27FC236}">
                <a16:creationId xmlns:a16="http://schemas.microsoft.com/office/drawing/2014/main" id="{7250885C-BE3F-4796-BF30-841A0EDDF6F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0690" name="Gerade Verbindung 10">
            <a:extLst>
              <a:ext uri="{FF2B5EF4-FFF2-40B4-BE49-F238E27FC236}">
                <a16:creationId xmlns:a16="http://schemas.microsoft.com/office/drawing/2014/main" id="{F68DEE9C-B170-4368-970A-7E32F9D442A5}"/>
              </a:ext>
            </a:extLst>
          </p:cNvPr>
          <p:cNvCxnSpPr>
            <a:cxnSpLocks noChangeShapeType="1"/>
          </p:cNvCxnSpPr>
          <p:nvPr/>
        </p:nvCxnSpPr>
        <p:spPr bwMode="auto">
          <a:xfrm>
            <a:off x="6378575" y="1930400"/>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feld 49">
            <a:extLst>
              <a:ext uri="{FF2B5EF4-FFF2-40B4-BE49-F238E27FC236}">
                <a16:creationId xmlns:a16="http://schemas.microsoft.com/office/drawing/2014/main" id="{6EFE9CD8-0BED-48A7-9AE9-5238ABA6E4E6}"/>
              </a:ext>
            </a:extLst>
          </p:cNvPr>
          <p:cNvSpPr txBox="1"/>
          <p:nvPr/>
        </p:nvSpPr>
        <p:spPr>
          <a:xfrm>
            <a:off x="2875044" y="1989138"/>
            <a:ext cx="8775700" cy="830997"/>
          </a:xfrm>
          <a:prstGeom prst="rect">
            <a:avLst/>
          </a:prstGeom>
          <a:noFill/>
        </p:spPr>
        <p:txBody>
          <a:bodyPr>
            <a:spAutoFit/>
          </a:bodyPr>
          <a:lstStyle/>
          <a:p>
            <a:pPr eaLnBrk="1" hangingPunct="1">
              <a:buClr>
                <a:srgbClr val="00B0F0"/>
              </a:buClr>
              <a:defRPr/>
            </a:pPr>
            <a:r>
              <a:rPr lang="de-DE" sz="1600" dirty="0">
                <a:latin typeface="Century Gothic" panose="020B0502020202020204" pitchFamily="34" charset="0"/>
                <a:cs typeface="Arial" charset="0"/>
              </a:rPr>
              <a:t>Es liegen </a:t>
            </a:r>
            <a:r>
              <a:rPr lang="de-DE" sz="1600" b="1" dirty="0">
                <a:solidFill>
                  <a:srgbClr val="FF0000"/>
                </a:solidFill>
                <a:latin typeface="Century Gothic" panose="020B0502020202020204" pitchFamily="34" charset="0"/>
                <a:cs typeface="Arial" charset="0"/>
              </a:rPr>
              <a:t>Tatsachen</a:t>
            </a:r>
            <a:r>
              <a:rPr lang="de-DE" sz="1600" dirty="0">
                <a:solidFill>
                  <a:srgbClr val="FF0000"/>
                </a:solidFill>
                <a:latin typeface="Century Gothic" panose="020B0502020202020204" pitchFamily="34" charset="0"/>
                <a:cs typeface="Arial" charset="0"/>
              </a:rPr>
              <a:t> </a:t>
            </a:r>
            <a:r>
              <a:rPr lang="de-DE" sz="1600" dirty="0">
                <a:latin typeface="Century Gothic" panose="020B0502020202020204" pitchFamily="34" charset="0"/>
                <a:cs typeface="Arial" charset="0"/>
              </a:rPr>
              <a:t>vor, die </a:t>
            </a:r>
            <a:r>
              <a:rPr lang="de-DE" sz="1600" b="1" dirty="0">
                <a:solidFill>
                  <a:srgbClr val="FF0000"/>
                </a:solidFill>
                <a:latin typeface="Century Gothic" panose="020B0502020202020204" pitchFamily="34" charset="0"/>
                <a:cs typeface="Arial" charset="0"/>
              </a:rPr>
              <a:t>darauf hindeuten</a:t>
            </a:r>
            <a:r>
              <a:rPr lang="de-DE" sz="1600">
                <a:latin typeface="Century Gothic" panose="020B0502020202020204" pitchFamily="34" charset="0"/>
                <a:cs typeface="Arial" charset="0"/>
              </a:rPr>
              <a:t>, dass ein </a:t>
            </a:r>
            <a:r>
              <a:rPr lang="de-DE" sz="1600" b="1">
                <a:solidFill>
                  <a:srgbClr val="FF0000"/>
                </a:solidFill>
                <a:latin typeface="Century Gothic" panose="020B0502020202020204" pitchFamily="34" charset="0"/>
                <a:cs typeface="Arial" charset="0"/>
              </a:rPr>
              <a:t>Vermögensgegenstand</a:t>
            </a:r>
            <a:r>
              <a:rPr lang="de-DE" sz="1600">
                <a:latin typeface="Century Gothic" panose="020B0502020202020204" pitchFamily="34" charset="0"/>
                <a:cs typeface="Arial" charset="0"/>
              </a:rPr>
              <a:t>,</a:t>
            </a:r>
            <a:br>
              <a:rPr lang="de-DE" sz="1600">
                <a:latin typeface="Century Gothic" panose="020B0502020202020204" pitchFamily="34" charset="0"/>
                <a:cs typeface="Arial" charset="0"/>
              </a:rPr>
            </a:br>
            <a:r>
              <a:rPr lang="de-DE" sz="1600">
                <a:latin typeface="Century Gothic" panose="020B0502020202020204" pitchFamily="34" charset="0"/>
                <a:cs typeface="Arial" charset="0"/>
              </a:rPr>
              <a:t>der </a:t>
            </a:r>
            <a:r>
              <a:rPr lang="de-DE" sz="1600" dirty="0">
                <a:latin typeface="Century Gothic" panose="020B0502020202020204" pitchFamily="34" charset="0"/>
                <a:cs typeface="Arial" charset="0"/>
              </a:rPr>
              <a:t>mit der Transaktion (etc.) im Zusammenhang steht</a:t>
            </a:r>
            <a:r>
              <a:rPr lang="de-DE" sz="1600">
                <a:latin typeface="Century Gothic" panose="020B0502020202020204" pitchFamily="34" charset="0"/>
                <a:cs typeface="Arial" charset="0"/>
              </a:rPr>
              <a:t>, aus einer </a:t>
            </a:r>
            <a:r>
              <a:rPr lang="de-DE" sz="1600" b="1">
                <a:solidFill>
                  <a:srgbClr val="FF0000"/>
                </a:solidFill>
                <a:latin typeface="Century Gothic" panose="020B0502020202020204" pitchFamily="34" charset="0"/>
                <a:cs typeface="Arial" charset="0"/>
              </a:rPr>
              <a:t>strafbaren</a:t>
            </a:r>
            <a:br>
              <a:rPr lang="de-DE" sz="1600" b="1">
                <a:solidFill>
                  <a:srgbClr val="FF0000"/>
                </a:solidFill>
                <a:latin typeface="Century Gothic" panose="020B0502020202020204" pitchFamily="34" charset="0"/>
                <a:cs typeface="Arial" charset="0"/>
              </a:rPr>
            </a:br>
            <a:r>
              <a:rPr lang="de-DE" sz="1600" b="1">
                <a:solidFill>
                  <a:srgbClr val="FF0000"/>
                </a:solidFill>
                <a:latin typeface="Century Gothic" panose="020B0502020202020204" pitchFamily="34" charset="0"/>
                <a:cs typeface="Arial" charset="0"/>
              </a:rPr>
              <a:t>Handlung</a:t>
            </a:r>
            <a:r>
              <a:rPr lang="de-DE" sz="1600">
                <a:solidFill>
                  <a:srgbClr val="FF0000"/>
                </a:solidFill>
                <a:latin typeface="Century Gothic" panose="020B0502020202020204" pitchFamily="34" charset="0"/>
                <a:cs typeface="Arial" charset="0"/>
              </a:rPr>
              <a:t> </a:t>
            </a:r>
            <a:r>
              <a:rPr lang="de-DE" sz="1600" dirty="0">
                <a:latin typeface="Century Gothic" panose="020B0502020202020204" pitchFamily="34" charset="0"/>
                <a:cs typeface="Arial" charset="0"/>
              </a:rPr>
              <a:t>stammt, die eine </a:t>
            </a:r>
            <a:r>
              <a:rPr lang="de-DE" sz="1600" b="1" dirty="0">
                <a:solidFill>
                  <a:srgbClr val="FF0000"/>
                </a:solidFill>
                <a:latin typeface="Century Gothic" panose="020B0502020202020204" pitchFamily="34" charset="0"/>
                <a:cs typeface="Arial" charset="0"/>
              </a:rPr>
              <a:t>Vortat der</a:t>
            </a:r>
            <a:r>
              <a:rPr lang="de-DE" sz="1600" dirty="0">
                <a:solidFill>
                  <a:srgbClr val="FF0000"/>
                </a:solidFill>
                <a:latin typeface="Century Gothic" panose="020B0502020202020204" pitchFamily="34" charset="0"/>
                <a:cs typeface="Arial" charset="0"/>
              </a:rPr>
              <a:t> </a:t>
            </a:r>
            <a:r>
              <a:rPr lang="de-DE" sz="1600" b="1" dirty="0">
                <a:solidFill>
                  <a:srgbClr val="FF0000"/>
                </a:solidFill>
                <a:latin typeface="Century Gothic" panose="020B0502020202020204" pitchFamily="34" charset="0"/>
                <a:cs typeface="Arial" charset="0"/>
              </a:rPr>
              <a:t>Geldwäsche</a:t>
            </a:r>
            <a:r>
              <a:rPr lang="de-DE" sz="1600" dirty="0">
                <a:latin typeface="Century Gothic" panose="020B0502020202020204" pitchFamily="34" charset="0"/>
                <a:cs typeface="Arial" charset="0"/>
              </a:rPr>
              <a:t> darstellen </a:t>
            </a:r>
            <a:r>
              <a:rPr lang="de-DE" sz="1600" b="1" dirty="0">
                <a:solidFill>
                  <a:srgbClr val="FF0000"/>
                </a:solidFill>
                <a:latin typeface="Century Gothic" panose="020B0502020202020204" pitchFamily="34" charset="0"/>
                <a:cs typeface="Arial" charset="0"/>
              </a:rPr>
              <a:t>könnte</a:t>
            </a:r>
            <a:r>
              <a:rPr lang="de-DE" sz="1600" dirty="0">
                <a:latin typeface="Century Gothic" panose="020B0502020202020204" pitchFamily="34" charset="0"/>
                <a:cs typeface="Arial" charset="0"/>
              </a:rPr>
              <a:t>.</a:t>
            </a:r>
          </a:p>
        </p:txBody>
      </p:sp>
      <p:sp>
        <p:nvSpPr>
          <p:cNvPr id="370692" name="Textfeld 50">
            <a:extLst>
              <a:ext uri="{FF2B5EF4-FFF2-40B4-BE49-F238E27FC236}">
                <a16:creationId xmlns:a16="http://schemas.microsoft.com/office/drawing/2014/main" id="{861DAAE0-11E7-40AB-998B-36C45E4AAE64}"/>
              </a:ext>
            </a:extLst>
          </p:cNvPr>
          <p:cNvSpPr txBox="1">
            <a:spLocks noChangeArrowheads="1"/>
          </p:cNvSpPr>
          <p:nvPr/>
        </p:nvSpPr>
        <p:spPr bwMode="auto">
          <a:xfrm>
            <a:off x="965281" y="2924944"/>
            <a:ext cx="1116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698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Clr>
                <a:schemeClr val="tx1"/>
              </a:buClr>
              <a:buFont typeface="Arial" panose="020B0604020202020204" pitchFamily="34" charset="0"/>
              <a:buChar char="•"/>
            </a:pPr>
            <a:r>
              <a:rPr lang="de-DE" altLang="de-DE" sz="1600" b="1">
                <a:latin typeface="Century Gothic" panose="020B0502020202020204" pitchFamily="34" charset="0"/>
              </a:rPr>
              <a:t>Folge:</a:t>
            </a:r>
          </a:p>
        </p:txBody>
      </p:sp>
      <p:sp>
        <p:nvSpPr>
          <p:cNvPr id="370693" name="Textfeld 53">
            <a:extLst>
              <a:ext uri="{FF2B5EF4-FFF2-40B4-BE49-F238E27FC236}">
                <a16:creationId xmlns:a16="http://schemas.microsoft.com/office/drawing/2014/main" id="{4A149077-FCE8-4870-BAB2-C55F0FADB1C4}"/>
              </a:ext>
            </a:extLst>
          </p:cNvPr>
          <p:cNvSpPr txBox="1">
            <a:spLocks noChangeArrowheads="1"/>
          </p:cNvSpPr>
          <p:nvPr/>
        </p:nvSpPr>
        <p:spPr bwMode="auto">
          <a:xfrm>
            <a:off x="2865519" y="2932881"/>
            <a:ext cx="87757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latin typeface="Century Gothic" panose="020B0502020202020204" pitchFamily="34" charset="0"/>
              </a:rPr>
              <a:t>Der </a:t>
            </a:r>
            <a:r>
              <a:rPr lang="de-DE" altLang="de-DE" sz="1600" b="1">
                <a:solidFill>
                  <a:srgbClr val="00B0F0"/>
                </a:solidFill>
                <a:latin typeface="Century Gothic" panose="020B0502020202020204" pitchFamily="34" charset="0"/>
              </a:rPr>
              <a:t>Verpflichtete</a:t>
            </a:r>
            <a:r>
              <a:rPr lang="de-DE" altLang="de-DE" sz="1600">
                <a:solidFill>
                  <a:srgbClr val="00B0F0"/>
                </a:solidFill>
                <a:latin typeface="Century Gothic" panose="020B0502020202020204" pitchFamily="34" charset="0"/>
              </a:rPr>
              <a:t> </a:t>
            </a:r>
            <a:r>
              <a:rPr lang="de-DE" altLang="de-DE" sz="1600" b="1">
                <a:solidFill>
                  <a:srgbClr val="FF0000"/>
                </a:solidFill>
                <a:latin typeface="Century Gothic" panose="020B0502020202020204" pitchFamily="34" charset="0"/>
              </a:rPr>
              <a:t>hat</a:t>
            </a:r>
            <a:r>
              <a:rPr lang="de-DE" altLang="de-DE" sz="1600">
                <a:latin typeface="Century Gothic" panose="020B0502020202020204" pitchFamily="34" charset="0"/>
              </a:rPr>
              <a:t> diesen Sachverhalt unabhängig von der Höhe der</a:t>
            </a:r>
            <a:br>
              <a:rPr lang="de-DE" altLang="de-DE" sz="1600">
                <a:latin typeface="Century Gothic" panose="020B0502020202020204" pitchFamily="34" charset="0"/>
              </a:rPr>
            </a:br>
            <a:r>
              <a:rPr lang="de-DE" altLang="de-DE" sz="1600">
                <a:latin typeface="Century Gothic" panose="020B0502020202020204" pitchFamily="34" charset="0"/>
              </a:rPr>
              <a:t>Zentralstelle für Finanztransaktionsuntersuchungen </a:t>
            </a:r>
            <a:r>
              <a:rPr lang="de-DE" altLang="de-DE" sz="1600" b="1">
                <a:solidFill>
                  <a:srgbClr val="00B0F0"/>
                </a:solidFill>
                <a:latin typeface="Century Gothic" panose="020B0502020202020204" pitchFamily="34" charset="0"/>
              </a:rPr>
              <a:t>zu</a:t>
            </a:r>
            <a:r>
              <a:rPr lang="de-DE" altLang="de-DE" sz="1600">
                <a:solidFill>
                  <a:srgbClr val="00B0F0"/>
                </a:solidFill>
                <a:latin typeface="Century Gothic" panose="020B0502020202020204" pitchFamily="34" charset="0"/>
              </a:rPr>
              <a:t> </a:t>
            </a:r>
            <a:r>
              <a:rPr lang="de-DE" altLang="de-DE" sz="1600" b="1">
                <a:solidFill>
                  <a:srgbClr val="00B0F0"/>
                </a:solidFill>
                <a:latin typeface="Century Gothic" panose="020B0502020202020204" pitchFamily="34" charset="0"/>
              </a:rPr>
              <a:t>melden</a:t>
            </a:r>
            <a:r>
              <a:rPr lang="de-DE" altLang="de-DE" sz="1600">
                <a:latin typeface="Century Gothic" panose="020B0502020202020204" pitchFamily="34" charset="0"/>
              </a:rPr>
              <a:t>.</a:t>
            </a:r>
          </a:p>
          <a:p>
            <a:pPr eaLnBrk="1" hangingPunct="1">
              <a:lnSpc>
                <a:spcPct val="100000"/>
              </a:lnSpc>
              <a:spcBef>
                <a:spcPct val="0"/>
              </a:spcBef>
              <a:buFontTx/>
              <a:buNone/>
            </a:pPr>
            <a:endParaRPr lang="de-DE" altLang="de-DE">
              <a:latin typeface="Century Gothic" panose="020B0502020202020204" pitchFamily="34" charset="0"/>
            </a:endParaRPr>
          </a:p>
        </p:txBody>
      </p:sp>
      <p:sp>
        <p:nvSpPr>
          <p:cNvPr id="56" name="Textfeld 55">
            <a:extLst>
              <a:ext uri="{FF2B5EF4-FFF2-40B4-BE49-F238E27FC236}">
                <a16:creationId xmlns:a16="http://schemas.microsoft.com/office/drawing/2014/main" id="{779C23E3-0F19-43E0-8B8A-D22038889A43}"/>
              </a:ext>
            </a:extLst>
          </p:cNvPr>
          <p:cNvSpPr txBox="1"/>
          <p:nvPr/>
        </p:nvSpPr>
        <p:spPr>
          <a:xfrm>
            <a:off x="965281" y="3737670"/>
            <a:ext cx="1619250" cy="584200"/>
          </a:xfrm>
          <a:prstGeom prst="rect">
            <a:avLst/>
          </a:prstGeom>
          <a:noFill/>
        </p:spPr>
        <p:txBody>
          <a:bodyPr>
            <a:spAutoFit/>
          </a:bodyPr>
          <a:lstStyle/>
          <a:p>
            <a:pPr marL="285750" indent="-285750" eaLnBrk="1" hangingPunct="1">
              <a:buClr>
                <a:schemeClr val="tx1"/>
              </a:buClr>
              <a:buFont typeface="Arial" panose="020B0604020202020204" pitchFamily="34" charset="0"/>
              <a:buChar char="•"/>
              <a:defRPr/>
            </a:pPr>
            <a:r>
              <a:rPr lang="de-DE" sz="1600" b="1" dirty="0">
                <a:latin typeface="Century Gothic" panose="020B0502020202020204" pitchFamily="34" charset="0"/>
                <a:cs typeface="Arial" charset="0"/>
              </a:rPr>
              <a:t>Ausnahme:</a:t>
            </a:r>
          </a:p>
          <a:p>
            <a:pPr marL="266700" eaLnBrk="1" hangingPunct="1">
              <a:buClr>
                <a:srgbClr val="00B0F0"/>
              </a:buClr>
              <a:defRPr/>
            </a:pPr>
            <a:r>
              <a:rPr lang="de-DE" sz="1600" b="1" dirty="0">
                <a:latin typeface="Century Gothic" panose="020B0502020202020204" pitchFamily="34" charset="0"/>
                <a:cs typeface="Arial" charset="0"/>
              </a:rPr>
              <a:t>§ 43 Abs. 2</a:t>
            </a:r>
          </a:p>
        </p:txBody>
      </p:sp>
      <p:sp>
        <p:nvSpPr>
          <p:cNvPr id="370695" name="Textfeld 56">
            <a:extLst>
              <a:ext uri="{FF2B5EF4-FFF2-40B4-BE49-F238E27FC236}">
                <a16:creationId xmlns:a16="http://schemas.microsoft.com/office/drawing/2014/main" id="{2FED26C2-8220-4FFD-AA12-708AF6D171AC}"/>
              </a:ext>
            </a:extLst>
          </p:cNvPr>
          <p:cNvSpPr txBox="1">
            <a:spLocks noChangeArrowheads="1"/>
          </p:cNvSpPr>
          <p:nvPr/>
        </p:nvSpPr>
        <p:spPr bwMode="auto">
          <a:xfrm>
            <a:off x="2865519" y="3717032"/>
            <a:ext cx="877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dirty="0">
                <a:latin typeface="Century Gothic" panose="020B0502020202020204" pitchFamily="34" charset="0"/>
              </a:rPr>
              <a:t>Verpflichtete nach § 2 Abs. 1 Nr. 10 und 12 (auch WPs!), </a:t>
            </a:r>
            <a:r>
              <a:rPr lang="de-DE" altLang="de-DE" sz="1600">
                <a:latin typeface="Century Gothic" panose="020B0502020202020204" pitchFamily="34" charset="0"/>
              </a:rPr>
              <a:t>keine Meldepflicht</a:t>
            </a:r>
            <a:br>
              <a:rPr lang="de-DE" altLang="de-DE" sz="1600">
                <a:latin typeface="Century Gothic" panose="020B0502020202020204" pitchFamily="34" charset="0"/>
              </a:rPr>
            </a:br>
            <a:r>
              <a:rPr lang="de-DE" altLang="de-DE" sz="1600">
                <a:latin typeface="Century Gothic" panose="020B0502020202020204" pitchFamily="34" charset="0"/>
              </a:rPr>
              <a:t>wegen </a:t>
            </a:r>
            <a:r>
              <a:rPr lang="de-DE" altLang="de-DE" sz="1600" dirty="0">
                <a:latin typeface="Century Gothic" panose="020B0502020202020204" pitchFamily="34" charset="0"/>
              </a:rPr>
              <a:t>Schweigepflicht – z. B. bei originären Steuerberatungsfunktion</a:t>
            </a:r>
          </a:p>
          <a:p>
            <a:pPr eaLnBrk="1" hangingPunct="1">
              <a:lnSpc>
                <a:spcPct val="100000"/>
              </a:lnSpc>
              <a:spcBef>
                <a:spcPct val="0"/>
              </a:spcBef>
              <a:buFontTx/>
              <a:buNone/>
            </a:pPr>
            <a:endParaRPr lang="de-DE" altLang="de-DE" dirty="0">
              <a:latin typeface="Century Gothic" panose="020B0502020202020204" pitchFamily="34" charset="0"/>
            </a:endParaRPr>
          </a:p>
        </p:txBody>
      </p:sp>
      <p:sp>
        <p:nvSpPr>
          <p:cNvPr id="58" name="Textfeld 57">
            <a:extLst>
              <a:ext uri="{FF2B5EF4-FFF2-40B4-BE49-F238E27FC236}">
                <a16:creationId xmlns:a16="http://schemas.microsoft.com/office/drawing/2014/main" id="{9DEAC857-5983-409B-92E6-FCF079304131}"/>
              </a:ext>
            </a:extLst>
          </p:cNvPr>
          <p:cNvSpPr txBox="1"/>
          <p:nvPr/>
        </p:nvSpPr>
        <p:spPr>
          <a:xfrm>
            <a:off x="965281" y="4469507"/>
            <a:ext cx="1619250" cy="584200"/>
          </a:xfrm>
          <a:prstGeom prst="rect">
            <a:avLst/>
          </a:prstGeom>
          <a:noFill/>
        </p:spPr>
        <p:txBody>
          <a:bodyPr>
            <a:spAutoFit/>
          </a:bodyPr>
          <a:lstStyle/>
          <a:p>
            <a:pPr marL="285750" indent="-285750" eaLnBrk="1" hangingPunct="1">
              <a:buClr>
                <a:schemeClr val="tx1"/>
              </a:buClr>
              <a:buFont typeface="Arial" panose="020B0604020202020204" pitchFamily="34" charset="0"/>
              <a:buChar char="•"/>
              <a:defRPr/>
            </a:pPr>
            <a:r>
              <a:rPr lang="de-DE" sz="1600" b="1" dirty="0">
                <a:latin typeface="Century Gothic" panose="020B0502020202020204" pitchFamily="34" charset="0"/>
                <a:cs typeface="Arial" charset="0"/>
              </a:rPr>
              <a:t>Sonderfall:</a:t>
            </a:r>
          </a:p>
          <a:p>
            <a:pPr marL="266700" eaLnBrk="1" hangingPunct="1">
              <a:buClr>
                <a:srgbClr val="00B0F0"/>
              </a:buClr>
              <a:defRPr/>
            </a:pPr>
            <a:r>
              <a:rPr lang="de-DE" sz="1600" b="1" dirty="0">
                <a:latin typeface="Century Gothic" panose="020B0502020202020204" pitchFamily="34" charset="0"/>
                <a:cs typeface="Arial" charset="0"/>
              </a:rPr>
              <a:t>Pflicht</a:t>
            </a:r>
          </a:p>
        </p:txBody>
      </p:sp>
      <p:sp>
        <p:nvSpPr>
          <p:cNvPr id="370697" name="Textfeld 58">
            <a:extLst>
              <a:ext uri="{FF2B5EF4-FFF2-40B4-BE49-F238E27FC236}">
                <a16:creationId xmlns:a16="http://schemas.microsoft.com/office/drawing/2014/main" id="{223755B2-23B3-4A78-AEEA-D77F60BDCB95}"/>
              </a:ext>
            </a:extLst>
          </p:cNvPr>
          <p:cNvSpPr txBox="1">
            <a:spLocks noChangeArrowheads="1"/>
          </p:cNvSpPr>
          <p:nvPr/>
        </p:nvSpPr>
        <p:spPr bwMode="auto">
          <a:xfrm>
            <a:off x="2865519" y="4479032"/>
            <a:ext cx="877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a:latin typeface="Century Gothic" panose="020B0502020202020204" pitchFamily="34" charset="0"/>
              </a:rPr>
              <a:t>WP / StB weiß, dass der Vertragspartner das Mandatsverhältnis zum Zweck</a:t>
            </a:r>
            <a:br>
              <a:rPr lang="de-DE" altLang="de-DE" sz="1600">
                <a:latin typeface="Century Gothic" panose="020B0502020202020204" pitchFamily="34" charset="0"/>
              </a:rPr>
            </a:br>
            <a:r>
              <a:rPr lang="de-DE" altLang="de-DE" sz="1600">
                <a:latin typeface="Century Gothic" panose="020B0502020202020204" pitchFamily="34" charset="0"/>
              </a:rPr>
              <a:t>der Geldwäsche genutzt hat.</a:t>
            </a:r>
          </a:p>
          <a:p>
            <a:pPr eaLnBrk="1" hangingPunct="1">
              <a:lnSpc>
                <a:spcPct val="100000"/>
              </a:lnSpc>
              <a:spcBef>
                <a:spcPct val="0"/>
              </a:spcBef>
              <a:buFontTx/>
              <a:buNone/>
            </a:pPr>
            <a:endParaRPr lang="de-DE" altLang="de-DE">
              <a:latin typeface="Century Gothic" panose="020B0502020202020204" pitchFamily="34" charset="0"/>
            </a:endParaRPr>
          </a:p>
        </p:txBody>
      </p:sp>
      <p:sp>
        <p:nvSpPr>
          <p:cNvPr id="370699" name="Rectangle 2">
            <a:extLst>
              <a:ext uri="{FF2B5EF4-FFF2-40B4-BE49-F238E27FC236}">
                <a16:creationId xmlns:a16="http://schemas.microsoft.com/office/drawing/2014/main" id="{BE4B7A9E-7B9B-4379-8EBD-4B61B3B9DF08}"/>
              </a:ext>
            </a:extLst>
          </p:cNvPr>
          <p:cNvSpPr txBox="1">
            <a:spLocks/>
          </p:cNvSpPr>
          <p:nvPr/>
        </p:nvSpPr>
        <p:spPr bwMode="auto">
          <a:xfrm>
            <a:off x="1056605" y="1034170"/>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370700" name="Titel 1">
            <a:extLst>
              <a:ext uri="{FF2B5EF4-FFF2-40B4-BE49-F238E27FC236}">
                <a16:creationId xmlns:a16="http://schemas.microsoft.com/office/drawing/2014/main" id="{AF665213-369C-4F5B-BDE3-1A84BE061D45}"/>
              </a:ext>
            </a:extLst>
          </p:cNvPr>
          <p:cNvSpPr txBox="1">
            <a:spLocks/>
          </p:cNvSpPr>
          <p:nvPr/>
        </p:nvSpPr>
        <p:spPr bwMode="auto">
          <a:xfrm>
            <a:off x="1069975" y="1449388"/>
            <a:ext cx="6105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spcBef>
                <a:spcPts val="800"/>
              </a:spcBef>
              <a:buFont typeface="Arial" panose="020B0604020202020204" pitchFamily="34" charset="0"/>
              <a:tabLst>
                <a:tab pos="1970088"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Tx/>
              <a:buNone/>
            </a:pPr>
            <a:r>
              <a:rPr lang="de-DE" altLang="de-DE" sz="1600" b="1" dirty="0">
                <a:latin typeface="Century Gothic" panose="020B0502020202020204" pitchFamily="34" charset="0"/>
              </a:rPr>
              <a:t>Meldepflicht von Verpflichteten (§ 43 GwG)</a:t>
            </a:r>
          </a:p>
        </p:txBody>
      </p:sp>
      <p:sp>
        <p:nvSpPr>
          <p:cNvPr id="370701" name="Textfeld 11">
            <a:extLst>
              <a:ext uri="{FF2B5EF4-FFF2-40B4-BE49-F238E27FC236}">
                <a16:creationId xmlns:a16="http://schemas.microsoft.com/office/drawing/2014/main" id="{6B3D9D5F-BCA6-433E-877E-6B42EEDB1A5D}"/>
              </a:ext>
            </a:extLst>
          </p:cNvPr>
          <p:cNvSpPr txBox="1">
            <a:spLocks noChangeArrowheads="1"/>
          </p:cNvSpPr>
          <p:nvPr/>
        </p:nvSpPr>
        <p:spPr bwMode="auto">
          <a:xfrm>
            <a:off x="976394" y="1989138"/>
            <a:ext cx="161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98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spcAft>
                <a:spcPts val="500"/>
              </a:spcAft>
              <a:buClr>
                <a:schemeClr val="tx1"/>
              </a:buClr>
              <a:buFont typeface="Arial" panose="020B0604020202020204" pitchFamily="34" charset="0"/>
              <a:buChar char="•"/>
            </a:pPr>
            <a:r>
              <a:rPr lang="de-DE" altLang="de-DE" sz="1600" b="1">
                <a:latin typeface="Century Gothic" panose="020B0502020202020204" pitchFamily="34" charset="0"/>
              </a:rPr>
              <a:t>Grundsatz: § 43 Abs. 1</a:t>
            </a:r>
          </a:p>
        </p:txBody>
      </p:sp>
      <p:sp>
        <p:nvSpPr>
          <p:cNvPr id="18" name="Textfeld 1">
            <a:extLst>
              <a:ext uri="{FF2B5EF4-FFF2-40B4-BE49-F238E27FC236}">
                <a16:creationId xmlns:a16="http://schemas.microsoft.com/office/drawing/2014/main" id="{9FDC83E3-6624-47C2-9710-C8140B7D4E2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2738" name="Gerade Verbindung 10">
            <a:extLst>
              <a:ext uri="{FF2B5EF4-FFF2-40B4-BE49-F238E27FC236}">
                <a16:creationId xmlns:a16="http://schemas.microsoft.com/office/drawing/2014/main" id="{AFC3305D-432C-43D4-AA69-965DAB10AE15}"/>
              </a:ext>
            </a:extLst>
          </p:cNvPr>
          <p:cNvCxnSpPr>
            <a:cxnSpLocks noChangeShapeType="1"/>
          </p:cNvCxnSpPr>
          <p:nvPr/>
        </p:nvCxnSpPr>
        <p:spPr bwMode="auto">
          <a:xfrm>
            <a:off x="6456363" y="2159000"/>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feld 34">
            <a:extLst>
              <a:ext uri="{FF2B5EF4-FFF2-40B4-BE49-F238E27FC236}">
                <a16:creationId xmlns:a16="http://schemas.microsoft.com/office/drawing/2014/main" id="{DDEFD965-E70B-4452-A3F4-B6F7A61C1CC9}"/>
              </a:ext>
            </a:extLst>
          </p:cNvPr>
          <p:cNvSpPr txBox="1"/>
          <p:nvPr/>
        </p:nvSpPr>
        <p:spPr>
          <a:xfrm>
            <a:off x="948928" y="1781175"/>
            <a:ext cx="9783763" cy="815975"/>
          </a:xfrm>
          <a:prstGeom prst="rect">
            <a:avLst/>
          </a:prstGeom>
          <a:noFill/>
        </p:spPr>
        <p:txBody>
          <a:bodyPr>
            <a:spAutoFit/>
          </a:bodyPr>
          <a:lstStyle/>
          <a:p>
            <a:pPr marL="285750" indent="-270000" eaLnBrk="1" hangingPunct="1">
              <a:spcAft>
                <a:spcPts val="600"/>
              </a:spcAft>
              <a:buClr>
                <a:srgbClr val="00B0F0"/>
              </a:buClr>
              <a:buFont typeface="Arial" panose="020B0604020202020204" pitchFamily="34" charset="0"/>
              <a:buChar char="•"/>
              <a:defRPr/>
            </a:pPr>
            <a:r>
              <a:rPr lang="de-DE" sz="1400" b="1" dirty="0">
                <a:solidFill>
                  <a:srgbClr val="00B0F0"/>
                </a:solidFill>
                <a:latin typeface="Century Gothic" panose="020B0502020202020204" pitchFamily="34" charset="0"/>
                <a:cs typeface="Arial" charset="0"/>
              </a:rPr>
              <a:t>Verbot der Informationsweitergabe </a:t>
            </a:r>
            <a:r>
              <a:rPr lang="de-DE" sz="1400" b="1" dirty="0">
                <a:latin typeface="Century Gothic" panose="020B0502020202020204" pitchFamily="34" charset="0"/>
                <a:cs typeface="Arial" charset="0"/>
              </a:rPr>
              <a:t>(§ 47 GwG)</a:t>
            </a:r>
          </a:p>
          <a:p>
            <a:pPr marL="542925" indent="-260350" eaLnBrk="1" hangingPunct="1">
              <a:spcAft>
                <a:spcPts val="600"/>
              </a:spcAft>
              <a:buClr>
                <a:srgbClr val="00B0F0"/>
              </a:buClr>
              <a:buFont typeface="Wingdings" pitchFamily="2" charset="2"/>
              <a:buChar char="à"/>
              <a:defRPr/>
            </a:pPr>
            <a:r>
              <a:rPr lang="de-DE" sz="1400" dirty="0">
                <a:latin typeface="Century Gothic" panose="020B0502020202020204" pitchFamily="34" charset="0"/>
                <a:cs typeface="Arial" charset="0"/>
              </a:rPr>
              <a:t>Verpflichteter darf niemanden, </a:t>
            </a:r>
            <a:r>
              <a:rPr lang="de-DE" sz="1400" b="1" dirty="0">
                <a:solidFill>
                  <a:srgbClr val="FF0000"/>
                </a:solidFill>
                <a:latin typeface="Century Gothic" panose="020B0502020202020204" pitchFamily="34" charset="0"/>
                <a:cs typeface="Arial" charset="0"/>
              </a:rPr>
              <a:t>insbesondere nicht</a:t>
            </a:r>
            <a:r>
              <a:rPr lang="de-DE" sz="1400" dirty="0">
                <a:latin typeface="Century Gothic" panose="020B0502020202020204" pitchFamily="34" charset="0"/>
                <a:cs typeface="Arial" charset="0"/>
              </a:rPr>
              <a:t> </a:t>
            </a:r>
            <a:r>
              <a:rPr lang="de-DE" sz="1400">
                <a:latin typeface="Century Gothic" panose="020B0502020202020204" pitchFamily="34" charset="0"/>
                <a:cs typeface="Arial" charset="0"/>
              </a:rPr>
              <a:t>den </a:t>
            </a:r>
            <a:r>
              <a:rPr lang="de-DE" sz="1400" b="1">
                <a:solidFill>
                  <a:srgbClr val="FF0000"/>
                </a:solidFill>
                <a:latin typeface="Century Gothic" panose="020B0502020202020204" pitchFamily="34" charset="0"/>
                <a:cs typeface="Arial" charset="0"/>
              </a:rPr>
              <a:t>Auftraggeber</a:t>
            </a:r>
            <a:r>
              <a:rPr lang="de-DE" sz="1400">
                <a:latin typeface="Century Gothic" panose="020B0502020202020204" pitchFamily="34" charset="0"/>
                <a:cs typeface="Arial" charset="0"/>
              </a:rPr>
              <a:t>, von </a:t>
            </a:r>
            <a:r>
              <a:rPr lang="de-DE" sz="1400" dirty="0">
                <a:latin typeface="Century Gothic" panose="020B0502020202020204" pitchFamily="34" charset="0"/>
                <a:cs typeface="Arial" charset="0"/>
              </a:rPr>
              <a:t>der Meldung in Kenntnis setzen (§ 47 Abs. 1)</a:t>
            </a:r>
          </a:p>
        </p:txBody>
      </p:sp>
      <p:sp>
        <p:nvSpPr>
          <p:cNvPr id="45" name="Textfeld 44">
            <a:extLst>
              <a:ext uri="{FF2B5EF4-FFF2-40B4-BE49-F238E27FC236}">
                <a16:creationId xmlns:a16="http://schemas.microsoft.com/office/drawing/2014/main" id="{24908D6F-CF5B-4704-9D08-B7D40BCC77EE}"/>
              </a:ext>
            </a:extLst>
          </p:cNvPr>
          <p:cNvSpPr txBox="1"/>
          <p:nvPr/>
        </p:nvSpPr>
        <p:spPr>
          <a:xfrm>
            <a:off x="948928" y="2667000"/>
            <a:ext cx="10215563" cy="1985159"/>
          </a:xfrm>
          <a:prstGeom prst="rect">
            <a:avLst/>
          </a:prstGeom>
          <a:noFill/>
        </p:spPr>
        <p:txBody>
          <a:bodyPr>
            <a:spAutoFit/>
          </a:bodyPr>
          <a:lstStyle/>
          <a:p>
            <a:pPr marL="285750" indent="-270000" eaLnBrk="1" hangingPunct="1">
              <a:spcAft>
                <a:spcPts val="600"/>
              </a:spcAft>
              <a:buClr>
                <a:srgbClr val="00B0F0"/>
              </a:buClr>
              <a:buFont typeface="Arial" panose="020B0604020202020204" pitchFamily="34" charset="0"/>
              <a:buChar char="•"/>
              <a:defRPr/>
            </a:pPr>
            <a:r>
              <a:rPr lang="de-DE" sz="1400" b="1" dirty="0">
                <a:solidFill>
                  <a:srgbClr val="00B0F0"/>
                </a:solidFill>
                <a:latin typeface="Century Gothic" panose="020B0502020202020204" pitchFamily="34" charset="0"/>
                <a:cs typeface="Arial" charset="0"/>
              </a:rPr>
              <a:t>Nicht als Informationsweitergabe gilt</a:t>
            </a:r>
          </a:p>
          <a:p>
            <a:pPr marL="542925" indent="-276225" eaLnBrk="1" hangingPunct="1">
              <a:spcAft>
                <a:spcPts val="600"/>
              </a:spcAft>
              <a:buClr>
                <a:srgbClr val="00B0F0"/>
              </a:buClr>
              <a:buFont typeface="Wingdings" pitchFamily="2" charset="2"/>
              <a:buChar char="à"/>
              <a:defRPr/>
            </a:pPr>
            <a:r>
              <a:rPr lang="de-DE" sz="1400" dirty="0">
                <a:latin typeface="Century Gothic" panose="020B0502020202020204" pitchFamily="34" charset="0"/>
                <a:cs typeface="Arial" charset="0"/>
                <a:sym typeface="Wingdings" panose="05000000000000000000" pitchFamily="2" charset="2"/>
              </a:rPr>
              <a:t> Falls Verpflichtete nach § 2 Abs. 1 Nr. 10-12, d. h.</a:t>
            </a:r>
          </a:p>
          <a:p>
            <a:pPr marL="756000" indent="-270000" eaLnBrk="1" hangingPunct="1">
              <a:spcAft>
                <a:spcPts val="600"/>
              </a:spcAft>
              <a:buClr>
                <a:srgbClr val="00B0F0"/>
              </a:buClr>
              <a:buFont typeface="Arial" panose="020B0604020202020204" pitchFamily="34" charset="0"/>
              <a:buChar char="•"/>
              <a:defRPr/>
            </a:pPr>
            <a:r>
              <a:rPr lang="de-DE" sz="1400" dirty="0">
                <a:latin typeface="Century Gothic" panose="020B0502020202020204" pitchFamily="34" charset="0"/>
                <a:cs typeface="Arial" charset="0"/>
                <a:sym typeface="Wingdings" panose="05000000000000000000" pitchFamily="2" charset="2"/>
              </a:rPr>
              <a:t>Rechtsanwälte, Patentanwälte, Notar</a:t>
            </a:r>
          </a:p>
          <a:p>
            <a:pPr marL="756000" indent="-270000" eaLnBrk="1" hangingPunct="1">
              <a:spcAft>
                <a:spcPts val="600"/>
              </a:spcAft>
              <a:buClr>
                <a:srgbClr val="00B0F0"/>
              </a:buClr>
              <a:buFont typeface="Arial" panose="020B0604020202020204" pitchFamily="34" charset="0"/>
              <a:buChar char="•"/>
              <a:defRPr/>
            </a:pPr>
            <a:r>
              <a:rPr lang="de-DE" sz="1400" dirty="0">
                <a:latin typeface="Century Gothic" panose="020B0502020202020204" pitchFamily="34" charset="0"/>
                <a:cs typeface="Arial" charset="0"/>
                <a:sym typeface="Wingdings" panose="05000000000000000000" pitchFamily="2" charset="2"/>
              </a:rPr>
              <a:t>Rechtsbeistände</a:t>
            </a:r>
          </a:p>
          <a:p>
            <a:pPr marL="756000" indent="-270000" eaLnBrk="1" hangingPunct="1">
              <a:spcAft>
                <a:spcPts val="600"/>
              </a:spcAft>
              <a:buClr>
                <a:srgbClr val="00B0F0"/>
              </a:buClr>
              <a:buFont typeface="Arial" panose="020B0604020202020204" pitchFamily="34" charset="0"/>
              <a:buChar char="•"/>
              <a:defRPr/>
            </a:pPr>
            <a:r>
              <a:rPr lang="de-DE" sz="1400" dirty="0">
                <a:latin typeface="Century Gothic" panose="020B0502020202020204" pitchFamily="34" charset="0"/>
                <a:cs typeface="Arial" charset="0"/>
                <a:sym typeface="Wingdings" panose="05000000000000000000" pitchFamily="2" charset="2"/>
              </a:rPr>
              <a:t>Wirtschaftsprüfer, vereidigte Buchprüfer, Steuerberater und Steuerbevollmächtigte</a:t>
            </a:r>
          </a:p>
          <a:p>
            <a:pPr marL="432000" eaLnBrk="1" hangingPunct="1">
              <a:spcAft>
                <a:spcPts val="600"/>
              </a:spcAft>
              <a:buClr>
                <a:srgbClr val="00B0F0"/>
              </a:buClr>
              <a:defRPr/>
            </a:pPr>
            <a:r>
              <a:rPr lang="de-DE" sz="1400" dirty="0">
                <a:solidFill>
                  <a:srgbClr val="FF0000"/>
                </a:solidFill>
                <a:latin typeface="Century Gothic" panose="020B0502020202020204" pitchFamily="34" charset="0"/>
                <a:cs typeface="Arial" charset="0"/>
                <a:sym typeface="Wingdings" panose="05000000000000000000" pitchFamily="2" charset="2"/>
              </a:rPr>
              <a:t>„</a:t>
            </a:r>
            <a:r>
              <a:rPr lang="de-DE" sz="1400" b="1" dirty="0">
                <a:solidFill>
                  <a:srgbClr val="FF0000"/>
                </a:solidFill>
                <a:latin typeface="Century Gothic" panose="020B0502020202020204" pitchFamily="34" charset="0"/>
                <a:cs typeface="Arial" charset="0"/>
                <a:sym typeface="Wingdings" panose="05000000000000000000" pitchFamily="2" charset="2"/>
              </a:rPr>
              <a:t>bemühen sich, einen Mandanten davon abzuhalten</a:t>
            </a:r>
            <a:r>
              <a:rPr lang="de-DE" sz="1400" dirty="0">
                <a:solidFill>
                  <a:srgbClr val="FF0000"/>
                </a:solidFill>
                <a:latin typeface="Century Gothic" panose="020B0502020202020204" pitchFamily="34" charset="0"/>
                <a:cs typeface="Arial" charset="0"/>
                <a:sym typeface="Wingdings" panose="05000000000000000000" pitchFamily="2" charset="2"/>
              </a:rPr>
              <a:t>“</a:t>
            </a:r>
            <a:r>
              <a:rPr lang="de-DE" sz="1400" dirty="0">
                <a:latin typeface="Century Gothic" panose="020B0502020202020204" pitchFamily="34" charset="0"/>
                <a:cs typeface="Arial" charset="0"/>
                <a:sym typeface="Wingdings" panose="05000000000000000000" pitchFamily="2" charset="2"/>
              </a:rPr>
              <a:t>, eine rechtswidrige Handlung </a:t>
            </a:r>
            <a:r>
              <a:rPr lang="de-DE" sz="1400">
                <a:latin typeface="Century Gothic" panose="020B0502020202020204" pitchFamily="34" charset="0"/>
                <a:cs typeface="Arial" charset="0"/>
                <a:sym typeface="Wingdings" panose="05000000000000000000" pitchFamily="2" charset="2"/>
              </a:rPr>
              <a:t>zu begehen</a:t>
            </a:r>
            <a:br>
              <a:rPr lang="de-DE" sz="1400">
                <a:latin typeface="Century Gothic" panose="020B0502020202020204" pitchFamily="34" charset="0"/>
                <a:cs typeface="Arial" charset="0"/>
                <a:sym typeface="Wingdings" panose="05000000000000000000" pitchFamily="2" charset="2"/>
              </a:rPr>
            </a:br>
            <a:r>
              <a:rPr lang="de-DE" sz="1400">
                <a:latin typeface="Century Gothic" panose="020B0502020202020204" pitchFamily="34" charset="0"/>
                <a:cs typeface="Arial" charset="0"/>
                <a:sym typeface="Wingdings" panose="05000000000000000000" pitchFamily="2" charset="2"/>
              </a:rPr>
              <a:t>(§ </a:t>
            </a:r>
            <a:r>
              <a:rPr lang="de-DE" sz="1400" dirty="0">
                <a:latin typeface="Century Gothic" panose="020B0502020202020204" pitchFamily="34" charset="0"/>
                <a:cs typeface="Arial" charset="0"/>
                <a:sym typeface="Wingdings" panose="05000000000000000000" pitchFamily="2" charset="2"/>
              </a:rPr>
              <a:t>47 Abs. 4)</a:t>
            </a:r>
            <a:endParaRPr lang="de-DE" sz="1400" dirty="0">
              <a:latin typeface="Century Gothic" panose="020B0502020202020204" pitchFamily="34" charset="0"/>
              <a:cs typeface="Arial" charset="0"/>
            </a:endParaRPr>
          </a:p>
        </p:txBody>
      </p:sp>
      <p:sp>
        <p:nvSpPr>
          <p:cNvPr id="46" name="Textfeld 45">
            <a:extLst>
              <a:ext uri="{FF2B5EF4-FFF2-40B4-BE49-F238E27FC236}">
                <a16:creationId xmlns:a16="http://schemas.microsoft.com/office/drawing/2014/main" id="{2FDEE90A-C013-478D-A894-6050A56424C6}"/>
              </a:ext>
            </a:extLst>
          </p:cNvPr>
          <p:cNvSpPr txBox="1"/>
          <p:nvPr/>
        </p:nvSpPr>
        <p:spPr>
          <a:xfrm>
            <a:off x="948928" y="4701624"/>
            <a:ext cx="9999663" cy="815608"/>
          </a:xfrm>
          <a:prstGeom prst="rect">
            <a:avLst/>
          </a:prstGeom>
          <a:noFill/>
        </p:spPr>
        <p:txBody>
          <a:bodyPr>
            <a:spAutoFit/>
          </a:bodyPr>
          <a:lstStyle/>
          <a:p>
            <a:pPr marL="285750" indent="-270000" eaLnBrk="1" hangingPunct="1">
              <a:spcAft>
                <a:spcPts val="600"/>
              </a:spcAft>
              <a:buClr>
                <a:srgbClr val="00B0F0"/>
              </a:buClr>
              <a:buFont typeface="Arial" panose="020B0604020202020204" pitchFamily="34" charset="0"/>
              <a:buChar char="•"/>
              <a:defRPr/>
            </a:pPr>
            <a:r>
              <a:rPr lang="de-DE" sz="1400" b="1" dirty="0">
                <a:solidFill>
                  <a:srgbClr val="00B0F0"/>
                </a:solidFill>
                <a:latin typeface="Century Gothic" panose="020B0502020202020204" pitchFamily="34" charset="0"/>
                <a:cs typeface="Arial" charset="0"/>
              </a:rPr>
              <a:t>Freistellung von der Verantwortlichkeit</a:t>
            </a:r>
          </a:p>
          <a:p>
            <a:pPr marL="540000" indent="-270000" eaLnBrk="1" hangingPunct="1">
              <a:spcAft>
                <a:spcPts val="0"/>
              </a:spcAft>
              <a:buClr>
                <a:srgbClr val="00B0F0"/>
              </a:buClr>
              <a:buFont typeface="Wingdings" pitchFamily="2" charset="2"/>
              <a:buChar char="à"/>
              <a:defRPr/>
            </a:pPr>
            <a:r>
              <a:rPr lang="de-DE" sz="1400" dirty="0">
                <a:latin typeface="Century Gothic" panose="020B0502020202020204" pitchFamily="34" charset="0"/>
                <a:cs typeface="Arial" charset="0"/>
                <a:sym typeface="Wingdings" panose="05000000000000000000" pitchFamily="2" charset="2"/>
              </a:rPr>
              <a:t>Wer Sachverhalte nach § 43 Abs. 1 </a:t>
            </a:r>
            <a:r>
              <a:rPr lang="de-DE" sz="1400" b="1" dirty="0">
                <a:solidFill>
                  <a:srgbClr val="FF0000"/>
                </a:solidFill>
                <a:latin typeface="Century Gothic" panose="020B0502020202020204" pitchFamily="34" charset="0"/>
                <a:cs typeface="Arial" charset="0"/>
                <a:sym typeface="Wingdings" panose="05000000000000000000" pitchFamily="2" charset="2"/>
              </a:rPr>
              <a:t>meldet</a:t>
            </a:r>
            <a:r>
              <a:rPr lang="de-DE" sz="1400" dirty="0">
                <a:latin typeface="Century Gothic" panose="020B0502020202020204" pitchFamily="34" charset="0"/>
                <a:cs typeface="Arial" charset="0"/>
                <a:sym typeface="Wingdings" panose="05000000000000000000" pitchFamily="2" charset="2"/>
              </a:rPr>
              <a:t>, darf grundsätzlich dafür </a:t>
            </a:r>
            <a:r>
              <a:rPr lang="de-DE" sz="1400" b="1" dirty="0">
                <a:solidFill>
                  <a:srgbClr val="FF0000"/>
                </a:solidFill>
                <a:latin typeface="Century Gothic" panose="020B0502020202020204" pitchFamily="34" charset="0"/>
                <a:cs typeface="Arial" charset="0"/>
                <a:sym typeface="Wingdings" panose="05000000000000000000" pitchFamily="2" charset="2"/>
              </a:rPr>
              <a:t>nicht</a:t>
            </a:r>
            <a:r>
              <a:rPr lang="de-DE" sz="1400" dirty="0">
                <a:latin typeface="Century Gothic" panose="020B0502020202020204" pitchFamily="34" charset="0"/>
                <a:cs typeface="Arial" charset="0"/>
                <a:sym typeface="Wingdings" panose="05000000000000000000" pitchFamily="2" charset="2"/>
              </a:rPr>
              <a:t> </a:t>
            </a:r>
            <a:r>
              <a:rPr lang="de-DE" sz="1400" b="1">
                <a:solidFill>
                  <a:srgbClr val="FF0000"/>
                </a:solidFill>
                <a:latin typeface="Century Gothic" panose="020B0502020202020204" pitchFamily="34" charset="0"/>
                <a:cs typeface="Arial" charset="0"/>
                <a:sym typeface="Wingdings" panose="05000000000000000000" pitchFamily="2" charset="2"/>
              </a:rPr>
              <a:t>verantwortlich</a:t>
            </a:r>
            <a:r>
              <a:rPr lang="de-DE" sz="1400">
                <a:latin typeface="Century Gothic" panose="020B0502020202020204" pitchFamily="34" charset="0"/>
                <a:cs typeface="Arial" charset="0"/>
                <a:sym typeface="Wingdings" panose="05000000000000000000" pitchFamily="2" charset="2"/>
              </a:rPr>
              <a:t> gemacht</a:t>
            </a:r>
            <a:br>
              <a:rPr lang="de-DE" sz="1400">
                <a:latin typeface="Century Gothic" panose="020B0502020202020204" pitchFamily="34" charset="0"/>
                <a:cs typeface="Arial" charset="0"/>
                <a:sym typeface="Wingdings" panose="05000000000000000000" pitchFamily="2" charset="2"/>
              </a:rPr>
            </a:br>
            <a:r>
              <a:rPr lang="de-DE" sz="1400">
                <a:latin typeface="Century Gothic" panose="020B0502020202020204" pitchFamily="34" charset="0"/>
                <a:cs typeface="Arial" charset="0"/>
                <a:sym typeface="Wingdings" panose="05000000000000000000" pitchFamily="2" charset="2"/>
              </a:rPr>
              <a:t>werden </a:t>
            </a:r>
            <a:r>
              <a:rPr lang="de-DE" sz="1400" dirty="0">
                <a:latin typeface="Century Gothic" panose="020B0502020202020204" pitchFamily="34" charset="0"/>
                <a:cs typeface="Arial" charset="0"/>
                <a:sym typeface="Wingdings" panose="05000000000000000000" pitchFamily="2" charset="2"/>
              </a:rPr>
              <a:t>(§ 48 Abs. 1) (auch wenn sich im Nachhinein der Verdacht nicht </a:t>
            </a:r>
            <a:r>
              <a:rPr lang="de-DE" sz="1400">
                <a:latin typeface="Century Gothic" panose="020B0502020202020204" pitchFamily="34" charset="0"/>
                <a:cs typeface="Arial" charset="0"/>
                <a:sym typeface="Wingdings" panose="05000000000000000000" pitchFamily="2" charset="2"/>
              </a:rPr>
              <a:t>erhärtet).</a:t>
            </a:r>
            <a:endParaRPr lang="de-DE" sz="1400" dirty="0">
              <a:latin typeface="Century Gothic" panose="020B0502020202020204" pitchFamily="34" charset="0"/>
              <a:cs typeface="Arial" charset="0"/>
            </a:endParaRPr>
          </a:p>
        </p:txBody>
      </p:sp>
      <p:sp>
        <p:nvSpPr>
          <p:cNvPr id="372743" name="Rectangle 2">
            <a:extLst>
              <a:ext uri="{FF2B5EF4-FFF2-40B4-BE49-F238E27FC236}">
                <a16:creationId xmlns:a16="http://schemas.microsoft.com/office/drawing/2014/main" id="{7160925F-2BA3-4860-8997-33B24324D0AC}"/>
              </a:ext>
            </a:extLst>
          </p:cNvPr>
          <p:cNvSpPr txBox="1">
            <a:spLocks/>
          </p:cNvSpPr>
          <p:nvPr/>
        </p:nvSpPr>
        <p:spPr bwMode="auto">
          <a:xfrm>
            <a:off x="1056605" y="1034170"/>
            <a:ext cx="755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buFontTx/>
              <a:buNone/>
            </a:pPr>
            <a:r>
              <a:rPr lang="de-DE" altLang="de-DE" sz="1600" b="1" dirty="0">
                <a:solidFill>
                  <a:srgbClr val="00B0F0"/>
                </a:solidFill>
                <a:latin typeface="Century Gothic" panose="020B0502020202020204" pitchFamily="34" charset="0"/>
              </a:rPr>
              <a:t>8.3.5 Praxisrelevante Änderungen im Geldwäschegesetz; Forts</a:t>
            </a:r>
            <a:r>
              <a:rPr lang="de-DE" altLang="de-DE" b="1" dirty="0">
                <a:solidFill>
                  <a:srgbClr val="00B0F0"/>
                </a:solidFill>
                <a:latin typeface="Century Gothic" panose="020B0502020202020204" pitchFamily="34" charset="0"/>
              </a:rPr>
              <a:t>.</a:t>
            </a:r>
            <a:endParaRPr lang="de-DE" altLang="de-DE" sz="1800" b="1" dirty="0">
              <a:solidFill>
                <a:srgbClr val="00B0F0"/>
              </a:solidFill>
              <a:latin typeface="Century Gothic" panose="020B0502020202020204" pitchFamily="34" charset="0"/>
            </a:endParaRPr>
          </a:p>
        </p:txBody>
      </p:sp>
      <p:sp>
        <p:nvSpPr>
          <p:cNvPr id="372744" name="Titel 1">
            <a:extLst>
              <a:ext uri="{FF2B5EF4-FFF2-40B4-BE49-F238E27FC236}">
                <a16:creationId xmlns:a16="http://schemas.microsoft.com/office/drawing/2014/main" id="{6133BAEE-DBF5-4102-9EC1-0C9D5B82CF70}"/>
              </a:ext>
            </a:extLst>
          </p:cNvPr>
          <p:cNvSpPr txBox="1">
            <a:spLocks/>
          </p:cNvSpPr>
          <p:nvPr/>
        </p:nvSpPr>
        <p:spPr bwMode="auto">
          <a:xfrm>
            <a:off x="1052723" y="1449388"/>
            <a:ext cx="6105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spcBef>
                <a:spcPts val="800"/>
              </a:spcBef>
              <a:buFont typeface="Arial" panose="020B0604020202020204" pitchFamily="34" charset="0"/>
              <a:tabLst>
                <a:tab pos="1970088" algn="l"/>
              </a:tabLst>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1970088"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1970088"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Tx/>
              <a:buNone/>
            </a:pPr>
            <a:r>
              <a:rPr lang="de-DE" altLang="de-DE" sz="1600" b="1">
                <a:latin typeface="Century Gothic" panose="020B0502020202020204" pitchFamily="34" charset="0"/>
              </a:rPr>
              <a:t>Nebenpflichten/-rechte bei Informationsweitergabe</a:t>
            </a:r>
          </a:p>
        </p:txBody>
      </p:sp>
      <p:sp>
        <p:nvSpPr>
          <p:cNvPr id="11" name="Textfeld 1">
            <a:extLst>
              <a:ext uri="{FF2B5EF4-FFF2-40B4-BE49-F238E27FC236}">
                <a16:creationId xmlns:a16="http://schemas.microsoft.com/office/drawing/2014/main" id="{BB96361C-7AF5-4FC1-B9B0-944490687C0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5">
            <a:extLst>
              <a:ext uri="{FF2B5EF4-FFF2-40B4-BE49-F238E27FC236}">
                <a16:creationId xmlns:a16="http://schemas.microsoft.com/office/drawing/2014/main" id="{00D3E84A-47F1-4C99-902D-A3955A4E52CE}"/>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8" name="Rectangle 2">
            <a:extLst>
              <a:ext uri="{FF2B5EF4-FFF2-40B4-BE49-F238E27FC236}">
                <a16:creationId xmlns:a16="http://schemas.microsoft.com/office/drawing/2014/main" id="{04328678-80F1-41DC-BAFD-C77BC413D32C}"/>
              </a:ext>
            </a:extLst>
          </p:cNvPr>
          <p:cNvSpPr txBox="1">
            <a:spLocks/>
          </p:cNvSpPr>
          <p:nvPr/>
        </p:nvSpPr>
        <p:spPr bwMode="auto">
          <a:xfrm>
            <a:off x="1060002" y="-9939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8.4	</a:t>
            </a:r>
            <a:r>
              <a:rPr lang="de-DE" sz="2800" b="1" dirty="0">
                <a:latin typeface="Century Gothic" panose="020B0502020202020204" pitchFamily="34" charset="0"/>
              </a:rPr>
              <a:t>Zielsetzung der Nachschau</a:t>
            </a:r>
          </a:p>
        </p:txBody>
      </p:sp>
      <p:sp>
        <p:nvSpPr>
          <p:cNvPr id="7" name="Textfeld 6">
            <a:extLst>
              <a:ext uri="{FF2B5EF4-FFF2-40B4-BE49-F238E27FC236}">
                <a16:creationId xmlns:a16="http://schemas.microsoft.com/office/drawing/2014/main" id="{00C74C80-2F58-455F-BAAC-84ECC7B8133E}"/>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9" name="Textfeld 1">
            <a:extLst>
              <a:ext uri="{FF2B5EF4-FFF2-40B4-BE49-F238E27FC236}">
                <a16:creationId xmlns:a16="http://schemas.microsoft.com/office/drawing/2014/main" id="{F9BE2D00-C676-4163-AA34-C97D9C89572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5">
            <a:extLst>
              <a:ext uri="{FF2B5EF4-FFF2-40B4-BE49-F238E27FC236}">
                <a16:creationId xmlns:a16="http://schemas.microsoft.com/office/drawing/2014/main" id="{5B4C662E-6D0A-4275-8611-FCB303B1453A}"/>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706563" name="Rectangle 2">
            <a:extLst>
              <a:ext uri="{FF2B5EF4-FFF2-40B4-BE49-F238E27FC236}">
                <a16:creationId xmlns:a16="http://schemas.microsoft.com/office/drawing/2014/main" id="{BA629354-3AAF-40CF-9661-D8A7593C86FB}"/>
              </a:ext>
            </a:extLst>
          </p:cNvPr>
          <p:cNvSpPr txBox="1">
            <a:spLocks/>
          </p:cNvSpPr>
          <p:nvPr/>
        </p:nvSpPr>
        <p:spPr bwMode="auto">
          <a:xfrm>
            <a:off x="1045765" y="1009606"/>
            <a:ext cx="1081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8.4 Zielsetzung</a:t>
            </a:r>
          </a:p>
        </p:txBody>
      </p:sp>
      <p:sp>
        <p:nvSpPr>
          <p:cNvPr id="8197" name="Rectangle 9">
            <a:extLst>
              <a:ext uri="{FF2B5EF4-FFF2-40B4-BE49-F238E27FC236}">
                <a16:creationId xmlns:a16="http://schemas.microsoft.com/office/drawing/2014/main" id="{742E9E65-1F7A-454F-8B57-A4396840752E}"/>
              </a:ext>
            </a:extLst>
          </p:cNvPr>
          <p:cNvSpPr>
            <a:spLocks noChangeArrowheads="1"/>
          </p:cNvSpPr>
          <p:nvPr/>
        </p:nvSpPr>
        <p:spPr bwMode="auto">
          <a:xfrm>
            <a:off x="976895" y="1444625"/>
            <a:ext cx="11078517"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75000"/>
              </a:spcBef>
              <a:buClr>
                <a:schemeClr val="tx1"/>
              </a:buClr>
              <a:buFont typeface="Wingdings" pitchFamily="2" charset="2"/>
              <a:tabLst>
                <a:tab pos="542925" algn="l"/>
              </a:tabLst>
              <a:defRPr sz="2000">
                <a:solidFill>
                  <a:schemeClr val="tx1"/>
                </a:solidFill>
                <a:latin typeface="Arial" pitchFamily="34" charset="0"/>
              </a:defRPr>
            </a:lvl1pPr>
            <a:lvl2pPr marL="1028700" indent="-285750" eaLnBrk="0" hangingPunct="0">
              <a:spcBef>
                <a:spcPct val="20000"/>
              </a:spcBef>
              <a:spcAft>
                <a:spcPct val="5000"/>
              </a:spcAft>
              <a:buClr>
                <a:schemeClr val="tx1"/>
              </a:buClr>
              <a:buFont typeface="Wingdings" pitchFamily="2" charset="2"/>
              <a:buChar char="Ø"/>
              <a:tabLst>
                <a:tab pos="542925" algn="l"/>
              </a:tabLst>
              <a:defRPr sz="2000">
                <a:solidFill>
                  <a:schemeClr val="tx1"/>
                </a:solidFill>
                <a:latin typeface="Arial" pitchFamily="34" charset="0"/>
              </a:defRPr>
            </a:lvl2pPr>
            <a:lvl3pPr marL="1428750" indent="-228600" eaLnBrk="0" hangingPunct="0">
              <a:spcBef>
                <a:spcPct val="20000"/>
              </a:spcBef>
              <a:spcAft>
                <a:spcPct val="5000"/>
              </a:spcAft>
              <a:buClr>
                <a:schemeClr val="tx1"/>
              </a:buClr>
              <a:buSzPct val="80000"/>
              <a:buChar char="-"/>
              <a:tabLst>
                <a:tab pos="5429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5429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9pPr>
          </a:lstStyle>
          <a:p>
            <a:pPr marL="285750" indent="-285750" eaLnBrk="1" hangingPunct="1">
              <a:spcBef>
                <a:spcPts val="600"/>
              </a:spcBef>
              <a:spcAft>
                <a:spcPts val="600"/>
              </a:spcAft>
              <a:buClrTx/>
              <a:buFont typeface="Arial" panose="020B0604020202020204" pitchFamily="34" charset="0"/>
              <a:buChar char="•"/>
              <a:defRPr/>
            </a:pPr>
            <a:r>
              <a:rPr lang="de-DE" altLang="de-DE" sz="1600" dirty="0">
                <a:solidFill>
                  <a:srgbClr val="000000"/>
                </a:solidFill>
                <a:latin typeface="Century Gothic" pitchFamily="34" charset="0"/>
              </a:rPr>
              <a:t>Die Nachschau stellt sicher, dass der WP/vBP die</a:t>
            </a:r>
          </a:p>
          <a:p>
            <a:pPr marL="542925" lvl="1" indent="-276225" eaLnBrk="1" hangingPunct="1">
              <a:spcBef>
                <a:spcPts val="600"/>
              </a:spcBef>
              <a:spcAft>
                <a:spcPts val="600"/>
              </a:spcAft>
              <a:buClrTx/>
              <a:buFont typeface="Symbol" panose="05050102010706020507" pitchFamily="18" charset="2"/>
              <a:buChar char="-"/>
              <a:defRPr/>
            </a:pPr>
            <a:r>
              <a:rPr lang="de-DE" altLang="de-DE" sz="1600" dirty="0">
                <a:solidFill>
                  <a:srgbClr val="000000"/>
                </a:solidFill>
                <a:latin typeface="Century Gothic" pitchFamily="34" charset="0"/>
              </a:rPr>
              <a:t>Aufmerksamkeit und</a:t>
            </a:r>
          </a:p>
          <a:p>
            <a:pPr marL="542925" lvl="1" indent="-276225" eaLnBrk="1" hangingPunct="1">
              <a:spcBef>
                <a:spcPts val="600"/>
              </a:spcBef>
              <a:spcAft>
                <a:spcPts val="600"/>
              </a:spcAft>
              <a:buClrTx/>
              <a:buFont typeface="Symbol" panose="05050102010706020507" pitchFamily="18" charset="2"/>
              <a:buChar char="-"/>
              <a:defRPr/>
            </a:pPr>
            <a:r>
              <a:rPr lang="de-DE" altLang="de-DE" sz="1600" dirty="0">
                <a:solidFill>
                  <a:srgbClr val="000000"/>
                </a:solidFill>
                <a:latin typeface="Century Gothic" pitchFamily="34" charset="0"/>
              </a:rPr>
              <a:t>Wirksamkeit</a:t>
            </a:r>
          </a:p>
          <a:p>
            <a:pPr marL="271463" lvl="1" indent="0" eaLnBrk="1" hangingPunct="1">
              <a:spcBef>
                <a:spcPts val="600"/>
              </a:spcBef>
              <a:spcAft>
                <a:spcPts val="600"/>
              </a:spcAft>
              <a:buClrTx/>
              <a:buFont typeface="Wingdings" pitchFamily="2" charset="2"/>
              <a:buNone/>
              <a:tabLst>
                <a:tab pos="355600" algn="l"/>
              </a:tabLst>
              <a:defRPr/>
            </a:pPr>
            <a:r>
              <a:rPr lang="de-DE" altLang="de-DE" sz="1600" dirty="0">
                <a:solidFill>
                  <a:srgbClr val="000000"/>
                </a:solidFill>
                <a:latin typeface="Century Gothic" pitchFamily="34" charset="0"/>
              </a:rPr>
              <a:t>des QS-Systems zur Abwicklung von Abschlussprüfungen beurteilt (§ 49 Abs. 1 S. 1 BS WP/vBP).</a:t>
            </a:r>
            <a:br>
              <a:rPr lang="de-DE" altLang="de-DE" sz="1600" dirty="0">
                <a:solidFill>
                  <a:srgbClr val="000000"/>
                </a:solidFill>
                <a:latin typeface="Century Gothic" pitchFamily="34" charset="0"/>
              </a:rPr>
            </a:br>
            <a:endParaRPr lang="de-DE" altLang="de-DE" sz="1600" dirty="0">
              <a:solidFill>
                <a:srgbClr val="000000"/>
              </a:solidFill>
              <a:latin typeface="Century Gothic" pitchFamily="34" charset="0"/>
            </a:endParaRPr>
          </a:p>
          <a:p>
            <a:pPr marL="285750" lvl="1" eaLnBrk="1" hangingPunct="1">
              <a:spcBef>
                <a:spcPts val="600"/>
              </a:spcBef>
              <a:spcAft>
                <a:spcPts val="600"/>
              </a:spcAft>
              <a:buClrTx/>
              <a:buFont typeface="Arial" panose="020B0604020202020204" pitchFamily="34" charset="0"/>
              <a:buChar char="•"/>
              <a:tabLst>
                <a:tab pos="355600" algn="l"/>
              </a:tabLst>
              <a:defRPr/>
            </a:pPr>
            <a:r>
              <a:rPr lang="de-DE" altLang="de-DE" sz="1600" dirty="0">
                <a:solidFill>
                  <a:srgbClr val="000000"/>
                </a:solidFill>
                <a:latin typeface="Century Gothic" pitchFamily="34" charset="0"/>
              </a:rPr>
              <a:t>Die Nachschau hat stets „zyklisch“ im Rahmen einer umfassenden Nachschau, d. h. in </a:t>
            </a:r>
            <a:r>
              <a:rPr lang="de-DE" altLang="de-DE" sz="1600">
                <a:solidFill>
                  <a:srgbClr val="000000"/>
                </a:solidFill>
                <a:latin typeface="Century Gothic" pitchFamily="34" charset="0"/>
              </a:rPr>
              <a:t>der Praxis</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zumeist </a:t>
            </a:r>
            <a:r>
              <a:rPr lang="de-DE" altLang="de-DE" sz="1600" dirty="0">
                <a:solidFill>
                  <a:srgbClr val="000000"/>
                </a:solidFill>
                <a:latin typeface="Century Gothic" pitchFamily="34" charset="0"/>
              </a:rPr>
              <a:t>alle </a:t>
            </a:r>
            <a:r>
              <a:rPr lang="de-DE" altLang="de-DE" sz="1600">
                <a:solidFill>
                  <a:srgbClr val="000000"/>
                </a:solidFill>
                <a:latin typeface="Century Gothic" pitchFamily="34" charset="0"/>
              </a:rPr>
              <a:t>3 Jahre, </a:t>
            </a:r>
            <a:r>
              <a:rPr lang="de-DE" altLang="de-DE" sz="1600" dirty="0">
                <a:solidFill>
                  <a:srgbClr val="000000"/>
                </a:solidFill>
                <a:latin typeface="Century Gothic" pitchFamily="34" charset="0"/>
              </a:rPr>
              <a:t>zu erfolgen, wobei seit Inkrafttreten zusätzlich eine vom </a:t>
            </a:r>
            <a:r>
              <a:rPr lang="de-DE" altLang="de-DE" sz="1600">
                <a:solidFill>
                  <a:srgbClr val="000000"/>
                </a:solidFill>
                <a:latin typeface="Century Gothic" pitchFamily="34" charset="0"/>
              </a:rPr>
              <a:t>Umfang her</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geringere </a:t>
            </a:r>
            <a:r>
              <a:rPr lang="de-DE" altLang="de-DE" sz="1600" dirty="0">
                <a:solidFill>
                  <a:srgbClr val="000000"/>
                </a:solidFill>
                <a:latin typeface="Century Gothic" pitchFamily="34" charset="0"/>
              </a:rPr>
              <a:t>Nachschau (Mindestumfang gemäß § 49 Abs. 1 S. 4 BS WP/</a:t>
            </a:r>
            <a:r>
              <a:rPr lang="de-DE" altLang="de-DE" sz="1600" dirty="0" err="1">
                <a:solidFill>
                  <a:srgbClr val="000000"/>
                </a:solidFill>
                <a:latin typeface="Century Gothic" pitchFamily="34" charset="0"/>
              </a:rPr>
              <a:t>vBP</a:t>
            </a:r>
            <a:r>
              <a:rPr lang="de-DE" altLang="de-DE" sz="1600" dirty="0">
                <a:solidFill>
                  <a:srgbClr val="000000"/>
                </a:solidFill>
                <a:latin typeface="Century Gothic" pitchFamily="34" charset="0"/>
              </a:rPr>
              <a:t>) durchzuführen ist.</a:t>
            </a:r>
          </a:p>
          <a:p>
            <a:pPr eaLnBrk="1" hangingPunct="1">
              <a:spcBef>
                <a:spcPts val="600"/>
              </a:spcBef>
              <a:spcAft>
                <a:spcPts val="600"/>
              </a:spcAft>
              <a:buClrTx/>
              <a:defRPr/>
            </a:pPr>
            <a:endParaRPr lang="de-DE" altLang="de-DE" sz="1600" dirty="0">
              <a:solidFill>
                <a:srgbClr val="000000"/>
              </a:solidFill>
              <a:latin typeface="Century Gothic" pitchFamily="34" charset="0"/>
            </a:endParaRPr>
          </a:p>
        </p:txBody>
      </p:sp>
      <p:sp>
        <p:nvSpPr>
          <p:cNvPr id="7" name="Textfeld 1">
            <a:extLst>
              <a:ext uri="{FF2B5EF4-FFF2-40B4-BE49-F238E27FC236}">
                <a16:creationId xmlns:a16="http://schemas.microsoft.com/office/drawing/2014/main" id="{E5324B2F-D214-476D-B084-F4B1DBD001E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5">
            <a:extLst>
              <a:ext uri="{FF2B5EF4-FFF2-40B4-BE49-F238E27FC236}">
                <a16:creationId xmlns:a16="http://schemas.microsoft.com/office/drawing/2014/main" id="{4C13C31B-3986-43C5-BC74-46829D4C0C99}"/>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8" name="Rectangle 2">
            <a:extLst>
              <a:ext uri="{FF2B5EF4-FFF2-40B4-BE49-F238E27FC236}">
                <a16:creationId xmlns:a16="http://schemas.microsoft.com/office/drawing/2014/main" id="{8CAF4D6F-DAE0-42AE-8F97-0E1EAB75C173}"/>
              </a:ext>
            </a:extLst>
          </p:cNvPr>
          <p:cNvSpPr txBox="1">
            <a:spLocks/>
          </p:cNvSpPr>
          <p:nvPr/>
        </p:nvSpPr>
        <p:spPr bwMode="auto">
          <a:xfrm>
            <a:off x="1060002" y="-9939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8.5	</a:t>
            </a:r>
            <a:r>
              <a:rPr lang="de-DE" sz="2800" b="1" dirty="0">
                <a:latin typeface="Century Gothic" panose="020B0502020202020204" pitchFamily="34" charset="0"/>
              </a:rPr>
              <a:t>Abgrenzung zur Qualitätskontrolle</a:t>
            </a:r>
          </a:p>
        </p:txBody>
      </p:sp>
      <p:sp>
        <p:nvSpPr>
          <p:cNvPr id="7" name="Textfeld 6">
            <a:extLst>
              <a:ext uri="{FF2B5EF4-FFF2-40B4-BE49-F238E27FC236}">
                <a16:creationId xmlns:a16="http://schemas.microsoft.com/office/drawing/2014/main" id="{91C8EFD0-F2BF-4502-8EB6-38747E1404C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Textfeld 1">
            <a:extLst>
              <a:ext uri="{FF2B5EF4-FFF2-40B4-BE49-F238E27FC236}">
                <a16:creationId xmlns:a16="http://schemas.microsoft.com/office/drawing/2014/main" id="{1696146F-21BB-435E-B401-CA84B761EAE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5">
            <a:extLst>
              <a:ext uri="{FF2B5EF4-FFF2-40B4-BE49-F238E27FC236}">
                <a16:creationId xmlns:a16="http://schemas.microsoft.com/office/drawing/2014/main" id="{8D37CB90-488E-479C-849A-C027DCB94B7A}"/>
              </a:ext>
            </a:extLst>
          </p:cNvPr>
          <p:cNvSpPr>
            <a:spLocks noChangeArrowheads="1"/>
          </p:cNvSpPr>
          <p:nvPr/>
        </p:nvSpPr>
        <p:spPr bwMode="gray">
          <a:xfrm>
            <a:off x="312444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lnSpc>
                <a:spcPct val="110000"/>
              </a:lnSpc>
              <a:spcBef>
                <a:spcPts val="800"/>
              </a:spcBef>
              <a:buFont typeface="Arial" panose="020B0604020202020204" pitchFamily="34" charset="0"/>
              <a:tabLst>
                <a:tab pos="901700" algn="l"/>
                <a:tab pos="1346200"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901700" algn="l"/>
                <a:tab pos="1346200" algn="l"/>
              </a:tabLst>
              <a:defRPr sz="1400">
                <a:solidFill>
                  <a:schemeClr val="tx1"/>
                </a:solidFill>
                <a:latin typeface="Verdana" panose="020B0604030504040204" pitchFamily="34" charset="0"/>
              </a:defRPr>
            </a:lvl9pPr>
          </a:lstStyle>
          <a:p>
            <a:pPr eaLnBrk="1" hangingPunct="1">
              <a:lnSpc>
                <a:spcPct val="160000"/>
              </a:lnSpc>
              <a:spcBef>
                <a:spcPct val="140000"/>
              </a:spcBef>
              <a:buFont typeface="Wingdings" panose="05000000000000000000" pitchFamily="2" charset="2"/>
              <a:buNone/>
            </a:pPr>
            <a:endParaRPr lang="de-DE" altLang="de-DE" sz="1800" b="1">
              <a:solidFill>
                <a:srgbClr val="000000"/>
              </a:solidFill>
              <a:latin typeface="Arial" panose="020B0604020202020204" pitchFamily="34" charset="0"/>
            </a:endParaRPr>
          </a:p>
        </p:txBody>
      </p:sp>
      <p:sp>
        <p:nvSpPr>
          <p:cNvPr id="710659" name="Rectangle 2">
            <a:extLst>
              <a:ext uri="{FF2B5EF4-FFF2-40B4-BE49-F238E27FC236}">
                <a16:creationId xmlns:a16="http://schemas.microsoft.com/office/drawing/2014/main" id="{41E0CE9E-FB0E-49BF-AEEC-02FB3105D61F}"/>
              </a:ext>
            </a:extLst>
          </p:cNvPr>
          <p:cNvSpPr txBox="1">
            <a:spLocks/>
          </p:cNvSpPr>
          <p:nvPr/>
        </p:nvSpPr>
        <p:spPr bwMode="auto">
          <a:xfrm>
            <a:off x="1048940" y="1072573"/>
            <a:ext cx="10807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30000"/>
              </a:spcBef>
              <a:buClr>
                <a:srgbClr val="000000"/>
              </a:buClr>
              <a:buFont typeface="Wingdings" panose="05000000000000000000" pitchFamily="2" charset="2"/>
              <a:buNone/>
            </a:pPr>
            <a:r>
              <a:rPr lang="de-DE" altLang="de-DE" sz="1600" b="1" dirty="0">
                <a:solidFill>
                  <a:srgbClr val="00B0F0"/>
                </a:solidFill>
                <a:latin typeface="Century Gothic" panose="020B0502020202020204" pitchFamily="34" charset="0"/>
              </a:rPr>
              <a:t>8.5 Abgrenzung zur Qualitätskontrolle</a:t>
            </a:r>
          </a:p>
        </p:txBody>
      </p:sp>
      <p:cxnSp>
        <p:nvCxnSpPr>
          <p:cNvPr id="8" name="Gerade Verbindung mit Pfeil 7">
            <a:extLst>
              <a:ext uri="{FF2B5EF4-FFF2-40B4-BE49-F238E27FC236}">
                <a16:creationId xmlns:a16="http://schemas.microsoft.com/office/drawing/2014/main" id="{0310E32D-F643-455F-B011-291B42FECFFF}"/>
              </a:ext>
            </a:extLst>
          </p:cNvPr>
          <p:cNvCxnSpPr>
            <a:stCxn id="6" idx="4"/>
            <a:endCxn id="7" idx="0"/>
          </p:cNvCxnSpPr>
          <p:nvPr/>
        </p:nvCxnSpPr>
        <p:spPr>
          <a:xfrm>
            <a:off x="4870698" y="2400300"/>
            <a:ext cx="0" cy="638175"/>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12" name="Textfeld 14">
            <a:extLst>
              <a:ext uri="{FF2B5EF4-FFF2-40B4-BE49-F238E27FC236}">
                <a16:creationId xmlns:a16="http://schemas.microsoft.com/office/drawing/2014/main" id="{9343F742-10DF-44CD-871E-D15476759774}"/>
              </a:ext>
            </a:extLst>
          </p:cNvPr>
          <p:cNvSpPr txBox="1"/>
          <p:nvPr/>
        </p:nvSpPr>
        <p:spPr>
          <a:xfrm>
            <a:off x="5748585" y="2355850"/>
            <a:ext cx="3076575" cy="809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1000">
                <a:solidFill>
                  <a:schemeClr val="hlink"/>
                </a:solidFill>
                <a:latin typeface="Arial" pitchFamily="34" charset="0"/>
              </a:defRPr>
            </a:lvl1pPr>
            <a:lvl2pPr marL="742950" indent="-285750" eaLnBrk="0" hangingPunct="0">
              <a:defRPr sz="1000">
                <a:solidFill>
                  <a:schemeClr val="hlink"/>
                </a:solidFill>
                <a:latin typeface="Arial" pitchFamily="34" charset="0"/>
              </a:defRPr>
            </a:lvl2pPr>
            <a:lvl3pPr marL="1143000" indent="-228600" eaLnBrk="0" hangingPunct="0">
              <a:defRPr sz="1000">
                <a:solidFill>
                  <a:schemeClr val="hlink"/>
                </a:solidFill>
                <a:latin typeface="Arial" pitchFamily="34" charset="0"/>
              </a:defRPr>
            </a:lvl3pPr>
            <a:lvl4pPr marL="1600200" indent="-228600" eaLnBrk="0" hangingPunct="0">
              <a:defRPr sz="1000">
                <a:solidFill>
                  <a:schemeClr val="hlink"/>
                </a:solidFill>
                <a:latin typeface="Arial" pitchFamily="34" charset="0"/>
              </a:defRPr>
            </a:lvl4pPr>
            <a:lvl5pPr marL="2057400" indent="-228600" eaLnBrk="0" hangingPunct="0">
              <a:defRPr sz="1000">
                <a:solidFill>
                  <a:schemeClr val="hlink"/>
                </a:solidFill>
                <a:latin typeface="Arial" pitchFamily="34" charset="0"/>
              </a:defRPr>
            </a:lvl5pPr>
            <a:lvl6pPr marL="2514600" indent="-228600" eaLnBrk="0" fontAlgn="base" hangingPunct="0">
              <a:spcBef>
                <a:spcPct val="0"/>
              </a:spcBef>
              <a:spcAft>
                <a:spcPct val="0"/>
              </a:spcAft>
              <a:defRPr sz="1000">
                <a:solidFill>
                  <a:schemeClr val="hlink"/>
                </a:solidFill>
                <a:latin typeface="Arial" pitchFamily="34" charset="0"/>
              </a:defRPr>
            </a:lvl6pPr>
            <a:lvl7pPr marL="2971800" indent="-228600" eaLnBrk="0" fontAlgn="base" hangingPunct="0">
              <a:spcBef>
                <a:spcPct val="0"/>
              </a:spcBef>
              <a:spcAft>
                <a:spcPct val="0"/>
              </a:spcAft>
              <a:defRPr sz="1000">
                <a:solidFill>
                  <a:schemeClr val="hlink"/>
                </a:solidFill>
                <a:latin typeface="Arial" pitchFamily="34" charset="0"/>
              </a:defRPr>
            </a:lvl7pPr>
            <a:lvl8pPr marL="3429000" indent="-228600" eaLnBrk="0" fontAlgn="base" hangingPunct="0">
              <a:spcBef>
                <a:spcPct val="0"/>
              </a:spcBef>
              <a:spcAft>
                <a:spcPct val="0"/>
              </a:spcAft>
              <a:defRPr sz="1000">
                <a:solidFill>
                  <a:schemeClr val="hlink"/>
                </a:solidFill>
                <a:latin typeface="Arial" pitchFamily="34" charset="0"/>
              </a:defRPr>
            </a:lvl8pPr>
            <a:lvl9pPr marL="3886200" indent="-228600" eaLnBrk="0" fontAlgn="base" hangingPunct="0">
              <a:spcBef>
                <a:spcPct val="0"/>
              </a:spcBef>
              <a:spcAft>
                <a:spcPct val="0"/>
              </a:spcAft>
              <a:defRPr sz="1000">
                <a:solidFill>
                  <a:schemeClr val="hlink"/>
                </a:solidFill>
                <a:latin typeface="Arial" pitchFamily="34" charset="0"/>
              </a:defRPr>
            </a:lvl9pPr>
          </a:lstStyle>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QK-Tätigkeit wird beaufsichtigt</a:t>
            </a:r>
          </a:p>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 57e Abs. 7 WPO</a:t>
            </a:r>
          </a:p>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(Kommission für Qualitätskontrolle)</a:t>
            </a:r>
          </a:p>
        </p:txBody>
      </p:sp>
      <p:sp>
        <p:nvSpPr>
          <p:cNvPr id="13" name="Textfeld 15">
            <a:extLst>
              <a:ext uri="{FF2B5EF4-FFF2-40B4-BE49-F238E27FC236}">
                <a16:creationId xmlns:a16="http://schemas.microsoft.com/office/drawing/2014/main" id="{A61D1880-AEA3-4FB9-AB35-602FB946BA05}"/>
              </a:ext>
            </a:extLst>
          </p:cNvPr>
          <p:cNvSpPr txBox="1"/>
          <p:nvPr/>
        </p:nvSpPr>
        <p:spPr>
          <a:xfrm>
            <a:off x="5772398" y="3703638"/>
            <a:ext cx="3414712" cy="4746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1000">
                <a:solidFill>
                  <a:schemeClr val="hlink"/>
                </a:solidFill>
                <a:latin typeface="Arial" pitchFamily="34" charset="0"/>
              </a:defRPr>
            </a:lvl1pPr>
            <a:lvl2pPr marL="742950" indent="-285750" eaLnBrk="0" hangingPunct="0">
              <a:defRPr sz="1000">
                <a:solidFill>
                  <a:schemeClr val="hlink"/>
                </a:solidFill>
                <a:latin typeface="Arial" pitchFamily="34" charset="0"/>
              </a:defRPr>
            </a:lvl2pPr>
            <a:lvl3pPr marL="1143000" indent="-228600" eaLnBrk="0" hangingPunct="0">
              <a:defRPr sz="1000">
                <a:solidFill>
                  <a:schemeClr val="hlink"/>
                </a:solidFill>
                <a:latin typeface="Arial" pitchFamily="34" charset="0"/>
              </a:defRPr>
            </a:lvl3pPr>
            <a:lvl4pPr marL="1600200" indent="-228600" eaLnBrk="0" hangingPunct="0">
              <a:defRPr sz="1000">
                <a:solidFill>
                  <a:schemeClr val="hlink"/>
                </a:solidFill>
                <a:latin typeface="Arial" pitchFamily="34" charset="0"/>
              </a:defRPr>
            </a:lvl4pPr>
            <a:lvl5pPr marL="2057400" indent="-228600" eaLnBrk="0" hangingPunct="0">
              <a:defRPr sz="1000">
                <a:solidFill>
                  <a:schemeClr val="hlink"/>
                </a:solidFill>
                <a:latin typeface="Arial" pitchFamily="34" charset="0"/>
              </a:defRPr>
            </a:lvl5pPr>
            <a:lvl6pPr marL="2514600" indent="-228600" eaLnBrk="0" fontAlgn="base" hangingPunct="0">
              <a:spcBef>
                <a:spcPct val="0"/>
              </a:spcBef>
              <a:spcAft>
                <a:spcPct val="0"/>
              </a:spcAft>
              <a:defRPr sz="1000">
                <a:solidFill>
                  <a:schemeClr val="hlink"/>
                </a:solidFill>
                <a:latin typeface="Arial" pitchFamily="34" charset="0"/>
              </a:defRPr>
            </a:lvl6pPr>
            <a:lvl7pPr marL="2971800" indent="-228600" eaLnBrk="0" fontAlgn="base" hangingPunct="0">
              <a:spcBef>
                <a:spcPct val="0"/>
              </a:spcBef>
              <a:spcAft>
                <a:spcPct val="0"/>
              </a:spcAft>
              <a:defRPr sz="1000">
                <a:solidFill>
                  <a:schemeClr val="hlink"/>
                </a:solidFill>
                <a:latin typeface="Arial" pitchFamily="34" charset="0"/>
              </a:defRPr>
            </a:lvl7pPr>
            <a:lvl8pPr marL="3429000" indent="-228600" eaLnBrk="0" fontAlgn="base" hangingPunct="0">
              <a:spcBef>
                <a:spcPct val="0"/>
              </a:spcBef>
              <a:spcAft>
                <a:spcPct val="0"/>
              </a:spcAft>
              <a:defRPr sz="1000">
                <a:solidFill>
                  <a:schemeClr val="hlink"/>
                </a:solidFill>
                <a:latin typeface="Arial" pitchFamily="34" charset="0"/>
              </a:defRPr>
            </a:lvl8pPr>
            <a:lvl9pPr marL="3886200" indent="-228600" eaLnBrk="0" fontAlgn="base" hangingPunct="0">
              <a:spcBef>
                <a:spcPct val="0"/>
              </a:spcBef>
              <a:spcAft>
                <a:spcPct val="0"/>
              </a:spcAft>
              <a:defRPr sz="1000">
                <a:solidFill>
                  <a:schemeClr val="hlink"/>
                </a:solidFill>
                <a:latin typeface="Arial" pitchFamily="34" charset="0"/>
              </a:defRPr>
            </a:lvl9pPr>
          </a:lstStyle>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QS-System wird geprüft § 57a WPO</a:t>
            </a:r>
          </a:p>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(registrierter Prüfer für Qualitätskontrolle)</a:t>
            </a:r>
          </a:p>
        </p:txBody>
      </p:sp>
      <p:sp>
        <p:nvSpPr>
          <p:cNvPr id="14" name="Textfeld 16">
            <a:extLst>
              <a:ext uri="{FF2B5EF4-FFF2-40B4-BE49-F238E27FC236}">
                <a16:creationId xmlns:a16="http://schemas.microsoft.com/office/drawing/2014/main" id="{ACB46076-9192-472F-8599-288ED85050F4}"/>
              </a:ext>
            </a:extLst>
          </p:cNvPr>
          <p:cNvSpPr txBox="1"/>
          <p:nvPr/>
        </p:nvSpPr>
        <p:spPr>
          <a:xfrm>
            <a:off x="5772398" y="4821238"/>
            <a:ext cx="3028950" cy="5635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1000">
                <a:solidFill>
                  <a:schemeClr val="hlink"/>
                </a:solidFill>
                <a:latin typeface="Arial" pitchFamily="34" charset="0"/>
              </a:defRPr>
            </a:lvl1pPr>
            <a:lvl2pPr marL="742950" indent="-285750" eaLnBrk="0" hangingPunct="0">
              <a:defRPr sz="1000">
                <a:solidFill>
                  <a:schemeClr val="hlink"/>
                </a:solidFill>
                <a:latin typeface="Arial" pitchFamily="34" charset="0"/>
              </a:defRPr>
            </a:lvl2pPr>
            <a:lvl3pPr marL="1143000" indent="-228600" eaLnBrk="0" hangingPunct="0">
              <a:defRPr sz="1000">
                <a:solidFill>
                  <a:schemeClr val="hlink"/>
                </a:solidFill>
                <a:latin typeface="Arial" pitchFamily="34" charset="0"/>
              </a:defRPr>
            </a:lvl3pPr>
            <a:lvl4pPr marL="1600200" indent="-228600" eaLnBrk="0" hangingPunct="0">
              <a:defRPr sz="1000">
                <a:solidFill>
                  <a:schemeClr val="hlink"/>
                </a:solidFill>
                <a:latin typeface="Arial" pitchFamily="34" charset="0"/>
              </a:defRPr>
            </a:lvl4pPr>
            <a:lvl5pPr marL="2057400" indent="-228600" eaLnBrk="0" hangingPunct="0">
              <a:defRPr sz="1000">
                <a:solidFill>
                  <a:schemeClr val="hlink"/>
                </a:solidFill>
                <a:latin typeface="Arial" pitchFamily="34" charset="0"/>
              </a:defRPr>
            </a:lvl5pPr>
            <a:lvl6pPr marL="2514600" indent="-228600" eaLnBrk="0" fontAlgn="base" hangingPunct="0">
              <a:spcBef>
                <a:spcPct val="0"/>
              </a:spcBef>
              <a:spcAft>
                <a:spcPct val="0"/>
              </a:spcAft>
              <a:defRPr sz="1000">
                <a:solidFill>
                  <a:schemeClr val="hlink"/>
                </a:solidFill>
                <a:latin typeface="Arial" pitchFamily="34" charset="0"/>
              </a:defRPr>
            </a:lvl6pPr>
            <a:lvl7pPr marL="2971800" indent="-228600" eaLnBrk="0" fontAlgn="base" hangingPunct="0">
              <a:spcBef>
                <a:spcPct val="0"/>
              </a:spcBef>
              <a:spcAft>
                <a:spcPct val="0"/>
              </a:spcAft>
              <a:defRPr sz="1000">
                <a:solidFill>
                  <a:schemeClr val="hlink"/>
                </a:solidFill>
                <a:latin typeface="Arial" pitchFamily="34" charset="0"/>
              </a:defRPr>
            </a:lvl7pPr>
            <a:lvl8pPr marL="3429000" indent="-228600" eaLnBrk="0" fontAlgn="base" hangingPunct="0">
              <a:spcBef>
                <a:spcPct val="0"/>
              </a:spcBef>
              <a:spcAft>
                <a:spcPct val="0"/>
              </a:spcAft>
              <a:defRPr sz="1000">
                <a:solidFill>
                  <a:schemeClr val="hlink"/>
                </a:solidFill>
                <a:latin typeface="Arial" pitchFamily="34" charset="0"/>
              </a:defRPr>
            </a:lvl8pPr>
            <a:lvl9pPr marL="3886200" indent="-228600" eaLnBrk="0" fontAlgn="base" hangingPunct="0">
              <a:spcBef>
                <a:spcPct val="0"/>
              </a:spcBef>
              <a:spcAft>
                <a:spcPct val="0"/>
              </a:spcAft>
              <a:defRPr sz="1000">
                <a:solidFill>
                  <a:schemeClr val="hlink"/>
                </a:solidFill>
                <a:latin typeface="Arial" pitchFamily="34" charset="0"/>
              </a:defRPr>
            </a:lvl9pPr>
          </a:lstStyle>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JA wird geprüft § 316 HGB</a:t>
            </a:r>
          </a:p>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(gesetzlicher Abschlussprüfer)</a:t>
            </a:r>
          </a:p>
        </p:txBody>
      </p:sp>
      <p:cxnSp>
        <p:nvCxnSpPr>
          <p:cNvPr id="18" name="Gerade Verbindung mit Pfeil 17">
            <a:extLst>
              <a:ext uri="{FF2B5EF4-FFF2-40B4-BE49-F238E27FC236}">
                <a16:creationId xmlns:a16="http://schemas.microsoft.com/office/drawing/2014/main" id="{B7CA5475-F8D0-422D-8178-BD492F89A925}"/>
              </a:ext>
            </a:extLst>
          </p:cNvPr>
          <p:cNvCxnSpPr>
            <a:stCxn id="7" idx="4"/>
            <a:endCxn id="16" idx="0"/>
          </p:cNvCxnSpPr>
          <p:nvPr/>
        </p:nvCxnSpPr>
        <p:spPr>
          <a:xfrm>
            <a:off x="4870698" y="3614738"/>
            <a:ext cx="0" cy="636587"/>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3536E80F-5FB2-406B-ACF3-DDA9B07858BC}"/>
              </a:ext>
            </a:extLst>
          </p:cNvPr>
          <p:cNvCxnSpPr>
            <a:stCxn id="16" idx="4"/>
            <a:endCxn id="17" idx="0"/>
          </p:cNvCxnSpPr>
          <p:nvPr/>
        </p:nvCxnSpPr>
        <p:spPr>
          <a:xfrm flipH="1">
            <a:off x="4870698" y="4826000"/>
            <a:ext cx="0" cy="601663"/>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23" name="Textfeld 14">
            <a:extLst>
              <a:ext uri="{FF2B5EF4-FFF2-40B4-BE49-F238E27FC236}">
                <a16:creationId xmlns:a16="http://schemas.microsoft.com/office/drawing/2014/main" id="{6822E3D2-19F1-4C91-A715-C0E8552E44D5}"/>
              </a:ext>
            </a:extLst>
          </p:cNvPr>
          <p:cNvSpPr txBox="1"/>
          <p:nvPr/>
        </p:nvSpPr>
        <p:spPr>
          <a:xfrm>
            <a:off x="5748585" y="1504950"/>
            <a:ext cx="3076575" cy="2714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1000">
                <a:solidFill>
                  <a:schemeClr val="hlink"/>
                </a:solidFill>
                <a:latin typeface="Arial" pitchFamily="34" charset="0"/>
              </a:defRPr>
            </a:lvl1pPr>
            <a:lvl2pPr marL="742950" indent="-285750" eaLnBrk="0" hangingPunct="0">
              <a:defRPr sz="1000">
                <a:solidFill>
                  <a:schemeClr val="hlink"/>
                </a:solidFill>
                <a:latin typeface="Arial" pitchFamily="34" charset="0"/>
              </a:defRPr>
            </a:lvl2pPr>
            <a:lvl3pPr marL="1143000" indent="-228600" eaLnBrk="0" hangingPunct="0">
              <a:defRPr sz="1000">
                <a:solidFill>
                  <a:schemeClr val="hlink"/>
                </a:solidFill>
                <a:latin typeface="Arial" pitchFamily="34" charset="0"/>
              </a:defRPr>
            </a:lvl3pPr>
            <a:lvl4pPr marL="1600200" indent="-228600" eaLnBrk="0" hangingPunct="0">
              <a:defRPr sz="1000">
                <a:solidFill>
                  <a:schemeClr val="hlink"/>
                </a:solidFill>
                <a:latin typeface="Arial" pitchFamily="34" charset="0"/>
              </a:defRPr>
            </a:lvl4pPr>
            <a:lvl5pPr marL="2057400" indent="-228600" eaLnBrk="0" hangingPunct="0">
              <a:defRPr sz="1000">
                <a:solidFill>
                  <a:schemeClr val="hlink"/>
                </a:solidFill>
                <a:latin typeface="Arial" pitchFamily="34" charset="0"/>
              </a:defRPr>
            </a:lvl5pPr>
            <a:lvl6pPr marL="2514600" indent="-228600" eaLnBrk="0" fontAlgn="base" hangingPunct="0">
              <a:spcBef>
                <a:spcPct val="0"/>
              </a:spcBef>
              <a:spcAft>
                <a:spcPct val="0"/>
              </a:spcAft>
              <a:defRPr sz="1000">
                <a:solidFill>
                  <a:schemeClr val="hlink"/>
                </a:solidFill>
                <a:latin typeface="Arial" pitchFamily="34" charset="0"/>
              </a:defRPr>
            </a:lvl6pPr>
            <a:lvl7pPr marL="2971800" indent="-228600" eaLnBrk="0" fontAlgn="base" hangingPunct="0">
              <a:spcBef>
                <a:spcPct val="0"/>
              </a:spcBef>
              <a:spcAft>
                <a:spcPct val="0"/>
              </a:spcAft>
              <a:defRPr sz="1000">
                <a:solidFill>
                  <a:schemeClr val="hlink"/>
                </a:solidFill>
                <a:latin typeface="Arial" pitchFamily="34" charset="0"/>
              </a:defRPr>
            </a:lvl7pPr>
            <a:lvl8pPr marL="3429000" indent="-228600" eaLnBrk="0" fontAlgn="base" hangingPunct="0">
              <a:spcBef>
                <a:spcPct val="0"/>
              </a:spcBef>
              <a:spcAft>
                <a:spcPct val="0"/>
              </a:spcAft>
              <a:defRPr sz="1000">
                <a:solidFill>
                  <a:schemeClr val="hlink"/>
                </a:solidFill>
                <a:latin typeface="Arial" pitchFamily="34" charset="0"/>
              </a:defRPr>
            </a:lvl8pPr>
            <a:lvl9pPr marL="3886200" indent="-228600" eaLnBrk="0" fontAlgn="base" hangingPunct="0">
              <a:spcBef>
                <a:spcPct val="0"/>
              </a:spcBef>
              <a:spcAft>
                <a:spcPct val="0"/>
              </a:spcAft>
              <a:defRPr sz="1000">
                <a:solidFill>
                  <a:schemeClr val="hlink"/>
                </a:solidFill>
                <a:latin typeface="Arial" pitchFamily="34" charset="0"/>
              </a:defRPr>
            </a:lvl9pPr>
          </a:lstStyle>
          <a:p>
            <a:pPr algn="just" eaLnBrk="1" hangingPunct="1">
              <a:spcBef>
                <a:spcPts val="600"/>
              </a:spcBef>
              <a:defRPr/>
            </a:pPr>
            <a:r>
              <a:rPr lang="de-DE" altLang="de-DE" sz="1200" dirty="0">
                <a:solidFill>
                  <a:srgbClr val="000000"/>
                </a:solidFill>
                <a:latin typeface="Century Gothic" pitchFamily="34" charset="0"/>
                <a:cs typeface="Times New Roman" pitchFamily="18" charset="0"/>
              </a:rPr>
              <a:t>Abschlussprüferaufsichtsstelle (APAS)</a:t>
            </a:r>
          </a:p>
        </p:txBody>
      </p:sp>
      <p:cxnSp>
        <p:nvCxnSpPr>
          <p:cNvPr id="710668" name="Gerade Verbindung 2">
            <a:extLst>
              <a:ext uri="{FF2B5EF4-FFF2-40B4-BE49-F238E27FC236}">
                <a16:creationId xmlns:a16="http://schemas.microsoft.com/office/drawing/2014/main" id="{737F1A23-7855-495D-B61C-11BF4363576B}"/>
              </a:ext>
            </a:extLst>
          </p:cNvPr>
          <p:cNvCxnSpPr>
            <a:cxnSpLocks noChangeShapeType="1"/>
            <a:stCxn id="23" idx="1"/>
          </p:cNvCxnSpPr>
          <p:nvPr/>
        </p:nvCxnSpPr>
        <p:spPr bwMode="auto">
          <a:xfrm flipH="1" flipV="1">
            <a:off x="4865935" y="1641475"/>
            <a:ext cx="88265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0669" name="Gerade Verbindung 2">
            <a:extLst>
              <a:ext uri="{FF2B5EF4-FFF2-40B4-BE49-F238E27FC236}">
                <a16:creationId xmlns:a16="http://schemas.microsoft.com/office/drawing/2014/main" id="{70892F48-2D4C-491C-840C-1C7F6D94DA3D}"/>
              </a:ext>
            </a:extLst>
          </p:cNvPr>
          <p:cNvCxnSpPr>
            <a:cxnSpLocks noChangeShapeType="1"/>
          </p:cNvCxnSpPr>
          <p:nvPr/>
        </p:nvCxnSpPr>
        <p:spPr bwMode="auto">
          <a:xfrm flipH="1">
            <a:off x="2819648" y="1641475"/>
            <a:ext cx="2039937"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0670" name="Gerade Verbindung mit Pfeil 4">
            <a:extLst>
              <a:ext uri="{FF2B5EF4-FFF2-40B4-BE49-F238E27FC236}">
                <a16:creationId xmlns:a16="http://schemas.microsoft.com/office/drawing/2014/main" id="{2FD156A6-AA9D-47BB-85A1-E99539350054}"/>
              </a:ext>
            </a:extLst>
          </p:cNvPr>
          <p:cNvCxnSpPr>
            <a:cxnSpLocks noChangeShapeType="1"/>
          </p:cNvCxnSpPr>
          <p:nvPr/>
        </p:nvCxnSpPr>
        <p:spPr bwMode="auto">
          <a:xfrm>
            <a:off x="2819648" y="1641475"/>
            <a:ext cx="1587" cy="338138"/>
          </a:xfrm>
          <a:prstGeom prst="straightConnector1">
            <a:avLst/>
          </a:prstGeom>
          <a:noFill/>
          <a:ln w="127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0671" name="Textfeld 2">
            <a:extLst>
              <a:ext uri="{FF2B5EF4-FFF2-40B4-BE49-F238E27FC236}">
                <a16:creationId xmlns:a16="http://schemas.microsoft.com/office/drawing/2014/main" id="{1D03FD2A-C0F2-4A4E-97E3-F590BCD8F13B}"/>
              </a:ext>
            </a:extLst>
          </p:cNvPr>
          <p:cNvSpPr txBox="1">
            <a:spLocks noChangeArrowheads="1"/>
          </p:cNvSpPr>
          <p:nvPr/>
        </p:nvSpPr>
        <p:spPr bwMode="auto">
          <a:xfrm>
            <a:off x="2364820" y="2027093"/>
            <a:ext cx="923140" cy="340519"/>
          </a:xfrm>
          <a:prstGeom prst="roundRect">
            <a:avLst/>
          </a:prstGeom>
          <a:solidFill>
            <a:schemeClr val="bg1">
              <a:lumMod val="85000"/>
            </a:schemeClr>
          </a:solidFill>
          <a:ln>
            <a:noFill/>
          </a:ln>
          <a:extLst/>
        </p:spPr>
        <p:txBody>
          <a:bodyPr wrap="squar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WPK</a:t>
            </a:r>
          </a:p>
        </p:txBody>
      </p:sp>
      <p:cxnSp>
        <p:nvCxnSpPr>
          <p:cNvPr id="710672" name="Gerade Verbindung mit Pfeil 4">
            <a:extLst>
              <a:ext uri="{FF2B5EF4-FFF2-40B4-BE49-F238E27FC236}">
                <a16:creationId xmlns:a16="http://schemas.microsoft.com/office/drawing/2014/main" id="{6FF61018-DEA1-46D9-9DAD-B57027CF3E22}"/>
              </a:ext>
            </a:extLst>
          </p:cNvPr>
          <p:cNvCxnSpPr>
            <a:cxnSpLocks noChangeShapeType="1"/>
            <a:endCxn id="16" idx="1"/>
          </p:cNvCxnSpPr>
          <p:nvPr/>
        </p:nvCxnSpPr>
        <p:spPr bwMode="auto">
          <a:xfrm>
            <a:off x="2819648" y="2355850"/>
            <a:ext cx="1598612" cy="1979613"/>
          </a:xfrm>
          <a:prstGeom prst="straightConnector1">
            <a:avLst/>
          </a:prstGeom>
          <a:noFill/>
          <a:ln w="127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0673" name="Textfeld 4">
            <a:extLst>
              <a:ext uri="{FF2B5EF4-FFF2-40B4-BE49-F238E27FC236}">
                <a16:creationId xmlns:a16="http://schemas.microsoft.com/office/drawing/2014/main" id="{B0F7B81D-8F9D-4E34-AEC4-E3ECBA211E8E}"/>
              </a:ext>
            </a:extLst>
          </p:cNvPr>
          <p:cNvSpPr txBox="1">
            <a:spLocks noChangeArrowheads="1"/>
          </p:cNvSpPr>
          <p:nvPr/>
        </p:nvSpPr>
        <p:spPr bwMode="auto">
          <a:xfrm>
            <a:off x="2332285" y="3379788"/>
            <a:ext cx="1584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200">
                <a:solidFill>
                  <a:srgbClr val="000000"/>
                </a:solidFill>
                <a:latin typeface="Century Gothic" panose="020B0502020202020204" pitchFamily="34" charset="0"/>
              </a:rPr>
              <a:t>z. B. Durchsicht Offenlegungen im Bundesanzeiger</a:t>
            </a:r>
          </a:p>
        </p:txBody>
      </p:sp>
      <p:cxnSp>
        <p:nvCxnSpPr>
          <p:cNvPr id="710674" name="Gerade Verbindung mit Pfeil 4">
            <a:extLst>
              <a:ext uri="{FF2B5EF4-FFF2-40B4-BE49-F238E27FC236}">
                <a16:creationId xmlns:a16="http://schemas.microsoft.com/office/drawing/2014/main" id="{5E6DE469-6736-459F-88FC-A45D306A1E61}"/>
              </a:ext>
            </a:extLst>
          </p:cNvPr>
          <p:cNvCxnSpPr>
            <a:cxnSpLocks noChangeShapeType="1"/>
          </p:cNvCxnSpPr>
          <p:nvPr/>
        </p:nvCxnSpPr>
        <p:spPr bwMode="auto">
          <a:xfrm>
            <a:off x="1680716" y="1641475"/>
            <a:ext cx="3175" cy="2536825"/>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0675" name="Gerade Verbindung mit Pfeil 4">
            <a:extLst>
              <a:ext uri="{FF2B5EF4-FFF2-40B4-BE49-F238E27FC236}">
                <a16:creationId xmlns:a16="http://schemas.microsoft.com/office/drawing/2014/main" id="{CAA25799-AA96-4FE5-A47E-9DD372AC9D29}"/>
              </a:ext>
            </a:extLst>
          </p:cNvPr>
          <p:cNvCxnSpPr>
            <a:cxnSpLocks noChangeShapeType="1"/>
          </p:cNvCxnSpPr>
          <p:nvPr/>
        </p:nvCxnSpPr>
        <p:spPr bwMode="auto">
          <a:xfrm flipH="1">
            <a:off x="1680716" y="4251325"/>
            <a:ext cx="3175" cy="1770063"/>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a:extLst>
              <a:ext uri="{FF2B5EF4-FFF2-40B4-BE49-F238E27FC236}">
                <a16:creationId xmlns:a16="http://schemas.microsoft.com/office/drawing/2014/main" id="{DADD8971-122F-4E69-80BA-9FECC50DF51B}"/>
              </a:ext>
            </a:extLst>
          </p:cNvPr>
          <p:cNvSpPr txBox="1"/>
          <p:nvPr/>
        </p:nvSpPr>
        <p:spPr>
          <a:xfrm>
            <a:off x="1312168" y="2174082"/>
            <a:ext cx="369332" cy="1523603"/>
          </a:xfrm>
          <a:prstGeom prst="rect">
            <a:avLst/>
          </a:prstGeom>
          <a:noFill/>
        </p:spPr>
        <p:txBody>
          <a:bodyPr vert="vert270">
            <a:spAutoFit/>
          </a:bodyPr>
          <a:lstStyle/>
          <a:p>
            <a:pPr eaLnBrk="1" hangingPunct="1">
              <a:defRPr/>
            </a:pPr>
            <a:r>
              <a:rPr lang="de-DE" sz="1200" dirty="0">
                <a:solidFill>
                  <a:srgbClr val="000000"/>
                </a:solidFill>
                <a:latin typeface="Century Gothic" panose="020B0502020202020204" pitchFamily="34" charset="0"/>
              </a:rPr>
              <a:t>Qualitätskontrolle</a:t>
            </a:r>
          </a:p>
        </p:txBody>
      </p:sp>
      <p:sp>
        <p:nvSpPr>
          <p:cNvPr id="39" name="Textfeld 38">
            <a:extLst>
              <a:ext uri="{FF2B5EF4-FFF2-40B4-BE49-F238E27FC236}">
                <a16:creationId xmlns:a16="http://schemas.microsoft.com/office/drawing/2014/main" id="{522280B1-1021-410D-B5BB-3B6EB098467C}"/>
              </a:ext>
            </a:extLst>
          </p:cNvPr>
          <p:cNvSpPr txBox="1"/>
          <p:nvPr/>
        </p:nvSpPr>
        <p:spPr>
          <a:xfrm>
            <a:off x="1312168" y="4335485"/>
            <a:ext cx="369332" cy="1523603"/>
          </a:xfrm>
          <a:prstGeom prst="rect">
            <a:avLst/>
          </a:prstGeom>
          <a:noFill/>
        </p:spPr>
        <p:txBody>
          <a:bodyPr vert="vert270">
            <a:spAutoFit/>
          </a:bodyPr>
          <a:lstStyle/>
          <a:p>
            <a:pPr eaLnBrk="1" hangingPunct="1">
              <a:defRPr/>
            </a:pPr>
            <a:r>
              <a:rPr lang="de-DE" sz="1200" dirty="0">
                <a:solidFill>
                  <a:srgbClr val="000000"/>
                </a:solidFill>
                <a:latin typeface="Century Gothic" panose="020B0502020202020204" pitchFamily="34" charset="0"/>
              </a:rPr>
              <a:t>Qualitätssicherung</a:t>
            </a:r>
          </a:p>
        </p:txBody>
      </p:sp>
      <p:sp>
        <p:nvSpPr>
          <p:cNvPr id="6" name="Ellipse 5">
            <a:extLst>
              <a:ext uri="{FF2B5EF4-FFF2-40B4-BE49-F238E27FC236}">
                <a16:creationId xmlns:a16="http://schemas.microsoft.com/office/drawing/2014/main" id="{60191827-4B93-4766-988E-B96DCCD6416A}"/>
              </a:ext>
            </a:extLst>
          </p:cNvPr>
          <p:cNvSpPr/>
          <p:nvPr/>
        </p:nvSpPr>
        <p:spPr>
          <a:xfrm>
            <a:off x="4388098" y="1979613"/>
            <a:ext cx="965200" cy="420687"/>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600"/>
              </a:spcBef>
              <a:spcAft>
                <a:spcPts val="0"/>
              </a:spcAft>
              <a:defRPr/>
            </a:pPr>
            <a:r>
              <a:rPr lang="de-DE" sz="1000" b="1" dirty="0">
                <a:solidFill>
                  <a:srgbClr val="000000"/>
                </a:solidFill>
                <a:latin typeface="Century Gothic"/>
                <a:ea typeface="Times New Roman"/>
                <a:cs typeface="Times New Roman"/>
              </a:rPr>
              <a:t>KfQK</a:t>
            </a:r>
            <a:endParaRPr lang="de-DE" sz="1100" dirty="0">
              <a:solidFill>
                <a:srgbClr val="FFFFFF"/>
              </a:solidFill>
              <a:latin typeface="Century Gothic"/>
              <a:ea typeface="Times New Roman"/>
              <a:cs typeface="Times New Roman"/>
            </a:endParaRPr>
          </a:p>
        </p:txBody>
      </p:sp>
      <p:sp>
        <p:nvSpPr>
          <p:cNvPr id="7" name="Ellipse 6">
            <a:extLst>
              <a:ext uri="{FF2B5EF4-FFF2-40B4-BE49-F238E27FC236}">
                <a16:creationId xmlns:a16="http://schemas.microsoft.com/office/drawing/2014/main" id="{476AE6AE-69B1-4A81-9ECE-3AC550545B6E}"/>
              </a:ext>
            </a:extLst>
          </p:cNvPr>
          <p:cNvSpPr/>
          <p:nvPr/>
        </p:nvSpPr>
        <p:spPr>
          <a:xfrm>
            <a:off x="4226173" y="3038475"/>
            <a:ext cx="1289050" cy="576263"/>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600"/>
              </a:spcBef>
              <a:spcAft>
                <a:spcPts val="0"/>
              </a:spcAft>
              <a:defRPr/>
            </a:pPr>
            <a:r>
              <a:rPr lang="de-DE" sz="1000" b="1" dirty="0">
                <a:solidFill>
                  <a:srgbClr val="000000"/>
                </a:solidFill>
                <a:latin typeface="Century Gothic"/>
                <a:ea typeface="Times New Roman"/>
                <a:cs typeface="Times New Roman"/>
              </a:rPr>
              <a:t>PfQK (WP Y)</a:t>
            </a:r>
            <a:endParaRPr lang="de-DE" sz="1000" dirty="0">
              <a:solidFill>
                <a:srgbClr val="FFFFFF"/>
              </a:solidFill>
              <a:latin typeface="Century Gothic"/>
              <a:ea typeface="Times New Roman"/>
              <a:cs typeface="Times New Roman"/>
            </a:endParaRPr>
          </a:p>
        </p:txBody>
      </p:sp>
      <p:sp>
        <p:nvSpPr>
          <p:cNvPr id="16" name="Ellipse 15">
            <a:extLst>
              <a:ext uri="{FF2B5EF4-FFF2-40B4-BE49-F238E27FC236}">
                <a16:creationId xmlns:a16="http://schemas.microsoft.com/office/drawing/2014/main" id="{6D611F5B-EC71-46D3-B36B-D31899FDF60B}"/>
              </a:ext>
            </a:extLst>
          </p:cNvPr>
          <p:cNvSpPr/>
          <p:nvPr/>
        </p:nvSpPr>
        <p:spPr>
          <a:xfrm>
            <a:off x="4230935" y="4251325"/>
            <a:ext cx="1279525" cy="5746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600"/>
              </a:spcBef>
              <a:spcAft>
                <a:spcPts val="0"/>
              </a:spcAft>
              <a:defRPr/>
            </a:pPr>
            <a:r>
              <a:rPr lang="de-DE" sz="1000" b="1" dirty="0">
                <a:solidFill>
                  <a:schemeClr val="bg1"/>
                </a:solidFill>
                <a:latin typeface="Century Gothic"/>
                <a:ea typeface="Times New Roman"/>
                <a:cs typeface="Times New Roman"/>
              </a:rPr>
              <a:t>WPG X</a:t>
            </a:r>
            <a:endParaRPr lang="de-DE" sz="1000" dirty="0">
              <a:solidFill>
                <a:schemeClr val="bg1"/>
              </a:solidFill>
              <a:latin typeface="Century Gothic"/>
              <a:ea typeface="Times New Roman"/>
              <a:cs typeface="Times New Roman"/>
            </a:endParaRPr>
          </a:p>
        </p:txBody>
      </p:sp>
      <p:sp>
        <p:nvSpPr>
          <p:cNvPr id="17" name="Ellipse 16">
            <a:extLst>
              <a:ext uri="{FF2B5EF4-FFF2-40B4-BE49-F238E27FC236}">
                <a16:creationId xmlns:a16="http://schemas.microsoft.com/office/drawing/2014/main" id="{BB377F45-216A-4F18-8B06-4A9E85D29E7A}"/>
              </a:ext>
            </a:extLst>
          </p:cNvPr>
          <p:cNvSpPr/>
          <p:nvPr/>
        </p:nvSpPr>
        <p:spPr>
          <a:xfrm>
            <a:off x="4227760" y="5427663"/>
            <a:ext cx="1287463" cy="576262"/>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600"/>
              </a:spcBef>
              <a:spcAft>
                <a:spcPts val="0"/>
              </a:spcAft>
              <a:defRPr/>
            </a:pPr>
            <a:r>
              <a:rPr lang="de-DE" sz="1000" b="1" dirty="0">
                <a:solidFill>
                  <a:srgbClr val="000000"/>
                </a:solidFill>
                <a:latin typeface="Century Gothic"/>
                <a:ea typeface="Times New Roman"/>
                <a:cs typeface="Times New Roman"/>
              </a:rPr>
              <a:t>X GmbH</a:t>
            </a:r>
            <a:endParaRPr lang="de-DE" sz="1000" dirty="0">
              <a:solidFill>
                <a:srgbClr val="FFFFFF"/>
              </a:solidFill>
              <a:latin typeface="Century Gothic"/>
              <a:ea typeface="Times New Roman"/>
              <a:cs typeface="Times New Roman"/>
            </a:endParaRPr>
          </a:p>
        </p:txBody>
      </p:sp>
      <p:cxnSp>
        <p:nvCxnSpPr>
          <p:cNvPr id="710683" name="Gerade Verbindung mit Pfeil 4">
            <a:extLst>
              <a:ext uri="{FF2B5EF4-FFF2-40B4-BE49-F238E27FC236}">
                <a16:creationId xmlns:a16="http://schemas.microsoft.com/office/drawing/2014/main" id="{A62BA5E7-7DF0-440A-A90B-AB1845DFD22B}"/>
              </a:ext>
            </a:extLst>
          </p:cNvPr>
          <p:cNvCxnSpPr>
            <a:cxnSpLocks noChangeShapeType="1"/>
            <a:endCxn id="6" idx="0"/>
          </p:cNvCxnSpPr>
          <p:nvPr/>
        </p:nvCxnSpPr>
        <p:spPr bwMode="auto">
          <a:xfrm>
            <a:off x="4870698" y="1641475"/>
            <a:ext cx="0" cy="338138"/>
          </a:xfrm>
          <a:prstGeom prst="straightConnector1">
            <a:avLst/>
          </a:prstGeom>
          <a:noFill/>
          <a:ln w="127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1">
            <a:extLst>
              <a:ext uri="{FF2B5EF4-FFF2-40B4-BE49-F238E27FC236}">
                <a16:creationId xmlns:a16="http://schemas.microsoft.com/office/drawing/2014/main" id="{4B343FA7-A8EA-46D1-8C89-D66DEA3D102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5">
            <a:extLst>
              <a:ext uri="{FF2B5EF4-FFF2-40B4-BE49-F238E27FC236}">
                <a16:creationId xmlns:a16="http://schemas.microsoft.com/office/drawing/2014/main" id="{66B82D44-CEE5-407D-AE36-CE1ECDE40810}"/>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8" name="Rectangle 2">
            <a:extLst>
              <a:ext uri="{FF2B5EF4-FFF2-40B4-BE49-F238E27FC236}">
                <a16:creationId xmlns:a16="http://schemas.microsoft.com/office/drawing/2014/main" id="{03E41FFC-A4AF-4035-90F6-31D290E2CEE4}"/>
              </a:ext>
            </a:extLst>
          </p:cNvPr>
          <p:cNvSpPr txBox="1">
            <a:spLocks/>
          </p:cNvSpPr>
          <p:nvPr/>
        </p:nvSpPr>
        <p:spPr bwMode="auto">
          <a:xfrm>
            <a:off x="1065028" y="575158"/>
            <a:ext cx="93312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8.6	</a:t>
            </a:r>
            <a:r>
              <a:rPr lang="de-DE" sz="2800" b="1" dirty="0">
                <a:latin typeface="Century Gothic" panose="020B0502020202020204" pitchFamily="34" charset="0"/>
              </a:rPr>
              <a:t>Abgrenzung zu anderen QS-Maßnahmen</a:t>
            </a:r>
            <a:endParaRPr lang="de-DE" sz="4000"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8.6.1	</a:t>
            </a:r>
            <a:r>
              <a:rPr lang="de-DE" dirty="0">
                <a:latin typeface="Century Gothic" panose="020B0502020202020204" pitchFamily="34" charset="0"/>
              </a:rPr>
              <a:t>Regelfall Berichtskritik</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8.6.2	</a:t>
            </a:r>
            <a:r>
              <a:rPr lang="de-DE" dirty="0">
                <a:latin typeface="Century Gothic" panose="020B0502020202020204" pitchFamily="34" charset="0"/>
              </a:rPr>
              <a:t>Auftragsbegleitende Qualitätssicherung</a:t>
            </a:r>
          </a:p>
          <a:p>
            <a:pPr lvl="4">
              <a:spcBef>
                <a:spcPts val="600"/>
              </a:spcBef>
              <a:spcAft>
                <a:spcPts val="600"/>
              </a:spcAft>
              <a:tabLst>
                <a:tab pos="444500" algn="l"/>
              </a:tabLst>
            </a:pPr>
            <a:r>
              <a:rPr lang="de-DE" b="1" dirty="0">
                <a:latin typeface="Century Gothic" panose="020B0502020202020204" pitchFamily="34" charset="0"/>
              </a:rPr>
              <a:t>8.6.3	</a:t>
            </a:r>
            <a:r>
              <a:rPr lang="de-DE" dirty="0">
                <a:latin typeface="Century Gothic" panose="020B0502020202020204" pitchFamily="34" charset="0"/>
              </a:rPr>
              <a:t>Nachschau</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972A4A00-0A57-4805-A3D4-F1484C596457}"/>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Textfeld 1">
            <a:extLst>
              <a:ext uri="{FF2B5EF4-FFF2-40B4-BE49-F238E27FC236}">
                <a16:creationId xmlns:a16="http://schemas.microsoft.com/office/drawing/2014/main" id="{A29968F5-411F-48F0-8630-997925B4513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23">
            <a:extLst>
              <a:ext uri="{FF2B5EF4-FFF2-40B4-BE49-F238E27FC236}">
                <a16:creationId xmlns:a16="http://schemas.microsoft.com/office/drawing/2014/main" id="{16ED1D1E-C5A7-4330-A6A1-81F439F39AED}"/>
              </a:ext>
            </a:extLst>
          </p:cNvPr>
          <p:cNvCxnSpPr>
            <a:cxnSpLocks noChangeShapeType="1"/>
          </p:cNvCxnSpPr>
          <p:nvPr/>
        </p:nvCxnSpPr>
        <p:spPr bwMode="auto">
          <a:xfrm>
            <a:off x="4245795" y="4392415"/>
            <a:ext cx="0" cy="599031"/>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4754" name="Rectangle 5">
            <a:extLst>
              <a:ext uri="{FF2B5EF4-FFF2-40B4-BE49-F238E27FC236}">
                <a16:creationId xmlns:a16="http://schemas.microsoft.com/office/drawing/2014/main" id="{184B6461-E9C6-4C81-B6BF-7F924BC7F587}"/>
              </a:ext>
            </a:extLst>
          </p:cNvPr>
          <p:cNvSpPr>
            <a:spLocks noChangeArrowheads="1"/>
          </p:cNvSpPr>
          <p:nvPr/>
        </p:nvSpPr>
        <p:spPr bwMode="gray">
          <a:xfrm>
            <a:off x="1739256" y="1566317"/>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714755" name="Rectangle 2">
            <a:extLst>
              <a:ext uri="{FF2B5EF4-FFF2-40B4-BE49-F238E27FC236}">
                <a16:creationId xmlns:a16="http://schemas.microsoft.com/office/drawing/2014/main" id="{DDA30801-42D0-4210-8F51-C16006B8D039}"/>
              </a:ext>
            </a:extLst>
          </p:cNvPr>
          <p:cNvSpPr txBox="1">
            <a:spLocks/>
          </p:cNvSpPr>
          <p:nvPr/>
        </p:nvSpPr>
        <p:spPr bwMode="auto">
          <a:xfrm>
            <a:off x="1063017" y="1033730"/>
            <a:ext cx="1081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 Abgrenzung zu anderen QS-Maßnahmen</a:t>
            </a:r>
          </a:p>
        </p:txBody>
      </p:sp>
      <p:cxnSp>
        <p:nvCxnSpPr>
          <p:cNvPr id="714756" name="Gerade Verbindung 18">
            <a:extLst>
              <a:ext uri="{FF2B5EF4-FFF2-40B4-BE49-F238E27FC236}">
                <a16:creationId xmlns:a16="http://schemas.microsoft.com/office/drawing/2014/main" id="{204680D1-D197-4167-BE4B-B7E27B40E051}"/>
              </a:ext>
            </a:extLst>
          </p:cNvPr>
          <p:cNvCxnSpPr>
            <a:cxnSpLocks noChangeShapeType="1"/>
          </p:cNvCxnSpPr>
          <p:nvPr/>
        </p:nvCxnSpPr>
        <p:spPr bwMode="auto">
          <a:xfrm>
            <a:off x="5289550" y="3042096"/>
            <a:ext cx="2665413"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57" name="Gerade Verbindung 19">
            <a:extLst>
              <a:ext uri="{FF2B5EF4-FFF2-40B4-BE49-F238E27FC236}">
                <a16:creationId xmlns:a16="http://schemas.microsoft.com/office/drawing/2014/main" id="{8698868B-6397-49C8-95D8-437CC8E330FD}"/>
              </a:ext>
            </a:extLst>
          </p:cNvPr>
          <p:cNvCxnSpPr>
            <a:cxnSpLocks noChangeShapeType="1"/>
          </p:cNvCxnSpPr>
          <p:nvPr/>
        </p:nvCxnSpPr>
        <p:spPr bwMode="auto">
          <a:xfrm>
            <a:off x="7954963" y="3042096"/>
            <a:ext cx="0" cy="2079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58" name="Gerade Verbindung 20">
            <a:extLst>
              <a:ext uri="{FF2B5EF4-FFF2-40B4-BE49-F238E27FC236}">
                <a16:creationId xmlns:a16="http://schemas.microsoft.com/office/drawing/2014/main" id="{7C97812C-28A7-4BB3-B0A8-C236CE19E3C9}"/>
              </a:ext>
            </a:extLst>
          </p:cNvPr>
          <p:cNvCxnSpPr>
            <a:cxnSpLocks noChangeShapeType="1"/>
          </p:cNvCxnSpPr>
          <p:nvPr/>
        </p:nvCxnSpPr>
        <p:spPr bwMode="auto">
          <a:xfrm flipH="1">
            <a:off x="2743200" y="3042096"/>
            <a:ext cx="2543175"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59" name="Gerade Verbindung 21">
            <a:extLst>
              <a:ext uri="{FF2B5EF4-FFF2-40B4-BE49-F238E27FC236}">
                <a16:creationId xmlns:a16="http://schemas.microsoft.com/office/drawing/2014/main" id="{5E2F19CA-D748-4D2B-AEFF-9D9CD1152E5C}"/>
              </a:ext>
            </a:extLst>
          </p:cNvPr>
          <p:cNvCxnSpPr>
            <a:cxnSpLocks noChangeShapeType="1"/>
          </p:cNvCxnSpPr>
          <p:nvPr/>
        </p:nvCxnSpPr>
        <p:spPr bwMode="auto">
          <a:xfrm>
            <a:off x="2756070" y="3034159"/>
            <a:ext cx="0" cy="22997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60" name="Gerade Verbindung 22">
            <a:extLst>
              <a:ext uri="{FF2B5EF4-FFF2-40B4-BE49-F238E27FC236}">
                <a16:creationId xmlns:a16="http://schemas.microsoft.com/office/drawing/2014/main" id="{D7954B15-6DA4-4C36-949C-2D2A66B44C2F}"/>
              </a:ext>
            </a:extLst>
          </p:cNvPr>
          <p:cNvCxnSpPr>
            <a:cxnSpLocks noChangeShapeType="1"/>
          </p:cNvCxnSpPr>
          <p:nvPr/>
        </p:nvCxnSpPr>
        <p:spPr bwMode="auto">
          <a:xfrm>
            <a:off x="1941513" y="4402584"/>
            <a:ext cx="4705672"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61" name="Gerade Verbindung 23">
            <a:extLst>
              <a:ext uri="{FF2B5EF4-FFF2-40B4-BE49-F238E27FC236}">
                <a16:creationId xmlns:a16="http://schemas.microsoft.com/office/drawing/2014/main" id="{720F9315-0202-4D8E-8BD9-0AB50F5BE7F8}"/>
              </a:ext>
            </a:extLst>
          </p:cNvPr>
          <p:cNvCxnSpPr>
            <a:cxnSpLocks noChangeShapeType="1"/>
          </p:cNvCxnSpPr>
          <p:nvPr/>
        </p:nvCxnSpPr>
        <p:spPr bwMode="auto">
          <a:xfrm>
            <a:off x="1943894" y="4392415"/>
            <a:ext cx="0" cy="599031"/>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62" name="Gerade Verbindung 25">
            <a:extLst>
              <a:ext uri="{FF2B5EF4-FFF2-40B4-BE49-F238E27FC236}">
                <a16:creationId xmlns:a16="http://schemas.microsoft.com/office/drawing/2014/main" id="{A96125CB-CA53-4304-A0C8-E40A0F13DC7F}"/>
              </a:ext>
            </a:extLst>
          </p:cNvPr>
          <p:cNvCxnSpPr>
            <a:cxnSpLocks noChangeShapeType="1"/>
          </p:cNvCxnSpPr>
          <p:nvPr/>
        </p:nvCxnSpPr>
        <p:spPr bwMode="auto">
          <a:xfrm>
            <a:off x="2735288" y="4042221"/>
            <a:ext cx="0" cy="3492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63" name="Gerade Verbindung 23">
            <a:extLst>
              <a:ext uri="{FF2B5EF4-FFF2-40B4-BE49-F238E27FC236}">
                <a16:creationId xmlns:a16="http://schemas.microsoft.com/office/drawing/2014/main" id="{9DF69226-1BB1-453B-8327-646902F77A23}"/>
              </a:ext>
            </a:extLst>
          </p:cNvPr>
          <p:cNvCxnSpPr>
            <a:cxnSpLocks noChangeShapeType="1"/>
          </p:cNvCxnSpPr>
          <p:nvPr/>
        </p:nvCxnSpPr>
        <p:spPr bwMode="auto">
          <a:xfrm>
            <a:off x="5211763" y="2617823"/>
            <a:ext cx="0" cy="42072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65" name="Gerade Verbindung 23">
            <a:extLst>
              <a:ext uri="{FF2B5EF4-FFF2-40B4-BE49-F238E27FC236}">
                <a16:creationId xmlns:a16="http://schemas.microsoft.com/office/drawing/2014/main" id="{5927E863-9CCE-4A31-9A13-F156541E7A24}"/>
              </a:ext>
            </a:extLst>
          </p:cNvPr>
          <p:cNvCxnSpPr>
            <a:cxnSpLocks noChangeShapeType="1"/>
          </p:cNvCxnSpPr>
          <p:nvPr/>
        </p:nvCxnSpPr>
        <p:spPr bwMode="auto">
          <a:xfrm>
            <a:off x="6644010" y="4394002"/>
            <a:ext cx="0" cy="599031"/>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766" name="Gerade Verbindung 25">
            <a:extLst>
              <a:ext uri="{FF2B5EF4-FFF2-40B4-BE49-F238E27FC236}">
                <a16:creationId xmlns:a16="http://schemas.microsoft.com/office/drawing/2014/main" id="{90F722AE-6AB3-41BA-8DE2-26396B0FE706}"/>
              </a:ext>
            </a:extLst>
          </p:cNvPr>
          <p:cNvCxnSpPr>
            <a:cxnSpLocks noChangeShapeType="1"/>
            <a:stCxn id="714770" idx="2"/>
            <a:endCxn id="41" idx="0"/>
          </p:cNvCxnSpPr>
          <p:nvPr/>
        </p:nvCxnSpPr>
        <p:spPr bwMode="auto">
          <a:xfrm flipH="1">
            <a:off x="7954963" y="4042221"/>
            <a:ext cx="0" cy="1698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Abgerundetes Rechteck 7">
            <a:extLst>
              <a:ext uri="{FF2B5EF4-FFF2-40B4-BE49-F238E27FC236}">
                <a16:creationId xmlns:a16="http://schemas.microsoft.com/office/drawing/2014/main" id="{5C14DB1A-2D23-4D49-93CC-D7A10F391EEC}"/>
              </a:ext>
            </a:extLst>
          </p:cNvPr>
          <p:cNvSpPr/>
          <p:nvPr/>
        </p:nvSpPr>
        <p:spPr bwMode="auto">
          <a:xfrm>
            <a:off x="3628107" y="1603154"/>
            <a:ext cx="3168650" cy="1016992"/>
          </a:xfrm>
          <a:prstGeom prst="ellipse">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eaLnBrk="1" hangingPunct="1">
              <a:defRPr/>
            </a:pPr>
            <a:r>
              <a:rPr lang="de-DE" sz="1400" b="1" dirty="0">
                <a:solidFill>
                  <a:srgbClr val="000000"/>
                </a:solidFill>
                <a:latin typeface="Century Gothic" panose="020B0502020202020204" pitchFamily="34" charset="0"/>
              </a:rPr>
              <a:t>QS-Maßnahmen</a:t>
            </a:r>
          </a:p>
        </p:txBody>
      </p:sp>
      <p:sp>
        <p:nvSpPr>
          <p:cNvPr id="714770" name="Abgerundetes Rechteck 9">
            <a:extLst>
              <a:ext uri="{FF2B5EF4-FFF2-40B4-BE49-F238E27FC236}">
                <a16:creationId xmlns:a16="http://schemas.microsoft.com/office/drawing/2014/main" id="{66F33EC1-4D23-419D-87FA-6DB2C98A40E6}"/>
              </a:ext>
            </a:extLst>
          </p:cNvPr>
          <p:cNvSpPr>
            <a:spLocks noChangeArrowheads="1"/>
          </p:cNvSpPr>
          <p:nvPr/>
        </p:nvSpPr>
        <p:spPr bwMode="auto">
          <a:xfrm>
            <a:off x="6765925" y="3250059"/>
            <a:ext cx="2378075" cy="792162"/>
          </a:xfrm>
          <a:prstGeom prst="roundRect">
            <a:avLst>
              <a:gd name="adj" fmla="val 16667"/>
            </a:avLst>
          </a:prstGeom>
          <a:solidFill>
            <a:srgbClr val="FFFFA3"/>
          </a:solidFill>
          <a:ln w="9525" algn="ctr">
            <a:noFill/>
            <a:round/>
            <a:headEnd/>
            <a:tailEnd/>
          </a:ln>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400" b="1">
                <a:solidFill>
                  <a:srgbClr val="000000"/>
                </a:solidFill>
                <a:latin typeface="Century Gothic" panose="020B0502020202020204" pitchFamily="34" charset="0"/>
              </a:rPr>
              <a:t>Auftragsunabhängige Qualitätssicherung</a:t>
            </a:r>
          </a:p>
        </p:txBody>
      </p:sp>
      <p:sp>
        <p:nvSpPr>
          <p:cNvPr id="714771" name="Abgerundetes Rechteck 10">
            <a:extLst>
              <a:ext uri="{FF2B5EF4-FFF2-40B4-BE49-F238E27FC236}">
                <a16:creationId xmlns:a16="http://schemas.microsoft.com/office/drawing/2014/main" id="{4AD96DF3-35A8-46FE-98A5-52D9D60BF5A3}"/>
              </a:ext>
            </a:extLst>
          </p:cNvPr>
          <p:cNvSpPr>
            <a:spLocks noChangeArrowheads="1"/>
          </p:cNvSpPr>
          <p:nvPr/>
        </p:nvSpPr>
        <p:spPr bwMode="auto">
          <a:xfrm>
            <a:off x="1596554" y="3264131"/>
            <a:ext cx="2378075" cy="792162"/>
          </a:xfrm>
          <a:prstGeom prst="roundRect">
            <a:avLst>
              <a:gd name="adj" fmla="val 16667"/>
            </a:avLst>
          </a:prstGeom>
          <a:solidFill>
            <a:srgbClr val="FFFFA3"/>
          </a:solidFill>
          <a:ln w="9525" algn="ctr">
            <a:noFill/>
            <a:round/>
            <a:headEnd/>
            <a:tailEnd/>
          </a:ln>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400" b="1">
                <a:solidFill>
                  <a:srgbClr val="000000"/>
                </a:solidFill>
                <a:latin typeface="Century Gothic" panose="020B0502020202020204" pitchFamily="34" charset="0"/>
              </a:rPr>
              <a:t>Auftragsbezogene Qualitätssicherung</a:t>
            </a:r>
            <a:endParaRPr lang="de-DE" altLang="de-DE" sz="1400" b="1" u="sng">
              <a:solidFill>
                <a:srgbClr val="000000"/>
              </a:solidFill>
              <a:latin typeface="Century Gothic" panose="020B0502020202020204" pitchFamily="34" charset="0"/>
            </a:endParaRPr>
          </a:p>
        </p:txBody>
      </p:sp>
      <p:sp>
        <p:nvSpPr>
          <p:cNvPr id="714772" name="Abgerundetes Rechteck 11">
            <a:extLst>
              <a:ext uri="{FF2B5EF4-FFF2-40B4-BE49-F238E27FC236}">
                <a16:creationId xmlns:a16="http://schemas.microsoft.com/office/drawing/2014/main" id="{68973CAD-B67E-4BB9-8241-35C2CECD8B4E}"/>
              </a:ext>
            </a:extLst>
          </p:cNvPr>
          <p:cNvSpPr>
            <a:spLocks noChangeArrowheads="1"/>
          </p:cNvSpPr>
          <p:nvPr/>
        </p:nvSpPr>
        <p:spPr bwMode="auto">
          <a:xfrm>
            <a:off x="971527" y="4955133"/>
            <a:ext cx="1951037" cy="719138"/>
          </a:xfrm>
          <a:prstGeom prst="roundRect">
            <a:avLst>
              <a:gd name="adj" fmla="val 16667"/>
            </a:avLst>
          </a:prstGeom>
          <a:solidFill>
            <a:srgbClr val="C5F1C5"/>
          </a:solidFill>
          <a:ln w="9525" algn="ctr">
            <a:noFill/>
            <a:round/>
            <a:headEnd/>
            <a:tailEnd/>
          </a:ln>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400" b="1">
                <a:solidFill>
                  <a:srgbClr val="000000"/>
                </a:solidFill>
                <a:latin typeface="Century Gothic" panose="020B0502020202020204" pitchFamily="34" charset="0"/>
              </a:rPr>
              <a:t>Berichtskritik</a:t>
            </a:r>
          </a:p>
        </p:txBody>
      </p:sp>
      <p:sp>
        <p:nvSpPr>
          <p:cNvPr id="31" name="Abgerundetes Rechteck 30">
            <a:extLst>
              <a:ext uri="{FF2B5EF4-FFF2-40B4-BE49-F238E27FC236}">
                <a16:creationId xmlns:a16="http://schemas.microsoft.com/office/drawing/2014/main" id="{1BA09CB0-EBD2-4216-8096-E51863508A1C}"/>
              </a:ext>
            </a:extLst>
          </p:cNvPr>
          <p:cNvSpPr/>
          <p:nvPr/>
        </p:nvSpPr>
        <p:spPr bwMode="auto">
          <a:xfrm>
            <a:off x="3273971" y="4974183"/>
            <a:ext cx="1952625" cy="719138"/>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eaLnBrk="1" hangingPunct="1">
              <a:defRPr/>
            </a:pPr>
            <a:r>
              <a:rPr lang="de-DE" sz="1400" b="1" dirty="0">
                <a:solidFill>
                  <a:srgbClr val="000000"/>
                </a:solidFill>
                <a:latin typeface="Century Gothic" panose="020B0502020202020204" pitchFamily="34" charset="0"/>
              </a:rPr>
              <a:t>Konsultation</a:t>
            </a:r>
          </a:p>
        </p:txBody>
      </p:sp>
      <p:sp>
        <p:nvSpPr>
          <p:cNvPr id="714774" name="Abgerundetes Rechteck 31">
            <a:extLst>
              <a:ext uri="{FF2B5EF4-FFF2-40B4-BE49-F238E27FC236}">
                <a16:creationId xmlns:a16="http://schemas.microsoft.com/office/drawing/2014/main" id="{30238C17-E702-4A22-AADA-BF375353D4C9}"/>
              </a:ext>
            </a:extLst>
          </p:cNvPr>
          <p:cNvSpPr>
            <a:spLocks noChangeArrowheads="1"/>
          </p:cNvSpPr>
          <p:nvPr/>
        </p:nvSpPr>
        <p:spPr bwMode="auto">
          <a:xfrm>
            <a:off x="5569372" y="4959896"/>
            <a:ext cx="2154237" cy="719137"/>
          </a:xfrm>
          <a:prstGeom prst="roundRect">
            <a:avLst>
              <a:gd name="adj" fmla="val 16667"/>
            </a:avLst>
          </a:prstGeom>
          <a:solidFill>
            <a:srgbClr val="F2DBDB"/>
          </a:solidFill>
          <a:ln w="9525" algn="ctr">
            <a:noFill/>
            <a:round/>
            <a:headEnd/>
            <a:tailEnd/>
          </a:ln>
        </p:spPr>
        <p:txBody>
          <a:bodyPr lIns="90000" tIns="46800" rIns="90000" bIns="468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400" b="1">
                <a:solidFill>
                  <a:srgbClr val="000000"/>
                </a:solidFill>
                <a:latin typeface="Century Gothic" panose="020B0502020202020204" pitchFamily="34" charset="0"/>
              </a:rPr>
              <a:t>Auftragsbegleitende</a:t>
            </a:r>
            <a:br>
              <a:rPr lang="de-DE" altLang="de-DE" sz="1400" b="1" u="sng">
                <a:solidFill>
                  <a:srgbClr val="000000"/>
                </a:solidFill>
                <a:latin typeface="Century Gothic" panose="020B0502020202020204" pitchFamily="34" charset="0"/>
              </a:rPr>
            </a:br>
            <a:r>
              <a:rPr lang="de-DE" altLang="de-DE" sz="1400" b="1">
                <a:solidFill>
                  <a:srgbClr val="000000"/>
                </a:solidFill>
                <a:latin typeface="Century Gothic" panose="020B0502020202020204" pitchFamily="34" charset="0"/>
              </a:rPr>
              <a:t>Qualitätssicherung</a:t>
            </a:r>
          </a:p>
        </p:txBody>
      </p:sp>
      <p:sp>
        <p:nvSpPr>
          <p:cNvPr id="41" name="Abgerundetes Rechteck 40">
            <a:extLst>
              <a:ext uri="{FF2B5EF4-FFF2-40B4-BE49-F238E27FC236}">
                <a16:creationId xmlns:a16="http://schemas.microsoft.com/office/drawing/2014/main" id="{A8EBB6D4-FED2-4BEA-9C2A-C6CC520EA4AE}"/>
              </a:ext>
            </a:extLst>
          </p:cNvPr>
          <p:cNvSpPr/>
          <p:nvPr/>
        </p:nvSpPr>
        <p:spPr bwMode="auto">
          <a:xfrm>
            <a:off x="7285038" y="4212084"/>
            <a:ext cx="1339850" cy="358775"/>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eaLnBrk="1" hangingPunct="1">
              <a:defRPr/>
            </a:pPr>
            <a:r>
              <a:rPr lang="de-DE" sz="1400" b="1" dirty="0">
                <a:solidFill>
                  <a:srgbClr val="000000"/>
                </a:solidFill>
                <a:latin typeface="Century Gothic" panose="020B0502020202020204" pitchFamily="34" charset="0"/>
              </a:rPr>
              <a:t>Nachschau</a:t>
            </a:r>
          </a:p>
        </p:txBody>
      </p:sp>
      <p:sp>
        <p:nvSpPr>
          <p:cNvPr id="24" name="Textfeld 1">
            <a:extLst>
              <a:ext uri="{FF2B5EF4-FFF2-40B4-BE49-F238E27FC236}">
                <a16:creationId xmlns:a16="http://schemas.microsoft.com/office/drawing/2014/main" id="{66D43A36-00BB-4CE0-B08E-112BE1ED293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5">
            <a:extLst>
              <a:ext uri="{FF2B5EF4-FFF2-40B4-BE49-F238E27FC236}">
                <a16:creationId xmlns:a16="http://schemas.microsoft.com/office/drawing/2014/main" id="{58E30913-22C5-456D-82BF-0B77BFE22CAE}"/>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716803" name="Rectangle 2">
            <a:extLst>
              <a:ext uri="{FF2B5EF4-FFF2-40B4-BE49-F238E27FC236}">
                <a16:creationId xmlns:a16="http://schemas.microsoft.com/office/drawing/2014/main" id="{F0C43B58-7028-4EF0-8E71-A2EFBC9F6402}"/>
              </a:ext>
            </a:extLst>
          </p:cNvPr>
          <p:cNvSpPr txBox="1">
            <a:spLocks/>
          </p:cNvSpPr>
          <p:nvPr/>
        </p:nvSpPr>
        <p:spPr bwMode="auto">
          <a:xfrm>
            <a:off x="1064066" y="1412875"/>
            <a:ext cx="1081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8.6.1 Regelfall Berichtskritik</a:t>
            </a:r>
          </a:p>
        </p:txBody>
      </p:sp>
      <p:sp>
        <p:nvSpPr>
          <p:cNvPr id="716804" name="Rectangle 9">
            <a:extLst>
              <a:ext uri="{FF2B5EF4-FFF2-40B4-BE49-F238E27FC236}">
                <a16:creationId xmlns:a16="http://schemas.microsoft.com/office/drawing/2014/main" id="{02AEF945-8FD3-4802-8609-D10CE0958E31}"/>
              </a:ext>
            </a:extLst>
          </p:cNvPr>
          <p:cNvSpPr>
            <a:spLocks noChangeArrowheads="1"/>
          </p:cNvSpPr>
          <p:nvPr/>
        </p:nvSpPr>
        <p:spPr bwMode="auto">
          <a:xfrm>
            <a:off x="982663" y="1844675"/>
            <a:ext cx="1086485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tabLst>
                <a:tab pos="542925" algn="l"/>
              </a:tabLst>
              <a:defRPr>
                <a:solidFill>
                  <a:schemeClr val="tx1"/>
                </a:solidFill>
                <a:latin typeface="Arial" panose="020B0604020202020204" pitchFamily="34" charset="0"/>
                <a:cs typeface="Arial" panose="020B0604020202020204" pitchFamily="34" charset="0"/>
              </a:defRPr>
            </a:lvl1pPr>
            <a:lvl2pPr marL="542925" indent="-276225">
              <a:tabLst>
                <a:tab pos="542925" algn="l"/>
              </a:tabLst>
              <a:defRPr>
                <a:solidFill>
                  <a:schemeClr val="tx1"/>
                </a:solidFill>
                <a:latin typeface="Arial" panose="020B0604020202020204" pitchFamily="34" charset="0"/>
                <a:cs typeface="Arial" panose="020B0604020202020204" pitchFamily="34" charset="0"/>
              </a:defRPr>
            </a:lvl2pPr>
            <a:lvl3pPr marL="1428750" indent="-228600">
              <a:tabLst>
                <a:tab pos="542925" algn="l"/>
              </a:tabLst>
              <a:defRPr>
                <a:solidFill>
                  <a:schemeClr val="tx1"/>
                </a:solidFill>
                <a:latin typeface="Arial" panose="020B0604020202020204" pitchFamily="34" charset="0"/>
                <a:cs typeface="Arial" panose="020B0604020202020204" pitchFamily="34" charset="0"/>
              </a:defRPr>
            </a:lvl3pPr>
            <a:lvl4pPr marL="1600200" indent="-228600">
              <a:tabLst>
                <a:tab pos="542925" algn="l"/>
              </a:tabLst>
              <a:defRPr>
                <a:solidFill>
                  <a:schemeClr val="tx1"/>
                </a:solidFill>
                <a:latin typeface="Arial" panose="020B0604020202020204" pitchFamily="34" charset="0"/>
                <a:cs typeface="Arial" panose="020B0604020202020204" pitchFamily="34" charset="0"/>
              </a:defRPr>
            </a:lvl4pPr>
            <a:lvl5pPr marL="2057400" indent="-228600">
              <a:tabLst>
                <a:tab pos="542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42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42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42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42925"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buFont typeface="Arial" panose="020B0604020202020204" pitchFamily="34" charset="0"/>
              <a:buAutoNum type="alphaLcPeriod"/>
              <a:tabLst>
                <a:tab pos="266700" algn="l"/>
              </a:tabLst>
            </a:pPr>
            <a:r>
              <a:rPr lang="de-DE" altLang="de-DE" sz="1600" b="1">
                <a:solidFill>
                  <a:srgbClr val="00B0F0"/>
                </a:solidFill>
                <a:latin typeface="Century Gothic" panose="020B0502020202020204" pitchFamily="34" charset="0"/>
              </a:rPr>
              <a:t>Wann?</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Berichtskritik ist durchzuführen, bevor das Prüfungsergebnis an den Mandanten mitgeteilt wird.</a:t>
            </a:r>
            <a:br>
              <a:rPr lang="de-DE" altLang="de-DE" sz="1600">
                <a:solidFill>
                  <a:srgbClr val="000000"/>
                </a:solidFill>
                <a:latin typeface="Century Gothic" panose="020B0502020202020204" pitchFamily="34" charset="0"/>
              </a:rPr>
            </a:br>
            <a:endParaRPr lang="de-DE" altLang="de-DE" sz="1600">
              <a:solidFill>
                <a:srgbClr val="000000"/>
              </a:solidFill>
              <a:latin typeface="Century Gothic" panose="020B0502020202020204" pitchFamily="34" charset="0"/>
            </a:endParaRPr>
          </a:p>
          <a:p>
            <a:pPr eaLnBrk="1" hangingPunct="1">
              <a:spcBef>
                <a:spcPts val="600"/>
              </a:spcBef>
              <a:spcAft>
                <a:spcPts val="600"/>
              </a:spcAft>
              <a:buFont typeface="Arial" panose="020B0604020202020204" pitchFamily="34" charset="0"/>
              <a:buAutoNum type="alphaLcPeriod"/>
              <a:tabLst>
                <a:tab pos="266700" algn="l"/>
              </a:tabLst>
            </a:pPr>
            <a:r>
              <a:rPr lang="de-DE" altLang="de-DE" sz="1600" b="1">
                <a:solidFill>
                  <a:srgbClr val="00B0F0"/>
                </a:solidFill>
                <a:latin typeface="Century Gothic" panose="020B0502020202020204" pitchFamily="34" charset="0"/>
              </a:rPr>
              <a:t>Wer?</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Die Berichtskritik ist von einer Person durchzuführen, die nicht wesentlich an der Berichts-</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schreibung beteiligt war.</a:t>
            </a:r>
            <a:br>
              <a:rPr lang="de-DE" altLang="de-DE" sz="1600">
                <a:solidFill>
                  <a:srgbClr val="000000"/>
                </a:solidFill>
                <a:latin typeface="Century Gothic" panose="020B0502020202020204" pitchFamily="34" charset="0"/>
              </a:rPr>
            </a:br>
            <a:endParaRPr lang="de-DE" altLang="de-DE" sz="1600" b="1">
              <a:solidFill>
                <a:srgbClr val="000000"/>
              </a:solidFill>
              <a:latin typeface="Century Gothic" panose="020B0502020202020204" pitchFamily="34" charset="0"/>
            </a:endParaRPr>
          </a:p>
          <a:p>
            <a:pPr eaLnBrk="1" hangingPunct="1">
              <a:spcBef>
                <a:spcPts val="600"/>
              </a:spcBef>
              <a:spcAft>
                <a:spcPts val="600"/>
              </a:spcAft>
              <a:buFont typeface="Arial" panose="020B0604020202020204" pitchFamily="34" charset="0"/>
              <a:buAutoNum type="alphaLcPeriod"/>
              <a:tabLst>
                <a:tab pos="266700" algn="l"/>
              </a:tabLst>
            </a:pPr>
            <a:r>
              <a:rPr lang="de-DE" altLang="de-DE" sz="1600" b="1">
                <a:solidFill>
                  <a:srgbClr val="00B0F0"/>
                </a:solidFill>
                <a:latin typeface="Century Gothic" panose="020B0502020202020204" pitchFamily="34" charset="0"/>
              </a:rPr>
              <a:t>Warum?</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Es sollen Fehler bei der Prüfungsdurchführung bzw. bei der Beschreibung durch eine</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„außenstehende fachlich und persönlich geeignete Person“ festgestellt werden.</a:t>
            </a:r>
          </a:p>
          <a:p>
            <a:pPr marL="534988" lvl="1" indent="-266700" eaLnBrk="1" hangingPunct="1">
              <a:spcBef>
                <a:spcPts val="600"/>
              </a:spcBef>
              <a:spcAft>
                <a:spcPts val="600"/>
              </a:spcAft>
              <a:buFont typeface="Symbol" panose="05050102010706020507" pitchFamily="18" charset="2"/>
              <a:buChar char="-"/>
              <a:tabLst>
                <a:tab pos="630238" algn="l"/>
              </a:tabLst>
            </a:pPr>
            <a:r>
              <a:rPr lang="de-DE" altLang="de-DE" sz="1600">
                <a:solidFill>
                  <a:srgbClr val="000000"/>
                </a:solidFill>
                <a:latin typeface="Century Gothic" panose="020B0502020202020204" pitchFamily="34" charset="0"/>
              </a:rPr>
              <a:t>Die Berichtskritik ist in jedem Fall vor Mitteilung des Prüfungsergebnisses, d. h. Auslieferung</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des Prüfungsberichts, durchzuführen.</a:t>
            </a:r>
          </a:p>
        </p:txBody>
      </p:sp>
      <p:sp>
        <p:nvSpPr>
          <p:cNvPr id="716805" name="Rectangle 2">
            <a:extLst>
              <a:ext uri="{FF2B5EF4-FFF2-40B4-BE49-F238E27FC236}">
                <a16:creationId xmlns:a16="http://schemas.microsoft.com/office/drawing/2014/main" id="{8002E4D5-6D87-4752-827F-6B8A61246ED3}"/>
              </a:ext>
            </a:extLst>
          </p:cNvPr>
          <p:cNvSpPr txBox="1">
            <a:spLocks/>
          </p:cNvSpPr>
          <p:nvPr/>
        </p:nvSpPr>
        <p:spPr bwMode="auto">
          <a:xfrm>
            <a:off x="1063017" y="1015579"/>
            <a:ext cx="10810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 Abgrenzung zu anderen QS-Maßnahmen, Forts.</a:t>
            </a:r>
          </a:p>
        </p:txBody>
      </p:sp>
      <p:sp>
        <p:nvSpPr>
          <p:cNvPr id="8" name="Textfeld 1">
            <a:extLst>
              <a:ext uri="{FF2B5EF4-FFF2-40B4-BE49-F238E27FC236}">
                <a16:creationId xmlns:a16="http://schemas.microsoft.com/office/drawing/2014/main" id="{D222D808-8211-4D60-A8F7-2ECE77B690F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102624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2.1.3 Geschätzte Werte in der Rechnungslegung</a:t>
            </a:r>
          </a:p>
        </p:txBody>
      </p:sp>
      <p:sp>
        <p:nvSpPr>
          <p:cNvPr id="22" name="Rechteck: abgerundete Ecken 21">
            <a:extLst>
              <a:ext uri="{FF2B5EF4-FFF2-40B4-BE49-F238E27FC236}">
                <a16:creationId xmlns:a16="http://schemas.microsoft.com/office/drawing/2014/main" id="{827DE45A-A3F0-42BD-9E2B-3BD551F9293A}"/>
              </a:ext>
            </a:extLst>
          </p:cNvPr>
          <p:cNvSpPr/>
          <p:nvPr/>
        </p:nvSpPr>
        <p:spPr>
          <a:xfrm>
            <a:off x="1631504" y="1606774"/>
            <a:ext cx="4719781" cy="61327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Century Gothic" panose="020B0502020202020204" pitchFamily="34" charset="0"/>
              </a:rPr>
              <a:t>Erfordernis einer </a:t>
            </a:r>
            <a:r>
              <a:rPr lang="de-DE" sz="1400" b="1" dirty="0">
                <a:solidFill>
                  <a:schemeClr val="bg1"/>
                </a:solidFill>
                <a:highlight>
                  <a:srgbClr val="FF0000"/>
                </a:highlight>
                <a:latin typeface="Century Gothic" panose="020B0502020202020204" pitchFamily="34" charset="0"/>
              </a:rPr>
              <a:t>Schätzung</a:t>
            </a:r>
            <a:r>
              <a:rPr lang="de-DE" sz="1400" dirty="0">
                <a:solidFill>
                  <a:schemeClr val="tx1"/>
                </a:solidFill>
                <a:latin typeface="Century Gothic" panose="020B0502020202020204" pitchFamily="34" charset="0"/>
              </a:rPr>
              <a:t> für eine Bewertung wird erkannt</a:t>
            </a:r>
          </a:p>
        </p:txBody>
      </p:sp>
      <p:sp>
        <p:nvSpPr>
          <p:cNvPr id="23" name="Ellipse 22">
            <a:extLst>
              <a:ext uri="{FF2B5EF4-FFF2-40B4-BE49-F238E27FC236}">
                <a16:creationId xmlns:a16="http://schemas.microsoft.com/office/drawing/2014/main" id="{72DD903E-30A0-4A21-9A53-D4B825CDC194}"/>
              </a:ext>
            </a:extLst>
          </p:cNvPr>
          <p:cNvSpPr/>
          <p:nvPr/>
        </p:nvSpPr>
        <p:spPr>
          <a:xfrm>
            <a:off x="6615305" y="1606774"/>
            <a:ext cx="3169489" cy="648324"/>
          </a:xfrm>
          <a:prstGeom prst="ellipse">
            <a:avLst/>
          </a:prstGeom>
          <a:solidFill>
            <a:srgbClr val="F2DBDB"/>
          </a:solidFill>
          <a:ln>
            <a:solidFill>
              <a:srgbClr val="F2DBD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a:solidFill>
                  <a:schemeClr val="tx1"/>
                </a:solidFill>
                <a:latin typeface="Century Gothic" panose="020B0502020202020204" pitchFamily="34" charset="0"/>
              </a:rPr>
              <a:t>Inhärente Wissens- und Datenbeschränkungen</a:t>
            </a:r>
          </a:p>
        </p:txBody>
      </p:sp>
      <p:sp>
        <p:nvSpPr>
          <p:cNvPr id="24" name="Textfeld 23">
            <a:extLst>
              <a:ext uri="{FF2B5EF4-FFF2-40B4-BE49-F238E27FC236}">
                <a16:creationId xmlns:a16="http://schemas.microsoft.com/office/drawing/2014/main" id="{F467ECC7-35BC-46A8-A9AD-E145980401D8}"/>
              </a:ext>
            </a:extLst>
          </p:cNvPr>
          <p:cNvSpPr txBox="1"/>
          <p:nvPr/>
        </p:nvSpPr>
        <p:spPr>
          <a:xfrm>
            <a:off x="6620705" y="2513716"/>
            <a:ext cx="3104149" cy="307777"/>
          </a:xfrm>
          <a:prstGeom prst="rect">
            <a:avLst/>
          </a:prstGeom>
          <a:noFill/>
        </p:spPr>
        <p:txBody>
          <a:bodyPr wrap="square" rtlCol="0">
            <a:spAutoFit/>
          </a:bodyPr>
          <a:lstStyle/>
          <a:p>
            <a:pPr algn="ctr"/>
            <a:r>
              <a:rPr lang="de-DE" sz="1400" b="1" dirty="0">
                <a:solidFill>
                  <a:srgbClr val="FF0000"/>
                </a:solidFill>
                <a:latin typeface="Century Gothic" panose="020B0502020202020204" pitchFamily="34" charset="0"/>
              </a:rPr>
              <a:t>SCHÄTZUNSICHERHEIT</a:t>
            </a:r>
            <a:endParaRPr lang="de-DE" b="1" dirty="0">
              <a:solidFill>
                <a:srgbClr val="FF0000"/>
              </a:solidFill>
              <a:latin typeface="Century Gothic" panose="020B0502020202020204" pitchFamily="34" charset="0"/>
            </a:endParaRPr>
          </a:p>
        </p:txBody>
      </p:sp>
      <p:sp>
        <p:nvSpPr>
          <p:cNvPr id="25" name="Pfeil: nach unten 24">
            <a:extLst>
              <a:ext uri="{FF2B5EF4-FFF2-40B4-BE49-F238E27FC236}">
                <a16:creationId xmlns:a16="http://schemas.microsoft.com/office/drawing/2014/main" id="{D83AE40B-4060-4FE6-9293-A4A7629CC63E}"/>
              </a:ext>
            </a:extLst>
          </p:cNvPr>
          <p:cNvSpPr/>
          <p:nvPr/>
        </p:nvSpPr>
        <p:spPr>
          <a:xfrm>
            <a:off x="8192875" y="2279136"/>
            <a:ext cx="120072" cy="279796"/>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27" name="Rechteck: abgerundete Ecken 26">
            <a:extLst>
              <a:ext uri="{FF2B5EF4-FFF2-40B4-BE49-F238E27FC236}">
                <a16:creationId xmlns:a16="http://schemas.microsoft.com/office/drawing/2014/main" id="{09147291-923F-4DC6-AAC9-BC071506FCF3}"/>
              </a:ext>
            </a:extLst>
          </p:cNvPr>
          <p:cNvSpPr/>
          <p:nvPr/>
        </p:nvSpPr>
        <p:spPr>
          <a:xfrm>
            <a:off x="1631504" y="2386303"/>
            <a:ext cx="4719781" cy="6132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latin typeface="Century Gothic" panose="020B0502020202020204" pitchFamily="34" charset="0"/>
              </a:rPr>
              <a:t>Unterschiedliche</a:t>
            </a:r>
            <a:r>
              <a:rPr lang="de-DE" sz="1400" dirty="0">
                <a:solidFill>
                  <a:schemeClr val="tx1"/>
                </a:solidFill>
                <a:latin typeface="Century Gothic" panose="020B0502020202020204" pitchFamily="34" charset="0"/>
              </a:rPr>
              <a:t> Bewertungsergebnisse möglich</a:t>
            </a:r>
          </a:p>
        </p:txBody>
      </p:sp>
      <p:sp>
        <p:nvSpPr>
          <p:cNvPr id="29" name="Pfeil: nach links 28">
            <a:extLst>
              <a:ext uri="{FF2B5EF4-FFF2-40B4-BE49-F238E27FC236}">
                <a16:creationId xmlns:a16="http://schemas.microsoft.com/office/drawing/2014/main" id="{EF69B7D5-B766-4BF2-9CA9-52F29BB287C3}"/>
              </a:ext>
            </a:extLst>
          </p:cNvPr>
          <p:cNvSpPr/>
          <p:nvPr/>
        </p:nvSpPr>
        <p:spPr>
          <a:xfrm>
            <a:off x="6433326" y="2606049"/>
            <a:ext cx="712164" cy="123711"/>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30" name="Rechteck: abgerundete Ecken 29">
            <a:extLst>
              <a:ext uri="{FF2B5EF4-FFF2-40B4-BE49-F238E27FC236}">
                <a16:creationId xmlns:a16="http://schemas.microsoft.com/office/drawing/2014/main" id="{138B5AD9-9607-4AF4-83DE-31B9CD3858C7}"/>
              </a:ext>
            </a:extLst>
          </p:cNvPr>
          <p:cNvSpPr/>
          <p:nvPr/>
        </p:nvSpPr>
        <p:spPr>
          <a:xfrm>
            <a:off x="1631504" y="3513612"/>
            <a:ext cx="5151595" cy="6132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entury Gothic" panose="020B0502020202020204" pitchFamily="34" charset="0"/>
              </a:rPr>
              <a:t>Schätzungsprozess</a:t>
            </a:r>
            <a:br>
              <a:rPr lang="de-DE" sz="1400" dirty="0">
                <a:solidFill>
                  <a:schemeClr val="tx1"/>
                </a:solidFill>
                <a:latin typeface="Century Gothic" panose="020B0502020202020204" pitchFamily="34" charset="0"/>
              </a:rPr>
            </a:br>
            <a:r>
              <a:rPr lang="de-DE" sz="1400" dirty="0">
                <a:solidFill>
                  <a:schemeClr val="tx1"/>
                </a:solidFill>
                <a:latin typeface="Century Gothic" panose="020B0502020202020204" pitchFamily="34" charset="0"/>
              </a:rPr>
              <a:t>zur Ableitung von Werten (Geldbetrag)</a:t>
            </a:r>
          </a:p>
        </p:txBody>
      </p:sp>
      <p:sp>
        <p:nvSpPr>
          <p:cNvPr id="31" name="Rechteck: abgerundete Ecken 30">
            <a:extLst>
              <a:ext uri="{FF2B5EF4-FFF2-40B4-BE49-F238E27FC236}">
                <a16:creationId xmlns:a16="http://schemas.microsoft.com/office/drawing/2014/main" id="{74C88A83-66C3-449D-8031-C81ADF8F337B}"/>
              </a:ext>
            </a:extLst>
          </p:cNvPr>
          <p:cNvSpPr/>
          <p:nvPr/>
        </p:nvSpPr>
        <p:spPr>
          <a:xfrm>
            <a:off x="1631504" y="4450815"/>
            <a:ext cx="2512291" cy="7214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Century Gothic" panose="020B0502020202020204" pitchFamily="34" charset="0"/>
              </a:rPr>
              <a:t>Auswahl und Anwendung von </a:t>
            </a:r>
          </a:p>
          <a:p>
            <a:pPr algn="ctr"/>
            <a:r>
              <a:rPr lang="de-DE" b="1" dirty="0">
                <a:solidFill>
                  <a:srgbClr val="FF0000"/>
                </a:solidFill>
                <a:latin typeface="Century Gothic" panose="020B0502020202020204" pitchFamily="34" charset="0"/>
              </a:rPr>
              <a:t>M</a:t>
            </a:r>
            <a:r>
              <a:rPr lang="de-DE" sz="1400" b="1" dirty="0">
                <a:solidFill>
                  <a:schemeClr val="tx1"/>
                </a:solidFill>
                <a:latin typeface="Century Gothic" panose="020B0502020202020204" pitchFamily="34" charset="0"/>
              </a:rPr>
              <a:t>ethoden (incl. Modelle)</a:t>
            </a:r>
            <a:endParaRPr lang="de-DE" sz="1400" dirty="0">
              <a:solidFill>
                <a:schemeClr val="tx1"/>
              </a:solidFill>
              <a:latin typeface="Century Gothic" panose="020B0502020202020204" pitchFamily="34" charset="0"/>
            </a:endParaRPr>
          </a:p>
        </p:txBody>
      </p:sp>
      <p:sp>
        <p:nvSpPr>
          <p:cNvPr id="32" name="Rechteck: abgerundete Ecken 31">
            <a:extLst>
              <a:ext uri="{FF2B5EF4-FFF2-40B4-BE49-F238E27FC236}">
                <a16:creationId xmlns:a16="http://schemas.microsoft.com/office/drawing/2014/main" id="{DD5C8C37-4B15-4D73-AADA-482A2D18B023}"/>
              </a:ext>
            </a:extLst>
          </p:cNvPr>
          <p:cNvSpPr/>
          <p:nvPr/>
        </p:nvSpPr>
        <p:spPr>
          <a:xfrm>
            <a:off x="4270808" y="4450815"/>
            <a:ext cx="2512291" cy="7214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Century Gothic" panose="020B0502020202020204" pitchFamily="34" charset="0"/>
              </a:rPr>
              <a:t>Unter Verwendung von </a:t>
            </a:r>
          </a:p>
          <a:p>
            <a:pPr algn="ctr"/>
            <a:r>
              <a:rPr lang="de-DE" b="1" dirty="0">
                <a:solidFill>
                  <a:srgbClr val="FF0000"/>
                </a:solidFill>
                <a:latin typeface="Century Gothic" panose="020B0502020202020204" pitchFamily="34" charset="0"/>
              </a:rPr>
              <a:t>A</a:t>
            </a:r>
            <a:r>
              <a:rPr lang="de-DE" sz="1400" b="1" dirty="0">
                <a:solidFill>
                  <a:schemeClr val="tx1"/>
                </a:solidFill>
                <a:latin typeface="Century Gothic" panose="020B0502020202020204" pitchFamily="34" charset="0"/>
              </a:rPr>
              <a:t>nnahmen + </a:t>
            </a:r>
            <a:r>
              <a:rPr lang="de-DE" b="1" dirty="0">
                <a:solidFill>
                  <a:srgbClr val="FF0000"/>
                </a:solidFill>
                <a:latin typeface="Century Gothic" panose="020B0502020202020204" pitchFamily="34" charset="0"/>
              </a:rPr>
              <a:t>D</a:t>
            </a:r>
            <a:r>
              <a:rPr lang="de-DE" sz="1400" b="1" dirty="0">
                <a:solidFill>
                  <a:schemeClr val="tx1"/>
                </a:solidFill>
                <a:latin typeface="Century Gothic" panose="020B0502020202020204" pitchFamily="34" charset="0"/>
              </a:rPr>
              <a:t>aten</a:t>
            </a:r>
            <a:endParaRPr lang="de-DE" sz="1400" dirty="0">
              <a:solidFill>
                <a:schemeClr val="tx1"/>
              </a:solidFill>
              <a:latin typeface="Century Gothic" panose="020B0502020202020204" pitchFamily="34" charset="0"/>
            </a:endParaRPr>
          </a:p>
        </p:txBody>
      </p:sp>
      <p:cxnSp>
        <p:nvCxnSpPr>
          <p:cNvPr id="33" name="Verbinder: gewinkelt 32">
            <a:extLst>
              <a:ext uri="{FF2B5EF4-FFF2-40B4-BE49-F238E27FC236}">
                <a16:creationId xmlns:a16="http://schemas.microsoft.com/office/drawing/2014/main" id="{4508A9CA-94C4-4199-A3FB-91D9D83419B2}"/>
              </a:ext>
            </a:extLst>
          </p:cNvPr>
          <p:cNvCxnSpPr>
            <a:cxnSpLocks/>
          </p:cNvCxnSpPr>
          <p:nvPr/>
        </p:nvCxnSpPr>
        <p:spPr>
          <a:xfrm rot="5400000">
            <a:off x="3385512" y="3629025"/>
            <a:ext cx="323928" cy="131965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Verbinder: gewinkelt 33">
            <a:extLst>
              <a:ext uri="{FF2B5EF4-FFF2-40B4-BE49-F238E27FC236}">
                <a16:creationId xmlns:a16="http://schemas.microsoft.com/office/drawing/2014/main" id="{76D3D13D-9C3E-4334-8BCA-44B1987A1ED7}"/>
              </a:ext>
            </a:extLst>
          </p:cNvPr>
          <p:cNvCxnSpPr>
            <a:cxnSpLocks/>
          </p:cNvCxnSpPr>
          <p:nvPr/>
        </p:nvCxnSpPr>
        <p:spPr>
          <a:xfrm rot="16200000" flipH="1">
            <a:off x="4705164" y="3629025"/>
            <a:ext cx="323928" cy="131965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Geschweifte Klammer rechts 34">
            <a:extLst>
              <a:ext uri="{FF2B5EF4-FFF2-40B4-BE49-F238E27FC236}">
                <a16:creationId xmlns:a16="http://schemas.microsoft.com/office/drawing/2014/main" id="{32F2E9F5-8FD5-4EBC-8F8A-1374C03362EE}"/>
              </a:ext>
            </a:extLst>
          </p:cNvPr>
          <p:cNvSpPr/>
          <p:nvPr/>
        </p:nvSpPr>
        <p:spPr>
          <a:xfrm>
            <a:off x="6923940" y="3552891"/>
            <a:ext cx="221550" cy="153229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Century Gothic" panose="020B0502020202020204" pitchFamily="34" charset="0"/>
            </a:endParaRPr>
          </a:p>
        </p:txBody>
      </p:sp>
      <p:sp>
        <p:nvSpPr>
          <p:cNvPr id="36" name="Ellipse 35">
            <a:extLst>
              <a:ext uri="{FF2B5EF4-FFF2-40B4-BE49-F238E27FC236}">
                <a16:creationId xmlns:a16="http://schemas.microsoft.com/office/drawing/2014/main" id="{DA576FE1-C5B7-4927-A532-E307D2BC194C}"/>
              </a:ext>
            </a:extLst>
          </p:cNvPr>
          <p:cNvSpPr/>
          <p:nvPr/>
        </p:nvSpPr>
        <p:spPr>
          <a:xfrm>
            <a:off x="7345131" y="3831194"/>
            <a:ext cx="2357622" cy="648324"/>
          </a:xfrm>
          <a:prstGeom prst="ellipse">
            <a:avLst/>
          </a:prstGeom>
          <a:solidFill>
            <a:srgbClr val="F2DBDB"/>
          </a:solidFill>
          <a:ln>
            <a:solidFill>
              <a:srgbClr val="F2DBD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a:solidFill>
                  <a:schemeClr val="tx1"/>
                </a:solidFill>
                <a:latin typeface="Century Gothic" panose="020B0502020202020204" pitchFamily="34" charset="0"/>
              </a:rPr>
              <a:t>„</a:t>
            </a:r>
            <a:r>
              <a:rPr lang="de-DE" sz="1200" b="1" dirty="0">
                <a:solidFill>
                  <a:schemeClr val="tx1"/>
                </a:solidFill>
                <a:latin typeface="Century Gothic" panose="020B0502020202020204" pitchFamily="34" charset="0"/>
              </a:rPr>
              <a:t>Urteilsvermögen</a:t>
            </a:r>
            <a:r>
              <a:rPr lang="de-DE" sz="1200" dirty="0">
                <a:solidFill>
                  <a:schemeClr val="tx1"/>
                </a:solidFill>
                <a:latin typeface="Century Gothic" panose="020B0502020202020204" pitchFamily="34" charset="0"/>
              </a:rPr>
              <a:t>“ notwendig</a:t>
            </a:r>
          </a:p>
        </p:txBody>
      </p:sp>
      <p:sp>
        <p:nvSpPr>
          <p:cNvPr id="37" name="Pfeil: nach unten 36">
            <a:extLst>
              <a:ext uri="{FF2B5EF4-FFF2-40B4-BE49-F238E27FC236}">
                <a16:creationId xmlns:a16="http://schemas.microsoft.com/office/drawing/2014/main" id="{9A05DCC2-7E96-4CC0-B1C6-05DB4C47D43E}"/>
              </a:ext>
            </a:extLst>
          </p:cNvPr>
          <p:cNvSpPr/>
          <p:nvPr/>
        </p:nvSpPr>
        <p:spPr>
          <a:xfrm>
            <a:off x="8467559" y="4586602"/>
            <a:ext cx="112766" cy="85862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38" name="Geschweifte Klammer rechts 37">
            <a:extLst>
              <a:ext uri="{FF2B5EF4-FFF2-40B4-BE49-F238E27FC236}">
                <a16:creationId xmlns:a16="http://schemas.microsoft.com/office/drawing/2014/main" id="{D2A95F50-A166-4099-9AF8-4851475F6F7A}"/>
              </a:ext>
            </a:extLst>
          </p:cNvPr>
          <p:cNvSpPr/>
          <p:nvPr/>
        </p:nvSpPr>
        <p:spPr>
          <a:xfrm rot="5400000">
            <a:off x="5205376" y="1837673"/>
            <a:ext cx="439928" cy="74121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Century Gothic" panose="020B0502020202020204" pitchFamily="34" charset="0"/>
            </a:endParaRPr>
          </a:p>
        </p:txBody>
      </p:sp>
      <p:sp>
        <p:nvSpPr>
          <p:cNvPr id="39" name="Textfeld 38">
            <a:extLst>
              <a:ext uri="{FF2B5EF4-FFF2-40B4-BE49-F238E27FC236}">
                <a16:creationId xmlns:a16="http://schemas.microsoft.com/office/drawing/2014/main" id="{4886CF9A-A6EA-4FC1-A58C-2C67101D43C6}"/>
              </a:ext>
            </a:extLst>
          </p:cNvPr>
          <p:cNvSpPr txBox="1"/>
          <p:nvPr/>
        </p:nvSpPr>
        <p:spPr>
          <a:xfrm>
            <a:off x="1838539" y="5877272"/>
            <a:ext cx="7412182" cy="307777"/>
          </a:xfrm>
          <a:prstGeom prst="rect">
            <a:avLst/>
          </a:prstGeom>
          <a:noFill/>
        </p:spPr>
        <p:txBody>
          <a:bodyPr wrap="square" rtlCol="0">
            <a:spAutoFit/>
          </a:bodyPr>
          <a:lstStyle/>
          <a:p>
            <a:pPr algn="ctr"/>
            <a:r>
              <a:rPr lang="de-DE" sz="1400" b="1" dirty="0">
                <a:solidFill>
                  <a:srgbClr val="FF0000"/>
                </a:solidFill>
                <a:latin typeface="Century Gothic" panose="020B0502020202020204" pitchFamily="34" charset="0"/>
              </a:rPr>
              <a:t>Risiko</a:t>
            </a:r>
            <a:r>
              <a:rPr lang="de-DE" sz="1400" dirty="0">
                <a:latin typeface="Century Gothic" panose="020B0502020202020204" pitchFamily="34" charset="0"/>
              </a:rPr>
              <a:t>: Schätzwerte führen zu wesentlichen falschen Darstellungen</a:t>
            </a:r>
          </a:p>
        </p:txBody>
      </p:sp>
      <p:cxnSp>
        <p:nvCxnSpPr>
          <p:cNvPr id="40" name="Gerade Verbindung mit Pfeil 39">
            <a:extLst>
              <a:ext uri="{FF2B5EF4-FFF2-40B4-BE49-F238E27FC236}">
                <a16:creationId xmlns:a16="http://schemas.microsoft.com/office/drawing/2014/main" id="{54BB31CF-A916-473F-B27D-9A3CD66501DF}"/>
              </a:ext>
            </a:extLst>
          </p:cNvPr>
          <p:cNvCxnSpPr/>
          <p:nvPr/>
        </p:nvCxnSpPr>
        <p:spPr>
          <a:xfrm>
            <a:off x="4143795" y="2999578"/>
            <a:ext cx="0" cy="514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feld 1">
            <a:extLst>
              <a:ext uri="{FF2B5EF4-FFF2-40B4-BE49-F238E27FC236}">
                <a16:creationId xmlns:a16="http://schemas.microsoft.com/office/drawing/2014/main" id="{2E011A20-A515-4943-A513-61F61C322FC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4095711067"/>
      </p:ext>
    </p:extLst>
  </p:cSld>
  <p:clrMapOvr>
    <a:masterClrMapping/>
  </p:clrMapOvr>
  <p:transition spd="slow"/>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5">
            <a:extLst>
              <a:ext uri="{FF2B5EF4-FFF2-40B4-BE49-F238E27FC236}">
                <a16:creationId xmlns:a16="http://schemas.microsoft.com/office/drawing/2014/main" id="{A51E0BDC-1CE1-4A73-9E3F-A329D3783468}"/>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718851" name="Rectangle 2">
            <a:extLst>
              <a:ext uri="{FF2B5EF4-FFF2-40B4-BE49-F238E27FC236}">
                <a16:creationId xmlns:a16="http://schemas.microsoft.com/office/drawing/2014/main" id="{5D84C1BD-CE2A-4D76-8A88-03DDD652847E}"/>
              </a:ext>
            </a:extLst>
          </p:cNvPr>
          <p:cNvSpPr txBox="1">
            <a:spLocks/>
          </p:cNvSpPr>
          <p:nvPr/>
        </p:nvSpPr>
        <p:spPr bwMode="auto">
          <a:xfrm>
            <a:off x="1046814" y="103484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8.6.2 Auftragsbegleitende Qualitätssicherung</a:t>
            </a:r>
          </a:p>
        </p:txBody>
      </p:sp>
      <p:sp>
        <p:nvSpPr>
          <p:cNvPr id="24" name="Rectangle 9">
            <a:extLst>
              <a:ext uri="{FF2B5EF4-FFF2-40B4-BE49-F238E27FC236}">
                <a16:creationId xmlns:a16="http://schemas.microsoft.com/office/drawing/2014/main" id="{947E586F-F899-4A54-865B-2B1AB7997975}"/>
              </a:ext>
            </a:extLst>
          </p:cNvPr>
          <p:cNvSpPr>
            <a:spLocks noChangeArrowheads="1"/>
          </p:cNvSpPr>
          <p:nvPr/>
        </p:nvSpPr>
        <p:spPr bwMode="auto">
          <a:xfrm>
            <a:off x="965013" y="1425575"/>
            <a:ext cx="10874375"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75000"/>
              </a:spcBef>
              <a:buClr>
                <a:schemeClr val="tx1"/>
              </a:buClr>
              <a:buFont typeface="Wingdings" pitchFamily="2" charset="2"/>
              <a:tabLst>
                <a:tab pos="542925" algn="l"/>
              </a:tabLst>
              <a:defRPr sz="2000">
                <a:solidFill>
                  <a:schemeClr val="tx1"/>
                </a:solidFill>
                <a:latin typeface="Arial" pitchFamily="34" charset="0"/>
              </a:defRPr>
            </a:lvl1pPr>
            <a:lvl2pPr marL="1028700" indent="-285750" eaLnBrk="0" hangingPunct="0">
              <a:spcBef>
                <a:spcPct val="20000"/>
              </a:spcBef>
              <a:spcAft>
                <a:spcPct val="5000"/>
              </a:spcAft>
              <a:buClr>
                <a:schemeClr val="tx1"/>
              </a:buClr>
              <a:buFont typeface="Wingdings" pitchFamily="2" charset="2"/>
              <a:buChar char="Ø"/>
              <a:tabLst>
                <a:tab pos="542925" algn="l"/>
              </a:tabLst>
              <a:defRPr sz="2000">
                <a:solidFill>
                  <a:schemeClr val="tx1"/>
                </a:solidFill>
                <a:latin typeface="Arial" pitchFamily="34" charset="0"/>
              </a:defRPr>
            </a:lvl2pPr>
            <a:lvl3pPr marL="1428750" indent="-228600" eaLnBrk="0" hangingPunct="0">
              <a:spcBef>
                <a:spcPct val="20000"/>
              </a:spcBef>
              <a:spcAft>
                <a:spcPct val="5000"/>
              </a:spcAft>
              <a:buClr>
                <a:schemeClr val="tx1"/>
              </a:buClr>
              <a:buSzPct val="80000"/>
              <a:buChar char="-"/>
              <a:tabLst>
                <a:tab pos="542925" algn="l"/>
              </a:tabLst>
              <a:defRPr>
                <a:solidFill>
                  <a:schemeClr val="tx1"/>
                </a:solidFill>
                <a:latin typeface="Arial" pitchFamily="34" charset="0"/>
              </a:defRPr>
            </a:lvl3pPr>
            <a:lvl4pPr marL="1600200" indent="-228600" eaLnBrk="0" hangingPunct="0">
              <a:spcBef>
                <a:spcPct val="20000"/>
              </a:spcBef>
              <a:spcAft>
                <a:spcPct val="5000"/>
              </a:spcAft>
              <a:buClr>
                <a:schemeClr val="tx1"/>
              </a:buClr>
              <a:buFont typeface="Wingdings" pitchFamily="2" charset="2"/>
              <a:buChar char="l"/>
              <a:tabLst>
                <a:tab pos="542925" algn="l"/>
              </a:tabLst>
              <a:defRPr sz="1600">
                <a:solidFill>
                  <a:schemeClr val="tx1"/>
                </a:solidFill>
                <a:latin typeface="Arial" pitchFamily="34" charset="0"/>
              </a:defRPr>
            </a:lvl4pPr>
            <a:lvl5pPr marL="2057400" indent="-228600" eaLnBrk="0"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5pPr>
            <a:lvl6pPr marL="25146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6pPr>
            <a:lvl7pPr marL="29718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7pPr>
            <a:lvl8pPr marL="34290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8pPr>
            <a:lvl9pPr marL="3886200" indent="-228600" eaLnBrk="0" fontAlgn="base" hangingPunct="0">
              <a:spcBef>
                <a:spcPct val="20000"/>
              </a:spcBef>
              <a:spcAft>
                <a:spcPct val="5000"/>
              </a:spcAft>
              <a:buClr>
                <a:srgbClr val="333333"/>
              </a:buClr>
              <a:buSzPct val="85000"/>
              <a:buFont typeface="Wingdings" pitchFamily="2" charset="2"/>
              <a:buChar char="l"/>
              <a:tabLst>
                <a:tab pos="542925" algn="l"/>
              </a:tabLst>
              <a:defRPr sz="1600">
                <a:solidFill>
                  <a:srgbClr val="333333"/>
                </a:solidFill>
                <a:latin typeface="Arial" pitchFamily="34" charset="0"/>
              </a:defRPr>
            </a:lvl9pPr>
          </a:lstStyle>
          <a:p>
            <a:pPr marL="266700" indent="-266700" eaLnBrk="1" hangingPunct="1">
              <a:spcBef>
                <a:spcPts val="600"/>
              </a:spcBef>
              <a:spcAft>
                <a:spcPts val="600"/>
              </a:spcAft>
              <a:buClrTx/>
              <a:buFont typeface="+mj-lt"/>
              <a:buAutoNum type="alphaLcPeriod"/>
              <a:defRPr/>
            </a:pPr>
            <a:r>
              <a:rPr lang="de-DE" altLang="de-DE" sz="1600" b="1" dirty="0">
                <a:solidFill>
                  <a:srgbClr val="00B0F0"/>
                </a:solidFill>
                <a:latin typeface="Century Gothic" pitchFamily="34" charset="0"/>
              </a:rPr>
              <a:t>In welchen Fällen ist diese erforderlich?</a:t>
            </a:r>
            <a:br>
              <a:rPr lang="de-DE" altLang="de-DE" sz="1600" b="1" dirty="0">
                <a:solidFill>
                  <a:srgbClr val="00B0F0"/>
                </a:solidFill>
                <a:latin typeface="Century Gothic" pitchFamily="34" charset="0"/>
              </a:rPr>
            </a:br>
            <a:r>
              <a:rPr lang="de-DE" altLang="de-DE" sz="1600" dirty="0">
                <a:solidFill>
                  <a:srgbClr val="000000"/>
                </a:solidFill>
                <a:latin typeface="Century Gothic" pitchFamily="34" charset="0"/>
              </a:rPr>
              <a:t>Jede WP-Praxis hat in ihrem QS-Handbuch Kriterien festgelegt, bei </a:t>
            </a:r>
            <a:r>
              <a:rPr lang="de-DE" altLang="de-DE" sz="1600">
                <a:solidFill>
                  <a:srgbClr val="000000"/>
                </a:solidFill>
                <a:latin typeface="Century Gothic" pitchFamily="34" charset="0"/>
              </a:rPr>
              <a:t>welchen Gegebenheiten</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z</a:t>
            </a:r>
            <a:r>
              <a:rPr lang="de-DE" altLang="de-DE" sz="1600" dirty="0">
                <a:solidFill>
                  <a:srgbClr val="000000"/>
                </a:solidFill>
                <a:latin typeface="Century Gothic" pitchFamily="34" charset="0"/>
              </a:rPr>
              <a:t>. B.</a:t>
            </a:r>
          </a:p>
          <a:p>
            <a:pPr marL="552450" lvl="1" eaLnBrk="1" hangingPunct="1">
              <a:spcBef>
                <a:spcPts val="300"/>
              </a:spcBef>
              <a:spcAft>
                <a:spcPts val="300"/>
              </a:spcAft>
              <a:buClrTx/>
              <a:buFont typeface="Arial" panose="020B0604020202020204" pitchFamily="34" charset="0"/>
              <a:buChar char="•"/>
              <a:tabLst>
                <a:tab pos="447675" algn="l"/>
                <a:tab pos="542925" algn="l"/>
              </a:tabLst>
              <a:defRPr/>
            </a:pPr>
            <a:r>
              <a:rPr lang="de-DE" altLang="de-DE" sz="1600" dirty="0">
                <a:solidFill>
                  <a:srgbClr val="000000"/>
                </a:solidFill>
                <a:latin typeface="Century Gothic" pitchFamily="34" charset="0"/>
              </a:rPr>
              <a:t>Erstprüfung</a:t>
            </a:r>
          </a:p>
          <a:p>
            <a:pPr marL="552450" lvl="1" eaLnBrk="1" hangingPunct="1">
              <a:spcBef>
                <a:spcPts val="300"/>
              </a:spcBef>
              <a:spcAft>
                <a:spcPts val="300"/>
              </a:spcAft>
              <a:buClrTx/>
              <a:buFont typeface="Arial" panose="020B0604020202020204" pitchFamily="34" charset="0"/>
              <a:buChar char="•"/>
              <a:tabLst>
                <a:tab pos="447675" algn="l"/>
                <a:tab pos="542925" algn="l"/>
              </a:tabLst>
              <a:defRPr/>
            </a:pPr>
            <a:r>
              <a:rPr lang="de-DE" altLang="de-DE" sz="1600" dirty="0">
                <a:solidFill>
                  <a:srgbClr val="000000"/>
                </a:solidFill>
                <a:latin typeface="Century Gothic" pitchFamily="34" charset="0"/>
              </a:rPr>
              <a:t>hohes Risiko</a:t>
            </a:r>
          </a:p>
          <a:p>
            <a:pPr marL="552450" lvl="1" eaLnBrk="1" hangingPunct="1">
              <a:spcBef>
                <a:spcPts val="300"/>
              </a:spcBef>
              <a:spcAft>
                <a:spcPts val="300"/>
              </a:spcAft>
              <a:buClrTx/>
              <a:buFont typeface="Arial" panose="020B0604020202020204" pitchFamily="34" charset="0"/>
              <a:buChar char="•"/>
              <a:tabLst>
                <a:tab pos="447675" algn="l"/>
                <a:tab pos="542925" algn="l"/>
              </a:tabLst>
              <a:defRPr/>
            </a:pPr>
            <a:r>
              <a:rPr lang="de-DE" altLang="de-DE" sz="1600" dirty="0">
                <a:solidFill>
                  <a:srgbClr val="000000"/>
                </a:solidFill>
                <a:latin typeface="Century Gothic" pitchFamily="34" charset="0"/>
              </a:rPr>
              <a:t>Kapitalmarktorientierung </a:t>
            </a:r>
          </a:p>
          <a:p>
            <a:pPr marL="266700" lvl="1" indent="0" eaLnBrk="1" hangingPunct="1">
              <a:spcBef>
                <a:spcPts val="600"/>
              </a:spcBef>
              <a:spcAft>
                <a:spcPts val="600"/>
              </a:spcAft>
              <a:buClrTx/>
              <a:buFont typeface="Wingdings" pitchFamily="2" charset="2"/>
              <a:buNone/>
              <a:defRPr/>
            </a:pPr>
            <a:r>
              <a:rPr lang="de-DE" altLang="de-DE" sz="1600" dirty="0">
                <a:solidFill>
                  <a:srgbClr val="000000"/>
                </a:solidFill>
                <a:latin typeface="Century Gothic" pitchFamily="34" charset="0"/>
              </a:rPr>
              <a:t>eine auftragsbegleitende Qualitätssicherung durchzuführen ist. Bei der Prüfungsplanung ist die Entscheidung darüber zu treffen.</a:t>
            </a:r>
            <a:br>
              <a:rPr lang="de-DE" altLang="de-DE" sz="1600" dirty="0">
                <a:solidFill>
                  <a:srgbClr val="000000"/>
                </a:solidFill>
                <a:latin typeface="Century Gothic" pitchFamily="34" charset="0"/>
              </a:rPr>
            </a:br>
            <a:endParaRPr lang="de-DE" altLang="de-DE" sz="1600" dirty="0">
              <a:solidFill>
                <a:srgbClr val="000000"/>
              </a:solidFill>
              <a:latin typeface="Century Gothic" pitchFamily="34" charset="0"/>
            </a:endParaRPr>
          </a:p>
          <a:p>
            <a:pPr marL="266700" lvl="1" indent="-266700" eaLnBrk="1" hangingPunct="1">
              <a:spcBef>
                <a:spcPts val="600"/>
              </a:spcBef>
              <a:spcAft>
                <a:spcPts val="600"/>
              </a:spcAft>
              <a:buClrTx/>
              <a:buFont typeface="+mj-lt"/>
              <a:buAutoNum type="alphaLcPeriod" startAt="2"/>
              <a:defRPr/>
            </a:pPr>
            <a:r>
              <a:rPr lang="de-DE" altLang="de-DE" sz="1600" b="1" dirty="0">
                <a:solidFill>
                  <a:srgbClr val="00B0F0"/>
                </a:solidFill>
                <a:latin typeface="Century Gothic" pitchFamily="34" charset="0"/>
              </a:rPr>
              <a:t>Wie ist eine auftragsbegleitende QS durchzuführen?</a:t>
            </a:r>
            <a:br>
              <a:rPr lang="de-DE" altLang="de-DE" sz="1600" b="1" dirty="0">
                <a:solidFill>
                  <a:srgbClr val="000000"/>
                </a:solidFill>
                <a:latin typeface="Century Gothic" pitchFamily="34" charset="0"/>
              </a:rPr>
            </a:br>
            <a:r>
              <a:rPr lang="de-DE" altLang="de-DE" sz="1600" dirty="0">
                <a:solidFill>
                  <a:srgbClr val="000000"/>
                </a:solidFill>
                <a:latin typeface="Century Gothic" pitchFamily="34" charset="0"/>
              </a:rPr>
              <a:t>Ein Wirtschaftsprüfer, der nicht für den Auftrag verantwortlich ist, dient als Kontrolleur bei der</a:t>
            </a:r>
          </a:p>
          <a:p>
            <a:pPr marL="552450" lvl="1" eaLnBrk="1" hangingPunct="1">
              <a:spcBef>
                <a:spcPts val="300"/>
              </a:spcBef>
              <a:spcAft>
                <a:spcPts val="300"/>
              </a:spcAft>
              <a:buClrTx/>
              <a:buFont typeface="Arial" panose="020B0604020202020204" pitchFamily="34" charset="0"/>
              <a:buChar char="•"/>
              <a:defRPr/>
            </a:pPr>
            <a:r>
              <a:rPr lang="de-DE" altLang="de-DE" sz="1600" dirty="0">
                <a:solidFill>
                  <a:srgbClr val="000000"/>
                </a:solidFill>
                <a:latin typeface="Century Gothic" pitchFamily="34" charset="0"/>
              </a:rPr>
              <a:t>Auftragsannahme</a:t>
            </a:r>
          </a:p>
          <a:p>
            <a:pPr marL="552450" lvl="1" eaLnBrk="1" hangingPunct="1">
              <a:spcBef>
                <a:spcPts val="300"/>
              </a:spcBef>
              <a:spcAft>
                <a:spcPts val="300"/>
              </a:spcAft>
              <a:buClrTx/>
              <a:buFont typeface="Arial" panose="020B0604020202020204" pitchFamily="34" charset="0"/>
              <a:buChar char="•"/>
              <a:defRPr/>
            </a:pPr>
            <a:r>
              <a:rPr lang="de-DE" altLang="de-DE" sz="1600" dirty="0">
                <a:solidFill>
                  <a:srgbClr val="000000"/>
                </a:solidFill>
                <a:latin typeface="Century Gothic" pitchFamily="34" charset="0"/>
              </a:rPr>
              <a:t>Prüfungsplanung</a:t>
            </a:r>
          </a:p>
          <a:p>
            <a:pPr marL="552450" lvl="1" eaLnBrk="1" hangingPunct="1">
              <a:spcBef>
                <a:spcPts val="300"/>
              </a:spcBef>
              <a:spcAft>
                <a:spcPts val="300"/>
              </a:spcAft>
              <a:buClrTx/>
              <a:buFont typeface="Arial" panose="020B0604020202020204" pitchFamily="34" charset="0"/>
              <a:buChar char="•"/>
              <a:defRPr/>
            </a:pPr>
            <a:r>
              <a:rPr lang="de-DE" altLang="de-DE" sz="1600" dirty="0">
                <a:solidFill>
                  <a:srgbClr val="000000"/>
                </a:solidFill>
                <a:latin typeface="Century Gothic" pitchFamily="34" charset="0"/>
              </a:rPr>
              <a:t>Prüfungsdurchführung</a:t>
            </a:r>
          </a:p>
          <a:p>
            <a:pPr marL="552450" lvl="1" eaLnBrk="1" hangingPunct="1">
              <a:spcBef>
                <a:spcPts val="300"/>
              </a:spcBef>
              <a:spcAft>
                <a:spcPts val="300"/>
              </a:spcAft>
              <a:buClrTx/>
              <a:buFont typeface="Arial" panose="020B0604020202020204" pitchFamily="34" charset="0"/>
              <a:buChar char="•"/>
              <a:defRPr/>
            </a:pPr>
            <a:r>
              <a:rPr lang="de-DE" altLang="de-DE" sz="1600" dirty="0">
                <a:solidFill>
                  <a:srgbClr val="000000"/>
                </a:solidFill>
                <a:latin typeface="Century Gothic" pitchFamily="34" charset="0"/>
              </a:rPr>
              <a:t>Berichtskritik</a:t>
            </a:r>
          </a:p>
        </p:txBody>
      </p:sp>
      <p:sp>
        <p:nvSpPr>
          <p:cNvPr id="8" name="Textfeld 1">
            <a:extLst>
              <a:ext uri="{FF2B5EF4-FFF2-40B4-BE49-F238E27FC236}">
                <a16:creationId xmlns:a16="http://schemas.microsoft.com/office/drawing/2014/main" id="{E57324AF-1336-47CB-A43A-A9D6BA04594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5">
            <a:extLst>
              <a:ext uri="{FF2B5EF4-FFF2-40B4-BE49-F238E27FC236}">
                <a16:creationId xmlns:a16="http://schemas.microsoft.com/office/drawing/2014/main" id="{2D9BA2FB-917E-4BC3-8D33-A17A44BE4AB2}"/>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720899" name="Rectangle 2">
            <a:extLst>
              <a:ext uri="{FF2B5EF4-FFF2-40B4-BE49-F238E27FC236}">
                <a16:creationId xmlns:a16="http://schemas.microsoft.com/office/drawing/2014/main" id="{0BCAD699-8081-46EA-8138-402D9E16D6C5}"/>
              </a:ext>
            </a:extLst>
          </p:cNvPr>
          <p:cNvSpPr txBox="1">
            <a:spLocks/>
          </p:cNvSpPr>
          <p:nvPr/>
        </p:nvSpPr>
        <p:spPr bwMode="auto">
          <a:xfrm>
            <a:off x="1055290" y="104411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8.6.2 Auftragsbegleitende Qualitätssicherung; Forts.</a:t>
            </a:r>
          </a:p>
        </p:txBody>
      </p:sp>
      <p:sp>
        <p:nvSpPr>
          <p:cNvPr id="7" name="Rectangle 4">
            <a:extLst>
              <a:ext uri="{FF2B5EF4-FFF2-40B4-BE49-F238E27FC236}">
                <a16:creationId xmlns:a16="http://schemas.microsoft.com/office/drawing/2014/main" id="{5F5C8DD5-C729-4866-987F-3B875551EB23}"/>
              </a:ext>
            </a:extLst>
          </p:cNvPr>
          <p:cNvSpPr txBox="1">
            <a:spLocks noChangeArrowheads="1"/>
          </p:cNvSpPr>
          <p:nvPr/>
        </p:nvSpPr>
        <p:spPr>
          <a:xfrm>
            <a:off x="965411" y="1417638"/>
            <a:ext cx="10791825" cy="4532312"/>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266700" indent="-266700" eaLnBrk="1" hangingPunct="1">
              <a:spcBef>
                <a:spcPts val="600"/>
              </a:spcBef>
              <a:spcAft>
                <a:spcPts val="600"/>
              </a:spcAft>
              <a:buClr>
                <a:srgbClr val="00B0F0"/>
              </a:buClr>
              <a:buFont typeface="+mj-lt"/>
              <a:buAutoNum type="alphaLcPeriod" startAt="3"/>
              <a:tabLst>
                <a:tab pos="895350" algn="l"/>
              </a:tabLst>
              <a:defRPr/>
            </a:pPr>
            <a:r>
              <a:rPr lang="de-DE" altLang="de-DE" sz="1600" b="1" kern="0" dirty="0">
                <a:solidFill>
                  <a:srgbClr val="00B0F0"/>
                </a:solidFill>
                <a:latin typeface="Century Gothic" panose="020B0502020202020204" pitchFamily="34" charset="0"/>
              </a:rPr>
              <a:t>Welche Bedeutung hat die auftragsbegleitende Qualitätssicherung bei der Qualitätskontrolle?</a:t>
            </a:r>
            <a:endParaRPr lang="de-DE" altLang="de-DE" sz="1600" kern="0" dirty="0">
              <a:solidFill>
                <a:srgbClr val="000000"/>
              </a:solidFill>
              <a:latin typeface="Century Gothic" panose="020B0502020202020204" pitchFamily="34" charset="0"/>
            </a:endParaRPr>
          </a:p>
          <a:p>
            <a:pPr marL="542925" indent="-276225" eaLnBrk="1" hangingPunct="1">
              <a:spcBef>
                <a:spcPts val="600"/>
              </a:spcBef>
              <a:spcAft>
                <a:spcPts val="600"/>
              </a:spcAft>
              <a:buClr>
                <a:srgbClr val="000000"/>
              </a:buClr>
              <a:buFont typeface="Arial" panose="020B0604020202020204" pitchFamily="34" charset="0"/>
              <a:buChar char="•"/>
              <a:tabLst>
                <a:tab pos="895350" algn="l"/>
              </a:tabLst>
              <a:defRPr/>
            </a:pPr>
            <a:r>
              <a:rPr lang="de-DE" altLang="de-DE" sz="1600" kern="0" dirty="0">
                <a:solidFill>
                  <a:srgbClr val="000000"/>
                </a:solidFill>
                <a:latin typeface="Century Gothic" panose="020B0502020202020204" pitchFamily="34" charset="0"/>
              </a:rPr>
              <a:t>Praxisfall: </a:t>
            </a:r>
            <a:r>
              <a:rPr lang="de-DE" altLang="de-DE" sz="1600" dirty="0">
                <a:solidFill>
                  <a:srgbClr val="000000"/>
                </a:solidFill>
                <a:latin typeface="Century Gothic" panose="020B0502020202020204" pitchFamily="34" charset="0"/>
              </a:rPr>
              <a:t>Auftragsbegleitende QS bei Abschlussprüfungen nach § 316 HGB</a:t>
            </a:r>
          </a:p>
          <a:p>
            <a:pPr marL="542925" indent="-276225" eaLnBrk="1" hangingPunct="1">
              <a:spcBef>
                <a:spcPts val="600"/>
              </a:spcBef>
              <a:spcAft>
                <a:spcPts val="600"/>
              </a:spcAft>
              <a:buClr>
                <a:srgbClr val="000000"/>
              </a:buClr>
              <a:defRPr/>
            </a:pPr>
            <a:r>
              <a:rPr lang="de-DE" altLang="de-DE" sz="1600" kern="0" dirty="0">
                <a:solidFill>
                  <a:srgbClr val="000000"/>
                </a:solidFill>
                <a:latin typeface="Century Gothic" panose="020B0502020202020204" pitchFamily="34" charset="0"/>
              </a:rPr>
              <a:t>	Im Rahmen der Auswertung der QK Berichte ergibt sich regelmäßig die Rückfrage, </a:t>
            </a:r>
            <a:r>
              <a:rPr lang="de-DE" altLang="de-DE" sz="1600" kern="0">
                <a:solidFill>
                  <a:srgbClr val="000000"/>
                </a:solidFill>
                <a:latin typeface="Century Gothic" panose="020B0502020202020204" pitchFamily="34" charset="0"/>
              </a:rPr>
              <a:t>ob das</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QS-System </a:t>
            </a:r>
            <a:r>
              <a:rPr lang="de-DE" altLang="de-DE" sz="1600" kern="0" dirty="0">
                <a:solidFill>
                  <a:srgbClr val="000000"/>
                </a:solidFill>
                <a:latin typeface="Century Gothic" panose="020B0502020202020204" pitchFamily="34" charset="0"/>
              </a:rPr>
              <a:t>entsprechende Regelungen zur Durchführung einer </a:t>
            </a:r>
            <a:r>
              <a:rPr lang="de-DE" altLang="de-DE" sz="1600" kern="0">
                <a:solidFill>
                  <a:srgbClr val="000000"/>
                </a:solidFill>
                <a:latin typeface="Century Gothic" panose="020B0502020202020204" pitchFamily="34" charset="0"/>
              </a:rPr>
              <a:t>auftragsbegleitenden QS</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bei </a:t>
            </a:r>
            <a:r>
              <a:rPr lang="de-DE" altLang="de-DE" sz="1600" kern="0" dirty="0">
                <a:solidFill>
                  <a:srgbClr val="000000"/>
                </a:solidFill>
                <a:latin typeface="Century Gothic" panose="020B0502020202020204" pitchFamily="34" charset="0"/>
              </a:rPr>
              <a:t>Nicht-§ 319a HGB-Prüfungen vorsieht.</a:t>
            </a:r>
          </a:p>
          <a:p>
            <a:pPr marL="542925" indent="-276225"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Normative Vorgaben:</a:t>
            </a:r>
          </a:p>
          <a:p>
            <a:pPr marL="542925" indent="-276225" eaLnBrk="1" hangingPunct="1">
              <a:spcBef>
                <a:spcPts val="600"/>
              </a:spcBef>
              <a:spcAft>
                <a:spcPts val="600"/>
              </a:spcAft>
              <a:buClr>
                <a:srgbClr val="000000"/>
              </a:buClr>
              <a:defRPr/>
            </a:pPr>
            <a:r>
              <a:rPr lang="de-DE" altLang="de-DE" sz="1600" b="1" kern="0" dirty="0">
                <a:solidFill>
                  <a:srgbClr val="FF0000"/>
                </a:solidFill>
                <a:latin typeface="Century Gothic" panose="020B0502020202020204" pitchFamily="34" charset="0"/>
              </a:rPr>
              <a:t>	§§ 48, 51 Nr. 12, 60 BS WP/</a:t>
            </a:r>
            <a:r>
              <a:rPr lang="de-DE" altLang="de-DE" sz="1600" b="1" kern="0" dirty="0" err="1">
                <a:solidFill>
                  <a:srgbClr val="FF0000"/>
                </a:solidFill>
                <a:latin typeface="Century Gothic" panose="020B0502020202020204" pitchFamily="34" charset="0"/>
              </a:rPr>
              <a:t>vBP</a:t>
            </a:r>
            <a:endParaRPr lang="de-DE" altLang="de-DE" sz="1600" b="1" kern="0" dirty="0">
              <a:solidFill>
                <a:srgbClr val="FF0000"/>
              </a:solidFill>
              <a:latin typeface="Century Gothic" panose="020B0502020202020204" pitchFamily="34" charset="0"/>
            </a:endParaRPr>
          </a:p>
          <a:p>
            <a:pPr marL="542925" indent="-276225" eaLnBrk="1" hangingPunct="1">
              <a:spcBef>
                <a:spcPts val="600"/>
              </a:spcBef>
              <a:spcAft>
                <a:spcPts val="600"/>
              </a:spcAft>
              <a:buClr>
                <a:srgbClr val="000000"/>
              </a:buClr>
              <a:defRPr/>
            </a:pPr>
            <a:r>
              <a:rPr lang="de-DE" altLang="de-DE" sz="1600" kern="0" dirty="0">
                <a:solidFill>
                  <a:srgbClr val="000000"/>
                </a:solidFill>
                <a:latin typeface="Century Gothic" panose="020B0502020202020204" pitchFamily="34" charset="0"/>
              </a:rPr>
              <a:t>	QSS muss Regelungen für eine auftragsbegleitende QS vorsehen.</a:t>
            </a:r>
          </a:p>
          <a:p>
            <a:pPr marL="542925" indent="-276225"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Regelungsbedarf:</a:t>
            </a:r>
          </a:p>
          <a:p>
            <a:pPr marL="542925" indent="-276225" eaLnBrk="1" hangingPunct="1">
              <a:spcBef>
                <a:spcPts val="600"/>
              </a:spcBef>
              <a:spcAft>
                <a:spcPts val="600"/>
              </a:spcAft>
              <a:buClr>
                <a:srgbClr val="000000"/>
              </a:buClr>
              <a:defRPr/>
            </a:pPr>
            <a:r>
              <a:rPr lang="de-DE" altLang="de-DE" sz="1600" kern="0" dirty="0">
                <a:solidFill>
                  <a:srgbClr val="000000"/>
                </a:solidFill>
                <a:latin typeface="Century Gothic" panose="020B0502020202020204" pitchFamily="34" charset="0"/>
              </a:rPr>
              <a:t>	Es sind </a:t>
            </a:r>
            <a:r>
              <a:rPr lang="de-DE" altLang="de-DE" sz="1600" b="1" kern="0" dirty="0">
                <a:solidFill>
                  <a:srgbClr val="FF0000"/>
                </a:solidFill>
                <a:latin typeface="Century Gothic" panose="020B0502020202020204" pitchFamily="34" charset="0"/>
              </a:rPr>
              <a:t>Kriterien</a:t>
            </a:r>
            <a:r>
              <a:rPr lang="de-DE" altLang="de-DE" sz="1600" kern="0" dirty="0">
                <a:solidFill>
                  <a:srgbClr val="000000"/>
                </a:solidFill>
                <a:latin typeface="Century Gothic" panose="020B0502020202020204" pitchFamily="34" charset="0"/>
              </a:rPr>
              <a:t> festzulegen, bei welchen Aufträgen in der Praxis </a:t>
            </a:r>
            <a:r>
              <a:rPr lang="de-DE" altLang="de-DE" sz="1600" kern="0">
                <a:solidFill>
                  <a:srgbClr val="000000"/>
                </a:solidFill>
                <a:latin typeface="Century Gothic" panose="020B0502020202020204" pitchFamily="34" charset="0"/>
              </a:rPr>
              <a:t>eine auftragsbegleitende</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QS </a:t>
            </a:r>
            <a:r>
              <a:rPr lang="de-DE" altLang="de-DE" sz="1600" kern="0" dirty="0">
                <a:solidFill>
                  <a:srgbClr val="000000"/>
                </a:solidFill>
                <a:latin typeface="Century Gothic" panose="020B0502020202020204" pitchFamily="34" charset="0"/>
              </a:rPr>
              <a:t>vorgesehen ist (interne Festlegung). Dies wird regelmäßig anhand </a:t>
            </a:r>
            <a:r>
              <a:rPr lang="de-DE" altLang="de-DE" sz="1600" kern="0">
                <a:solidFill>
                  <a:srgbClr val="000000"/>
                </a:solidFill>
                <a:latin typeface="Century Gothic" panose="020B0502020202020204" pitchFamily="34" charset="0"/>
              </a:rPr>
              <a:t>von Kriterien</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konkretisiert </a:t>
            </a:r>
            <a:r>
              <a:rPr lang="de-DE" altLang="de-DE" sz="1600" kern="0" dirty="0">
                <a:solidFill>
                  <a:srgbClr val="000000"/>
                </a:solidFill>
                <a:latin typeface="Century Gothic" panose="020B0502020202020204" pitchFamily="34" charset="0"/>
              </a:rPr>
              <a:t>(Beispiele hierzu auf der Folgeseite).</a:t>
            </a:r>
          </a:p>
          <a:p>
            <a:pPr lvl="1" eaLnBrk="1" hangingPunct="1">
              <a:spcBef>
                <a:spcPts val="600"/>
              </a:spcBef>
              <a:spcAft>
                <a:spcPts val="600"/>
              </a:spcAft>
              <a:buClr>
                <a:srgbClr val="000000"/>
              </a:buClr>
              <a:buFont typeface="Wingdings" pitchFamily="2" charset="2"/>
              <a:buNone/>
              <a:defRPr/>
            </a:pPr>
            <a:endParaRPr lang="de-DE" altLang="de-DE" sz="1600" kern="0" dirty="0">
              <a:solidFill>
                <a:srgbClr val="000000"/>
              </a:solidFill>
              <a:latin typeface="Century Gothic" panose="020B0502020202020204" pitchFamily="34" charset="0"/>
            </a:endParaRPr>
          </a:p>
          <a:p>
            <a:pPr lvl="2" eaLnBrk="1" hangingPunct="1">
              <a:spcBef>
                <a:spcPts val="600"/>
              </a:spcBef>
              <a:spcAft>
                <a:spcPts val="600"/>
              </a:spcAft>
              <a:buClr>
                <a:srgbClr val="000000"/>
              </a:buClr>
              <a:defRPr/>
            </a:pPr>
            <a:endParaRPr lang="de-DE" altLang="de-DE" sz="1600" kern="0" dirty="0">
              <a:solidFill>
                <a:srgbClr val="000000"/>
              </a:solidFill>
              <a:latin typeface="Century Gothic" panose="020B0502020202020204" pitchFamily="34" charset="0"/>
            </a:endParaRPr>
          </a:p>
        </p:txBody>
      </p:sp>
      <p:sp>
        <p:nvSpPr>
          <p:cNvPr id="8" name="Textfeld 1">
            <a:extLst>
              <a:ext uri="{FF2B5EF4-FFF2-40B4-BE49-F238E27FC236}">
                <a16:creationId xmlns:a16="http://schemas.microsoft.com/office/drawing/2014/main" id="{1B80C8F8-A685-430F-8C7B-F3A8F527987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5">
            <a:extLst>
              <a:ext uri="{FF2B5EF4-FFF2-40B4-BE49-F238E27FC236}">
                <a16:creationId xmlns:a16="http://schemas.microsoft.com/office/drawing/2014/main" id="{7469A299-504E-4A42-8F55-7C78769CC8B1}"/>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7" name="Rectangle 4">
            <a:extLst>
              <a:ext uri="{FF2B5EF4-FFF2-40B4-BE49-F238E27FC236}">
                <a16:creationId xmlns:a16="http://schemas.microsoft.com/office/drawing/2014/main" id="{A3479030-9F04-4AED-B345-BBCD90B9BB3C}"/>
              </a:ext>
            </a:extLst>
          </p:cNvPr>
          <p:cNvSpPr txBox="1">
            <a:spLocks noChangeArrowheads="1"/>
          </p:cNvSpPr>
          <p:nvPr/>
        </p:nvSpPr>
        <p:spPr>
          <a:xfrm>
            <a:off x="965411" y="1446213"/>
            <a:ext cx="10874375" cy="4503737"/>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266700" lvl="1" indent="-266700" eaLnBrk="1" hangingPunct="1">
              <a:spcBef>
                <a:spcPts val="600"/>
              </a:spcBef>
              <a:spcAft>
                <a:spcPts val="600"/>
              </a:spcAft>
              <a:buClr>
                <a:srgbClr val="00B0F0"/>
              </a:buClr>
              <a:buFont typeface="+mj-lt"/>
              <a:buAutoNum type="alphaLcPeriod" startAt="4"/>
              <a:defRPr/>
            </a:pPr>
            <a:r>
              <a:rPr lang="de-DE" altLang="de-DE" sz="1600" b="1" kern="0" dirty="0">
                <a:solidFill>
                  <a:srgbClr val="00B0F0"/>
                </a:solidFill>
                <a:latin typeface="Century Gothic" panose="020B0502020202020204" pitchFamily="34" charset="0"/>
              </a:rPr>
              <a:t>Welche Kriterien für die Festlegung einer auftragsbegleitenden QS sind denkbar?</a:t>
            </a:r>
            <a:endParaRPr lang="de-DE" altLang="de-DE" sz="1600" kern="0" dirty="0">
              <a:solidFill>
                <a:srgbClr val="000000"/>
              </a:solidFill>
              <a:latin typeface="Century Gothic" panose="020B0502020202020204" pitchFamily="34" charset="0"/>
            </a:endParaRPr>
          </a:p>
          <a:p>
            <a:pPr marL="552450" lvl="1" indent="-285750" eaLnBrk="1" hangingPunct="1">
              <a:spcBef>
                <a:spcPts val="600"/>
              </a:spcBef>
              <a:spcAft>
                <a:spcPts val="600"/>
              </a:spcAft>
              <a:buClr>
                <a:srgbClr val="000000"/>
              </a:buClr>
              <a:buFont typeface="Arial" panose="020B0604020202020204" pitchFamily="34" charset="0"/>
              <a:buChar char="•"/>
              <a:defRPr/>
            </a:pPr>
            <a:r>
              <a:rPr lang="de-DE" altLang="de-DE" sz="1600" dirty="0">
                <a:solidFill>
                  <a:srgbClr val="000000"/>
                </a:solidFill>
                <a:latin typeface="Century Gothic" panose="020B0502020202020204" pitchFamily="34" charset="0"/>
              </a:rPr>
              <a:t>Allgemein (evtl. Erfordernis erst bei Mehrfachzählung der Kriterien):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Relevanz des Prüfungsgegenstands und des Prüfungsergebnisses für </a:t>
            </a:r>
            <a:r>
              <a:rPr lang="de-DE" altLang="de-DE" sz="1600">
                <a:solidFill>
                  <a:srgbClr val="000000"/>
                </a:solidFill>
                <a:latin typeface="Century Gothic" panose="020B0502020202020204" pitchFamily="34" charset="0"/>
              </a:rPr>
              <a:t>die Öffentlichkeit</a:t>
            </a:r>
          </a:p>
          <a:p>
            <a:pPr marL="809625" lvl="1" indent="-266700" eaLnBrk="1" hangingPunct="1">
              <a:spcBef>
                <a:spcPts val="600"/>
              </a:spcBef>
              <a:spcAft>
                <a:spcPts val="1200"/>
              </a:spcAft>
              <a:buClr>
                <a:srgbClr val="000000"/>
              </a:buClr>
              <a:buFont typeface="Symbol" panose="05050102010706020507" pitchFamily="18" charset="2"/>
              <a:buChar char="-"/>
              <a:tabLst>
                <a:tab pos="809625" algn="l"/>
              </a:tabLst>
              <a:defRPr/>
            </a:pPr>
            <a:r>
              <a:rPr lang="de-DE" altLang="de-DE" sz="1600">
                <a:solidFill>
                  <a:srgbClr val="000000"/>
                </a:solidFill>
                <a:latin typeface="Century Gothic" panose="020B0502020202020204" pitchFamily="34" charset="0"/>
              </a:rPr>
              <a:t>größere Stiftungen oder Fonds</a:t>
            </a:r>
          </a:p>
          <a:p>
            <a:pPr marL="552450" lvl="2" indent="-285750" eaLnBrk="1" hangingPunct="1">
              <a:spcBef>
                <a:spcPts val="600"/>
              </a:spcBef>
              <a:spcAft>
                <a:spcPts val="600"/>
              </a:spcAft>
              <a:buClr>
                <a:srgbClr val="000000"/>
              </a:buClr>
              <a:buFont typeface="Arial" panose="020B0604020202020204" pitchFamily="34" charset="0"/>
              <a:buChar char="•"/>
              <a:defRPr/>
            </a:pPr>
            <a:r>
              <a:rPr lang="de-DE" altLang="de-DE" sz="1600">
                <a:solidFill>
                  <a:srgbClr val="000000"/>
                </a:solidFill>
                <a:latin typeface="Century Gothic" panose="020B0502020202020204" pitchFamily="34" charset="0"/>
              </a:rPr>
              <a:t>Besondere Umstände und Risiken, die mit der Prüfung verbunden sind (Art, Branche,</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Komplexität)</a:t>
            </a:r>
          </a:p>
          <a:p>
            <a:pPr marL="809625" lvl="4" indent="-266700" eaLnBrk="1" hangingPunct="1">
              <a:spcBef>
                <a:spcPts val="600"/>
              </a:spcBef>
              <a:spcAft>
                <a:spcPts val="600"/>
              </a:spcAft>
              <a:buFont typeface="Symbol" panose="05050102010706020507" pitchFamily="18" charset="2"/>
              <a:buChar char="-"/>
              <a:defRPr/>
            </a:pPr>
            <a:r>
              <a:rPr lang="de-DE" altLang="de-DE">
                <a:latin typeface="Century Gothic" panose="020B0502020202020204" pitchFamily="34" charset="0"/>
              </a:rPr>
              <a:t>Erstprüfungen </a:t>
            </a:r>
          </a:p>
          <a:p>
            <a:pPr marL="809625" lvl="4" indent="-266700" eaLnBrk="1" hangingPunct="1">
              <a:spcBef>
                <a:spcPts val="600"/>
              </a:spcBef>
              <a:spcAft>
                <a:spcPts val="600"/>
              </a:spcAft>
              <a:buFont typeface="Symbol" panose="05050102010706020507" pitchFamily="18" charset="2"/>
              <a:buChar char="-"/>
              <a:defRPr/>
            </a:pPr>
            <a:r>
              <a:rPr lang="de-DE" altLang="de-DE">
                <a:latin typeface="Century Gothic" panose="020B0502020202020204" pitchFamily="34" charset="0"/>
              </a:rPr>
              <a:t>besondere Risiken bei der Fortführung der Unternehmenstätigkeit</a:t>
            </a:r>
          </a:p>
          <a:p>
            <a:pPr marL="809625" lvl="4" indent="-266700" eaLnBrk="1" hangingPunct="1">
              <a:spcBef>
                <a:spcPts val="600"/>
              </a:spcBef>
              <a:spcAft>
                <a:spcPts val="600"/>
              </a:spcAft>
              <a:buFont typeface="Symbol" panose="05050102010706020507" pitchFamily="18" charset="2"/>
              <a:buChar char="-"/>
              <a:defRPr/>
            </a:pPr>
            <a:r>
              <a:rPr lang="de-DE" altLang="de-DE">
                <a:latin typeface="Century Gothic" panose="020B0502020202020204" pitchFamily="34" charset="0"/>
              </a:rPr>
              <a:t>schwierige Branche oder wirtschaftliches Umfeld</a:t>
            </a:r>
          </a:p>
          <a:p>
            <a:pPr marL="809625" lvl="4" indent="-266700" eaLnBrk="1" hangingPunct="1">
              <a:spcBef>
                <a:spcPts val="600"/>
              </a:spcBef>
              <a:spcAft>
                <a:spcPts val="600"/>
              </a:spcAft>
              <a:buFont typeface="Symbol" panose="05050102010706020507" pitchFamily="18" charset="2"/>
              <a:buChar char="-"/>
              <a:defRPr/>
            </a:pPr>
            <a:r>
              <a:rPr lang="de-DE" altLang="de-DE">
                <a:latin typeface="Century Gothic" panose="020B0502020202020204" pitchFamily="34" charset="0"/>
              </a:rPr>
              <a:t>Ballung von besonderen inhärenten Risike</a:t>
            </a:r>
          </a:p>
        </p:txBody>
      </p:sp>
      <p:sp>
        <p:nvSpPr>
          <p:cNvPr id="722951" name="Rectangle 2">
            <a:extLst>
              <a:ext uri="{FF2B5EF4-FFF2-40B4-BE49-F238E27FC236}">
                <a16:creationId xmlns:a16="http://schemas.microsoft.com/office/drawing/2014/main" id="{965A53D2-DBBE-40FB-835E-5BE94DE7FC0C}"/>
              </a:ext>
            </a:extLst>
          </p:cNvPr>
          <p:cNvSpPr txBox="1">
            <a:spLocks/>
          </p:cNvSpPr>
          <p:nvPr/>
        </p:nvSpPr>
        <p:spPr bwMode="auto">
          <a:xfrm>
            <a:off x="1055290" y="103484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8.6.2 Auftragsbegleitende Qualitätssicherung; Forts.</a:t>
            </a:r>
          </a:p>
        </p:txBody>
      </p:sp>
      <p:sp>
        <p:nvSpPr>
          <p:cNvPr id="8" name="Textfeld 1">
            <a:extLst>
              <a:ext uri="{FF2B5EF4-FFF2-40B4-BE49-F238E27FC236}">
                <a16:creationId xmlns:a16="http://schemas.microsoft.com/office/drawing/2014/main" id="{C6E52975-6D92-44AE-B969-26F36DA3635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5">
            <a:extLst>
              <a:ext uri="{FF2B5EF4-FFF2-40B4-BE49-F238E27FC236}">
                <a16:creationId xmlns:a16="http://schemas.microsoft.com/office/drawing/2014/main" id="{295A2F13-9F8E-4598-961E-BA13FF1C7052}"/>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1014788" name="Rectangle 4">
            <a:extLst>
              <a:ext uri="{FF2B5EF4-FFF2-40B4-BE49-F238E27FC236}">
                <a16:creationId xmlns:a16="http://schemas.microsoft.com/office/drawing/2014/main" id="{F095E939-AEDD-4AAC-8753-1729147EB123}"/>
              </a:ext>
            </a:extLst>
          </p:cNvPr>
          <p:cNvSpPr txBox="1">
            <a:spLocks noChangeArrowheads="1"/>
          </p:cNvSpPr>
          <p:nvPr/>
        </p:nvSpPr>
        <p:spPr bwMode="auto">
          <a:xfrm>
            <a:off x="966180" y="975573"/>
            <a:ext cx="10874375" cy="490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266700" indent="-2667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927100" indent="-2349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311275" indent="-19843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eaLnBrk="1" hangingPunct="1">
              <a:lnSpc>
                <a:spcPct val="100000"/>
              </a:lnSpc>
              <a:spcBef>
                <a:spcPts val="600"/>
              </a:spcBef>
              <a:spcAft>
                <a:spcPts val="600"/>
              </a:spcAft>
              <a:buClr>
                <a:srgbClr val="00B0F0"/>
              </a:buClr>
              <a:buFont typeface="Arial" panose="020B0604020202020204" pitchFamily="34" charset="0"/>
              <a:buAutoNum type="alphaLcPeriod" startAt="5"/>
              <a:defRPr/>
            </a:pPr>
            <a:r>
              <a:rPr lang="de-DE" altLang="de-DE" sz="1600" b="1" dirty="0">
                <a:solidFill>
                  <a:srgbClr val="00B0F0"/>
                </a:solidFill>
                <a:latin typeface="Century Gothic" panose="020B0502020202020204" pitchFamily="34" charset="0"/>
              </a:rPr>
              <a:t>Welche Kontrollpunkte bei der auftragsbegleitenden Qualitätssicherung gibt es?</a:t>
            </a:r>
            <a:endParaRPr lang="de-DE" altLang="de-DE" sz="1600" dirty="0">
              <a:solidFill>
                <a:srgbClr val="00B0F0"/>
              </a:solidFill>
              <a:latin typeface="Century Gothic" panose="020B0502020202020204" pitchFamily="34" charset="0"/>
            </a:endParaRPr>
          </a:p>
          <a:p>
            <a:pPr marL="801688" indent="-534988"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e.1   Auftragsannahme und Auftragsbestätigung</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e.2   Prüfungshandlungen zur Feststellung von Fehlerrisiken / Gewinnung </a:t>
            </a:r>
            <a:r>
              <a:rPr lang="de-DE" altLang="de-DE" sz="1600">
                <a:solidFill>
                  <a:srgbClr val="000000"/>
                </a:solidFill>
                <a:latin typeface="Century Gothic" panose="020B0502020202020204" pitchFamily="34" charset="0"/>
              </a:rPr>
              <a:t>eines Verständnisses</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  vom Unternehmensumfeld </a:t>
            </a:r>
            <a:r>
              <a:rPr lang="de-DE" altLang="de-DE" sz="1600" dirty="0">
                <a:solidFill>
                  <a:srgbClr val="000000"/>
                </a:solidFill>
                <a:latin typeface="Century Gothic" panose="020B0502020202020204" pitchFamily="34" charset="0"/>
              </a:rPr>
              <a:t>und IKS (Prüfungsplanung) (zukünftig ISA [DE] 315 (</a:t>
            </a:r>
            <a:r>
              <a:rPr lang="de-DE" altLang="de-DE" sz="1600" dirty="0" err="1">
                <a:solidFill>
                  <a:srgbClr val="000000"/>
                </a:solidFill>
                <a:latin typeface="Century Gothic" panose="020B0502020202020204" pitchFamily="34" charset="0"/>
              </a:rPr>
              <a:t>Revised</a:t>
            </a:r>
            <a:r>
              <a:rPr lang="de-DE" altLang="de-DE" sz="1600" dirty="0">
                <a:solidFill>
                  <a:srgbClr val="000000"/>
                </a:solidFill>
                <a:latin typeface="Century Gothic" panose="020B0502020202020204" pitchFamily="34" charset="0"/>
              </a:rPr>
              <a:t> </a:t>
            </a:r>
            <a:r>
              <a:rPr lang="de-DE" altLang="de-DE" sz="1600">
                <a:solidFill>
                  <a:srgbClr val="000000"/>
                </a:solidFill>
                <a:latin typeface="Century Gothic" panose="020B0502020202020204" pitchFamily="34" charset="0"/>
              </a:rPr>
              <a:t>2019)</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  und ISA </a:t>
            </a:r>
            <a:r>
              <a:rPr lang="de-DE" altLang="de-DE" sz="1600" dirty="0">
                <a:solidFill>
                  <a:srgbClr val="000000"/>
                </a:solidFill>
                <a:latin typeface="Century Gothic" panose="020B0502020202020204" pitchFamily="34" charset="0"/>
              </a:rPr>
              <a:t>[DE] 330)</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e.3   Festlegung der Wesentlichkeitsgrenze (Prüfungsplanung)</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e.4   Beurteilung des Vorliegens von Unregelmäßigkeiten</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e.5   Beurteilung der festgelegten Fehlerrisiken (Prüfungsplanung)</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e.6   Behandlung besonderer Risikobereiche (</a:t>
            </a:r>
            <a:r>
              <a:rPr lang="de-DE" altLang="de-DE" sz="1600" dirty="0" err="1">
                <a:solidFill>
                  <a:srgbClr val="000000"/>
                </a:solidFill>
                <a:latin typeface="Century Gothic" panose="020B0502020202020204" pitchFamily="34" charset="0"/>
              </a:rPr>
              <a:t>Going-Concern</a:t>
            </a:r>
            <a:r>
              <a:rPr lang="de-DE" altLang="de-DE" sz="1600" dirty="0">
                <a:solidFill>
                  <a:srgbClr val="000000"/>
                </a:solidFill>
                <a:latin typeface="Century Gothic" panose="020B0502020202020204" pitchFamily="34" charset="0"/>
              </a:rPr>
              <a:t>, Beziehung zu nahestehenden</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Unternehmen, Erstprüfungen, Ereignisse nach dem Bilanzstichtag)</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e.7   Anleitung des Prüfungsteams</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e.8   Abschließende Gesamtwürdigung der erlangten Prüfungsnachweise</a:t>
            </a:r>
          </a:p>
          <a:p>
            <a:pPr marL="628650" indent="-361950"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e.9   Dokumentation der Prüfungshandlungen, Prüfungsnachweise, Prüfungsfeststellungen</a:t>
            </a:r>
          </a:p>
          <a:p>
            <a:pPr marL="628650" indent="-361950" eaLnBrk="1" hangingPunct="1">
              <a:lnSpc>
                <a:spcPct val="100000"/>
              </a:lnSpc>
              <a:spcBef>
                <a:spcPts val="600"/>
              </a:spcBef>
              <a:spcAft>
                <a:spcPts val="600"/>
              </a:spcAft>
              <a:buClr>
                <a:srgbClr val="000000"/>
              </a:buClr>
              <a:tabLst>
                <a:tab pos="787400" algn="l"/>
              </a:tabLst>
              <a:defRPr/>
            </a:pPr>
            <a:r>
              <a:rPr lang="de-DE" altLang="de-DE" sz="1600" dirty="0">
                <a:solidFill>
                  <a:srgbClr val="000000"/>
                </a:solidFill>
                <a:latin typeface="Century Gothic" panose="020B0502020202020204" pitchFamily="34" charset="0"/>
              </a:rPr>
              <a:t>e.10 Berichterstattung über die Ergebnisse der Abschlussprüfung (Bericht und Bestätigungsvermerk)</a:t>
            </a:r>
          </a:p>
          <a:p>
            <a:pPr marL="442913" indent="-176213" eaLnBrk="1" hangingPunct="1">
              <a:lnSpc>
                <a:spcPct val="100000"/>
              </a:lnSpc>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e.11 Qualitätssicherung am Auftrag</a:t>
            </a:r>
          </a:p>
          <a:p>
            <a:pPr marL="714375" indent="-447675" eaLnBrk="1" hangingPunct="1">
              <a:lnSpc>
                <a:spcPct val="100000"/>
              </a:lnSpc>
              <a:spcBef>
                <a:spcPts val="600"/>
              </a:spcBef>
              <a:spcAft>
                <a:spcPts val="600"/>
              </a:spcAft>
              <a:buClr>
                <a:srgbClr val="000000"/>
              </a:buClr>
              <a:defRPr/>
            </a:pPr>
            <a:endParaRPr lang="de-DE" altLang="de-DE" sz="1600" dirty="0">
              <a:solidFill>
                <a:srgbClr val="000000"/>
              </a:solidFill>
              <a:latin typeface="Century Gothic" panose="020B0502020202020204" pitchFamily="34" charset="0"/>
            </a:endParaRPr>
          </a:p>
          <a:p>
            <a:pPr eaLnBrk="1" hangingPunct="1">
              <a:lnSpc>
                <a:spcPct val="100000"/>
              </a:lnSpc>
              <a:spcBef>
                <a:spcPts val="600"/>
              </a:spcBef>
              <a:spcAft>
                <a:spcPts val="600"/>
              </a:spcAft>
              <a:buClr>
                <a:srgbClr val="000000"/>
              </a:buClr>
              <a:defRPr/>
            </a:pPr>
            <a:endParaRPr lang="de-DE" altLang="de-DE" sz="1600" dirty="0">
              <a:solidFill>
                <a:srgbClr val="000000"/>
              </a:solidFill>
              <a:latin typeface="Century Gothic" panose="020B0502020202020204" pitchFamily="34" charset="0"/>
            </a:endParaRPr>
          </a:p>
          <a:p>
            <a:pPr lvl="2" eaLnBrk="1" hangingPunct="1">
              <a:lnSpc>
                <a:spcPct val="100000"/>
              </a:lnSpc>
              <a:spcBef>
                <a:spcPts val="600"/>
              </a:spcBef>
              <a:spcAft>
                <a:spcPts val="600"/>
              </a:spcAft>
              <a:buClr>
                <a:srgbClr val="000000"/>
              </a:buClr>
              <a:buSzPct val="80000"/>
              <a:buFontTx/>
              <a:buChar char="-"/>
              <a:defRPr/>
            </a:pPr>
            <a:endParaRPr lang="de-DE" altLang="de-DE" sz="1600" dirty="0">
              <a:solidFill>
                <a:srgbClr val="000000"/>
              </a:solidFill>
              <a:latin typeface="Century Gothic" panose="020B0502020202020204" pitchFamily="34" charset="0"/>
            </a:endParaRPr>
          </a:p>
        </p:txBody>
      </p:sp>
      <p:sp>
        <p:nvSpPr>
          <p:cNvPr id="724999" name="Rectangle 2">
            <a:extLst>
              <a:ext uri="{FF2B5EF4-FFF2-40B4-BE49-F238E27FC236}">
                <a16:creationId xmlns:a16="http://schemas.microsoft.com/office/drawing/2014/main" id="{862554AF-730B-4A79-A617-5C2893DBDB64}"/>
              </a:ext>
            </a:extLst>
          </p:cNvPr>
          <p:cNvSpPr txBox="1">
            <a:spLocks/>
          </p:cNvSpPr>
          <p:nvPr/>
        </p:nvSpPr>
        <p:spPr bwMode="auto">
          <a:xfrm>
            <a:off x="1055290" y="6206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8.6.2 Auftragsbegleitende Qualitätssicherung; Forts.</a:t>
            </a:r>
          </a:p>
        </p:txBody>
      </p:sp>
      <p:sp>
        <p:nvSpPr>
          <p:cNvPr id="7" name="Textfeld 1">
            <a:extLst>
              <a:ext uri="{FF2B5EF4-FFF2-40B4-BE49-F238E27FC236}">
                <a16:creationId xmlns:a16="http://schemas.microsoft.com/office/drawing/2014/main" id="{F885084C-2ACA-4D41-A194-04DB7137E59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3">
            <a:extLst>
              <a:ext uri="{FF2B5EF4-FFF2-40B4-BE49-F238E27FC236}">
                <a16:creationId xmlns:a16="http://schemas.microsoft.com/office/drawing/2014/main" id="{1BDB7FD2-3019-4135-9CC0-55545076E292}"/>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729091" name="Text Box 5">
            <a:extLst>
              <a:ext uri="{FF2B5EF4-FFF2-40B4-BE49-F238E27FC236}">
                <a16:creationId xmlns:a16="http://schemas.microsoft.com/office/drawing/2014/main" id="{A671335D-28D1-4369-8C7D-BBC58C371F1F}"/>
              </a:ext>
            </a:extLst>
          </p:cNvPr>
          <p:cNvSpPr txBox="1">
            <a:spLocks noChangeArrowheads="1"/>
          </p:cNvSpPr>
          <p:nvPr/>
        </p:nvSpPr>
        <p:spPr bwMode="auto">
          <a:xfrm>
            <a:off x="965411" y="1476375"/>
            <a:ext cx="10874375" cy="481888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19100">
              <a:lnSpc>
                <a:spcPct val="110000"/>
              </a:lnSpc>
              <a:spcBef>
                <a:spcPts val="800"/>
              </a:spcBef>
              <a:buFont typeface="Arial" panose="020B0604020202020204" pitchFamily="34" charset="0"/>
              <a:tabLst>
                <a:tab pos="1790700" algn="l"/>
              </a:tabLst>
              <a:defRPr sz="1400">
                <a:solidFill>
                  <a:schemeClr val="tx1"/>
                </a:solidFill>
                <a:latin typeface="Verdana" panose="020B0604030504040204" pitchFamily="34" charset="0"/>
              </a:defRPr>
            </a:lvl1pPr>
            <a:lvl2pPr marL="266700" indent="-266700" defTabSz="419100">
              <a:lnSpc>
                <a:spcPct val="110000"/>
              </a:lnSpc>
              <a:spcBef>
                <a:spcPts val="800"/>
              </a:spcBef>
              <a:buFont typeface="Arial" panose="020B0604020202020204" pitchFamily="34" charset="0"/>
              <a:buChar char="»"/>
              <a:tabLst>
                <a:tab pos="1790700" algn="l"/>
              </a:tabLst>
              <a:defRPr sz="1400">
                <a:solidFill>
                  <a:schemeClr val="tx1"/>
                </a:solidFill>
                <a:latin typeface="Verdana" panose="020B0604030504040204" pitchFamily="34" charset="0"/>
              </a:defRPr>
            </a:lvl2pPr>
            <a:lvl3pPr marL="542925" indent="-276225" defTabSz="419100">
              <a:lnSpc>
                <a:spcPct val="110000"/>
              </a:lnSpc>
              <a:spcBef>
                <a:spcPts val="800"/>
              </a:spcBef>
              <a:buFont typeface="Arial" panose="020B0604020202020204" pitchFamily="34" charset="0"/>
              <a:buChar char="•"/>
              <a:tabLst>
                <a:tab pos="1790700" algn="l"/>
              </a:tabLst>
              <a:defRPr sz="1400">
                <a:solidFill>
                  <a:schemeClr val="tx1"/>
                </a:solidFill>
                <a:latin typeface="Verdana" panose="020B0604030504040204" pitchFamily="34" charset="0"/>
              </a:defRPr>
            </a:lvl3pPr>
            <a:lvl4pPr marL="266700" defTabSz="419100">
              <a:lnSpc>
                <a:spcPct val="110000"/>
              </a:lnSpc>
              <a:spcBef>
                <a:spcPts val="800"/>
              </a:spcBef>
              <a:buFont typeface="Arial" panose="020B0604020202020204" pitchFamily="34" charset="0"/>
              <a:buChar char="»"/>
              <a:tabLst>
                <a:tab pos="1790700" algn="l"/>
              </a:tabLst>
              <a:defRPr sz="1400">
                <a:solidFill>
                  <a:schemeClr val="tx1"/>
                </a:solidFill>
                <a:latin typeface="Verdana" panose="020B0604030504040204" pitchFamily="34" charset="0"/>
              </a:defRPr>
            </a:lvl4pPr>
            <a:lvl5pPr marL="2057400" indent="-228600" defTabSz="419100">
              <a:lnSpc>
                <a:spcPct val="110000"/>
              </a:lnSpc>
              <a:spcBef>
                <a:spcPts val="800"/>
              </a:spcBef>
              <a:buFont typeface="Arial" panose="020B0604020202020204" pitchFamily="34" charset="0"/>
              <a:buChar char="•"/>
              <a:tabLst>
                <a:tab pos="1790700" algn="l"/>
              </a:tabLst>
              <a:defRPr sz="1400">
                <a:solidFill>
                  <a:schemeClr val="tx1"/>
                </a:solidFill>
                <a:latin typeface="Verdana" panose="020B0604030504040204" pitchFamily="34" charset="0"/>
              </a:defRPr>
            </a:lvl5pPr>
            <a:lvl6pPr marL="2514600" indent="-228600" defTabSz="419100" eaLnBrk="0" fontAlgn="base" hangingPunct="0">
              <a:lnSpc>
                <a:spcPct val="110000"/>
              </a:lnSpc>
              <a:spcBef>
                <a:spcPts val="800"/>
              </a:spcBef>
              <a:spcAft>
                <a:spcPct val="0"/>
              </a:spcAft>
              <a:buFont typeface="Arial" panose="020B0604020202020204" pitchFamily="34" charset="0"/>
              <a:buChar char="•"/>
              <a:tabLst>
                <a:tab pos="1790700" algn="l"/>
              </a:tabLst>
              <a:defRPr sz="1400">
                <a:solidFill>
                  <a:schemeClr val="tx1"/>
                </a:solidFill>
                <a:latin typeface="Verdana" panose="020B0604030504040204" pitchFamily="34" charset="0"/>
              </a:defRPr>
            </a:lvl6pPr>
            <a:lvl7pPr marL="2971800" indent="-228600" defTabSz="419100" eaLnBrk="0" fontAlgn="base" hangingPunct="0">
              <a:lnSpc>
                <a:spcPct val="110000"/>
              </a:lnSpc>
              <a:spcBef>
                <a:spcPts val="800"/>
              </a:spcBef>
              <a:spcAft>
                <a:spcPct val="0"/>
              </a:spcAft>
              <a:buFont typeface="Arial" panose="020B0604020202020204" pitchFamily="34" charset="0"/>
              <a:buChar char="•"/>
              <a:tabLst>
                <a:tab pos="1790700" algn="l"/>
              </a:tabLst>
              <a:defRPr sz="1400">
                <a:solidFill>
                  <a:schemeClr val="tx1"/>
                </a:solidFill>
                <a:latin typeface="Verdana" panose="020B0604030504040204" pitchFamily="34" charset="0"/>
              </a:defRPr>
            </a:lvl7pPr>
            <a:lvl8pPr marL="3429000" indent="-228600" defTabSz="419100" eaLnBrk="0" fontAlgn="base" hangingPunct="0">
              <a:lnSpc>
                <a:spcPct val="110000"/>
              </a:lnSpc>
              <a:spcBef>
                <a:spcPts val="800"/>
              </a:spcBef>
              <a:spcAft>
                <a:spcPct val="0"/>
              </a:spcAft>
              <a:buFont typeface="Arial" panose="020B0604020202020204" pitchFamily="34" charset="0"/>
              <a:buChar char="•"/>
              <a:tabLst>
                <a:tab pos="1790700" algn="l"/>
              </a:tabLst>
              <a:defRPr sz="1400">
                <a:solidFill>
                  <a:schemeClr val="tx1"/>
                </a:solidFill>
                <a:latin typeface="Verdana" panose="020B0604030504040204" pitchFamily="34" charset="0"/>
              </a:defRPr>
            </a:lvl8pPr>
            <a:lvl9pPr marL="3886200" indent="-228600" defTabSz="419100" eaLnBrk="0" fontAlgn="base" hangingPunct="0">
              <a:lnSpc>
                <a:spcPct val="110000"/>
              </a:lnSpc>
              <a:spcBef>
                <a:spcPts val="800"/>
              </a:spcBef>
              <a:spcAft>
                <a:spcPct val="0"/>
              </a:spcAft>
              <a:buFont typeface="Arial" panose="020B0604020202020204" pitchFamily="34" charset="0"/>
              <a:buChar char="•"/>
              <a:tabLst>
                <a:tab pos="1790700" algn="l"/>
              </a:tabLst>
              <a:defRPr sz="1400">
                <a:solidFill>
                  <a:schemeClr val="tx1"/>
                </a:solidFill>
                <a:latin typeface="Verdana" panose="020B0604030504040204" pitchFamily="34" charset="0"/>
              </a:defRPr>
            </a:lvl9pPr>
          </a:lstStyle>
          <a:p>
            <a:pPr lvl="1" eaLnBrk="1" hangingPunct="1">
              <a:lnSpc>
                <a:spcPct val="100000"/>
              </a:lnSpc>
              <a:spcBef>
                <a:spcPts val="600"/>
              </a:spcBef>
              <a:spcAft>
                <a:spcPts val="600"/>
              </a:spcAft>
              <a:buClr>
                <a:srgbClr val="00B0F0"/>
              </a:buClr>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Wann?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Die Nachschau wird i. d. R. von einer nicht mit dem Auftrag befassten Person </a:t>
            </a:r>
            <a:r>
              <a:rPr lang="de-DE" altLang="de-DE" sz="1600">
                <a:solidFill>
                  <a:srgbClr val="000000"/>
                </a:solidFill>
                <a:latin typeface="Century Gothic" panose="020B0502020202020204" pitchFamily="34" charset="0"/>
              </a:rPr>
              <a:t>mit fachlicher</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und </a:t>
            </a:r>
            <a:r>
              <a:rPr lang="de-DE" altLang="de-DE" sz="1600" dirty="0">
                <a:solidFill>
                  <a:srgbClr val="000000"/>
                </a:solidFill>
                <a:latin typeface="Century Gothic" panose="020B0502020202020204" pitchFamily="34" charset="0"/>
              </a:rPr>
              <a:t>persönlicher Eignung bei ausgewählter Stichprobe innerhalb eines Nachschauzeitraums durchgeführt.</a:t>
            </a:r>
          </a:p>
          <a:p>
            <a:pPr lvl="1" eaLnBrk="1" hangingPunct="1">
              <a:lnSpc>
                <a:spcPct val="100000"/>
              </a:lnSpc>
              <a:spcBef>
                <a:spcPts val="600"/>
              </a:spcBef>
              <a:spcAft>
                <a:spcPts val="600"/>
              </a:spcAft>
              <a:buClr>
                <a:srgbClr val="00B0F0"/>
              </a:buClr>
              <a:buFont typeface="Verdana" panose="020B0604030504040204" pitchFamily="34" charset="0"/>
              <a:buAutoNum type="alphaLcPeriod"/>
            </a:pPr>
            <a:r>
              <a:rPr lang="de-DE" altLang="de-DE" sz="1600" b="1" dirty="0">
                <a:solidFill>
                  <a:srgbClr val="00B0F0"/>
                </a:solidFill>
                <a:latin typeface="Century Gothic" panose="020B0502020202020204" pitchFamily="34" charset="0"/>
              </a:rPr>
              <a:t>Wie ist dabei vorzugehen?</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Anhand von Nachschaufragebögen werden die ausgewählten </a:t>
            </a:r>
            <a:r>
              <a:rPr lang="de-DE" altLang="de-DE" sz="1600">
                <a:solidFill>
                  <a:srgbClr val="000000"/>
                </a:solidFill>
                <a:latin typeface="Century Gothic" panose="020B0502020202020204" pitchFamily="34" charset="0"/>
              </a:rPr>
              <a:t>Prüfungsaufträge hinsichtlich</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der</a:t>
            </a:r>
            <a:endParaRPr lang="de-DE" altLang="de-DE" sz="1600" dirty="0">
              <a:solidFill>
                <a:srgbClr val="000000"/>
              </a:solidFill>
              <a:latin typeface="Century Gothic" panose="020B0502020202020204" pitchFamily="34" charset="0"/>
            </a:endParaRPr>
          </a:p>
          <a:p>
            <a:pPr lvl="2" eaLnBrk="1" hangingPunct="1">
              <a:lnSpc>
                <a:spcPct val="100000"/>
              </a:lnSpc>
              <a:spcBef>
                <a:spcPct val="0"/>
              </a:spcBef>
              <a:buClr>
                <a:srgbClr val="000000"/>
              </a:buClr>
              <a:buSzPct val="80000"/>
              <a:buFontTx/>
              <a:buChar char="-"/>
            </a:pPr>
            <a:r>
              <a:rPr lang="de-DE" altLang="de-DE" sz="1600" dirty="0">
                <a:solidFill>
                  <a:srgbClr val="000000"/>
                </a:solidFill>
                <a:latin typeface="Century Gothic" panose="020B0502020202020204" pitchFamily="34" charset="0"/>
              </a:rPr>
              <a:t>Einhaltung der fachlichen Regeln</a:t>
            </a:r>
          </a:p>
          <a:p>
            <a:pPr lvl="2" eaLnBrk="1" hangingPunct="1">
              <a:lnSpc>
                <a:spcPct val="100000"/>
              </a:lnSpc>
              <a:spcBef>
                <a:spcPct val="0"/>
              </a:spcBef>
              <a:buClr>
                <a:srgbClr val="000000"/>
              </a:buClr>
              <a:buSzPct val="80000"/>
              <a:buFontTx/>
              <a:buChar char="-"/>
            </a:pPr>
            <a:r>
              <a:rPr lang="de-DE" altLang="de-DE" sz="1600" dirty="0">
                <a:solidFill>
                  <a:srgbClr val="000000"/>
                </a:solidFill>
                <a:latin typeface="Century Gothic" panose="020B0502020202020204" pitchFamily="34" charset="0"/>
              </a:rPr>
              <a:t>korrekten Durchführung</a:t>
            </a:r>
          </a:p>
          <a:p>
            <a:pPr lvl="2" eaLnBrk="1" hangingPunct="1">
              <a:lnSpc>
                <a:spcPct val="100000"/>
              </a:lnSpc>
              <a:spcBef>
                <a:spcPts val="600"/>
              </a:spcBef>
              <a:spcAft>
                <a:spcPts val="600"/>
              </a:spcAft>
              <a:buClr>
                <a:srgbClr val="000000"/>
              </a:buClr>
              <a:buSzPct val="80000"/>
              <a:buFont typeface="Arial" panose="020B0604020202020204" pitchFamily="34" charset="0"/>
              <a:buNone/>
            </a:pPr>
            <a:r>
              <a:rPr lang="de-DE" altLang="de-DE" sz="1600" dirty="0">
                <a:solidFill>
                  <a:srgbClr val="000000"/>
                </a:solidFill>
                <a:latin typeface="Century Gothic" panose="020B0502020202020204" pitchFamily="34" charset="0"/>
              </a:rPr>
              <a:t>überprüft.</a:t>
            </a:r>
          </a:p>
          <a:p>
            <a:pPr marL="266700" lvl="2" indent="-266700" eaLnBrk="1" hangingPunct="1">
              <a:lnSpc>
                <a:spcPct val="100000"/>
              </a:lnSpc>
              <a:spcBef>
                <a:spcPts val="600"/>
              </a:spcBef>
              <a:spcAft>
                <a:spcPts val="600"/>
              </a:spcAft>
              <a:buClr>
                <a:srgbClr val="00B0F0"/>
              </a:buClr>
              <a:buFont typeface="Verdana" panose="020B0604030504040204" pitchFamily="34" charset="0"/>
              <a:buAutoNum type="alphaLcPeriod" startAt="3"/>
            </a:pPr>
            <a:r>
              <a:rPr lang="de-DE" altLang="de-DE" sz="1600" b="1" dirty="0">
                <a:solidFill>
                  <a:srgbClr val="00B0F0"/>
                </a:solidFill>
                <a:latin typeface="Century Gothic" panose="020B0502020202020204" pitchFamily="34" charset="0"/>
              </a:rPr>
              <a:t>Wie erfolgt die Dokumentation?</a:t>
            </a:r>
          </a:p>
          <a:p>
            <a:pPr lvl="3" eaLnBrk="1" hangingPunct="1">
              <a:lnSpc>
                <a:spcPct val="100000"/>
              </a:lnSpc>
              <a:spcBef>
                <a:spcPct val="0"/>
              </a:spcBef>
              <a:buClr>
                <a:srgbClr val="000000"/>
              </a:buClr>
              <a:buFont typeface="Arial" panose="020B0604020202020204" pitchFamily="34" charset="0"/>
              <a:buNone/>
              <a:tabLst>
                <a:tab pos="809625" algn="l"/>
              </a:tabLst>
            </a:pPr>
            <a:r>
              <a:rPr lang="de-DE" altLang="de-DE" sz="1600" dirty="0">
                <a:solidFill>
                  <a:srgbClr val="000000"/>
                </a:solidFill>
                <a:latin typeface="Century Gothic" panose="020B0502020202020204" pitchFamily="34" charset="0"/>
              </a:rPr>
              <a:t>c.1	Nachschaurichtlinie</a:t>
            </a:r>
          </a:p>
          <a:p>
            <a:pPr lvl="3" eaLnBrk="1" hangingPunct="1">
              <a:lnSpc>
                <a:spcPct val="100000"/>
              </a:lnSpc>
              <a:spcBef>
                <a:spcPct val="0"/>
              </a:spcBef>
              <a:buClr>
                <a:srgbClr val="000000"/>
              </a:buClr>
              <a:buFont typeface="Arial" panose="020B0604020202020204" pitchFamily="34" charset="0"/>
              <a:buNone/>
              <a:tabLst>
                <a:tab pos="809625" algn="l"/>
              </a:tabLst>
            </a:pPr>
            <a:r>
              <a:rPr lang="de-DE" altLang="de-DE" sz="1600" dirty="0">
                <a:solidFill>
                  <a:srgbClr val="000000"/>
                </a:solidFill>
                <a:latin typeface="Century Gothic" panose="020B0502020202020204" pitchFamily="34" charset="0"/>
              </a:rPr>
              <a:t>c.2	Dokumentation der Grundgesamtheit</a:t>
            </a:r>
          </a:p>
          <a:p>
            <a:pPr lvl="3" eaLnBrk="1" hangingPunct="1">
              <a:lnSpc>
                <a:spcPct val="100000"/>
              </a:lnSpc>
              <a:spcBef>
                <a:spcPct val="0"/>
              </a:spcBef>
              <a:buClr>
                <a:srgbClr val="000000"/>
              </a:buClr>
              <a:buFont typeface="Arial" panose="020B0604020202020204" pitchFamily="34" charset="0"/>
              <a:buNone/>
              <a:tabLst>
                <a:tab pos="809625" algn="l"/>
              </a:tabLst>
            </a:pPr>
            <a:r>
              <a:rPr lang="de-DE" altLang="de-DE" sz="1600" dirty="0">
                <a:solidFill>
                  <a:srgbClr val="000000"/>
                </a:solidFill>
                <a:latin typeface="Century Gothic" panose="020B0502020202020204" pitchFamily="34" charset="0"/>
              </a:rPr>
              <a:t>c.3	Dokumentation der Stichprobe</a:t>
            </a:r>
          </a:p>
          <a:p>
            <a:pPr lvl="3" eaLnBrk="1" hangingPunct="1">
              <a:lnSpc>
                <a:spcPct val="100000"/>
              </a:lnSpc>
              <a:spcBef>
                <a:spcPct val="0"/>
              </a:spcBef>
              <a:buClr>
                <a:srgbClr val="000000"/>
              </a:buClr>
              <a:buFont typeface="Arial" panose="020B0604020202020204" pitchFamily="34" charset="0"/>
              <a:buNone/>
              <a:tabLst>
                <a:tab pos="809625" algn="l"/>
              </a:tabLst>
            </a:pPr>
            <a:r>
              <a:rPr lang="de-DE" altLang="de-DE" sz="1600" dirty="0">
                <a:solidFill>
                  <a:srgbClr val="000000"/>
                </a:solidFill>
                <a:latin typeface="Century Gothic" panose="020B0502020202020204" pitchFamily="34" charset="0"/>
              </a:rPr>
              <a:t>c.4	Nachschaufragebögen</a:t>
            </a:r>
          </a:p>
          <a:p>
            <a:pPr lvl="3" eaLnBrk="1" hangingPunct="1">
              <a:lnSpc>
                <a:spcPct val="100000"/>
              </a:lnSpc>
              <a:spcBef>
                <a:spcPct val="0"/>
              </a:spcBef>
              <a:buClr>
                <a:srgbClr val="000000"/>
              </a:buClr>
              <a:buFont typeface="Arial" panose="020B0604020202020204" pitchFamily="34" charset="0"/>
              <a:buNone/>
              <a:tabLst>
                <a:tab pos="809625" algn="l"/>
              </a:tabLst>
            </a:pPr>
            <a:r>
              <a:rPr lang="de-DE" altLang="de-DE" sz="1600" dirty="0">
                <a:solidFill>
                  <a:srgbClr val="000000"/>
                </a:solidFill>
                <a:latin typeface="Century Gothic" panose="020B0502020202020204" pitchFamily="34" charset="0"/>
              </a:rPr>
              <a:t>c.5	Zusammenstellung: Feststellungen und Beanstandungen</a:t>
            </a:r>
          </a:p>
          <a:p>
            <a:pPr lvl="3" eaLnBrk="1" hangingPunct="1">
              <a:lnSpc>
                <a:spcPct val="100000"/>
              </a:lnSpc>
              <a:spcBef>
                <a:spcPct val="0"/>
              </a:spcBef>
              <a:buClr>
                <a:srgbClr val="000000"/>
              </a:buClr>
              <a:buFont typeface="Arial" panose="020B0604020202020204" pitchFamily="34" charset="0"/>
              <a:buNone/>
              <a:tabLst>
                <a:tab pos="809625" algn="l"/>
              </a:tabLst>
            </a:pPr>
            <a:r>
              <a:rPr lang="de-DE" altLang="de-DE" sz="1600" dirty="0">
                <a:solidFill>
                  <a:srgbClr val="000000"/>
                </a:solidFill>
                <a:latin typeface="Century Gothic" panose="020B0502020202020204" pitchFamily="34" charset="0"/>
              </a:rPr>
              <a:t>c.6	Nachschaubericht (zumindest 1 x jährlich)</a:t>
            </a:r>
            <a:endParaRPr lang="de-DE" altLang="de-DE" sz="1600" b="1" dirty="0">
              <a:solidFill>
                <a:srgbClr val="000000"/>
              </a:solidFill>
              <a:latin typeface="Century Gothic" panose="020B0502020202020204" pitchFamily="34" charset="0"/>
            </a:endParaRPr>
          </a:p>
        </p:txBody>
      </p:sp>
      <p:sp>
        <p:nvSpPr>
          <p:cNvPr id="729092" name="Rectangle 2">
            <a:extLst>
              <a:ext uri="{FF2B5EF4-FFF2-40B4-BE49-F238E27FC236}">
                <a16:creationId xmlns:a16="http://schemas.microsoft.com/office/drawing/2014/main" id="{1426DB7F-9229-4533-8F0C-30C7BA4EC752}"/>
              </a:ext>
            </a:extLst>
          </p:cNvPr>
          <p:cNvSpPr txBox="1">
            <a:spLocks/>
          </p:cNvSpPr>
          <p:nvPr/>
        </p:nvSpPr>
        <p:spPr bwMode="auto">
          <a:xfrm>
            <a:off x="1055290" y="102554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8.6.3 Nachschau</a:t>
            </a:r>
          </a:p>
        </p:txBody>
      </p:sp>
      <p:sp>
        <p:nvSpPr>
          <p:cNvPr id="7" name="Textfeld 1">
            <a:extLst>
              <a:ext uri="{FF2B5EF4-FFF2-40B4-BE49-F238E27FC236}">
                <a16:creationId xmlns:a16="http://schemas.microsoft.com/office/drawing/2014/main" id="{38582B69-A139-4345-AB56-356F3746F5A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5">
            <a:extLst>
              <a:ext uri="{FF2B5EF4-FFF2-40B4-BE49-F238E27FC236}">
                <a16:creationId xmlns:a16="http://schemas.microsoft.com/office/drawing/2014/main" id="{7DEF221A-C05E-44E8-9CC3-BECC50F23818}"/>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9" name="Rectangle 2">
            <a:extLst>
              <a:ext uri="{FF2B5EF4-FFF2-40B4-BE49-F238E27FC236}">
                <a16:creationId xmlns:a16="http://schemas.microsoft.com/office/drawing/2014/main" id="{521EF768-B12C-409D-8BBD-514E12517AFD}"/>
              </a:ext>
            </a:extLst>
          </p:cNvPr>
          <p:cNvSpPr txBox="1">
            <a:spLocks/>
          </p:cNvSpPr>
          <p:nvPr/>
        </p:nvSpPr>
        <p:spPr bwMode="auto">
          <a:xfrm>
            <a:off x="1062452" y="13688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8.7	</a:t>
            </a:r>
            <a:r>
              <a:rPr lang="de-DE" sz="2800" b="1" dirty="0">
                <a:latin typeface="Century Gothic" panose="020B0502020202020204" pitchFamily="34" charset="0"/>
              </a:rPr>
              <a:t>Rechtliche Grundlagen der Nachschau</a:t>
            </a:r>
          </a:p>
          <a:p>
            <a:pPr lvl="4">
              <a:spcBef>
                <a:spcPts val="600"/>
              </a:spcBef>
              <a:spcAft>
                <a:spcPts val="600"/>
              </a:spcAft>
              <a:tabLst>
                <a:tab pos="444500" algn="l"/>
              </a:tabLst>
            </a:pPr>
            <a:r>
              <a:rPr lang="de-DE" b="1" dirty="0">
                <a:latin typeface="Century Gothic" panose="020B0502020202020204" pitchFamily="34" charset="0"/>
              </a:rPr>
              <a:t>8.7.1	</a:t>
            </a:r>
            <a:r>
              <a:rPr lang="de-DE" dirty="0">
                <a:latin typeface="Century Gothic" panose="020B0502020202020204" pitchFamily="34" charset="0"/>
              </a:rPr>
              <a:t>Einleitung der Auftragstypen</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F2A9D76B-3226-47D8-A759-A17377FB4BA9}"/>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8" name="Textfeld 1">
            <a:extLst>
              <a:ext uri="{FF2B5EF4-FFF2-40B4-BE49-F238E27FC236}">
                <a16:creationId xmlns:a16="http://schemas.microsoft.com/office/drawing/2014/main" id="{BD1E3558-F5DB-4B2E-B303-73D3F52A1B2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3">
            <a:extLst>
              <a:ext uri="{FF2B5EF4-FFF2-40B4-BE49-F238E27FC236}">
                <a16:creationId xmlns:a16="http://schemas.microsoft.com/office/drawing/2014/main" id="{6D1CF18A-484B-4FA4-AB79-D547AE75206A}"/>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733187" name="Rectangle 2">
            <a:extLst>
              <a:ext uri="{FF2B5EF4-FFF2-40B4-BE49-F238E27FC236}">
                <a16:creationId xmlns:a16="http://schemas.microsoft.com/office/drawing/2014/main" id="{D85FA185-4187-4D58-97E9-E7FB6A1A09B0}"/>
              </a:ext>
            </a:extLst>
          </p:cNvPr>
          <p:cNvSpPr txBox="1">
            <a:spLocks/>
          </p:cNvSpPr>
          <p:nvPr/>
        </p:nvSpPr>
        <p:spPr bwMode="auto">
          <a:xfrm>
            <a:off x="1060917" y="10251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8.7 Rechtliche Grundlagen der Nachschau</a:t>
            </a:r>
          </a:p>
        </p:txBody>
      </p:sp>
      <p:sp>
        <p:nvSpPr>
          <p:cNvPr id="7" name="Inhaltsplatzhalter 2">
            <a:extLst>
              <a:ext uri="{FF2B5EF4-FFF2-40B4-BE49-F238E27FC236}">
                <a16:creationId xmlns:a16="http://schemas.microsoft.com/office/drawing/2014/main" id="{E997C304-7785-4FF6-9877-9E07B39D0C69}"/>
              </a:ext>
            </a:extLst>
          </p:cNvPr>
          <p:cNvSpPr txBox="1">
            <a:spLocks/>
          </p:cNvSpPr>
          <p:nvPr/>
        </p:nvSpPr>
        <p:spPr>
          <a:xfrm>
            <a:off x="965411" y="1492250"/>
            <a:ext cx="10801350" cy="3592513"/>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266700" indent="-266700">
              <a:spcBef>
                <a:spcPts val="600"/>
              </a:spcBef>
              <a:spcAft>
                <a:spcPts val="600"/>
              </a:spcAft>
              <a:buClrTx/>
              <a:buFont typeface="Arial" panose="020B0604020202020204" pitchFamily="34" charset="0"/>
              <a:buChar char="•"/>
              <a:defRPr/>
            </a:pPr>
            <a:r>
              <a:rPr lang="de-DE" altLang="de-DE" sz="1600" kern="0" dirty="0">
                <a:solidFill>
                  <a:srgbClr val="000000"/>
                </a:solidFill>
                <a:latin typeface="Century Gothic" panose="020B0502020202020204" pitchFamily="34" charset="0"/>
              </a:rPr>
              <a:t>Verpflichtung zur jährlichen Nachschau für alle Abschlussprüfer, die </a:t>
            </a:r>
            <a:r>
              <a:rPr lang="de-DE" altLang="de-DE" sz="1600" kern="0">
                <a:solidFill>
                  <a:srgbClr val="000000"/>
                </a:solidFill>
                <a:latin typeface="Century Gothic" panose="020B0502020202020204" pitchFamily="34" charset="0"/>
              </a:rPr>
              <a:t>gesetzliche Prüfungen</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durchführen</a:t>
            </a:r>
            <a:br>
              <a:rPr lang="de-DE" altLang="de-DE" sz="1600" kern="0" dirty="0">
                <a:solidFill>
                  <a:srgbClr val="000000"/>
                </a:solidFill>
                <a:latin typeface="Century Gothic" panose="020B0502020202020204" pitchFamily="34" charset="0"/>
              </a:rPr>
            </a:br>
            <a:r>
              <a:rPr lang="de-DE" altLang="de-DE" sz="1600" kern="0" dirty="0">
                <a:solidFill>
                  <a:srgbClr val="000000"/>
                </a:solidFill>
                <a:latin typeface="Century Gothic" panose="020B0502020202020204" pitchFamily="34" charset="0"/>
              </a:rPr>
              <a:t>(§ 55b Abs. 3 S. 1 WPO), sowie in angemessenen zeitlichen Abständen</a:t>
            </a:r>
          </a:p>
          <a:p>
            <a:pPr marL="266700" indent="-266700">
              <a:spcBef>
                <a:spcPts val="600"/>
              </a:spcBef>
              <a:spcAft>
                <a:spcPts val="600"/>
              </a:spcAft>
              <a:buClrTx/>
              <a:buFont typeface="Arial" panose="020B0604020202020204" pitchFamily="34" charset="0"/>
              <a:buChar char="•"/>
              <a:defRPr/>
            </a:pPr>
            <a:endParaRPr lang="de-DE" altLang="de-DE" sz="1600" kern="0" dirty="0">
              <a:solidFill>
                <a:srgbClr val="000000"/>
              </a:solidFill>
              <a:latin typeface="Century Gothic" panose="020B0502020202020204" pitchFamily="34" charset="0"/>
            </a:endParaRPr>
          </a:p>
          <a:p>
            <a:pPr marL="266700" indent="-266700">
              <a:spcBef>
                <a:spcPts val="600"/>
              </a:spcBef>
              <a:spcAft>
                <a:spcPts val="600"/>
              </a:spcAft>
              <a:buClrTx/>
              <a:buFont typeface="Arial" panose="020B0604020202020204" pitchFamily="34" charset="0"/>
              <a:buChar char="•"/>
              <a:defRPr/>
            </a:pPr>
            <a:r>
              <a:rPr lang="de-DE" altLang="de-DE" sz="1600" kern="0" dirty="0">
                <a:solidFill>
                  <a:srgbClr val="000000"/>
                </a:solidFill>
                <a:latin typeface="Century Gothic" panose="020B0502020202020204" pitchFamily="34" charset="0"/>
              </a:rPr>
              <a:t>Bei festgestellten Mängeln sind zur Behebung erforderliche Maßnahmen zu ergreifen</a:t>
            </a:r>
            <a:br>
              <a:rPr lang="de-DE" altLang="de-DE" sz="1600" kern="0" dirty="0">
                <a:solidFill>
                  <a:srgbClr val="000000"/>
                </a:solidFill>
                <a:latin typeface="Century Gothic" panose="020B0502020202020204" pitchFamily="34" charset="0"/>
              </a:rPr>
            </a:br>
            <a:r>
              <a:rPr lang="de-DE" altLang="de-DE" sz="1600" kern="0" dirty="0">
                <a:solidFill>
                  <a:srgbClr val="000000"/>
                </a:solidFill>
                <a:latin typeface="Century Gothic" panose="020B0502020202020204" pitchFamily="34" charset="0"/>
              </a:rPr>
              <a:t>(§ 57a Abs. 3 S. 2 WPO)</a:t>
            </a:r>
          </a:p>
          <a:p>
            <a:pPr marL="266700" indent="-266700">
              <a:spcBef>
                <a:spcPts val="600"/>
              </a:spcBef>
              <a:spcAft>
                <a:spcPts val="600"/>
              </a:spcAft>
              <a:buClrTx/>
              <a:buFont typeface="Arial" panose="020B0604020202020204" pitchFamily="34" charset="0"/>
              <a:buChar char="•"/>
              <a:defRPr/>
            </a:pPr>
            <a:endParaRPr lang="de-DE" altLang="de-DE" sz="1600" kern="0" dirty="0">
              <a:solidFill>
                <a:srgbClr val="000000"/>
              </a:solidFill>
              <a:latin typeface="Century Gothic" panose="020B0502020202020204" pitchFamily="34" charset="0"/>
            </a:endParaRPr>
          </a:p>
          <a:p>
            <a:pPr marL="266700" indent="-266700">
              <a:spcBef>
                <a:spcPts val="600"/>
              </a:spcBef>
              <a:spcAft>
                <a:spcPts val="600"/>
              </a:spcAft>
              <a:buClrTx/>
              <a:buFont typeface="Arial" panose="020B0604020202020204" pitchFamily="34" charset="0"/>
              <a:buChar char="•"/>
              <a:defRPr/>
            </a:pPr>
            <a:r>
              <a:rPr lang="de-DE" altLang="de-DE" sz="1600" kern="0" dirty="0">
                <a:solidFill>
                  <a:srgbClr val="000000"/>
                </a:solidFill>
                <a:latin typeface="Century Gothic" panose="020B0502020202020204" pitchFamily="34" charset="0"/>
              </a:rPr>
              <a:t>Vorgaben für den Inhalt des Berichtes über die Ergebnisse </a:t>
            </a:r>
            <a:r>
              <a:rPr lang="de-DE" altLang="de-DE" sz="1600" kern="0">
                <a:solidFill>
                  <a:srgbClr val="000000"/>
                </a:solidFill>
                <a:latin typeface="Century Gothic" panose="020B0502020202020204" pitchFamily="34" charset="0"/>
              </a:rPr>
              <a:t>der Nachschau</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 </a:t>
            </a:r>
            <a:r>
              <a:rPr lang="de-DE" altLang="de-DE" sz="1600" kern="0" dirty="0">
                <a:solidFill>
                  <a:srgbClr val="000000"/>
                </a:solidFill>
                <a:latin typeface="Century Gothic" panose="020B0502020202020204" pitchFamily="34" charset="0"/>
              </a:rPr>
              <a:t>55b Abs. 3 S. S. 3 WPO)</a:t>
            </a:r>
          </a:p>
          <a:p>
            <a:pPr marL="266700" indent="-266700">
              <a:spcBef>
                <a:spcPts val="600"/>
              </a:spcBef>
              <a:spcAft>
                <a:spcPts val="600"/>
              </a:spcAft>
              <a:buClrTx/>
              <a:buFont typeface="Arial" panose="020B0604020202020204" pitchFamily="34" charset="0"/>
              <a:buChar char="•"/>
              <a:defRPr/>
            </a:pPr>
            <a:endParaRPr lang="de-DE" altLang="de-DE" sz="1600" kern="0" dirty="0">
              <a:solidFill>
                <a:srgbClr val="000000"/>
              </a:solidFill>
              <a:latin typeface="Century Gothic" panose="020B0502020202020204" pitchFamily="34" charset="0"/>
            </a:endParaRPr>
          </a:p>
          <a:p>
            <a:pPr marL="266700" indent="-266700">
              <a:spcBef>
                <a:spcPts val="600"/>
              </a:spcBef>
              <a:spcAft>
                <a:spcPts val="600"/>
              </a:spcAft>
              <a:buClrTx/>
              <a:buFont typeface="Arial" panose="020B0604020202020204" pitchFamily="34" charset="0"/>
              <a:buChar char="•"/>
              <a:defRPr/>
            </a:pPr>
            <a:r>
              <a:rPr lang="de-DE" altLang="de-DE" sz="1600" kern="0" dirty="0">
                <a:solidFill>
                  <a:srgbClr val="000000"/>
                </a:solidFill>
                <a:latin typeface="Century Gothic" panose="020B0502020202020204" pitchFamily="34" charset="0"/>
              </a:rPr>
              <a:t>Weitere Vorgaben nach der BS WP/vBP (§§ 49, 63 BS WP/vBP)</a:t>
            </a:r>
          </a:p>
        </p:txBody>
      </p:sp>
      <p:sp>
        <p:nvSpPr>
          <p:cNvPr id="8" name="Textfeld 1">
            <a:extLst>
              <a:ext uri="{FF2B5EF4-FFF2-40B4-BE49-F238E27FC236}">
                <a16:creationId xmlns:a16="http://schemas.microsoft.com/office/drawing/2014/main" id="{3746B833-FFC0-49A7-A7FD-E3F697A7C06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3">
            <a:extLst>
              <a:ext uri="{FF2B5EF4-FFF2-40B4-BE49-F238E27FC236}">
                <a16:creationId xmlns:a16="http://schemas.microsoft.com/office/drawing/2014/main" id="{A1842A02-084A-412C-A6CF-1D2CA12CD9F4}"/>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8" name="Inhaltsplatzhalter 2">
            <a:extLst>
              <a:ext uri="{FF2B5EF4-FFF2-40B4-BE49-F238E27FC236}">
                <a16:creationId xmlns:a16="http://schemas.microsoft.com/office/drawing/2014/main" id="{DDA06086-CBAD-49A5-A9D4-904C69FE7084}"/>
              </a:ext>
            </a:extLst>
          </p:cNvPr>
          <p:cNvSpPr txBox="1">
            <a:spLocks/>
          </p:cNvSpPr>
          <p:nvPr/>
        </p:nvSpPr>
        <p:spPr>
          <a:xfrm>
            <a:off x="965411" y="1336576"/>
            <a:ext cx="10874375" cy="4505325"/>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a:spcBef>
                <a:spcPts val="600"/>
              </a:spcBef>
              <a:spcAft>
                <a:spcPts val="600"/>
              </a:spcAft>
              <a:buClrTx/>
              <a:defRPr/>
            </a:pPr>
            <a:r>
              <a:rPr lang="de-DE" altLang="de-DE" sz="1400" b="1" kern="0" dirty="0">
                <a:solidFill>
                  <a:srgbClr val="000000"/>
                </a:solidFill>
                <a:latin typeface="Century Gothic" panose="020B0502020202020204" pitchFamily="34" charset="0"/>
              </a:rPr>
              <a:t>EXKURS:  Verwahrung der Aufzeichnungen der Nachschau</a:t>
            </a:r>
          </a:p>
          <a:p>
            <a:pPr>
              <a:spcBef>
                <a:spcPts val="600"/>
              </a:spcBef>
              <a:spcAft>
                <a:spcPts val="600"/>
              </a:spcAft>
              <a:buClr>
                <a:srgbClr val="FF0000"/>
              </a:buClr>
              <a:defRPr/>
            </a:pPr>
            <a:r>
              <a:rPr lang="de-DE" altLang="de-DE" sz="1400" kern="0" dirty="0">
                <a:solidFill>
                  <a:srgbClr val="000000"/>
                </a:solidFill>
                <a:latin typeface="Century Gothic" panose="020B0502020202020204" pitchFamily="34" charset="0"/>
              </a:rPr>
              <a:t>Die Aufzeichnungen der Nachschau sollten getrennt aufbewahrt werden nach: </a:t>
            </a:r>
          </a:p>
          <a:p>
            <a:pPr marL="285750" indent="-285750">
              <a:spcBef>
                <a:spcPts val="600"/>
              </a:spcBef>
              <a:spcAft>
                <a:spcPts val="600"/>
              </a:spcAft>
              <a:buClrTx/>
              <a:buFont typeface="Arial" panose="020B0604020202020204" pitchFamily="34" charset="0"/>
              <a:buChar char="•"/>
              <a:defRPr/>
            </a:pPr>
            <a:r>
              <a:rPr lang="de-DE" altLang="de-DE" sz="1400" kern="0" dirty="0">
                <a:solidFill>
                  <a:srgbClr val="000000"/>
                </a:solidFill>
                <a:latin typeface="Century Gothic" panose="020B0502020202020204" pitchFamily="34" charset="0"/>
              </a:rPr>
              <a:t>Gesetzlichen Abschlussprüfungen nach § 316 HGB und von der BaFin </a:t>
            </a:r>
            <a:r>
              <a:rPr lang="de-DE" altLang="de-DE" sz="1400" kern="0">
                <a:solidFill>
                  <a:srgbClr val="000000"/>
                </a:solidFill>
                <a:latin typeface="Century Gothic" panose="020B0502020202020204" pitchFamily="34" charset="0"/>
              </a:rPr>
              <a:t>beauftragten betriebswirtschaftlichen</a:t>
            </a:r>
            <a:br>
              <a:rPr lang="de-DE" altLang="de-DE" sz="1400" kern="0">
                <a:solidFill>
                  <a:srgbClr val="000000"/>
                </a:solidFill>
                <a:latin typeface="Century Gothic" panose="020B0502020202020204" pitchFamily="34" charset="0"/>
              </a:rPr>
            </a:br>
            <a:r>
              <a:rPr lang="de-DE" altLang="de-DE" sz="1400" kern="0">
                <a:solidFill>
                  <a:srgbClr val="000000"/>
                </a:solidFill>
                <a:latin typeface="Century Gothic" panose="020B0502020202020204" pitchFamily="34" charset="0"/>
              </a:rPr>
              <a:t>Prüfungen</a:t>
            </a:r>
            <a:endParaRPr lang="de-DE" altLang="de-DE" sz="1400" kern="0" dirty="0">
              <a:solidFill>
                <a:srgbClr val="000000"/>
              </a:solidFill>
              <a:latin typeface="Century Gothic" panose="020B0502020202020204" pitchFamily="34" charset="0"/>
            </a:endParaRPr>
          </a:p>
          <a:p>
            <a:pPr marL="542925" indent="-276225">
              <a:spcBef>
                <a:spcPts val="600"/>
              </a:spcBef>
              <a:spcAft>
                <a:spcPts val="1200"/>
              </a:spcAft>
              <a:buClrTx/>
              <a:buFont typeface="Wingdings" pitchFamily="2" charset="2"/>
              <a:buChar char="Ø"/>
              <a:defRPr/>
            </a:pPr>
            <a:r>
              <a:rPr lang="de-DE" altLang="de-DE" sz="1400" kern="0" dirty="0">
                <a:solidFill>
                  <a:srgbClr val="000000"/>
                </a:solidFill>
                <a:latin typeface="Century Gothic" panose="020B0502020202020204" pitchFamily="34" charset="0"/>
                <a:sym typeface="Wingdings"/>
              </a:rPr>
              <a:t>Gegenstand der QK durch den </a:t>
            </a:r>
            <a:r>
              <a:rPr lang="de-DE" altLang="de-DE" sz="1400" kern="0" dirty="0" err="1">
                <a:solidFill>
                  <a:srgbClr val="000000"/>
                </a:solidFill>
                <a:latin typeface="Century Gothic" panose="020B0502020202020204" pitchFamily="34" charset="0"/>
                <a:sym typeface="Wingdings"/>
              </a:rPr>
              <a:t>PfQK</a:t>
            </a:r>
            <a:endParaRPr lang="de-DE" altLang="de-DE" sz="1400" kern="0" dirty="0">
              <a:solidFill>
                <a:srgbClr val="000000"/>
              </a:solidFill>
              <a:latin typeface="Century Gothic" panose="020B0502020202020204" pitchFamily="34" charset="0"/>
              <a:sym typeface="Wingdings"/>
            </a:endParaRPr>
          </a:p>
          <a:p>
            <a:pPr marL="285750" indent="-285750">
              <a:spcBef>
                <a:spcPts val="600"/>
              </a:spcBef>
              <a:spcAft>
                <a:spcPts val="600"/>
              </a:spcAft>
              <a:buClrTx/>
              <a:buFont typeface="Arial" panose="020B0604020202020204" pitchFamily="34" charset="0"/>
              <a:buChar char="•"/>
              <a:defRPr/>
            </a:pPr>
            <a:r>
              <a:rPr lang="de-DE" altLang="de-DE" sz="1400" kern="0" dirty="0">
                <a:solidFill>
                  <a:srgbClr val="000000"/>
                </a:solidFill>
                <a:latin typeface="Century Gothic" panose="020B0502020202020204" pitchFamily="34" charset="0"/>
                <a:sym typeface="Wingdings"/>
              </a:rPr>
              <a:t>Abschlussprüfungen nach § 319a HGB und Prüfungen bei Unternehmen, die Wertpapiere </a:t>
            </a:r>
            <a:r>
              <a:rPr lang="de-DE" altLang="de-DE" sz="1400" kern="0">
                <a:solidFill>
                  <a:srgbClr val="000000"/>
                </a:solidFill>
                <a:latin typeface="Century Gothic" panose="020B0502020202020204" pitchFamily="34" charset="0"/>
                <a:sym typeface="Wingdings"/>
              </a:rPr>
              <a:t>in Drittstaaten</a:t>
            </a:r>
            <a:br>
              <a:rPr lang="de-DE" altLang="de-DE" sz="1400" kern="0">
                <a:solidFill>
                  <a:srgbClr val="000000"/>
                </a:solidFill>
                <a:latin typeface="Century Gothic" panose="020B0502020202020204" pitchFamily="34" charset="0"/>
                <a:sym typeface="Wingdings"/>
              </a:rPr>
            </a:br>
            <a:r>
              <a:rPr lang="de-DE" altLang="de-DE" sz="1400" kern="0">
                <a:solidFill>
                  <a:srgbClr val="000000"/>
                </a:solidFill>
                <a:latin typeface="Century Gothic" panose="020B0502020202020204" pitchFamily="34" charset="0"/>
                <a:sym typeface="Wingdings"/>
              </a:rPr>
              <a:t>ausgeben </a:t>
            </a:r>
            <a:r>
              <a:rPr lang="de-DE" altLang="de-DE" sz="1400" kern="0" dirty="0">
                <a:solidFill>
                  <a:srgbClr val="000000"/>
                </a:solidFill>
                <a:latin typeface="Century Gothic" panose="020B0502020202020204" pitchFamily="34" charset="0"/>
                <a:sym typeface="Wingdings"/>
              </a:rPr>
              <a:t>oder Teilkonzern eines Konzerns sind, der in einem Drittstaat einen Konzernabschluss vorlegt</a:t>
            </a:r>
          </a:p>
          <a:p>
            <a:pPr marL="542925" indent="-276225">
              <a:spcBef>
                <a:spcPts val="600"/>
              </a:spcBef>
              <a:spcAft>
                <a:spcPts val="1200"/>
              </a:spcAft>
              <a:buClrTx/>
              <a:buFont typeface="Wingdings" pitchFamily="2" charset="2"/>
              <a:buChar char="Ø"/>
              <a:defRPr/>
            </a:pPr>
            <a:r>
              <a:rPr lang="de-DE" altLang="de-DE" sz="1400" kern="0" dirty="0">
                <a:solidFill>
                  <a:srgbClr val="000000"/>
                </a:solidFill>
                <a:latin typeface="Century Gothic" panose="020B0502020202020204" pitchFamily="34" charset="0"/>
                <a:sym typeface="Wingdings"/>
              </a:rPr>
              <a:t>Gegenstand der QK durch die APAS</a:t>
            </a:r>
          </a:p>
          <a:p>
            <a:pPr marL="285750" indent="-285750">
              <a:spcBef>
                <a:spcPts val="600"/>
              </a:spcBef>
              <a:spcAft>
                <a:spcPts val="1200"/>
              </a:spcAft>
              <a:buClrTx/>
              <a:buFont typeface="Arial" panose="020B0604020202020204" pitchFamily="34" charset="0"/>
              <a:buChar char="•"/>
              <a:defRPr/>
            </a:pPr>
            <a:r>
              <a:rPr lang="de-DE" altLang="de-DE" sz="1400" kern="0" dirty="0">
                <a:solidFill>
                  <a:srgbClr val="000000"/>
                </a:solidFill>
                <a:latin typeface="Century Gothic" panose="020B0502020202020204" pitchFamily="34" charset="0"/>
                <a:sym typeface="Wingdings"/>
              </a:rPr>
              <a:t>Abschlussprüfungen mit einem nach § 316 HGB nachgebildeten BV (freiwillige Prüfungen); </a:t>
            </a:r>
            <a:r>
              <a:rPr lang="de-DE" altLang="de-DE" sz="1400" kern="0">
                <a:solidFill>
                  <a:srgbClr val="000000"/>
                </a:solidFill>
                <a:latin typeface="Century Gothic" panose="020B0502020202020204" pitchFamily="34" charset="0"/>
                <a:sym typeface="Wingdings"/>
              </a:rPr>
              <a:t>unterliegen keinem</a:t>
            </a:r>
            <a:br>
              <a:rPr lang="de-DE" altLang="de-DE" sz="1400" kern="0">
                <a:solidFill>
                  <a:srgbClr val="000000"/>
                </a:solidFill>
                <a:latin typeface="Century Gothic" panose="020B0502020202020204" pitchFamily="34" charset="0"/>
                <a:sym typeface="Wingdings"/>
              </a:rPr>
            </a:br>
            <a:r>
              <a:rPr lang="de-DE" altLang="de-DE" sz="1400" kern="0">
                <a:solidFill>
                  <a:srgbClr val="000000"/>
                </a:solidFill>
                <a:latin typeface="Century Gothic" panose="020B0502020202020204" pitchFamily="34" charset="0"/>
                <a:sym typeface="Wingdings"/>
              </a:rPr>
              <a:t>externen </a:t>
            </a:r>
            <a:r>
              <a:rPr lang="de-DE" altLang="de-DE" sz="1400" kern="0" dirty="0">
                <a:solidFill>
                  <a:srgbClr val="000000"/>
                </a:solidFill>
                <a:latin typeface="Century Gothic" panose="020B0502020202020204" pitchFamily="34" charset="0"/>
                <a:sym typeface="Wingdings"/>
              </a:rPr>
              <a:t>QK-Verfahren</a:t>
            </a:r>
          </a:p>
          <a:p>
            <a:pPr>
              <a:spcBef>
                <a:spcPts val="600"/>
              </a:spcBef>
              <a:spcAft>
                <a:spcPts val="1200"/>
              </a:spcAft>
              <a:buClr>
                <a:srgbClr val="FF0000"/>
              </a:buClr>
              <a:defRPr/>
            </a:pPr>
            <a:r>
              <a:rPr lang="de-DE" altLang="de-DE" sz="1400" kern="0" dirty="0">
                <a:solidFill>
                  <a:srgbClr val="000000"/>
                </a:solidFill>
                <a:latin typeface="Century Gothic" panose="020B0502020202020204" pitchFamily="34" charset="0"/>
                <a:sym typeface="Wingdings"/>
              </a:rPr>
              <a:t>Grund: </a:t>
            </a:r>
            <a:r>
              <a:rPr lang="de-DE" altLang="de-DE" sz="1400" b="1" kern="0" dirty="0">
                <a:solidFill>
                  <a:srgbClr val="00B0F0"/>
                </a:solidFill>
                <a:latin typeface="Century Gothic" panose="020B0502020202020204" pitchFamily="34" charset="0"/>
                <a:sym typeface="Wingdings"/>
              </a:rPr>
              <a:t>Unterschiedliche Einsichtsrechte </a:t>
            </a:r>
            <a:r>
              <a:rPr lang="de-DE" altLang="de-DE" sz="1400" kern="0" dirty="0">
                <a:solidFill>
                  <a:srgbClr val="000000"/>
                </a:solidFill>
                <a:latin typeface="Century Gothic" panose="020B0502020202020204" pitchFamily="34" charset="0"/>
                <a:sym typeface="Wingdings"/>
              </a:rPr>
              <a:t>der Personen, die die Kontrollmaßnahme durchführen, Verschwiegenheit. </a:t>
            </a:r>
          </a:p>
          <a:p>
            <a:pPr>
              <a:spcBef>
                <a:spcPts val="600"/>
              </a:spcBef>
              <a:spcAft>
                <a:spcPts val="600"/>
              </a:spcAft>
              <a:buClr>
                <a:srgbClr val="FF0000"/>
              </a:buClr>
              <a:defRPr/>
            </a:pPr>
            <a:r>
              <a:rPr lang="de-DE" altLang="de-DE" sz="1400" b="1" kern="0" dirty="0">
                <a:solidFill>
                  <a:srgbClr val="00B0F0"/>
                </a:solidFill>
                <a:latin typeface="Century Gothic" panose="020B0502020202020204" pitchFamily="34" charset="0"/>
                <a:sym typeface="Wingdings"/>
              </a:rPr>
              <a:t>Praxisrelevanz:</a:t>
            </a:r>
            <a:r>
              <a:rPr lang="de-DE" altLang="de-DE" sz="1400" b="1" kern="0" dirty="0">
                <a:solidFill>
                  <a:srgbClr val="000000"/>
                </a:solidFill>
                <a:latin typeface="Century Gothic" panose="020B0502020202020204" pitchFamily="34" charset="0"/>
                <a:sym typeface="Wingdings"/>
              </a:rPr>
              <a:t> </a:t>
            </a:r>
          </a:p>
          <a:p>
            <a:pPr marL="285750" indent="-285750">
              <a:spcBef>
                <a:spcPts val="600"/>
              </a:spcBef>
              <a:spcAft>
                <a:spcPts val="600"/>
              </a:spcAft>
              <a:buClr>
                <a:srgbClr val="000000"/>
              </a:buClr>
              <a:buFont typeface="Arial" panose="020B0604020202020204" pitchFamily="34" charset="0"/>
              <a:buChar char="•"/>
              <a:defRPr/>
            </a:pPr>
            <a:r>
              <a:rPr lang="de-DE" altLang="de-DE" sz="1400" kern="0" dirty="0">
                <a:solidFill>
                  <a:srgbClr val="000000"/>
                </a:solidFill>
                <a:latin typeface="Century Gothic" panose="020B0502020202020204" pitchFamily="34" charset="0"/>
                <a:sym typeface="Wingdings"/>
              </a:rPr>
              <a:t>Dem PFQK dürfen, aufgrund der Verschwiegenheitspflicht, </a:t>
            </a:r>
            <a:r>
              <a:rPr lang="de-DE" altLang="de-DE" sz="1400" b="1" kern="0" dirty="0">
                <a:solidFill>
                  <a:srgbClr val="FF0000"/>
                </a:solidFill>
                <a:latin typeface="Century Gothic" panose="020B0502020202020204" pitchFamily="34" charset="0"/>
                <a:sym typeface="Wingdings"/>
              </a:rPr>
              <a:t>nur Nachschauergebnisse für </a:t>
            </a:r>
            <a:r>
              <a:rPr lang="de-DE" altLang="de-DE" sz="1400" b="1" kern="0">
                <a:solidFill>
                  <a:srgbClr val="FF0000"/>
                </a:solidFill>
                <a:latin typeface="Century Gothic" panose="020B0502020202020204" pitchFamily="34" charset="0"/>
                <a:sym typeface="Wingdings"/>
              </a:rPr>
              <a:t>Aufträge vorgelegt</a:t>
            </a:r>
            <a:br>
              <a:rPr lang="de-DE" altLang="de-DE" sz="1400" b="1" kern="0">
                <a:solidFill>
                  <a:srgbClr val="FF0000"/>
                </a:solidFill>
                <a:latin typeface="Century Gothic" panose="020B0502020202020204" pitchFamily="34" charset="0"/>
                <a:sym typeface="Wingdings"/>
              </a:rPr>
            </a:br>
            <a:r>
              <a:rPr lang="de-DE" altLang="de-DE" sz="1400" b="1" kern="0">
                <a:solidFill>
                  <a:srgbClr val="FF0000"/>
                </a:solidFill>
                <a:latin typeface="Century Gothic" panose="020B0502020202020204" pitchFamily="34" charset="0"/>
                <a:sym typeface="Wingdings"/>
              </a:rPr>
              <a:t>werden</a:t>
            </a:r>
            <a:r>
              <a:rPr lang="de-DE" altLang="de-DE" sz="1400" b="1" kern="0" dirty="0">
                <a:solidFill>
                  <a:srgbClr val="FF0000"/>
                </a:solidFill>
                <a:latin typeface="Century Gothic" panose="020B0502020202020204" pitchFamily="34" charset="0"/>
                <a:sym typeface="Wingdings"/>
              </a:rPr>
              <a:t>, die Gegenstand der von ihm durchgeführten QK sind! (Praxishinweis der WPK zum neuen </a:t>
            </a:r>
            <a:r>
              <a:rPr lang="de-DE" altLang="de-DE" sz="1400" b="1" kern="0">
                <a:solidFill>
                  <a:srgbClr val="FF0000"/>
                </a:solidFill>
                <a:latin typeface="Century Gothic" panose="020B0502020202020204" pitchFamily="34" charset="0"/>
                <a:sym typeface="Wingdings"/>
              </a:rPr>
              <a:t>Berufsrecht,</a:t>
            </a:r>
            <a:br>
              <a:rPr lang="de-DE" altLang="de-DE" sz="1400" b="1" kern="0">
                <a:solidFill>
                  <a:srgbClr val="FF0000"/>
                </a:solidFill>
                <a:latin typeface="Century Gothic" panose="020B0502020202020204" pitchFamily="34" charset="0"/>
                <a:sym typeface="Wingdings"/>
              </a:rPr>
            </a:br>
            <a:r>
              <a:rPr lang="de-DE" altLang="de-DE" sz="1400" b="1" kern="0">
                <a:solidFill>
                  <a:srgbClr val="FF0000"/>
                </a:solidFill>
                <a:latin typeface="Century Gothic" panose="020B0502020202020204" pitchFamily="34" charset="0"/>
                <a:sym typeface="Wingdings"/>
              </a:rPr>
              <a:t>WPKM </a:t>
            </a:r>
            <a:r>
              <a:rPr lang="de-DE" altLang="de-DE" sz="1400" b="1" kern="0" dirty="0">
                <a:solidFill>
                  <a:srgbClr val="FF0000"/>
                </a:solidFill>
                <a:latin typeface="Century Gothic" panose="020B0502020202020204" pitchFamily="34" charset="0"/>
                <a:sym typeface="Wingdings"/>
              </a:rPr>
              <a:t>12/2016, S. 23)</a:t>
            </a:r>
          </a:p>
        </p:txBody>
      </p:sp>
      <p:sp>
        <p:nvSpPr>
          <p:cNvPr id="7" name="Textfeld 1">
            <a:extLst>
              <a:ext uri="{FF2B5EF4-FFF2-40B4-BE49-F238E27FC236}">
                <a16:creationId xmlns:a16="http://schemas.microsoft.com/office/drawing/2014/main" id="{64F5D8DF-C02F-4173-9B8D-3444F555482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
        <p:nvSpPr>
          <p:cNvPr id="10" name="Rectangle 2">
            <a:extLst>
              <a:ext uri="{FF2B5EF4-FFF2-40B4-BE49-F238E27FC236}">
                <a16:creationId xmlns:a16="http://schemas.microsoft.com/office/drawing/2014/main" id="{9C512731-347D-4AE3-ABFB-2864B5FE3313}"/>
              </a:ext>
            </a:extLst>
          </p:cNvPr>
          <p:cNvSpPr txBox="1">
            <a:spLocks/>
          </p:cNvSpPr>
          <p:nvPr/>
        </p:nvSpPr>
        <p:spPr bwMode="auto">
          <a:xfrm>
            <a:off x="1060917" y="101557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b="1" dirty="0">
                <a:solidFill>
                  <a:srgbClr val="00B0F0"/>
                </a:solidFill>
                <a:latin typeface="Century Gothic" panose="020B0502020202020204" pitchFamily="34" charset="0"/>
              </a:rPr>
              <a:t>8.7 Rechtliche Grundlagen </a:t>
            </a:r>
            <a:r>
              <a:rPr lang="de-DE" altLang="de-DE" b="1">
                <a:solidFill>
                  <a:srgbClr val="00B0F0"/>
                </a:solidFill>
                <a:latin typeface="Century Gothic" panose="020B0502020202020204" pitchFamily="34" charset="0"/>
              </a:rPr>
              <a:t>der Nachschau; Forts.</a:t>
            </a:r>
            <a:endParaRPr lang="de-DE" altLang="de-DE" b="1" dirty="0">
              <a:solidFill>
                <a:srgbClr val="00B0F0"/>
              </a:solidFill>
              <a:latin typeface="Century Gothic" panose="020B0502020202020204" pitchFamily="34" charset="0"/>
            </a:endParaRPr>
          </a:p>
        </p:txBody>
      </p:sp>
    </p:spTree>
  </p:cSld>
  <p:clrMapOvr>
    <a:masterClrMapping/>
  </p:clrMapOvr>
  <p:transition spd="slow"/>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3">
            <a:extLst>
              <a:ext uri="{FF2B5EF4-FFF2-40B4-BE49-F238E27FC236}">
                <a16:creationId xmlns:a16="http://schemas.microsoft.com/office/drawing/2014/main" id="{927C5268-4328-4189-82E9-1792B27665E5}"/>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7" name="Ellipse 6">
            <a:extLst>
              <a:ext uri="{FF2B5EF4-FFF2-40B4-BE49-F238E27FC236}">
                <a16:creationId xmlns:a16="http://schemas.microsoft.com/office/drawing/2014/main" id="{2C9AB2DF-7C61-4454-B481-E3565F0A7742}"/>
              </a:ext>
            </a:extLst>
          </p:cNvPr>
          <p:cNvSpPr/>
          <p:nvPr/>
        </p:nvSpPr>
        <p:spPr>
          <a:xfrm>
            <a:off x="2324248" y="1858963"/>
            <a:ext cx="6796088" cy="4378325"/>
          </a:xfrm>
          <a:prstGeom prst="ellips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a:solidFill>
                <a:srgbClr val="FFFFFF"/>
              </a:solidFill>
            </a:endParaRPr>
          </a:p>
        </p:txBody>
      </p:sp>
      <p:sp>
        <p:nvSpPr>
          <p:cNvPr id="9" name="Ellipse 8">
            <a:extLst>
              <a:ext uri="{FF2B5EF4-FFF2-40B4-BE49-F238E27FC236}">
                <a16:creationId xmlns:a16="http://schemas.microsoft.com/office/drawing/2014/main" id="{1A61FEC6-E6A7-4F19-B20C-5D24800DC33D}"/>
              </a:ext>
            </a:extLst>
          </p:cNvPr>
          <p:cNvSpPr/>
          <p:nvPr/>
        </p:nvSpPr>
        <p:spPr>
          <a:xfrm>
            <a:off x="3713311" y="2597150"/>
            <a:ext cx="5080000" cy="33718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a:solidFill>
                <a:srgbClr val="FFFFFF"/>
              </a:solidFill>
            </a:endParaRPr>
          </a:p>
        </p:txBody>
      </p:sp>
      <p:sp>
        <p:nvSpPr>
          <p:cNvPr id="10" name="Ellipse 9">
            <a:extLst>
              <a:ext uri="{FF2B5EF4-FFF2-40B4-BE49-F238E27FC236}">
                <a16:creationId xmlns:a16="http://schemas.microsoft.com/office/drawing/2014/main" id="{67118E53-DC69-4B17-A297-B181CFB3DC71}"/>
              </a:ext>
            </a:extLst>
          </p:cNvPr>
          <p:cNvSpPr/>
          <p:nvPr/>
        </p:nvSpPr>
        <p:spPr>
          <a:xfrm>
            <a:off x="4829323" y="3536950"/>
            <a:ext cx="3478213" cy="2282825"/>
          </a:xfrm>
          <a:prstGeom prst="ellipse">
            <a:avLst/>
          </a:prstGeom>
          <a:solidFill>
            <a:srgbClr val="81C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a:solidFill>
                <a:srgbClr val="FFFFFF"/>
              </a:solidFill>
            </a:endParaRPr>
          </a:p>
        </p:txBody>
      </p:sp>
      <p:sp>
        <p:nvSpPr>
          <p:cNvPr id="11" name="Ellipse 10">
            <a:extLst>
              <a:ext uri="{FF2B5EF4-FFF2-40B4-BE49-F238E27FC236}">
                <a16:creationId xmlns:a16="http://schemas.microsoft.com/office/drawing/2014/main" id="{A8261189-0292-4099-8966-986512AB769E}"/>
              </a:ext>
            </a:extLst>
          </p:cNvPr>
          <p:cNvSpPr/>
          <p:nvPr/>
        </p:nvSpPr>
        <p:spPr>
          <a:xfrm>
            <a:off x="6389836" y="3930650"/>
            <a:ext cx="1819275" cy="1581150"/>
          </a:xfrm>
          <a:prstGeom prst="ellipse">
            <a:avLst/>
          </a:prstGeom>
          <a:solidFill>
            <a:srgbClr val="FF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a:solidFill>
                <a:srgbClr val="FFFFFF"/>
              </a:solidFill>
            </a:endParaRPr>
          </a:p>
        </p:txBody>
      </p:sp>
      <p:sp>
        <p:nvSpPr>
          <p:cNvPr id="737288" name="Textfeld 11">
            <a:extLst>
              <a:ext uri="{FF2B5EF4-FFF2-40B4-BE49-F238E27FC236}">
                <a16:creationId xmlns:a16="http://schemas.microsoft.com/office/drawing/2014/main" id="{3E843EE4-8963-4593-95B1-C0B717D4ED26}"/>
              </a:ext>
            </a:extLst>
          </p:cNvPr>
          <p:cNvSpPr txBox="1">
            <a:spLocks noChangeArrowheads="1"/>
          </p:cNvSpPr>
          <p:nvPr/>
        </p:nvSpPr>
        <p:spPr bwMode="auto">
          <a:xfrm>
            <a:off x="4305448" y="2022475"/>
            <a:ext cx="26479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000" b="1">
                <a:solidFill>
                  <a:srgbClr val="FF0000"/>
                </a:solidFill>
                <a:latin typeface="Century Gothic" panose="020B0502020202020204" pitchFamily="34" charset="0"/>
              </a:rPr>
              <a:t>Gruppe IV: </a:t>
            </a:r>
            <a:r>
              <a:rPr lang="de-DE" altLang="de-DE" sz="1000" b="1">
                <a:solidFill>
                  <a:srgbClr val="000000"/>
                </a:solidFill>
                <a:latin typeface="Century Gothic" panose="020B0502020202020204" pitchFamily="34" charset="0"/>
              </a:rPr>
              <a:t>Freiwillige Abschlussprüfung ohne BSV, z. B. IDW PS 480, IDW PS 490</a:t>
            </a:r>
          </a:p>
          <a:p>
            <a:pPr algn="ctr" eaLnBrk="1" hangingPunct="1"/>
            <a:r>
              <a:rPr lang="de-DE" altLang="de-DE" sz="1000" b="1">
                <a:solidFill>
                  <a:srgbClr val="000000"/>
                </a:solidFill>
                <a:latin typeface="Century Gothic" panose="020B0502020202020204" pitchFamily="34" charset="0"/>
              </a:rPr>
              <a:t>(z. B. Bescheinigung, Prüfvermerk)</a:t>
            </a:r>
          </a:p>
        </p:txBody>
      </p:sp>
      <p:sp>
        <p:nvSpPr>
          <p:cNvPr id="737289" name="Textfeld 12">
            <a:extLst>
              <a:ext uri="{FF2B5EF4-FFF2-40B4-BE49-F238E27FC236}">
                <a16:creationId xmlns:a16="http://schemas.microsoft.com/office/drawing/2014/main" id="{1AE082A7-ED14-4B5B-9708-A87920E5E7B0}"/>
              </a:ext>
            </a:extLst>
          </p:cNvPr>
          <p:cNvSpPr txBox="1">
            <a:spLocks noChangeArrowheads="1"/>
          </p:cNvSpPr>
          <p:nvPr/>
        </p:nvSpPr>
        <p:spPr bwMode="auto">
          <a:xfrm>
            <a:off x="4503886" y="3087688"/>
            <a:ext cx="3498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000" b="1">
                <a:solidFill>
                  <a:srgbClr val="FF0000"/>
                </a:solidFill>
                <a:latin typeface="Century Gothic" panose="020B0502020202020204" pitchFamily="34" charset="0"/>
              </a:rPr>
              <a:t>Gruppe III: </a:t>
            </a:r>
            <a:r>
              <a:rPr lang="de-DE" altLang="de-DE" sz="1000" b="1">
                <a:solidFill>
                  <a:srgbClr val="000000"/>
                </a:solidFill>
                <a:latin typeface="Century Gothic" panose="020B0502020202020204" pitchFamily="34" charset="0"/>
              </a:rPr>
              <a:t>Freiwillige Abschlussprüfung mit BSV</a:t>
            </a:r>
          </a:p>
        </p:txBody>
      </p:sp>
      <p:sp>
        <p:nvSpPr>
          <p:cNvPr id="737290" name="Textfeld 13">
            <a:extLst>
              <a:ext uri="{FF2B5EF4-FFF2-40B4-BE49-F238E27FC236}">
                <a16:creationId xmlns:a16="http://schemas.microsoft.com/office/drawing/2014/main" id="{505E209E-00F4-4077-B765-C236770F1FBB}"/>
              </a:ext>
            </a:extLst>
          </p:cNvPr>
          <p:cNvSpPr txBox="1">
            <a:spLocks noChangeArrowheads="1"/>
          </p:cNvSpPr>
          <p:nvPr/>
        </p:nvSpPr>
        <p:spPr bwMode="auto">
          <a:xfrm>
            <a:off x="4988073" y="4056063"/>
            <a:ext cx="14462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000" b="1">
                <a:solidFill>
                  <a:srgbClr val="FF0000"/>
                </a:solidFill>
                <a:latin typeface="Century Gothic" panose="020B0502020202020204" pitchFamily="34" charset="0"/>
              </a:rPr>
              <a:t>Gruppe II: </a:t>
            </a:r>
            <a:r>
              <a:rPr lang="de-DE" altLang="de-DE" sz="1000" b="1">
                <a:solidFill>
                  <a:srgbClr val="000000"/>
                </a:solidFill>
                <a:latin typeface="Century Gothic" panose="020B0502020202020204" pitchFamily="34" charset="0"/>
              </a:rPr>
              <a:t>Gesetzliche Abschlussprüfung nach nationalem Recht, die keine Abschlussprüfung i.S. des EU-Rechts darstellen</a:t>
            </a:r>
          </a:p>
          <a:p>
            <a:pPr algn="ctr" eaLnBrk="1" hangingPunct="1"/>
            <a:r>
              <a:rPr lang="de-DE" altLang="de-DE" sz="1000" b="1">
                <a:solidFill>
                  <a:srgbClr val="000000"/>
                </a:solidFill>
                <a:latin typeface="Century Gothic" panose="020B0502020202020204" pitchFamily="34" charset="0"/>
              </a:rPr>
              <a:t>          (z. B. PublG)</a:t>
            </a:r>
          </a:p>
        </p:txBody>
      </p:sp>
      <p:sp>
        <p:nvSpPr>
          <p:cNvPr id="737291" name="Textfeld 14">
            <a:extLst>
              <a:ext uri="{FF2B5EF4-FFF2-40B4-BE49-F238E27FC236}">
                <a16:creationId xmlns:a16="http://schemas.microsoft.com/office/drawing/2014/main" id="{BC2E31A1-EFE0-45F8-8CD0-10244B35551B}"/>
              </a:ext>
            </a:extLst>
          </p:cNvPr>
          <p:cNvSpPr txBox="1">
            <a:spLocks noChangeArrowheads="1"/>
          </p:cNvSpPr>
          <p:nvPr/>
        </p:nvSpPr>
        <p:spPr bwMode="auto">
          <a:xfrm>
            <a:off x="6478736" y="4273550"/>
            <a:ext cx="16859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1000" b="1">
                <a:solidFill>
                  <a:srgbClr val="FF0000"/>
                </a:solidFill>
                <a:latin typeface="Century Gothic" panose="020B0502020202020204" pitchFamily="34" charset="0"/>
              </a:rPr>
              <a:t>Gruppe I: </a:t>
            </a:r>
            <a:r>
              <a:rPr lang="de-DE" altLang="de-DE" sz="1000" b="1">
                <a:solidFill>
                  <a:srgbClr val="000000"/>
                </a:solidFill>
                <a:latin typeface="Century Gothic" panose="020B0502020202020204" pitchFamily="34" charset="0"/>
              </a:rPr>
              <a:t>Gesetzliche Abschlussprüfungen nach </a:t>
            </a:r>
          </a:p>
          <a:p>
            <a:pPr algn="ctr" eaLnBrk="1" hangingPunct="1"/>
            <a:r>
              <a:rPr lang="de-DE" altLang="de-DE" sz="1000" b="1">
                <a:solidFill>
                  <a:srgbClr val="000000"/>
                </a:solidFill>
                <a:latin typeface="Century Gothic" panose="020B0502020202020204" pitchFamily="34" charset="0"/>
              </a:rPr>
              <a:t>§ 316 HGB und </a:t>
            </a:r>
          </a:p>
          <a:p>
            <a:pPr algn="ctr" eaLnBrk="1" hangingPunct="1"/>
            <a:r>
              <a:rPr lang="de-DE" altLang="de-DE" sz="1000" b="1">
                <a:solidFill>
                  <a:srgbClr val="000000"/>
                </a:solidFill>
                <a:latin typeface="Century Gothic" panose="020B0502020202020204" pitchFamily="34" charset="0"/>
              </a:rPr>
              <a:t>EU-Recht</a:t>
            </a:r>
          </a:p>
        </p:txBody>
      </p:sp>
      <p:sp>
        <p:nvSpPr>
          <p:cNvPr id="737292" name="Rectangle 2">
            <a:extLst>
              <a:ext uri="{FF2B5EF4-FFF2-40B4-BE49-F238E27FC236}">
                <a16:creationId xmlns:a16="http://schemas.microsoft.com/office/drawing/2014/main" id="{EA559D8F-EBC0-4698-842B-95587EB2262C}"/>
              </a:ext>
            </a:extLst>
          </p:cNvPr>
          <p:cNvSpPr txBox="1">
            <a:spLocks/>
          </p:cNvSpPr>
          <p:nvPr/>
        </p:nvSpPr>
        <p:spPr bwMode="auto">
          <a:xfrm>
            <a:off x="1055440" y="1412875"/>
            <a:ext cx="3316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8.7.1 Einteilung der Auftragstypen</a:t>
            </a:r>
          </a:p>
        </p:txBody>
      </p:sp>
      <p:sp>
        <p:nvSpPr>
          <p:cNvPr id="16" name="Textfeld 1">
            <a:extLst>
              <a:ext uri="{FF2B5EF4-FFF2-40B4-BE49-F238E27FC236}">
                <a16:creationId xmlns:a16="http://schemas.microsoft.com/office/drawing/2014/main" id="{B90DE520-A37E-4CAF-81A9-A8C07632B28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
        <p:nvSpPr>
          <p:cNvPr id="17" name="Rectangle 2">
            <a:extLst>
              <a:ext uri="{FF2B5EF4-FFF2-40B4-BE49-F238E27FC236}">
                <a16:creationId xmlns:a16="http://schemas.microsoft.com/office/drawing/2014/main" id="{39DD515E-3957-4F51-8063-18BFBF3CE9B6}"/>
              </a:ext>
            </a:extLst>
          </p:cNvPr>
          <p:cNvSpPr txBox="1">
            <a:spLocks/>
          </p:cNvSpPr>
          <p:nvPr/>
        </p:nvSpPr>
        <p:spPr bwMode="auto">
          <a:xfrm>
            <a:off x="1060917" y="103462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8.7 Rechtliche Grundlagen </a:t>
            </a:r>
            <a:r>
              <a:rPr lang="de-DE" altLang="de-DE" sz="1600" b="1">
                <a:solidFill>
                  <a:srgbClr val="00B0F0"/>
                </a:solidFill>
                <a:latin typeface="Century Gothic" panose="020B0502020202020204" pitchFamily="34" charset="0"/>
              </a:rPr>
              <a:t>der Nachschau;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3">
            <a:extLst>
              <a:ext uri="{FF2B5EF4-FFF2-40B4-BE49-F238E27FC236}">
                <a16:creationId xmlns:a16="http://schemas.microsoft.com/office/drawing/2014/main" id="{64F66623-1830-4CCE-A490-A6B04DE88BE9}"/>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graphicFrame>
        <p:nvGraphicFramePr>
          <p:cNvPr id="12" name="Tabelle 11">
            <a:extLst>
              <a:ext uri="{FF2B5EF4-FFF2-40B4-BE49-F238E27FC236}">
                <a16:creationId xmlns:a16="http://schemas.microsoft.com/office/drawing/2014/main" id="{A9F2236A-EEC7-4E68-8CC5-5FDCD79E5972}"/>
              </a:ext>
            </a:extLst>
          </p:cNvPr>
          <p:cNvGraphicFramePr>
            <a:graphicFrameLocks noGrp="1"/>
          </p:cNvGraphicFramePr>
          <p:nvPr>
            <p:extLst>
              <p:ext uri="{D42A27DB-BD31-4B8C-83A1-F6EECF244321}">
                <p14:modId xmlns:p14="http://schemas.microsoft.com/office/powerpoint/2010/main" val="2535921901"/>
              </p:ext>
            </p:extLst>
          </p:nvPr>
        </p:nvGraphicFramePr>
        <p:xfrm>
          <a:off x="1064066" y="1705871"/>
          <a:ext cx="8640760" cy="3960812"/>
        </p:xfrm>
        <a:graphic>
          <a:graphicData uri="http://schemas.openxmlformats.org/drawingml/2006/table">
            <a:tbl>
              <a:tblPr firstRow="1" firstCol="1" bandRow="1">
                <a:tableStyleId>{5C22544A-7EE6-4342-B048-85BDC9FD1C3A}</a:tableStyleId>
              </a:tblPr>
              <a:tblGrid>
                <a:gridCol w="536080">
                  <a:extLst>
                    <a:ext uri="{9D8B030D-6E8A-4147-A177-3AD203B41FA5}">
                      <a16:colId xmlns:a16="http://schemas.microsoft.com/office/drawing/2014/main" val="20000"/>
                    </a:ext>
                  </a:extLst>
                </a:gridCol>
                <a:gridCol w="2025972">
                  <a:extLst>
                    <a:ext uri="{9D8B030D-6E8A-4147-A177-3AD203B41FA5}">
                      <a16:colId xmlns:a16="http://schemas.microsoft.com/office/drawing/2014/main" val="20001"/>
                    </a:ext>
                  </a:extLst>
                </a:gridCol>
                <a:gridCol w="2025972">
                  <a:extLst>
                    <a:ext uri="{9D8B030D-6E8A-4147-A177-3AD203B41FA5}">
                      <a16:colId xmlns:a16="http://schemas.microsoft.com/office/drawing/2014/main" val="20002"/>
                    </a:ext>
                  </a:extLst>
                </a:gridCol>
                <a:gridCol w="2025972">
                  <a:extLst>
                    <a:ext uri="{9D8B030D-6E8A-4147-A177-3AD203B41FA5}">
                      <a16:colId xmlns:a16="http://schemas.microsoft.com/office/drawing/2014/main" val="20003"/>
                    </a:ext>
                  </a:extLst>
                </a:gridCol>
                <a:gridCol w="2026764">
                  <a:extLst>
                    <a:ext uri="{9D8B030D-6E8A-4147-A177-3AD203B41FA5}">
                      <a16:colId xmlns:a16="http://schemas.microsoft.com/office/drawing/2014/main" val="20004"/>
                    </a:ext>
                  </a:extLst>
                </a:gridCol>
              </a:tblGrid>
              <a:tr h="791951">
                <a:tc>
                  <a:txBody>
                    <a:bodyPr/>
                    <a:lstStyle/>
                    <a:p>
                      <a:pPr marL="540385" algn="just">
                        <a:spcBef>
                          <a:spcPts val="600"/>
                        </a:spcBef>
                        <a:spcAft>
                          <a:spcPts val="0"/>
                        </a:spcAft>
                      </a:pPr>
                      <a:r>
                        <a:rPr lang="de-DE" sz="1200" dirty="0">
                          <a:solidFill>
                            <a:schemeClr val="bg1"/>
                          </a:solidFill>
                          <a:effectLst/>
                          <a:latin typeface="Century Gothic" panose="020B0502020202020204" pitchFamily="34" charset="0"/>
                        </a:rPr>
                        <a:t> </a:t>
                      </a:r>
                      <a:endParaRPr lang="de-DE" sz="1200" dirty="0">
                        <a:solidFill>
                          <a:schemeClr val="bg1"/>
                        </a:solidFill>
                        <a:effectLst/>
                        <a:latin typeface="Century Gothic" panose="020B0502020202020204" pitchFamily="34" charset="0"/>
                        <a:ea typeface="Times New Roman"/>
                        <a:cs typeface="Times New Roman"/>
                      </a:endParaRPr>
                    </a:p>
                  </a:txBody>
                  <a:tcPr marL="68595" marR="68595" marT="54010" marB="54010">
                    <a:solidFill>
                      <a:schemeClr val="bg1">
                        <a:lumMod val="75000"/>
                      </a:schemeClr>
                    </a:solidFill>
                  </a:tcPr>
                </a:tc>
                <a:tc>
                  <a:txBody>
                    <a:bodyPr/>
                    <a:lstStyle/>
                    <a:p>
                      <a:pPr algn="ctr">
                        <a:spcAft>
                          <a:spcPts val="0"/>
                        </a:spcAft>
                      </a:pPr>
                      <a:r>
                        <a:rPr lang="de-DE" sz="1200" dirty="0">
                          <a:solidFill>
                            <a:schemeClr val="bg1"/>
                          </a:solidFill>
                          <a:effectLst/>
                          <a:latin typeface="Century Gothic" panose="020B0502020202020204" pitchFamily="34" charset="0"/>
                        </a:rPr>
                        <a:t>freiwillige</a:t>
                      </a:r>
                      <a:r>
                        <a:rPr lang="de-DE" sz="1200" baseline="0" dirty="0">
                          <a:solidFill>
                            <a:schemeClr val="bg1"/>
                          </a:solidFill>
                          <a:effectLst/>
                          <a:latin typeface="Century Gothic" panose="020B0502020202020204" pitchFamily="34" charset="0"/>
                        </a:rPr>
                        <a:t> oder gesetzliche Abschlussprüfungen</a:t>
                      </a:r>
                      <a:endParaRPr lang="de-DE" sz="1200" dirty="0">
                        <a:solidFill>
                          <a:schemeClr val="bg1"/>
                        </a:solidFill>
                        <a:effectLst/>
                        <a:latin typeface="Century Gothic" panose="020B0502020202020204" pitchFamily="34" charset="0"/>
                      </a:endParaRPr>
                    </a:p>
                  </a:txBody>
                  <a:tcPr marL="68595" marR="68595" marT="54010" marB="54010" anchor="ctr">
                    <a:solidFill>
                      <a:schemeClr val="bg1">
                        <a:lumMod val="75000"/>
                      </a:schemeClr>
                    </a:solidFill>
                  </a:tcPr>
                </a:tc>
                <a:tc>
                  <a:txBody>
                    <a:bodyPr/>
                    <a:lstStyle/>
                    <a:p>
                      <a:pPr algn="ctr">
                        <a:spcAft>
                          <a:spcPts val="0"/>
                        </a:spcAft>
                      </a:pPr>
                      <a:r>
                        <a:rPr lang="de-DE" sz="1200" dirty="0">
                          <a:solidFill>
                            <a:schemeClr val="bg1"/>
                          </a:solidFill>
                          <a:effectLst/>
                          <a:latin typeface="Century Gothic" panose="020B0502020202020204" pitchFamily="34" charset="0"/>
                        </a:rPr>
                        <a:t>Anwendung</a:t>
                      </a:r>
                    </a:p>
                    <a:p>
                      <a:pPr algn="ctr">
                        <a:spcAft>
                          <a:spcPts val="0"/>
                        </a:spcAft>
                      </a:pPr>
                      <a:r>
                        <a:rPr lang="de-DE" sz="1200" dirty="0">
                          <a:solidFill>
                            <a:schemeClr val="bg1"/>
                          </a:solidFill>
                          <a:effectLst/>
                          <a:latin typeface="Century Gothic" panose="020B0502020202020204" pitchFamily="34" charset="0"/>
                        </a:rPr>
                        <a:t>QS-Regelungen</a:t>
                      </a:r>
                    </a:p>
                  </a:txBody>
                  <a:tcPr marL="68595" marR="68595" marT="54010" marB="54010" anchor="ctr">
                    <a:solidFill>
                      <a:schemeClr val="bg1">
                        <a:lumMod val="75000"/>
                      </a:schemeClr>
                    </a:solidFill>
                  </a:tcPr>
                </a:tc>
                <a:tc>
                  <a:txBody>
                    <a:bodyPr/>
                    <a:lstStyle/>
                    <a:p>
                      <a:pPr algn="ctr">
                        <a:spcAft>
                          <a:spcPts val="0"/>
                        </a:spcAft>
                      </a:pPr>
                      <a:r>
                        <a:rPr lang="de-DE" sz="1200" dirty="0">
                          <a:solidFill>
                            <a:schemeClr val="bg1"/>
                          </a:solidFill>
                          <a:effectLst/>
                          <a:latin typeface="Century Gothic" panose="020B0502020202020204" pitchFamily="34" charset="0"/>
                        </a:rPr>
                        <a:t>Einbeziehung</a:t>
                      </a:r>
                    </a:p>
                    <a:p>
                      <a:pPr algn="ctr">
                        <a:spcAft>
                          <a:spcPts val="0"/>
                        </a:spcAft>
                      </a:pPr>
                      <a:r>
                        <a:rPr lang="de-DE" sz="1200" dirty="0">
                          <a:solidFill>
                            <a:schemeClr val="bg1"/>
                          </a:solidFill>
                          <a:effectLst/>
                          <a:latin typeface="Century Gothic" panose="020B0502020202020204" pitchFamily="34" charset="0"/>
                        </a:rPr>
                        <a:t>Nachschau</a:t>
                      </a:r>
                    </a:p>
                  </a:txBody>
                  <a:tcPr marL="68595" marR="68595" marT="54010" marB="54010" anchor="ctr">
                    <a:solidFill>
                      <a:schemeClr val="bg1">
                        <a:lumMod val="75000"/>
                      </a:schemeClr>
                    </a:solidFill>
                  </a:tcPr>
                </a:tc>
                <a:tc>
                  <a:txBody>
                    <a:bodyPr/>
                    <a:lstStyle/>
                    <a:p>
                      <a:pPr algn="ctr">
                        <a:spcAft>
                          <a:spcPts val="0"/>
                        </a:spcAft>
                      </a:pPr>
                      <a:r>
                        <a:rPr lang="de-DE" sz="1200" dirty="0">
                          <a:solidFill>
                            <a:schemeClr val="bg1"/>
                          </a:solidFill>
                          <a:effectLst/>
                          <a:latin typeface="Century Gothic" panose="020B0502020202020204" pitchFamily="34" charset="0"/>
                        </a:rPr>
                        <a:t>Einbeziehung</a:t>
                      </a:r>
                    </a:p>
                    <a:p>
                      <a:pPr algn="ctr">
                        <a:spcAft>
                          <a:spcPts val="0"/>
                        </a:spcAft>
                      </a:pPr>
                      <a:r>
                        <a:rPr lang="de-DE" sz="1200" dirty="0">
                          <a:solidFill>
                            <a:schemeClr val="bg1"/>
                          </a:solidFill>
                          <a:effectLst/>
                          <a:latin typeface="Century Gothic" panose="020B0502020202020204" pitchFamily="34" charset="0"/>
                        </a:rPr>
                        <a:t>Qualitätskontrolle</a:t>
                      </a:r>
                    </a:p>
                  </a:txBody>
                  <a:tcPr marL="68595" marR="68595" marT="54010" marB="54010" anchor="ctr">
                    <a:solidFill>
                      <a:schemeClr val="bg1">
                        <a:lumMod val="75000"/>
                      </a:schemeClr>
                    </a:solidFill>
                  </a:tcPr>
                </a:tc>
                <a:extLst>
                  <a:ext uri="{0D108BD9-81ED-4DB2-BD59-A6C34878D82A}">
                    <a16:rowId xmlns:a16="http://schemas.microsoft.com/office/drawing/2014/main" val="10000"/>
                  </a:ext>
                </a:extLst>
              </a:tr>
              <a:tr h="571559">
                <a:tc>
                  <a:txBody>
                    <a:bodyPr/>
                    <a:lstStyle/>
                    <a:p>
                      <a:pPr marL="0" algn="ctr">
                        <a:spcBef>
                          <a:spcPts val="600"/>
                        </a:spcBef>
                        <a:spcAft>
                          <a:spcPts val="0"/>
                        </a:spcAft>
                      </a:pPr>
                      <a:r>
                        <a:rPr lang="de-DE" sz="1200" dirty="0">
                          <a:solidFill>
                            <a:schemeClr val="bg1"/>
                          </a:solidFill>
                          <a:effectLst/>
                          <a:latin typeface="Century Gothic" panose="020B0502020202020204" pitchFamily="34" charset="0"/>
                        </a:rPr>
                        <a:t>I.</a:t>
                      </a:r>
                      <a:endParaRPr lang="de-DE" sz="1200" dirty="0">
                        <a:solidFill>
                          <a:schemeClr val="bg1"/>
                        </a:solidFill>
                        <a:effectLst/>
                        <a:latin typeface="Century Gothic" panose="020B0502020202020204" pitchFamily="34" charset="0"/>
                        <a:ea typeface="Times New Roman"/>
                        <a:cs typeface="Times New Roman"/>
                      </a:endParaRPr>
                    </a:p>
                  </a:txBody>
                  <a:tcPr marL="68595" marR="68595" marT="54010" marB="54010" anchor="ctr">
                    <a:solidFill>
                      <a:schemeClr val="bg1">
                        <a:lumMod val="75000"/>
                      </a:schemeClr>
                    </a:solidFill>
                  </a:tcPr>
                </a:tc>
                <a:tc>
                  <a:txBody>
                    <a:bodyPr/>
                    <a:lstStyle/>
                    <a:p>
                      <a:pPr marL="0" algn="ctr">
                        <a:spcBef>
                          <a:spcPts val="0"/>
                        </a:spcBef>
                        <a:spcAft>
                          <a:spcPts val="0"/>
                        </a:spcAft>
                      </a:pPr>
                      <a:r>
                        <a:rPr lang="de-DE" sz="1200" dirty="0">
                          <a:effectLst/>
                          <a:latin typeface="Century Gothic" panose="020B0502020202020204" pitchFamily="34" charset="0"/>
                          <a:ea typeface="Times New Roman"/>
                          <a:cs typeface="Times New Roman"/>
                        </a:rPr>
                        <a:t>Gesetzlich</a:t>
                      </a:r>
                    </a:p>
                  </a:txBody>
                  <a:tcPr marL="68595" marR="68595" marT="54010" marB="54010" anchor="ctr">
                    <a:solidFill>
                      <a:srgbClr val="FFFFA3"/>
                    </a:solidFill>
                  </a:tcPr>
                </a:tc>
                <a:tc>
                  <a:txBody>
                    <a:bodyPr/>
                    <a:lstStyle/>
                    <a:p>
                      <a:pPr marL="0" algn="ctr">
                        <a:spcBef>
                          <a:spcPts val="0"/>
                        </a:spcBef>
                        <a:spcAft>
                          <a:spcPts val="0"/>
                        </a:spcAft>
                      </a:pPr>
                      <a:r>
                        <a:rPr lang="de-DE" sz="1200" dirty="0">
                          <a:effectLst/>
                          <a:latin typeface="Century Gothic" panose="020B0502020202020204" pitchFamily="34" charset="0"/>
                        </a:rPr>
                        <a:t>ja</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rgbClr val="FFFFA3"/>
                    </a:solidFill>
                  </a:tcPr>
                </a:tc>
                <a:tc>
                  <a:txBody>
                    <a:bodyPr/>
                    <a:lstStyle/>
                    <a:p>
                      <a:pPr marL="0" algn="ctr">
                        <a:spcBef>
                          <a:spcPts val="0"/>
                        </a:spcBef>
                        <a:spcAft>
                          <a:spcPts val="0"/>
                        </a:spcAft>
                      </a:pPr>
                      <a:r>
                        <a:rPr lang="de-DE" sz="1200" dirty="0">
                          <a:effectLst/>
                          <a:latin typeface="Century Gothic" panose="020B0502020202020204" pitchFamily="34" charset="0"/>
                        </a:rPr>
                        <a:t>ja</a:t>
                      </a:r>
                    </a:p>
                  </a:txBody>
                  <a:tcPr marL="68595" marR="68595" marT="54010" marB="54010" anchor="ctr">
                    <a:solidFill>
                      <a:srgbClr val="FFFFA3"/>
                    </a:solidFill>
                  </a:tcPr>
                </a:tc>
                <a:tc>
                  <a:txBody>
                    <a:bodyPr/>
                    <a:lstStyle/>
                    <a:p>
                      <a:pPr marL="0" indent="0" algn="ctr">
                        <a:spcBef>
                          <a:spcPts val="0"/>
                        </a:spcBef>
                        <a:spcAft>
                          <a:spcPts val="0"/>
                        </a:spcAft>
                      </a:pPr>
                      <a:r>
                        <a:rPr lang="de-DE" sz="1200" dirty="0">
                          <a:effectLst/>
                          <a:latin typeface="Century Gothic" panose="020B0502020202020204" pitchFamily="34" charset="0"/>
                        </a:rPr>
                        <a:t> ja</a:t>
                      </a:r>
                    </a:p>
                  </a:txBody>
                  <a:tcPr marL="68595" marR="68595" marT="54010" marB="54010" anchor="ctr">
                    <a:solidFill>
                      <a:srgbClr val="FFFFA3"/>
                    </a:solidFill>
                  </a:tcPr>
                </a:tc>
                <a:extLst>
                  <a:ext uri="{0D108BD9-81ED-4DB2-BD59-A6C34878D82A}">
                    <a16:rowId xmlns:a16="http://schemas.microsoft.com/office/drawing/2014/main" val="10001"/>
                  </a:ext>
                </a:extLst>
              </a:tr>
              <a:tr h="792216">
                <a:tc>
                  <a:txBody>
                    <a:bodyPr/>
                    <a:lstStyle/>
                    <a:p>
                      <a:pPr marL="0" algn="ctr">
                        <a:spcBef>
                          <a:spcPts val="600"/>
                        </a:spcBef>
                        <a:spcAft>
                          <a:spcPts val="0"/>
                        </a:spcAft>
                      </a:pPr>
                      <a:r>
                        <a:rPr lang="de-DE" sz="1200" dirty="0">
                          <a:solidFill>
                            <a:schemeClr val="bg1"/>
                          </a:solidFill>
                          <a:effectLst/>
                          <a:latin typeface="Century Gothic" panose="020B0502020202020204" pitchFamily="34" charset="0"/>
                        </a:rPr>
                        <a:t>II.</a:t>
                      </a:r>
                      <a:endParaRPr lang="de-DE" sz="1200" dirty="0">
                        <a:solidFill>
                          <a:schemeClr val="bg1"/>
                        </a:solidFill>
                        <a:effectLst/>
                        <a:latin typeface="Century Gothic" panose="020B0502020202020204" pitchFamily="34" charset="0"/>
                        <a:ea typeface="Times New Roman"/>
                        <a:cs typeface="Times New Roman"/>
                      </a:endParaRPr>
                    </a:p>
                  </a:txBody>
                  <a:tcPr marL="68595" marR="68595" marT="54010" marB="54010" anchor="ctr">
                    <a:solidFill>
                      <a:schemeClr val="bg1">
                        <a:lumMod val="75000"/>
                      </a:schemeClr>
                    </a:solidFill>
                  </a:tcPr>
                </a:tc>
                <a:tc>
                  <a:txBody>
                    <a:bodyPr/>
                    <a:lstStyle/>
                    <a:p>
                      <a:pPr marL="0" algn="ctr">
                        <a:spcBef>
                          <a:spcPts val="0"/>
                        </a:spcBef>
                        <a:spcAft>
                          <a:spcPts val="0"/>
                        </a:spcAft>
                      </a:pPr>
                      <a:r>
                        <a:rPr lang="de-DE" sz="1200" dirty="0">
                          <a:effectLst/>
                          <a:latin typeface="Century Gothic" panose="020B0502020202020204" pitchFamily="34" charset="0"/>
                          <a:ea typeface="Times New Roman"/>
                          <a:cs typeface="Times New Roman"/>
                        </a:rPr>
                        <a:t>Gesetzlich</a:t>
                      </a:r>
                    </a:p>
                  </a:txBody>
                  <a:tcPr marL="68595" marR="68595" marT="54010" marB="54010" anchor="ctr">
                    <a:solidFill>
                      <a:srgbClr val="81CFFF"/>
                    </a:solidFill>
                  </a:tcPr>
                </a:tc>
                <a:tc>
                  <a:txBody>
                    <a:bodyPr/>
                    <a:lstStyle/>
                    <a:p>
                      <a:pPr marL="0" algn="ctr">
                        <a:spcBef>
                          <a:spcPts val="0"/>
                        </a:spcBef>
                        <a:spcAft>
                          <a:spcPts val="0"/>
                        </a:spcAft>
                      </a:pPr>
                      <a:r>
                        <a:rPr lang="de-DE" sz="1200" dirty="0">
                          <a:effectLst/>
                          <a:latin typeface="Century Gothic" panose="020B0502020202020204" pitchFamily="34" charset="0"/>
                        </a:rPr>
                        <a:t>ja</a:t>
                      </a:r>
                    </a:p>
                  </a:txBody>
                  <a:tcPr marL="68595" marR="68595" marT="54010" marB="54010" anchor="ctr">
                    <a:solidFill>
                      <a:srgbClr val="81CFFF"/>
                    </a:solidFill>
                  </a:tcPr>
                </a:tc>
                <a:tc>
                  <a:txBody>
                    <a:bodyPr/>
                    <a:lstStyle/>
                    <a:p>
                      <a:pPr marL="0" algn="ctr">
                        <a:spcBef>
                          <a:spcPts val="0"/>
                        </a:spcBef>
                        <a:spcAft>
                          <a:spcPts val="0"/>
                        </a:spcAft>
                      </a:pPr>
                      <a:r>
                        <a:rPr lang="de-DE" sz="1200" dirty="0">
                          <a:effectLst/>
                          <a:latin typeface="Century Gothic" panose="020B0502020202020204" pitchFamily="34" charset="0"/>
                        </a:rPr>
                        <a:t>ja</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rgbClr val="81CFFF"/>
                    </a:solidFill>
                  </a:tcPr>
                </a:tc>
                <a:tc>
                  <a:txBody>
                    <a:bodyPr/>
                    <a:lstStyle/>
                    <a:p>
                      <a:pPr marL="0" algn="ctr">
                        <a:spcBef>
                          <a:spcPts val="0"/>
                        </a:spcBef>
                        <a:spcAft>
                          <a:spcPts val="0"/>
                        </a:spcAft>
                      </a:pPr>
                      <a:r>
                        <a:rPr lang="de-DE" sz="1200" dirty="0">
                          <a:effectLst/>
                          <a:latin typeface="Century Gothic" panose="020B0502020202020204" pitchFamily="34" charset="0"/>
                        </a:rPr>
                        <a:t>nein</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rgbClr val="81CFFF"/>
                    </a:solidFill>
                  </a:tcPr>
                </a:tc>
                <a:extLst>
                  <a:ext uri="{0D108BD9-81ED-4DB2-BD59-A6C34878D82A}">
                    <a16:rowId xmlns:a16="http://schemas.microsoft.com/office/drawing/2014/main" val="10002"/>
                  </a:ext>
                </a:extLst>
              </a:tr>
              <a:tr h="1012870">
                <a:tc>
                  <a:txBody>
                    <a:bodyPr/>
                    <a:lstStyle/>
                    <a:p>
                      <a:pPr marL="0" algn="ctr">
                        <a:spcBef>
                          <a:spcPts val="600"/>
                        </a:spcBef>
                        <a:spcAft>
                          <a:spcPts val="0"/>
                        </a:spcAft>
                      </a:pPr>
                      <a:r>
                        <a:rPr lang="de-DE" sz="1200" dirty="0">
                          <a:solidFill>
                            <a:schemeClr val="bg1"/>
                          </a:solidFill>
                          <a:effectLst/>
                          <a:latin typeface="Century Gothic" panose="020B0502020202020204" pitchFamily="34" charset="0"/>
                        </a:rPr>
                        <a:t>III.</a:t>
                      </a:r>
                      <a:endParaRPr lang="de-DE" sz="1200" dirty="0">
                        <a:solidFill>
                          <a:schemeClr val="bg1"/>
                        </a:solidFill>
                        <a:effectLst/>
                        <a:latin typeface="Century Gothic" panose="020B0502020202020204" pitchFamily="34" charset="0"/>
                        <a:ea typeface="Times New Roman"/>
                        <a:cs typeface="Times New Roman"/>
                      </a:endParaRPr>
                    </a:p>
                  </a:txBody>
                  <a:tcPr marL="68595" marR="68595" marT="54010" marB="54010" anchor="ctr">
                    <a:solidFill>
                      <a:schemeClr val="bg1">
                        <a:lumMod val="75000"/>
                      </a:schemeClr>
                    </a:solidFill>
                  </a:tcPr>
                </a:tc>
                <a:tc>
                  <a:txBody>
                    <a:bodyPr/>
                    <a:lstStyle/>
                    <a:p>
                      <a:pPr marL="0" algn="ctr">
                        <a:spcBef>
                          <a:spcPts val="0"/>
                        </a:spcBef>
                        <a:spcAft>
                          <a:spcPts val="0"/>
                        </a:spcAft>
                      </a:pPr>
                      <a:r>
                        <a:rPr lang="de-DE" sz="1200" dirty="0">
                          <a:effectLst/>
                          <a:latin typeface="Century Gothic" panose="020B0502020202020204" pitchFamily="34" charset="0"/>
                          <a:ea typeface="Times New Roman"/>
                          <a:cs typeface="Times New Roman"/>
                        </a:rPr>
                        <a:t>freiwillig</a:t>
                      </a:r>
                    </a:p>
                  </a:txBody>
                  <a:tcPr marL="68595" marR="68595" marT="54010" marB="54010" anchor="ctr">
                    <a:solidFill>
                      <a:schemeClr val="bg1">
                        <a:lumMod val="85000"/>
                      </a:schemeClr>
                    </a:solidFill>
                  </a:tcPr>
                </a:tc>
                <a:tc>
                  <a:txBody>
                    <a:bodyPr/>
                    <a:lstStyle/>
                    <a:p>
                      <a:pPr marL="0" algn="ctr">
                        <a:spcBef>
                          <a:spcPts val="0"/>
                        </a:spcBef>
                        <a:spcAft>
                          <a:spcPts val="0"/>
                        </a:spcAft>
                      </a:pPr>
                      <a:r>
                        <a:rPr lang="de-DE" sz="1200" dirty="0">
                          <a:effectLst/>
                          <a:latin typeface="Century Gothic" panose="020B0502020202020204" pitchFamily="34" charset="0"/>
                        </a:rPr>
                        <a:t>ja</a:t>
                      </a:r>
                    </a:p>
                  </a:txBody>
                  <a:tcPr marL="68595" marR="68595" marT="54010" marB="54010" anchor="ctr">
                    <a:solidFill>
                      <a:schemeClr val="bg1">
                        <a:lumMod val="85000"/>
                      </a:schemeClr>
                    </a:solidFill>
                  </a:tcPr>
                </a:tc>
                <a:tc>
                  <a:txBody>
                    <a:bodyPr/>
                    <a:lstStyle/>
                    <a:p>
                      <a:pPr marL="0" algn="ctr">
                        <a:spcBef>
                          <a:spcPts val="0"/>
                        </a:spcBef>
                        <a:spcAft>
                          <a:spcPts val="0"/>
                        </a:spcAft>
                      </a:pPr>
                      <a:r>
                        <a:rPr lang="de-DE" sz="1200" dirty="0">
                          <a:effectLst/>
                          <a:latin typeface="Century Gothic" panose="020B0502020202020204" pitchFamily="34" charset="0"/>
                        </a:rPr>
                        <a:t>ja</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chemeClr val="bg1">
                        <a:lumMod val="85000"/>
                      </a:schemeClr>
                    </a:solidFill>
                  </a:tcPr>
                </a:tc>
                <a:tc>
                  <a:txBody>
                    <a:bodyPr/>
                    <a:lstStyle/>
                    <a:p>
                      <a:pPr marL="0" algn="ctr">
                        <a:spcBef>
                          <a:spcPts val="0"/>
                        </a:spcBef>
                        <a:spcAft>
                          <a:spcPts val="0"/>
                        </a:spcAft>
                      </a:pPr>
                      <a:r>
                        <a:rPr lang="de-DE" sz="1200" dirty="0">
                          <a:effectLst/>
                          <a:latin typeface="Century Gothic" panose="020B0502020202020204" pitchFamily="34" charset="0"/>
                        </a:rPr>
                        <a:t>nein</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chemeClr val="bg1">
                        <a:lumMod val="85000"/>
                      </a:schemeClr>
                    </a:solidFill>
                  </a:tcPr>
                </a:tc>
                <a:extLst>
                  <a:ext uri="{0D108BD9-81ED-4DB2-BD59-A6C34878D82A}">
                    <a16:rowId xmlns:a16="http://schemas.microsoft.com/office/drawing/2014/main" val="10003"/>
                  </a:ext>
                </a:extLst>
              </a:tr>
              <a:tr h="792216">
                <a:tc>
                  <a:txBody>
                    <a:bodyPr/>
                    <a:lstStyle/>
                    <a:p>
                      <a:pPr marL="0" algn="ctr">
                        <a:spcBef>
                          <a:spcPts val="600"/>
                        </a:spcBef>
                        <a:spcAft>
                          <a:spcPts val="0"/>
                        </a:spcAft>
                      </a:pPr>
                      <a:r>
                        <a:rPr lang="de-DE" sz="1200" dirty="0">
                          <a:solidFill>
                            <a:schemeClr val="bg1"/>
                          </a:solidFill>
                          <a:effectLst/>
                          <a:latin typeface="Century Gothic" panose="020B0502020202020204" pitchFamily="34" charset="0"/>
                        </a:rPr>
                        <a:t>IV.</a:t>
                      </a:r>
                      <a:endParaRPr lang="de-DE" sz="1200" dirty="0">
                        <a:solidFill>
                          <a:schemeClr val="bg1"/>
                        </a:solidFill>
                        <a:effectLst/>
                        <a:latin typeface="Century Gothic" panose="020B0502020202020204" pitchFamily="34" charset="0"/>
                        <a:ea typeface="Times New Roman"/>
                        <a:cs typeface="Times New Roman"/>
                      </a:endParaRPr>
                    </a:p>
                  </a:txBody>
                  <a:tcPr marL="68595" marR="68595" marT="54010" marB="54010" anchor="ctr">
                    <a:solidFill>
                      <a:schemeClr val="bg1">
                        <a:lumMod val="75000"/>
                      </a:schemeClr>
                    </a:solidFill>
                  </a:tcPr>
                </a:tc>
                <a:tc>
                  <a:txBody>
                    <a:bodyPr/>
                    <a:lstStyle/>
                    <a:p>
                      <a:pPr marL="0" algn="ctr">
                        <a:spcBef>
                          <a:spcPts val="0"/>
                        </a:spcBef>
                        <a:spcAft>
                          <a:spcPts val="0"/>
                        </a:spcAft>
                      </a:pPr>
                      <a:r>
                        <a:rPr lang="de-DE" sz="1200" dirty="0">
                          <a:effectLst/>
                          <a:latin typeface="Century Gothic" panose="020B0502020202020204" pitchFamily="34" charset="0"/>
                          <a:ea typeface="Times New Roman"/>
                          <a:cs typeface="Times New Roman"/>
                        </a:rPr>
                        <a:t>freiwillig</a:t>
                      </a:r>
                    </a:p>
                  </a:txBody>
                  <a:tcPr marL="68595" marR="68595" marT="54010" marB="54010" anchor="ctr">
                    <a:solidFill>
                      <a:srgbClr val="CCECFF"/>
                    </a:solidFill>
                  </a:tcPr>
                </a:tc>
                <a:tc>
                  <a:txBody>
                    <a:bodyPr/>
                    <a:lstStyle/>
                    <a:p>
                      <a:pPr marL="0" algn="ctr">
                        <a:spcBef>
                          <a:spcPts val="0"/>
                        </a:spcBef>
                        <a:spcAft>
                          <a:spcPts val="0"/>
                        </a:spcAft>
                      </a:pPr>
                      <a:r>
                        <a:rPr lang="de-DE" sz="1200" dirty="0">
                          <a:effectLst/>
                          <a:latin typeface="Century Gothic" panose="020B0502020202020204" pitchFamily="34" charset="0"/>
                        </a:rPr>
                        <a:t>nein</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rgbClr val="CCECFF"/>
                    </a:solidFill>
                  </a:tcPr>
                </a:tc>
                <a:tc>
                  <a:txBody>
                    <a:bodyPr/>
                    <a:lstStyle/>
                    <a:p>
                      <a:pPr marL="0" algn="ctr">
                        <a:spcBef>
                          <a:spcPts val="0"/>
                        </a:spcBef>
                        <a:spcAft>
                          <a:spcPts val="0"/>
                        </a:spcAft>
                      </a:pPr>
                      <a:r>
                        <a:rPr lang="de-DE" sz="1200" dirty="0">
                          <a:effectLst/>
                          <a:latin typeface="Century Gothic" panose="020B0502020202020204" pitchFamily="34" charset="0"/>
                        </a:rPr>
                        <a:t>ja</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rgbClr val="CCECFF"/>
                    </a:solidFill>
                  </a:tcPr>
                </a:tc>
                <a:tc>
                  <a:txBody>
                    <a:bodyPr/>
                    <a:lstStyle/>
                    <a:p>
                      <a:pPr marL="0" algn="ctr">
                        <a:spcBef>
                          <a:spcPts val="0"/>
                        </a:spcBef>
                        <a:spcAft>
                          <a:spcPts val="0"/>
                        </a:spcAft>
                      </a:pPr>
                      <a:r>
                        <a:rPr lang="de-DE" sz="1200" dirty="0">
                          <a:effectLst/>
                          <a:latin typeface="Century Gothic" panose="020B0502020202020204" pitchFamily="34" charset="0"/>
                        </a:rPr>
                        <a:t>nein</a:t>
                      </a:r>
                      <a:endParaRPr lang="de-DE" sz="1200" dirty="0">
                        <a:effectLst/>
                        <a:latin typeface="Century Gothic" panose="020B0502020202020204" pitchFamily="34" charset="0"/>
                        <a:ea typeface="Times New Roman"/>
                        <a:cs typeface="Times New Roman"/>
                      </a:endParaRPr>
                    </a:p>
                  </a:txBody>
                  <a:tcPr marL="68595" marR="68595" marT="54010" marB="54010" anchor="ctr">
                    <a:solidFill>
                      <a:srgbClr val="CCECFF"/>
                    </a:solidFill>
                  </a:tcPr>
                </a:tc>
                <a:extLst>
                  <a:ext uri="{0D108BD9-81ED-4DB2-BD59-A6C34878D82A}">
                    <a16:rowId xmlns:a16="http://schemas.microsoft.com/office/drawing/2014/main" val="10004"/>
                  </a:ext>
                </a:extLst>
              </a:tr>
            </a:tbl>
          </a:graphicData>
        </a:graphic>
      </p:graphicFrame>
      <p:sp>
        <p:nvSpPr>
          <p:cNvPr id="739372" name="Rectangle 2">
            <a:extLst>
              <a:ext uri="{FF2B5EF4-FFF2-40B4-BE49-F238E27FC236}">
                <a16:creationId xmlns:a16="http://schemas.microsoft.com/office/drawing/2014/main" id="{28AC64C4-B91F-44D5-977C-3B3ACBDCFD5A}"/>
              </a:ext>
            </a:extLst>
          </p:cNvPr>
          <p:cNvSpPr txBox="1">
            <a:spLocks/>
          </p:cNvSpPr>
          <p:nvPr/>
        </p:nvSpPr>
        <p:spPr bwMode="auto">
          <a:xfrm>
            <a:off x="1059756" y="1026214"/>
            <a:ext cx="47482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8.7.1 Einteilung der Auftragstypen; Forts.</a:t>
            </a:r>
          </a:p>
        </p:txBody>
      </p:sp>
      <p:sp>
        <p:nvSpPr>
          <p:cNvPr id="8" name="Textfeld 1">
            <a:extLst>
              <a:ext uri="{FF2B5EF4-FFF2-40B4-BE49-F238E27FC236}">
                <a16:creationId xmlns:a16="http://schemas.microsoft.com/office/drawing/2014/main" id="{80293A20-B036-4FF0-9466-ADA99B53F27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7D73F4EE-4C3C-425E-B522-4A6039885B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
        <p:nvSpPr>
          <p:cNvPr id="7" name="Rectangle 2">
            <a:extLst>
              <a:ext uri="{FF2B5EF4-FFF2-40B4-BE49-F238E27FC236}">
                <a16:creationId xmlns:a16="http://schemas.microsoft.com/office/drawing/2014/main" id="{0A707088-D320-4C01-8AE2-A87405559D8C}"/>
              </a:ext>
            </a:extLst>
          </p:cNvPr>
          <p:cNvSpPr txBox="1">
            <a:spLocks/>
          </p:cNvSpPr>
          <p:nvPr/>
        </p:nvSpPr>
        <p:spPr bwMode="auto">
          <a:xfrm>
            <a:off x="1063527" y="67326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5350" indent="-895350">
              <a:spcBef>
                <a:spcPts val="600"/>
              </a:spcBef>
              <a:spcAft>
                <a:spcPts val="1200"/>
              </a:spcAft>
              <a:tabLst>
                <a:tab pos="444500" algn="l"/>
              </a:tabLst>
            </a:pPr>
            <a:r>
              <a:rPr lang="de-DE" altLang="de-DE" sz="2800" b="1" dirty="0">
                <a:latin typeface="Century Gothic" panose="020B0502020202020204" pitchFamily="34" charset="0"/>
              </a:rPr>
              <a:t>2.2	</a:t>
            </a:r>
            <a:r>
              <a:rPr lang="de-DE" sz="2800" b="1" dirty="0">
                <a:latin typeface="Century Gothic" panose="020B0502020202020204" pitchFamily="34" charset="0"/>
              </a:rPr>
              <a:t>Prüfungshandlungen zur Risikobeurteilung und damit zusammenhängender Tätigkeiten </a:t>
            </a:r>
          </a:p>
          <a:p>
            <a:pPr marL="2724150" lvl="4" indent="-895350">
              <a:spcBef>
                <a:spcPts val="600"/>
              </a:spcBef>
              <a:spcAft>
                <a:spcPts val="600"/>
              </a:spcAft>
              <a:tabLst>
                <a:tab pos="444500" algn="l"/>
              </a:tabLst>
            </a:pPr>
            <a:r>
              <a:rPr lang="de-DE" b="1" dirty="0">
                <a:latin typeface="Century Gothic" panose="020B0502020202020204" pitchFamily="34" charset="0"/>
              </a:rPr>
              <a:t>2.2.1	</a:t>
            </a:r>
            <a:r>
              <a:rPr lang="de-DE" dirty="0">
                <a:latin typeface="Century Gothic" panose="020B0502020202020204" pitchFamily="34" charset="0"/>
              </a:rPr>
              <a:t>Verständnisgewinnung ISA [DE] 315 (</a:t>
            </a:r>
            <a:r>
              <a:rPr lang="de-DE" dirty="0" err="1">
                <a:latin typeface="Century Gothic" panose="020B0502020202020204" pitchFamily="34" charset="0"/>
              </a:rPr>
              <a:t>Revised</a:t>
            </a:r>
            <a:r>
              <a:rPr lang="de-DE" dirty="0">
                <a:latin typeface="Century Gothic" panose="020B0502020202020204" pitchFamily="34" charset="0"/>
              </a:rPr>
              <a:t> 2019) </a:t>
            </a:r>
            <a:br>
              <a:rPr lang="de-DE" dirty="0">
                <a:latin typeface="Century Gothic" panose="020B0502020202020204" pitchFamily="34" charset="0"/>
              </a:rPr>
            </a:br>
            <a:r>
              <a:rPr lang="de-DE" dirty="0">
                <a:latin typeface="Century Gothic" panose="020B0502020202020204" pitchFamily="34" charset="0"/>
              </a:rPr>
              <a:t>vs. ISA [DE] 540 (</a:t>
            </a:r>
            <a:r>
              <a:rPr lang="de-DE" dirty="0" err="1">
                <a:latin typeface="Century Gothic" panose="020B0502020202020204" pitchFamily="34" charset="0"/>
              </a:rPr>
              <a:t>Revised</a:t>
            </a:r>
            <a:r>
              <a:rPr lang="de-DE" dirty="0">
                <a:latin typeface="Century Gothic" panose="020B0502020202020204" pitchFamily="34" charset="0"/>
              </a:rPr>
              <a:t>)</a:t>
            </a:r>
          </a:p>
          <a:p>
            <a:pPr marL="2724150" lvl="4" indent="-895350">
              <a:spcBef>
                <a:spcPts val="600"/>
              </a:spcBef>
              <a:spcAft>
                <a:spcPts val="600"/>
              </a:spcAft>
              <a:tabLst>
                <a:tab pos="444500" algn="l"/>
              </a:tabLst>
            </a:pPr>
            <a:r>
              <a:rPr lang="de-DE" b="1" dirty="0">
                <a:latin typeface="Century Gothic" panose="020B0502020202020204" pitchFamily="34" charset="0"/>
              </a:rPr>
              <a:t>2.2.2	</a:t>
            </a:r>
            <a:r>
              <a:rPr lang="de-DE" dirty="0">
                <a:latin typeface="Century Gothic" panose="020B0502020202020204" pitchFamily="34" charset="0"/>
              </a:rPr>
              <a:t>Risikobeurteilung nach ISA [DE] 315 (</a:t>
            </a:r>
            <a:r>
              <a:rPr lang="de-DE" dirty="0" err="1">
                <a:latin typeface="Century Gothic" panose="020B0502020202020204" pitchFamily="34" charset="0"/>
              </a:rPr>
              <a:t>Revised</a:t>
            </a:r>
            <a:r>
              <a:rPr lang="de-DE" dirty="0">
                <a:latin typeface="Century Gothic" panose="020B0502020202020204" pitchFamily="34" charset="0"/>
              </a:rPr>
              <a:t> 2019)</a:t>
            </a:r>
            <a:br>
              <a:rPr lang="de-DE" dirty="0">
                <a:latin typeface="Century Gothic" panose="020B0502020202020204" pitchFamily="34" charset="0"/>
              </a:rPr>
            </a:br>
            <a:r>
              <a:rPr lang="de-DE" dirty="0">
                <a:latin typeface="Century Gothic" panose="020B0502020202020204" pitchFamily="34" charset="0"/>
              </a:rPr>
              <a:t>oder ISA [DE</a:t>
            </a:r>
            <a:r>
              <a:rPr lang="de-DE">
                <a:latin typeface="Century Gothic" panose="020B0502020202020204" pitchFamily="34" charset="0"/>
              </a:rPr>
              <a:t>] 540 (Revised)</a:t>
            </a:r>
            <a:endParaRPr lang="de-DE" dirty="0">
              <a:latin typeface="Century Gothic" panose="020B0502020202020204" pitchFamily="34" charset="0"/>
            </a:endParaRPr>
          </a:p>
          <a:p>
            <a:pPr marL="2724150" lvl="4" indent="-895350">
              <a:spcBef>
                <a:spcPts val="600"/>
              </a:spcBef>
              <a:spcAft>
                <a:spcPts val="600"/>
              </a:spcAft>
              <a:tabLst>
                <a:tab pos="444500" algn="l"/>
              </a:tabLst>
            </a:pPr>
            <a:r>
              <a:rPr lang="de-DE" b="1" dirty="0">
                <a:latin typeface="Century Gothic" panose="020B0502020202020204" pitchFamily="34" charset="0"/>
              </a:rPr>
              <a:t>2.2.3	</a:t>
            </a:r>
            <a:r>
              <a:rPr lang="de-DE" dirty="0">
                <a:latin typeface="Century Gothic" panose="020B0502020202020204" pitchFamily="34" charset="0"/>
              </a:rPr>
              <a:t>Wechselwirkungen</a:t>
            </a:r>
            <a:r>
              <a:rPr lang="de-DE" b="1" dirty="0">
                <a:latin typeface="Century Gothic" panose="020B0502020202020204" pitchFamily="34" charset="0"/>
              </a:rPr>
              <a:t> </a:t>
            </a:r>
            <a:r>
              <a:rPr lang="de-DE" dirty="0">
                <a:latin typeface="Century Gothic" panose="020B0502020202020204" pitchFamily="34" charset="0"/>
              </a:rPr>
              <a:t>ISA [DE] 540 (</a:t>
            </a:r>
            <a:r>
              <a:rPr lang="de-DE" dirty="0" err="1">
                <a:latin typeface="Century Gothic" panose="020B0502020202020204" pitchFamily="34" charset="0"/>
              </a:rPr>
              <a:t>Revised</a:t>
            </a:r>
            <a:r>
              <a:rPr lang="de-DE" dirty="0">
                <a:latin typeface="Century Gothic" panose="020B0502020202020204" pitchFamily="34" charset="0"/>
              </a:rPr>
              <a:t>) und ISA [DE] 240</a:t>
            </a:r>
          </a:p>
        </p:txBody>
      </p:sp>
    </p:spTree>
    <p:extLst>
      <p:ext uri="{BB962C8B-B14F-4D97-AF65-F5344CB8AC3E}">
        <p14:creationId xmlns:p14="http://schemas.microsoft.com/office/powerpoint/2010/main" val="1610854797"/>
      </p:ext>
    </p:extLst>
  </p:cSld>
  <p:clrMapOvr>
    <a:masterClrMapping/>
  </p:clrMapOvr>
  <p:transition spd="slow"/>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5">
            <a:extLst>
              <a:ext uri="{FF2B5EF4-FFF2-40B4-BE49-F238E27FC236}">
                <a16:creationId xmlns:a16="http://schemas.microsoft.com/office/drawing/2014/main" id="{5C195E67-9AE1-456F-9987-DE9BB79BF8B5}"/>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8" name="Rectangle 2">
            <a:extLst>
              <a:ext uri="{FF2B5EF4-FFF2-40B4-BE49-F238E27FC236}">
                <a16:creationId xmlns:a16="http://schemas.microsoft.com/office/drawing/2014/main" id="{A223F9C1-F60B-4B86-99EB-E91F40221DEB}"/>
              </a:ext>
            </a:extLst>
          </p:cNvPr>
          <p:cNvSpPr txBox="1">
            <a:spLocks/>
          </p:cNvSpPr>
          <p:nvPr/>
        </p:nvSpPr>
        <p:spPr bwMode="auto">
          <a:xfrm>
            <a:off x="1064066" y="493924"/>
            <a:ext cx="93276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8.8	</a:t>
            </a:r>
            <a:r>
              <a:rPr lang="de-DE" sz="2800" b="1" dirty="0">
                <a:latin typeface="Century Gothic" panose="020B0502020202020204" pitchFamily="34" charset="0"/>
              </a:rPr>
              <a:t>Überblick: Das Nachschausystem </a:t>
            </a:r>
            <a:br>
              <a:rPr lang="de-DE" sz="2800" b="1" dirty="0">
                <a:latin typeface="Century Gothic" panose="020B0502020202020204" pitchFamily="34" charset="0"/>
              </a:rPr>
            </a:br>
            <a:r>
              <a:rPr lang="de-DE" sz="2800" b="1" dirty="0">
                <a:latin typeface="Century Gothic" panose="020B0502020202020204" pitchFamily="34" charset="0"/>
              </a:rPr>
              <a:t>nach § 55b Abs. 3 WPO</a:t>
            </a:r>
          </a:p>
          <a:p>
            <a:pPr lvl="4">
              <a:spcBef>
                <a:spcPts val="600"/>
              </a:spcBef>
              <a:spcAft>
                <a:spcPts val="600"/>
              </a:spcAft>
              <a:tabLst>
                <a:tab pos="444500" algn="l"/>
              </a:tabLst>
            </a:pPr>
            <a:r>
              <a:rPr lang="de-DE" b="1" dirty="0">
                <a:latin typeface="Century Gothic" panose="020B0502020202020204" pitchFamily="34" charset="0"/>
              </a:rPr>
              <a:t>8.8.1	</a:t>
            </a:r>
            <a:r>
              <a:rPr lang="de-DE" dirty="0">
                <a:latin typeface="Century Gothic" panose="020B0502020202020204" pitchFamily="34" charset="0"/>
              </a:rPr>
              <a:t>Unterscheidung nach der Nachschaufrequenz</a:t>
            </a:r>
          </a:p>
          <a:p>
            <a:pPr lvl="4">
              <a:spcBef>
                <a:spcPts val="600"/>
              </a:spcBef>
              <a:spcAft>
                <a:spcPts val="600"/>
              </a:spcAft>
              <a:tabLst>
                <a:tab pos="444500" algn="l"/>
              </a:tabLst>
            </a:pPr>
            <a:r>
              <a:rPr lang="de-DE" b="1" dirty="0">
                <a:latin typeface="Century Gothic" panose="020B0502020202020204" pitchFamily="34" charset="0"/>
              </a:rPr>
              <a:t>8.8.2	</a:t>
            </a:r>
            <a:r>
              <a:rPr lang="de-DE" dirty="0">
                <a:latin typeface="Century Gothic" panose="020B0502020202020204" pitchFamily="34" charset="0"/>
              </a:rPr>
              <a:t>Anpassungspflicht aufgrund von Nachschauergebnisse</a:t>
            </a:r>
            <a:r>
              <a:rPr lang="de-DE" dirty="0"/>
              <a:t>n</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822AC8FF-9C50-418A-8E53-FC3FF41EEC0B}"/>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Textfeld 1">
            <a:extLst>
              <a:ext uri="{FF2B5EF4-FFF2-40B4-BE49-F238E27FC236}">
                <a16:creationId xmlns:a16="http://schemas.microsoft.com/office/drawing/2014/main" id="{E4B4C275-E505-4730-AC2D-235223D0673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3">
            <a:extLst>
              <a:ext uri="{FF2B5EF4-FFF2-40B4-BE49-F238E27FC236}">
                <a16:creationId xmlns:a16="http://schemas.microsoft.com/office/drawing/2014/main" id="{7C8D1E32-1FEE-4C2D-9552-4A99868B5412}"/>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743427" name="Rectangle 2">
            <a:extLst>
              <a:ext uri="{FF2B5EF4-FFF2-40B4-BE49-F238E27FC236}">
                <a16:creationId xmlns:a16="http://schemas.microsoft.com/office/drawing/2014/main" id="{96CB5EF3-F3FD-4CB2-B7B0-8C496F9A7FC7}"/>
              </a:ext>
            </a:extLst>
          </p:cNvPr>
          <p:cNvSpPr txBox="1">
            <a:spLocks/>
          </p:cNvSpPr>
          <p:nvPr/>
        </p:nvSpPr>
        <p:spPr bwMode="auto">
          <a:xfrm>
            <a:off x="1063916" y="104325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8.8 Überblick: Das Nachschausystem nach § 55b Abs. 3 WPO (</a:t>
            </a:r>
            <a:r>
              <a:rPr lang="de-DE" altLang="de-DE" sz="1600" b="1" dirty="0" err="1">
                <a:solidFill>
                  <a:srgbClr val="00B0F0"/>
                </a:solidFill>
                <a:latin typeface="Century Gothic" panose="020B0502020202020204" pitchFamily="34" charset="0"/>
              </a:rPr>
              <a:t>APAReG</a:t>
            </a:r>
            <a:r>
              <a:rPr lang="de-DE" altLang="de-DE" sz="1600" b="1" dirty="0">
                <a:solidFill>
                  <a:srgbClr val="00B0F0"/>
                </a:solidFill>
                <a:latin typeface="Century Gothic" panose="020B0502020202020204" pitchFamily="34" charset="0"/>
              </a:rPr>
              <a:t>)</a:t>
            </a:r>
          </a:p>
          <a:p>
            <a:pPr eaLnBrk="1" hangingPunct="1">
              <a:lnSpc>
                <a:spcPct val="120000"/>
              </a:lnSpc>
              <a:spcAft>
                <a:spcPts val="600"/>
              </a:spcAft>
              <a:buFont typeface="Wingdings" panose="05000000000000000000" pitchFamily="2" charset="2"/>
              <a:buNone/>
            </a:pPr>
            <a:endParaRPr lang="de-DE" altLang="de-DE" sz="1600" b="1" dirty="0">
              <a:solidFill>
                <a:srgbClr val="00B0F0"/>
              </a:solidFill>
              <a:latin typeface="Century Gothic" panose="020B0502020202020204" pitchFamily="34" charset="0"/>
            </a:endParaRPr>
          </a:p>
        </p:txBody>
      </p:sp>
      <p:graphicFrame>
        <p:nvGraphicFramePr>
          <p:cNvPr id="9" name="Tabelle 8">
            <a:extLst>
              <a:ext uri="{FF2B5EF4-FFF2-40B4-BE49-F238E27FC236}">
                <a16:creationId xmlns:a16="http://schemas.microsoft.com/office/drawing/2014/main" id="{3ACA076F-77FA-4A87-8124-20CBD8956653}"/>
              </a:ext>
            </a:extLst>
          </p:cNvPr>
          <p:cNvGraphicFramePr>
            <a:graphicFrameLocks noGrp="1"/>
          </p:cNvGraphicFramePr>
          <p:nvPr>
            <p:extLst>
              <p:ext uri="{D42A27DB-BD31-4B8C-83A1-F6EECF244321}">
                <p14:modId xmlns:p14="http://schemas.microsoft.com/office/powerpoint/2010/main" val="3680964477"/>
              </p:ext>
            </p:extLst>
          </p:nvPr>
        </p:nvGraphicFramePr>
        <p:xfrm>
          <a:off x="1075692" y="1916113"/>
          <a:ext cx="9326562" cy="3638550"/>
        </p:xfrm>
        <a:graphic>
          <a:graphicData uri="http://schemas.openxmlformats.org/drawingml/2006/table">
            <a:tbl>
              <a:tblPr firstRow="1" bandRow="1">
                <a:tableStyleId>{5C22544A-7EE6-4342-B048-85BDC9FD1C3A}</a:tableStyleId>
              </a:tblPr>
              <a:tblGrid>
                <a:gridCol w="3108854">
                  <a:extLst>
                    <a:ext uri="{9D8B030D-6E8A-4147-A177-3AD203B41FA5}">
                      <a16:colId xmlns:a16="http://schemas.microsoft.com/office/drawing/2014/main" val="20000"/>
                    </a:ext>
                  </a:extLst>
                </a:gridCol>
                <a:gridCol w="3261655">
                  <a:extLst>
                    <a:ext uri="{9D8B030D-6E8A-4147-A177-3AD203B41FA5}">
                      <a16:colId xmlns:a16="http://schemas.microsoft.com/office/drawing/2014/main" val="20001"/>
                    </a:ext>
                  </a:extLst>
                </a:gridCol>
                <a:gridCol w="2956053">
                  <a:extLst>
                    <a:ext uri="{9D8B030D-6E8A-4147-A177-3AD203B41FA5}">
                      <a16:colId xmlns:a16="http://schemas.microsoft.com/office/drawing/2014/main" val="20002"/>
                    </a:ext>
                  </a:extLst>
                </a:gridCol>
              </a:tblGrid>
              <a:tr h="420770">
                <a:tc gridSpan="3">
                  <a:txBody>
                    <a:bodyPr/>
                    <a:lstStyle/>
                    <a:p>
                      <a:pPr algn="ctr"/>
                      <a:r>
                        <a:rPr lang="de-DE" sz="1400" b="1" kern="1200" dirty="0">
                          <a:solidFill>
                            <a:sysClr val="windowText" lastClr="000000"/>
                          </a:solidFill>
                          <a:latin typeface="Century Gothic" panose="020B0502020202020204" pitchFamily="34" charset="0"/>
                          <a:ea typeface="+mn-ea"/>
                          <a:cs typeface="+mn-cs"/>
                        </a:rPr>
                        <a:t>Nachschausystem </a:t>
                      </a:r>
                      <a:r>
                        <a:rPr lang="de-DE" altLang="de-DE" sz="1400" b="1" kern="1200" dirty="0">
                          <a:solidFill>
                            <a:sysClr val="windowText" lastClr="000000"/>
                          </a:solidFill>
                          <a:latin typeface="Century Gothic" panose="020B0502020202020204" pitchFamily="34" charset="0"/>
                          <a:ea typeface="+mn-ea"/>
                          <a:cs typeface="+mn-cs"/>
                        </a:rPr>
                        <a:t>(§ 55b Abs. 3 WPO, §§ 49, 60 BS WP/</a:t>
                      </a:r>
                      <a:r>
                        <a:rPr lang="de-DE" altLang="de-DE" sz="1400" b="1" kern="1200" dirty="0" err="1">
                          <a:solidFill>
                            <a:sysClr val="windowText" lastClr="000000"/>
                          </a:solidFill>
                          <a:latin typeface="Century Gothic" panose="020B0502020202020204" pitchFamily="34" charset="0"/>
                          <a:ea typeface="+mn-ea"/>
                          <a:cs typeface="+mn-cs"/>
                        </a:rPr>
                        <a:t>vBP</a:t>
                      </a:r>
                      <a:r>
                        <a:rPr lang="de-DE" altLang="de-DE" sz="1400" b="1" kern="1200" dirty="0">
                          <a:solidFill>
                            <a:sysClr val="windowText" lastClr="000000"/>
                          </a:solidFill>
                          <a:latin typeface="Century Gothic" panose="020B0502020202020204" pitchFamily="34" charset="0"/>
                          <a:ea typeface="+mn-ea"/>
                          <a:cs typeface="+mn-cs"/>
                        </a:rPr>
                        <a:t>)</a:t>
                      </a:r>
                      <a:endParaRPr lang="de-DE" sz="1400" b="1" kern="1200" dirty="0">
                        <a:solidFill>
                          <a:sysClr val="windowText" lastClr="000000"/>
                        </a:solidFill>
                        <a:latin typeface="Century Gothic" panose="020B0502020202020204" pitchFamily="34" charset="0"/>
                        <a:ea typeface="+mn-ea"/>
                        <a:cs typeface="+mn-cs"/>
                      </a:endParaRPr>
                    </a:p>
                  </a:txBody>
                  <a:tcPr marL="91437" marR="9143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588175">
                <a:tc>
                  <a:txBody>
                    <a:bodyPr/>
                    <a:lstStyle/>
                    <a:p>
                      <a:pPr algn="ctr"/>
                      <a:r>
                        <a:rPr lang="de-DE" sz="1400" b="1" dirty="0">
                          <a:latin typeface="Century Gothic" panose="020B0502020202020204" pitchFamily="34" charset="0"/>
                        </a:rPr>
                        <a:t>Erweiterte</a:t>
                      </a:r>
                      <a:r>
                        <a:rPr lang="de-DE" sz="1400" b="1" baseline="0" dirty="0">
                          <a:latin typeface="Century Gothic" panose="020B0502020202020204" pitchFamily="34" charset="0"/>
                        </a:rPr>
                        <a:t> Nachschau</a:t>
                      </a:r>
                      <a:endParaRPr lang="de-DE" sz="1400" b="1" dirty="0">
                        <a:latin typeface="Century Gothic" panose="020B0502020202020204" pitchFamily="34" charset="0"/>
                      </a:endParaRPr>
                    </a:p>
                  </a:txBody>
                  <a:tcPr marL="91437" marR="9143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1" dirty="0">
                          <a:latin typeface="Century Gothic" panose="020B0502020202020204" pitchFamily="34" charset="0"/>
                        </a:rPr>
                        <a:t>Jahres-Nachschau</a:t>
                      </a:r>
                    </a:p>
                  </a:txBody>
                  <a:tcPr marL="91437" marR="9143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1" dirty="0">
                          <a:latin typeface="Century Gothic" panose="020B0502020202020204" pitchFamily="34" charset="0"/>
                        </a:rPr>
                        <a:t>anlassbezogene</a:t>
                      </a:r>
                      <a:r>
                        <a:rPr lang="de-DE" sz="1400" b="1" baseline="0" dirty="0">
                          <a:latin typeface="Century Gothic" panose="020B0502020202020204" pitchFamily="34" charset="0"/>
                        </a:rPr>
                        <a:t> Nachschau</a:t>
                      </a:r>
                      <a:endParaRPr lang="de-DE" sz="1400" b="1" dirty="0">
                        <a:latin typeface="Century Gothic" panose="020B0502020202020204" pitchFamily="34" charset="0"/>
                      </a:endParaRPr>
                    </a:p>
                  </a:txBody>
                  <a:tcPr marL="91437" marR="9143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1430">
                <a:tc>
                  <a:txBody>
                    <a:bodyPr/>
                    <a:lstStyle/>
                    <a:p>
                      <a:pPr marL="285750" indent="-285750">
                        <a:buFont typeface="Arial" panose="020B0604020202020204" pitchFamily="34" charset="0"/>
                        <a:buChar char="•"/>
                      </a:pPr>
                      <a:r>
                        <a:rPr lang="de-DE" sz="1400" b="1" dirty="0">
                          <a:latin typeface="Century Gothic" panose="020B0502020202020204" pitchFamily="34" charset="0"/>
                        </a:rPr>
                        <a:t>Festgelegter Nachschautermin (2-6 Jahre)</a:t>
                      </a:r>
                      <a:r>
                        <a:rPr lang="de-DE" sz="1400" b="1" baseline="0" dirty="0">
                          <a:latin typeface="Century Gothic" panose="020B0502020202020204" pitchFamily="34" charset="0"/>
                        </a:rPr>
                        <a:t> i. d. R. 3 Jahre                          (= angemessener Zeitraum)</a:t>
                      </a:r>
                    </a:p>
                    <a:p>
                      <a:pPr marL="285750" indent="-285750">
                        <a:buFont typeface="Arial" panose="020B0604020202020204" pitchFamily="34" charset="0"/>
                        <a:buChar char="•"/>
                      </a:pPr>
                      <a:r>
                        <a:rPr lang="de-DE" sz="1400" b="1" baseline="0" dirty="0">
                          <a:latin typeface="Century Gothic" panose="020B0502020202020204" pitchFamily="34" charset="0"/>
                        </a:rPr>
                        <a:t>Einbeziehung aller tätigen WP/vBP </a:t>
                      </a:r>
                      <a:r>
                        <a:rPr lang="de-DE" sz="1400" b="1" u="sng" baseline="0" dirty="0">
                          <a:latin typeface="Century Gothic" panose="020B0502020202020204" pitchFamily="34" charset="0"/>
                        </a:rPr>
                        <a:t>&gt;</a:t>
                      </a:r>
                      <a:r>
                        <a:rPr lang="de-DE" sz="1400" b="1" baseline="0" dirty="0">
                          <a:latin typeface="Century Gothic" panose="020B0502020202020204" pitchFamily="34" charset="0"/>
                        </a:rPr>
                        <a:t> 1 Auftrag</a:t>
                      </a:r>
                      <a:endParaRPr lang="de-DE" sz="1400" b="1" dirty="0">
                        <a:latin typeface="Century Gothic" panose="020B0502020202020204" pitchFamily="34" charset="0"/>
                      </a:endParaRPr>
                    </a:p>
                  </a:txBody>
                  <a:tcPr marL="91437" marR="9143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indent="-285750">
                        <a:buFont typeface="Arial" panose="020B0604020202020204" pitchFamily="34" charset="0"/>
                        <a:buChar char="•"/>
                      </a:pPr>
                      <a:r>
                        <a:rPr lang="de-DE" sz="1400" b="1" dirty="0">
                          <a:latin typeface="Century Gothic" panose="020B0502020202020204" pitchFamily="34" charset="0"/>
                        </a:rPr>
                        <a:t>zumindest Fortentwicklung</a:t>
                      </a:r>
                      <a:r>
                        <a:rPr lang="de-DE" sz="1400" b="1" baseline="0" dirty="0">
                          <a:latin typeface="Century Gothic" panose="020B0502020202020204" pitchFamily="34" charset="0"/>
                        </a:rPr>
                        <a:t> QSS (Auftragssystem, Orga-Handbuch)</a:t>
                      </a:r>
                    </a:p>
                    <a:p>
                      <a:pPr marL="285750" indent="-285750">
                        <a:buFont typeface="Arial" panose="020B0604020202020204" pitchFamily="34" charset="0"/>
                        <a:buChar char="•"/>
                      </a:pPr>
                      <a:r>
                        <a:rPr lang="de-DE" sz="1400" b="1" baseline="0" dirty="0">
                          <a:latin typeface="Century Gothic" panose="020B0502020202020204" pitchFamily="34" charset="0"/>
                        </a:rPr>
                        <a:t>Fortbildung</a:t>
                      </a:r>
                    </a:p>
                    <a:p>
                      <a:pPr marL="285750" indent="-285750">
                        <a:buFont typeface="Arial" panose="020B0604020202020204" pitchFamily="34" charset="0"/>
                        <a:buChar char="•"/>
                      </a:pPr>
                      <a:r>
                        <a:rPr lang="de-DE" sz="1400" b="1" baseline="0" dirty="0">
                          <a:latin typeface="Century Gothic" panose="020B0502020202020204" pitchFamily="34" charset="0"/>
                        </a:rPr>
                        <a:t>Anleitung/Überwachung/Kontrolle </a:t>
                      </a:r>
                      <a:r>
                        <a:rPr lang="de-DE" sz="1400" b="1" baseline="0">
                          <a:latin typeface="Century Gothic" panose="020B0502020202020204" pitchFamily="34" charset="0"/>
                        </a:rPr>
                        <a:t>Mitarbeiter </a:t>
                      </a:r>
                      <a:br>
                        <a:rPr lang="de-DE" sz="1400" b="1" baseline="0">
                          <a:latin typeface="Century Gothic" panose="020B0502020202020204" pitchFamily="34" charset="0"/>
                        </a:rPr>
                      </a:br>
                      <a:r>
                        <a:rPr lang="de-DE" sz="1400" b="1" baseline="0">
                          <a:latin typeface="Century Gothic" panose="020B0502020202020204" pitchFamily="34" charset="0"/>
                        </a:rPr>
                        <a:t>(= Handakte</a:t>
                      </a:r>
                      <a:r>
                        <a:rPr lang="de-DE" sz="1400" b="1" baseline="0" dirty="0">
                          <a:latin typeface="Century Gothic" panose="020B0502020202020204" pitchFamily="34" charset="0"/>
                        </a:rPr>
                        <a:t>)</a:t>
                      </a:r>
                      <a:endParaRPr lang="de-DE" sz="1400" b="1" dirty="0">
                        <a:latin typeface="Century Gothic" panose="020B0502020202020204" pitchFamily="34" charset="0"/>
                      </a:endParaRPr>
                    </a:p>
                  </a:txBody>
                  <a:tcPr marL="91437" marR="9143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indent="-285750">
                        <a:buFont typeface="Arial" panose="020B0604020202020204" pitchFamily="34" charset="0"/>
                        <a:buChar char="•"/>
                      </a:pPr>
                      <a:r>
                        <a:rPr lang="de-DE" sz="1400" b="1" dirty="0">
                          <a:latin typeface="Century Gothic" panose="020B0502020202020204" pitchFamily="34" charset="0"/>
                        </a:rPr>
                        <a:t>nach Anpassungen</a:t>
                      </a:r>
                      <a:r>
                        <a:rPr lang="de-DE" sz="1400" b="1" baseline="0" dirty="0">
                          <a:latin typeface="Century Gothic" panose="020B0502020202020204" pitchFamily="34" charset="0"/>
                        </a:rPr>
                        <a:t> QSS</a:t>
                      </a:r>
                    </a:p>
                    <a:p>
                      <a:pPr marL="285750" indent="-285750">
                        <a:buFont typeface="Arial" panose="020B0604020202020204" pitchFamily="34" charset="0"/>
                        <a:buChar char="•"/>
                      </a:pPr>
                      <a:r>
                        <a:rPr lang="de-DE" sz="1400" b="1" baseline="0" dirty="0">
                          <a:latin typeface="Century Gothic" panose="020B0502020202020204" pitchFamily="34" charset="0"/>
                        </a:rPr>
                        <a:t>Mängelbeseitigung</a:t>
                      </a:r>
                      <a:endParaRPr lang="de-DE" sz="1400" b="1" dirty="0">
                        <a:latin typeface="Century Gothic" panose="020B0502020202020204" pitchFamily="34" charset="0"/>
                      </a:endParaRPr>
                    </a:p>
                  </a:txBody>
                  <a:tcPr marL="91437" marR="91437"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588175">
                <a:tc gridSpan="3">
                  <a:txBody>
                    <a:bodyPr/>
                    <a:lstStyle/>
                    <a:p>
                      <a:pPr marL="285750" indent="-285750" algn="ctr">
                        <a:buFont typeface="Arial" panose="020B0604020202020204" pitchFamily="34" charset="0"/>
                        <a:buChar char="•"/>
                      </a:pPr>
                      <a:r>
                        <a:rPr lang="de-DE" sz="1400" b="1" dirty="0">
                          <a:latin typeface="Century Gothic" panose="020B0502020202020204" pitchFamily="34" charset="0"/>
                        </a:rPr>
                        <a:t>Selbstvergewisserung u. U. möglich</a:t>
                      </a:r>
                    </a:p>
                    <a:p>
                      <a:pPr marL="285750" indent="-285750" algn="ctr">
                        <a:buFont typeface="Arial" panose="020B0604020202020204" pitchFamily="34" charset="0"/>
                        <a:buChar char="•"/>
                      </a:pPr>
                      <a:r>
                        <a:rPr lang="de-DE" sz="1400" b="1" dirty="0">
                          <a:solidFill>
                            <a:srgbClr val="FF0000"/>
                          </a:solidFill>
                          <a:latin typeface="Century Gothic" panose="020B0502020202020204" pitchFamily="34" charset="0"/>
                        </a:rPr>
                        <a:t>jährlicher</a:t>
                      </a:r>
                      <a:r>
                        <a:rPr lang="de-DE" sz="1400" b="1" baseline="0" dirty="0">
                          <a:solidFill>
                            <a:srgbClr val="FF0000"/>
                          </a:solidFill>
                          <a:latin typeface="Century Gothic" panose="020B0502020202020204" pitchFamily="34" charset="0"/>
                        </a:rPr>
                        <a:t> (!) Nachschaubericht an die Praxisleitung z. B. </a:t>
                      </a:r>
                      <a:r>
                        <a:rPr lang="de-DE" sz="1400" b="1" dirty="0">
                          <a:solidFill>
                            <a:srgbClr val="FF0000"/>
                          </a:solidFill>
                          <a:latin typeface="Century Gothic" panose="020B0502020202020204" pitchFamily="34" charset="0"/>
                        </a:rPr>
                        <a:t>AUDfIT</a:t>
                      </a:r>
                      <a:r>
                        <a:rPr lang="de-DE" sz="1400" baseline="30000" dirty="0">
                          <a:solidFill>
                            <a:srgbClr val="FF0000"/>
                          </a:solidFill>
                          <a:latin typeface="Century Gothic" panose="020B0502020202020204" pitchFamily="34" charset="0"/>
                        </a:rPr>
                        <a:t>®</a:t>
                      </a:r>
                      <a:r>
                        <a:rPr lang="de-DE" sz="1400" b="1" dirty="0">
                          <a:solidFill>
                            <a:srgbClr val="FF0000"/>
                          </a:solidFill>
                          <a:latin typeface="Century Gothic" panose="020B0502020202020204" pitchFamily="34" charset="0"/>
                        </a:rPr>
                        <a:t>-Prüferhilfen</a:t>
                      </a:r>
                    </a:p>
                  </a:txBody>
                  <a:tcPr marL="91437" marR="9143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400" dirty="0">
                        <a:latin typeface="Century Gothic" panose="020B0502020202020204" pitchFamily="34" charset="0"/>
                      </a:endParaRPr>
                    </a:p>
                  </a:txBody>
                  <a:tcPr/>
                </a:tc>
                <a:tc hMerge="1">
                  <a:txBody>
                    <a:bodyPr/>
                    <a:lstStyle/>
                    <a:p>
                      <a:endParaRPr lang="de-DE" sz="1400" dirty="0">
                        <a:latin typeface="Century Gothic" panose="020B0502020202020204" pitchFamily="34" charset="0"/>
                      </a:endParaRPr>
                    </a:p>
                  </a:txBody>
                  <a:tcPr/>
                </a:tc>
                <a:extLst>
                  <a:ext uri="{0D108BD9-81ED-4DB2-BD59-A6C34878D82A}">
                    <a16:rowId xmlns:a16="http://schemas.microsoft.com/office/drawing/2014/main" val="10003"/>
                  </a:ext>
                </a:extLst>
              </a:tr>
            </a:tbl>
          </a:graphicData>
        </a:graphic>
      </p:graphicFrame>
      <p:sp>
        <p:nvSpPr>
          <p:cNvPr id="743449" name="Rectangle 2">
            <a:extLst>
              <a:ext uri="{FF2B5EF4-FFF2-40B4-BE49-F238E27FC236}">
                <a16:creationId xmlns:a16="http://schemas.microsoft.com/office/drawing/2014/main" id="{779BE363-BB50-4297-A664-F4E63E0B21BA}"/>
              </a:ext>
            </a:extLst>
          </p:cNvPr>
          <p:cNvSpPr txBox="1">
            <a:spLocks/>
          </p:cNvSpPr>
          <p:nvPr/>
        </p:nvSpPr>
        <p:spPr bwMode="auto">
          <a:xfrm>
            <a:off x="1055440" y="1412875"/>
            <a:ext cx="7412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8.8.1 Unterscheidung nach der Nachschaufrequenz</a:t>
            </a:r>
          </a:p>
        </p:txBody>
      </p:sp>
      <p:sp>
        <p:nvSpPr>
          <p:cNvPr id="10" name="Textfeld 1">
            <a:extLst>
              <a:ext uri="{FF2B5EF4-FFF2-40B4-BE49-F238E27FC236}">
                <a16:creationId xmlns:a16="http://schemas.microsoft.com/office/drawing/2014/main" id="{643A14B1-216D-4A52-BA7F-59B6355FFE2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3">
            <a:extLst>
              <a:ext uri="{FF2B5EF4-FFF2-40B4-BE49-F238E27FC236}">
                <a16:creationId xmlns:a16="http://schemas.microsoft.com/office/drawing/2014/main" id="{95C95514-5EE6-4CBB-AE19-733C4CEA630D}"/>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10" name="Rectangle 2">
            <a:extLst>
              <a:ext uri="{FF2B5EF4-FFF2-40B4-BE49-F238E27FC236}">
                <a16:creationId xmlns:a16="http://schemas.microsoft.com/office/drawing/2014/main" id="{0BB36FCD-79E8-45C1-B557-7BC1806AC913}"/>
              </a:ext>
            </a:extLst>
          </p:cNvPr>
          <p:cNvSpPr txBox="1">
            <a:spLocks noChangeArrowheads="1"/>
          </p:cNvSpPr>
          <p:nvPr/>
        </p:nvSpPr>
        <p:spPr>
          <a:xfrm>
            <a:off x="965411" y="1411288"/>
            <a:ext cx="10874375" cy="3817937"/>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Quellen:</a:t>
            </a:r>
          </a:p>
          <a:p>
            <a:pPr marL="542925" lvl="1" indent="-276225" eaLnBrk="1" hangingPunct="1">
              <a:spcBef>
                <a:spcPts val="600"/>
              </a:spcBef>
              <a:spcAft>
                <a:spcPts val="600"/>
              </a:spcAft>
              <a:buClr>
                <a:srgbClr val="000000"/>
              </a:buClr>
              <a:buFont typeface="Symbol" panose="05050102010706020507" pitchFamily="18" charset="2"/>
              <a:buChar char="-"/>
              <a:defRPr/>
            </a:pPr>
            <a:r>
              <a:rPr lang="de-DE" altLang="de-DE" sz="1600" kern="0" dirty="0">
                <a:solidFill>
                  <a:srgbClr val="000000"/>
                </a:solidFill>
                <a:latin typeface="Century Gothic" panose="020B0502020202020204" pitchFamily="34" charset="0"/>
              </a:rPr>
              <a:t>Aufzeichnungen zu einzelnen Nachschauaufträgen</a:t>
            </a:r>
          </a:p>
          <a:p>
            <a:pPr marL="542925" lvl="1" indent="-276225" eaLnBrk="1" hangingPunct="1">
              <a:spcBef>
                <a:spcPts val="600"/>
              </a:spcBef>
              <a:spcAft>
                <a:spcPts val="600"/>
              </a:spcAft>
              <a:buClr>
                <a:srgbClr val="000000"/>
              </a:buClr>
              <a:buFont typeface="Symbol" panose="05050102010706020507" pitchFamily="18" charset="2"/>
              <a:buChar char="-"/>
              <a:defRPr/>
            </a:pPr>
            <a:r>
              <a:rPr lang="de-DE" altLang="de-DE" sz="1600" kern="0" dirty="0">
                <a:solidFill>
                  <a:srgbClr val="000000"/>
                </a:solidFill>
                <a:latin typeface="Century Gothic" panose="020B0502020202020204" pitchFamily="34" charset="0"/>
              </a:rPr>
              <a:t>Schlussbericht zur Nachschau der eigenen Kanzlei</a:t>
            </a:r>
          </a:p>
          <a:p>
            <a:pPr marL="542925" lvl="1" indent="-276225" eaLnBrk="1" hangingPunct="1">
              <a:spcBef>
                <a:spcPts val="600"/>
              </a:spcBef>
              <a:spcAft>
                <a:spcPts val="600"/>
              </a:spcAft>
              <a:buClr>
                <a:srgbClr val="000000"/>
              </a:buClr>
              <a:buFont typeface="Symbol" panose="05050102010706020507" pitchFamily="18" charset="2"/>
              <a:buChar char="-"/>
              <a:defRPr/>
            </a:pPr>
            <a:r>
              <a:rPr lang="de-DE" altLang="de-DE" sz="1600" b="1" kern="0" dirty="0">
                <a:solidFill>
                  <a:srgbClr val="FF0000"/>
                </a:solidFill>
                <a:latin typeface="Century Gothic" panose="020B0502020202020204" pitchFamily="34" charset="0"/>
              </a:rPr>
              <a:t>Ab 06/2016 ist eine Nachschau in bestimmten Bereichen jährlich durchzuführen</a:t>
            </a:r>
          </a:p>
          <a:p>
            <a:pPr marL="266700" lvl="1" indent="0" eaLnBrk="1" hangingPunct="1">
              <a:spcBef>
                <a:spcPts val="600"/>
              </a:spcBef>
              <a:spcAft>
                <a:spcPts val="600"/>
              </a:spcAft>
              <a:buClr>
                <a:srgbClr val="000000"/>
              </a:buClr>
              <a:buFont typeface="Wingdings" pitchFamily="2" charset="2"/>
              <a:buNone/>
              <a:defRPr/>
            </a:pPr>
            <a:endParaRPr lang="de-DE" altLang="de-DE" sz="1600" b="1" kern="0" dirty="0">
              <a:solidFill>
                <a:srgbClr val="FF0000"/>
              </a:solidFill>
              <a:latin typeface="Century Gothic" panose="020B0502020202020204" pitchFamily="34" charset="0"/>
            </a:endParaRP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Anpassungszyklus:</a:t>
            </a:r>
          </a:p>
          <a:p>
            <a:pPr marL="542925" lvl="1" indent="-276225" eaLnBrk="1" hangingPunct="1">
              <a:spcBef>
                <a:spcPts val="600"/>
              </a:spcBef>
              <a:spcAft>
                <a:spcPts val="600"/>
              </a:spcAft>
              <a:buClr>
                <a:srgbClr val="000000"/>
              </a:buClr>
              <a:buFont typeface="Symbol" panose="05050102010706020507" pitchFamily="18" charset="2"/>
              <a:buChar char="-"/>
              <a:defRPr/>
            </a:pPr>
            <a:r>
              <a:rPr lang="de-DE" altLang="de-DE" sz="1600" kern="0" dirty="0">
                <a:solidFill>
                  <a:srgbClr val="000000"/>
                </a:solidFill>
                <a:latin typeface="Century Gothic" panose="020B0502020202020204" pitchFamily="34" charset="0"/>
              </a:rPr>
              <a:t>Regelmäßig, im Nachgang zur Nachschau für einen Nachschauzyklus und </a:t>
            </a:r>
            <a:r>
              <a:rPr lang="de-DE" altLang="de-DE" sz="1600" kern="0">
                <a:solidFill>
                  <a:srgbClr val="000000"/>
                </a:solidFill>
                <a:latin typeface="Century Gothic" panose="020B0502020202020204" pitchFamily="34" charset="0"/>
              </a:rPr>
              <a:t>im Nachgang</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zur </a:t>
            </a:r>
            <a:r>
              <a:rPr lang="de-DE" altLang="de-DE" sz="1600" kern="0" dirty="0">
                <a:solidFill>
                  <a:srgbClr val="000000"/>
                </a:solidFill>
                <a:latin typeface="Century Gothic" panose="020B0502020202020204" pitchFamily="34" charset="0"/>
              </a:rPr>
              <a:t>Qualitätskontrolle</a:t>
            </a:r>
          </a:p>
        </p:txBody>
      </p:sp>
      <p:sp>
        <p:nvSpPr>
          <p:cNvPr id="8" name="Rectangle 2">
            <a:extLst>
              <a:ext uri="{FF2B5EF4-FFF2-40B4-BE49-F238E27FC236}">
                <a16:creationId xmlns:a16="http://schemas.microsoft.com/office/drawing/2014/main" id="{F4DD7461-8C67-43F2-AAE9-7733E70E00AB}"/>
              </a:ext>
            </a:extLst>
          </p:cNvPr>
          <p:cNvSpPr txBox="1">
            <a:spLocks/>
          </p:cNvSpPr>
          <p:nvPr/>
        </p:nvSpPr>
        <p:spPr bwMode="auto">
          <a:xfrm>
            <a:off x="105544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itchFamily="2" charset="2"/>
              <a:defRPr sz="2000">
                <a:solidFill>
                  <a:schemeClr val="tx1"/>
                </a:solidFill>
                <a:latin typeface="Arial" pitchFamily="34" charset="0"/>
              </a:defRPr>
            </a:lvl1pPr>
            <a:lvl2pPr marL="180975" indent="-179388" defTabSz="41910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itchFamily="34" charset="0"/>
              </a:defRPr>
            </a:lvl3pPr>
            <a:lvl4pPr marL="895350" indent="-174625" defTabSz="41910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1257300" indent="-180975" defTabSz="41910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17145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1717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26289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0861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447675" indent="-447675" eaLnBrk="1" hangingPunct="1">
              <a:spcBef>
                <a:spcPts val="600"/>
              </a:spcBef>
              <a:spcAft>
                <a:spcPts val="600"/>
              </a:spcAft>
              <a:buClr>
                <a:srgbClr val="000000"/>
              </a:buClr>
              <a:defRPr/>
            </a:pPr>
            <a:r>
              <a:rPr lang="de-DE" altLang="de-DE" sz="1600" b="1" kern="0" dirty="0">
                <a:solidFill>
                  <a:srgbClr val="00B0F0"/>
                </a:solidFill>
                <a:latin typeface="Century Gothic" panose="020B0502020202020204" pitchFamily="34" charset="0"/>
              </a:rPr>
              <a:t>8.8.2 Anpassungspflicht aufgrund von Nachschauergebnissen</a:t>
            </a:r>
          </a:p>
        </p:txBody>
      </p:sp>
      <p:sp>
        <p:nvSpPr>
          <p:cNvPr id="9" name="Textfeld 1">
            <a:extLst>
              <a:ext uri="{FF2B5EF4-FFF2-40B4-BE49-F238E27FC236}">
                <a16:creationId xmlns:a16="http://schemas.microsoft.com/office/drawing/2014/main" id="{5411F532-A26F-4108-803C-7163362E4C5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5">
            <a:extLst>
              <a:ext uri="{FF2B5EF4-FFF2-40B4-BE49-F238E27FC236}">
                <a16:creationId xmlns:a16="http://schemas.microsoft.com/office/drawing/2014/main" id="{3E244375-33F8-442B-9D46-7709667BF03C}"/>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8" name="Rectangle 2">
            <a:extLst>
              <a:ext uri="{FF2B5EF4-FFF2-40B4-BE49-F238E27FC236}">
                <a16:creationId xmlns:a16="http://schemas.microsoft.com/office/drawing/2014/main" id="{4611996F-9CBF-407C-8DB1-5E1542970265}"/>
              </a:ext>
            </a:extLst>
          </p:cNvPr>
          <p:cNvSpPr txBox="1">
            <a:spLocks/>
          </p:cNvSpPr>
          <p:nvPr/>
        </p:nvSpPr>
        <p:spPr bwMode="auto">
          <a:xfrm>
            <a:off x="1060002" y="562243"/>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8.9	</a:t>
            </a:r>
            <a:r>
              <a:rPr lang="de-DE" sz="2800" b="1" dirty="0">
                <a:latin typeface="Century Gothic" panose="020B0502020202020204" pitchFamily="34" charset="0"/>
              </a:rPr>
              <a:t>Bedeutung der Nachschau bei der Qualitätskontrolle</a:t>
            </a:r>
          </a:p>
          <a:p>
            <a:pPr lvl="4">
              <a:spcBef>
                <a:spcPts val="600"/>
              </a:spcBef>
              <a:spcAft>
                <a:spcPts val="600"/>
              </a:spcAft>
              <a:tabLst>
                <a:tab pos="444500" algn="l"/>
              </a:tabLst>
            </a:pPr>
            <a:r>
              <a:rPr lang="de-DE" b="1" dirty="0">
                <a:latin typeface="Century Gothic" panose="020B0502020202020204" pitchFamily="34" charset="0"/>
              </a:rPr>
              <a:t>8.9.1	</a:t>
            </a:r>
            <a:r>
              <a:rPr lang="de-DE" dirty="0">
                <a:latin typeface="Century Gothic" panose="020B0502020202020204" pitchFamily="34" charset="0"/>
              </a:rPr>
              <a:t>§ 21 </a:t>
            </a:r>
            <a:r>
              <a:rPr lang="de-DE" dirty="0" err="1">
                <a:latin typeface="Century Gothic" panose="020B0502020202020204" pitchFamily="34" charset="0"/>
              </a:rPr>
              <a:t>SaQK</a:t>
            </a:r>
            <a:r>
              <a:rPr lang="de-DE" dirty="0">
                <a:latin typeface="Century Gothic" panose="020B0502020202020204" pitchFamily="34" charset="0"/>
              </a:rPr>
              <a:t>: Prüfung der Nachschau</a:t>
            </a:r>
          </a:p>
          <a:p>
            <a:pPr lvl="4">
              <a:spcBef>
                <a:spcPts val="600"/>
              </a:spcBef>
              <a:spcAft>
                <a:spcPts val="600"/>
              </a:spcAft>
              <a:tabLst>
                <a:tab pos="444500" algn="l"/>
              </a:tabLst>
            </a:pPr>
            <a:r>
              <a:rPr lang="de-DE" b="1" dirty="0">
                <a:latin typeface="Century Gothic" panose="020B0502020202020204" pitchFamily="34" charset="0"/>
              </a:rPr>
              <a:t>8.9.2	</a:t>
            </a:r>
            <a:r>
              <a:rPr lang="de-DE" dirty="0">
                <a:latin typeface="Century Gothic" panose="020B0502020202020204" pitchFamily="34" charset="0"/>
              </a:rPr>
              <a:t>Hinweise zur praktischen Umsetzung</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FB2AF8C6-0B1F-4236-8410-A35CB0FDBF87}"/>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9" name="Textfeld 1">
            <a:extLst>
              <a:ext uri="{FF2B5EF4-FFF2-40B4-BE49-F238E27FC236}">
                <a16:creationId xmlns:a16="http://schemas.microsoft.com/office/drawing/2014/main" id="{7CDD881D-B77C-4E6E-BC5F-A41E7940E56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3">
            <a:extLst>
              <a:ext uri="{FF2B5EF4-FFF2-40B4-BE49-F238E27FC236}">
                <a16:creationId xmlns:a16="http://schemas.microsoft.com/office/drawing/2014/main" id="{079D7BE5-B484-4A04-84C7-DA3DDB2F691F}"/>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749571" name="Rectangle 2">
            <a:extLst>
              <a:ext uri="{FF2B5EF4-FFF2-40B4-BE49-F238E27FC236}">
                <a16:creationId xmlns:a16="http://schemas.microsoft.com/office/drawing/2014/main" id="{25CEC641-FC7E-45EA-9478-CA3E12EDA85B}"/>
              </a:ext>
            </a:extLst>
          </p:cNvPr>
          <p:cNvSpPr txBox="1">
            <a:spLocks/>
          </p:cNvSpPr>
          <p:nvPr/>
        </p:nvSpPr>
        <p:spPr bwMode="auto">
          <a:xfrm>
            <a:off x="1055290" y="73841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30000"/>
              </a:spcBef>
              <a:buClr>
                <a:srgbClr val="000000"/>
              </a:buClr>
              <a:buFont typeface="Wingdings" panose="05000000000000000000" pitchFamily="2" charset="2"/>
              <a:buNone/>
            </a:pPr>
            <a:r>
              <a:rPr lang="de-DE" altLang="de-DE" sz="1600" b="1" dirty="0">
                <a:solidFill>
                  <a:srgbClr val="00B0F0"/>
                </a:solidFill>
                <a:latin typeface="Century Gothic" panose="020B0502020202020204" pitchFamily="34" charset="0"/>
              </a:rPr>
              <a:t>8.9 Bedeutung der Nachschau bei der Qualitätskontrolle</a:t>
            </a:r>
          </a:p>
        </p:txBody>
      </p:sp>
      <p:sp>
        <p:nvSpPr>
          <p:cNvPr id="10" name="Rectangle 3">
            <a:extLst>
              <a:ext uri="{FF2B5EF4-FFF2-40B4-BE49-F238E27FC236}">
                <a16:creationId xmlns:a16="http://schemas.microsoft.com/office/drawing/2014/main" id="{88447CD2-5F3F-4E4C-8D14-36E2650A9790}"/>
              </a:ext>
            </a:extLst>
          </p:cNvPr>
          <p:cNvSpPr txBox="1">
            <a:spLocks noChangeArrowheads="1"/>
          </p:cNvSpPr>
          <p:nvPr/>
        </p:nvSpPr>
        <p:spPr>
          <a:xfrm>
            <a:off x="335360" y="1484784"/>
            <a:ext cx="11161713" cy="2843212"/>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893763" indent="-261938" defTabSz="4191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Ist der Turnus der Nachschau angemessen? </a:t>
            </a:r>
          </a:p>
          <a:p>
            <a:pPr marL="893763" indent="-261938" defTabSz="4191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Sind eingesetzte Nachschauer qualifiziert? </a:t>
            </a:r>
          </a:p>
          <a:p>
            <a:pPr marL="893763" indent="-261938" defTabSz="4191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Nehmen die Nachschauer eine kritische Grundhaltung ein?</a:t>
            </a:r>
          </a:p>
          <a:p>
            <a:pPr marL="893763" indent="-261938" defTabSz="4191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Ist der Umfang und die Durchführung der Nachschau angemessen?</a:t>
            </a:r>
          </a:p>
          <a:p>
            <a:pPr marL="893763" indent="-261938" defTabSz="4191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Wurden die Ergebnisse der Nachschau angemessen bei der Anpassung </a:t>
            </a:r>
            <a:r>
              <a:rPr lang="de-DE" altLang="de-DE" sz="1600" kern="0">
                <a:solidFill>
                  <a:srgbClr val="000000"/>
                </a:solidFill>
                <a:latin typeface="Century Gothic" panose="020B0502020202020204" pitchFamily="34" charset="0"/>
              </a:rPr>
              <a:t>des QSS</a:t>
            </a:r>
            <a:br>
              <a:rPr lang="de-DE" altLang="de-DE" sz="1600" kern="0">
                <a:solidFill>
                  <a:srgbClr val="000000"/>
                </a:solidFill>
                <a:latin typeface="Century Gothic" panose="020B0502020202020204" pitchFamily="34" charset="0"/>
              </a:rPr>
            </a:br>
            <a:r>
              <a:rPr lang="de-DE" altLang="de-DE" sz="1600" kern="0">
                <a:solidFill>
                  <a:srgbClr val="000000"/>
                </a:solidFill>
                <a:latin typeface="Century Gothic" panose="020B0502020202020204" pitchFamily="34" charset="0"/>
              </a:rPr>
              <a:t>berücksichtigt</a:t>
            </a:r>
            <a:r>
              <a:rPr lang="de-DE" altLang="de-DE" sz="1600" kern="0" dirty="0">
                <a:solidFill>
                  <a:srgbClr val="000000"/>
                </a:solidFill>
                <a:latin typeface="Century Gothic" panose="020B0502020202020204" pitchFamily="34" charset="0"/>
              </a:rPr>
              <a:t>? </a:t>
            </a:r>
          </a:p>
        </p:txBody>
      </p:sp>
      <p:sp>
        <p:nvSpPr>
          <p:cNvPr id="749576" name="Rectangle 2">
            <a:extLst>
              <a:ext uri="{FF2B5EF4-FFF2-40B4-BE49-F238E27FC236}">
                <a16:creationId xmlns:a16="http://schemas.microsoft.com/office/drawing/2014/main" id="{472DAC23-F1F5-4181-A969-54E6231D9382}"/>
              </a:ext>
            </a:extLst>
          </p:cNvPr>
          <p:cNvSpPr txBox="1">
            <a:spLocks/>
          </p:cNvSpPr>
          <p:nvPr/>
        </p:nvSpPr>
        <p:spPr bwMode="auto">
          <a:xfrm>
            <a:off x="1055440" y="1124744"/>
            <a:ext cx="7412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8.9.1 § 21 </a:t>
            </a:r>
            <a:r>
              <a:rPr lang="de-DE" altLang="de-DE" sz="1600" b="1" dirty="0" err="1">
                <a:solidFill>
                  <a:srgbClr val="00B0F0"/>
                </a:solidFill>
                <a:latin typeface="Century Gothic" panose="020B0502020202020204" pitchFamily="34" charset="0"/>
              </a:rPr>
              <a:t>SaQK</a:t>
            </a:r>
            <a:r>
              <a:rPr lang="de-DE" altLang="de-DE" sz="1600" b="1" dirty="0">
                <a:solidFill>
                  <a:srgbClr val="00B0F0"/>
                </a:solidFill>
                <a:latin typeface="Century Gothic" panose="020B0502020202020204" pitchFamily="34" charset="0"/>
              </a:rPr>
              <a:t>: Prüfung der Nachschau</a:t>
            </a:r>
          </a:p>
        </p:txBody>
      </p:sp>
      <p:sp>
        <p:nvSpPr>
          <p:cNvPr id="13" name="Rectangle 3">
            <a:extLst>
              <a:ext uri="{FF2B5EF4-FFF2-40B4-BE49-F238E27FC236}">
                <a16:creationId xmlns:a16="http://schemas.microsoft.com/office/drawing/2014/main" id="{D2D6DEC5-DA72-4B7D-B13E-C795BE80BA4E}"/>
              </a:ext>
            </a:extLst>
          </p:cNvPr>
          <p:cNvSpPr txBox="1">
            <a:spLocks noChangeArrowheads="1"/>
          </p:cNvSpPr>
          <p:nvPr/>
        </p:nvSpPr>
        <p:spPr>
          <a:xfrm>
            <a:off x="966180" y="4035549"/>
            <a:ext cx="10512548" cy="2412454"/>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266700" indent="-266700" defTabSz="419100" eaLnBrk="1" hangingPunct="1">
              <a:spcBef>
                <a:spcPts val="600"/>
              </a:spcBef>
              <a:spcAft>
                <a:spcPts val="600"/>
              </a:spcAft>
              <a:buClr>
                <a:srgbClr val="00B0F0"/>
              </a:buClr>
              <a:buFont typeface="+mj-lt"/>
              <a:buAutoNum type="alphaLcPeriod"/>
              <a:defRPr/>
            </a:pPr>
            <a:r>
              <a:rPr lang="de-DE" altLang="de-DE" sz="1600" b="1" kern="0" dirty="0">
                <a:solidFill>
                  <a:srgbClr val="00B0F0"/>
                </a:solidFill>
                <a:latin typeface="Century Gothic" panose="020B0502020202020204" pitchFamily="34" charset="0"/>
              </a:rPr>
              <a:t>Beurteilung der Angemessenheit der Arbeitsprogramme</a:t>
            </a:r>
          </a:p>
          <a:p>
            <a:pPr defTabSz="419100" eaLnBrk="1" hangingPunct="1">
              <a:spcBef>
                <a:spcPts val="600"/>
              </a:spcBef>
              <a:spcAft>
                <a:spcPts val="600"/>
              </a:spcAft>
              <a:buClr>
                <a:srgbClr val="000000"/>
              </a:buClr>
              <a:defRPr/>
            </a:pPr>
            <a:r>
              <a:rPr lang="de-DE" altLang="de-DE" sz="1600" kern="0" dirty="0">
                <a:solidFill>
                  <a:srgbClr val="000000"/>
                </a:solidFill>
                <a:latin typeface="Century Gothic" panose="020B0502020202020204" pitchFamily="34" charset="0"/>
              </a:rPr>
              <a:t>Zur Nachschau (Angemessenheit)</a:t>
            </a:r>
          </a:p>
          <a:p>
            <a:pPr marL="276225" indent="-276225" defTabSz="419100" eaLnBrk="1" hangingPunct="1">
              <a:spcBef>
                <a:spcPts val="600"/>
              </a:spcBef>
              <a:spcAft>
                <a:spcPts val="600"/>
              </a:spcAft>
              <a:buClr>
                <a:srgbClr val="000000"/>
              </a:buClr>
              <a:buFont typeface="Arial" panose="020B0604020202020204" pitchFamily="34" charset="0"/>
              <a:buChar char="•"/>
              <a:defRPr/>
            </a:pPr>
            <a:r>
              <a:rPr lang="de-DE" altLang="de-DE" sz="1600" kern="0" dirty="0">
                <a:solidFill>
                  <a:srgbClr val="000000"/>
                </a:solidFill>
                <a:latin typeface="Century Gothic" panose="020B0502020202020204" pitchFamily="34" charset="0"/>
              </a:rPr>
              <a:t>Werden aktuelle Arbeitsprogramme eingesetzt, die u. a. zielgerichtet die </a:t>
            </a:r>
            <a:r>
              <a:rPr lang="de-DE" altLang="de-DE" sz="1600" kern="0">
                <a:solidFill>
                  <a:srgbClr val="000000"/>
                </a:solidFill>
                <a:latin typeface="Century Gothic" panose="020B0502020202020204" pitchFamily="34" charset="0"/>
              </a:rPr>
              <a:t>Einhaltung der</a:t>
            </a:r>
            <a:br>
              <a:rPr lang="de-DE" altLang="de-DE" sz="1600" kern="0">
                <a:solidFill>
                  <a:srgbClr val="000000"/>
                </a:solidFill>
                <a:latin typeface="Century Gothic" panose="020B0502020202020204" pitchFamily="34" charset="0"/>
              </a:rPr>
            </a:br>
            <a:r>
              <a:rPr lang="de-DE" altLang="de-DE" sz="1600" b="1" kern="0">
                <a:solidFill>
                  <a:srgbClr val="000000"/>
                </a:solidFill>
                <a:latin typeface="Century Gothic" panose="020B0502020202020204" pitchFamily="34" charset="0"/>
              </a:rPr>
              <a:t>normativen </a:t>
            </a:r>
            <a:r>
              <a:rPr lang="de-DE" altLang="de-DE" sz="1600" b="1" kern="0" dirty="0">
                <a:solidFill>
                  <a:srgbClr val="000000"/>
                </a:solidFill>
                <a:latin typeface="Century Gothic" panose="020B0502020202020204" pitchFamily="34" charset="0"/>
              </a:rPr>
              <a:t>Neuerungen in 2016</a:t>
            </a:r>
            <a:r>
              <a:rPr lang="de-DE" altLang="de-DE" sz="1600" kern="0" dirty="0">
                <a:solidFill>
                  <a:srgbClr val="000000"/>
                </a:solidFill>
                <a:latin typeface="Century Gothic" panose="020B0502020202020204" pitchFamily="34" charset="0"/>
              </a:rPr>
              <a:t> sowie die </a:t>
            </a:r>
            <a:r>
              <a:rPr lang="de-DE" altLang="de-DE" sz="1600" b="1" kern="0" dirty="0">
                <a:solidFill>
                  <a:srgbClr val="000000"/>
                </a:solidFill>
                <a:latin typeface="Century Gothic" panose="020B0502020202020204" pitchFamily="34" charset="0"/>
              </a:rPr>
              <a:t>häufig im Berufsstand auftretenden Mängel berücksichtigen</a:t>
            </a:r>
            <a:r>
              <a:rPr lang="de-DE" altLang="de-DE" sz="1600" kern="0" dirty="0">
                <a:solidFill>
                  <a:srgbClr val="000000"/>
                </a:solidFill>
                <a:latin typeface="Century Gothic" panose="020B0502020202020204" pitchFamily="34" charset="0"/>
              </a:rPr>
              <a:t> (BilRUG, </a:t>
            </a:r>
            <a:r>
              <a:rPr lang="de-DE" altLang="de-DE" sz="1600" kern="0" dirty="0" err="1">
                <a:solidFill>
                  <a:srgbClr val="000000"/>
                </a:solidFill>
                <a:latin typeface="Century Gothic" panose="020B0502020202020204" pitchFamily="34" charset="0"/>
              </a:rPr>
              <a:t>AReG</a:t>
            </a:r>
            <a:r>
              <a:rPr lang="de-DE" altLang="de-DE" sz="1600" kern="0" dirty="0">
                <a:solidFill>
                  <a:srgbClr val="000000"/>
                </a:solidFill>
                <a:latin typeface="Century Gothic" panose="020B0502020202020204" pitchFamily="34" charset="0"/>
              </a:rPr>
              <a:t>, </a:t>
            </a:r>
            <a:r>
              <a:rPr lang="de-DE" altLang="de-DE" sz="1600" kern="0" dirty="0" err="1">
                <a:solidFill>
                  <a:srgbClr val="000000"/>
                </a:solidFill>
                <a:latin typeface="Century Gothic" panose="020B0502020202020204" pitchFamily="34" charset="0"/>
              </a:rPr>
              <a:t>APAReG</a:t>
            </a:r>
            <a:r>
              <a:rPr lang="de-DE" altLang="de-DE" sz="1600" kern="0" dirty="0">
                <a:solidFill>
                  <a:srgbClr val="000000"/>
                </a:solidFill>
                <a:latin typeface="Century Gothic" panose="020B0502020202020204" pitchFamily="34" charset="0"/>
              </a:rPr>
              <a:t>)?</a:t>
            </a:r>
          </a:p>
          <a:p>
            <a:pPr marL="276225" indent="-276225" defTabSz="419100" eaLnBrk="1" hangingPunct="1">
              <a:spcBef>
                <a:spcPts val="600"/>
              </a:spcBef>
              <a:spcAft>
                <a:spcPts val="600"/>
              </a:spcAft>
              <a:buClr>
                <a:srgbClr val="000000"/>
              </a:buClr>
              <a:buFont typeface="Arial" panose="020B0604020202020204" pitchFamily="34" charset="0"/>
              <a:buChar char="•"/>
              <a:defRPr/>
            </a:pPr>
            <a:r>
              <a:rPr lang="de-DE" altLang="de-DE" sz="1600" b="1" kern="0" dirty="0">
                <a:solidFill>
                  <a:srgbClr val="FF0000"/>
                </a:solidFill>
                <a:latin typeface="Century Gothic" panose="020B0502020202020204" pitchFamily="34" charset="0"/>
              </a:rPr>
              <a:t>Gesetzliche Neuerungen im Handelsrecht und der WPO erfordern jährlich</a:t>
            </a:r>
            <a:r>
              <a:rPr lang="de-DE" altLang="de-DE" sz="1600" b="1" kern="0">
                <a:solidFill>
                  <a:srgbClr val="FF0000"/>
                </a:solidFill>
                <a:latin typeface="Century Gothic" panose="020B0502020202020204" pitchFamily="34" charset="0"/>
              </a:rPr>
              <a:t>/regelmäßig</a:t>
            </a:r>
            <a:br>
              <a:rPr lang="de-DE" altLang="de-DE" sz="1600" b="1" kern="0">
                <a:solidFill>
                  <a:srgbClr val="FF0000"/>
                </a:solidFill>
                <a:latin typeface="Century Gothic" panose="020B0502020202020204" pitchFamily="34" charset="0"/>
              </a:rPr>
            </a:br>
            <a:r>
              <a:rPr lang="de-DE" altLang="de-DE" sz="1600" b="1" kern="0">
                <a:solidFill>
                  <a:srgbClr val="FF0000"/>
                </a:solidFill>
                <a:latin typeface="Century Gothic" panose="020B0502020202020204" pitchFamily="34" charset="0"/>
              </a:rPr>
              <a:t>Anpassungen </a:t>
            </a:r>
            <a:r>
              <a:rPr lang="de-DE" altLang="de-DE" sz="1600" b="1" kern="0" dirty="0">
                <a:solidFill>
                  <a:srgbClr val="FF0000"/>
                </a:solidFill>
                <a:latin typeface="Century Gothic" panose="020B0502020202020204" pitchFamily="34" charset="0"/>
              </a:rPr>
              <a:t>der fachlichen Materialien zur Nachschau</a:t>
            </a:r>
          </a:p>
          <a:p>
            <a:pPr marL="538163" indent="-538163" defTabSz="419100" eaLnBrk="1" hangingPunct="1">
              <a:spcBef>
                <a:spcPts val="600"/>
              </a:spcBef>
              <a:spcAft>
                <a:spcPts val="600"/>
              </a:spcAft>
              <a:buClr>
                <a:srgbClr val="000000"/>
              </a:buClr>
              <a:defRPr/>
            </a:pPr>
            <a:endParaRPr lang="de-DE" altLang="de-DE" sz="1600" b="1" kern="0" dirty="0">
              <a:solidFill>
                <a:srgbClr val="00B0F0"/>
              </a:solidFill>
              <a:latin typeface="Century Gothic" panose="020B0502020202020204" pitchFamily="34" charset="0"/>
            </a:endParaRPr>
          </a:p>
        </p:txBody>
      </p:sp>
      <p:sp>
        <p:nvSpPr>
          <p:cNvPr id="14" name="Rectangle 2">
            <a:extLst>
              <a:ext uri="{FF2B5EF4-FFF2-40B4-BE49-F238E27FC236}">
                <a16:creationId xmlns:a16="http://schemas.microsoft.com/office/drawing/2014/main" id="{845D0C44-5D7C-44CD-8FA8-2D972FAFD44B}"/>
              </a:ext>
            </a:extLst>
          </p:cNvPr>
          <p:cNvSpPr txBox="1">
            <a:spLocks/>
          </p:cNvSpPr>
          <p:nvPr/>
        </p:nvSpPr>
        <p:spPr bwMode="auto">
          <a:xfrm>
            <a:off x="1054844" y="3747888"/>
            <a:ext cx="6337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itchFamily="2" charset="2"/>
              <a:defRPr sz="2000">
                <a:solidFill>
                  <a:schemeClr val="tx1"/>
                </a:solidFill>
                <a:latin typeface="Arial" pitchFamily="34" charset="0"/>
              </a:defRPr>
            </a:lvl1pPr>
            <a:lvl2pPr marL="180975" indent="-179388" defTabSz="41910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itchFamily="34" charset="0"/>
              </a:defRPr>
            </a:lvl3pPr>
            <a:lvl4pPr marL="895350" indent="-174625" defTabSz="41910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1257300" indent="-180975" defTabSz="41910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17145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1717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26289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0861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538163" indent="-538163" eaLnBrk="1" hangingPunct="1">
              <a:lnSpc>
                <a:spcPct val="90000"/>
              </a:lnSpc>
              <a:spcBef>
                <a:spcPct val="30000"/>
              </a:spcBef>
              <a:buClr>
                <a:srgbClr val="000000"/>
              </a:buClr>
              <a:defRPr/>
            </a:pPr>
            <a:r>
              <a:rPr lang="de-DE" altLang="de-DE" sz="1600" b="1" kern="0" dirty="0">
                <a:solidFill>
                  <a:srgbClr val="00B0F0"/>
                </a:solidFill>
                <a:latin typeface="Century Gothic" panose="020B0502020202020204" pitchFamily="34" charset="0"/>
              </a:rPr>
              <a:t>8.9.2 Hinweise zur praktischen Umsetzung</a:t>
            </a:r>
          </a:p>
        </p:txBody>
      </p:sp>
      <p:sp>
        <p:nvSpPr>
          <p:cNvPr id="11" name="Textfeld 1">
            <a:extLst>
              <a:ext uri="{FF2B5EF4-FFF2-40B4-BE49-F238E27FC236}">
                <a16:creationId xmlns:a16="http://schemas.microsoft.com/office/drawing/2014/main" id="{13EAB174-3F89-494A-B495-9F7D555C25C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3">
            <a:extLst>
              <a:ext uri="{FF2B5EF4-FFF2-40B4-BE49-F238E27FC236}">
                <a16:creationId xmlns:a16="http://schemas.microsoft.com/office/drawing/2014/main" id="{819C9F3C-0793-4827-AF0F-FFB66C502E7E}"/>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9" name="Rectangle 3">
            <a:extLst>
              <a:ext uri="{FF2B5EF4-FFF2-40B4-BE49-F238E27FC236}">
                <a16:creationId xmlns:a16="http://schemas.microsoft.com/office/drawing/2014/main" id="{29F00B9F-1AA5-49F0-8B72-EAC4E1007D60}"/>
              </a:ext>
            </a:extLst>
          </p:cNvPr>
          <p:cNvSpPr txBox="1">
            <a:spLocks noChangeArrowheads="1"/>
          </p:cNvSpPr>
          <p:nvPr/>
        </p:nvSpPr>
        <p:spPr bwMode="auto">
          <a:xfrm>
            <a:off x="956784" y="980728"/>
            <a:ext cx="10873977" cy="47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8163" indent="-538163" defTabSz="419100" eaLnBrk="0" hangingPunct="0">
              <a:spcBef>
                <a:spcPct val="75000"/>
              </a:spcBef>
              <a:buClr>
                <a:schemeClr val="tx1"/>
              </a:buClr>
              <a:buFont typeface="Wingdings" pitchFamily="2" charset="2"/>
              <a:defRPr sz="2000">
                <a:solidFill>
                  <a:schemeClr val="tx1"/>
                </a:solidFill>
                <a:latin typeface="Arial" pitchFamily="34" charset="0"/>
              </a:defRPr>
            </a:lvl1pPr>
            <a:lvl2pPr marL="876300" indent="-342900" defTabSz="419100" eaLnBrk="0" hangingPunct="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927100" indent="-234950" defTabSz="419100" eaLnBrk="0" hangingPunct="0">
              <a:spcBef>
                <a:spcPct val="20000"/>
              </a:spcBef>
              <a:spcAft>
                <a:spcPct val="5000"/>
              </a:spcAft>
              <a:buClr>
                <a:schemeClr val="tx1"/>
              </a:buClr>
              <a:buSzPct val="80000"/>
              <a:buChar char="-"/>
              <a:defRPr>
                <a:solidFill>
                  <a:schemeClr val="tx1"/>
                </a:solidFill>
                <a:latin typeface="Arial" pitchFamily="34" charset="0"/>
              </a:defRPr>
            </a:lvl3pPr>
            <a:lvl4pPr marL="1311275" indent="-198438" defTabSz="419100" eaLnBrk="0" hangingPunct="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2057400" indent="-228600" defTabSz="419100" eaLnBrk="0"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2514600" indent="-228600"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971800" indent="-228600"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3429000" indent="-228600"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886200" indent="-228600"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266700" indent="-266700" eaLnBrk="1" hangingPunct="1">
              <a:spcBef>
                <a:spcPts val="600"/>
              </a:spcBef>
              <a:spcAft>
                <a:spcPts val="600"/>
              </a:spcAft>
              <a:buClr>
                <a:srgbClr val="00B0F0"/>
              </a:buClr>
              <a:buFont typeface="+mj-lt"/>
              <a:buAutoNum type="alphaLcPeriod" startAt="2"/>
              <a:defRPr/>
            </a:pPr>
            <a:r>
              <a:rPr lang="de-DE" altLang="de-DE" sz="1600" b="1" dirty="0">
                <a:solidFill>
                  <a:srgbClr val="00B0F0"/>
                </a:solidFill>
                <a:latin typeface="Century Gothic" pitchFamily="34" charset="0"/>
              </a:rPr>
              <a:t>Beurteilung der ordnungsgemäßen Durchführung der Nachschau (Wirksamkeit) (7 Punkte)</a:t>
            </a:r>
          </a:p>
          <a:p>
            <a:pPr marL="269875" indent="-269875" eaLnBrk="1" hangingPunct="1">
              <a:spcBef>
                <a:spcPts val="600"/>
              </a:spcBef>
              <a:spcAft>
                <a:spcPts val="0"/>
              </a:spcAft>
              <a:buClr>
                <a:srgbClr val="000000"/>
              </a:buClr>
              <a:buFont typeface="+mj-lt"/>
              <a:buAutoNum type="arabicPeriod"/>
              <a:defRPr/>
            </a:pPr>
            <a:r>
              <a:rPr lang="de-DE" altLang="de-DE" sz="1600" dirty="0">
                <a:solidFill>
                  <a:srgbClr val="000000"/>
                </a:solidFill>
                <a:latin typeface="Century Gothic" pitchFamily="34" charset="0"/>
              </a:rPr>
              <a:t>Wurden die Nachschaufrequenzen </a:t>
            </a:r>
            <a:r>
              <a:rPr lang="de-DE" altLang="de-DE" sz="1600">
                <a:solidFill>
                  <a:srgbClr val="000000"/>
                </a:solidFill>
                <a:latin typeface="Century Gothic" pitchFamily="34" charset="0"/>
              </a:rPr>
              <a:t>zulässig festgelegt?</a:t>
            </a:r>
            <a:endParaRPr lang="de-DE" altLang="de-DE" sz="1600" dirty="0">
              <a:solidFill>
                <a:srgbClr val="000000"/>
              </a:solidFill>
              <a:latin typeface="Century Gothic" pitchFamily="34" charset="0"/>
            </a:endParaRPr>
          </a:p>
          <a:p>
            <a:pPr marL="534988" lvl="1" indent="-266700" eaLnBrk="1" hangingPunct="1">
              <a:spcBef>
                <a:spcPts val="600"/>
              </a:spcBef>
              <a:spcAft>
                <a:spcPts val="0"/>
              </a:spcAft>
              <a:buClr>
                <a:srgbClr val="FF0000"/>
              </a:buClr>
              <a:buFont typeface="Arial" panose="020B0604020202020204" pitchFamily="34" charset="0"/>
              <a:buChar char="•"/>
              <a:defRPr/>
            </a:pPr>
            <a:r>
              <a:rPr lang="de-DE" altLang="de-DE" sz="1600" b="1" dirty="0">
                <a:solidFill>
                  <a:srgbClr val="FF0000"/>
                </a:solidFill>
                <a:latin typeface="Century Gothic" pitchFamily="34" charset="0"/>
              </a:rPr>
              <a:t>Erweiterte Nachschau (kanzleiindividuell festgelegter Zyklus: zwischen 1-6 Jahren)</a:t>
            </a:r>
          </a:p>
          <a:p>
            <a:pPr marL="534988" lvl="1" indent="-266700" eaLnBrk="1" hangingPunct="1">
              <a:spcBef>
                <a:spcPts val="600"/>
              </a:spcBef>
              <a:spcAft>
                <a:spcPts val="0"/>
              </a:spcAft>
              <a:buClr>
                <a:srgbClr val="FF0000"/>
              </a:buClr>
              <a:buFont typeface="Arial" panose="020B0604020202020204" pitchFamily="34" charset="0"/>
              <a:buChar char="•"/>
              <a:defRPr/>
            </a:pPr>
            <a:r>
              <a:rPr lang="de-DE" altLang="de-DE" sz="1600" b="1" dirty="0">
                <a:solidFill>
                  <a:srgbClr val="FF0000"/>
                </a:solidFill>
                <a:latin typeface="Century Gothic" pitchFamily="34" charset="0"/>
              </a:rPr>
              <a:t>Jahres-Nachschau</a:t>
            </a:r>
          </a:p>
          <a:p>
            <a:pPr marL="534988" lvl="1" indent="-266700" eaLnBrk="1" hangingPunct="1">
              <a:spcBef>
                <a:spcPts val="600"/>
              </a:spcBef>
              <a:spcAft>
                <a:spcPts val="600"/>
              </a:spcAft>
              <a:buClr>
                <a:srgbClr val="FF0000"/>
              </a:buClr>
              <a:buFont typeface="Arial" panose="020B0604020202020204" pitchFamily="34" charset="0"/>
              <a:buChar char="•"/>
              <a:defRPr/>
            </a:pPr>
            <a:r>
              <a:rPr lang="de-DE" altLang="de-DE" sz="1600" b="1" dirty="0">
                <a:solidFill>
                  <a:srgbClr val="FF0000"/>
                </a:solidFill>
                <a:latin typeface="Century Gothic" pitchFamily="34" charset="0"/>
              </a:rPr>
              <a:t>Anlassbezogene Nachschau</a:t>
            </a:r>
          </a:p>
          <a:p>
            <a:pPr marL="269875" indent="-269875" eaLnBrk="1" hangingPunct="1">
              <a:spcBef>
                <a:spcPts val="600"/>
              </a:spcBef>
              <a:spcAft>
                <a:spcPts val="600"/>
              </a:spcAft>
              <a:buClr>
                <a:srgbClr val="000000"/>
              </a:buClr>
              <a:buFont typeface="Arial" pitchFamily="34" charset="0"/>
              <a:buAutoNum type="arabicPeriod"/>
              <a:defRPr/>
            </a:pPr>
            <a:r>
              <a:rPr lang="de-DE" altLang="de-DE" sz="1600" dirty="0">
                <a:solidFill>
                  <a:srgbClr val="000000"/>
                </a:solidFill>
                <a:latin typeface="Century Gothic" pitchFamily="34" charset="0"/>
              </a:rPr>
              <a:t>Wurde die Nachschau von einer persönlich und fachlich geeigneten Person </a:t>
            </a:r>
            <a:r>
              <a:rPr lang="de-DE" altLang="de-DE" sz="1600">
                <a:solidFill>
                  <a:srgbClr val="000000"/>
                </a:solidFill>
                <a:latin typeface="Century Gothic" pitchFamily="34" charset="0"/>
              </a:rPr>
              <a:t>aus dem</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Blickwinkel eines </a:t>
            </a:r>
            <a:r>
              <a:rPr lang="de-DE" altLang="de-DE" sz="1600" dirty="0">
                <a:solidFill>
                  <a:srgbClr val="000000"/>
                </a:solidFill>
                <a:latin typeface="Century Gothic" pitchFamily="34" charset="0"/>
              </a:rPr>
              <a:t>außenstehenden Dritten durchgeführt?</a:t>
            </a:r>
          </a:p>
          <a:p>
            <a:pPr marL="269875" indent="-269875" eaLnBrk="1" hangingPunct="1">
              <a:spcBef>
                <a:spcPts val="600"/>
              </a:spcBef>
              <a:spcAft>
                <a:spcPts val="0"/>
              </a:spcAft>
              <a:buClr>
                <a:srgbClr val="000000"/>
              </a:buClr>
              <a:buFont typeface="Arial" pitchFamily="34" charset="0"/>
              <a:buAutoNum type="arabicPeriod"/>
              <a:defRPr/>
            </a:pPr>
            <a:r>
              <a:rPr lang="de-DE" altLang="de-DE" sz="1600" dirty="0">
                <a:solidFill>
                  <a:srgbClr val="000000"/>
                </a:solidFill>
                <a:latin typeface="Century Gothic" pitchFamily="34" charset="0"/>
              </a:rPr>
              <a:t>War die Nachschau im Wege der Selbstvergewisserung zulässig (vgl. Hinweis der WPK)?</a:t>
            </a:r>
          </a:p>
          <a:p>
            <a:pPr marL="534988" lvl="1" indent="-266700" eaLnBrk="1" hangingPunct="1">
              <a:spcBef>
                <a:spcPts val="600"/>
              </a:spcBef>
              <a:spcAft>
                <a:spcPts val="600"/>
              </a:spcAft>
              <a:buClr>
                <a:srgbClr val="000000"/>
              </a:buClr>
              <a:buFont typeface="Arial" panose="020B0604020202020204" pitchFamily="34" charset="0"/>
              <a:buChar char="•"/>
              <a:defRPr/>
            </a:pPr>
            <a:r>
              <a:rPr lang="de-DE" altLang="de-DE" sz="1600" dirty="0">
                <a:solidFill>
                  <a:srgbClr val="000000"/>
                </a:solidFill>
                <a:latin typeface="Century Gothic" pitchFamily="34" charset="0"/>
              </a:rPr>
              <a:t>Liegt eine ordentliche Dokumentation der Nachschau vor (optischer </a:t>
            </a:r>
            <a:r>
              <a:rPr lang="de-DE" altLang="de-DE" sz="1600">
                <a:solidFill>
                  <a:srgbClr val="000000"/>
                </a:solidFill>
                <a:latin typeface="Century Gothic" pitchFamily="34" charset="0"/>
              </a:rPr>
              <a:t>Eindruck,</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konsequente </a:t>
            </a:r>
            <a:r>
              <a:rPr lang="de-DE" altLang="de-DE" sz="1600" dirty="0">
                <a:solidFill>
                  <a:srgbClr val="000000"/>
                </a:solidFill>
                <a:latin typeface="Century Gothic" pitchFamily="34" charset="0"/>
              </a:rPr>
              <a:t>Bearbeitung)</a:t>
            </a:r>
          </a:p>
          <a:p>
            <a:pPr marL="269875" indent="-269875" eaLnBrk="1" hangingPunct="1">
              <a:spcBef>
                <a:spcPts val="600"/>
              </a:spcBef>
              <a:spcAft>
                <a:spcPts val="600"/>
              </a:spcAft>
              <a:buClr>
                <a:srgbClr val="000000"/>
              </a:buClr>
              <a:buFont typeface="+mj-lt"/>
              <a:buAutoNum type="arabicPeriod" startAt="4"/>
              <a:defRPr/>
            </a:pPr>
            <a:r>
              <a:rPr lang="de-DE" altLang="de-DE" sz="1600" dirty="0">
                <a:solidFill>
                  <a:srgbClr val="000000"/>
                </a:solidFill>
                <a:latin typeface="Century Gothic" pitchFamily="34" charset="0"/>
              </a:rPr>
              <a:t>Wurden Beanstandungen deutlich gekennzeichnet?</a:t>
            </a:r>
          </a:p>
          <a:p>
            <a:pPr marL="534988" indent="-266700" eaLnBrk="1" hangingPunct="1">
              <a:spcBef>
                <a:spcPts val="600"/>
              </a:spcBef>
              <a:spcAft>
                <a:spcPts val="0"/>
              </a:spcAft>
              <a:buClr>
                <a:srgbClr val="000000"/>
              </a:buClr>
              <a:buFont typeface="Arial" panose="020B0604020202020204" pitchFamily="34" charset="0"/>
              <a:buChar char="•"/>
              <a:defRPr/>
            </a:pPr>
            <a:r>
              <a:rPr lang="de-DE" altLang="de-DE" sz="1600" dirty="0">
                <a:solidFill>
                  <a:srgbClr val="000000"/>
                </a:solidFill>
                <a:latin typeface="Century Gothic" pitchFamily="34" charset="0"/>
              </a:rPr>
              <a:t>Wurde die Beseitigung der Beanstandungen vorangegangener Nachschauen</a:t>
            </a:r>
            <a:r>
              <a:rPr lang="de-DE" altLang="de-DE" sz="1600">
                <a:solidFill>
                  <a:srgbClr val="000000"/>
                </a:solidFill>
                <a:latin typeface="Century Gothic" pitchFamily="34" charset="0"/>
              </a:rPr>
              <a:t>/QK</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lückenlos geprüft</a:t>
            </a:r>
            <a:r>
              <a:rPr lang="de-DE" altLang="de-DE" sz="1600" dirty="0">
                <a:solidFill>
                  <a:srgbClr val="000000"/>
                </a:solidFill>
                <a:latin typeface="Century Gothic" pitchFamily="34" charset="0"/>
              </a:rPr>
              <a:t>?</a:t>
            </a:r>
          </a:p>
          <a:p>
            <a:pPr marL="534988" indent="-266700" eaLnBrk="1" hangingPunct="1">
              <a:spcBef>
                <a:spcPts val="600"/>
              </a:spcBef>
              <a:spcAft>
                <a:spcPts val="0"/>
              </a:spcAft>
              <a:buClr>
                <a:srgbClr val="000000"/>
              </a:buClr>
              <a:buFont typeface="Arial" panose="020B0604020202020204" pitchFamily="34" charset="0"/>
              <a:buChar char="•"/>
              <a:defRPr/>
            </a:pPr>
            <a:r>
              <a:rPr lang="de-DE" altLang="de-DE" sz="1600" dirty="0">
                <a:solidFill>
                  <a:srgbClr val="000000"/>
                </a:solidFill>
                <a:latin typeface="Century Gothic" pitchFamily="34" charset="0"/>
              </a:rPr>
              <a:t>Wurden die Ergebnisse der Nachschau in einem </a:t>
            </a:r>
            <a:r>
              <a:rPr lang="de-DE" altLang="de-DE" sz="1600">
                <a:solidFill>
                  <a:srgbClr val="000000"/>
                </a:solidFill>
                <a:latin typeface="Century Gothic" pitchFamily="34" charset="0"/>
              </a:rPr>
              <a:t>jährlichen Nachschaubericht</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a:t>
            </a:r>
            <a:r>
              <a:rPr lang="de-DE" altLang="de-DE" sz="1600" dirty="0">
                <a:solidFill>
                  <a:srgbClr val="000000"/>
                </a:solidFill>
                <a:latin typeface="Century Gothic" pitchFamily="34" charset="0"/>
              </a:rPr>
              <a:t>mit </a:t>
            </a:r>
            <a:r>
              <a:rPr lang="de-DE" altLang="de-DE" sz="1600" b="1" dirty="0">
                <a:solidFill>
                  <a:srgbClr val="FF0000"/>
                </a:solidFill>
                <a:latin typeface="Century Gothic" panose="020B0502020202020204" pitchFamily="34" charset="0"/>
              </a:rPr>
              <a:t>Darstellung der Mängelbeseitigung</a:t>
            </a:r>
            <a:r>
              <a:rPr lang="de-DE" altLang="de-DE" sz="1600" dirty="0">
                <a:solidFill>
                  <a:srgbClr val="000000"/>
                </a:solidFill>
                <a:latin typeface="Century Gothic" pitchFamily="34" charset="0"/>
              </a:rPr>
              <a:t>) zusammengefasst?</a:t>
            </a:r>
          </a:p>
          <a:p>
            <a:pPr marL="534988" indent="-266700" eaLnBrk="1" hangingPunct="1">
              <a:spcBef>
                <a:spcPts val="600"/>
              </a:spcBef>
              <a:spcAft>
                <a:spcPts val="0"/>
              </a:spcAft>
              <a:buClr>
                <a:srgbClr val="000000"/>
              </a:buClr>
              <a:buFont typeface="Arial" panose="020B0604020202020204" pitchFamily="34" charset="0"/>
              <a:buChar char="•"/>
              <a:defRPr/>
            </a:pPr>
            <a:r>
              <a:rPr lang="de-DE" altLang="de-DE" sz="1600" dirty="0">
                <a:solidFill>
                  <a:srgbClr val="000000"/>
                </a:solidFill>
                <a:latin typeface="Century Gothic" pitchFamily="34" charset="0"/>
              </a:rPr>
              <a:t>Erfolgt eine sachgerechte Nacharbeit zur Nachschau?</a:t>
            </a:r>
          </a:p>
          <a:p>
            <a:pPr eaLnBrk="1" hangingPunct="1">
              <a:spcBef>
                <a:spcPts val="600"/>
              </a:spcBef>
              <a:spcAft>
                <a:spcPts val="600"/>
              </a:spcAft>
              <a:buClr>
                <a:srgbClr val="000000"/>
              </a:buClr>
              <a:defRPr/>
            </a:pPr>
            <a:endParaRPr lang="de-DE" altLang="de-DE" sz="1800" dirty="0">
              <a:solidFill>
                <a:srgbClr val="000000"/>
              </a:solidFill>
              <a:latin typeface="Century Gothic" pitchFamily="34" charset="0"/>
            </a:endParaRPr>
          </a:p>
        </p:txBody>
      </p:sp>
      <p:sp>
        <p:nvSpPr>
          <p:cNvPr id="8" name="Rectangle 2">
            <a:extLst>
              <a:ext uri="{FF2B5EF4-FFF2-40B4-BE49-F238E27FC236}">
                <a16:creationId xmlns:a16="http://schemas.microsoft.com/office/drawing/2014/main" id="{D93ABF39-A7A6-457F-91F9-16D3A901B13E}"/>
              </a:ext>
            </a:extLst>
          </p:cNvPr>
          <p:cNvSpPr txBox="1">
            <a:spLocks/>
          </p:cNvSpPr>
          <p:nvPr/>
        </p:nvSpPr>
        <p:spPr bwMode="auto">
          <a:xfrm>
            <a:off x="1055290"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itchFamily="2" charset="2"/>
              <a:defRPr sz="2000">
                <a:solidFill>
                  <a:schemeClr val="tx1"/>
                </a:solidFill>
                <a:latin typeface="Arial" pitchFamily="34" charset="0"/>
              </a:defRPr>
            </a:lvl1pPr>
            <a:lvl2pPr marL="180975" indent="-179388" defTabSz="41910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itchFamily="34" charset="0"/>
              </a:defRPr>
            </a:lvl3pPr>
            <a:lvl4pPr marL="895350" indent="-174625" defTabSz="41910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1257300" indent="-180975" defTabSz="41910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17145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1717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26289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0861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538163" indent="-538163" eaLnBrk="1" hangingPunct="1">
              <a:lnSpc>
                <a:spcPct val="90000"/>
              </a:lnSpc>
              <a:spcBef>
                <a:spcPct val="30000"/>
              </a:spcBef>
              <a:buClr>
                <a:srgbClr val="000000"/>
              </a:buClr>
              <a:defRPr/>
            </a:pPr>
            <a:r>
              <a:rPr lang="de-DE" altLang="de-DE" sz="1600" b="1" kern="0" dirty="0">
                <a:solidFill>
                  <a:srgbClr val="00B0F0"/>
                </a:solidFill>
                <a:latin typeface="Century Gothic" panose="020B0502020202020204" pitchFamily="34" charset="0"/>
              </a:rPr>
              <a:t>8.9.2 Hinweise zur praktischen Umsetzung; Forts.</a:t>
            </a:r>
          </a:p>
        </p:txBody>
      </p:sp>
      <p:sp>
        <p:nvSpPr>
          <p:cNvPr id="10" name="Textfeld 1">
            <a:extLst>
              <a:ext uri="{FF2B5EF4-FFF2-40B4-BE49-F238E27FC236}">
                <a16:creationId xmlns:a16="http://schemas.microsoft.com/office/drawing/2014/main" id="{A28E2AC3-959A-4A3E-8465-BF6FA0F10E9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3">
            <a:extLst>
              <a:ext uri="{FF2B5EF4-FFF2-40B4-BE49-F238E27FC236}">
                <a16:creationId xmlns:a16="http://schemas.microsoft.com/office/drawing/2014/main" id="{525C768F-D969-4665-993B-504D77F3408C}"/>
              </a:ext>
            </a:extLst>
          </p:cNvPr>
          <p:cNvSpPr>
            <a:spLocks noChangeArrowheads="1"/>
          </p:cNvSpPr>
          <p:nvPr/>
        </p:nvSpPr>
        <p:spPr bwMode="auto">
          <a:xfrm>
            <a:off x="7516813" y="1223963"/>
            <a:ext cx="182562" cy="2476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1000">
              <a:solidFill>
                <a:srgbClr val="003366"/>
              </a:solidFill>
            </a:endParaRPr>
          </a:p>
        </p:txBody>
      </p:sp>
      <p:sp>
        <p:nvSpPr>
          <p:cNvPr id="9" name="Rectangle 3">
            <a:extLst>
              <a:ext uri="{FF2B5EF4-FFF2-40B4-BE49-F238E27FC236}">
                <a16:creationId xmlns:a16="http://schemas.microsoft.com/office/drawing/2014/main" id="{F3B734F2-3475-4917-87E9-21BF18469518}"/>
              </a:ext>
            </a:extLst>
          </p:cNvPr>
          <p:cNvSpPr txBox="1">
            <a:spLocks noChangeArrowheads="1"/>
          </p:cNvSpPr>
          <p:nvPr/>
        </p:nvSpPr>
        <p:spPr>
          <a:xfrm>
            <a:off x="965411" y="1422400"/>
            <a:ext cx="10801350" cy="3735388"/>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266700" indent="-266700" defTabSz="419100" eaLnBrk="1" hangingPunct="1">
              <a:spcBef>
                <a:spcPts val="600"/>
              </a:spcBef>
              <a:spcAft>
                <a:spcPts val="600"/>
              </a:spcAft>
              <a:buClr>
                <a:srgbClr val="00B0F0"/>
              </a:buClr>
              <a:buFont typeface="+mj-lt"/>
              <a:buAutoNum type="alphaLcPeriod" startAt="3"/>
              <a:defRPr/>
            </a:pPr>
            <a:r>
              <a:rPr lang="de-DE" altLang="de-DE" sz="1600" b="1" dirty="0">
                <a:solidFill>
                  <a:srgbClr val="00B0F0"/>
                </a:solidFill>
                <a:latin typeface="Century Gothic" panose="020B0502020202020204" pitchFamily="34" charset="0"/>
              </a:rPr>
              <a:t>Nacharbeit/Fortentwicklungs- und Verbesserungsprozess aufgrund Nachschau des Vorjahres</a:t>
            </a:r>
          </a:p>
          <a:p>
            <a:pPr defTabSz="419100" eaLnBrk="1" hangingPunct="1">
              <a:spcBef>
                <a:spcPts val="600"/>
              </a:spcBef>
              <a:spcAft>
                <a:spcPts val="600"/>
              </a:spcAft>
              <a:buClr>
                <a:srgbClr val="000000"/>
              </a:buClr>
              <a:defRPr/>
            </a:pPr>
            <a:r>
              <a:rPr lang="de-DE" altLang="de-DE" sz="1600" dirty="0">
                <a:solidFill>
                  <a:srgbClr val="000000"/>
                </a:solidFill>
                <a:latin typeface="Century Gothic" panose="020B0502020202020204" pitchFamily="34" charset="0"/>
              </a:rPr>
              <a:t>Wurden die Ergebnisse der Nachschau sowie deren Kommunikation adäquat dokumentiert?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a:t>
            </a:r>
            <a:r>
              <a:rPr lang="de-DE" altLang="de-DE" sz="1600" dirty="0">
                <a:solidFill>
                  <a:srgbClr val="000000"/>
                </a:solidFill>
                <a:latin typeface="Century Gothic" panose="020B0502020202020204" pitchFamily="34" charset="0"/>
                <a:cs typeface="Arial" pitchFamily="34" charset="0"/>
              </a:rPr>
              <a:t>→ Unterlagen zum Nachweis)</a:t>
            </a:r>
          </a:p>
          <a:p>
            <a:pPr marL="534988" lvl="1" indent="-268288" defTabSz="419100" eaLnBrk="1" hangingPunct="1">
              <a:spcBef>
                <a:spcPts val="600"/>
              </a:spcBef>
              <a:spcAft>
                <a:spcPts val="600"/>
              </a:spcAft>
              <a:buClr>
                <a:srgbClr val="000000"/>
              </a:buClr>
              <a:buFont typeface="Wingdings" pitchFamily="2" charset="2"/>
              <a:buNone/>
              <a:tabLst>
                <a:tab pos="85725" algn="l"/>
              </a:tabLst>
              <a:defRPr/>
            </a:pPr>
            <a:r>
              <a:rPr lang="de-DE" altLang="de-DE" sz="1600" dirty="0">
                <a:solidFill>
                  <a:srgbClr val="000000"/>
                </a:solidFill>
                <a:latin typeface="Century Gothic" panose="020B0502020202020204" pitchFamily="34" charset="0"/>
              </a:rPr>
              <a:t>c.1  Kommunikation/Austausch im Nachschauteam (→ Protokoll)</a:t>
            </a:r>
          </a:p>
          <a:p>
            <a:pPr marL="534988" lvl="1" indent="-268288" defTabSz="419100" eaLnBrk="1" hangingPunct="1">
              <a:spcBef>
                <a:spcPts val="600"/>
              </a:spcBef>
              <a:spcAft>
                <a:spcPts val="600"/>
              </a:spcAft>
              <a:buClr>
                <a:srgbClr val="000000"/>
              </a:buClr>
              <a:buFont typeface="Wingdings" pitchFamily="2" charset="2"/>
              <a:buNone/>
              <a:tabLst>
                <a:tab pos="85725" algn="l"/>
              </a:tabLst>
              <a:defRPr/>
            </a:pPr>
            <a:r>
              <a:rPr lang="de-DE" altLang="de-DE" sz="1600" dirty="0">
                <a:solidFill>
                  <a:srgbClr val="000000"/>
                </a:solidFill>
                <a:latin typeface="Century Gothic" panose="020B0502020202020204" pitchFamily="34" charset="0"/>
              </a:rPr>
              <a:t>c.2  Schluss- und Maßnahmenmemo (→ </a:t>
            </a:r>
            <a:r>
              <a:rPr lang="de-DE" altLang="de-DE" sz="1600" dirty="0" err="1">
                <a:solidFill>
                  <a:srgbClr val="000000"/>
                </a:solidFill>
                <a:latin typeface="Century Gothic" panose="020B0502020202020204" pitchFamily="34" charset="0"/>
              </a:rPr>
              <a:t>To</a:t>
            </a:r>
            <a:r>
              <a:rPr lang="de-DE" altLang="de-DE" sz="1600" dirty="0">
                <a:solidFill>
                  <a:srgbClr val="000000"/>
                </a:solidFill>
                <a:latin typeface="Century Gothic" panose="020B0502020202020204" pitchFamily="34" charset="0"/>
              </a:rPr>
              <a:t> Do Liste)</a:t>
            </a:r>
          </a:p>
          <a:p>
            <a:pPr marL="534988" lvl="1" indent="-268288" defTabSz="419100" eaLnBrk="1" hangingPunct="1">
              <a:spcBef>
                <a:spcPts val="600"/>
              </a:spcBef>
              <a:spcAft>
                <a:spcPts val="600"/>
              </a:spcAft>
              <a:buClr>
                <a:srgbClr val="000000"/>
              </a:buClr>
              <a:buFont typeface="Wingdings" pitchFamily="2" charset="2"/>
              <a:buNone/>
              <a:tabLst>
                <a:tab pos="85725" algn="l"/>
              </a:tabLst>
              <a:defRPr/>
            </a:pPr>
            <a:r>
              <a:rPr lang="de-DE" altLang="de-DE" sz="1600" dirty="0">
                <a:solidFill>
                  <a:srgbClr val="000000"/>
                </a:solidFill>
                <a:latin typeface="Century Gothic" panose="020B0502020202020204" pitchFamily="34" charset="0"/>
              </a:rPr>
              <a:t>c.3  Nachschauberichterstattung (→ Bericht an die Praxisleitung)</a:t>
            </a:r>
          </a:p>
          <a:p>
            <a:pPr marL="534988" lvl="1" indent="-268288" defTabSz="419100" eaLnBrk="1" hangingPunct="1">
              <a:spcBef>
                <a:spcPts val="600"/>
              </a:spcBef>
              <a:spcAft>
                <a:spcPts val="600"/>
              </a:spcAft>
              <a:buClr>
                <a:srgbClr val="000000"/>
              </a:buClr>
              <a:buFont typeface="Wingdings" pitchFamily="2" charset="2"/>
              <a:buNone/>
              <a:tabLst>
                <a:tab pos="85725" algn="l"/>
              </a:tabLst>
              <a:defRPr/>
            </a:pPr>
            <a:r>
              <a:rPr lang="de-DE" altLang="de-DE" sz="1600" dirty="0">
                <a:solidFill>
                  <a:srgbClr val="000000"/>
                </a:solidFill>
                <a:latin typeface="Century Gothic" panose="020B0502020202020204" pitchFamily="34" charset="0"/>
              </a:rPr>
              <a:t>c.4  Würdigung im Partnerkreis (→ Protokoll Partnerversammlung)</a:t>
            </a:r>
          </a:p>
          <a:p>
            <a:pPr marL="534988" lvl="1" indent="-268288" defTabSz="419100" eaLnBrk="1" hangingPunct="1">
              <a:spcBef>
                <a:spcPts val="600"/>
              </a:spcBef>
              <a:spcAft>
                <a:spcPts val="600"/>
              </a:spcAft>
              <a:buClr>
                <a:srgbClr val="000000"/>
              </a:buClr>
              <a:buFont typeface="Wingdings" pitchFamily="2" charset="2"/>
              <a:buNone/>
              <a:tabLst>
                <a:tab pos="85725" algn="l"/>
              </a:tabLst>
              <a:defRPr/>
            </a:pPr>
            <a:r>
              <a:rPr lang="de-DE" altLang="de-DE" sz="1600" dirty="0">
                <a:solidFill>
                  <a:srgbClr val="000000"/>
                </a:solidFill>
                <a:latin typeface="Century Gothic" panose="020B0502020202020204" pitchFamily="34" charset="0"/>
              </a:rPr>
              <a:t>c.5  Prüferschulung, ggf. weitere personelle Konsequenzen (→ Schulungsunterlagen)</a:t>
            </a:r>
          </a:p>
          <a:p>
            <a:pPr marL="534988" lvl="1" indent="-268288" defTabSz="419100" eaLnBrk="1" hangingPunct="1">
              <a:spcBef>
                <a:spcPts val="600"/>
              </a:spcBef>
              <a:spcAft>
                <a:spcPts val="600"/>
              </a:spcAft>
              <a:buClr>
                <a:srgbClr val="000000"/>
              </a:buClr>
              <a:buFont typeface="Wingdings" pitchFamily="2" charset="2"/>
              <a:buNone/>
              <a:tabLst>
                <a:tab pos="85725" algn="l"/>
              </a:tabLst>
              <a:defRPr/>
            </a:pPr>
            <a:r>
              <a:rPr lang="de-DE" altLang="de-DE" sz="1600" dirty="0">
                <a:solidFill>
                  <a:srgbClr val="000000"/>
                </a:solidFill>
                <a:latin typeface="Century Gothic" panose="020B0502020202020204" pitchFamily="34" charset="0"/>
              </a:rPr>
              <a:t>c.6  Erledigung der Nacharbeit/</a:t>
            </a:r>
            <a:r>
              <a:rPr lang="de-DE" altLang="de-DE" sz="1600" dirty="0" err="1">
                <a:solidFill>
                  <a:srgbClr val="000000"/>
                </a:solidFill>
                <a:latin typeface="Century Gothic" panose="020B0502020202020204" pitchFamily="34" charset="0"/>
              </a:rPr>
              <a:t>To</a:t>
            </a:r>
            <a:r>
              <a:rPr lang="de-DE" altLang="de-DE" sz="1600" dirty="0">
                <a:solidFill>
                  <a:srgbClr val="000000"/>
                </a:solidFill>
                <a:latin typeface="Century Gothic" panose="020B0502020202020204" pitchFamily="34" charset="0"/>
              </a:rPr>
              <a:t> </a:t>
            </a:r>
            <a:r>
              <a:rPr lang="de-DE" altLang="de-DE" sz="1600" dirty="0" err="1">
                <a:solidFill>
                  <a:srgbClr val="000000"/>
                </a:solidFill>
                <a:latin typeface="Century Gothic" panose="020B0502020202020204" pitchFamily="34" charset="0"/>
              </a:rPr>
              <a:t>Do‘s</a:t>
            </a:r>
            <a:r>
              <a:rPr lang="de-DE" altLang="de-DE" sz="1600" dirty="0">
                <a:solidFill>
                  <a:srgbClr val="000000"/>
                </a:solidFill>
                <a:latin typeface="Century Gothic" panose="020B0502020202020204" pitchFamily="34" charset="0"/>
              </a:rPr>
              <a:t>, (→ Schluss- und Maßnahmenmemo)</a:t>
            </a:r>
            <a:endParaRPr lang="de-DE" altLang="de-DE" sz="1600" kern="0" dirty="0">
              <a:solidFill>
                <a:srgbClr val="000000"/>
              </a:solidFill>
              <a:latin typeface="Century Gothic" panose="020B0502020202020204" pitchFamily="34" charset="0"/>
            </a:endParaRPr>
          </a:p>
        </p:txBody>
      </p:sp>
      <p:sp>
        <p:nvSpPr>
          <p:cNvPr id="11" name="Rectangle 2">
            <a:extLst>
              <a:ext uri="{FF2B5EF4-FFF2-40B4-BE49-F238E27FC236}">
                <a16:creationId xmlns:a16="http://schemas.microsoft.com/office/drawing/2014/main" id="{286C3EF7-4AB3-41AF-9FD7-6CC7A46C5C74}"/>
              </a:ext>
            </a:extLst>
          </p:cNvPr>
          <p:cNvSpPr txBox="1">
            <a:spLocks/>
          </p:cNvSpPr>
          <p:nvPr/>
        </p:nvSpPr>
        <p:spPr bwMode="auto">
          <a:xfrm>
            <a:off x="1055290" y="110627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itchFamily="2" charset="2"/>
              <a:defRPr sz="2000">
                <a:solidFill>
                  <a:schemeClr val="tx1"/>
                </a:solidFill>
                <a:latin typeface="Arial" pitchFamily="34" charset="0"/>
              </a:defRPr>
            </a:lvl1pPr>
            <a:lvl2pPr marL="180975" indent="-179388" defTabSz="41910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itchFamily="34" charset="0"/>
              </a:defRPr>
            </a:lvl3pPr>
            <a:lvl4pPr marL="895350" indent="-174625" defTabSz="41910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1257300" indent="-180975" defTabSz="41910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17145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1717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26289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0861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538163" indent="-538163" eaLnBrk="1" hangingPunct="1">
              <a:lnSpc>
                <a:spcPct val="90000"/>
              </a:lnSpc>
              <a:spcBef>
                <a:spcPct val="30000"/>
              </a:spcBef>
              <a:buClr>
                <a:srgbClr val="000000"/>
              </a:buClr>
              <a:defRPr/>
            </a:pPr>
            <a:r>
              <a:rPr lang="de-DE" altLang="de-DE" sz="1600" b="1" kern="0" dirty="0">
                <a:solidFill>
                  <a:srgbClr val="00B0F0"/>
                </a:solidFill>
                <a:latin typeface="Century Gothic" panose="020B0502020202020204" pitchFamily="34" charset="0"/>
              </a:rPr>
              <a:t>8.9.2 Hinweise zur praktischen Umsetzung; Forts.</a:t>
            </a:r>
          </a:p>
        </p:txBody>
      </p:sp>
      <p:sp>
        <p:nvSpPr>
          <p:cNvPr id="8" name="Textfeld 1">
            <a:extLst>
              <a:ext uri="{FF2B5EF4-FFF2-40B4-BE49-F238E27FC236}">
                <a16:creationId xmlns:a16="http://schemas.microsoft.com/office/drawing/2014/main" id="{ECCD69C6-FFDF-4D11-9EEF-3EA1A6549DB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5">
            <a:extLst>
              <a:ext uri="{FF2B5EF4-FFF2-40B4-BE49-F238E27FC236}">
                <a16:creationId xmlns:a16="http://schemas.microsoft.com/office/drawing/2014/main" id="{71A711D8-84D6-4C93-95CE-61C2FAB94952}"/>
              </a:ext>
            </a:extLst>
          </p:cNvPr>
          <p:cNvSpPr>
            <a:spLocks noChangeArrowheads="1"/>
          </p:cNvSpPr>
          <p:nvPr/>
        </p:nvSpPr>
        <p:spPr bwMode="gray">
          <a:xfrm>
            <a:off x="2579688" y="1244600"/>
            <a:ext cx="80121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a:tabLst>
                <a:tab pos="901700" algn="l"/>
                <a:tab pos="1346200" algn="l"/>
              </a:tabLst>
              <a:defRPr>
                <a:solidFill>
                  <a:schemeClr val="tx1"/>
                </a:solidFill>
                <a:latin typeface="Arial" panose="020B0604020202020204" pitchFamily="34" charset="0"/>
                <a:cs typeface="Arial" panose="020B0604020202020204" pitchFamily="34" charset="0"/>
              </a:defRPr>
            </a:lvl1pPr>
            <a:lvl2pPr marL="742950" indent="-285750">
              <a:tabLst>
                <a:tab pos="901700" algn="l"/>
                <a:tab pos="1346200" algn="l"/>
              </a:tabLst>
              <a:defRPr>
                <a:solidFill>
                  <a:schemeClr val="tx1"/>
                </a:solidFill>
                <a:latin typeface="Arial" panose="020B0604020202020204" pitchFamily="34" charset="0"/>
                <a:cs typeface="Arial" panose="020B0604020202020204" pitchFamily="34" charset="0"/>
              </a:defRPr>
            </a:lvl2pPr>
            <a:lvl3pPr marL="1143000" indent="-228600">
              <a:tabLst>
                <a:tab pos="901700" algn="l"/>
                <a:tab pos="1346200" algn="l"/>
              </a:tabLst>
              <a:defRPr>
                <a:solidFill>
                  <a:schemeClr val="tx1"/>
                </a:solidFill>
                <a:latin typeface="Arial" panose="020B0604020202020204" pitchFamily="34" charset="0"/>
                <a:cs typeface="Arial" panose="020B0604020202020204" pitchFamily="34" charset="0"/>
              </a:defRPr>
            </a:lvl3pPr>
            <a:lvl4pPr marL="1600200" indent="-228600">
              <a:tabLst>
                <a:tab pos="901700" algn="l"/>
                <a:tab pos="1346200" algn="l"/>
              </a:tabLst>
              <a:defRPr>
                <a:solidFill>
                  <a:schemeClr val="tx1"/>
                </a:solidFill>
                <a:latin typeface="Arial" panose="020B0604020202020204" pitchFamily="34" charset="0"/>
                <a:cs typeface="Arial" panose="020B0604020202020204" pitchFamily="34" charset="0"/>
              </a:defRPr>
            </a:lvl4pPr>
            <a:lvl5pPr marL="2057400" indent="-228600">
              <a:tabLst>
                <a:tab pos="901700" algn="l"/>
                <a:tab pos="1346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01700" algn="l"/>
                <a:tab pos="1346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60000"/>
              </a:lnSpc>
              <a:spcBef>
                <a:spcPct val="140000"/>
              </a:spcBef>
              <a:buFont typeface="Wingdings" panose="05000000000000000000" pitchFamily="2" charset="2"/>
              <a:buNone/>
            </a:pPr>
            <a:endParaRPr lang="de-DE" altLang="de-DE" b="1">
              <a:solidFill>
                <a:srgbClr val="000000"/>
              </a:solidFill>
            </a:endParaRPr>
          </a:p>
        </p:txBody>
      </p:sp>
      <p:sp>
        <p:nvSpPr>
          <p:cNvPr id="8" name="Rectangle 2">
            <a:extLst>
              <a:ext uri="{FF2B5EF4-FFF2-40B4-BE49-F238E27FC236}">
                <a16:creationId xmlns:a16="http://schemas.microsoft.com/office/drawing/2014/main" id="{425248A7-5177-4113-868B-A658C976F58D}"/>
              </a:ext>
            </a:extLst>
          </p:cNvPr>
          <p:cNvSpPr txBox="1">
            <a:spLocks/>
          </p:cNvSpPr>
          <p:nvPr/>
        </p:nvSpPr>
        <p:spPr bwMode="auto">
          <a:xfrm>
            <a:off x="1060002" y="69329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8.10	</a:t>
            </a:r>
            <a:r>
              <a:rPr lang="de-DE" sz="2800" b="1">
                <a:latin typeface="Century Gothic" panose="020B0502020202020204" pitchFamily="34" charset="0"/>
              </a:rPr>
              <a:t>Häufige Fragestellungen / Feststellungen </a:t>
            </a:r>
            <a:r>
              <a:rPr lang="de-DE" sz="2800" b="1" dirty="0">
                <a:latin typeface="Century Gothic" panose="020B0502020202020204" pitchFamily="34" charset="0"/>
              </a:rPr>
              <a:t>bei der Nachschau</a:t>
            </a:r>
          </a:p>
          <a:p>
            <a:pPr lvl="4">
              <a:spcBef>
                <a:spcPts val="600"/>
              </a:spcBef>
              <a:spcAft>
                <a:spcPts val="600"/>
              </a:spcAft>
              <a:tabLst>
                <a:tab pos="444500" algn="l"/>
              </a:tabLst>
            </a:pPr>
            <a:r>
              <a:rPr lang="de-DE" b="1" dirty="0">
                <a:latin typeface="Century Gothic" panose="020B0502020202020204" pitchFamily="34" charset="0"/>
              </a:rPr>
              <a:t>8.10.1	</a:t>
            </a:r>
            <a:r>
              <a:rPr lang="de-DE" dirty="0">
                <a:latin typeface="Century Gothic" panose="020B0502020202020204" pitchFamily="34" charset="0"/>
              </a:rPr>
              <a:t>Fachliche Feststellungen an der anlassbezogenen 	Berufsaufsicht, die die Prüfungstätigkeit betreffen</a:t>
            </a:r>
          </a:p>
          <a:p>
            <a:pPr lvl="4">
              <a:spcBef>
                <a:spcPts val="600"/>
              </a:spcBef>
              <a:spcAft>
                <a:spcPts val="600"/>
              </a:spcAft>
              <a:tabLst>
                <a:tab pos="444500" algn="l"/>
              </a:tabLst>
            </a:pPr>
            <a:r>
              <a:rPr lang="de-DE" b="1" dirty="0">
                <a:latin typeface="Century Gothic" panose="020B0502020202020204" pitchFamily="34" charset="0"/>
              </a:rPr>
              <a:t>8.10.2	</a:t>
            </a:r>
            <a:r>
              <a:rPr lang="de-DE" dirty="0">
                <a:latin typeface="Century Gothic" panose="020B0502020202020204" pitchFamily="34" charset="0"/>
              </a:rPr>
              <a:t>Anpassungspflicht aufgrund von Nachschauergebnissen</a:t>
            </a:r>
            <a:endParaRPr lang="de-DE" b="1" dirty="0">
              <a:latin typeface="Century Gothic" panose="020B0502020202020204" pitchFamily="34" charset="0"/>
            </a:endParaRPr>
          </a:p>
        </p:txBody>
      </p:sp>
      <p:sp>
        <p:nvSpPr>
          <p:cNvPr id="7" name="Textfeld 6">
            <a:extLst>
              <a:ext uri="{FF2B5EF4-FFF2-40B4-BE49-F238E27FC236}">
                <a16:creationId xmlns:a16="http://schemas.microsoft.com/office/drawing/2014/main" id="{635F0575-D398-46D1-AF98-2AA7E24D85BA}"/>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9" name="Textfeld 1">
            <a:extLst>
              <a:ext uri="{FF2B5EF4-FFF2-40B4-BE49-F238E27FC236}">
                <a16:creationId xmlns:a16="http://schemas.microsoft.com/office/drawing/2014/main" id="{288AD4CF-595C-4CC3-9B34-9964EA4B0F8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a:extLst>
              <a:ext uri="{FF2B5EF4-FFF2-40B4-BE49-F238E27FC236}">
                <a16:creationId xmlns:a16="http://schemas.microsoft.com/office/drawing/2014/main" id="{5D395044-1089-40F4-A519-585121F7584F}"/>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30000"/>
              </a:spcBef>
              <a:buClr>
                <a:srgbClr val="000000"/>
              </a:buClr>
              <a:buFont typeface="Wingdings" panose="05000000000000000000" pitchFamily="2" charset="2"/>
              <a:buNone/>
            </a:pPr>
            <a:r>
              <a:rPr lang="de-DE" altLang="de-DE" sz="1600" b="1" dirty="0">
                <a:solidFill>
                  <a:srgbClr val="00B0F0"/>
                </a:solidFill>
                <a:latin typeface="Century Gothic" panose="020B0502020202020204" pitchFamily="34" charset="0"/>
              </a:rPr>
              <a:t>8.10 Häufige Fragestellungen/Feststellungen bei der Nachschau</a:t>
            </a:r>
          </a:p>
        </p:txBody>
      </p:sp>
      <p:sp>
        <p:nvSpPr>
          <p:cNvPr id="40" name="Textfeld 39">
            <a:extLst>
              <a:ext uri="{FF2B5EF4-FFF2-40B4-BE49-F238E27FC236}">
                <a16:creationId xmlns:a16="http://schemas.microsoft.com/office/drawing/2014/main" id="{B76B10F4-0391-4CC7-A55D-E74B26A9C643}"/>
              </a:ext>
            </a:extLst>
          </p:cNvPr>
          <p:cNvSpPr txBox="1"/>
          <p:nvPr/>
        </p:nvSpPr>
        <p:spPr>
          <a:xfrm>
            <a:off x="963681" y="1772816"/>
            <a:ext cx="11089630" cy="4310062"/>
          </a:xfrm>
          <a:prstGeom prst="rect">
            <a:avLst/>
          </a:prstGeom>
          <a:noFill/>
        </p:spPr>
        <p:txBody>
          <a:bodyPr wrap="square">
            <a:spAutoFit/>
          </a:bodyPr>
          <a:lstStyle/>
          <a:p>
            <a:pPr eaLnBrk="1" hangingPunct="1">
              <a:spcBef>
                <a:spcPts val="600"/>
              </a:spcBef>
              <a:spcAft>
                <a:spcPts val="600"/>
              </a:spcAft>
              <a:defRPr/>
            </a:pPr>
            <a:r>
              <a:rPr lang="de-DE" sz="1600" b="1" dirty="0">
                <a:solidFill>
                  <a:srgbClr val="000000"/>
                </a:solidFill>
                <a:latin typeface="Century Gothic" panose="020B0502020202020204" pitchFamily="34" charset="0"/>
              </a:rPr>
              <a:t>Fachliche Mängel ergaben sich insbesondere bei:</a:t>
            </a:r>
          </a:p>
          <a:p>
            <a:pPr marL="266700" indent="-266700" eaLnBrk="1" hangingPunct="1">
              <a:spcBef>
                <a:spcPts val="600"/>
              </a:spcBef>
              <a:spcAft>
                <a:spcPts val="600"/>
              </a:spcAft>
              <a:buClr>
                <a:srgbClr val="000000"/>
              </a:buClr>
              <a:buFont typeface="Arial" panose="020B0604020202020204" pitchFamily="34" charset="0"/>
              <a:buChar char="•"/>
              <a:defRPr/>
            </a:pPr>
            <a:r>
              <a:rPr lang="de-DE" sz="1600" dirty="0">
                <a:solidFill>
                  <a:srgbClr val="000000"/>
                </a:solidFill>
                <a:latin typeface="Century Gothic" panose="020B0502020202020204" pitchFamily="34" charset="0"/>
              </a:rPr>
              <a:t>Mängel in der Prüfungsdurchführung</a:t>
            </a: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ordnungsgemäße </a:t>
            </a:r>
            <a:r>
              <a:rPr lang="de-DE" sz="1600" b="1" dirty="0">
                <a:solidFill>
                  <a:srgbClr val="00B0F0"/>
                </a:solidFill>
                <a:latin typeface="Century Gothic" panose="020B0502020202020204" pitchFamily="34" charset="0"/>
              </a:rPr>
              <a:t>Bestellung</a:t>
            </a:r>
            <a:r>
              <a:rPr lang="de-DE" sz="1600" dirty="0">
                <a:solidFill>
                  <a:srgbClr val="000000"/>
                </a:solidFill>
                <a:latin typeface="Century Gothic" panose="020B0502020202020204" pitchFamily="34" charset="0"/>
              </a:rPr>
              <a:t> zum AP</a:t>
            </a: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Prüfung </a:t>
            </a:r>
            <a:r>
              <a:rPr lang="de-DE" sz="1600" b="1" dirty="0" err="1">
                <a:solidFill>
                  <a:srgbClr val="00B0F0"/>
                </a:solidFill>
                <a:latin typeface="Century Gothic" panose="020B0502020202020204" pitchFamily="34" charset="0"/>
              </a:rPr>
              <a:t>Fortbestehensprognose</a:t>
            </a:r>
            <a:endParaRPr lang="de-DE" sz="1600" b="1" dirty="0">
              <a:solidFill>
                <a:srgbClr val="00B0F0"/>
              </a:solidFill>
              <a:latin typeface="Century Gothic" panose="020B0502020202020204" pitchFamily="34" charset="0"/>
            </a:endParaRP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Prüfung </a:t>
            </a:r>
            <a:r>
              <a:rPr lang="de-DE" sz="1600" b="1" dirty="0">
                <a:solidFill>
                  <a:srgbClr val="00B0F0"/>
                </a:solidFill>
                <a:latin typeface="Century Gothic" panose="020B0502020202020204" pitchFamily="34" charset="0"/>
              </a:rPr>
              <a:t>Werthaltigkeit</a:t>
            </a:r>
            <a:r>
              <a:rPr lang="de-DE" sz="1600" b="1" dirty="0">
                <a:solidFill>
                  <a:srgbClr val="000000"/>
                </a:solidFill>
                <a:latin typeface="Century Gothic" panose="020B0502020202020204" pitchFamily="34" charset="0"/>
              </a:rPr>
              <a:t> </a:t>
            </a:r>
            <a:r>
              <a:rPr lang="de-DE" sz="1600" dirty="0">
                <a:solidFill>
                  <a:srgbClr val="000000"/>
                </a:solidFill>
                <a:latin typeface="Century Gothic" panose="020B0502020202020204" pitchFamily="34" charset="0"/>
              </a:rPr>
              <a:t>der </a:t>
            </a:r>
            <a:r>
              <a:rPr lang="de-DE" sz="1600" b="1" dirty="0">
                <a:solidFill>
                  <a:srgbClr val="00B0F0"/>
                </a:solidFill>
                <a:latin typeface="Century Gothic" panose="020B0502020202020204" pitchFamily="34" charset="0"/>
              </a:rPr>
              <a:t>Geschäfts- und Firmenwerte</a:t>
            </a:r>
          </a:p>
          <a:p>
            <a:pPr marL="542925" lvl="1" indent="-266700" eaLnBrk="1" hangingPunct="1">
              <a:spcBef>
                <a:spcPts val="0"/>
              </a:spcBef>
              <a:spcAft>
                <a:spcPts val="60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Prüfung </a:t>
            </a:r>
            <a:r>
              <a:rPr lang="de-DE" sz="1600" b="1" dirty="0">
                <a:solidFill>
                  <a:srgbClr val="00B0F0"/>
                </a:solidFill>
                <a:latin typeface="Century Gothic" panose="020B0502020202020204" pitchFamily="34" charset="0"/>
              </a:rPr>
              <a:t>Finanzanlagen</a:t>
            </a:r>
            <a:r>
              <a:rPr lang="de-DE" sz="1600" dirty="0">
                <a:solidFill>
                  <a:srgbClr val="000000"/>
                </a:solidFill>
                <a:latin typeface="Century Gothic" panose="020B0502020202020204" pitchFamily="34" charset="0"/>
              </a:rPr>
              <a:t>, Ford </a:t>
            </a:r>
            <a:r>
              <a:rPr lang="de-DE" sz="1600" dirty="0" err="1">
                <a:solidFill>
                  <a:srgbClr val="000000"/>
                </a:solidFill>
                <a:latin typeface="Century Gothic" panose="020B0502020202020204" pitchFamily="34" charset="0"/>
              </a:rPr>
              <a:t>LuL</a:t>
            </a:r>
            <a:r>
              <a:rPr lang="de-DE" sz="1600" dirty="0">
                <a:solidFill>
                  <a:srgbClr val="000000"/>
                </a:solidFill>
                <a:latin typeface="Century Gothic" panose="020B0502020202020204" pitchFamily="34" charset="0"/>
              </a:rPr>
              <a:t>, </a:t>
            </a:r>
            <a:r>
              <a:rPr lang="de-DE" sz="1600" b="1" dirty="0">
                <a:solidFill>
                  <a:srgbClr val="00B0F0"/>
                </a:solidFill>
                <a:latin typeface="Century Gothic" panose="020B0502020202020204" pitchFamily="34" charset="0"/>
              </a:rPr>
              <a:t>Umsätze</a:t>
            </a:r>
            <a:r>
              <a:rPr lang="de-DE" sz="1600" dirty="0">
                <a:solidFill>
                  <a:srgbClr val="000000"/>
                </a:solidFill>
                <a:latin typeface="Century Gothic" panose="020B0502020202020204" pitchFamily="34" charset="0"/>
              </a:rPr>
              <a:t>, </a:t>
            </a:r>
            <a:r>
              <a:rPr lang="de-DE" sz="1600" b="1" dirty="0">
                <a:solidFill>
                  <a:srgbClr val="00B0F0"/>
                </a:solidFill>
                <a:latin typeface="Century Gothic" panose="020B0502020202020204" pitchFamily="34" charset="0"/>
              </a:rPr>
              <a:t>Latente Steuern</a:t>
            </a:r>
          </a:p>
          <a:p>
            <a:pPr marL="266700" indent="-266700" eaLnBrk="1" hangingPunct="1">
              <a:spcBef>
                <a:spcPts val="600"/>
              </a:spcBef>
              <a:spcAft>
                <a:spcPts val="600"/>
              </a:spcAft>
              <a:buClr>
                <a:srgbClr val="000000"/>
              </a:buClr>
              <a:buFont typeface="Arial" panose="020B0604020202020204" pitchFamily="34" charset="0"/>
              <a:buChar char="•"/>
              <a:defRPr/>
            </a:pPr>
            <a:r>
              <a:rPr lang="de-DE" sz="1600" dirty="0">
                <a:solidFill>
                  <a:srgbClr val="000000"/>
                </a:solidFill>
                <a:latin typeface="Century Gothic" panose="020B0502020202020204" pitchFamily="34" charset="0"/>
              </a:rPr>
              <a:t>Unzureichender </a:t>
            </a:r>
            <a:r>
              <a:rPr lang="de-DE" sz="1600" b="1" dirty="0">
                <a:solidFill>
                  <a:srgbClr val="00B0F0"/>
                </a:solidFill>
                <a:latin typeface="Century Gothic" panose="020B0502020202020204" pitchFamily="34" charset="0"/>
              </a:rPr>
              <a:t>Prüfungsberichterstattung</a:t>
            </a:r>
          </a:p>
          <a:p>
            <a:pPr marL="266700" indent="-266700" eaLnBrk="1" hangingPunct="1">
              <a:spcBef>
                <a:spcPts val="600"/>
              </a:spcBef>
              <a:spcAft>
                <a:spcPts val="600"/>
              </a:spcAft>
              <a:buClr>
                <a:srgbClr val="000000"/>
              </a:buClr>
              <a:buFont typeface="Arial" panose="020B0604020202020204" pitchFamily="34" charset="0"/>
              <a:buChar char="•"/>
              <a:defRPr/>
            </a:pPr>
            <a:r>
              <a:rPr lang="de-DE" sz="1600" dirty="0">
                <a:solidFill>
                  <a:srgbClr val="000000"/>
                </a:solidFill>
                <a:latin typeface="Century Gothic" panose="020B0502020202020204" pitchFamily="34" charset="0"/>
              </a:rPr>
              <a:t>Nichtbeanstandung von wesentlichen Rechnungslegungsfehlern </a:t>
            </a: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fehlerhafte </a:t>
            </a:r>
            <a:r>
              <a:rPr lang="de-DE" sz="1600" b="1" dirty="0">
                <a:solidFill>
                  <a:srgbClr val="00B0F0"/>
                </a:solidFill>
                <a:latin typeface="Century Gothic" panose="020B0502020202020204" pitchFamily="34" charset="0"/>
              </a:rPr>
              <a:t>Kapitalflussrechnung</a:t>
            </a: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unterlassene </a:t>
            </a:r>
            <a:r>
              <a:rPr lang="de-DE" sz="1600" b="1" dirty="0">
                <a:solidFill>
                  <a:srgbClr val="00B0F0"/>
                </a:solidFill>
                <a:latin typeface="Century Gothic" panose="020B0502020202020204" pitchFamily="34" charset="0"/>
              </a:rPr>
              <a:t>Rückstellungsbildung</a:t>
            </a:r>
            <a:endParaRPr lang="de-DE" sz="1600" b="1" dirty="0">
              <a:solidFill>
                <a:srgbClr val="000000"/>
              </a:solidFill>
              <a:latin typeface="Century Gothic" panose="020B0502020202020204" pitchFamily="34" charset="0"/>
            </a:endParaRP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zu hoher Ausweis </a:t>
            </a:r>
            <a:r>
              <a:rPr lang="de-DE" sz="1600" b="1" dirty="0">
                <a:solidFill>
                  <a:srgbClr val="00B0F0"/>
                </a:solidFill>
                <a:latin typeface="Century Gothic" panose="020B0502020202020204" pitchFamily="34" charset="0"/>
              </a:rPr>
              <a:t>Umsatzerlöse</a:t>
            </a:r>
          </a:p>
          <a:p>
            <a:pPr marL="542925" lvl="1" indent="-266700" eaLnBrk="1" hangingPunct="1">
              <a:spcBef>
                <a:spcPts val="0"/>
              </a:spcBef>
              <a:spcAft>
                <a:spcPts val="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unzureichende (Konzern-) </a:t>
            </a:r>
            <a:r>
              <a:rPr lang="de-DE" sz="1600" b="1" dirty="0">
                <a:solidFill>
                  <a:srgbClr val="00B0F0"/>
                </a:solidFill>
                <a:latin typeface="Century Gothic" panose="020B0502020202020204" pitchFamily="34" charset="0"/>
              </a:rPr>
              <a:t>Lageberichterstattung</a:t>
            </a:r>
          </a:p>
          <a:p>
            <a:pPr marL="542925" lvl="1" indent="-266700" eaLnBrk="1" hangingPunct="1">
              <a:spcBef>
                <a:spcPts val="0"/>
              </a:spcBef>
              <a:spcAft>
                <a:spcPts val="600"/>
              </a:spcAft>
              <a:buClr>
                <a:srgbClr val="000000"/>
              </a:buClr>
              <a:buFont typeface="Symbol" panose="05050102010706020507" pitchFamily="18" charset="2"/>
              <a:buChar char="-"/>
              <a:defRPr/>
            </a:pPr>
            <a:r>
              <a:rPr lang="de-DE" sz="1600" dirty="0">
                <a:solidFill>
                  <a:srgbClr val="000000"/>
                </a:solidFill>
                <a:latin typeface="Century Gothic" panose="020B0502020202020204" pitchFamily="34" charset="0"/>
              </a:rPr>
              <a:t>fehlende (Konzern-) </a:t>
            </a:r>
            <a:r>
              <a:rPr lang="de-DE" sz="1600" b="1" dirty="0" err="1">
                <a:solidFill>
                  <a:srgbClr val="00B0F0"/>
                </a:solidFill>
                <a:latin typeface="Century Gothic" panose="020B0502020202020204" pitchFamily="34" charset="0"/>
              </a:rPr>
              <a:t>Anhangangaben</a:t>
            </a:r>
            <a:r>
              <a:rPr lang="de-DE" sz="1600" dirty="0">
                <a:solidFill>
                  <a:srgbClr val="00B0F0"/>
                </a:solidFill>
                <a:latin typeface="Century Gothic" panose="020B0502020202020204" pitchFamily="34" charset="0"/>
              </a:rPr>
              <a:t> </a:t>
            </a:r>
            <a:r>
              <a:rPr lang="de-DE" sz="1600" dirty="0">
                <a:solidFill>
                  <a:srgbClr val="000000"/>
                </a:solidFill>
                <a:latin typeface="Century Gothic" panose="020B0502020202020204" pitchFamily="34" charset="0"/>
              </a:rPr>
              <a:t>(nahe stehenden Personen, Organbezüge)</a:t>
            </a:r>
          </a:p>
          <a:p>
            <a:pPr marL="266700" indent="-266700" eaLnBrk="1" hangingPunct="1">
              <a:spcBef>
                <a:spcPts val="600"/>
              </a:spcBef>
              <a:spcAft>
                <a:spcPts val="600"/>
              </a:spcAft>
              <a:buClr>
                <a:srgbClr val="000000"/>
              </a:buClr>
              <a:buFont typeface="Arial" panose="020B0604020202020204" pitchFamily="34" charset="0"/>
              <a:buChar char="•"/>
              <a:defRPr/>
            </a:pPr>
            <a:r>
              <a:rPr lang="de-DE" sz="1600" dirty="0">
                <a:solidFill>
                  <a:srgbClr val="000000"/>
                </a:solidFill>
                <a:latin typeface="Century Gothic" panose="020B0502020202020204" pitchFamily="34" charset="0"/>
              </a:rPr>
              <a:t>Verstoß gegen </a:t>
            </a:r>
            <a:r>
              <a:rPr lang="de-DE" sz="1600">
                <a:solidFill>
                  <a:srgbClr val="000000"/>
                </a:solidFill>
                <a:latin typeface="Century Gothic" panose="020B0502020202020204" pitchFamily="34" charset="0"/>
              </a:rPr>
              <a:t>Unabhängigkeit wegen </a:t>
            </a:r>
            <a:r>
              <a:rPr lang="de-DE" sz="1600" dirty="0">
                <a:solidFill>
                  <a:srgbClr val="000000"/>
                </a:solidFill>
                <a:latin typeface="Century Gothic" panose="020B0502020202020204" pitchFamily="34" charset="0"/>
              </a:rPr>
              <a:t>Umsatzabhängigkeit</a:t>
            </a:r>
          </a:p>
        </p:txBody>
      </p:sp>
      <p:sp>
        <p:nvSpPr>
          <p:cNvPr id="9" name="Rectangle 2">
            <a:extLst>
              <a:ext uri="{FF2B5EF4-FFF2-40B4-BE49-F238E27FC236}">
                <a16:creationId xmlns:a16="http://schemas.microsoft.com/office/drawing/2014/main" id="{EC11F714-B5D8-4EA7-9B28-E93FEB2EACA5}"/>
              </a:ext>
            </a:extLst>
          </p:cNvPr>
          <p:cNvSpPr txBox="1">
            <a:spLocks/>
          </p:cNvSpPr>
          <p:nvPr/>
        </p:nvSpPr>
        <p:spPr bwMode="auto">
          <a:xfrm>
            <a:off x="1056059" y="1196752"/>
            <a:ext cx="1101660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628650" indent="-628650" eaLnBrk="1" hangingPunct="1">
              <a:lnSpc>
                <a:spcPct val="100000"/>
              </a:lnSpc>
              <a:spcBef>
                <a:spcPts val="0"/>
              </a:spcBef>
              <a:spcAft>
                <a:spcPts val="0"/>
              </a:spcAft>
              <a:buFont typeface="Wingdings" panose="05000000000000000000" pitchFamily="2" charset="2"/>
              <a:buNone/>
              <a:defRPr/>
            </a:pPr>
            <a:r>
              <a:rPr lang="de-DE" altLang="de-DE" sz="1600" b="1" dirty="0">
                <a:solidFill>
                  <a:srgbClr val="00B0F0"/>
                </a:solidFill>
                <a:latin typeface="Century Gothic" panose="020B0502020202020204" pitchFamily="34" charset="0"/>
              </a:rPr>
              <a:t>8.10.1 </a:t>
            </a:r>
            <a:r>
              <a:rPr lang="de-DE" altLang="de-DE" sz="1600" b="1" kern="0" dirty="0">
                <a:solidFill>
                  <a:srgbClr val="00B0F0"/>
                </a:solidFill>
                <a:latin typeface="Century Gothic" panose="020B0502020202020204" pitchFamily="34" charset="0"/>
              </a:rPr>
              <a:t>Fachliche Feststellungen an der anlassbezogenen Berufsaufsicht, die </a:t>
            </a:r>
            <a:r>
              <a:rPr lang="de-DE" altLang="de-DE" sz="1600" b="1" kern="0">
                <a:solidFill>
                  <a:srgbClr val="00B0F0"/>
                </a:solidFill>
                <a:latin typeface="Century Gothic" panose="020B0502020202020204" pitchFamily="34" charset="0"/>
              </a:rPr>
              <a:t>die Prüfungstätigkeit</a:t>
            </a:r>
            <a:br>
              <a:rPr lang="de-DE" altLang="de-DE" sz="1600" b="1" kern="0">
                <a:solidFill>
                  <a:srgbClr val="00B0F0"/>
                </a:solidFill>
                <a:latin typeface="Century Gothic" panose="020B0502020202020204" pitchFamily="34" charset="0"/>
              </a:rPr>
            </a:br>
            <a:r>
              <a:rPr lang="de-DE" altLang="de-DE" sz="1600" b="1" kern="0">
                <a:solidFill>
                  <a:srgbClr val="00B0F0"/>
                </a:solidFill>
                <a:latin typeface="Century Gothic" panose="020B0502020202020204" pitchFamily="34" charset="0"/>
              </a:rPr>
              <a:t>betreffen</a:t>
            </a:r>
            <a:endParaRPr lang="de-DE" altLang="de-DE" sz="1600" b="1" dirty="0">
              <a:solidFill>
                <a:srgbClr val="00B0F0"/>
              </a:solidFill>
              <a:latin typeface="Century Gothic" panose="020B0502020202020204" pitchFamily="34" charset="0"/>
            </a:endParaRPr>
          </a:p>
        </p:txBody>
      </p:sp>
      <p:sp>
        <p:nvSpPr>
          <p:cNvPr id="7" name="Textfeld 1">
            <a:extLst>
              <a:ext uri="{FF2B5EF4-FFF2-40B4-BE49-F238E27FC236}">
                <a16:creationId xmlns:a16="http://schemas.microsoft.com/office/drawing/2014/main" id="{829509F0-87AC-4E40-B681-EC496D263ED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79EF4BD-FB5E-4623-837B-C6218889F9D6}"/>
              </a:ext>
            </a:extLst>
          </p:cNvPr>
          <p:cNvSpPr txBox="1">
            <a:spLocks noChangeArrowheads="1"/>
          </p:cNvSpPr>
          <p:nvPr/>
        </p:nvSpPr>
        <p:spPr>
          <a:xfrm>
            <a:off x="956785" y="999956"/>
            <a:ext cx="10874375" cy="5333747"/>
          </a:xfrm>
          <a:prstGeom prst="rect">
            <a:avLst/>
          </a:prstGeom>
        </p:spPr>
        <p:txBody>
          <a:bodyPr/>
          <a:lstStyle>
            <a:lvl1pPr algn="l" rtl="0" eaLnBrk="0" fontAlgn="base" hangingPunct="0">
              <a:spcBef>
                <a:spcPct val="75000"/>
              </a:spcBef>
              <a:spcAft>
                <a:spcPct val="0"/>
              </a:spcAft>
              <a:buClr>
                <a:schemeClr val="tx1"/>
              </a:buClr>
              <a:buFont typeface="Wingdings" pitchFamily="2" charset="2"/>
              <a:defRPr sz="2000">
                <a:solidFill>
                  <a:schemeClr val="tx1"/>
                </a:solidFill>
                <a:latin typeface="+mn-lt"/>
                <a:ea typeface="+mn-ea"/>
                <a:cs typeface="+mn-cs"/>
              </a:defRPr>
            </a:lvl1pPr>
            <a:lvl2pPr marL="482600" indent="-292100" algn="l" rtl="0" eaLnBrk="0" fontAlgn="base" hangingPunct="0">
              <a:spcBef>
                <a:spcPct val="20000"/>
              </a:spcBef>
              <a:spcAft>
                <a:spcPct val="5000"/>
              </a:spcAft>
              <a:buClr>
                <a:schemeClr val="tx1"/>
              </a:buClr>
              <a:buFont typeface="Wingdings" pitchFamily="2" charset="2"/>
              <a:buChar char="Ø"/>
              <a:defRPr sz="2000">
                <a:solidFill>
                  <a:schemeClr val="tx1"/>
                </a:solidFill>
                <a:latin typeface="+mn-lt"/>
              </a:defRPr>
            </a:lvl2pPr>
            <a:lvl3pPr marL="927100" indent="-234950" algn="l" rtl="0" eaLnBrk="0" fontAlgn="base" hangingPunct="0">
              <a:spcBef>
                <a:spcPct val="20000"/>
              </a:spcBef>
              <a:spcAft>
                <a:spcPct val="5000"/>
              </a:spcAft>
              <a:buClr>
                <a:schemeClr val="tx1"/>
              </a:buClr>
              <a:buSzPct val="80000"/>
              <a:buChar char="-"/>
              <a:defRPr>
                <a:solidFill>
                  <a:schemeClr val="tx1"/>
                </a:solidFill>
                <a:latin typeface="+mn-lt"/>
              </a:defRPr>
            </a:lvl3pPr>
            <a:lvl4pPr marL="1311275" indent="-198438" algn="l" rtl="0" eaLnBrk="0" fontAlgn="base" hangingPunct="0">
              <a:spcBef>
                <a:spcPct val="20000"/>
              </a:spcBef>
              <a:spcAft>
                <a:spcPct val="5000"/>
              </a:spcAft>
              <a:buClr>
                <a:schemeClr val="tx1"/>
              </a:buClr>
              <a:buFont typeface="Wingdings" pitchFamily="2" charset="2"/>
              <a:buChar char="l"/>
              <a:defRPr sz="1600">
                <a:solidFill>
                  <a:schemeClr val="tx1"/>
                </a:solidFill>
                <a:latin typeface="+mn-lt"/>
              </a:defRPr>
            </a:lvl4pPr>
            <a:lvl5pPr marL="2057400" indent="-228600" algn="l" rtl="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mn-lt"/>
              </a:defRPr>
            </a:lvl5pPr>
            <a:lvl6pPr marL="25146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6pPr>
            <a:lvl7pPr marL="29718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7pPr>
            <a:lvl8pPr marL="34290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8pPr>
            <a:lvl9pPr marL="3886200" indent="-228600" algn="l" rtl="0" fontAlgn="base">
              <a:spcBef>
                <a:spcPct val="20000"/>
              </a:spcBef>
              <a:spcAft>
                <a:spcPct val="5000"/>
              </a:spcAft>
              <a:buClr>
                <a:srgbClr val="333333"/>
              </a:buClr>
              <a:buSzPct val="85000"/>
              <a:buFont typeface="Wingdings" pitchFamily="2" charset="2"/>
              <a:buChar char="l"/>
              <a:defRPr sz="1600">
                <a:solidFill>
                  <a:srgbClr val="333333"/>
                </a:solidFill>
                <a:latin typeface="+mn-lt"/>
              </a:defRPr>
            </a:lvl9pPr>
          </a:lstStyle>
          <a:p>
            <a:pPr marL="609600" indent="-609600" eaLnBrk="1" hangingPunct="1">
              <a:spcBef>
                <a:spcPts val="600"/>
              </a:spcBef>
              <a:spcAft>
                <a:spcPts val="600"/>
              </a:spcAft>
              <a:buClr>
                <a:srgbClr val="000000"/>
              </a:buClr>
              <a:defRPr/>
            </a:pPr>
            <a:r>
              <a:rPr lang="de-DE" altLang="de-DE" sz="1400" b="1" kern="0" dirty="0">
                <a:solidFill>
                  <a:srgbClr val="000000"/>
                </a:solidFill>
                <a:latin typeface="Century Gothic" panose="020B0502020202020204" pitchFamily="34" charset="0"/>
              </a:rPr>
              <a:t>Relevanz für die externe Qualitätskontrolle</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b="1" kern="0" dirty="0">
                <a:solidFill>
                  <a:srgbClr val="00B0F0"/>
                </a:solidFill>
                <a:latin typeface="Century Gothic" panose="020B0502020202020204" pitchFamily="34" charset="0"/>
              </a:rPr>
              <a:t>Ausgangsbasis</a:t>
            </a:r>
            <a:r>
              <a:rPr lang="de-DE" altLang="de-DE" sz="1400" kern="0" dirty="0">
                <a:solidFill>
                  <a:srgbClr val="000000"/>
                </a:solidFill>
                <a:latin typeface="Century Gothic" panose="020B0502020202020204" pitchFamily="34" charset="0"/>
              </a:rPr>
              <a:t> für die externe Qualitätskontrolle</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b="1" kern="0" dirty="0">
                <a:solidFill>
                  <a:srgbClr val="00B0F0"/>
                </a:solidFill>
                <a:latin typeface="Century Gothic" panose="020B0502020202020204" pitchFamily="34" charset="0"/>
              </a:rPr>
              <a:t>Praxis</a:t>
            </a:r>
            <a:r>
              <a:rPr lang="de-DE" altLang="de-DE" sz="1400" kern="0" dirty="0">
                <a:solidFill>
                  <a:srgbClr val="000000"/>
                </a:solidFill>
                <a:latin typeface="Century Gothic" panose="020B0502020202020204" pitchFamily="34" charset="0"/>
              </a:rPr>
              <a:t>: Häufig verlangen PfQK die vorherige Zusendung der Nachschauberichte, die </a:t>
            </a:r>
            <a:r>
              <a:rPr lang="de-DE" altLang="de-DE" sz="1400" kern="0">
                <a:solidFill>
                  <a:srgbClr val="000000"/>
                </a:solidFill>
                <a:latin typeface="Century Gothic" panose="020B0502020202020204" pitchFamily="34" charset="0"/>
              </a:rPr>
              <a:t>als Grundlage für </a:t>
            </a:r>
            <a:r>
              <a:rPr lang="de-DE" altLang="de-DE" sz="1400" kern="0" dirty="0">
                <a:solidFill>
                  <a:srgbClr val="000000"/>
                </a:solidFill>
                <a:latin typeface="Century Gothic" panose="020B0502020202020204" pitchFamily="34" charset="0"/>
              </a:rPr>
              <a:t>die Prüfungsplanung der QK herangezogen werden</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kern="0" dirty="0">
                <a:solidFill>
                  <a:srgbClr val="000000"/>
                </a:solidFill>
                <a:latin typeface="Century Gothic" panose="020B0502020202020204" pitchFamily="34" charset="0"/>
              </a:rPr>
              <a:t>PfQK muss der Dokumentation (ohne weitere Erläuterungen) entnehmen können, dass </a:t>
            </a:r>
            <a:r>
              <a:rPr lang="de-DE" altLang="de-DE" sz="1400" kern="0">
                <a:solidFill>
                  <a:srgbClr val="000000"/>
                </a:solidFill>
                <a:latin typeface="Century Gothic" panose="020B0502020202020204" pitchFamily="34" charset="0"/>
              </a:rPr>
              <a:t>der Verbesserungs-</a:t>
            </a:r>
            <a:br>
              <a:rPr lang="de-DE" altLang="de-DE" sz="1400" kern="0">
                <a:solidFill>
                  <a:srgbClr val="000000"/>
                </a:solidFill>
                <a:latin typeface="Century Gothic" panose="020B0502020202020204" pitchFamily="34" charset="0"/>
              </a:rPr>
            </a:br>
            <a:r>
              <a:rPr lang="de-DE" altLang="de-DE" sz="1400" kern="0">
                <a:solidFill>
                  <a:srgbClr val="000000"/>
                </a:solidFill>
                <a:latin typeface="Century Gothic" panose="020B0502020202020204" pitchFamily="34" charset="0"/>
              </a:rPr>
              <a:t>prozess </a:t>
            </a:r>
            <a:r>
              <a:rPr lang="de-DE" altLang="de-DE" sz="1400" kern="0" dirty="0">
                <a:solidFill>
                  <a:srgbClr val="000000"/>
                </a:solidFill>
                <a:latin typeface="Century Gothic" panose="020B0502020202020204" pitchFamily="34" charset="0"/>
              </a:rPr>
              <a:t>auf allen Stufen tatsächlich eingerichtet ist, durchgesetzt und überwacht wird </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kern="0" dirty="0">
                <a:solidFill>
                  <a:srgbClr val="000000"/>
                </a:solidFill>
                <a:latin typeface="Century Gothic" panose="020B0502020202020204" pitchFamily="34" charset="0"/>
              </a:rPr>
              <a:t>Regelmäßig, im Nachgang zu Nachschau für einen Nachschauzyklus</a:t>
            </a:r>
          </a:p>
          <a:p>
            <a:pPr marL="266700" indent="-266700" eaLnBrk="1" hangingPunct="1">
              <a:spcBef>
                <a:spcPts val="600"/>
              </a:spcBef>
              <a:spcAft>
                <a:spcPts val="600"/>
              </a:spcAft>
              <a:buClr>
                <a:srgbClr val="000000"/>
              </a:buClr>
              <a:buFont typeface="Arial" panose="020B0604020202020204" pitchFamily="34" charset="0"/>
              <a:buChar char="•"/>
              <a:defRPr/>
            </a:pPr>
            <a:endParaRPr lang="de-DE" altLang="de-DE" sz="600" kern="0" dirty="0">
              <a:solidFill>
                <a:srgbClr val="000000"/>
              </a:solidFill>
              <a:latin typeface="Century Gothic" panose="020B0502020202020204" pitchFamily="34" charset="0"/>
            </a:endParaRPr>
          </a:p>
          <a:p>
            <a:pPr marL="609600" indent="-609600" eaLnBrk="1" hangingPunct="1">
              <a:spcBef>
                <a:spcPts val="600"/>
              </a:spcBef>
              <a:spcAft>
                <a:spcPts val="600"/>
              </a:spcAft>
              <a:buClr>
                <a:srgbClr val="000000"/>
              </a:buClr>
              <a:defRPr/>
            </a:pPr>
            <a:r>
              <a:rPr lang="de-DE" altLang="de-DE" sz="1400" b="1" dirty="0">
                <a:solidFill>
                  <a:srgbClr val="000000"/>
                </a:solidFill>
                <a:latin typeface="Century Gothic" panose="020B0502020202020204" pitchFamily="34" charset="0"/>
              </a:rPr>
              <a:t>Relevanz für das Prüfungsurteil bzw. die Auswertung des Qualitätskontrollberichts</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dirty="0">
                <a:solidFill>
                  <a:srgbClr val="000000"/>
                </a:solidFill>
                <a:latin typeface="Century Gothic" panose="020B0502020202020204" pitchFamily="34" charset="0"/>
              </a:rPr>
              <a:t>Mangelnde Wirksamkeit der „internen Kontrollen“ über mehrere Jahre kann </a:t>
            </a:r>
            <a:r>
              <a:rPr lang="de-DE" altLang="de-DE" sz="1400">
                <a:solidFill>
                  <a:srgbClr val="000000"/>
                </a:solidFill>
                <a:latin typeface="Century Gothic" panose="020B0502020202020204" pitchFamily="34" charset="0"/>
              </a:rPr>
              <a:t>einen schwerwiegenden</a:t>
            </a:r>
            <a:br>
              <a:rPr lang="de-DE" altLang="de-DE" sz="1400">
                <a:solidFill>
                  <a:srgbClr val="000000"/>
                </a:solidFill>
                <a:latin typeface="Century Gothic" panose="020B0502020202020204" pitchFamily="34" charset="0"/>
              </a:rPr>
            </a:br>
            <a:r>
              <a:rPr lang="de-DE" altLang="de-DE" sz="1400" b="1">
                <a:solidFill>
                  <a:srgbClr val="00B0F0"/>
                </a:solidFill>
                <a:latin typeface="Century Gothic" panose="020B0502020202020204" pitchFamily="34" charset="0"/>
              </a:rPr>
              <a:t>Systemmangel</a:t>
            </a:r>
            <a:r>
              <a:rPr lang="de-DE" altLang="de-DE" sz="1400">
                <a:solidFill>
                  <a:srgbClr val="00B0F0"/>
                </a:solidFill>
                <a:latin typeface="Century Gothic" panose="020B0502020202020204" pitchFamily="34" charset="0"/>
              </a:rPr>
              <a:t> </a:t>
            </a:r>
            <a:r>
              <a:rPr lang="de-DE" altLang="de-DE" sz="1400" dirty="0">
                <a:solidFill>
                  <a:srgbClr val="000000"/>
                </a:solidFill>
                <a:latin typeface="Century Gothic" panose="020B0502020202020204" pitchFamily="34" charset="0"/>
              </a:rPr>
              <a:t>darstellen, ggf. mit Gefahr für die Auftragsabwicklung</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dirty="0">
                <a:solidFill>
                  <a:srgbClr val="000000"/>
                </a:solidFill>
                <a:latin typeface="Century Gothic" panose="020B0502020202020204" pitchFamily="34" charset="0"/>
              </a:rPr>
              <a:t>Folge: Auswirkung auf das Prüfungsurteil</a:t>
            </a:r>
          </a:p>
          <a:p>
            <a:pPr marL="266700" indent="-266700" eaLnBrk="1" hangingPunct="1">
              <a:spcBef>
                <a:spcPts val="600"/>
              </a:spcBef>
              <a:spcAft>
                <a:spcPts val="600"/>
              </a:spcAft>
              <a:buClr>
                <a:srgbClr val="000000"/>
              </a:buClr>
              <a:buFont typeface="Arial" panose="020B0604020202020204" pitchFamily="34" charset="0"/>
              <a:buChar char="•"/>
              <a:defRPr/>
            </a:pPr>
            <a:endParaRPr lang="de-DE" altLang="de-DE" sz="600" dirty="0">
              <a:solidFill>
                <a:srgbClr val="000000"/>
              </a:solidFill>
              <a:latin typeface="Century Gothic" panose="020B0502020202020204" pitchFamily="34" charset="0"/>
            </a:endParaRPr>
          </a:p>
          <a:p>
            <a:pPr marL="609600" indent="-609600" eaLnBrk="1" hangingPunct="1">
              <a:spcBef>
                <a:spcPts val="600"/>
              </a:spcBef>
              <a:spcAft>
                <a:spcPts val="600"/>
              </a:spcAft>
              <a:buClr>
                <a:srgbClr val="000000"/>
              </a:buClr>
              <a:defRPr/>
            </a:pPr>
            <a:r>
              <a:rPr lang="de-DE" altLang="de-DE" sz="1400" dirty="0">
                <a:solidFill>
                  <a:srgbClr val="000000"/>
                </a:solidFill>
                <a:latin typeface="Century Gothic" panose="020B0502020202020204" pitchFamily="34" charset="0"/>
              </a:rPr>
              <a:t> </a:t>
            </a:r>
            <a:r>
              <a:rPr lang="de-DE" altLang="de-DE" sz="1400" b="1" dirty="0">
                <a:solidFill>
                  <a:srgbClr val="000000"/>
                </a:solidFill>
                <a:latin typeface="Century Gothic" panose="020B0502020202020204" pitchFamily="34" charset="0"/>
              </a:rPr>
              <a:t>Anpassung aufgrund von Erkenntnissen anderer Quellen</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dirty="0">
                <a:solidFill>
                  <a:srgbClr val="000000"/>
                </a:solidFill>
                <a:latin typeface="Century Gothic" panose="020B0502020202020204" pitchFamily="34" charset="0"/>
              </a:rPr>
              <a:t>Die Fortentwicklung des QSS ist Garant für eine ständige Aktualität/Wirksamkeit des QSS</a:t>
            </a:r>
          </a:p>
          <a:p>
            <a:pPr marL="266700" indent="-266700" eaLnBrk="1" hangingPunct="1">
              <a:spcBef>
                <a:spcPts val="600"/>
              </a:spcBef>
              <a:spcAft>
                <a:spcPts val="600"/>
              </a:spcAft>
              <a:buClr>
                <a:srgbClr val="000000"/>
              </a:buClr>
              <a:buFont typeface="Arial" panose="020B0604020202020204" pitchFamily="34" charset="0"/>
              <a:buChar char="•"/>
              <a:defRPr/>
            </a:pPr>
            <a:r>
              <a:rPr lang="de-DE" altLang="de-DE" sz="1400" dirty="0">
                <a:solidFill>
                  <a:srgbClr val="000000"/>
                </a:solidFill>
                <a:latin typeface="Century Gothic" panose="020B0502020202020204" pitchFamily="34" charset="0"/>
              </a:rPr>
              <a:t>Die im Rahmen der externen Qualitätskontrolle/Sonderuntersuchungen festgestellten Mängel </a:t>
            </a:r>
            <a:r>
              <a:rPr lang="de-DE" altLang="de-DE" sz="1400">
                <a:solidFill>
                  <a:srgbClr val="000000"/>
                </a:solidFill>
                <a:latin typeface="Century Gothic" panose="020B0502020202020204" pitchFamily="34" charset="0"/>
              </a:rPr>
              <a:t>sind im</a:t>
            </a:r>
            <a:br>
              <a:rPr lang="de-DE" altLang="de-DE" sz="1400">
                <a:solidFill>
                  <a:srgbClr val="000000"/>
                </a:solidFill>
                <a:latin typeface="Century Gothic" panose="020B0502020202020204" pitchFamily="34" charset="0"/>
              </a:rPr>
            </a:br>
            <a:r>
              <a:rPr lang="de-DE" altLang="de-DE" sz="1400">
                <a:solidFill>
                  <a:srgbClr val="000000"/>
                </a:solidFill>
                <a:latin typeface="Century Gothic" panose="020B0502020202020204" pitchFamily="34" charset="0"/>
              </a:rPr>
              <a:t>Rahmen </a:t>
            </a:r>
            <a:r>
              <a:rPr lang="de-DE" altLang="de-DE" sz="1400" dirty="0">
                <a:solidFill>
                  <a:srgbClr val="000000"/>
                </a:solidFill>
                <a:latin typeface="Century Gothic" panose="020B0502020202020204" pitchFamily="34" charset="0"/>
              </a:rPr>
              <a:t>der Fortentwicklung zu beseitigen</a:t>
            </a:r>
          </a:p>
        </p:txBody>
      </p:sp>
      <p:sp>
        <p:nvSpPr>
          <p:cNvPr id="7" name="Rectangle 2">
            <a:extLst>
              <a:ext uri="{FF2B5EF4-FFF2-40B4-BE49-F238E27FC236}">
                <a16:creationId xmlns:a16="http://schemas.microsoft.com/office/drawing/2014/main" id="{7D2FD57F-2DBC-4DF1-8221-6CD42516E672}"/>
              </a:ext>
            </a:extLst>
          </p:cNvPr>
          <p:cNvSpPr txBox="1">
            <a:spLocks/>
          </p:cNvSpPr>
          <p:nvPr/>
        </p:nvSpPr>
        <p:spPr bwMode="auto">
          <a:xfrm>
            <a:off x="1055440" y="71857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9100">
              <a:spcBef>
                <a:spcPct val="75000"/>
              </a:spcBef>
              <a:buClr>
                <a:schemeClr val="tx1"/>
              </a:buClr>
              <a:buFont typeface="Wingdings" pitchFamily="2" charset="2"/>
              <a:defRPr sz="2000">
                <a:solidFill>
                  <a:schemeClr val="tx1"/>
                </a:solidFill>
                <a:latin typeface="Arial" pitchFamily="34" charset="0"/>
              </a:defRPr>
            </a:lvl1pPr>
            <a:lvl2pPr marL="180975" indent="-179388" defTabSz="419100">
              <a:spcBef>
                <a:spcPct val="20000"/>
              </a:spcBef>
              <a:spcAft>
                <a:spcPct val="5000"/>
              </a:spcAft>
              <a:buClr>
                <a:schemeClr val="tx1"/>
              </a:buClr>
              <a:buFont typeface="Wingdings" pitchFamily="2" charset="2"/>
              <a:buChar char="Ø"/>
              <a:defRPr sz="2000">
                <a:solidFill>
                  <a:schemeClr val="tx1"/>
                </a:solidFill>
                <a:latin typeface="Arial" pitchFamily="34" charset="0"/>
              </a:defRPr>
            </a:lvl2pPr>
            <a:lvl3pPr marL="541338" indent="-180975" defTabSz="419100">
              <a:spcBef>
                <a:spcPct val="20000"/>
              </a:spcBef>
              <a:spcAft>
                <a:spcPct val="5000"/>
              </a:spcAft>
              <a:buClr>
                <a:schemeClr val="tx1"/>
              </a:buClr>
              <a:buSzPct val="80000"/>
              <a:buChar char="-"/>
              <a:defRPr>
                <a:solidFill>
                  <a:schemeClr val="tx1"/>
                </a:solidFill>
                <a:latin typeface="Arial" pitchFamily="34" charset="0"/>
              </a:defRPr>
            </a:lvl3pPr>
            <a:lvl4pPr marL="895350" indent="-174625" defTabSz="419100">
              <a:spcBef>
                <a:spcPct val="20000"/>
              </a:spcBef>
              <a:spcAft>
                <a:spcPct val="5000"/>
              </a:spcAft>
              <a:buClr>
                <a:schemeClr val="tx1"/>
              </a:buClr>
              <a:buFont typeface="Wingdings" pitchFamily="2" charset="2"/>
              <a:buChar char="l"/>
              <a:defRPr sz="1600">
                <a:solidFill>
                  <a:schemeClr val="tx1"/>
                </a:solidFill>
                <a:latin typeface="Arial" pitchFamily="34" charset="0"/>
              </a:defRPr>
            </a:lvl4pPr>
            <a:lvl5pPr marL="1257300" indent="-180975" defTabSz="41910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5pPr>
            <a:lvl6pPr marL="17145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6pPr>
            <a:lvl7pPr marL="21717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7pPr>
            <a:lvl8pPr marL="26289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8pPr>
            <a:lvl9pPr marL="3086100" indent="-180975" defTabSz="419100" eaLnBrk="0" fontAlgn="base" hangingPunct="0">
              <a:spcBef>
                <a:spcPct val="20000"/>
              </a:spcBef>
              <a:spcAft>
                <a:spcPct val="5000"/>
              </a:spcAft>
              <a:buClr>
                <a:srgbClr val="333333"/>
              </a:buClr>
              <a:buSzPct val="85000"/>
              <a:buFont typeface="Wingdings" pitchFamily="2" charset="2"/>
              <a:buChar char="l"/>
              <a:defRPr sz="1600">
                <a:solidFill>
                  <a:srgbClr val="333333"/>
                </a:solidFill>
                <a:latin typeface="Arial" pitchFamily="34" charset="0"/>
              </a:defRPr>
            </a:lvl9pPr>
          </a:lstStyle>
          <a:p>
            <a:pPr marL="609600" indent="-609600" eaLnBrk="1" hangingPunct="1">
              <a:spcBef>
                <a:spcPts val="600"/>
              </a:spcBef>
              <a:spcAft>
                <a:spcPts val="600"/>
              </a:spcAft>
              <a:buClr>
                <a:srgbClr val="000000"/>
              </a:buClr>
              <a:defRPr/>
            </a:pPr>
            <a:r>
              <a:rPr lang="de-DE" altLang="de-DE" sz="1400" b="1" kern="0" dirty="0">
                <a:solidFill>
                  <a:srgbClr val="00B0F0"/>
                </a:solidFill>
                <a:latin typeface="Century Gothic" panose="020B0502020202020204" pitchFamily="34" charset="0"/>
              </a:rPr>
              <a:t>8.10.2 Anpassungspflicht aufgrund von Nachschauergebnissen</a:t>
            </a:r>
            <a:endParaRPr lang="de-DE" altLang="de-DE" sz="1200" b="1" kern="0" dirty="0">
              <a:solidFill>
                <a:srgbClr val="000000"/>
              </a:solidFill>
              <a:latin typeface="Century Gothic" panose="020B0502020202020204" pitchFamily="34" charset="0"/>
            </a:endParaRPr>
          </a:p>
        </p:txBody>
      </p:sp>
      <p:sp>
        <p:nvSpPr>
          <p:cNvPr id="9" name="Textfeld 1">
            <a:extLst>
              <a:ext uri="{FF2B5EF4-FFF2-40B4-BE49-F238E27FC236}">
                <a16:creationId xmlns:a16="http://schemas.microsoft.com/office/drawing/2014/main" id="{D16CB277-4BC5-4D49-9F16-603C31B9FC4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64621" y="103407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2.2.1 Verständnisgewinnung ISA [DE] 315 (</a:t>
            </a:r>
            <a:r>
              <a:rPr lang="de-DE" altLang="de-DE" sz="1600" b="1" dirty="0" err="1">
                <a:solidFill>
                  <a:srgbClr val="00B0F0"/>
                </a:solidFill>
                <a:latin typeface="Century Gothic" panose="020B0502020202020204" pitchFamily="34" charset="0"/>
              </a:rPr>
              <a:t>Revised</a:t>
            </a:r>
            <a:r>
              <a:rPr lang="de-DE" altLang="de-DE" sz="1600" b="1" dirty="0">
                <a:solidFill>
                  <a:srgbClr val="00B0F0"/>
                </a:solidFill>
                <a:latin typeface="Century Gothic" panose="020B0502020202020204" pitchFamily="34" charset="0"/>
              </a:rPr>
              <a:t> 2019) vs. ISA [DE] 540 (</a:t>
            </a:r>
            <a:r>
              <a:rPr lang="de-DE" altLang="de-DE" sz="1600" b="1" dirty="0" err="1">
                <a:solidFill>
                  <a:srgbClr val="00B0F0"/>
                </a:solidFill>
                <a:latin typeface="Century Gothic" panose="020B0502020202020204" pitchFamily="34" charset="0"/>
              </a:rPr>
              <a:t>Revised</a:t>
            </a:r>
            <a:r>
              <a:rPr lang="de-DE" altLang="de-DE" sz="1600" b="1" dirty="0">
                <a:solidFill>
                  <a:srgbClr val="00B0F0"/>
                </a:solidFill>
                <a:latin typeface="Century Gothic" panose="020B0502020202020204" pitchFamily="34" charset="0"/>
              </a:rPr>
              <a:t>)</a:t>
            </a:r>
          </a:p>
        </p:txBody>
      </p:sp>
      <p:sp>
        <p:nvSpPr>
          <p:cNvPr id="41" name="Rectangle 2">
            <a:extLst>
              <a:ext uri="{FF2B5EF4-FFF2-40B4-BE49-F238E27FC236}">
                <a16:creationId xmlns:a16="http://schemas.microsoft.com/office/drawing/2014/main" id="{7E9FD575-E51E-48D2-8896-7E37813BD7DD}"/>
              </a:ext>
            </a:extLst>
          </p:cNvPr>
          <p:cNvSpPr txBox="1">
            <a:spLocks/>
          </p:cNvSpPr>
          <p:nvPr/>
        </p:nvSpPr>
        <p:spPr bwMode="auto">
          <a:xfrm>
            <a:off x="1055290"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2.2 Prüfungshandlungen zur Risikobeurteilung und damit zusammenhängender Tätigkeiten</a:t>
            </a:r>
          </a:p>
        </p:txBody>
      </p:sp>
      <p:graphicFrame>
        <p:nvGraphicFramePr>
          <p:cNvPr id="42" name="Tabelle 41">
            <a:extLst>
              <a:ext uri="{FF2B5EF4-FFF2-40B4-BE49-F238E27FC236}">
                <a16:creationId xmlns:a16="http://schemas.microsoft.com/office/drawing/2014/main" id="{76A86551-F93A-41E1-ADF9-B35BB65FDE89}"/>
              </a:ext>
            </a:extLst>
          </p:cNvPr>
          <p:cNvGraphicFramePr>
            <a:graphicFrameLocks noGrp="1"/>
          </p:cNvGraphicFramePr>
          <p:nvPr>
            <p:extLst>
              <p:ext uri="{D42A27DB-BD31-4B8C-83A1-F6EECF244321}">
                <p14:modId xmlns:p14="http://schemas.microsoft.com/office/powerpoint/2010/main" val="642971789"/>
              </p:ext>
            </p:extLst>
          </p:nvPr>
        </p:nvGraphicFramePr>
        <p:xfrm>
          <a:off x="1559496" y="1517270"/>
          <a:ext cx="8299424" cy="4739640"/>
        </p:xfrm>
        <a:graphic>
          <a:graphicData uri="http://schemas.openxmlformats.org/drawingml/2006/table">
            <a:tbl>
              <a:tblPr firstRow="1" bandRow="1">
                <a:tableStyleId>{5C22544A-7EE6-4342-B048-85BDC9FD1C3A}</a:tableStyleId>
              </a:tblPr>
              <a:tblGrid>
                <a:gridCol w="4149712">
                  <a:extLst>
                    <a:ext uri="{9D8B030D-6E8A-4147-A177-3AD203B41FA5}">
                      <a16:colId xmlns:a16="http://schemas.microsoft.com/office/drawing/2014/main" val="738529146"/>
                    </a:ext>
                  </a:extLst>
                </a:gridCol>
                <a:gridCol w="4149712">
                  <a:extLst>
                    <a:ext uri="{9D8B030D-6E8A-4147-A177-3AD203B41FA5}">
                      <a16:colId xmlns:a16="http://schemas.microsoft.com/office/drawing/2014/main" val="2951624412"/>
                    </a:ext>
                  </a:extLst>
                </a:gridCol>
              </a:tblGrid>
              <a:tr h="370840">
                <a:tc>
                  <a:txBody>
                    <a:bodyPr/>
                    <a:lstStyle/>
                    <a:p>
                      <a:pPr algn="ctr"/>
                      <a:r>
                        <a:rPr lang="de-DE" sz="1100" dirty="0">
                          <a:solidFill>
                            <a:schemeClr val="tx1"/>
                          </a:solidFill>
                          <a:latin typeface="Century Gothic" panose="020B0502020202020204" pitchFamily="34" charset="0"/>
                        </a:rPr>
                        <a:t>ISA [DE] 315 (</a:t>
                      </a:r>
                      <a:r>
                        <a:rPr lang="de-DE" sz="1100" dirty="0" err="1">
                          <a:solidFill>
                            <a:schemeClr val="tx1"/>
                          </a:solidFill>
                          <a:latin typeface="Century Gothic" panose="020B0502020202020204" pitchFamily="34" charset="0"/>
                        </a:rPr>
                        <a:t>Revised</a:t>
                      </a:r>
                      <a:r>
                        <a:rPr lang="de-DE" sz="1100" dirty="0">
                          <a:solidFill>
                            <a:schemeClr val="tx1"/>
                          </a:solidFill>
                          <a:latin typeface="Century Gothic" panose="020B0502020202020204" pitchFamily="34" charset="0"/>
                        </a:rPr>
                        <a:t> 2019) Tz. 19</a:t>
                      </a:r>
                      <a:br>
                        <a:rPr lang="de-DE" sz="1100" dirty="0">
                          <a:solidFill>
                            <a:schemeClr val="tx1"/>
                          </a:solidFill>
                          <a:latin typeface="Century Gothic" panose="020B0502020202020204" pitchFamily="34" charset="0"/>
                        </a:rPr>
                      </a:br>
                      <a:r>
                        <a:rPr lang="de-DE" sz="1100" dirty="0">
                          <a:solidFill>
                            <a:schemeClr val="tx1"/>
                          </a:solidFill>
                          <a:latin typeface="Century Gothic" panose="020B0502020202020204" pitchFamily="34" charset="0"/>
                        </a:rPr>
                        <a:t>(breite 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a:solidFill>
                            <a:schemeClr val="tx1"/>
                          </a:solidFill>
                          <a:latin typeface="Century Gothic" panose="020B0502020202020204" pitchFamily="34" charset="0"/>
                        </a:rPr>
                        <a:t>ISA [DE] 540 (Revised) Tz. 13 a)-d)</a:t>
                      </a:r>
                      <a:br>
                        <a:rPr lang="de-DE" sz="1100">
                          <a:solidFill>
                            <a:schemeClr val="tx1"/>
                          </a:solidFill>
                          <a:latin typeface="Century Gothic" panose="020B0502020202020204" pitchFamily="34" charset="0"/>
                        </a:rPr>
                      </a:br>
                      <a:r>
                        <a:rPr lang="de-DE" sz="1100">
                          <a:solidFill>
                            <a:schemeClr val="tx1"/>
                          </a:solidFill>
                          <a:latin typeface="Century Gothic" panose="020B0502020202020204" pitchFamily="34" charset="0"/>
                        </a:rPr>
                        <a:t>(spezifischer Bezug zu geschätzten Werten)</a:t>
                      </a:r>
                      <a:endParaRPr lang="de-DE"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4662117"/>
                  </a:ext>
                </a:extLst>
              </a:tr>
              <a:tr h="370840">
                <a:tc>
                  <a:txBody>
                    <a:bodyPr/>
                    <a:lstStyle/>
                    <a:p>
                      <a:pPr marL="171450" indent="-171450">
                        <a:buFont typeface="Arial" panose="020B0604020202020204" pitchFamily="34" charset="0"/>
                        <a:buChar char="•"/>
                      </a:pPr>
                      <a:r>
                        <a:rPr lang="de-DE" sz="1100" b="0">
                          <a:latin typeface="Century Gothic" panose="020B0502020202020204" pitchFamily="34" charset="0"/>
                        </a:rPr>
                        <a:t>Organisationsstruktur und Eigentümerschaft </a:t>
                      </a:r>
                    </a:p>
                    <a:p>
                      <a:pPr marL="171450" indent="-171450">
                        <a:buFont typeface="Arial" panose="020B0604020202020204" pitchFamily="34" charset="0"/>
                        <a:buChar char="•"/>
                      </a:pPr>
                      <a:r>
                        <a:rPr lang="de-DE" sz="1100" b="0">
                          <a:latin typeface="Century Gothic" panose="020B0502020202020204" pitchFamily="34" charset="0"/>
                        </a:rPr>
                        <a:t>Führung und Überwachung der Einheit</a:t>
                      </a:r>
                    </a:p>
                    <a:p>
                      <a:pPr marL="171450" indent="-171450">
                        <a:buFont typeface="Arial" panose="020B0604020202020204" pitchFamily="34" charset="0"/>
                        <a:buChar char="•"/>
                      </a:pPr>
                      <a:r>
                        <a:rPr lang="de-DE" sz="1100" b="1">
                          <a:latin typeface="Century Gothic" panose="020B0502020202020204" pitchFamily="34" charset="0"/>
                        </a:rPr>
                        <a:t>Geschäftsmodell</a:t>
                      </a:r>
                    </a:p>
                    <a:p>
                      <a:pPr marL="171450" indent="-171450">
                        <a:buFont typeface="Arial" panose="020B0604020202020204" pitchFamily="34" charset="0"/>
                        <a:buChar char="•"/>
                      </a:pPr>
                      <a:r>
                        <a:rPr lang="de-DE" sz="1100" b="0">
                          <a:latin typeface="Century Gothic" panose="020B0502020202020204" pitchFamily="34" charset="0"/>
                        </a:rPr>
                        <a:t>Umfang, in dem das Geschäftsmodell den IT-Einsatz integriert</a:t>
                      </a:r>
                      <a:endParaRPr lang="de-DE" sz="11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4400" rtl="0" eaLnBrk="1" latinLnBrk="0" hangingPunct="1">
                        <a:buFont typeface="Arial" panose="020B0604020202020204" pitchFamily="34" charset="0"/>
                        <a:buChar char="•"/>
                      </a:pPr>
                      <a:r>
                        <a:rPr lang="de-DE" sz="1100" b="0" kern="1200" dirty="0">
                          <a:solidFill>
                            <a:schemeClr val="dk1"/>
                          </a:solidFill>
                          <a:latin typeface="Century Gothic" panose="020B0502020202020204" pitchFamily="34" charset="0"/>
                          <a:ea typeface="+mn-ea"/>
                          <a:cs typeface="+mn-cs"/>
                        </a:rPr>
                        <a:t>Geschäftsvorfälle / Sonstige Gegebenheiten: </a:t>
                      </a:r>
                      <a:br>
                        <a:rPr lang="de-DE" sz="1100" b="0" kern="1200" dirty="0">
                          <a:solidFill>
                            <a:schemeClr val="dk1"/>
                          </a:solidFill>
                          <a:latin typeface="Century Gothic" panose="020B0502020202020204" pitchFamily="34" charset="0"/>
                          <a:ea typeface="+mn-ea"/>
                          <a:cs typeface="+mn-cs"/>
                        </a:rPr>
                      </a:br>
                      <a:r>
                        <a:rPr lang="de-DE" sz="1100" b="1" kern="1200" dirty="0">
                          <a:solidFill>
                            <a:schemeClr val="dk1"/>
                          </a:solidFill>
                          <a:latin typeface="Century Gothic" panose="020B0502020202020204" pitchFamily="34" charset="0"/>
                          <a:ea typeface="+mn-ea"/>
                          <a:cs typeface="+mn-cs"/>
                        </a:rPr>
                        <a:t>Anlass für Notwendigkeit oder Änderung </a:t>
                      </a:r>
                      <a:r>
                        <a:rPr lang="de-DE" sz="1100" b="0" kern="1200" dirty="0">
                          <a:solidFill>
                            <a:schemeClr val="dk1"/>
                          </a:solidFill>
                          <a:latin typeface="Century Gothic" panose="020B0502020202020204" pitchFamily="34" charset="0"/>
                          <a:ea typeface="+mn-ea"/>
                          <a:cs typeface="+mn-cs"/>
                        </a:rPr>
                        <a:t>von geschätzten Werten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264807"/>
                  </a:ext>
                </a:extLst>
              </a:tr>
              <a:tr h="250760">
                <a:tc>
                  <a:txBody>
                    <a:bodyPr/>
                    <a:lstStyle/>
                    <a:p>
                      <a:pPr marL="171450" indent="-171450">
                        <a:buFont typeface="Arial" panose="020B0604020202020204" pitchFamily="34" charset="0"/>
                        <a:buChar char="•"/>
                      </a:pPr>
                      <a:r>
                        <a:rPr lang="de-DE" sz="1100" b="0" kern="1200" dirty="0">
                          <a:solidFill>
                            <a:schemeClr val="dk1"/>
                          </a:solidFill>
                          <a:latin typeface="Century Gothic" panose="020B0502020202020204" pitchFamily="34" charset="0"/>
                          <a:ea typeface="+mn-ea"/>
                          <a:cs typeface="+mn-cs"/>
                        </a:rPr>
                        <a:t>Maßgebende</a:t>
                      </a:r>
                      <a:r>
                        <a:rPr lang="de-DE" sz="1100" b="0" dirty="0">
                          <a:latin typeface="Century Gothic" panose="020B0502020202020204" pitchFamily="34" charset="0"/>
                        </a:rPr>
                        <a:t> </a:t>
                      </a:r>
                      <a:r>
                        <a:rPr lang="de-DE" sz="1100" b="1" dirty="0">
                          <a:latin typeface="Century Gothic" panose="020B0502020202020204" pitchFamily="34" charset="0"/>
                        </a:rPr>
                        <a:t>Rechnungslegungsgrundsätze</a:t>
                      </a:r>
                    </a:p>
                    <a:p>
                      <a:pPr marL="171450" indent="-171450">
                        <a:buFont typeface="Arial" panose="020B0604020202020204" pitchFamily="34" charset="0"/>
                        <a:buChar char="•"/>
                      </a:pPr>
                      <a:r>
                        <a:rPr lang="de-DE" sz="1100" b="0" kern="1200" dirty="0">
                          <a:solidFill>
                            <a:schemeClr val="dk1"/>
                          </a:solidFill>
                          <a:latin typeface="Century Gothic" panose="020B0502020202020204" pitchFamily="34" charset="0"/>
                          <a:ea typeface="+mn-ea"/>
                          <a:cs typeface="+mn-cs"/>
                        </a:rPr>
                        <a:t>Rechnungslegungsmethoden</a:t>
                      </a:r>
                    </a:p>
                    <a:p>
                      <a:pPr marL="171450" indent="-171450">
                        <a:buFont typeface="Arial" panose="020B0604020202020204" pitchFamily="34" charset="0"/>
                        <a:buChar char="•"/>
                      </a:pPr>
                      <a:r>
                        <a:rPr lang="de-DE" sz="1100" b="0" kern="1200" dirty="0">
                          <a:solidFill>
                            <a:schemeClr val="dk1"/>
                          </a:solidFill>
                          <a:latin typeface="Century Gothic" panose="020B0502020202020204" pitchFamily="34" charset="0"/>
                          <a:ea typeface="+mn-ea"/>
                          <a:cs typeface="+mn-cs"/>
                        </a:rPr>
                        <a:t>Gründe für evtl. diesbezügliche Änderungen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4400" rtl="0" eaLnBrk="1" latinLnBrk="0" hangingPunct="1">
                        <a:buFont typeface="Arial" panose="020B0604020202020204" pitchFamily="34" charset="0"/>
                        <a:buChar char="•"/>
                      </a:pPr>
                      <a:r>
                        <a:rPr lang="de-DE" sz="1100" b="1" kern="1200" dirty="0">
                          <a:solidFill>
                            <a:schemeClr val="dk1"/>
                          </a:solidFill>
                          <a:latin typeface="Century Gothic" panose="020B0502020202020204" pitchFamily="34" charset="0"/>
                          <a:ea typeface="+mn-ea"/>
                          <a:cs typeface="+mn-cs"/>
                        </a:rPr>
                        <a:t>Anforderungen</a:t>
                      </a:r>
                      <a:r>
                        <a:rPr lang="de-DE" sz="1100" b="0" kern="1200" dirty="0">
                          <a:solidFill>
                            <a:schemeClr val="dk1"/>
                          </a:solidFill>
                          <a:latin typeface="Century Gothic" panose="020B0502020202020204" pitchFamily="34" charset="0"/>
                          <a:ea typeface="+mn-ea"/>
                          <a:cs typeface="+mn-cs"/>
                        </a:rPr>
                        <a:t> der Rechnungslegungsgrundsätze </a:t>
                      </a:r>
                      <a:r>
                        <a:rPr lang="de-DE" sz="1100" b="1" kern="1200" dirty="0">
                          <a:solidFill>
                            <a:schemeClr val="dk1"/>
                          </a:solidFill>
                          <a:latin typeface="Century Gothic" panose="020B0502020202020204" pitchFamily="34" charset="0"/>
                          <a:ea typeface="+mn-ea"/>
                          <a:cs typeface="+mn-cs"/>
                        </a:rPr>
                        <a:t>im Zusammenhang mit geschätzten Werten </a:t>
                      </a:r>
                      <a:br>
                        <a:rPr lang="de-DE" sz="1100" b="0" kern="1200" dirty="0">
                          <a:solidFill>
                            <a:schemeClr val="dk1"/>
                          </a:solidFill>
                          <a:latin typeface="Century Gothic" panose="020B0502020202020204" pitchFamily="34" charset="0"/>
                          <a:ea typeface="+mn-ea"/>
                          <a:cs typeface="+mn-cs"/>
                        </a:rPr>
                      </a:br>
                      <a:r>
                        <a:rPr lang="de-DE" sz="1100" b="0" kern="1200" dirty="0">
                          <a:solidFill>
                            <a:schemeClr val="dk1"/>
                          </a:solidFill>
                          <a:latin typeface="Century Gothic" panose="020B0502020202020204" pitchFamily="34" charset="0"/>
                          <a:ea typeface="+mn-ea"/>
                          <a:cs typeface="+mn-cs"/>
                        </a:rPr>
                        <a:t>(inkl. Ansatzkriterien, Bewertungsgrundlagen, Darstellung, Angaben) </a:t>
                      </a:r>
                    </a:p>
                    <a:p>
                      <a:pPr marL="171450" indent="-171450" algn="l" defTabSz="914400" rtl="0" eaLnBrk="1" latinLnBrk="0" hangingPunct="1">
                        <a:buFont typeface="Arial" panose="020B0604020202020204" pitchFamily="34" charset="0"/>
                        <a:buChar char="•"/>
                      </a:pPr>
                      <a:r>
                        <a:rPr lang="de-DE" sz="1100" b="0" kern="1200" dirty="0">
                          <a:solidFill>
                            <a:schemeClr val="dk1"/>
                          </a:solidFill>
                          <a:latin typeface="Century Gothic" panose="020B0502020202020204" pitchFamily="34" charset="0"/>
                          <a:ea typeface="+mn-ea"/>
                          <a:cs typeface="+mn-cs"/>
                        </a:rPr>
                        <a:t>Konkrete </a:t>
                      </a:r>
                      <a:r>
                        <a:rPr lang="de-DE" sz="1100" b="1" kern="1200" dirty="0">
                          <a:solidFill>
                            <a:schemeClr val="dk1"/>
                          </a:solidFill>
                          <a:latin typeface="Century Gothic" panose="020B0502020202020204" pitchFamily="34" charset="0"/>
                          <a:ea typeface="+mn-ea"/>
                          <a:cs typeface="+mn-cs"/>
                        </a:rPr>
                        <a:t>Anwendung</a:t>
                      </a:r>
                      <a:r>
                        <a:rPr lang="de-DE" sz="1100" b="0" kern="1200" dirty="0">
                          <a:solidFill>
                            <a:schemeClr val="dk1"/>
                          </a:solidFill>
                          <a:latin typeface="Century Gothic" panose="020B0502020202020204" pitchFamily="34" charset="0"/>
                          <a:ea typeface="+mn-ea"/>
                          <a:cs typeface="+mn-cs"/>
                        </a:rPr>
                        <a:t> dieser Anforderungen bezogen auf Art und Gegebenheiten der Einheit und ihres Umfelds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6422"/>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a:latin typeface="Century Gothic" panose="020B0502020202020204" pitchFamily="34" charset="0"/>
                        </a:rPr>
                        <a:t>Branchenbezogene, </a:t>
                      </a:r>
                      <a:r>
                        <a:rPr lang="de-DE" sz="1100" b="1">
                          <a:latin typeface="Century Gothic" panose="020B0502020202020204" pitchFamily="34" charset="0"/>
                        </a:rPr>
                        <a:t>regulatorische </a:t>
                      </a:r>
                      <a:r>
                        <a:rPr lang="de-DE" sz="1100" b="0">
                          <a:latin typeface="Century Gothic" panose="020B0502020202020204" pitchFamily="34" charset="0"/>
                        </a:rPr>
                        <a:t>und andere externe </a:t>
                      </a:r>
                      <a:r>
                        <a:rPr lang="de-DE" sz="1100" b="1">
                          <a:latin typeface="Century Gothic" panose="020B0502020202020204" pitchFamily="34" charset="0"/>
                        </a:rPr>
                        <a:t>Faktoren</a:t>
                      </a:r>
                      <a:endParaRPr lang="de-DE" sz="11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4400" rtl="0" eaLnBrk="1" latinLnBrk="0" hangingPunct="1">
                        <a:buFont typeface="Arial" panose="020B0604020202020204" pitchFamily="34" charset="0"/>
                        <a:buChar char="•"/>
                      </a:pPr>
                      <a:r>
                        <a:rPr lang="de-DE" sz="1100" b="0" kern="1200" dirty="0">
                          <a:solidFill>
                            <a:schemeClr val="dk1"/>
                          </a:solidFill>
                          <a:latin typeface="Century Gothic" panose="020B0502020202020204" pitchFamily="34" charset="0"/>
                          <a:ea typeface="+mn-ea"/>
                          <a:cs typeface="+mn-cs"/>
                        </a:rPr>
                        <a:t>Welche </a:t>
                      </a:r>
                      <a:r>
                        <a:rPr lang="de-DE" sz="1100" b="1" kern="1200" dirty="0">
                          <a:solidFill>
                            <a:schemeClr val="dk1"/>
                          </a:solidFill>
                          <a:latin typeface="Century Gothic" panose="020B0502020202020204" pitchFamily="34" charset="0"/>
                          <a:ea typeface="+mn-ea"/>
                          <a:cs typeface="+mn-cs"/>
                        </a:rPr>
                        <a:t>rechtlichen Faktoren </a:t>
                      </a:r>
                      <a:r>
                        <a:rPr lang="de-DE" sz="1100" b="0" kern="1200" dirty="0">
                          <a:solidFill>
                            <a:schemeClr val="dk1"/>
                          </a:solidFill>
                          <a:latin typeface="Century Gothic" panose="020B0502020202020204" pitchFamily="34" charset="0"/>
                          <a:ea typeface="+mn-ea"/>
                          <a:cs typeface="+mn-cs"/>
                        </a:rPr>
                        <a:t>sind für Schätzwerte </a:t>
                      </a:r>
                      <a:r>
                        <a:rPr lang="de-DE" sz="1100" b="1" kern="1200" dirty="0">
                          <a:solidFill>
                            <a:schemeClr val="dk1"/>
                          </a:solidFill>
                          <a:latin typeface="Century Gothic" panose="020B0502020202020204" pitchFamily="34" charset="0"/>
                          <a:ea typeface="+mn-ea"/>
                          <a:cs typeface="+mn-cs"/>
                        </a:rPr>
                        <a:t>relevant</a:t>
                      </a:r>
                      <a:r>
                        <a:rPr lang="de-DE" sz="1100" b="0" kern="1200" dirty="0">
                          <a:solidFill>
                            <a:schemeClr val="dk1"/>
                          </a:solidFill>
                          <a:latin typeface="Century Gothic" panose="020B0502020202020204" pitchFamily="34" charset="0"/>
                          <a:ea typeface="+mn-ea"/>
                          <a:cs typeface="+mn-cs"/>
                        </a:rPr>
                        <a:t>; gibt es rechtliche Regelwerke bezogen auf Überwachung durch </a:t>
                      </a:r>
                      <a:r>
                        <a:rPr lang="de-DE" sz="1100" b="1" kern="1200" dirty="0">
                          <a:solidFill>
                            <a:schemeClr val="dk1"/>
                          </a:solidFill>
                          <a:latin typeface="Century Gothic" panose="020B0502020202020204" pitchFamily="34" charset="0"/>
                          <a:ea typeface="+mn-ea"/>
                          <a:cs typeface="+mn-cs"/>
                        </a:rPr>
                        <a:t>Aufsichtsbehörde</a:t>
                      </a:r>
                      <a:r>
                        <a:rPr lang="de-DE" sz="1100" b="0" kern="1200" dirty="0">
                          <a:solidFill>
                            <a:schemeClr val="dk1"/>
                          </a:solidFill>
                          <a:latin typeface="Century Gothic" panose="020B0502020202020204"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01579"/>
                  </a:ext>
                </a:extLst>
              </a:tr>
              <a:tr h="0">
                <a:tc>
                  <a:txBody>
                    <a:bodyPr/>
                    <a:lstStyle/>
                    <a:p>
                      <a:pPr marL="171450" indent="-171450">
                        <a:buFont typeface="Arial" panose="020B0604020202020204" pitchFamily="34" charset="0"/>
                        <a:buChar char="•"/>
                      </a:pPr>
                      <a:r>
                        <a:rPr lang="de-DE" sz="1100" b="1" dirty="0">
                          <a:latin typeface="Century Gothic" panose="020B0502020202020204" pitchFamily="34" charset="0"/>
                        </a:rPr>
                        <a:t>Auswirkung</a:t>
                      </a:r>
                      <a:r>
                        <a:rPr lang="de-DE" sz="1100" b="0" dirty="0">
                          <a:latin typeface="Century Gothic" panose="020B0502020202020204" pitchFamily="34" charset="0"/>
                        </a:rPr>
                        <a:t> </a:t>
                      </a:r>
                      <a:r>
                        <a:rPr lang="de-DE" sz="1100" b="1" dirty="0">
                          <a:solidFill>
                            <a:srgbClr val="FF0000"/>
                          </a:solidFill>
                          <a:latin typeface="Century Gothic" panose="020B0502020202020204" pitchFamily="34" charset="0"/>
                        </a:rPr>
                        <a:t>inhärenter Risikofaktoren </a:t>
                      </a:r>
                      <a:r>
                        <a:rPr lang="de-DE" sz="1100" b="0" dirty="0">
                          <a:latin typeface="Century Gothic" panose="020B0502020202020204" pitchFamily="34" charset="0"/>
                        </a:rPr>
                        <a:t>auf Anfälligkeit von Aussagen für falsche Darstellungen und</a:t>
                      </a:r>
                    </a:p>
                    <a:p>
                      <a:pPr marL="171450" indent="-171450">
                        <a:buFont typeface="Arial" panose="020B0604020202020204" pitchFamily="34" charset="0"/>
                        <a:buChar char="•"/>
                      </a:pPr>
                      <a:r>
                        <a:rPr lang="de-DE" sz="1100" b="1" dirty="0">
                          <a:latin typeface="Century Gothic" panose="020B0502020202020204" pitchFamily="34" charset="0"/>
                        </a:rPr>
                        <a:t>Ausmaß</a:t>
                      </a:r>
                      <a:r>
                        <a:rPr lang="de-DE" sz="1100" b="0" dirty="0">
                          <a:latin typeface="Century Gothic" panose="020B0502020202020204" pitchFamily="34" charset="0"/>
                        </a:rPr>
                        <a:t> der tatsächlichen Einflussnahme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4400" rtl="0" eaLnBrk="1" latinLnBrk="0" hangingPunct="1">
                        <a:buFont typeface="Arial" panose="020B0604020202020204" pitchFamily="34" charset="0"/>
                        <a:buChar char="•"/>
                      </a:pPr>
                      <a:r>
                        <a:rPr lang="de-DE" sz="1100" b="1" kern="1200" dirty="0">
                          <a:solidFill>
                            <a:schemeClr val="dk1"/>
                          </a:solidFill>
                          <a:latin typeface="Century Gothic" panose="020B0502020202020204" pitchFamily="34" charset="0"/>
                          <a:ea typeface="+mn-ea"/>
                          <a:cs typeface="+mn-cs"/>
                        </a:rPr>
                        <a:t>Wo und wie</a:t>
                      </a:r>
                      <a:r>
                        <a:rPr lang="de-DE" sz="1100" b="0" kern="1200" dirty="0">
                          <a:solidFill>
                            <a:schemeClr val="dk1"/>
                          </a:solidFill>
                          <a:latin typeface="Century Gothic" panose="020B0502020202020204" pitchFamily="34" charset="0"/>
                          <a:ea typeface="+mn-ea"/>
                          <a:cs typeface="+mn-cs"/>
                        </a:rPr>
                        <a:t> wirken inhärente Risikofaktoren?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197458"/>
                  </a:ext>
                </a:extLst>
              </a:tr>
              <a:tr h="370840">
                <a:tc>
                  <a:txBody>
                    <a:bodyPr/>
                    <a:lstStyle/>
                    <a:p>
                      <a:endParaRPr lang="de-DE" sz="11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latinLnBrk="0" hangingPunct="1">
                        <a:buFont typeface="Arial" panose="020B0604020202020204" pitchFamily="34" charset="0"/>
                        <a:buChar char="•"/>
                      </a:pPr>
                      <a:r>
                        <a:rPr lang="de-DE" sz="1100" b="1" kern="1200" dirty="0">
                          <a:solidFill>
                            <a:srgbClr val="FF0000"/>
                          </a:solidFill>
                          <a:latin typeface="Century Gothic" panose="020B0502020202020204" pitchFamily="34" charset="0"/>
                          <a:ea typeface="+mn-ea"/>
                          <a:cs typeface="+mn-cs"/>
                        </a:rPr>
                        <a:t>Art der geschätzten Werte </a:t>
                      </a:r>
                      <a:r>
                        <a:rPr lang="de-DE" sz="1100" b="0" kern="1200" dirty="0">
                          <a:solidFill>
                            <a:schemeClr val="dk1"/>
                          </a:solidFill>
                          <a:latin typeface="Century Gothic" panose="020B0502020202020204" pitchFamily="34" charset="0"/>
                          <a:ea typeface="+mn-ea"/>
                          <a:cs typeface="+mn-cs"/>
                        </a:rPr>
                        <a:t>und entspr. Abschlussangaben</a:t>
                      </a:r>
                      <a:br>
                        <a:rPr lang="de-DE" sz="1100" b="0" kern="1200" dirty="0">
                          <a:solidFill>
                            <a:schemeClr val="dk1"/>
                          </a:solidFill>
                          <a:latin typeface="Century Gothic" panose="020B0502020202020204" pitchFamily="34" charset="0"/>
                          <a:ea typeface="+mn-ea"/>
                          <a:cs typeface="+mn-cs"/>
                        </a:rPr>
                      </a:br>
                      <a:r>
                        <a:rPr lang="de-DE" sz="1100" b="0" kern="1200" dirty="0">
                          <a:solidFill>
                            <a:schemeClr val="dk1"/>
                          </a:solidFill>
                          <a:latin typeface="Century Gothic" panose="020B0502020202020204" pitchFamily="34" charset="0"/>
                          <a:ea typeface="+mn-ea"/>
                          <a:cs typeface="+mn-cs"/>
                        </a:rPr>
                        <a:t>(</a:t>
                      </a:r>
                      <a:r>
                        <a:rPr lang="de-DE" sz="1100" b="1" kern="1200" dirty="0">
                          <a:solidFill>
                            <a:schemeClr val="dk1"/>
                          </a:solidFill>
                          <a:latin typeface="Century Gothic" panose="020B0502020202020204" pitchFamily="34" charset="0"/>
                          <a:ea typeface="+mn-ea"/>
                          <a:cs typeface="+mn-cs"/>
                        </a:rPr>
                        <a:t>Erwartung</a:t>
                      </a:r>
                      <a:r>
                        <a:rPr lang="de-DE" sz="1100" b="0" kern="1200" dirty="0">
                          <a:solidFill>
                            <a:schemeClr val="dk1"/>
                          </a:solidFill>
                          <a:latin typeface="Century Gothic" panose="020B0502020202020204" pitchFamily="34" charset="0"/>
                          <a:ea typeface="+mn-ea"/>
                          <a:cs typeface="+mn-cs"/>
                        </a:rPr>
                        <a:t> über Vorhandensein bei der konkreten Einheit aufgrund der Verständnisgewinnung von den obigen Sachverhalten)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772818"/>
                  </a:ext>
                </a:extLst>
              </a:tr>
            </a:tbl>
          </a:graphicData>
        </a:graphic>
      </p:graphicFrame>
      <p:sp>
        <p:nvSpPr>
          <p:cNvPr id="43" name="Textfeld 1">
            <a:extLst>
              <a:ext uri="{FF2B5EF4-FFF2-40B4-BE49-F238E27FC236}">
                <a16:creationId xmlns:a16="http://schemas.microsoft.com/office/drawing/2014/main" id="{5B188EA5-C736-4015-A202-A93658D0601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360836028"/>
      </p:ext>
    </p:extLst>
  </p:cSld>
  <p:clrMapOvr>
    <a:masterClrMapping/>
  </p:clrMapOvr>
  <p:transition spd="slow"/>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035EFA1A-E98B-4BE7-85D9-6BC27D4C12F4}"/>
              </a:ext>
            </a:extLst>
          </p:cNvPr>
          <p:cNvSpPr>
            <a:spLocks noChangeArrowheads="1"/>
          </p:cNvSpPr>
          <p:nvPr/>
        </p:nvSpPr>
        <p:spPr bwMode="gray">
          <a:xfrm>
            <a:off x="987578" y="1393727"/>
            <a:ext cx="1080135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marL="342900" indent="-342900" defTabSz="314325" eaLnBrk="0" hangingPunct="0">
              <a:spcBef>
                <a:spcPct val="75000"/>
              </a:spcBef>
              <a:buClr>
                <a:schemeClr val="tx1"/>
              </a:buClr>
              <a:buFont typeface="Wingdings" pitchFamily="2" charset="2"/>
              <a:tabLst>
                <a:tab pos="571500" algn="l"/>
                <a:tab pos="1343025" algn="l"/>
                <a:tab pos="1704975" algn="l"/>
              </a:tabLst>
              <a:defRPr sz="2000">
                <a:solidFill>
                  <a:schemeClr val="tx1"/>
                </a:solidFill>
                <a:latin typeface="Arial" pitchFamily="34" charset="0"/>
              </a:defRPr>
            </a:lvl1pPr>
            <a:lvl2pPr marL="742950" indent="-285750" defTabSz="314325" eaLnBrk="0" hangingPunct="0">
              <a:spcBef>
                <a:spcPct val="20000"/>
              </a:spcBef>
              <a:spcAft>
                <a:spcPct val="5000"/>
              </a:spcAft>
              <a:buClr>
                <a:schemeClr val="tx1"/>
              </a:buClr>
              <a:buFont typeface="Wingdings" pitchFamily="2" charset="2"/>
              <a:buChar char="Ø"/>
              <a:tabLst>
                <a:tab pos="571500" algn="l"/>
                <a:tab pos="1343025" algn="l"/>
                <a:tab pos="1704975" algn="l"/>
              </a:tabLst>
              <a:defRPr sz="2000">
                <a:solidFill>
                  <a:schemeClr val="tx1"/>
                </a:solidFill>
                <a:latin typeface="Arial" pitchFamily="34" charset="0"/>
              </a:defRPr>
            </a:lvl2pPr>
            <a:lvl3pPr marL="1143000" indent="-228600" defTabSz="314325" eaLnBrk="0" hangingPunct="0">
              <a:spcBef>
                <a:spcPct val="20000"/>
              </a:spcBef>
              <a:spcAft>
                <a:spcPct val="5000"/>
              </a:spcAft>
              <a:buClr>
                <a:schemeClr val="tx1"/>
              </a:buClr>
              <a:buSzPct val="80000"/>
              <a:buChar char="-"/>
              <a:tabLst>
                <a:tab pos="571500" algn="l"/>
                <a:tab pos="1343025" algn="l"/>
                <a:tab pos="1704975" algn="l"/>
              </a:tabLst>
              <a:defRPr>
                <a:solidFill>
                  <a:schemeClr val="tx1"/>
                </a:solidFill>
                <a:latin typeface="Arial" pitchFamily="34" charset="0"/>
              </a:defRPr>
            </a:lvl3pPr>
            <a:lvl4pPr marL="1600200" indent="-228600" defTabSz="314325" eaLnBrk="0" hangingPunct="0">
              <a:spcBef>
                <a:spcPct val="20000"/>
              </a:spcBef>
              <a:spcAft>
                <a:spcPct val="5000"/>
              </a:spcAft>
              <a:buClr>
                <a:schemeClr val="tx1"/>
              </a:buClr>
              <a:buFont typeface="Wingdings" pitchFamily="2" charset="2"/>
              <a:buChar char="l"/>
              <a:tabLst>
                <a:tab pos="571500" algn="l"/>
                <a:tab pos="1343025" algn="l"/>
                <a:tab pos="1704975" algn="l"/>
              </a:tabLst>
              <a:defRPr sz="1600">
                <a:solidFill>
                  <a:schemeClr val="tx1"/>
                </a:solidFill>
                <a:latin typeface="Arial" pitchFamily="34" charset="0"/>
              </a:defRPr>
            </a:lvl4pPr>
            <a:lvl5pPr marL="2057400" indent="-228600" defTabSz="314325" eaLnBrk="0"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5pPr>
            <a:lvl6pPr marL="25146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6pPr>
            <a:lvl7pPr marL="29718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7pPr>
            <a:lvl8pPr marL="34290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8pPr>
            <a:lvl9pPr marL="38862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9pPr>
          </a:lstStyle>
          <a:p>
            <a:pPr>
              <a:spcBef>
                <a:spcPct val="0"/>
              </a:spcBef>
              <a:spcAft>
                <a:spcPts val="1200"/>
              </a:spcAft>
              <a:buClr>
                <a:srgbClr val="000000"/>
              </a:buClr>
              <a:tabLst>
                <a:tab pos="571500" algn="l"/>
                <a:tab pos="1343025" algn="l"/>
                <a:tab pos="1704975" algn="l"/>
                <a:tab pos="2695575" algn="l"/>
                <a:tab pos="3048000" algn="l"/>
              </a:tabLst>
              <a:defRPr/>
            </a:pPr>
            <a:r>
              <a:rPr lang="de-DE" altLang="de-DE" sz="1600" b="1" dirty="0">
                <a:solidFill>
                  <a:srgbClr val="00B0F0"/>
                </a:solidFill>
                <a:latin typeface="Century Gothic" pitchFamily="34" charset="0"/>
              </a:rPr>
              <a:t>Praxishilfen zu diesem Themenbereich</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anose="020B0502020202020204" pitchFamily="34" charset="0"/>
              </a:rPr>
              <a:t>Praxishilfe 8/1:	</a:t>
            </a:r>
            <a:r>
              <a:rPr lang="de-DE" altLang="de-DE" sz="1600" dirty="0">
                <a:solidFill>
                  <a:srgbClr val="000000"/>
                </a:solidFill>
                <a:latin typeface="Century Gothic" panose="020B0502020202020204" pitchFamily="34" charset="0"/>
              </a:rPr>
              <a:t>„Übersicht: Nachschausystem gemäß § 55b Abs. 3 WPO –</a:t>
            </a:r>
            <a:br>
              <a:rPr lang="de-DE" altLang="de-DE" sz="1600" dirty="0">
                <a:solidFill>
                  <a:srgbClr val="000000"/>
                </a:solidFill>
                <a:latin typeface="Century Gothic" panose="020B0502020202020204" pitchFamily="34" charset="0"/>
              </a:rPr>
            </a:br>
            <a:r>
              <a:rPr lang="de-DE" altLang="de-DE" sz="1600" dirty="0">
                <a:solidFill>
                  <a:srgbClr val="000000"/>
                </a:solidFill>
                <a:latin typeface="Century Gothic" panose="020B0502020202020204" pitchFamily="34" charset="0"/>
              </a:rPr>
              <a:t>			Basis IDW QMS 1 (09.2022)“</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8/2: 	</a:t>
            </a:r>
            <a:r>
              <a:rPr lang="de-DE" altLang="de-DE" sz="1600" dirty="0">
                <a:solidFill>
                  <a:srgbClr val="000000"/>
                </a:solidFill>
                <a:latin typeface="Century Gothic" pitchFamily="34" charset="0"/>
              </a:rPr>
              <a:t>„Praxisbeispiel: Nachschaurichtlinie 20XX nach § 55b Abs. 3 WPO“</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8/3: 	</a:t>
            </a:r>
            <a:r>
              <a:rPr lang="de-DE" altLang="de-DE" sz="1600" dirty="0">
                <a:solidFill>
                  <a:srgbClr val="000000"/>
                </a:solidFill>
                <a:latin typeface="Century Gothic" pitchFamily="34" charset="0"/>
              </a:rPr>
              <a:t>„‘Erweiterte‘ Auftragsdatei u. a. für Zwecke des § 51c WPO“</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8/4:	</a:t>
            </a:r>
            <a:r>
              <a:rPr lang="de-DE" altLang="de-DE" sz="1600" dirty="0">
                <a:solidFill>
                  <a:srgbClr val="000000"/>
                </a:solidFill>
                <a:latin typeface="Century Gothic" pitchFamily="34" charset="0"/>
              </a:rPr>
              <a:t>„Abschlussprüfung HGB – jährliche/zyklische Nachschau (Funktionsprüfung) – </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			Langversion“</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8/5: 	</a:t>
            </a:r>
            <a:r>
              <a:rPr lang="de-DE" altLang="de-DE" sz="1600" dirty="0">
                <a:solidFill>
                  <a:srgbClr val="000000"/>
                </a:solidFill>
                <a:latin typeface="Century Gothic" pitchFamily="34" charset="0"/>
              </a:rPr>
              <a:t>„Praxisbeispiel: Jährlicher Nachschaubericht an die Praxisleitung“</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8/6: 	</a:t>
            </a:r>
            <a:r>
              <a:rPr lang="de-DE" altLang="de-DE" sz="1600" dirty="0">
                <a:solidFill>
                  <a:srgbClr val="000000"/>
                </a:solidFill>
                <a:latin typeface="Century Gothic" pitchFamily="34" charset="0"/>
              </a:rPr>
              <a:t>„GWG-Tafel: Vorgaben und Pflichten in der WP-Praxis zur Geldwäscheprävention“</a:t>
            </a: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8/7: 	</a:t>
            </a:r>
            <a:r>
              <a:rPr lang="de-DE" altLang="de-DE" sz="1600" dirty="0">
                <a:solidFill>
                  <a:srgbClr val="000000"/>
                </a:solidFill>
                <a:latin typeface="Century Gothic" pitchFamily="34" charset="0"/>
              </a:rPr>
              <a:t>„Kurzdarstellung: Pflichten für WP/vBP-Praxen nach dem Geldwäschegesetz</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			(Stand: 24.03.2020, in Kraft getreten am 01.01.2020)“</a:t>
            </a:r>
            <a:endParaRPr lang="de-DE" altLang="de-DE" sz="1600" b="1"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1884363" algn="l"/>
                <a:tab pos="2695575" algn="l"/>
                <a:tab pos="3048000" algn="l"/>
              </a:tabLst>
              <a:defRPr/>
            </a:pPr>
            <a:r>
              <a:rPr lang="de-DE" altLang="de-DE" sz="1600" b="1" dirty="0">
                <a:solidFill>
                  <a:srgbClr val="000000"/>
                </a:solidFill>
                <a:latin typeface="Century Gothic" pitchFamily="34" charset="0"/>
              </a:rPr>
              <a:t>Praxishilfe 8/8: 	</a:t>
            </a:r>
            <a:r>
              <a:rPr lang="de-DE" altLang="de-DE" sz="1600" dirty="0">
                <a:solidFill>
                  <a:srgbClr val="000000"/>
                </a:solidFill>
                <a:latin typeface="Century Gothic" pitchFamily="34" charset="0"/>
              </a:rPr>
              <a:t>„Erhebungsbogen zu den Feststellungen nach dem Gesetz über das Aufspüren</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			von Gewinnen aus schweren Straftaten (Geldwäschegesetz – GwG)</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			– natürliche Person“</a:t>
            </a:r>
          </a:p>
        </p:txBody>
      </p:sp>
      <p:sp>
        <p:nvSpPr>
          <p:cNvPr id="7" name="Rectangle 2">
            <a:extLst>
              <a:ext uri="{FF2B5EF4-FFF2-40B4-BE49-F238E27FC236}">
                <a16:creationId xmlns:a16="http://schemas.microsoft.com/office/drawing/2014/main" id="{EE7D081D-362A-4A8C-A7DD-61980AB42FF9}"/>
              </a:ext>
            </a:extLst>
          </p:cNvPr>
          <p:cNvSpPr txBox="1">
            <a:spLocks/>
          </p:cNvSpPr>
          <p:nvPr/>
        </p:nvSpPr>
        <p:spPr bwMode="auto">
          <a:xfrm>
            <a:off x="1065213" y="10341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8" name="Textfeld 1">
            <a:extLst>
              <a:ext uri="{FF2B5EF4-FFF2-40B4-BE49-F238E27FC236}">
                <a16:creationId xmlns:a16="http://schemas.microsoft.com/office/drawing/2014/main" id="{09A5A68C-06D5-4C4F-B34F-5E42628919F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825024889"/>
      </p:ext>
    </p:extLst>
  </p:cSld>
  <p:clrMapOvr>
    <a:masterClrMapping/>
  </p:clrMapOvr>
  <p:transition spd="slow"/>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035EFA1A-E98B-4BE7-85D9-6BC27D4C12F4}"/>
              </a:ext>
            </a:extLst>
          </p:cNvPr>
          <p:cNvSpPr>
            <a:spLocks noChangeArrowheads="1"/>
          </p:cNvSpPr>
          <p:nvPr/>
        </p:nvSpPr>
        <p:spPr bwMode="gray">
          <a:xfrm>
            <a:off x="986281" y="1381231"/>
            <a:ext cx="10945366" cy="415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marL="342900" indent="-342900" defTabSz="314325" eaLnBrk="0" hangingPunct="0">
              <a:spcBef>
                <a:spcPct val="75000"/>
              </a:spcBef>
              <a:buClr>
                <a:schemeClr val="tx1"/>
              </a:buClr>
              <a:buFont typeface="Wingdings" pitchFamily="2" charset="2"/>
              <a:tabLst>
                <a:tab pos="571500" algn="l"/>
                <a:tab pos="1343025" algn="l"/>
                <a:tab pos="1704975" algn="l"/>
              </a:tabLst>
              <a:defRPr sz="2000">
                <a:solidFill>
                  <a:schemeClr val="tx1"/>
                </a:solidFill>
                <a:latin typeface="Arial" pitchFamily="34" charset="0"/>
              </a:defRPr>
            </a:lvl1pPr>
            <a:lvl2pPr marL="742950" indent="-285750" defTabSz="314325" eaLnBrk="0" hangingPunct="0">
              <a:spcBef>
                <a:spcPct val="20000"/>
              </a:spcBef>
              <a:spcAft>
                <a:spcPct val="5000"/>
              </a:spcAft>
              <a:buClr>
                <a:schemeClr val="tx1"/>
              </a:buClr>
              <a:buFont typeface="Wingdings" pitchFamily="2" charset="2"/>
              <a:buChar char="Ø"/>
              <a:tabLst>
                <a:tab pos="571500" algn="l"/>
                <a:tab pos="1343025" algn="l"/>
                <a:tab pos="1704975" algn="l"/>
              </a:tabLst>
              <a:defRPr sz="2000">
                <a:solidFill>
                  <a:schemeClr val="tx1"/>
                </a:solidFill>
                <a:latin typeface="Arial" pitchFamily="34" charset="0"/>
              </a:defRPr>
            </a:lvl2pPr>
            <a:lvl3pPr marL="1143000" indent="-228600" defTabSz="314325" eaLnBrk="0" hangingPunct="0">
              <a:spcBef>
                <a:spcPct val="20000"/>
              </a:spcBef>
              <a:spcAft>
                <a:spcPct val="5000"/>
              </a:spcAft>
              <a:buClr>
                <a:schemeClr val="tx1"/>
              </a:buClr>
              <a:buSzPct val="80000"/>
              <a:buChar char="-"/>
              <a:tabLst>
                <a:tab pos="571500" algn="l"/>
                <a:tab pos="1343025" algn="l"/>
                <a:tab pos="1704975" algn="l"/>
              </a:tabLst>
              <a:defRPr>
                <a:solidFill>
                  <a:schemeClr val="tx1"/>
                </a:solidFill>
                <a:latin typeface="Arial" pitchFamily="34" charset="0"/>
              </a:defRPr>
            </a:lvl3pPr>
            <a:lvl4pPr marL="1600200" indent="-228600" defTabSz="314325" eaLnBrk="0" hangingPunct="0">
              <a:spcBef>
                <a:spcPct val="20000"/>
              </a:spcBef>
              <a:spcAft>
                <a:spcPct val="5000"/>
              </a:spcAft>
              <a:buClr>
                <a:schemeClr val="tx1"/>
              </a:buClr>
              <a:buFont typeface="Wingdings" pitchFamily="2" charset="2"/>
              <a:buChar char="l"/>
              <a:tabLst>
                <a:tab pos="571500" algn="l"/>
                <a:tab pos="1343025" algn="l"/>
                <a:tab pos="1704975" algn="l"/>
              </a:tabLst>
              <a:defRPr sz="1600">
                <a:solidFill>
                  <a:schemeClr val="tx1"/>
                </a:solidFill>
                <a:latin typeface="Arial" pitchFamily="34" charset="0"/>
              </a:defRPr>
            </a:lvl4pPr>
            <a:lvl5pPr marL="2057400" indent="-228600" defTabSz="314325" eaLnBrk="0"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5pPr>
            <a:lvl6pPr marL="25146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6pPr>
            <a:lvl7pPr marL="29718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7pPr>
            <a:lvl8pPr marL="34290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8pPr>
            <a:lvl9pPr marL="38862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9pPr>
          </a:lstStyle>
          <a:p>
            <a:pPr>
              <a:spcBef>
                <a:spcPct val="0"/>
              </a:spcBef>
              <a:spcAft>
                <a:spcPts val="1200"/>
              </a:spcAft>
              <a:buClr>
                <a:srgbClr val="000000"/>
              </a:buClr>
              <a:tabLst>
                <a:tab pos="571500" algn="l"/>
                <a:tab pos="1343025" algn="l"/>
                <a:tab pos="1704975" algn="l"/>
                <a:tab pos="2695575" algn="l"/>
                <a:tab pos="3048000" algn="l"/>
              </a:tabLst>
              <a:defRPr/>
            </a:pPr>
            <a:r>
              <a:rPr lang="de-DE" altLang="de-DE" sz="1600" b="1">
                <a:solidFill>
                  <a:srgbClr val="00B0F0"/>
                </a:solidFill>
                <a:latin typeface="Century Gothic" pitchFamily="34" charset="0"/>
              </a:rPr>
              <a:t>Praxishilfen </a:t>
            </a:r>
            <a:r>
              <a:rPr lang="de-DE" altLang="de-DE" sz="1600" b="1" dirty="0">
                <a:solidFill>
                  <a:srgbClr val="00B0F0"/>
                </a:solidFill>
                <a:latin typeface="Century Gothic" pitchFamily="34" charset="0"/>
              </a:rPr>
              <a:t>zu diesem Themenbereich; Forts.</a:t>
            </a: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8/9: 	</a:t>
            </a:r>
            <a:r>
              <a:rPr lang="de-DE" altLang="de-DE" sz="1600" dirty="0">
                <a:solidFill>
                  <a:srgbClr val="000000"/>
                </a:solidFill>
                <a:latin typeface="Century Gothic" pitchFamily="34" charset="0"/>
              </a:rPr>
              <a:t>„Erhebungsbogen zu den Feststellungen nach dem Gesetz über </a:t>
            </a:r>
            <a:r>
              <a:rPr lang="de-DE" altLang="de-DE" sz="1600">
                <a:solidFill>
                  <a:srgbClr val="000000"/>
                </a:solidFill>
                <a:latin typeface="Century Gothic" pitchFamily="34" charset="0"/>
              </a:rPr>
              <a:t>das Aufspüren</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von Gewinnen </a:t>
            </a:r>
            <a:r>
              <a:rPr lang="de-DE" altLang="de-DE" sz="1600" dirty="0">
                <a:solidFill>
                  <a:srgbClr val="000000"/>
                </a:solidFill>
                <a:latin typeface="Century Gothic" pitchFamily="34" charset="0"/>
              </a:rPr>
              <a:t>aus schweren Straftaten (Geldwäschegesetz – </a:t>
            </a:r>
            <a:r>
              <a:rPr lang="de-DE" altLang="de-DE" sz="1600">
                <a:solidFill>
                  <a:srgbClr val="000000"/>
                </a:solidFill>
                <a:latin typeface="Century Gothic" pitchFamily="34" charset="0"/>
              </a:rPr>
              <a:t>GwG)</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 juristische </a:t>
            </a:r>
            <a:r>
              <a:rPr lang="de-DE" altLang="de-DE" sz="1600" dirty="0">
                <a:solidFill>
                  <a:srgbClr val="000000"/>
                </a:solidFill>
                <a:latin typeface="Century Gothic" pitchFamily="34" charset="0"/>
              </a:rPr>
              <a:t>Person</a:t>
            </a:r>
            <a:r>
              <a:rPr lang="de-DE" altLang="de-DE" sz="1600">
                <a:solidFill>
                  <a:srgbClr val="000000"/>
                </a:solidFill>
                <a:latin typeface="Century Gothic" pitchFamily="34" charset="0"/>
              </a:rPr>
              <a:t>/Personengesellschaft“</a:t>
            </a: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8/10: </a:t>
            </a:r>
            <a:r>
              <a:rPr lang="de-DE" altLang="de-DE" sz="1600" dirty="0">
                <a:solidFill>
                  <a:srgbClr val="000000"/>
                </a:solidFill>
                <a:latin typeface="Century Gothic" pitchFamily="34" charset="0"/>
              </a:rPr>
              <a:t>	„Erhebungsbogen zu den Feststellungen nach dem Gesetz über </a:t>
            </a:r>
            <a:r>
              <a:rPr lang="de-DE" altLang="de-DE" sz="1600">
                <a:solidFill>
                  <a:srgbClr val="000000"/>
                </a:solidFill>
                <a:latin typeface="Century Gothic" pitchFamily="34" charset="0"/>
              </a:rPr>
              <a:t>das Aufspüren</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von Gewinnen </a:t>
            </a:r>
            <a:r>
              <a:rPr lang="de-DE" altLang="de-DE" sz="1600" dirty="0">
                <a:solidFill>
                  <a:srgbClr val="000000"/>
                </a:solidFill>
                <a:latin typeface="Century Gothic" pitchFamily="34" charset="0"/>
              </a:rPr>
              <a:t>aus schweren Straftaten (Geldwäschegesetz – </a:t>
            </a:r>
            <a:r>
              <a:rPr lang="de-DE" altLang="de-DE" sz="1600">
                <a:solidFill>
                  <a:srgbClr val="000000"/>
                </a:solidFill>
                <a:latin typeface="Century Gothic" pitchFamily="34" charset="0"/>
              </a:rPr>
              <a:t>GwG)</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 verstärkte Sorgfaltspflichten“</a:t>
            </a: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8/11: </a:t>
            </a:r>
            <a:r>
              <a:rPr lang="de-DE" altLang="de-DE" sz="1600" b="1">
                <a:solidFill>
                  <a:srgbClr val="000000"/>
                </a:solidFill>
                <a:latin typeface="Century Gothic" pitchFamily="34" charset="0"/>
              </a:rPr>
              <a:t>	</a:t>
            </a:r>
            <a:r>
              <a:rPr lang="de-DE" altLang="de-DE" sz="1600">
                <a:solidFill>
                  <a:srgbClr val="000000"/>
                </a:solidFill>
                <a:latin typeface="Century Gothic" pitchFamily="34" charset="0"/>
              </a:rPr>
              <a:t>„Transparenzregisterauszug XXX GmbH“</a:t>
            </a: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8/12: 	</a:t>
            </a:r>
            <a:r>
              <a:rPr lang="de-DE" altLang="de-DE" sz="1600" dirty="0">
                <a:solidFill>
                  <a:srgbClr val="000000"/>
                </a:solidFill>
                <a:latin typeface="Century Gothic" pitchFamily="34" charset="0"/>
              </a:rPr>
              <a:t>„Handelsregister B – GmbH“</a:t>
            </a: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8/13: 	</a:t>
            </a:r>
            <a:r>
              <a:rPr lang="de-DE" altLang="de-DE" sz="1600" dirty="0">
                <a:solidFill>
                  <a:srgbClr val="000000"/>
                </a:solidFill>
                <a:latin typeface="Century Gothic" pitchFamily="34" charset="0"/>
              </a:rPr>
              <a:t>„Liste der Gesellschafter – GmbH“</a:t>
            </a: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8/14: 	</a:t>
            </a:r>
            <a:r>
              <a:rPr lang="de-DE" altLang="de-DE" sz="1600" dirty="0">
                <a:solidFill>
                  <a:srgbClr val="000000"/>
                </a:solidFill>
                <a:latin typeface="Century Gothic" pitchFamily="34" charset="0"/>
              </a:rPr>
              <a:t>„Handelsregister A – GmbH &amp; Co. KG“</a:t>
            </a:r>
          </a:p>
          <a:p>
            <a:pPr marL="271463" indent="-271463" eaLnBrk="1" hangingPunct="1">
              <a:spcBef>
                <a:spcPts val="600"/>
              </a:spcBef>
              <a:spcAft>
                <a:spcPts val="600"/>
              </a:spcAft>
              <a:buClrTx/>
              <a:buFont typeface="Arial" pitchFamily="34" charset="0"/>
              <a:buChar char="•"/>
              <a:tabLst>
                <a:tab pos="1884363" algn="l"/>
                <a:tab pos="3048000" algn="l"/>
              </a:tabLst>
              <a:defRPr/>
            </a:pPr>
            <a:r>
              <a:rPr lang="de-DE" altLang="de-DE" sz="1600" b="1">
                <a:solidFill>
                  <a:srgbClr val="000000"/>
                </a:solidFill>
                <a:latin typeface="Century Gothic" pitchFamily="34" charset="0"/>
              </a:rPr>
              <a:t>Praxishilfe </a:t>
            </a:r>
            <a:r>
              <a:rPr lang="de-DE" altLang="de-DE" sz="1600" b="1" dirty="0">
                <a:solidFill>
                  <a:srgbClr val="000000"/>
                </a:solidFill>
                <a:latin typeface="Century Gothic" pitchFamily="34" charset="0"/>
              </a:rPr>
              <a:t>8/15: 	</a:t>
            </a:r>
            <a:r>
              <a:rPr lang="de-DE" altLang="de-DE" sz="1600" dirty="0">
                <a:solidFill>
                  <a:srgbClr val="000000"/>
                </a:solidFill>
                <a:latin typeface="Century Gothic" pitchFamily="34" charset="0"/>
              </a:rPr>
              <a:t>„Handelsregister A – OHG“ </a:t>
            </a:r>
          </a:p>
          <a:p>
            <a:pPr marL="0" indent="0" eaLnBrk="1" hangingPunct="1">
              <a:spcBef>
                <a:spcPts val="600"/>
              </a:spcBef>
              <a:spcAft>
                <a:spcPts val="600"/>
              </a:spcAft>
              <a:buClrTx/>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397125"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397125"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397125" algn="l"/>
                <a:tab pos="2695575" algn="l"/>
                <a:tab pos="3048000" algn="l"/>
              </a:tabLst>
              <a:defRPr/>
            </a:pPr>
            <a:endParaRPr lang="de-DE" altLang="de-DE" sz="1600" dirty="0">
              <a:solidFill>
                <a:srgbClr val="000000"/>
              </a:solidFill>
              <a:latin typeface="Century Gothic" pitchFamily="34" charset="0"/>
            </a:endParaRPr>
          </a:p>
        </p:txBody>
      </p:sp>
      <p:sp>
        <p:nvSpPr>
          <p:cNvPr id="7" name="Rectangle 2">
            <a:extLst>
              <a:ext uri="{FF2B5EF4-FFF2-40B4-BE49-F238E27FC236}">
                <a16:creationId xmlns:a16="http://schemas.microsoft.com/office/drawing/2014/main" id="{53CB627D-FB57-4E20-98F8-BE997DD2A263}"/>
              </a:ext>
            </a:extLst>
          </p:cNvPr>
          <p:cNvSpPr txBox="1">
            <a:spLocks/>
          </p:cNvSpPr>
          <p:nvPr/>
        </p:nvSpPr>
        <p:spPr bwMode="auto">
          <a:xfrm>
            <a:off x="1065213" y="102420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10" name="Textfeld 9">
            <a:extLst>
              <a:ext uri="{FF2B5EF4-FFF2-40B4-BE49-F238E27FC236}">
                <a16:creationId xmlns:a16="http://schemas.microsoft.com/office/drawing/2014/main" id="{312F9BA7-5680-4F06-8E8C-28946C2E4383}"/>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a:solidFill>
                  <a:srgbClr val="CCECFF"/>
                </a:solidFill>
                <a:highlight>
                  <a:srgbClr val="CCECFF"/>
                </a:highlight>
                <a:latin typeface="Century Gothic" panose="020B0502020202020204" pitchFamily="34" charset="0"/>
                <a:cs typeface="Arial" charset="0"/>
              </a:rPr>
              <a:t>05/2025</a:t>
            </a:r>
            <a:endParaRPr lang="de-DE" sz="900" b="0" dirty="0">
              <a:solidFill>
                <a:srgbClr val="CCECFF"/>
              </a:solidFill>
              <a:highlight>
                <a:srgbClr val="CCECFF"/>
              </a:highlight>
              <a:latin typeface="Century Gothic" panose="020B0502020202020204" pitchFamily="34" charset="0"/>
              <a:cs typeface="Arial" charset="0"/>
            </a:endParaRPr>
          </a:p>
        </p:txBody>
      </p:sp>
      <p:sp>
        <p:nvSpPr>
          <p:cNvPr id="8" name="Textfeld 1">
            <a:extLst>
              <a:ext uri="{FF2B5EF4-FFF2-40B4-BE49-F238E27FC236}">
                <a16:creationId xmlns:a16="http://schemas.microsoft.com/office/drawing/2014/main" id="{6AE26C8D-487C-42E7-8BF0-49768E71AB1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229437678"/>
      </p:ext>
    </p:extLst>
  </p:cSld>
  <p:clrMapOvr>
    <a:masterClrMapping/>
  </p:clrMapOvr>
  <p:transition spd="slow"/>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035EFA1A-E98B-4BE7-85D9-6BC27D4C12F4}"/>
              </a:ext>
            </a:extLst>
          </p:cNvPr>
          <p:cNvSpPr>
            <a:spLocks noChangeArrowheads="1"/>
          </p:cNvSpPr>
          <p:nvPr/>
        </p:nvSpPr>
        <p:spPr bwMode="gray">
          <a:xfrm>
            <a:off x="986282" y="1501999"/>
            <a:ext cx="10945366" cy="415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lstStyle>
            <a:lvl1pPr marL="342900" indent="-342900" defTabSz="314325" eaLnBrk="0" hangingPunct="0">
              <a:spcBef>
                <a:spcPct val="75000"/>
              </a:spcBef>
              <a:buClr>
                <a:schemeClr val="tx1"/>
              </a:buClr>
              <a:buFont typeface="Wingdings" pitchFamily="2" charset="2"/>
              <a:tabLst>
                <a:tab pos="571500" algn="l"/>
                <a:tab pos="1343025" algn="l"/>
                <a:tab pos="1704975" algn="l"/>
              </a:tabLst>
              <a:defRPr sz="2000">
                <a:solidFill>
                  <a:schemeClr val="tx1"/>
                </a:solidFill>
                <a:latin typeface="Arial" pitchFamily="34" charset="0"/>
              </a:defRPr>
            </a:lvl1pPr>
            <a:lvl2pPr marL="742950" indent="-285750" defTabSz="314325" eaLnBrk="0" hangingPunct="0">
              <a:spcBef>
                <a:spcPct val="20000"/>
              </a:spcBef>
              <a:spcAft>
                <a:spcPct val="5000"/>
              </a:spcAft>
              <a:buClr>
                <a:schemeClr val="tx1"/>
              </a:buClr>
              <a:buFont typeface="Wingdings" pitchFamily="2" charset="2"/>
              <a:buChar char="Ø"/>
              <a:tabLst>
                <a:tab pos="571500" algn="l"/>
                <a:tab pos="1343025" algn="l"/>
                <a:tab pos="1704975" algn="l"/>
              </a:tabLst>
              <a:defRPr sz="2000">
                <a:solidFill>
                  <a:schemeClr val="tx1"/>
                </a:solidFill>
                <a:latin typeface="Arial" pitchFamily="34" charset="0"/>
              </a:defRPr>
            </a:lvl2pPr>
            <a:lvl3pPr marL="1143000" indent="-228600" defTabSz="314325" eaLnBrk="0" hangingPunct="0">
              <a:spcBef>
                <a:spcPct val="20000"/>
              </a:spcBef>
              <a:spcAft>
                <a:spcPct val="5000"/>
              </a:spcAft>
              <a:buClr>
                <a:schemeClr val="tx1"/>
              </a:buClr>
              <a:buSzPct val="80000"/>
              <a:buChar char="-"/>
              <a:tabLst>
                <a:tab pos="571500" algn="l"/>
                <a:tab pos="1343025" algn="l"/>
                <a:tab pos="1704975" algn="l"/>
              </a:tabLst>
              <a:defRPr>
                <a:solidFill>
                  <a:schemeClr val="tx1"/>
                </a:solidFill>
                <a:latin typeface="Arial" pitchFamily="34" charset="0"/>
              </a:defRPr>
            </a:lvl3pPr>
            <a:lvl4pPr marL="1600200" indent="-228600" defTabSz="314325" eaLnBrk="0" hangingPunct="0">
              <a:spcBef>
                <a:spcPct val="20000"/>
              </a:spcBef>
              <a:spcAft>
                <a:spcPct val="5000"/>
              </a:spcAft>
              <a:buClr>
                <a:schemeClr val="tx1"/>
              </a:buClr>
              <a:buFont typeface="Wingdings" pitchFamily="2" charset="2"/>
              <a:buChar char="l"/>
              <a:tabLst>
                <a:tab pos="571500" algn="l"/>
                <a:tab pos="1343025" algn="l"/>
                <a:tab pos="1704975" algn="l"/>
              </a:tabLst>
              <a:defRPr sz="1600">
                <a:solidFill>
                  <a:schemeClr val="tx1"/>
                </a:solidFill>
                <a:latin typeface="Arial" pitchFamily="34" charset="0"/>
              </a:defRPr>
            </a:lvl4pPr>
            <a:lvl5pPr marL="2057400" indent="-228600" defTabSz="314325" eaLnBrk="0"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5pPr>
            <a:lvl6pPr marL="25146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6pPr>
            <a:lvl7pPr marL="29718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7pPr>
            <a:lvl8pPr marL="34290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8pPr>
            <a:lvl9pPr marL="3886200" indent="-228600" defTabSz="314325" eaLnBrk="0" fontAlgn="base" hangingPunct="0">
              <a:spcBef>
                <a:spcPct val="20000"/>
              </a:spcBef>
              <a:spcAft>
                <a:spcPct val="5000"/>
              </a:spcAft>
              <a:buClr>
                <a:srgbClr val="333333"/>
              </a:buClr>
              <a:buSzPct val="85000"/>
              <a:buFont typeface="Wingdings" pitchFamily="2" charset="2"/>
              <a:buChar char="l"/>
              <a:tabLst>
                <a:tab pos="571500" algn="l"/>
                <a:tab pos="1343025" algn="l"/>
                <a:tab pos="1704975" algn="l"/>
              </a:tabLst>
              <a:defRPr sz="1600">
                <a:solidFill>
                  <a:srgbClr val="333333"/>
                </a:solidFill>
                <a:latin typeface="Arial" pitchFamily="34" charset="0"/>
              </a:defRPr>
            </a:lvl9pPr>
          </a:lstStyle>
          <a:p>
            <a:pPr>
              <a:spcBef>
                <a:spcPct val="0"/>
              </a:spcBef>
              <a:spcAft>
                <a:spcPts val="1200"/>
              </a:spcAft>
              <a:buClr>
                <a:srgbClr val="000000"/>
              </a:buClr>
              <a:tabLst>
                <a:tab pos="571500" algn="l"/>
                <a:tab pos="1343025" algn="l"/>
                <a:tab pos="1704975" algn="l"/>
                <a:tab pos="2695575" algn="l"/>
                <a:tab pos="3048000" algn="l"/>
              </a:tabLst>
              <a:defRPr/>
            </a:pPr>
            <a:r>
              <a:rPr lang="de-DE" altLang="de-DE" sz="1600" b="1" dirty="0">
                <a:solidFill>
                  <a:srgbClr val="00B0F0"/>
                </a:solidFill>
                <a:latin typeface="Century Gothic" pitchFamily="34" charset="0"/>
              </a:rPr>
              <a:t>Rechtsvorschriften zu diesem Themenbereich</a:t>
            </a:r>
          </a:p>
          <a:p>
            <a:pPr marL="271463" indent="-271463" eaLnBrk="1" hangingPunct="1">
              <a:spcBef>
                <a:spcPts val="600"/>
              </a:spcBef>
              <a:spcAft>
                <a:spcPts val="600"/>
              </a:spcAft>
              <a:buClrTx/>
              <a:buFont typeface="Arial" pitchFamily="34" charset="0"/>
              <a:buChar char="•"/>
              <a:tabLst>
                <a:tab pos="2509838" algn="l"/>
                <a:tab pos="2778125" algn="l"/>
                <a:tab pos="3048000" algn="l"/>
              </a:tabLst>
              <a:defRPr/>
            </a:pPr>
            <a:r>
              <a:rPr lang="de-DE" altLang="de-DE" sz="1600" b="1" dirty="0">
                <a:solidFill>
                  <a:srgbClr val="000000"/>
                </a:solidFill>
                <a:latin typeface="Century Gothic" pitchFamily="34" charset="0"/>
              </a:rPr>
              <a:t>Rechtsvorschrift 8/1: 	</a:t>
            </a:r>
            <a:r>
              <a:rPr lang="de-DE" altLang="de-DE" sz="1600" dirty="0">
                <a:solidFill>
                  <a:srgbClr val="000000"/>
                </a:solidFill>
                <a:latin typeface="Century Gothic" pitchFamily="34" charset="0"/>
              </a:rPr>
              <a:t>„Auszüge aus dem GwG zur Identifizierungspflicht“</a:t>
            </a:r>
          </a:p>
          <a:p>
            <a:pPr marL="271463" indent="-271463" eaLnBrk="1" hangingPunct="1">
              <a:spcBef>
                <a:spcPts val="600"/>
              </a:spcBef>
              <a:spcAft>
                <a:spcPts val="600"/>
              </a:spcAft>
              <a:buClrTx/>
              <a:buFont typeface="Arial" pitchFamily="34" charset="0"/>
              <a:buChar char="•"/>
              <a:tabLst>
                <a:tab pos="2509838" algn="l"/>
                <a:tab pos="2778125" algn="l"/>
                <a:tab pos="3048000" algn="l"/>
              </a:tabLst>
              <a:defRPr/>
            </a:pPr>
            <a:r>
              <a:rPr lang="de-DE" altLang="de-DE" sz="1600" b="1" dirty="0">
                <a:solidFill>
                  <a:srgbClr val="000000"/>
                </a:solidFill>
                <a:latin typeface="Century Gothic" pitchFamily="34" charset="0"/>
              </a:rPr>
              <a:t>Rechtsvorschrift 8/2: 	</a:t>
            </a:r>
            <a:r>
              <a:rPr lang="de-DE" altLang="de-DE" sz="1600" dirty="0">
                <a:solidFill>
                  <a:srgbClr val="000000"/>
                </a:solidFill>
                <a:latin typeface="Century Gothic" pitchFamily="34" charset="0"/>
              </a:rPr>
              <a:t>„Nachschau 2023: Vorgaben aus WPO und BS WP/vBP</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	- § 55b III WPO, §§ 49, 63 BS WP/vBP“</a:t>
            </a:r>
          </a:p>
          <a:p>
            <a:pPr marL="271463" indent="-271463" eaLnBrk="1" hangingPunct="1">
              <a:spcBef>
                <a:spcPts val="600"/>
              </a:spcBef>
              <a:spcAft>
                <a:spcPts val="600"/>
              </a:spcAft>
              <a:buClrTx/>
              <a:buFont typeface="Arial" pitchFamily="34" charset="0"/>
              <a:buChar char="•"/>
              <a:tabLst>
                <a:tab pos="571500" algn="l"/>
                <a:tab pos="1343025" algn="l"/>
                <a:tab pos="2087563" algn="l"/>
                <a:tab pos="2422525" algn="l"/>
                <a:tab pos="3048000" algn="l"/>
              </a:tabLst>
              <a:defRPr/>
            </a:pPr>
            <a:endParaRPr lang="de-DE" altLang="de-DE" sz="1600" dirty="0">
              <a:solidFill>
                <a:srgbClr val="000000"/>
              </a:solidFill>
              <a:latin typeface="Century Gothic" pitchFamily="34" charset="0"/>
            </a:endParaRPr>
          </a:p>
          <a:p>
            <a:pPr marL="0" indent="0" eaLnBrk="1" hangingPunct="1">
              <a:spcBef>
                <a:spcPts val="600"/>
              </a:spcBef>
              <a:spcAft>
                <a:spcPts val="600"/>
              </a:spcAft>
              <a:buClrTx/>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087563"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397125"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397125" algn="l"/>
                <a:tab pos="2695575" algn="l"/>
                <a:tab pos="3048000" algn="l"/>
              </a:tabLst>
              <a:defRPr/>
            </a:pPr>
            <a:endParaRPr lang="de-DE" altLang="de-DE" sz="1600" dirty="0">
              <a:solidFill>
                <a:srgbClr val="000000"/>
              </a:solidFill>
              <a:latin typeface="Century Gothic" pitchFamily="34" charset="0"/>
            </a:endParaRPr>
          </a:p>
          <a:p>
            <a:pPr marL="271463" indent="-271463" eaLnBrk="1" hangingPunct="1">
              <a:spcBef>
                <a:spcPts val="600"/>
              </a:spcBef>
              <a:spcAft>
                <a:spcPts val="600"/>
              </a:spcAft>
              <a:buClrTx/>
              <a:buFont typeface="Arial" pitchFamily="34" charset="0"/>
              <a:buChar char="•"/>
              <a:tabLst>
                <a:tab pos="571500" algn="l"/>
                <a:tab pos="1343025" algn="l"/>
                <a:tab pos="2397125" algn="l"/>
                <a:tab pos="2695575" algn="l"/>
                <a:tab pos="3048000" algn="l"/>
              </a:tabLst>
              <a:defRPr/>
            </a:pPr>
            <a:endParaRPr lang="de-DE" altLang="de-DE" sz="1600" dirty="0">
              <a:solidFill>
                <a:srgbClr val="000000"/>
              </a:solidFill>
              <a:latin typeface="Century Gothic" pitchFamily="34" charset="0"/>
            </a:endParaRPr>
          </a:p>
        </p:txBody>
      </p:sp>
      <p:sp>
        <p:nvSpPr>
          <p:cNvPr id="7" name="Rectangle 2">
            <a:extLst>
              <a:ext uri="{FF2B5EF4-FFF2-40B4-BE49-F238E27FC236}">
                <a16:creationId xmlns:a16="http://schemas.microsoft.com/office/drawing/2014/main" id="{53CB627D-FB57-4E20-98F8-BE997DD2A263}"/>
              </a:ext>
            </a:extLst>
          </p:cNvPr>
          <p:cNvSpPr txBox="1">
            <a:spLocks/>
          </p:cNvSpPr>
          <p:nvPr/>
        </p:nvSpPr>
        <p:spPr bwMode="auto">
          <a:xfrm>
            <a:off x="1065213" y="102554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8" name="Textfeld 1">
            <a:extLst>
              <a:ext uri="{FF2B5EF4-FFF2-40B4-BE49-F238E27FC236}">
                <a16:creationId xmlns:a16="http://schemas.microsoft.com/office/drawing/2014/main" id="{93710AA8-71E1-475D-84CB-0143356C98F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631402289"/>
      </p:ext>
    </p:extLst>
  </p:cSld>
  <p:clrMapOvr>
    <a:masterClrMapping/>
  </p:clrMapOvr>
  <p:transition spd="slow"/>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8" name="Textfeld 1">
            <a:extLst>
              <a:ext uri="{FF2B5EF4-FFF2-40B4-BE49-F238E27FC236}">
                <a16:creationId xmlns:a16="http://schemas.microsoft.com/office/drawing/2014/main" id="{6C1D561D-A697-4FA5-AB8D-97288F6E593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512461705"/>
      </p:ext>
    </p:extLst>
  </p:cSld>
  <p:clrMapOvr>
    <a:masterClrMapping/>
  </p:clrMapOvr>
  <p:transition spd="slow"/>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755373"/>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79509"/>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7" name="Textfeld 1">
            <a:extLst>
              <a:ext uri="{FF2B5EF4-FFF2-40B4-BE49-F238E27FC236}">
                <a16:creationId xmlns:a16="http://schemas.microsoft.com/office/drawing/2014/main" id="{61E8805C-3D56-4A45-B7C3-16DDE747720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spcBef>
                <a:spcPct val="0"/>
              </a:spcBef>
              <a:buFontTx/>
              <a:buNone/>
            </a:pPr>
            <a:r>
              <a:rPr lang="de-DE" altLang="de-DE" sz="1600" b="1" spc="-10" dirty="0">
                <a:solidFill>
                  <a:srgbClr val="000000"/>
                </a:solidFill>
                <a:latin typeface="Century Gothic" panose="020B0502020202020204" pitchFamily="34" charset="0"/>
              </a:rPr>
              <a:t>Themenbereich 8: Ausgewählte berufsrechtliche Pflichten des </a:t>
            </a:r>
            <a:r>
              <a:rPr lang="de-DE" altLang="de-DE" sz="1600" b="1" spc="-10">
                <a:solidFill>
                  <a:srgbClr val="000000"/>
                </a:solidFill>
                <a:latin typeface="Century Gothic" panose="020B0502020202020204" pitchFamily="34" charset="0"/>
              </a:rPr>
              <a:t>Wirtschaftsprüfers mit Mandatsbezug</a:t>
            </a:r>
            <a:endParaRPr lang="de-DE" altLang="de-DE" sz="1600" b="1" spc="-1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262546571"/>
      </p:ext>
    </p:extLst>
  </p:cSld>
  <p:clrMapOvr>
    <a:masterClrMapping/>
  </p:clrMapOvr>
  <p:transition spd="slow"/>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7F35084-0CA4-4D99-B754-5D7D93279D76}"/>
              </a:ext>
            </a:extLst>
          </p:cNvPr>
          <p:cNvSpPr txBox="1">
            <a:spLocks/>
          </p:cNvSpPr>
          <p:nvPr/>
        </p:nvSpPr>
        <p:spPr bwMode="auto">
          <a:xfrm>
            <a:off x="334565" y="3835881"/>
            <a:ext cx="11522075" cy="103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1080000" indent="-285750">
              <a:buClr>
                <a:schemeClr val="tx1"/>
              </a:buClr>
              <a:buFont typeface="Wingdings" panose="05000000000000000000" pitchFamily="2" charset="2"/>
              <a:buChar char="Ø"/>
              <a:tabLst>
                <a:tab pos="2867025" algn="l"/>
              </a:tabLst>
            </a:pPr>
            <a:r>
              <a:rPr lang="de-DE" altLang="de-DE" sz="1800" b="1" kern="0" dirty="0">
                <a:solidFill>
                  <a:srgbClr val="00B0F0"/>
                </a:solidFill>
                <a:latin typeface="Century Gothic" panose="020B0502020202020204" pitchFamily="34" charset="0"/>
              </a:rPr>
              <a:t>IDW PS 270 n.F.</a:t>
            </a:r>
            <a:r>
              <a:rPr lang="de-DE" altLang="de-DE" sz="1800" b="1" kern="0" dirty="0">
                <a:latin typeface="Century Gothic" panose="020B0502020202020204" pitchFamily="34" charset="0"/>
              </a:rPr>
              <a:t>: Die Beurteilung der Fortführung der Unternehmenstätigkeit </a:t>
            </a:r>
            <a:r>
              <a:rPr lang="de-DE" altLang="de-DE" sz="1800" b="1" kern="0">
                <a:latin typeface="Century Gothic" panose="020B0502020202020204" pitchFamily="34" charset="0"/>
              </a:rPr>
              <a:t>im Rahmen</a:t>
            </a:r>
            <a:br>
              <a:rPr lang="de-DE" altLang="de-DE" sz="1800" b="1" kern="0">
                <a:latin typeface="Century Gothic" panose="020B0502020202020204" pitchFamily="34" charset="0"/>
              </a:rPr>
            </a:br>
            <a:r>
              <a:rPr lang="de-DE" altLang="de-DE" sz="1800" b="1" kern="0">
                <a:latin typeface="Century Gothic" panose="020B0502020202020204" pitchFamily="34" charset="0"/>
              </a:rPr>
              <a:t>	der </a:t>
            </a:r>
            <a:r>
              <a:rPr lang="de-DE" altLang="de-DE" sz="1800" b="1" kern="0" dirty="0">
                <a:latin typeface="Century Gothic" panose="020B0502020202020204" pitchFamily="34" charset="0"/>
              </a:rPr>
              <a:t>Abschlussprüfung</a:t>
            </a:r>
          </a:p>
          <a:p>
            <a:pPr marL="1080000" indent="-285750">
              <a:buClr>
                <a:schemeClr val="tx1"/>
              </a:buClr>
              <a:buFont typeface="Wingdings" panose="05000000000000000000" pitchFamily="2" charset="2"/>
              <a:buChar char="Ø"/>
              <a:tabLst>
                <a:tab pos="4232275" algn="l"/>
              </a:tabLst>
            </a:pPr>
            <a:endParaRPr lang="de-DE" altLang="de-DE" sz="1800" b="1" kern="0" dirty="0">
              <a:latin typeface="Century Gothic" panose="020B0502020202020204" pitchFamily="34" charset="0"/>
            </a:endParaRPr>
          </a:p>
        </p:txBody>
      </p:sp>
      <p:sp>
        <p:nvSpPr>
          <p:cNvPr id="7" name="Rectangle 4">
            <a:extLst>
              <a:ext uri="{FF2B5EF4-FFF2-40B4-BE49-F238E27FC236}">
                <a16:creationId xmlns:a16="http://schemas.microsoft.com/office/drawing/2014/main" id="{48EA12C1-CFCC-4C50-A938-44546CD36F7F}"/>
              </a:ext>
            </a:extLst>
          </p:cNvPr>
          <p:cNvSpPr txBox="1">
            <a:spLocks/>
          </p:cNvSpPr>
          <p:nvPr/>
        </p:nvSpPr>
        <p:spPr>
          <a:xfrm>
            <a:off x="334963" y="2708920"/>
            <a:ext cx="11522075" cy="1079500"/>
          </a:xfrm>
          <a:prstGeom prst="rect">
            <a:avLst/>
          </a:prstGeom>
        </p:spPr>
        <p:txBody>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a:r>
              <a:rPr lang="de-DE" altLang="de-DE" sz="2800" b="1">
                <a:latin typeface="Century Gothic" panose="020B0502020202020204" pitchFamily="34" charset="0"/>
              </a:rPr>
              <a:t>Themenbereich 9:</a:t>
            </a:r>
            <a:br>
              <a:rPr lang="de-DE" altLang="de-DE" sz="2800" b="1">
                <a:latin typeface="Century Gothic" panose="020B0502020202020204" pitchFamily="34" charset="0"/>
              </a:rPr>
            </a:br>
            <a:r>
              <a:rPr lang="de-DE" altLang="de-DE" sz="2800" b="1">
                <a:latin typeface="Century Gothic" panose="020B0502020202020204" pitchFamily="34" charset="0"/>
              </a:rPr>
              <a:t>Going-Concern im Rahmen der Abschlussprüfung</a:t>
            </a:r>
            <a:endParaRPr lang="de-DE" altLang="de-DE" sz="2800" b="1" dirty="0">
              <a:latin typeface="Century Gothic" panose="020B0502020202020204" pitchFamily="34" charset="0"/>
            </a:endParaRPr>
          </a:p>
        </p:txBody>
      </p:sp>
    </p:spTree>
  </p:cSld>
  <p:clrMapOvr>
    <a:masterClrMapping/>
  </p:clrMapOvr>
  <p:transition spd="slow"/>
</p:sld>
</file>

<file path=ppt/slides/slide3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1027">
            <a:extLst>
              <a:ext uri="{FF2B5EF4-FFF2-40B4-BE49-F238E27FC236}">
                <a16:creationId xmlns:a16="http://schemas.microsoft.com/office/drawing/2014/main" id="{F9DC4E8D-9E94-4FF1-A8C0-8D8A7CD37B39}"/>
              </a:ext>
            </a:extLst>
          </p:cNvPr>
          <p:cNvSpPr>
            <a:spLocks noGrp="1"/>
          </p:cNvSpPr>
          <p:nvPr>
            <p:ph idx="4294967295"/>
          </p:nvPr>
        </p:nvSpPr>
        <p:spPr>
          <a:xfrm>
            <a:off x="974101" y="692696"/>
            <a:ext cx="10801350" cy="5760640"/>
          </a:xfrm>
          <a:prstGeom prst="rect">
            <a:avLst/>
          </a:prstGeom>
        </p:spPr>
        <p:txBody>
          <a:bodyPr/>
          <a:lstStyle/>
          <a:p>
            <a:pPr defTabSz="419100" eaLnBrk="1" hangingPunct="1">
              <a:lnSpc>
                <a:spcPct val="100000"/>
              </a:lnSpc>
              <a:spcBef>
                <a:spcPts val="600"/>
              </a:spcBef>
              <a:spcAft>
                <a:spcPts val="1200"/>
              </a:spcAft>
            </a:pPr>
            <a:r>
              <a:rPr lang="de-DE" altLang="de-DE" sz="1600" b="1" dirty="0">
                <a:solidFill>
                  <a:srgbClr val="000000"/>
                </a:solidFill>
                <a:latin typeface="Century Gothic" panose="020B0502020202020204" pitchFamily="34" charset="0"/>
              </a:rPr>
              <a:t>Gliederung</a:t>
            </a:r>
            <a:endParaRPr lang="de-DE" altLang="de-DE" sz="1600" b="1" dirty="0">
              <a:latin typeface="Century Gothic" panose="020B0502020202020204" pitchFamily="34" charset="0"/>
            </a:endParaRP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9.1	Wesentliche Neuerungen</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9.2	Grundlagen</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9.3	Unternehmensfortführung –</a:t>
            </a:r>
            <a:r>
              <a:rPr lang="de-DE" altLang="de-DE" sz="1600" dirty="0"/>
              <a:t> </a:t>
            </a:r>
            <a:r>
              <a:rPr lang="de-DE" altLang="de-DE" sz="1600" b="1" dirty="0">
                <a:latin typeface="Century Gothic" panose="020B0502020202020204" pitchFamily="34" charset="0"/>
              </a:rPr>
              <a:t>Fortführungsprognose</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9.4	Unternehmensfortführung – </a:t>
            </a:r>
            <a:r>
              <a:rPr lang="de-DE" altLang="de-DE" sz="1600" b="1" dirty="0" err="1">
                <a:latin typeface="Century Gothic" panose="020B0502020202020204" pitchFamily="34" charset="0"/>
              </a:rPr>
              <a:t>Going-Concern</a:t>
            </a:r>
            <a:endParaRPr lang="de-DE" altLang="de-DE" sz="1600" b="1" dirty="0">
              <a:latin typeface="Century Gothic" panose="020B0502020202020204" pitchFamily="34" charset="0"/>
            </a:endParaRP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9.5	Eröffnungsgründe für ein Insolvenzverfahren</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9.6	Prüfungshandlungen</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9.7	Mängel bei der Ermittlung der vorläufigen Einschätzung</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9.8	Zusätzliche Prüfungshandlungen</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9.9	Besondere Probleme bei der Fortführungsprognose</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9.10	Schlussfolgerungen des Abschlussprüfers</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9.11	Auswirkungen auf den Bestätigungsvermerk</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9.12	Berichterstattung im Prüfungsbericht</a:t>
            </a:r>
          </a:p>
          <a:p>
            <a:pPr defTabSz="419100" eaLnBrk="1" hangingPunct="1">
              <a:lnSpc>
                <a:spcPct val="100000"/>
              </a:lnSpc>
              <a:spcBef>
                <a:spcPts val="600"/>
              </a:spcBef>
              <a:spcAft>
                <a:spcPts val="600"/>
              </a:spcAft>
              <a:tabLst>
                <a:tab pos="628650" algn="l"/>
              </a:tabLst>
            </a:pPr>
            <a:r>
              <a:rPr lang="de-DE" altLang="de-DE" sz="1600" b="1" dirty="0">
                <a:latin typeface="Century Gothic" panose="020B0502020202020204" pitchFamily="34" charset="0"/>
              </a:rPr>
              <a:t>9.13    Kommunikation mit dem für die Überwachung Verantwortlichen</a:t>
            </a:r>
          </a:p>
        </p:txBody>
      </p:sp>
      <p:sp>
        <p:nvSpPr>
          <p:cNvPr id="782340" name="Textfeld 1">
            <a:extLst>
              <a:ext uri="{FF2B5EF4-FFF2-40B4-BE49-F238E27FC236}">
                <a16:creationId xmlns:a16="http://schemas.microsoft.com/office/drawing/2014/main" id="{1DDA171D-1A37-4BDD-AB27-13AD4517903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1DFC797A-2282-4C64-96B7-C8D92850AEE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908C1E68-9742-4960-94E3-B6C477784755}"/>
              </a:ext>
            </a:extLst>
          </p:cNvPr>
          <p:cNvSpPr txBox="1">
            <a:spLocks/>
          </p:cNvSpPr>
          <p:nvPr/>
        </p:nvSpPr>
        <p:spPr bwMode="auto">
          <a:xfrm>
            <a:off x="1063527" y="33265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9.1	</a:t>
            </a:r>
            <a:r>
              <a:rPr lang="de-DE" sz="2800" b="1" dirty="0">
                <a:latin typeface="Century Gothic" panose="020B0502020202020204" pitchFamily="34" charset="0"/>
              </a:rPr>
              <a:t>Wesentliche Neuerungen</a:t>
            </a:r>
          </a:p>
          <a:p>
            <a:pPr lvl="4">
              <a:spcBef>
                <a:spcPts val="600"/>
              </a:spcBef>
              <a:spcAft>
                <a:spcPts val="600"/>
              </a:spcAft>
              <a:tabLst>
                <a:tab pos="444500" algn="l"/>
              </a:tabLst>
            </a:pPr>
            <a:r>
              <a:rPr lang="de-DE" b="1" dirty="0">
                <a:latin typeface="Century Gothic" panose="020B0502020202020204" pitchFamily="34" charset="0"/>
              </a:rPr>
              <a:t>9.1.1	</a:t>
            </a:r>
            <a:r>
              <a:rPr lang="de-DE" dirty="0">
                <a:latin typeface="Century Gothic" panose="020B0502020202020204" pitchFamily="34" charset="0"/>
              </a:rPr>
              <a:t>Anpassungen an den ISA [DE] 570 (</a:t>
            </a:r>
            <a:r>
              <a:rPr lang="de-DE" dirty="0" err="1">
                <a:latin typeface="Century Gothic" panose="020B0502020202020204" pitchFamily="34" charset="0"/>
              </a:rPr>
              <a:t>Revised</a:t>
            </a:r>
            <a:r>
              <a:rPr lang="de-DE" dirty="0">
                <a:latin typeface="Century Gothic" panose="020B0502020202020204" pitchFamily="34" charset="0"/>
              </a:rPr>
              <a:t>)</a:t>
            </a:r>
          </a:p>
          <a:p>
            <a:pPr lvl="4">
              <a:spcBef>
                <a:spcPts val="600"/>
              </a:spcBef>
              <a:spcAft>
                <a:spcPts val="600"/>
              </a:spcAft>
              <a:tabLst>
                <a:tab pos="444500" algn="l"/>
              </a:tabLst>
            </a:pPr>
            <a:r>
              <a:rPr lang="de-DE" b="1" dirty="0">
                <a:latin typeface="Century Gothic" panose="020B0502020202020204" pitchFamily="34" charset="0"/>
              </a:rPr>
              <a:t>9.1.2	</a:t>
            </a:r>
            <a:r>
              <a:rPr lang="de-DE" dirty="0">
                <a:latin typeface="Century Gothic" panose="020B0502020202020204" pitchFamily="34" charset="0"/>
              </a:rPr>
              <a:t>Angaben in Anhang und Lagebericht</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0F5BD1EB-D40E-40CB-BD36-8DA0F30B03A3}"/>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D5DA8B05-02FB-4359-B0E2-AF03D19F282B}"/>
              </a:ext>
            </a:extLst>
          </p:cNvPr>
          <p:cNvSpPr>
            <a:spLocks noGrp="1" noChangeArrowheads="1"/>
          </p:cNvSpPr>
          <p:nvPr>
            <p:ph idx="4294967295"/>
          </p:nvPr>
        </p:nvSpPr>
        <p:spPr>
          <a:xfrm>
            <a:off x="761782" y="1628675"/>
            <a:ext cx="11115675" cy="4392613"/>
          </a:xfrm>
          <a:prstGeom prst="rect">
            <a:avLst/>
          </a:prstGeom>
        </p:spPr>
        <p:txBody>
          <a:bodyPr/>
          <a:lstStyle/>
          <a:p>
            <a:pPr marL="180975">
              <a:lnSpc>
                <a:spcPct val="100000"/>
              </a:lnSpc>
              <a:spcBef>
                <a:spcPts val="600"/>
              </a:spcBef>
              <a:spcAft>
                <a:spcPts val="600"/>
              </a:spcAft>
              <a:defRPr/>
            </a:pPr>
            <a:r>
              <a:rPr lang="de-DE" dirty="0">
                <a:latin typeface="Century Gothic" panose="020B0502020202020204" pitchFamily="34" charset="0"/>
              </a:rPr>
              <a:t>Das IDW hat mit der Neufassung des </a:t>
            </a:r>
            <a:r>
              <a:rPr lang="de-DE" b="1" dirty="0">
                <a:latin typeface="Century Gothic" panose="020B0502020202020204" pitchFamily="34" charset="0"/>
              </a:rPr>
              <a:t>IDW Prüfungsstandards IDW PS 270 n.F. (10.2021) </a:t>
            </a:r>
            <a:r>
              <a:rPr lang="de-DE" dirty="0">
                <a:latin typeface="Century Gothic" panose="020B0502020202020204" pitchFamily="34" charset="0"/>
              </a:rPr>
              <a:t>die </a:t>
            </a:r>
            <a:r>
              <a:rPr lang="de-DE">
                <a:latin typeface="Century Gothic" panose="020B0502020202020204" pitchFamily="34" charset="0"/>
              </a:rPr>
              <a:t>vom IAASB</a:t>
            </a:r>
            <a:br>
              <a:rPr lang="de-DE">
                <a:latin typeface="Century Gothic" panose="020B0502020202020204" pitchFamily="34" charset="0"/>
              </a:rPr>
            </a:br>
            <a:r>
              <a:rPr lang="de-DE">
                <a:latin typeface="Century Gothic" panose="020B0502020202020204" pitchFamily="34" charset="0"/>
              </a:rPr>
              <a:t>verabschiedeten </a:t>
            </a:r>
            <a:r>
              <a:rPr lang="de-DE" dirty="0">
                <a:latin typeface="Century Gothic" panose="020B0502020202020204" pitchFamily="34" charset="0"/>
              </a:rPr>
              <a:t>Anforderungen des ISA [DE] 570 (</a:t>
            </a:r>
            <a:r>
              <a:rPr lang="de-DE" dirty="0" err="1">
                <a:latin typeface="Century Gothic" panose="020B0502020202020204" pitchFamily="34" charset="0"/>
              </a:rPr>
              <a:t>Revised</a:t>
            </a:r>
            <a:r>
              <a:rPr lang="de-DE" dirty="0">
                <a:latin typeface="Century Gothic" panose="020B0502020202020204" pitchFamily="34" charset="0"/>
              </a:rPr>
              <a:t>) „</a:t>
            </a:r>
            <a:r>
              <a:rPr lang="de-DE" dirty="0" err="1">
                <a:latin typeface="Century Gothic" panose="020B0502020202020204" pitchFamily="34" charset="0"/>
              </a:rPr>
              <a:t>Going-Concern</a:t>
            </a:r>
            <a:r>
              <a:rPr lang="de-DE" dirty="0">
                <a:latin typeface="Century Gothic" panose="020B0502020202020204" pitchFamily="34" charset="0"/>
              </a:rPr>
              <a:t>“ </a:t>
            </a:r>
            <a:r>
              <a:rPr lang="de-DE">
                <a:latin typeface="Century Gothic" panose="020B0502020202020204" pitchFamily="34" charset="0"/>
              </a:rPr>
              <a:t>umgesetzt.</a:t>
            </a:r>
            <a:br>
              <a:rPr lang="de-DE">
                <a:latin typeface="Century Gothic" panose="020B0502020202020204" pitchFamily="34" charset="0"/>
              </a:rPr>
            </a:br>
            <a:r>
              <a:rPr lang="de-DE">
                <a:latin typeface="Century Gothic" panose="020B0502020202020204" pitchFamily="34" charset="0"/>
              </a:rPr>
              <a:t>Dabei </a:t>
            </a:r>
            <a:r>
              <a:rPr lang="de-DE" dirty="0">
                <a:latin typeface="Century Gothic" panose="020B0502020202020204" pitchFamily="34" charset="0"/>
              </a:rPr>
              <a:t>geht es </a:t>
            </a:r>
            <a:r>
              <a:rPr lang="de-DE" b="1" dirty="0">
                <a:solidFill>
                  <a:srgbClr val="FF0000"/>
                </a:solidFill>
                <a:latin typeface="Century Gothic" panose="020B0502020202020204" pitchFamily="34" charset="0"/>
              </a:rPr>
              <a:t>im Wesentlichen um zwei Anpassungen</a:t>
            </a:r>
            <a:r>
              <a:rPr lang="de-DE" dirty="0">
                <a:latin typeface="Century Gothic" panose="020B0502020202020204" pitchFamily="34" charset="0"/>
              </a:rPr>
              <a:t>:</a:t>
            </a:r>
          </a:p>
          <a:p>
            <a:pPr marL="442913" indent="-261938">
              <a:lnSpc>
                <a:spcPct val="100000"/>
              </a:lnSpc>
              <a:spcBef>
                <a:spcPts val="600"/>
              </a:spcBef>
              <a:spcAft>
                <a:spcPts val="600"/>
              </a:spcAft>
              <a:buFont typeface="+mj-lt"/>
              <a:buAutoNum type="arabicPeriod"/>
              <a:defRPr/>
            </a:pPr>
            <a:r>
              <a:rPr lang="de-DE" b="1" dirty="0">
                <a:latin typeface="Century Gothic" panose="020B0502020202020204" pitchFamily="34" charset="0"/>
              </a:rPr>
              <a:t>Anpassung</a:t>
            </a:r>
          </a:p>
          <a:p>
            <a:pPr marL="442913">
              <a:lnSpc>
                <a:spcPct val="100000"/>
              </a:lnSpc>
              <a:spcBef>
                <a:spcPts val="600"/>
              </a:spcBef>
              <a:spcAft>
                <a:spcPts val="600"/>
              </a:spcAft>
              <a:tabLst>
                <a:tab pos="361950" algn="l"/>
              </a:tabLst>
              <a:defRPr/>
            </a:pPr>
            <a:r>
              <a:rPr lang="de-DE" dirty="0">
                <a:latin typeface="Century Gothic" panose="020B0502020202020204" pitchFamily="34" charset="0"/>
              </a:rPr>
              <a:t>In Übereinstimmung mit dem ISA [DE] 570 (</a:t>
            </a:r>
            <a:r>
              <a:rPr lang="de-DE" dirty="0" err="1">
                <a:latin typeface="Century Gothic" panose="020B0502020202020204" pitchFamily="34" charset="0"/>
              </a:rPr>
              <a:t>Revised</a:t>
            </a:r>
            <a:r>
              <a:rPr lang="de-DE" dirty="0">
                <a:latin typeface="Century Gothic" panose="020B0502020202020204" pitchFamily="34" charset="0"/>
              </a:rPr>
              <a:t>) wird aus</a:t>
            </a:r>
            <a:br>
              <a:rPr lang="de-DE" dirty="0">
                <a:latin typeface="Century Gothic" panose="020B0502020202020204" pitchFamily="34" charset="0"/>
              </a:rPr>
            </a:br>
            <a:br>
              <a:rPr lang="de-DE" dirty="0">
                <a:latin typeface="Century Gothic" panose="020B0502020202020204" pitchFamily="34" charset="0"/>
              </a:rPr>
            </a:br>
            <a:r>
              <a:rPr lang="de-DE" dirty="0">
                <a:latin typeface="Century Gothic" panose="020B0502020202020204" pitchFamily="34" charset="0"/>
              </a:rPr>
              <a:t>erheblicher Unsicherheit ► </a:t>
            </a:r>
            <a:r>
              <a:rPr lang="de-DE" b="1" dirty="0">
                <a:solidFill>
                  <a:srgbClr val="00B0F0"/>
                </a:solidFill>
                <a:latin typeface="Century Gothic" panose="020B0502020202020204" pitchFamily="34" charset="0"/>
              </a:rPr>
              <a:t>wesentliche Unsicherheit</a:t>
            </a:r>
            <a:r>
              <a:rPr lang="de-DE" dirty="0">
                <a:latin typeface="Century Gothic" panose="020B0502020202020204" pitchFamily="34" charset="0"/>
              </a:rPr>
              <a:t>.</a:t>
            </a:r>
            <a:br>
              <a:rPr lang="de-DE" dirty="0">
                <a:latin typeface="Century Gothic" panose="020B0502020202020204" pitchFamily="34" charset="0"/>
              </a:rPr>
            </a:br>
            <a:endParaRPr lang="de-DE" dirty="0">
              <a:latin typeface="Century Gothic" panose="020B0502020202020204" pitchFamily="34" charset="0"/>
            </a:endParaRPr>
          </a:p>
          <a:p>
            <a:pPr marL="442913">
              <a:lnSpc>
                <a:spcPct val="100000"/>
              </a:lnSpc>
              <a:spcBef>
                <a:spcPts val="600"/>
              </a:spcBef>
              <a:spcAft>
                <a:spcPts val="600"/>
              </a:spcAft>
              <a:tabLst>
                <a:tab pos="361950" algn="l"/>
              </a:tabLst>
              <a:defRPr/>
            </a:pPr>
            <a:r>
              <a:rPr lang="de-DE" dirty="0">
                <a:latin typeface="Century Gothic" panose="020B0502020202020204" pitchFamily="34" charset="0"/>
              </a:rPr>
              <a:t>Der Begriff „</a:t>
            </a:r>
            <a:r>
              <a:rPr lang="de-DE" b="1" dirty="0">
                <a:solidFill>
                  <a:srgbClr val="00B0F0"/>
                </a:solidFill>
                <a:latin typeface="Century Gothic" panose="020B0502020202020204" pitchFamily="34" charset="0"/>
              </a:rPr>
              <a:t>wesentliche Unsicherheit</a:t>
            </a:r>
            <a:r>
              <a:rPr lang="de-DE" dirty="0">
                <a:latin typeface="Century Gothic" panose="020B0502020202020204" pitchFamily="34" charset="0"/>
              </a:rPr>
              <a:t>“ entspricht gemäß </a:t>
            </a:r>
            <a:r>
              <a:rPr lang="de-DE" b="1" dirty="0">
                <a:solidFill>
                  <a:srgbClr val="00B0F0"/>
                </a:solidFill>
                <a:latin typeface="Century Gothic" panose="020B0502020202020204" pitchFamily="34" charset="0"/>
              </a:rPr>
              <a:t>IDW PS 270 n.F. (10.2021)</a:t>
            </a:r>
            <a:r>
              <a:rPr lang="de-DE" dirty="0">
                <a:solidFill>
                  <a:srgbClr val="00B0F0"/>
                </a:solidFill>
                <a:latin typeface="Century Gothic" panose="020B0502020202020204" pitchFamily="34" charset="0"/>
              </a:rPr>
              <a:t> </a:t>
            </a:r>
            <a:r>
              <a:rPr lang="de-DE" dirty="0">
                <a:latin typeface="Century Gothic" panose="020B0502020202020204" pitchFamily="34" charset="0"/>
              </a:rPr>
              <a:t>A3 </a:t>
            </a:r>
            <a:r>
              <a:rPr lang="de-DE">
                <a:latin typeface="Century Gothic" panose="020B0502020202020204" pitchFamily="34" charset="0"/>
              </a:rPr>
              <a:t>den </a:t>
            </a:r>
            <a:r>
              <a:rPr lang="de-DE" b="1">
                <a:solidFill>
                  <a:srgbClr val="00B0F0"/>
                </a:solidFill>
                <a:latin typeface="Century Gothic" panose="020B0502020202020204" pitchFamily="34" charset="0"/>
              </a:rPr>
              <a:t>bestandsgefährdenden</a:t>
            </a:r>
            <a:br>
              <a:rPr lang="de-DE" b="1">
                <a:solidFill>
                  <a:srgbClr val="00B0F0"/>
                </a:solidFill>
                <a:latin typeface="Century Gothic" panose="020B0502020202020204" pitchFamily="34" charset="0"/>
              </a:rPr>
            </a:br>
            <a:r>
              <a:rPr lang="de-DE" b="1">
                <a:solidFill>
                  <a:srgbClr val="00B0F0"/>
                </a:solidFill>
                <a:latin typeface="Century Gothic" panose="020B0502020202020204" pitchFamily="34" charset="0"/>
              </a:rPr>
              <a:t>Risiken</a:t>
            </a:r>
            <a:r>
              <a:rPr lang="de-DE">
                <a:solidFill>
                  <a:srgbClr val="00B0F0"/>
                </a:solidFill>
                <a:latin typeface="Century Gothic" panose="020B0502020202020204" pitchFamily="34" charset="0"/>
              </a:rPr>
              <a:t>  </a:t>
            </a:r>
            <a:r>
              <a:rPr lang="de-DE" dirty="0">
                <a:latin typeface="Century Gothic" panose="020B0502020202020204" pitchFamily="34" charset="0"/>
              </a:rPr>
              <a:t>i. S. v. § 322 Abs. 2 Satz 3 HGB.</a:t>
            </a:r>
          </a:p>
          <a:p>
            <a:pPr marL="442913">
              <a:lnSpc>
                <a:spcPct val="100000"/>
              </a:lnSpc>
              <a:spcBef>
                <a:spcPts val="600"/>
              </a:spcBef>
              <a:spcAft>
                <a:spcPts val="600"/>
              </a:spcAft>
              <a:defRPr/>
            </a:pPr>
            <a:r>
              <a:rPr lang="de-DE" b="1" dirty="0">
                <a:latin typeface="Century Gothic" panose="020B0502020202020204" pitchFamily="34" charset="0"/>
              </a:rPr>
              <a:t>Definition:</a:t>
            </a:r>
          </a:p>
          <a:p>
            <a:pPr marL="442913">
              <a:lnSpc>
                <a:spcPct val="100000"/>
              </a:lnSpc>
              <a:spcBef>
                <a:spcPts val="600"/>
              </a:spcBef>
              <a:spcAft>
                <a:spcPts val="600"/>
              </a:spcAft>
              <a:defRPr/>
            </a:pPr>
            <a:r>
              <a:rPr lang="de-DE" dirty="0">
                <a:latin typeface="Century Gothic" panose="020B0502020202020204" pitchFamily="34" charset="0"/>
              </a:rPr>
              <a:t>Unter </a:t>
            </a:r>
            <a:r>
              <a:rPr lang="de-DE" b="1" dirty="0">
                <a:solidFill>
                  <a:srgbClr val="00B0F0"/>
                </a:solidFill>
                <a:latin typeface="Century Gothic" panose="020B0502020202020204" pitchFamily="34" charset="0"/>
              </a:rPr>
              <a:t>wesentlicher Unsicherheit</a:t>
            </a:r>
            <a:r>
              <a:rPr lang="de-DE" dirty="0">
                <a:solidFill>
                  <a:srgbClr val="00B0F0"/>
                </a:solidFill>
                <a:latin typeface="Century Gothic" panose="020B0502020202020204" pitchFamily="34" charset="0"/>
              </a:rPr>
              <a:t> </a:t>
            </a:r>
            <a:r>
              <a:rPr lang="de-DE" dirty="0">
                <a:latin typeface="Century Gothic" panose="020B0502020202020204" pitchFamily="34" charset="0"/>
              </a:rPr>
              <a:t>im Zusammenhang mit Ereignissen und Gegebenheiten </a:t>
            </a:r>
            <a:r>
              <a:rPr lang="de-DE">
                <a:latin typeface="Century Gothic" panose="020B0502020202020204" pitchFamily="34" charset="0"/>
              </a:rPr>
              <a:t>werden solche</a:t>
            </a:r>
            <a:br>
              <a:rPr lang="de-DE">
                <a:latin typeface="Century Gothic" panose="020B0502020202020204" pitchFamily="34" charset="0"/>
              </a:rPr>
            </a:br>
            <a:r>
              <a:rPr lang="de-DE">
                <a:latin typeface="Century Gothic" panose="020B0502020202020204" pitchFamily="34" charset="0"/>
              </a:rPr>
              <a:t>verstanden</a:t>
            </a:r>
            <a:r>
              <a:rPr lang="de-DE" dirty="0">
                <a:latin typeface="Century Gothic" panose="020B0502020202020204" pitchFamily="34" charset="0"/>
              </a:rPr>
              <a:t>, die </a:t>
            </a:r>
          </a:p>
          <a:p>
            <a:pPr marL="715963" lvl="1" indent="-273050">
              <a:lnSpc>
                <a:spcPct val="100000"/>
              </a:lnSpc>
              <a:spcBef>
                <a:spcPts val="600"/>
              </a:spcBef>
              <a:spcAft>
                <a:spcPts val="600"/>
              </a:spcAft>
              <a:buFont typeface="Arial" panose="020B0604020202020204" pitchFamily="34" charset="0"/>
              <a:buChar char="•"/>
              <a:defRPr/>
            </a:pPr>
            <a:r>
              <a:rPr lang="de-DE" dirty="0">
                <a:latin typeface="Century Gothic" panose="020B0502020202020204" pitchFamily="34" charset="0"/>
              </a:rPr>
              <a:t>bedeutsame </a:t>
            </a:r>
            <a:r>
              <a:rPr lang="de-DE" b="1" dirty="0">
                <a:solidFill>
                  <a:srgbClr val="FF0000"/>
                </a:solidFill>
                <a:latin typeface="Century Gothic" panose="020B0502020202020204" pitchFamily="34" charset="0"/>
              </a:rPr>
              <a:t>Zweifel an der Fortführungsfähigkeit</a:t>
            </a:r>
            <a:r>
              <a:rPr lang="de-DE" dirty="0">
                <a:solidFill>
                  <a:srgbClr val="FF0000"/>
                </a:solidFill>
                <a:latin typeface="Century Gothic" panose="020B0502020202020204" pitchFamily="34" charset="0"/>
              </a:rPr>
              <a:t> </a:t>
            </a:r>
            <a:r>
              <a:rPr lang="de-DE" dirty="0">
                <a:latin typeface="Century Gothic" panose="020B0502020202020204" pitchFamily="34" charset="0"/>
              </a:rPr>
              <a:t>der Unternehmenstätigkeit hervorrufen können und</a:t>
            </a:r>
          </a:p>
          <a:p>
            <a:pPr marL="715963" lvl="1" indent="-273050">
              <a:lnSpc>
                <a:spcPct val="100000"/>
              </a:lnSpc>
              <a:spcBef>
                <a:spcPts val="600"/>
              </a:spcBef>
              <a:spcAft>
                <a:spcPts val="600"/>
              </a:spcAft>
              <a:buFont typeface="Arial" panose="020B0604020202020204" pitchFamily="34" charset="0"/>
              <a:buChar char="•"/>
              <a:defRPr/>
            </a:pPr>
            <a:r>
              <a:rPr lang="de-DE" dirty="0">
                <a:latin typeface="Century Gothic" panose="020B0502020202020204" pitchFamily="34" charset="0"/>
              </a:rPr>
              <a:t>das Unternehmen deshalb u.U. </a:t>
            </a:r>
            <a:r>
              <a:rPr lang="de-DE" b="1" dirty="0">
                <a:solidFill>
                  <a:srgbClr val="FF0000"/>
                </a:solidFill>
                <a:latin typeface="Century Gothic" panose="020B0502020202020204" pitchFamily="34" charset="0"/>
              </a:rPr>
              <a:t>nicht mehr in der Lage</a:t>
            </a:r>
            <a:r>
              <a:rPr lang="de-DE" dirty="0">
                <a:solidFill>
                  <a:srgbClr val="FF0000"/>
                </a:solidFill>
                <a:latin typeface="Century Gothic" panose="020B0502020202020204" pitchFamily="34" charset="0"/>
              </a:rPr>
              <a:t> </a:t>
            </a:r>
            <a:r>
              <a:rPr lang="de-DE" dirty="0">
                <a:latin typeface="Century Gothic" panose="020B0502020202020204" pitchFamily="34" charset="0"/>
              </a:rPr>
              <a:t>ist, die </a:t>
            </a:r>
            <a:r>
              <a:rPr lang="de-DE" b="1" dirty="0">
                <a:solidFill>
                  <a:srgbClr val="FF0000"/>
                </a:solidFill>
                <a:latin typeface="Century Gothic" panose="020B0502020202020204" pitchFamily="34" charset="0"/>
              </a:rPr>
              <a:t>Vermögenswerte</a:t>
            </a:r>
            <a:r>
              <a:rPr lang="de-DE" b="1" dirty="0">
                <a:latin typeface="Century Gothic" panose="020B0502020202020204" pitchFamily="34" charset="0"/>
              </a:rPr>
              <a:t> </a:t>
            </a:r>
            <a:r>
              <a:rPr lang="de-DE" b="1" dirty="0">
                <a:solidFill>
                  <a:srgbClr val="FF0000"/>
                </a:solidFill>
                <a:latin typeface="Century Gothic" panose="020B0502020202020204" pitchFamily="34" charset="0"/>
              </a:rPr>
              <a:t>zu </a:t>
            </a:r>
            <a:r>
              <a:rPr lang="de-DE" b="1">
                <a:solidFill>
                  <a:srgbClr val="FF0000"/>
                </a:solidFill>
                <a:latin typeface="Century Gothic" panose="020B0502020202020204" pitchFamily="34" charset="0"/>
              </a:rPr>
              <a:t>realisieren </a:t>
            </a:r>
            <a:r>
              <a:rPr lang="de-DE">
                <a:latin typeface="Century Gothic" panose="020B0502020202020204" pitchFamily="34" charset="0"/>
              </a:rPr>
              <a:t>und</a:t>
            </a:r>
            <a:br>
              <a:rPr lang="de-DE">
                <a:latin typeface="Century Gothic" panose="020B0502020202020204" pitchFamily="34" charset="0"/>
              </a:rPr>
            </a:br>
            <a:r>
              <a:rPr lang="de-DE" b="1">
                <a:solidFill>
                  <a:srgbClr val="FF0000"/>
                </a:solidFill>
                <a:latin typeface="Century Gothic" panose="020B0502020202020204" pitchFamily="34" charset="0"/>
              </a:rPr>
              <a:t>Schulden </a:t>
            </a:r>
            <a:r>
              <a:rPr lang="de-DE" b="1" dirty="0">
                <a:solidFill>
                  <a:srgbClr val="FF0000"/>
                </a:solidFill>
                <a:latin typeface="Century Gothic" panose="020B0502020202020204" pitchFamily="34" charset="0"/>
              </a:rPr>
              <a:t>zu begleichen</a:t>
            </a:r>
            <a:r>
              <a:rPr lang="de-DE" dirty="0">
                <a:latin typeface="Century Gothic" panose="020B0502020202020204" pitchFamily="34" charset="0"/>
              </a:rPr>
              <a:t>.</a:t>
            </a:r>
          </a:p>
        </p:txBody>
      </p:sp>
      <p:sp>
        <p:nvSpPr>
          <p:cNvPr id="787459" name="Rectangle 2">
            <a:extLst>
              <a:ext uri="{FF2B5EF4-FFF2-40B4-BE49-F238E27FC236}">
                <a16:creationId xmlns:a16="http://schemas.microsoft.com/office/drawing/2014/main" id="{E365FF69-6A63-4824-8D6D-412D6CB03D2C}"/>
              </a:ext>
            </a:extLst>
          </p:cNvPr>
          <p:cNvSpPr txBox="1">
            <a:spLocks/>
          </p:cNvSpPr>
          <p:nvPr/>
        </p:nvSpPr>
        <p:spPr bwMode="auto">
          <a:xfrm>
            <a:off x="1063916" y="82635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9.1 Wesentliche Neuerungen</a:t>
            </a:r>
          </a:p>
        </p:txBody>
      </p:sp>
      <p:sp>
        <p:nvSpPr>
          <p:cNvPr id="787463" name="Rectangle 2">
            <a:extLst>
              <a:ext uri="{FF2B5EF4-FFF2-40B4-BE49-F238E27FC236}">
                <a16:creationId xmlns:a16="http://schemas.microsoft.com/office/drawing/2014/main" id="{981089CE-7401-4A10-8AB6-C9A99DB3EDA0}"/>
              </a:ext>
            </a:extLst>
          </p:cNvPr>
          <p:cNvSpPr txBox="1">
            <a:spLocks/>
          </p:cNvSpPr>
          <p:nvPr/>
        </p:nvSpPr>
        <p:spPr bwMode="auto">
          <a:xfrm>
            <a:off x="1064066" y="1196875"/>
            <a:ext cx="1100860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b="1" dirty="0">
                <a:solidFill>
                  <a:srgbClr val="00B0F0"/>
                </a:solidFill>
                <a:latin typeface="Century Gothic" panose="020B0502020202020204" pitchFamily="34" charset="0"/>
              </a:rPr>
              <a:t>9.1.1 Anpassungen an den ISA [DE] 570 (</a:t>
            </a:r>
            <a:r>
              <a:rPr lang="de-DE" altLang="de-DE" b="1" dirty="0" err="1">
                <a:solidFill>
                  <a:srgbClr val="00B0F0"/>
                </a:solidFill>
                <a:latin typeface="Century Gothic" panose="020B0502020202020204" pitchFamily="34" charset="0"/>
              </a:rPr>
              <a:t>Revised</a:t>
            </a:r>
            <a:r>
              <a:rPr lang="de-DE" altLang="de-DE" b="1" dirty="0">
                <a:solidFill>
                  <a:srgbClr val="00B0F0"/>
                </a:solidFill>
                <a:latin typeface="Century Gothic" panose="020B0502020202020204" pitchFamily="34" charset="0"/>
              </a:rPr>
              <a:t>)</a:t>
            </a:r>
          </a:p>
        </p:txBody>
      </p:sp>
      <p:sp>
        <p:nvSpPr>
          <p:cNvPr id="10" name="Textfeld 1">
            <a:extLst>
              <a:ext uri="{FF2B5EF4-FFF2-40B4-BE49-F238E27FC236}">
                <a16:creationId xmlns:a16="http://schemas.microsoft.com/office/drawing/2014/main" id="{73FDE88C-34F1-4D58-9959-F0F1320B19F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5027DF97-635A-4201-A5A6-B348282B6FF3}"/>
              </a:ext>
            </a:extLst>
          </p:cNvPr>
          <p:cNvSpPr>
            <a:spLocks noGrp="1" noChangeArrowheads="1"/>
          </p:cNvSpPr>
          <p:nvPr>
            <p:ph idx="4294967295"/>
          </p:nvPr>
        </p:nvSpPr>
        <p:spPr>
          <a:xfrm>
            <a:off x="767408" y="1457325"/>
            <a:ext cx="11049000" cy="606425"/>
          </a:xfrm>
          <a:prstGeom prst="rect">
            <a:avLst/>
          </a:prstGeom>
        </p:spPr>
        <p:txBody>
          <a:bodyPr/>
          <a:lstStyle/>
          <a:p>
            <a:pPr marL="442913" indent="-261938">
              <a:lnSpc>
                <a:spcPct val="100000"/>
              </a:lnSpc>
              <a:spcBef>
                <a:spcPts val="600"/>
              </a:spcBef>
              <a:spcAft>
                <a:spcPts val="600"/>
              </a:spcAft>
              <a:buFont typeface="+mj-lt"/>
              <a:buAutoNum type="arabicPeriod" startAt="2"/>
              <a:defRPr/>
            </a:pPr>
            <a:r>
              <a:rPr lang="de-DE" sz="1600" b="1" dirty="0">
                <a:latin typeface="Century Gothic" panose="020B0502020202020204" pitchFamily="34" charset="0"/>
              </a:rPr>
              <a:t>Anpassung</a:t>
            </a:r>
          </a:p>
          <a:p>
            <a:pPr marL="180975">
              <a:lnSpc>
                <a:spcPct val="100000"/>
              </a:lnSpc>
              <a:spcBef>
                <a:spcPts val="0"/>
              </a:spcBef>
              <a:spcAft>
                <a:spcPts val="600"/>
              </a:spcAft>
              <a:defRPr/>
            </a:pPr>
            <a:r>
              <a:rPr lang="de-DE" sz="1600" dirty="0">
                <a:latin typeface="Century Gothic" panose="020B0502020202020204" pitchFamily="34" charset="0"/>
              </a:rPr>
              <a:t>Vergleichbar den ISA unterscheidet das IDW wie folgt:</a:t>
            </a:r>
          </a:p>
        </p:txBody>
      </p:sp>
      <p:sp>
        <p:nvSpPr>
          <p:cNvPr id="789508" name="Rectangle 2">
            <a:extLst>
              <a:ext uri="{FF2B5EF4-FFF2-40B4-BE49-F238E27FC236}">
                <a16:creationId xmlns:a16="http://schemas.microsoft.com/office/drawing/2014/main" id="{5940A2A0-7933-46CA-B173-F49580F80683}"/>
              </a:ext>
            </a:extLst>
          </p:cNvPr>
          <p:cNvSpPr>
            <a:spLocks noChangeArrowheads="1"/>
          </p:cNvSpPr>
          <p:nvPr/>
        </p:nvSpPr>
        <p:spPr bwMode="auto">
          <a:xfrm>
            <a:off x="695400" y="-14102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cxnSp>
        <p:nvCxnSpPr>
          <p:cNvPr id="14" name="Gerade Verbindung 13">
            <a:extLst>
              <a:ext uri="{FF2B5EF4-FFF2-40B4-BE49-F238E27FC236}">
                <a16:creationId xmlns:a16="http://schemas.microsoft.com/office/drawing/2014/main" id="{A0150E7E-93F0-4B58-86B5-82A15858FDCA}"/>
              </a:ext>
            </a:extLst>
          </p:cNvPr>
          <p:cNvCxnSpPr/>
          <p:nvPr/>
        </p:nvCxnSpPr>
        <p:spPr>
          <a:xfrm>
            <a:off x="5367413" y="2805380"/>
            <a:ext cx="1587" cy="250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AF9FF967-5E18-4E17-8247-F52939EA7B79}"/>
              </a:ext>
            </a:extLst>
          </p:cNvPr>
          <p:cNvCxnSpPr>
            <a:cxnSpLocks/>
          </p:cNvCxnSpPr>
          <p:nvPr/>
        </p:nvCxnSpPr>
        <p:spPr>
          <a:xfrm>
            <a:off x="3354463" y="3056205"/>
            <a:ext cx="40370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7625873A-E63C-4B61-989D-A99562C5F0FD}"/>
              </a:ext>
            </a:extLst>
          </p:cNvPr>
          <p:cNvCxnSpPr>
            <a:cxnSpLocks/>
            <a:stCxn id="12" idx="0"/>
          </p:cNvCxnSpPr>
          <p:nvPr/>
        </p:nvCxnSpPr>
        <p:spPr>
          <a:xfrm flipH="1" flipV="1">
            <a:off x="3354463" y="3056206"/>
            <a:ext cx="794" cy="207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BC5F3191-50B7-41E7-8374-A75BC6E6556D}"/>
              </a:ext>
            </a:extLst>
          </p:cNvPr>
          <p:cNvCxnSpPr>
            <a:cxnSpLocks/>
            <a:stCxn id="13" idx="0"/>
          </p:cNvCxnSpPr>
          <p:nvPr/>
        </p:nvCxnSpPr>
        <p:spPr>
          <a:xfrm flipH="1" flipV="1">
            <a:off x="7388300" y="3056206"/>
            <a:ext cx="2382" cy="207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bgerundetes Rechteck 10">
            <a:extLst>
              <a:ext uri="{FF2B5EF4-FFF2-40B4-BE49-F238E27FC236}">
                <a16:creationId xmlns:a16="http://schemas.microsoft.com/office/drawing/2014/main" id="{2E3F1C04-CEE2-40BA-A4CF-D183B1293609}"/>
              </a:ext>
            </a:extLst>
          </p:cNvPr>
          <p:cNvSpPr/>
          <p:nvPr/>
        </p:nvSpPr>
        <p:spPr>
          <a:xfrm>
            <a:off x="3346525" y="2186255"/>
            <a:ext cx="4041775" cy="6477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defRPr/>
            </a:pPr>
            <a:r>
              <a:rPr lang="de-DE" sz="1400" b="1" dirty="0">
                <a:solidFill>
                  <a:schemeClr val="bg1"/>
                </a:solidFill>
                <a:latin typeface="Century Gothic" panose="020B0502020202020204" pitchFamily="34" charset="0"/>
              </a:rPr>
              <a:t>Aufstellung von Abschlüssen nach Rechnungslegungsgrundsätzen zur</a:t>
            </a:r>
          </a:p>
        </p:txBody>
      </p:sp>
      <p:sp>
        <p:nvSpPr>
          <p:cNvPr id="20" name="Abgerundetes Rechteck 19">
            <a:extLst>
              <a:ext uri="{FF2B5EF4-FFF2-40B4-BE49-F238E27FC236}">
                <a16:creationId xmlns:a16="http://schemas.microsoft.com/office/drawing/2014/main" id="{B48D9FEC-E8E7-4F02-BB86-9C316691FD89}"/>
              </a:ext>
            </a:extLst>
          </p:cNvPr>
          <p:cNvSpPr/>
          <p:nvPr/>
        </p:nvSpPr>
        <p:spPr>
          <a:xfrm>
            <a:off x="1852339" y="5110430"/>
            <a:ext cx="3004249" cy="11985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defRPr/>
            </a:pPr>
            <a:r>
              <a:rPr lang="de-DE" sz="1400" dirty="0">
                <a:solidFill>
                  <a:srgbClr val="000000"/>
                </a:solidFill>
                <a:latin typeface="Century Gothic" panose="020B0502020202020204" pitchFamily="34" charset="0"/>
              </a:rPr>
              <a:t>nach den allgemeinen handelsrechtlichen Vorschriften, die für alle Kaufleute gelten</a:t>
            </a:r>
          </a:p>
        </p:txBody>
      </p:sp>
      <p:sp>
        <p:nvSpPr>
          <p:cNvPr id="21" name="Abgerundetes Rechteck 20">
            <a:extLst>
              <a:ext uri="{FF2B5EF4-FFF2-40B4-BE49-F238E27FC236}">
                <a16:creationId xmlns:a16="http://schemas.microsoft.com/office/drawing/2014/main" id="{ABE18A91-8AE5-4AB7-A915-074E248A24F2}"/>
              </a:ext>
            </a:extLst>
          </p:cNvPr>
          <p:cNvSpPr/>
          <p:nvPr/>
        </p:nvSpPr>
        <p:spPr>
          <a:xfrm>
            <a:off x="5887597" y="5110430"/>
            <a:ext cx="3006169" cy="11985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defRPr/>
            </a:pPr>
            <a:r>
              <a:rPr lang="de-DE" sz="1400" dirty="0">
                <a:solidFill>
                  <a:srgbClr val="000000"/>
                </a:solidFill>
                <a:latin typeface="Century Gothic" panose="020B0502020202020204" pitchFamily="34" charset="0"/>
              </a:rPr>
              <a:t>nach den  handelsrechtlichen Vorschriften für Kapitalgesellschaften oder nach IFRS</a:t>
            </a:r>
          </a:p>
        </p:txBody>
      </p:sp>
      <p:cxnSp>
        <p:nvCxnSpPr>
          <p:cNvPr id="18" name="Gerade Verbindung mit Pfeil 17">
            <a:extLst>
              <a:ext uri="{FF2B5EF4-FFF2-40B4-BE49-F238E27FC236}">
                <a16:creationId xmlns:a16="http://schemas.microsoft.com/office/drawing/2014/main" id="{65700FFE-B64E-4D6F-9484-9044082FA23F}"/>
              </a:ext>
            </a:extLst>
          </p:cNvPr>
          <p:cNvCxnSpPr>
            <a:cxnSpLocks/>
          </p:cNvCxnSpPr>
          <p:nvPr/>
        </p:nvCxnSpPr>
        <p:spPr>
          <a:xfrm>
            <a:off x="3354463" y="4624655"/>
            <a:ext cx="0" cy="4857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EB46720F-7E3A-4D57-BC49-12B3F8AB3B25}"/>
              </a:ext>
            </a:extLst>
          </p:cNvPr>
          <p:cNvCxnSpPr>
            <a:cxnSpLocks/>
          </p:cNvCxnSpPr>
          <p:nvPr/>
        </p:nvCxnSpPr>
        <p:spPr>
          <a:xfrm>
            <a:off x="7393063" y="4624655"/>
            <a:ext cx="0" cy="4857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Abgerundetes Rechteck 11">
            <a:extLst>
              <a:ext uri="{FF2B5EF4-FFF2-40B4-BE49-F238E27FC236}">
                <a16:creationId xmlns:a16="http://schemas.microsoft.com/office/drawing/2014/main" id="{68EDBF19-BAB1-4DE3-96D5-BFB4D80D553B}"/>
              </a:ext>
            </a:extLst>
          </p:cNvPr>
          <p:cNvSpPr/>
          <p:nvPr/>
        </p:nvSpPr>
        <p:spPr>
          <a:xfrm>
            <a:off x="1852172" y="3264168"/>
            <a:ext cx="3006169" cy="153035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spcAft>
                <a:spcPts val="600"/>
              </a:spcAft>
              <a:defRPr/>
            </a:pPr>
            <a:r>
              <a:rPr lang="de-DE" sz="1400" b="1" dirty="0">
                <a:solidFill>
                  <a:srgbClr val="000000"/>
                </a:solidFill>
                <a:latin typeface="Century Gothic" panose="020B0502020202020204" pitchFamily="34" charset="0"/>
              </a:rPr>
              <a:t>Ordnungsmäßigkeit</a:t>
            </a:r>
          </a:p>
          <a:p>
            <a:pPr algn="ctr" eaLnBrk="1" hangingPunct="1">
              <a:defRPr/>
            </a:pPr>
            <a:r>
              <a:rPr lang="de-DE" sz="1400" dirty="0">
                <a:solidFill>
                  <a:srgbClr val="000000"/>
                </a:solidFill>
                <a:latin typeface="Century Gothic" panose="020B0502020202020204" pitchFamily="34" charset="0"/>
              </a:rPr>
              <a:t>Abschlüsse nach den für alle Kaufleute geltenden Vorschriften des HGB </a:t>
            </a:r>
          </a:p>
          <a:p>
            <a:pPr algn="ctr" eaLnBrk="1" hangingPunct="1">
              <a:defRPr/>
            </a:pPr>
            <a:r>
              <a:rPr lang="de-DE" sz="1400" dirty="0">
                <a:solidFill>
                  <a:srgbClr val="000000"/>
                </a:solidFill>
                <a:latin typeface="Century Gothic" panose="020B0502020202020204" pitchFamily="34" charset="0"/>
              </a:rPr>
              <a:t>(§§ 238 – 256a HGB)</a:t>
            </a:r>
          </a:p>
        </p:txBody>
      </p:sp>
      <p:sp>
        <p:nvSpPr>
          <p:cNvPr id="13" name="Abgerundetes Rechteck 12">
            <a:extLst>
              <a:ext uri="{FF2B5EF4-FFF2-40B4-BE49-F238E27FC236}">
                <a16:creationId xmlns:a16="http://schemas.microsoft.com/office/drawing/2014/main" id="{1DCF7B11-0A58-4C36-9663-A044674B336E}"/>
              </a:ext>
            </a:extLst>
          </p:cNvPr>
          <p:cNvSpPr/>
          <p:nvPr/>
        </p:nvSpPr>
        <p:spPr>
          <a:xfrm>
            <a:off x="5887597" y="3264168"/>
            <a:ext cx="3006169" cy="152876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spcAft>
                <a:spcPts val="600"/>
              </a:spcAft>
              <a:defRPr/>
            </a:pPr>
            <a:r>
              <a:rPr lang="de-DE" sz="1400" b="1" dirty="0">
                <a:solidFill>
                  <a:srgbClr val="000000"/>
                </a:solidFill>
                <a:latin typeface="Century Gothic" panose="020B0502020202020204" pitchFamily="34" charset="0"/>
              </a:rPr>
              <a:t>sachgerechten</a:t>
            </a:r>
            <a:r>
              <a:rPr lang="de-DE" sz="1400" dirty="0">
                <a:solidFill>
                  <a:srgbClr val="000000"/>
                </a:solidFill>
                <a:latin typeface="Century Gothic" panose="020B0502020202020204" pitchFamily="34" charset="0"/>
              </a:rPr>
              <a:t> </a:t>
            </a:r>
            <a:r>
              <a:rPr lang="de-DE" sz="1400" b="1" dirty="0">
                <a:solidFill>
                  <a:srgbClr val="000000"/>
                </a:solidFill>
                <a:latin typeface="Century Gothic" panose="020B0502020202020204" pitchFamily="34" charset="0"/>
              </a:rPr>
              <a:t>Gesamtdarstellung</a:t>
            </a:r>
          </a:p>
          <a:p>
            <a:pPr algn="ctr" eaLnBrk="1" hangingPunct="1">
              <a:defRPr/>
            </a:pPr>
            <a:r>
              <a:rPr lang="de-DE" sz="1400" dirty="0">
                <a:solidFill>
                  <a:srgbClr val="000000"/>
                </a:solidFill>
                <a:latin typeface="Century Gothic" panose="020B0502020202020204" pitchFamily="34" charset="0"/>
              </a:rPr>
              <a:t>Abschlüsse nach den für </a:t>
            </a:r>
            <a:r>
              <a:rPr lang="de-DE" sz="1400" dirty="0" err="1">
                <a:solidFill>
                  <a:srgbClr val="000000"/>
                </a:solidFill>
                <a:latin typeface="Century Gothic" panose="020B0502020202020204" pitchFamily="34" charset="0"/>
              </a:rPr>
              <a:t>KapG</a:t>
            </a:r>
            <a:r>
              <a:rPr lang="de-DE" sz="1400" dirty="0">
                <a:solidFill>
                  <a:srgbClr val="000000"/>
                </a:solidFill>
                <a:latin typeface="Century Gothic" panose="020B0502020202020204" pitchFamily="34" charset="0"/>
              </a:rPr>
              <a:t> geltenden Vorschriften des HGB oder IFRS</a:t>
            </a:r>
          </a:p>
        </p:txBody>
      </p:sp>
      <p:sp>
        <p:nvSpPr>
          <p:cNvPr id="789522" name="Rectangle 2">
            <a:extLst>
              <a:ext uri="{FF2B5EF4-FFF2-40B4-BE49-F238E27FC236}">
                <a16:creationId xmlns:a16="http://schemas.microsoft.com/office/drawing/2014/main" id="{46370247-CF19-463D-B1AE-5D983818F1F6}"/>
              </a:ext>
            </a:extLst>
          </p:cNvPr>
          <p:cNvSpPr txBox="1">
            <a:spLocks/>
          </p:cNvSpPr>
          <p:nvPr/>
        </p:nvSpPr>
        <p:spPr bwMode="auto">
          <a:xfrm>
            <a:off x="1055440" y="1043466"/>
            <a:ext cx="10868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9.1.1 Anpassungen an den ISA [DE] 570 (</a:t>
            </a:r>
            <a:r>
              <a:rPr lang="de-DE" altLang="de-DE" sz="1600" b="1" dirty="0" err="1">
                <a:solidFill>
                  <a:srgbClr val="00B0F0"/>
                </a:solidFill>
                <a:latin typeface="Century Gothic" panose="020B0502020202020204" pitchFamily="34" charset="0"/>
              </a:rPr>
              <a:t>Revised</a:t>
            </a:r>
            <a:r>
              <a:rPr lang="de-DE" altLang="de-DE" sz="1600" b="1" dirty="0">
                <a:solidFill>
                  <a:srgbClr val="00B0F0"/>
                </a:solidFill>
                <a:latin typeface="Century Gothic" panose="020B0502020202020204" pitchFamily="34" charset="0"/>
              </a:rPr>
              <a:t>); Forts.</a:t>
            </a:r>
          </a:p>
        </p:txBody>
      </p:sp>
      <p:sp>
        <p:nvSpPr>
          <p:cNvPr id="22" name="Textfeld 1">
            <a:extLst>
              <a:ext uri="{FF2B5EF4-FFF2-40B4-BE49-F238E27FC236}">
                <a16:creationId xmlns:a16="http://schemas.microsoft.com/office/drawing/2014/main" id="{B5EC2B0A-8312-4DFE-A43C-329A03F6643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69269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2.2.2 Risikobeurteilung nach ISA [DE] 315 (</a:t>
            </a:r>
            <a:r>
              <a:rPr lang="de-DE" altLang="de-DE" sz="1600" b="1" dirty="0" err="1">
                <a:solidFill>
                  <a:srgbClr val="00B0F0"/>
                </a:solidFill>
                <a:latin typeface="Century Gothic" panose="020B0502020202020204" pitchFamily="34" charset="0"/>
              </a:rPr>
              <a:t>Revised</a:t>
            </a:r>
            <a:r>
              <a:rPr lang="de-DE" altLang="de-DE" sz="1600" b="1" dirty="0">
                <a:solidFill>
                  <a:srgbClr val="00B0F0"/>
                </a:solidFill>
                <a:latin typeface="Century Gothic" panose="020B0502020202020204" pitchFamily="34" charset="0"/>
              </a:rPr>
              <a:t> 2019) oder ISA [DE] 540</a:t>
            </a:r>
          </a:p>
        </p:txBody>
      </p:sp>
      <p:sp>
        <p:nvSpPr>
          <p:cNvPr id="8" name="Rechteck: abgerundete Ecken 7">
            <a:extLst>
              <a:ext uri="{FF2B5EF4-FFF2-40B4-BE49-F238E27FC236}">
                <a16:creationId xmlns:a16="http://schemas.microsoft.com/office/drawing/2014/main" id="{8FD18C29-A7C9-4CEC-951A-A1FF15FD4211}"/>
              </a:ext>
            </a:extLst>
          </p:cNvPr>
          <p:cNvSpPr/>
          <p:nvPr/>
        </p:nvSpPr>
        <p:spPr>
          <a:xfrm>
            <a:off x="1592144" y="1172409"/>
            <a:ext cx="7902609" cy="5945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Relevante</a:t>
            </a:r>
            <a:r>
              <a:rPr lang="de-DE" sz="1200" dirty="0">
                <a:solidFill>
                  <a:schemeClr val="tx1"/>
                </a:solidFill>
                <a:latin typeface="Century Gothic" panose="020B0502020202020204" pitchFamily="34" charset="0"/>
              </a:rPr>
              <a:t> </a:t>
            </a:r>
            <a:r>
              <a:rPr lang="de-DE" sz="1200" b="1" dirty="0">
                <a:solidFill>
                  <a:schemeClr val="tx1"/>
                </a:solidFill>
                <a:latin typeface="Century Gothic" panose="020B0502020202020204" pitchFamily="34" charset="0"/>
              </a:rPr>
              <a:t>Risiken</a:t>
            </a:r>
            <a:r>
              <a:rPr lang="de-DE" sz="1200" dirty="0">
                <a:solidFill>
                  <a:schemeClr val="tx1"/>
                </a:solidFill>
                <a:latin typeface="Century Gothic" panose="020B0502020202020204" pitchFamily="34" charset="0"/>
              </a:rPr>
              <a:t> </a:t>
            </a:r>
            <a:r>
              <a:rPr lang="de-DE" sz="1200" b="1" dirty="0">
                <a:solidFill>
                  <a:schemeClr val="tx1"/>
                </a:solidFill>
                <a:latin typeface="Century Gothic" panose="020B0502020202020204" pitchFamily="34" charset="0"/>
              </a:rPr>
              <a:t>wesentlicher falscher Darstellungen auf Aussageebene? </a:t>
            </a:r>
            <a:br>
              <a:rPr lang="de-DE" sz="1200" b="1" dirty="0">
                <a:solidFill>
                  <a:schemeClr val="tx1"/>
                </a:solidFill>
                <a:latin typeface="Century Gothic" panose="020B0502020202020204" pitchFamily="34" charset="0"/>
              </a:rPr>
            </a:br>
            <a:r>
              <a:rPr lang="de-DE" sz="1200" b="1" dirty="0">
                <a:solidFill>
                  <a:schemeClr val="tx1"/>
                </a:solidFill>
                <a:latin typeface="Century Gothic" panose="020B0502020202020204" pitchFamily="34" charset="0"/>
              </a:rPr>
              <a:t>(ISA [DE] 315 (</a:t>
            </a:r>
            <a:r>
              <a:rPr lang="de-DE" sz="1200" b="1" dirty="0" err="1">
                <a:solidFill>
                  <a:schemeClr val="tx1"/>
                </a:solidFill>
                <a:latin typeface="Century Gothic" panose="020B0502020202020204" pitchFamily="34" charset="0"/>
              </a:rPr>
              <a:t>Revised</a:t>
            </a:r>
            <a:r>
              <a:rPr lang="de-DE" sz="1200" b="1" dirty="0">
                <a:solidFill>
                  <a:schemeClr val="tx1"/>
                </a:solidFill>
                <a:latin typeface="Century Gothic" panose="020B0502020202020204" pitchFamily="34" charset="0"/>
              </a:rPr>
              <a:t> 2019) Tz. 25 (b)</a:t>
            </a:r>
          </a:p>
        </p:txBody>
      </p:sp>
      <p:sp>
        <p:nvSpPr>
          <p:cNvPr id="9" name="Rechteck: abgerundete Ecken 8">
            <a:extLst>
              <a:ext uri="{FF2B5EF4-FFF2-40B4-BE49-F238E27FC236}">
                <a16:creationId xmlns:a16="http://schemas.microsoft.com/office/drawing/2014/main" id="{0A30FA23-0DF5-4CCA-BF60-7A092CD0A0FF}"/>
              </a:ext>
            </a:extLst>
          </p:cNvPr>
          <p:cNvSpPr/>
          <p:nvPr/>
        </p:nvSpPr>
        <p:spPr>
          <a:xfrm>
            <a:off x="3809945" y="2290967"/>
            <a:ext cx="5684808" cy="4883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Sind mit diesen Risiken </a:t>
            </a:r>
            <a:r>
              <a:rPr lang="de-DE" sz="1100" b="1" dirty="0">
                <a:solidFill>
                  <a:schemeClr val="tx1"/>
                </a:solidFill>
                <a:latin typeface="Century Gothic" panose="020B0502020202020204" pitchFamily="34" charset="0"/>
              </a:rPr>
              <a:t>Schätzunsicherheiten</a:t>
            </a:r>
            <a:r>
              <a:rPr lang="de-DE" sz="1100" dirty="0">
                <a:solidFill>
                  <a:schemeClr val="tx1"/>
                </a:solidFill>
                <a:latin typeface="Century Gothic" panose="020B0502020202020204" pitchFamily="34" charset="0"/>
              </a:rPr>
              <a:t> verbunden?</a:t>
            </a:r>
          </a:p>
        </p:txBody>
      </p:sp>
      <p:sp>
        <p:nvSpPr>
          <p:cNvPr id="10" name="Rechteck: abgerundete Ecken 9">
            <a:extLst>
              <a:ext uri="{FF2B5EF4-FFF2-40B4-BE49-F238E27FC236}">
                <a16:creationId xmlns:a16="http://schemas.microsoft.com/office/drawing/2014/main" id="{C305E0D8-FDAA-4B61-9556-10FCA8A6059A}"/>
              </a:ext>
            </a:extLst>
          </p:cNvPr>
          <p:cNvSpPr/>
          <p:nvPr/>
        </p:nvSpPr>
        <p:spPr>
          <a:xfrm>
            <a:off x="3809945" y="3292242"/>
            <a:ext cx="5684808" cy="4883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FF0000"/>
                </a:solidFill>
                <a:latin typeface="Century Gothic" panose="020B0502020202020204" pitchFamily="34" charset="0"/>
              </a:rPr>
              <a:t>Grad der Schätzunsicherheit?</a:t>
            </a:r>
          </a:p>
        </p:txBody>
      </p:sp>
      <p:cxnSp>
        <p:nvCxnSpPr>
          <p:cNvPr id="11" name="Gerade Verbindung mit Pfeil 10">
            <a:extLst>
              <a:ext uri="{FF2B5EF4-FFF2-40B4-BE49-F238E27FC236}">
                <a16:creationId xmlns:a16="http://schemas.microsoft.com/office/drawing/2014/main" id="{A2DA80FD-EAFD-47C0-AB93-9E78BCEC3E54}"/>
              </a:ext>
            </a:extLst>
          </p:cNvPr>
          <p:cNvCxnSpPr>
            <a:stCxn id="8" idx="2"/>
          </p:cNvCxnSpPr>
          <p:nvPr/>
        </p:nvCxnSpPr>
        <p:spPr>
          <a:xfrm flipH="1">
            <a:off x="5543448" y="1766979"/>
            <a:ext cx="1" cy="52398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B50F918-C93E-4E2B-8CE9-D91E765AA5E9}"/>
              </a:ext>
            </a:extLst>
          </p:cNvPr>
          <p:cNvCxnSpPr>
            <a:cxnSpLocks/>
          </p:cNvCxnSpPr>
          <p:nvPr/>
        </p:nvCxnSpPr>
        <p:spPr>
          <a:xfrm flipH="1">
            <a:off x="5545008" y="2770158"/>
            <a:ext cx="1" cy="52398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6CA1F7B-485D-45AF-BF8C-C4608485B326}"/>
              </a:ext>
            </a:extLst>
          </p:cNvPr>
          <p:cNvSpPr txBox="1"/>
          <p:nvPr/>
        </p:nvSpPr>
        <p:spPr>
          <a:xfrm>
            <a:off x="5558333" y="1884954"/>
            <a:ext cx="428510" cy="261610"/>
          </a:xfrm>
          <a:prstGeom prst="rect">
            <a:avLst/>
          </a:prstGeom>
          <a:noFill/>
        </p:spPr>
        <p:txBody>
          <a:bodyPr wrap="square" rtlCol="0">
            <a:spAutoFit/>
          </a:bodyPr>
          <a:lstStyle/>
          <a:p>
            <a:r>
              <a:rPr lang="de-DE" sz="1100" b="1" dirty="0">
                <a:latin typeface="Century Gothic" panose="020B0502020202020204" pitchFamily="34" charset="0"/>
              </a:rPr>
              <a:t>ja</a:t>
            </a:r>
          </a:p>
        </p:txBody>
      </p:sp>
      <p:sp>
        <p:nvSpPr>
          <p:cNvPr id="15" name="Textfeld 14">
            <a:extLst>
              <a:ext uri="{FF2B5EF4-FFF2-40B4-BE49-F238E27FC236}">
                <a16:creationId xmlns:a16="http://schemas.microsoft.com/office/drawing/2014/main" id="{71B6706E-293C-479C-8B6B-FE4488B81DE1}"/>
              </a:ext>
            </a:extLst>
          </p:cNvPr>
          <p:cNvSpPr txBox="1"/>
          <p:nvPr/>
        </p:nvSpPr>
        <p:spPr>
          <a:xfrm>
            <a:off x="5553171" y="2890484"/>
            <a:ext cx="428510" cy="261610"/>
          </a:xfrm>
          <a:prstGeom prst="rect">
            <a:avLst/>
          </a:prstGeom>
          <a:noFill/>
        </p:spPr>
        <p:txBody>
          <a:bodyPr wrap="square" rtlCol="0">
            <a:spAutoFit/>
          </a:bodyPr>
          <a:lstStyle/>
          <a:p>
            <a:r>
              <a:rPr lang="de-DE" sz="1100" b="1" dirty="0">
                <a:latin typeface="Century Gothic" panose="020B0502020202020204" pitchFamily="34" charset="0"/>
              </a:rPr>
              <a:t>ja</a:t>
            </a:r>
          </a:p>
        </p:txBody>
      </p:sp>
      <p:sp>
        <p:nvSpPr>
          <p:cNvPr id="16" name="Rechteck: abgerundete Ecken 15">
            <a:extLst>
              <a:ext uri="{FF2B5EF4-FFF2-40B4-BE49-F238E27FC236}">
                <a16:creationId xmlns:a16="http://schemas.microsoft.com/office/drawing/2014/main" id="{24F4E872-ACE2-429F-BFA0-163F21864423}"/>
              </a:ext>
            </a:extLst>
          </p:cNvPr>
          <p:cNvSpPr/>
          <p:nvPr/>
        </p:nvSpPr>
        <p:spPr>
          <a:xfrm>
            <a:off x="2705359" y="4159236"/>
            <a:ext cx="2501660" cy="488325"/>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latin typeface="Century Gothic" panose="020B0502020202020204" pitchFamily="34" charset="0"/>
              </a:rPr>
              <a:t>So gering</a:t>
            </a:r>
            <a:r>
              <a:rPr lang="de-DE" sz="1100" dirty="0">
                <a:solidFill>
                  <a:schemeClr val="tx1"/>
                </a:solidFill>
                <a:latin typeface="Century Gothic" panose="020B0502020202020204" pitchFamily="34" charset="0"/>
              </a:rPr>
              <a:t>, dass für Risikobeurteilung </a:t>
            </a:r>
            <a:r>
              <a:rPr lang="de-DE" sz="1100" b="1" dirty="0">
                <a:solidFill>
                  <a:schemeClr val="tx1"/>
                </a:solidFill>
                <a:latin typeface="Century Gothic" panose="020B0502020202020204" pitchFamily="34" charset="0"/>
              </a:rPr>
              <a:t>unerheblich</a:t>
            </a:r>
            <a:r>
              <a:rPr lang="de-DE" sz="1100" dirty="0">
                <a:solidFill>
                  <a:schemeClr val="tx1"/>
                </a:solidFill>
                <a:latin typeface="Century Gothic" panose="020B0502020202020204" pitchFamily="34" charset="0"/>
              </a:rPr>
              <a:t>?</a:t>
            </a:r>
          </a:p>
        </p:txBody>
      </p:sp>
      <p:sp>
        <p:nvSpPr>
          <p:cNvPr id="17" name="Rechteck: abgerundete Ecken 16">
            <a:extLst>
              <a:ext uri="{FF2B5EF4-FFF2-40B4-BE49-F238E27FC236}">
                <a16:creationId xmlns:a16="http://schemas.microsoft.com/office/drawing/2014/main" id="{5795A85E-C872-4A4B-B372-928C259B1CB9}"/>
              </a:ext>
            </a:extLst>
          </p:cNvPr>
          <p:cNvSpPr/>
          <p:nvPr/>
        </p:nvSpPr>
        <p:spPr>
          <a:xfrm>
            <a:off x="5855502" y="4155497"/>
            <a:ext cx="3639251" cy="488325"/>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Sehr gering </a:t>
            </a:r>
            <a:r>
              <a:rPr lang="de-DE" sz="1100" b="1" dirty="0">
                <a:solidFill>
                  <a:schemeClr val="tx1"/>
                </a:solidFill>
                <a:latin typeface="Century Gothic" panose="020B0502020202020204" pitchFamily="34" charset="0"/>
              </a:rPr>
              <a:t>und</a:t>
            </a:r>
            <a:r>
              <a:rPr lang="de-DE" sz="1100" dirty="0">
                <a:solidFill>
                  <a:schemeClr val="tx1"/>
                </a:solidFill>
                <a:latin typeface="Century Gothic" panose="020B0502020202020204" pitchFamily="34" charset="0"/>
              </a:rPr>
              <a:t> die mit Ermittlung </a:t>
            </a:r>
            <a:r>
              <a:rPr lang="de-DE" sz="1100" b="1" dirty="0">
                <a:solidFill>
                  <a:schemeClr val="tx1"/>
                </a:solidFill>
                <a:latin typeface="Century Gothic" panose="020B0502020202020204" pitchFamily="34" charset="0"/>
              </a:rPr>
              <a:t>verbundene Komplexität und Subjektivität sehr niedrig</a:t>
            </a:r>
            <a:r>
              <a:rPr lang="de-DE" sz="1100" dirty="0">
                <a:solidFill>
                  <a:schemeClr val="tx1"/>
                </a:solidFill>
                <a:latin typeface="Century Gothic" panose="020B0502020202020204" pitchFamily="34" charset="0"/>
              </a:rPr>
              <a:t>?</a:t>
            </a:r>
          </a:p>
        </p:txBody>
      </p:sp>
      <p:sp>
        <p:nvSpPr>
          <p:cNvPr id="18" name="Rechteck: abgerundete Ecken 17">
            <a:extLst>
              <a:ext uri="{FF2B5EF4-FFF2-40B4-BE49-F238E27FC236}">
                <a16:creationId xmlns:a16="http://schemas.microsoft.com/office/drawing/2014/main" id="{BC0ADDB5-A084-4689-A43A-1DAF98CF6DD7}"/>
              </a:ext>
            </a:extLst>
          </p:cNvPr>
          <p:cNvSpPr/>
          <p:nvPr/>
        </p:nvSpPr>
        <p:spPr>
          <a:xfrm>
            <a:off x="1592144" y="5434066"/>
            <a:ext cx="3614875" cy="6421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solidFill>
                <a:latin typeface="Century Gothic" panose="020B0502020202020204" pitchFamily="34" charset="0"/>
              </a:rPr>
              <a:t>Risikobeurteilung nach ISA [DE] 315 </a:t>
            </a:r>
            <a:br>
              <a:rPr lang="de-DE" sz="1100" b="1" dirty="0">
                <a:solidFill>
                  <a:schemeClr val="bg1"/>
                </a:solidFill>
                <a:latin typeface="Century Gothic" panose="020B0502020202020204" pitchFamily="34" charset="0"/>
              </a:rPr>
            </a:br>
            <a:r>
              <a:rPr lang="de-DE" sz="1100" b="1" dirty="0">
                <a:solidFill>
                  <a:schemeClr val="bg1"/>
                </a:solidFill>
                <a:latin typeface="Century Gothic" panose="020B0502020202020204" pitchFamily="34" charset="0"/>
              </a:rPr>
              <a:t>(</a:t>
            </a:r>
            <a:r>
              <a:rPr lang="de-DE" sz="1100" b="1" dirty="0" err="1">
                <a:solidFill>
                  <a:schemeClr val="bg1"/>
                </a:solidFill>
                <a:latin typeface="Century Gothic" panose="020B0502020202020204" pitchFamily="34" charset="0"/>
              </a:rPr>
              <a:t>Revised</a:t>
            </a:r>
            <a:r>
              <a:rPr lang="de-DE" sz="1100" b="1" dirty="0">
                <a:solidFill>
                  <a:schemeClr val="bg1"/>
                </a:solidFill>
                <a:latin typeface="Century Gothic" panose="020B0502020202020204" pitchFamily="34" charset="0"/>
              </a:rPr>
              <a:t> 2019) </a:t>
            </a:r>
            <a:r>
              <a:rPr lang="de-DE" sz="1100" b="1" u="sng" dirty="0">
                <a:solidFill>
                  <a:schemeClr val="bg1"/>
                </a:solidFill>
                <a:latin typeface="Century Gothic" panose="020B0502020202020204" pitchFamily="34" charset="0"/>
              </a:rPr>
              <a:t>ausreichend</a:t>
            </a:r>
            <a:r>
              <a:rPr lang="de-DE" sz="1100" b="1" dirty="0">
                <a:solidFill>
                  <a:schemeClr val="bg1"/>
                </a:solidFill>
                <a:latin typeface="Century Gothic" panose="020B0502020202020204" pitchFamily="34" charset="0"/>
              </a:rPr>
              <a:t> </a:t>
            </a:r>
            <a:br>
              <a:rPr lang="de-DE" sz="1100" b="1" dirty="0">
                <a:solidFill>
                  <a:schemeClr val="bg1"/>
                </a:solidFill>
                <a:latin typeface="Century Gothic" panose="020B0502020202020204" pitchFamily="34" charset="0"/>
              </a:rPr>
            </a:br>
            <a:r>
              <a:rPr lang="de-DE" sz="900" b="1" dirty="0">
                <a:solidFill>
                  <a:schemeClr val="bg1"/>
                </a:solidFill>
                <a:latin typeface="Century Gothic" panose="020B0502020202020204" pitchFamily="34" charset="0"/>
              </a:rPr>
              <a:t>(keine Anwendung des ISA [E] 540 (</a:t>
            </a:r>
            <a:r>
              <a:rPr lang="de-DE" sz="900" b="1" dirty="0" err="1">
                <a:solidFill>
                  <a:schemeClr val="bg1"/>
                </a:solidFill>
                <a:latin typeface="Century Gothic" panose="020B0502020202020204" pitchFamily="34" charset="0"/>
              </a:rPr>
              <a:t>Revised</a:t>
            </a:r>
            <a:r>
              <a:rPr lang="de-DE" sz="900" b="1" dirty="0">
                <a:solidFill>
                  <a:schemeClr val="bg1"/>
                </a:solidFill>
                <a:latin typeface="Century Gothic" panose="020B0502020202020204" pitchFamily="34" charset="0"/>
              </a:rPr>
              <a:t>)</a:t>
            </a:r>
            <a:endParaRPr lang="de-DE" sz="1100" b="1" dirty="0">
              <a:solidFill>
                <a:schemeClr val="bg1"/>
              </a:solidFill>
              <a:latin typeface="Century Gothic" panose="020B0502020202020204" pitchFamily="34" charset="0"/>
            </a:endParaRPr>
          </a:p>
        </p:txBody>
      </p:sp>
      <p:sp>
        <p:nvSpPr>
          <p:cNvPr id="19" name="Rechteck: abgerundete Ecken 18">
            <a:extLst>
              <a:ext uri="{FF2B5EF4-FFF2-40B4-BE49-F238E27FC236}">
                <a16:creationId xmlns:a16="http://schemas.microsoft.com/office/drawing/2014/main" id="{585DBD48-4973-4B0A-A3F4-6432DDC14FCE}"/>
              </a:ext>
            </a:extLst>
          </p:cNvPr>
          <p:cNvSpPr/>
          <p:nvPr/>
        </p:nvSpPr>
        <p:spPr>
          <a:xfrm>
            <a:off x="5852626" y="5434065"/>
            <a:ext cx="3645002" cy="6421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u="sng" dirty="0">
                <a:solidFill>
                  <a:schemeClr val="bg1"/>
                </a:solidFill>
                <a:latin typeface="Century Gothic" panose="020B0502020202020204" pitchFamily="34" charset="0"/>
              </a:rPr>
              <a:t>Risikobeurteilung</a:t>
            </a:r>
            <a:r>
              <a:rPr lang="de-DE" sz="1100" dirty="0">
                <a:solidFill>
                  <a:schemeClr val="bg1"/>
                </a:solidFill>
                <a:latin typeface="Century Gothic" panose="020B0502020202020204" pitchFamily="34" charset="0"/>
              </a:rPr>
              <a:t> </a:t>
            </a:r>
            <a:r>
              <a:rPr lang="de-DE" sz="1100" b="1" dirty="0">
                <a:solidFill>
                  <a:schemeClr val="bg1"/>
                </a:solidFill>
                <a:latin typeface="Century Gothic" panose="020B0502020202020204" pitchFamily="34" charset="0"/>
              </a:rPr>
              <a:t>nach ISA [DE] 540</a:t>
            </a:r>
            <a:r>
              <a:rPr lang="de-DE" sz="1100" dirty="0">
                <a:solidFill>
                  <a:schemeClr val="bg1"/>
                </a:solidFill>
                <a:latin typeface="Century Gothic" panose="020B0502020202020204" pitchFamily="34" charset="0"/>
              </a:rPr>
              <a:t> </a:t>
            </a:r>
            <a:r>
              <a:rPr lang="de-DE" sz="1100" b="1" dirty="0">
                <a:solidFill>
                  <a:schemeClr val="bg1"/>
                </a:solidFill>
                <a:latin typeface="Century Gothic" panose="020B0502020202020204" pitchFamily="34" charset="0"/>
              </a:rPr>
              <a:t>(</a:t>
            </a:r>
            <a:r>
              <a:rPr lang="de-DE" sz="1100" b="1" dirty="0" err="1">
                <a:solidFill>
                  <a:schemeClr val="bg1"/>
                </a:solidFill>
                <a:latin typeface="Century Gothic" panose="020B0502020202020204" pitchFamily="34" charset="0"/>
              </a:rPr>
              <a:t>Revised</a:t>
            </a:r>
            <a:r>
              <a:rPr lang="de-DE" sz="1100" b="1" dirty="0">
                <a:solidFill>
                  <a:schemeClr val="bg1"/>
                </a:solidFill>
                <a:latin typeface="Century Gothic" panose="020B0502020202020204" pitchFamily="34" charset="0"/>
              </a:rPr>
              <a:t>)</a:t>
            </a:r>
          </a:p>
        </p:txBody>
      </p:sp>
      <p:cxnSp>
        <p:nvCxnSpPr>
          <p:cNvPr id="20" name="Gerade Verbindung mit Pfeil 19">
            <a:extLst>
              <a:ext uri="{FF2B5EF4-FFF2-40B4-BE49-F238E27FC236}">
                <a16:creationId xmlns:a16="http://schemas.microsoft.com/office/drawing/2014/main" id="{C30FAA67-475F-4E68-8E0A-BF429EB9F592}"/>
              </a:ext>
            </a:extLst>
          </p:cNvPr>
          <p:cNvCxnSpPr>
            <a:cxnSpLocks/>
          </p:cNvCxnSpPr>
          <p:nvPr/>
        </p:nvCxnSpPr>
        <p:spPr>
          <a:xfrm flipH="1">
            <a:off x="3955116" y="4701235"/>
            <a:ext cx="1" cy="6421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83DC703-BF1B-4AC4-A064-63A10AFEA7FC}"/>
              </a:ext>
            </a:extLst>
          </p:cNvPr>
          <p:cNvCxnSpPr>
            <a:cxnSpLocks/>
          </p:cNvCxnSpPr>
          <p:nvPr/>
        </p:nvCxnSpPr>
        <p:spPr>
          <a:xfrm flipH="1">
            <a:off x="4331802" y="3818045"/>
            <a:ext cx="1" cy="28557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2E1F678F-BF66-42AC-8252-ED168B3512A1}"/>
              </a:ext>
            </a:extLst>
          </p:cNvPr>
          <p:cNvCxnSpPr>
            <a:cxnSpLocks/>
          </p:cNvCxnSpPr>
          <p:nvPr/>
        </p:nvCxnSpPr>
        <p:spPr>
          <a:xfrm>
            <a:off x="5302315" y="4399659"/>
            <a:ext cx="45654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BF623E36-21FC-4E03-84F4-9AA83032ABCD}"/>
              </a:ext>
            </a:extLst>
          </p:cNvPr>
          <p:cNvSpPr txBox="1"/>
          <p:nvPr/>
        </p:nvSpPr>
        <p:spPr>
          <a:xfrm>
            <a:off x="5277711" y="4142983"/>
            <a:ext cx="497660" cy="261610"/>
          </a:xfrm>
          <a:prstGeom prst="rect">
            <a:avLst/>
          </a:prstGeom>
          <a:noFill/>
        </p:spPr>
        <p:txBody>
          <a:bodyPr wrap="square" rtlCol="0">
            <a:spAutoFit/>
          </a:bodyPr>
          <a:lstStyle/>
          <a:p>
            <a:r>
              <a:rPr lang="de-DE" sz="1100" b="1" dirty="0">
                <a:latin typeface="Century Gothic" panose="020B0502020202020204" pitchFamily="34" charset="0"/>
              </a:rPr>
              <a:t>nein</a:t>
            </a:r>
          </a:p>
        </p:txBody>
      </p:sp>
      <p:cxnSp>
        <p:nvCxnSpPr>
          <p:cNvPr id="24" name="Gerade Verbindung mit Pfeil 23">
            <a:extLst>
              <a:ext uri="{FF2B5EF4-FFF2-40B4-BE49-F238E27FC236}">
                <a16:creationId xmlns:a16="http://schemas.microsoft.com/office/drawing/2014/main" id="{0BF4A494-9FF4-4EB9-A488-F5BA38BEB507}"/>
              </a:ext>
            </a:extLst>
          </p:cNvPr>
          <p:cNvCxnSpPr>
            <a:cxnSpLocks/>
          </p:cNvCxnSpPr>
          <p:nvPr/>
        </p:nvCxnSpPr>
        <p:spPr>
          <a:xfrm flipH="1">
            <a:off x="6916851" y="4683983"/>
            <a:ext cx="1" cy="28557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6007612F-DE4F-440D-B370-EC08B997E4FB}"/>
              </a:ext>
            </a:extLst>
          </p:cNvPr>
          <p:cNvCxnSpPr>
            <a:cxnSpLocks/>
          </p:cNvCxnSpPr>
          <p:nvPr/>
        </p:nvCxnSpPr>
        <p:spPr>
          <a:xfrm flipH="1">
            <a:off x="8365375" y="4682993"/>
            <a:ext cx="1" cy="2855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9C66CC89-F8F2-4CE4-B3AB-525BB6233E9E}"/>
              </a:ext>
            </a:extLst>
          </p:cNvPr>
          <p:cNvSpPr txBox="1"/>
          <p:nvPr/>
        </p:nvSpPr>
        <p:spPr>
          <a:xfrm>
            <a:off x="8354483" y="4669943"/>
            <a:ext cx="497660" cy="261610"/>
          </a:xfrm>
          <a:prstGeom prst="rect">
            <a:avLst/>
          </a:prstGeom>
          <a:noFill/>
        </p:spPr>
        <p:txBody>
          <a:bodyPr wrap="square" rtlCol="0">
            <a:spAutoFit/>
          </a:bodyPr>
          <a:lstStyle/>
          <a:p>
            <a:r>
              <a:rPr lang="de-DE" sz="1100" b="1" dirty="0">
                <a:latin typeface="Century Gothic" panose="020B0502020202020204" pitchFamily="34" charset="0"/>
              </a:rPr>
              <a:t>nein</a:t>
            </a:r>
          </a:p>
        </p:txBody>
      </p:sp>
      <p:sp>
        <p:nvSpPr>
          <p:cNvPr id="29" name="Textfeld 28">
            <a:extLst>
              <a:ext uri="{FF2B5EF4-FFF2-40B4-BE49-F238E27FC236}">
                <a16:creationId xmlns:a16="http://schemas.microsoft.com/office/drawing/2014/main" id="{09F71092-3DAA-450F-9244-D4D9FEF28F27}"/>
              </a:ext>
            </a:extLst>
          </p:cNvPr>
          <p:cNvSpPr txBox="1"/>
          <p:nvPr/>
        </p:nvSpPr>
        <p:spPr>
          <a:xfrm>
            <a:off x="6916851" y="4669943"/>
            <a:ext cx="428510" cy="261610"/>
          </a:xfrm>
          <a:prstGeom prst="rect">
            <a:avLst/>
          </a:prstGeom>
          <a:noFill/>
        </p:spPr>
        <p:txBody>
          <a:bodyPr wrap="square" rtlCol="0">
            <a:spAutoFit/>
          </a:bodyPr>
          <a:lstStyle/>
          <a:p>
            <a:r>
              <a:rPr lang="de-DE" sz="1100" b="1" dirty="0">
                <a:latin typeface="Century Gothic" panose="020B0502020202020204" pitchFamily="34" charset="0"/>
              </a:rPr>
              <a:t>ja</a:t>
            </a:r>
          </a:p>
        </p:txBody>
      </p:sp>
      <p:cxnSp>
        <p:nvCxnSpPr>
          <p:cNvPr id="30" name="Gerade Verbindung mit Pfeil 29">
            <a:extLst>
              <a:ext uri="{FF2B5EF4-FFF2-40B4-BE49-F238E27FC236}">
                <a16:creationId xmlns:a16="http://schemas.microsoft.com/office/drawing/2014/main" id="{4FD5F7BD-9900-4EC3-B150-F4E6A5FB4EB9}"/>
              </a:ext>
            </a:extLst>
          </p:cNvPr>
          <p:cNvCxnSpPr>
            <a:cxnSpLocks/>
          </p:cNvCxnSpPr>
          <p:nvPr/>
        </p:nvCxnSpPr>
        <p:spPr>
          <a:xfrm flipH="1">
            <a:off x="1809049" y="1825508"/>
            <a:ext cx="1934" cy="35005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36CB8C3-2EA0-4881-B902-F072206924A0}"/>
              </a:ext>
            </a:extLst>
          </p:cNvPr>
          <p:cNvCxnSpPr/>
          <p:nvPr/>
        </p:nvCxnSpPr>
        <p:spPr>
          <a:xfrm flipH="1">
            <a:off x="2231311" y="2535129"/>
            <a:ext cx="15009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D0A5D742-C6C6-4D2E-89A2-3A461575F4F7}"/>
              </a:ext>
            </a:extLst>
          </p:cNvPr>
          <p:cNvCxnSpPr>
            <a:cxnSpLocks/>
          </p:cNvCxnSpPr>
          <p:nvPr/>
        </p:nvCxnSpPr>
        <p:spPr>
          <a:xfrm flipH="1">
            <a:off x="2229376" y="2535129"/>
            <a:ext cx="1935" cy="27909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0CD9558D-6A74-4B00-B6E4-5B662FDE49CF}"/>
              </a:ext>
            </a:extLst>
          </p:cNvPr>
          <p:cNvSpPr txBox="1"/>
          <p:nvPr/>
        </p:nvSpPr>
        <p:spPr>
          <a:xfrm>
            <a:off x="1809049" y="1845410"/>
            <a:ext cx="497660" cy="261610"/>
          </a:xfrm>
          <a:prstGeom prst="rect">
            <a:avLst/>
          </a:prstGeom>
          <a:noFill/>
        </p:spPr>
        <p:txBody>
          <a:bodyPr wrap="square" rtlCol="0">
            <a:spAutoFit/>
          </a:bodyPr>
          <a:lstStyle/>
          <a:p>
            <a:r>
              <a:rPr lang="de-DE" sz="1100" b="1" dirty="0">
                <a:latin typeface="Century Gothic" panose="020B0502020202020204" pitchFamily="34" charset="0"/>
              </a:rPr>
              <a:t>nein</a:t>
            </a:r>
          </a:p>
        </p:txBody>
      </p:sp>
      <p:sp>
        <p:nvSpPr>
          <p:cNvPr id="34" name="Textfeld 33">
            <a:extLst>
              <a:ext uri="{FF2B5EF4-FFF2-40B4-BE49-F238E27FC236}">
                <a16:creationId xmlns:a16="http://schemas.microsoft.com/office/drawing/2014/main" id="{3705AB47-01F3-4502-B694-FCA9F124E977}"/>
              </a:ext>
            </a:extLst>
          </p:cNvPr>
          <p:cNvSpPr txBox="1"/>
          <p:nvPr/>
        </p:nvSpPr>
        <p:spPr>
          <a:xfrm>
            <a:off x="2229376" y="2540825"/>
            <a:ext cx="497660" cy="261610"/>
          </a:xfrm>
          <a:prstGeom prst="rect">
            <a:avLst/>
          </a:prstGeom>
          <a:noFill/>
        </p:spPr>
        <p:txBody>
          <a:bodyPr wrap="square" rtlCol="0">
            <a:spAutoFit/>
          </a:bodyPr>
          <a:lstStyle/>
          <a:p>
            <a:r>
              <a:rPr lang="de-DE" sz="1100" b="1" dirty="0">
                <a:latin typeface="Century Gothic" panose="020B0502020202020204" pitchFamily="34" charset="0"/>
              </a:rPr>
              <a:t>nein</a:t>
            </a:r>
          </a:p>
        </p:txBody>
      </p:sp>
      <p:sp>
        <p:nvSpPr>
          <p:cNvPr id="35" name="Rechteck: abgerundete Ecken 34">
            <a:extLst>
              <a:ext uri="{FF2B5EF4-FFF2-40B4-BE49-F238E27FC236}">
                <a16:creationId xmlns:a16="http://schemas.microsoft.com/office/drawing/2014/main" id="{8ED082D2-4CE0-4A4E-8EB2-E9587A386295}"/>
              </a:ext>
            </a:extLst>
          </p:cNvPr>
          <p:cNvSpPr/>
          <p:nvPr/>
        </p:nvSpPr>
        <p:spPr>
          <a:xfrm>
            <a:off x="6410178" y="5027425"/>
            <a:ext cx="1000809" cy="314162"/>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rgbClr val="FF0000"/>
                </a:solidFill>
                <a:latin typeface="Century Gothic" panose="020B0502020202020204" pitchFamily="34" charset="0"/>
              </a:rPr>
              <a:t>skalierte</a:t>
            </a:r>
            <a:endParaRPr lang="de-DE" sz="1100" dirty="0">
              <a:solidFill>
                <a:srgbClr val="FF0000"/>
              </a:solidFill>
              <a:latin typeface="Century Gothic" panose="020B0502020202020204" pitchFamily="34" charset="0"/>
            </a:endParaRPr>
          </a:p>
        </p:txBody>
      </p:sp>
      <p:sp>
        <p:nvSpPr>
          <p:cNvPr id="36" name="Rechteck: abgerundete Ecken 35">
            <a:extLst>
              <a:ext uri="{FF2B5EF4-FFF2-40B4-BE49-F238E27FC236}">
                <a16:creationId xmlns:a16="http://schemas.microsoft.com/office/drawing/2014/main" id="{76495B0D-E8C1-4E89-89F4-2E3C914061C6}"/>
              </a:ext>
            </a:extLst>
          </p:cNvPr>
          <p:cNvSpPr/>
          <p:nvPr/>
        </p:nvSpPr>
        <p:spPr>
          <a:xfrm>
            <a:off x="7726339" y="5027425"/>
            <a:ext cx="1380224" cy="314162"/>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latin typeface="Century Gothic" panose="020B0502020202020204" pitchFamily="34" charset="0"/>
              </a:rPr>
              <a:t>vollumfängliche</a:t>
            </a:r>
            <a:endParaRPr lang="de-DE" sz="1100" dirty="0">
              <a:solidFill>
                <a:schemeClr val="tx1"/>
              </a:solidFill>
              <a:latin typeface="Century Gothic" panose="020B0502020202020204" pitchFamily="34" charset="0"/>
            </a:endParaRPr>
          </a:p>
        </p:txBody>
      </p:sp>
      <p:sp>
        <p:nvSpPr>
          <p:cNvPr id="37" name="Textfeld 36">
            <a:extLst>
              <a:ext uri="{FF2B5EF4-FFF2-40B4-BE49-F238E27FC236}">
                <a16:creationId xmlns:a16="http://schemas.microsoft.com/office/drawing/2014/main" id="{4ADD7534-304E-454E-81C2-9A877A891B37}"/>
              </a:ext>
            </a:extLst>
          </p:cNvPr>
          <p:cNvSpPr txBox="1"/>
          <p:nvPr/>
        </p:nvSpPr>
        <p:spPr>
          <a:xfrm>
            <a:off x="6148214" y="6165304"/>
            <a:ext cx="4232834" cy="246221"/>
          </a:xfrm>
          <a:prstGeom prst="rect">
            <a:avLst/>
          </a:prstGeom>
          <a:noFill/>
        </p:spPr>
        <p:txBody>
          <a:bodyPr wrap="square" rtlCol="0">
            <a:spAutoFit/>
          </a:bodyPr>
          <a:lstStyle/>
          <a:p>
            <a:r>
              <a:rPr lang="de-DE" sz="1000" dirty="0">
                <a:latin typeface="Century Gothic" panose="020B0502020202020204" pitchFamily="34" charset="0"/>
              </a:rPr>
              <a:t>In Anlehnung an IDW F&amp;A zu ISA [DE] 540 (</a:t>
            </a:r>
            <a:r>
              <a:rPr lang="de-DE" sz="1000" dirty="0" err="1">
                <a:latin typeface="Century Gothic" panose="020B0502020202020204" pitchFamily="34" charset="0"/>
              </a:rPr>
              <a:t>Revised</a:t>
            </a:r>
            <a:r>
              <a:rPr lang="de-DE" sz="1000" dirty="0">
                <a:latin typeface="Century Gothic" panose="020B0502020202020204" pitchFamily="34" charset="0"/>
              </a:rPr>
              <a:t>) Abschn. 3.8</a:t>
            </a:r>
          </a:p>
        </p:txBody>
      </p:sp>
      <p:sp>
        <p:nvSpPr>
          <p:cNvPr id="38" name="Textfeld 1">
            <a:extLst>
              <a:ext uri="{FF2B5EF4-FFF2-40B4-BE49-F238E27FC236}">
                <a16:creationId xmlns:a16="http://schemas.microsoft.com/office/drawing/2014/main" id="{7B151198-3FB9-4DB6-B07D-4648A2882DD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3163152318"/>
      </p:ext>
    </p:extLst>
  </p:cSld>
  <p:clrMapOvr>
    <a:masterClrMapping/>
  </p:clrMapOvr>
  <p:transition spd="slow"/>
</p:sld>
</file>

<file path=ppt/slides/slide3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91300460-CB13-4A80-B337-76CA6DEB5A7F}"/>
              </a:ext>
            </a:extLst>
          </p:cNvPr>
          <p:cNvSpPr>
            <a:spLocks noGrp="1" noChangeArrowheads="1"/>
          </p:cNvSpPr>
          <p:nvPr>
            <p:ph idx="4294967295"/>
          </p:nvPr>
        </p:nvSpPr>
        <p:spPr>
          <a:xfrm>
            <a:off x="948928" y="1484313"/>
            <a:ext cx="10585450" cy="3673475"/>
          </a:xfrm>
          <a:prstGeom prst="rect">
            <a:avLst/>
          </a:prstGeom>
        </p:spPr>
        <p:txBody>
          <a:bodyPr/>
          <a:lstStyle/>
          <a:p>
            <a:pPr>
              <a:lnSpc>
                <a:spcPct val="100000"/>
              </a:lnSpc>
              <a:spcBef>
                <a:spcPts val="600"/>
              </a:spcBef>
              <a:spcAft>
                <a:spcPts val="600"/>
              </a:spcAft>
              <a:defRPr/>
            </a:pPr>
            <a:r>
              <a:rPr lang="de-DE" sz="1600" dirty="0">
                <a:latin typeface="Century Gothic" panose="020B0502020202020204" pitchFamily="34" charset="0"/>
              </a:rPr>
              <a:t>Eine wesentliche Unsicherheit liegt bei den beiden Gruppen jeweils dann vor, wenn</a:t>
            </a:r>
          </a:p>
          <a:p>
            <a:pPr marL="266700" indent="-266700">
              <a:lnSpc>
                <a:spcPct val="100000"/>
              </a:lnSpc>
              <a:spcBef>
                <a:spcPts val="600"/>
              </a:spcBef>
              <a:spcAft>
                <a:spcPts val="600"/>
              </a:spcAft>
              <a:buFont typeface="Arial" panose="020B0604020202020204" pitchFamily="34" charset="0"/>
              <a:buChar char="•"/>
              <a:defRPr/>
            </a:pPr>
            <a:r>
              <a:rPr lang="de-DE" sz="1600" b="1" dirty="0">
                <a:latin typeface="Century Gothic" panose="020B0502020202020204" pitchFamily="34" charset="0"/>
              </a:rPr>
              <a:t>angemessene Erläuterungen</a:t>
            </a:r>
            <a:r>
              <a:rPr lang="de-DE" sz="1600" dirty="0">
                <a:latin typeface="Century Gothic" panose="020B0502020202020204" pitchFamily="34" charset="0"/>
              </a:rPr>
              <a:t> im Abschluss gegeben werden müssen, </a:t>
            </a:r>
            <a:r>
              <a:rPr lang="de-DE" sz="1600" b="1" dirty="0">
                <a:latin typeface="Century Gothic" panose="020B0502020202020204" pitchFamily="34" charset="0"/>
              </a:rPr>
              <a:t>um einen irreführenden Abschluss zu vermeiden</a:t>
            </a:r>
            <a:r>
              <a:rPr lang="de-DE" sz="1600" dirty="0">
                <a:latin typeface="Century Gothic" panose="020B0502020202020204" pitchFamily="34" charset="0"/>
              </a:rPr>
              <a:t> (</a:t>
            </a:r>
            <a:r>
              <a:rPr lang="de-DE" sz="1600" b="1" dirty="0">
                <a:solidFill>
                  <a:srgbClr val="FF0000"/>
                </a:solidFill>
                <a:latin typeface="Century Gothic" panose="020B0502020202020204" pitchFamily="34" charset="0"/>
              </a:rPr>
              <a:t>Ordnungsmäßigkeit</a:t>
            </a:r>
            <a:r>
              <a:rPr lang="de-DE" sz="1600" dirty="0">
                <a:latin typeface="Century Gothic" panose="020B0502020202020204" pitchFamily="34" charset="0"/>
              </a:rPr>
              <a:t>).</a:t>
            </a:r>
          </a:p>
          <a:p>
            <a:pPr marL="266700" indent="-266700">
              <a:lnSpc>
                <a:spcPct val="100000"/>
              </a:lnSpc>
              <a:spcBef>
                <a:spcPts val="600"/>
              </a:spcBef>
              <a:spcAft>
                <a:spcPts val="600"/>
              </a:spcAft>
              <a:buFont typeface="Arial" panose="020B0604020202020204" pitchFamily="34" charset="0"/>
              <a:buChar char="•"/>
              <a:defRPr/>
            </a:pPr>
            <a:r>
              <a:rPr lang="de-DE" sz="1600" dirty="0">
                <a:latin typeface="Century Gothic" panose="020B0502020202020204" pitchFamily="34" charset="0"/>
              </a:rPr>
              <a:t>die </a:t>
            </a:r>
            <a:r>
              <a:rPr lang="de-DE" sz="1600" b="1" dirty="0">
                <a:latin typeface="Century Gothic" panose="020B0502020202020204" pitchFamily="34" charset="0"/>
              </a:rPr>
              <a:t>Angabe im Abschluss</a:t>
            </a:r>
            <a:r>
              <a:rPr lang="de-DE" sz="1600" dirty="0">
                <a:latin typeface="Century Gothic" panose="020B0502020202020204" pitchFamily="34" charset="0"/>
              </a:rPr>
              <a:t> gegeben werden muss, um ein </a:t>
            </a:r>
            <a:r>
              <a:rPr lang="de-DE" sz="1600" b="1" dirty="0">
                <a:latin typeface="Century Gothic" panose="020B0502020202020204" pitchFamily="34" charset="0"/>
              </a:rPr>
              <a:t>den tatsächlichen Verhältnissen</a:t>
            </a:r>
            <a:r>
              <a:rPr lang="de-DE" sz="1600" dirty="0">
                <a:latin typeface="Century Gothic" panose="020B0502020202020204" pitchFamily="34" charset="0"/>
              </a:rPr>
              <a:t> </a:t>
            </a:r>
            <a:r>
              <a:rPr lang="de-DE" sz="1600" b="1" dirty="0">
                <a:latin typeface="Century Gothic" panose="020B0502020202020204" pitchFamily="34" charset="0"/>
              </a:rPr>
              <a:t>entsprechendes Bild</a:t>
            </a:r>
            <a:r>
              <a:rPr lang="de-DE" sz="1600" dirty="0">
                <a:latin typeface="Century Gothic" panose="020B0502020202020204" pitchFamily="34" charset="0"/>
              </a:rPr>
              <a:t> der Vermögens-, Finanz- und Ertragslage zu erzielen (</a:t>
            </a:r>
            <a:r>
              <a:rPr lang="de-DE" sz="1600" b="1" dirty="0">
                <a:solidFill>
                  <a:srgbClr val="FF0000"/>
                </a:solidFill>
                <a:latin typeface="Century Gothic" panose="020B0502020202020204" pitchFamily="34" charset="0"/>
              </a:rPr>
              <a:t>sachgerechte</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Gesamtdarstellung</a:t>
            </a:r>
            <a:r>
              <a:rPr lang="de-DE" sz="1600" dirty="0">
                <a:latin typeface="Century Gothic" panose="020B0502020202020204" pitchFamily="34" charset="0"/>
              </a:rPr>
              <a:t>).</a:t>
            </a:r>
          </a:p>
          <a:p>
            <a:pPr>
              <a:lnSpc>
                <a:spcPct val="100000"/>
              </a:lnSpc>
              <a:spcBef>
                <a:spcPts val="600"/>
              </a:spcBef>
              <a:spcAft>
                <a:spcPts val="600"/>
              </a:spcAft>
              <a:defRPr/>
            </a:pPr>
            <a:r>
              <a:rPr lang="de-DE" sz="1600" dirty="0">
                <a:latin typeface="Century Gothic" panose="020B0502020202020204" pitchFamily="34" charset="0"/>
              </a:rPr>
              <a:t>Im Ergebnis dürfte die </a:t>
            </a:r>
            <a:r>
              <a:rPr lang="de-DE" sz="1600" b="1" dirty="0">
                <a:solidFill>
                  <a:srgbClr val="FF0000"/>
                </a:solidFill>
                <a:latin typeface="Century Gothic" panose="020B0502020202020204" pitchFamily="34" charset="0"/>
              </a:rPr>
              <a:t>Unterscheidung</a:t>
            </a:r>
            <a:r>
              <a:rPr lang="de-DE" sz="1600" dirty="0">
                <a:solidFill>
                  <a:srgbClr val="FF0000"/>
                </a:solidFill>
                <a:latin typeface="Century Gothic" panose="020B0502020202020204" pitchFamily="34" charset="0"/>
              </a:rPr>
              <a:t> </a:t>
            </a:r>
            <a:r>
              <a:rPr lang="de-DE" sz="1600" dirty="0">
                <a:latin typeface="Century Gothic" panose="020B0502020202020204" pitchFamily="34" charset="0"/>
              </a:rPr>
              <a:t>zwischen den Anforderungen für alle Kaufleute und den Bilanzierenden, die den Regelungen für Kapitalgesellschaften bzw. den </a:t>
            </a:r>
            <a:r>
              <a:rPr lang="de-DE" sz="1600">
                <a:latin typeface="Century Gothic" panose="020B0502020202020204" pitchFamily="34" charset="0"/>
              </a:rPr>
              <a:t>IFRS Regelungen</a:t>
            </a:r>
            <a:br>
              <a:rPr lang="de-DE" sz="1600">
                <a:latin typeface="Century Gothic" panose="020B0502020202020204" pitchFamily="34" charset="0"/>
              </a:rPr>
            </a:br>
            <a:r>
              <a:rPr lang="de-DE" sz="1600">
                <a:latin typeface="Century Gothic" panose="020B0502020202020204" pitchFamily="34" charset="0"/>
              </a:rPr>
              <a:t>unterliegen</a:t>
            </a:r>
            <a:r>
              <a:rPr lang="de-DE" sz="1600" dirty="0">
                <a:latin typeface="Century Gothic" panose="020B0502020202020204" pitchFamily="34" charset="0"/>
              </a:rPr>
              <a:t>, </a:t>
            </a:r>
            <a:r>
              <a:rPr lang="de-DE" sz="1600" b="1" dirty="0">
                <a:solidFill>
                  <a:srgbClr val="FF0000"/>
                </a:solidFill>
                <a:latin typeface="Century Gothic" panose="020B0502020202020204" pitchFamily="34" charset="0"/>
              </a:rPr>
              <a:t>keine</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signifikante</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Rolle</a:t>
            </a:r>
            <a:r>
              <a:rPr lang="de-DE" sz="1600" dirty="0">
                <a:solidFill>
                  <a:srgbClr val="FF0000"/>
                </a:solidFill>
                <a:latin typeface="Century Gothic" panose="020B0502020202020204" pitchFamily="34" charset="0"/>
              </a:rPr>
              <a:t> </a:t>
            </a:r>
            <a:r>
              <a:rPr lang="de-DE" sz="1600" dirty="0">
                <a:latin typeface="Century Gothic" panose="020B0502020202020204" pitchFamily="34" charset="0"/>
              </a:rPr>
              <a:t>spielen.</a:t>
            </a:r>
          </a:p>
          <a:p>
            <a:pPr marL="1587" lvl="1" indent="0" eaLnBrk="1" hangingPunct="1">
              <a:lnSpc>
                <a:spcPct val="100000"/>
              </a:lnSpc>
              <a:spcBef>
                <a:spcPts val="600"/>
              </a:spcBef>
              <a:spcAft>
                <a:spcPts val="600"/>
              </a:spcAft>
              <a:buFont typeface="Arial" panose="020B0604020202020204" pitchFamily="34" charset="0"/>
              <a:buNone/>
              <a:defRPr/>
            </a:pPr>
            <a:endParaRPr lang="de-DE" altLang="de-DE" sz="1800" b="1" dirty="0">
              <a:solidFill>
                <a:srgbClr val="00B0F0"/>
              </a:solidFill>
              <a:latin typeface="Century Gothic" panose="020B0502020202020204" pitchFamily="34" charset="0"/>
            </a:endParaRPr>
          </a:p>
        </p:txBody>
      </p:sp>
      <p:sp>
        <p:nvSpPr>
          <p:cNvPr id="791556" name="Rectangle 2">
            <a:extLst>
              <a:ext uri="{FF2B5EF4-FFF2-40B4-BE49-F238E27FC236}">
                <a16:creationId xmlns:a16="http://schemas.microsoft.com/office/drawing/2014/main" id="{85373FDA-6768-46E4-B00E-808E46AACF17}"/>
              </a:ext>
            </a:extLst>
          </p:cNvPr>
          <p:cNvSpPr>
            <a:spLocks noChangeArrowheads="1"/>
          </p:cNvSpPr>
          <p:nvPr/>
        </p:nvSpPr>
        <p:spPr bwMode="auto">
          <a:xfrm>
            <a:off x="1524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791557" name="Rectangle 2">
            <a:extLst>
              <a:ext uri="{FF2B5EF4-FFF2-40B4-BE49-F238E27FC236}">
                <a16:creationId xmlns:a16="http://schemas.microsoft.com/office/drawing/2014/main" id="{7B160595-F491-4628-877C-03BE52CC656A}"/>
              </a:ext>
            </a:extLst>
          </p:cNvPr>
          <p:cNvSpPr txBox="1">
            <a:spLocks/>
          </p:cNvSpPr>
          <p:nvPr/>
        </p:nvSpPr>
        <p:spPr bwMode="auto">
          <a:xfrm>
            <a:off x="1055440" y="104411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buNone/>
            </a:pPr>
            <a:r>
              <a:rPr lang="de-DE" altLang="de-DE" sz="1600" b="1" dirty="0">
                <a:solidFill>
                  <a:srgbClr val="00B0F0"/>
                </a:solidFill>
                <a:latin typeface="Century Gothic" panose="020B0502020202020204" pitchFamily="34" charset="0"/>
              </a:rPr>
              <a:t>9.1.1 Anpassungen an den ISA [DE] 570 (</a:t>
            </a:r>
            <a:r>
              <a:rPr lang="de-DE" altLang="de-DE" sz="1600" b="1" dirty="0" err="1">
                <a:solidFill>
                  <a:srgbClr val="00B0F0"/>
                </a:solidFill>
                <a:latin typeface="Century Gothic" panose="020B0502020202020204" pitchFamily="34" charset="0"/>
              </a:rPr>
              <a:t>Revised</a:t>
            </a:r>
            <a:r>
              <a:rPr lang="de-DE" altLang="de-DE" sz="1600" b="1" dirty="0">
                <a:solidFill>
                  <a:srgbClr val="00B0F0"/>
                </a:solidFill>
                <a:latin typeface="Century Gothic" panose="020B0502020202020204" pitchFamily="34" charset="0"/>
              </a:rPr>
              <a:t>); Forts.</a:t>
            </a:r>
          </a:p>
        </p:txBody>
      </p:sp>
      <p:sp>
        <p:nvSpPr>
          <p:cNvPr id="10" name="Textfeld 1">
            <a:extLst>
              <a:ext uri="{FF2B5EF4-FFF2-40B4-BE49-F238E27FC236}">
                <a16:creationId xmlns:a16="http://schemas.microsoft.com/office/drawing/2014/main" id="{9E5C6119-EBB5-4C48-91A7-DFA5B87B8C0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90A61256-8DE1-469A-855A-B4071FDC8C5A}"/>
              </a:ext>
            </a:extLst>
          </p:cNvPr>
          <p:cNvSpPr>
            <a:spLocks noGrp="1" noChangeArrowheads="1"/>
          </p:cNvSpPr>
          <p:nvPr>
            <p:ph idx="4294967295"/>
          </p:nvPr>
        </p:nvSpPr>
        <p:spPr>
          <a:xfrm>
            <a:off x="957554" y="1484313"/>
            <a:ext cx="10614025" cy="3529012"/>
          </a:xfrm>
          <a:prstGeom prst="rect">
            <a:avLst/>
          </a:prstGeom>
        </p:spPr>
        <p:txBody>
          <a:bodyPr/>
          <a:lstStyle/>
          <a:p>
            <a:pPr>
              <a:lnSpc>
                <a:spcPct val="100000"/>
              </a:lnSpc>
              <a:spcBef>
                <a:spcPts val="600"/>
              </a:spcBef>
              <a:spcAft>
                <a:spcPts val="600"/>
              </a:spcAft>
              <a:defRPr/>
            </a:pPr>
            <a:r>
              <a:rPr lang="de-DE" sz="1600" dirty="0">
                <a:latin typeface="Century Gothic" panose="020B0502020202020204" pitchFamily="34" charset="0"/>
              </a:rPr>
              <a:t>Neu in den IDW PS 270 n.F. (10.2021) wurde aufgenommen, dass eine </a:t>
            </a:r>
            <a:r>
              <a:rPr lang="de-DE" sz="1600" b="1" dirty="0" err="1">
                <a:latin typeface="Century Gothic" panose="020B0502020202020204" pitchFamily="34" charset="0"/>
              </a:rPr>
              <a:t>Angabepflicht</a:t>
            </a:r>
            <a:r>
              <a:rPr lang="de-DE" sz="1600" dirty="0">
                <a:latin typeface="Century Gothic" panose="020B0502020202020204" pitchFamily="34" charset="0"/>
              </a:rPr>
              <a:t> über eine </a:t>
            </a:r>
            <a:r>
              <a:rPr lang="de-DE" sz="1600" b="1" dirty="0">
                <a:solidFill>
                  <a:srgbClr val="00B0F0"/>
                </a:solidFill>
                <a:latin typeface="Century Gothic" panose="020B0502020202020204" pitchFamily="34" charset="0"/>
              </a:rPr>
              <a:t>wesentliche Unsicherheit</a:t>
            </a:r>
            <a:r>
              <a:rPr lang="de-DE" sz="1600" dirty="0">
                <a:solidFill>
                  <a:srgbClr val="00B0F0"/>
                </a:solidFill>
                <a:latin typeface="Century Gothic" panose="020B0502020202020204" pitchFamily="34" charset="0"/>
              </a:rPr>
              <a:t> </a:t>
            </a:r>
            <a:r>
              <a:rPr lang="de-DE" sz="1600" dirty="0">
                <a:latin typeface="Century Gothic" panose="020B0502020202020204" pitchFamily="34" charset="0"/>
              </a:rPr>
              <a:t>in </a:t>
            </a:r>
            <a:r>
              <a:rPr lang="de-DE" sz="1600" b="1" dirty="0">
                <a:latin typeface="Century Gothic" panose="020B0502020202020204" pitchFamily="34" charset="0"/>
              </a:rPr>
              <a:t>allen</a:t>
            </a:r>
            <a:r>
              <a:rPr lang="de-DE" sz="1600" dirty="0">
                <a:latin typeface="Century Gothic" panose="020B0502020202020204" pitchFamily="34" charset="0"/>
              </a:rPr>
              <a:t> nach </a:t>
            </a:r>
            <a:r>
              <a:rPr lang="de-DE" sz="1600" b="1" dirty="0">
                <a:latin typeface="Century Gothic" panose="020B0502020202020204" pitchFamily="34" charset="0"/>
              </a:rPr>
              <a:t>HGB</a:t>
            </a:r>
            <a:r>
              <a:rPr lang="de-DE" sz="1600" dirty="0">
                <a:latin typeface="Century Gothic" panose="020B0502020202020204" pitchFamily="34" charset="0"/>
              </a:rPr>
              <a:t> aufgestellten </a:t>
            </a:r>
            <a:r>
              <a:rPr lang="de-DE" sz="1600" b="1" dirty="0">
                <a:latin typeface="Century Gothic" panose="020B0502020202020204" pitchFamily="34" charset="0"/>
              </a:rPr>
              <a:t>Abschlüssen</a:t>
            </a:r>
            <a:r>
              <a:rPr lang="de-DE" sz="1600" dirty="0">
                <a:latin typeface="Century Gothic" panose="020B0502020202020204" pitchFamily="34" charset="0"/>
              </a:rPr>
              <a:t> besteht. </a:t>
            </a:r>
            <a:r>
              <a:rPr lang="de-DE" sz="1600">
                <a:latin typeface="Century Gothic" panose="020B0502020202020204" pitchFamily="34" charset="0"/>
              </a:rPr>
              <a:t>Die Angaben</a:t>
            </a:r>
            <a:br>
              <a:rPr lang="de-DE" sz="1600">
                <a:latin typeface="Century Gothic" panose="020B0502020202020204" pitchFamily="34" charset="0"/>
              </a:rPr>
            </a:br>
            <a:r>
              <a:rPr lang="de-DE" sz="1600">
                <a:latin typeface="Century Gothic" panose="020B0502020202020204" pitchFamily="34" charset="0"/>
              </a:rPr>
              <a:t>erfolgen</a:t>
            </a:r>
            <a:r>
              <a:rPr lang="de-DE" sz="1600" dirty="0">
                <a:latin typeface="Century Gothic" panose="020B0502020202020204" pitchFamily="34" charset="0"/>
              </a:rPr>
              <a:t>:</a:t>
            </a:r>
          </a:p>
          <a:p>
            <a:pPr marL="266700" indent="-266700">
              <a:lnSpc>
                <a:spcPct val="100000"/>
              </a:lnSpc>
              <a:spcBef>
                <a:spcPts val="600"/>
              </a:spcBef>
              <a:spcAft>
                <a:spcPts val="600"/>
              </a:spcAft>
              <a:buFont typeface="Arial" panose="020B0604020202020204" pitchFamily="34" charset="0"/>
              <a:buChar char="•"/>
              <a:defRPr/>
            </a:pPr>
            <a:r>
              <a:rPr lang="de-DE" sz="1600" dirty="0">
                <a:latin typeface="Century Gothic" panose="020B0502020202020204" pitchFamily="34" charset="0"/>
              </a:rPr>
              <a:t>Im </a:t>
            </a:r>
            <a:r>
              <a:rPr lang="de-DE" sz="1600" b="1" dirty="0">
                <a:latin typeface="Century Gothic" panose="020B0502020202020204" pitchFamily="34" charset="0"/>
              </a:rPr>
              <a:t>Anhang</a:t>
            </a:r>
            <a:r>
              <a:rPr lang="de-DE" sz="1600" dirty="0">
                <a:latin typeface="Century Gothic" panose="020B0502020202020204" pitchFamily="34" charset="0"/>
              </a:rPr>
              <a:t> bzw. </a:t>
            </a:r>
            <a:r>
              <a:rPr lang="de-DE" sz="1600" b="1" dirty="0">
                <a:latin typeface="Century Gothic" panose="020B0502020202020204" pitchFamily="34" charset="0"/>
              </a:rPr>
              <a:t>unter der Bilanz</a:t>
            </a:r>
            <a:r>
              <a:rPr lang="de-DE" sz="1600" dirty="0">
                <a:latin typeface="Century Gothic" panose="020B0502020202020204" pitchFamily="34" charset="0"/>
              </a:rPr>
              <a:t>, sofern kein Anhang aufzustellen ist </a:t>
            </a:r>
            <a:r>
              <a:rPr lang="de-DE" sz="1600" b="1" dirty="0">
                <a:solidFill>
                  <a:srgbClr val="FF0000"/>
                </a:solidFill>
                <a:latin typeface="Century Gothic" panose="020B0502020202020204" pitchFamily="34" charset="0"/>
              </a:rPr>
              <a:t>(Ordnungsmäßigkeit)</a:t>
            </a:r>
            <a:endParaRPr lang="de-DE" sz="1600" dirty="0">
              <a:solidFill>
                <a:srgbClr val="FF0000"/>
              </a:solidFill>
              <a:latin typeface="Century Gothic" panose="020B0502020202020204"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sz="1600" b="1" dirty="0">
                <a:latin typeface="Century Gothic" panose="020B0502020202020204" pitchFamily="34" charset="0"/>
              </a:rPr>
              <a:t>sowohl</a:t>
            </a:r>
            <a:r>
              <a:rPr lang="de-DE" sz="1600" dirty="0">
                <a:latin typeface="Century Gothic" panose="020B0502020202020204" pitchFamily="34" charset="0"/>
              </a:rPr>
              <a:t> im </a:t>
            </a:r>
            <a:r>
              <a:rPr lang="de-DE" sz="1600" b="1" dirty="0">
                <a:latin typeface="Century Gothic" panose="020B0502020202020204" pitchFamily="34" charset="0"/>
              </a:rPr>
              <a:t>Anhang</a:t>
            </a:r>
            <a:r>
              <a:rPr lang="de-DE" sz="1600" dirty="0">
                <a:latin typeface="Century Gothic" panose="020B0502020202020204" pitchFamily="34" charset="0"/>
              </a:rPr>
              <a:t> </a:t>
            </a:r>
            <a:r>
              <a:rPr lang="de-DE" sz="1600" b="1" dirty="0">
                <a:latin typeface="Century Gothic" panose="020B0502020202020204" pitchFamily="34" charset="0"/>
              </a:rPr>
              <a:t>als auch</a:t>
            </a:r>
            <a:r>
              <a:rPr lang="de-DE" sz="1600" dirty="0">
                <a:latin typeface="Century Gothic" panose="020B0502020202020204" pitchFamily="34" charset="0"/>
              </a:rPr>
              <a:t> im </a:t>
            </a:r>
            <a:r>
              <a:rPr lang="de-DE" sz="1600" b="1" dirty="0">
                <a:latin typeface="Century Gothic" panose="020B0502020202020204" pitchFamily="34" charset="0"/>
              </a:rPr>
              <a:t>Lagebericht</a:t>
            </a:r>
            <a:r>
              <a:rPr lang="de-DE" sz="1600" dirty="0">
                <a:latin typeface="Century Gothic" panose="020B0502020202020204" pitchFamily="34" charset="0"/>
              </a:rPr>
              <a:t> </a:t>
            </a:r>
            <a:r>
              <a:rPr lang="de-DE" sz="1600" b="1" dirty="0">
                <a:solidFill>
                  <a:srgbClr val="FF0000"/>
                </a:solidFill>
                <a:latin typeface="Century Gothic" panose="020B0502020202020204" pitchFamily="34" charset="0"/>
              </a:rPr>
              <a:t>(sachgerechten Gesamtdarstellung)</a:t>
            </a:r>
          </a:p>
          <a:p>
            <a:pPr>
              <a:lnSpc>
                <a:spcPct val="100000"/>
              </a:lnSpc>
              <a:spcBef>
                <a:spcPts val="600"/>
              </a:spcBef>
              <a:spcAft>
                <a:spcPts val="600"/>
              </a:spcAft>
              <a:defRPr/>
            </a:pPr>
            <a:r>
              <a:rPr lang="de-DE" sz="1600" dirty="0">
                <a:latin typeface="Century Gothic" panose="020B0502020202020204" pitchFamily="34" charset="0"/>
              </a:rPr>
              <a:t>Die </a:t>
            </a:r>
            <a:r>
              <a:rPr lang="de-DE" sz="1600" b="1" dirty="0">
                <a:latin typeface="Century Gothic" panose="020B0502020202020204" pitchFamily="34" charset="0"/>
              </a:rPr>
              <a:t>Verpflichtung</a:t>
            </a:r>
            <a:r>
              <a:rPr lang="de-DE" sz="1600" dirty="0">
                <a:latin typeface="Century Gothic" panose="020B0502020202020204" pitchFamily="34" charset="0"/>
              </a:rPr>
              <a:t>, wesentliche Unsicherheiten </a:t>
            </a:r>
            <a:r>
              <a:rPr lang="de-DE" sz="1600" b="1" dirty="0">
                <a:latin typeface="Century Gothic" panose="020B0502020202020204" pitchFamily="34" charset="0"/>
              </a:rPr>
              <a:t>im Lagebericht</a:t>
            </a:r>
            <a:r>
              <a:rPr lang="de-DE" sz="1600" dirty="0">
                <a:latin typeface="Century Gothic" panose="020B0502020202020204" pitchFamily="34" charset="0"/>
              </a:rPr>
              <a:t> anzugeben, entfällt </a:t>
            </a:r>
            <a:r>
              <a:rPr lang="de-DE" sz="1600">
                <a:latin typeface="Century Gothic" panose="020B0502020202020204" pitchFamily="34" charset="0"/>
              </a:rPr>
              <a:t>nicht.</a:t>
            </a:r>
            <a:br>
              <a:rPr lang="de-DE" sz="1600">
                <a:latin typeface="Century Gothic" panose="020B0502020202020204" pitchFamily="34" charset="0"/>
              </a:rPr>
            </a:br>
            <a:r>
              <a:rPr lang="de-DE" sz="1600">
                <a:latin typeface="Century Gothic" panose="020B0502020202020204" pitchFamily="34" charset="0"/>
              </a:rPr>
              <a:t>Zur </a:t>
            </a:r>
            <a:r>
              <a:rPr lang="de-DE" sz="1600" dirty="0">
                <a:latin typeface="Century Gothic" panose="020B0502020202020204" pitchFamily="34" charset="0"/>
              </a:rPr>
              <a:t>Vermeidung von Redundanzen sind nach IDW PS 270 n.F. (10.2021) </a:t>
            </a:r>
            <a:r>
              <a:rPr lang="de-DE" sz="1600" b="1">
                <a:latin typeface="Century Gothic" panose="020B0502020202020204" pitchFamily="34" charset="0"/>
              </a:rPr>
              <a:t>Verweise zwischen</a:t>
            </a:r>
            <a:br>
              <a:rPr lang="de-DE" sz="1600" b="1">
                <a:latin typeface="Century Gothic" panose="020B0502020202020204" pitchFamily="34" charset="0"/>
              </a:rPr>
            </a:br>
            <a:r>
              <a:rPr lang="de-DE" sz="1600" b="1">
                <a:latin typeface="Century Gothic" panose="020B0502020202020204" pitchFamily="34" charset="0"/>
              </a:rPr>
              <a:t>Anhang </a:t>
            </a:r>
            <a:r>
              <a:rPr lang="de-DE" sz="1600" b="1" dirty="0">
                <a:latin typeface="Century Gothic" panose="020B0502020202020204" pitchFamily="34" charset="0"/>
              </a:rPr>
              <a:t>und Lagebericht zulässig</a:t>
            </a:r>
            <a:r>
              <a:rPr lang="de-DE" sz="1600" dirty="0">
                <a:latin typeface="Century Gothic" panose="020B0502020202020204" pitchFamily="34" charset="0"/>
              </a:rPr>
              <a:t>. </a:t>
            </a:r>
          </a:p>
          <a:p>
            <a:pPr>
              <a:lnSpc>
                <a:spcPct val="100000"/>
              </a:lnSpc>
              <a:spcBef>
                <a:spcPts val="600"/>
              </a:spcBef>
              <a:spcAft>
                <a:spcPts val="600"/>
              </a:spcAft>
              <a:defRPr/>
            </a:pPr>
            <a:r>
              <a:rPr lang="de-DE" sz="1600" dirty="0">
                <a:latin typeface="Century Gothic" panose="020B0502020202020204" pitchFamily="34" charset="0"/>
              </a:rPr>
              <a:t>Die Angabe im Anhang oder gar unter der Bilanz werden zurzeit intensiv diskutiert und </a:t>
            </a:r>
            <a:r>
              <a:rPr lang="de-DE" sz="1600">
                <a:latin typeface="Century Gothic" panose="020B0502020202020204" pitchFamily="34" charset="0"/>
              </a:rPr>
              <a:t>kritisiert.</a:t>
            </a:r>
            <a:br>
              <a:rPr lang="de-DE" sz="1600">
                <a:latin typeface="Century Gothic" panose="020B0502020202020204" pitchFamily="34" charset="0"/>
              </a:rPr>
            </a:br>
            <a:r>
              <a:rPr lang="de-DE" sz="1600">
                <a:latin typeface="Century Gothic" panose="020B0502020202020204" pitchFamily="34" charset="0"/>
              </a:rPr>
              <a:t>Es </a:t>
            </a:r>
            <a:r>
              <a:rPr lang="de-DE" sz="1600" dirty="0">
                <a:latin typeface="Century Gothic" panose="020B0502020202020204" pitchFamily="34" charset="0"/>
              </a:rPr>
              <a:t>geht darum, dass dort eine Angabe von dem IDW gefordert wird, die im Gesetz </a:t>
            </a:r>
            <a:r>
              <a:rPr lang="de-DE" sz="1600">
                <a:latin typeface="Century Gothic" panose="020B0502020202020204" pitchFamily="34" charset="0"/>
              </a:rPr>
              <a:t>so nicht</a:t>
            </a:r>
            <a:br>
              <a:rPr lang="de-DE" sz="1600">
                <a:latin typeface="Century Gothic" panose="020B0502020202020204" pitchFamily="34" charset="0"/>
              </a:rPr>
            </a:br>
            <a:r>
              <a:rPr lang="de-DE" sz="1600">
                <a:latin typeface="Century Gothic" panose="020B0502020202020204" pitchFamily="34" charset="0"/>
              </a:rPr>
              <a:t>vorgesehen </a:t>
            </a:r>
            <a:r>
              <a:rPr lang="de-DE" sz="1600" dirty="0">
                <a:latin typeface="Century Gothic" panose="020B0502020202020204" pitchFamily="34" charset="0"/>
              </a:rPr>
              <a:t>wird. Die Kritik erfolgt in der Literatur von verschiedenen </a:t>
            </a:r>
            <a:r>
              <a:rPr lang="de-DE" sz="1600">
                <a:latin typeface="Century Gothic" panose="020B0502020202020204" pitchFamily="34" charset="0"/>
              </a:rPr>
              <a:t>Wirtschaftsprüfern,</a:t>
            </a:r>
            <a:br>
              <a:rPr lang="de-DE" sz="1600">
                <a:latin typeface="Century Gothic" panose="020B0502020202020204" pitchFamily="34" charset="0"/>
              </a:rPr>
            </a:br>
            <a:r>
              <a:rPr lang="de-DE" sz="1600">
                <a:latin typeface="Century Gothic" panose="020B0502020202020204" pitchFamily="34" charset="0"/>
              </a:rPr>
              <a:t>aber </a:t>
            </a:r>
            <a:r>
              <a:rPr lang="de-DE" sz="1600" dirty="0">
                <a:latin typeface="Century Gothic" panose="020B0502020202020204" pitchFamily="34" charset="0"/>
              </a:rPr>
              <a:t>auch von der Bundessteuerberaterkammer.</a:t>
            </a:r>
          </a:p>
          <a:p>
            <a:pPr marL="266700" lvl="1" indent="0" eaLnBrk="1" hangingPunct="1">
              <a:lnSpc>
                <a:spcPct val="100000"/>
              </a:lnSpc>
              <a:spcBef>
                <a:spcPts val="600"/>
              </a:spcBef>
              <a:spcAft>
                <a:spcPts val="600"/>
              </a:spcAft>
              <a:buFont typeface="Arial" panose="020B0604020202020204" pitchFamily="34" charset="0"/>
              <a:buNone/>
              <a:defRPr/>
            </a:pPr>
            <a:r>
              <a:rPr lang="de-DE" altLang="de-DE" sz="1800" b="1">
                <a:solidFill>
                  <a:srgbClr val="00B0F0"/>
                </a:solidFill>
                <a:latin typeface="Century Gothic" panose="020B0502020202020204" pitchFamily="34" charset="0"/>
              </a:rPr>
              <a:t> </a:t>
            </a:r>
            <a:endParaRPr lang="de-DE" altLang="de-DE" sz="1800" b="1" dirty="0">
              <a:solidFill>
                <a:srgbClr val="00B0F0"/>
              </a:solidFill>
              <a:latin typeface="Century Gothic" panose="020B0502020202020204" pitchFamily="34" charset="0"/>
            </a:endParaRPr>
          </a:p>
        </p:txBody>
      </p:sp>
      <p:sp>
        <p:nvSpPr>
          <p:cNvPr id="793604" name="Rectangle 2">
            <a:extLst>
              <a:ext uri="{FF2B5EF4-FFF2-40B4-BE49-F238E27FC236}">
                <a16:creationId xmlns:a16="http://schemas.microsoft.com/office/drawing/2014/main" id="{96C4B7F6-1614-4B8D-B6BA-603E6BDA5703}"/>
              </a:ext>
            </a:extLst>
          </p:cNvPr>
          <p:cNvSpPr>
            <a:spLocks noChangeArrowheads="1"/>
          </p:cNvSpPr>
          <p:nvPr/>
        </p:nvSpPr>
        <p:spPr bwMode="auto">
          <a:xfrm>
            <a:off x="1524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solidFill>
                <a:srgbClr val="000000"/>
              </a:solidFill>
              <a:latin typeface="Arial" panose="020B0604020202020204" pitchFamily="34" charset="0"/>
            </a:endParaRPr>
          </a:p>
        </p:txBody>
      </p:sp>
      <p:sp>
        <p:nvSpPr>
          <p:cNvPr id="793605" name="Rectangle 2">
            <a:extLst>
              <a:ext uri="{FF2B5EF4-FFF2-40B4-BE49-F238E27FC236}">
                <a16:creationId xmlns:a16="http://schemas.microsoft.com/office/drawing/2014/main" id="{2ABA3C80-ABBA-4FD5-9E3E-744F5C5FF964}"/>
              </a:ext>
            </a:extLst>
          </p:cNvPr>
          <p:cNvSpPr txBox="1">
            <a:spLocks/>
          </p:cNvSpPr>
          <p:nvPr/>
        </p:nvSpPr>
        <p:spPr bwMode="auto">
          <a:xfrm>
            <a:off x="1055290" y="104346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buFont typeface="Arial" panose="020B0604020202020204" pitchFamily="34" charset="0"/>
              <a:buNone/>
            </a:pPr>
            <a:r>
              <a:rPr lang="de-DE" altLang="de-DE" sz="1600" b="1" dirty="0">
                <a:solidFill>
                  <a:srgbClr val="00B0F0"/>
                </a:solidFill>
                <a:latin typeface="Century Gothic" panose="020B0502020202020204" pitchFamily="34" charset="0"/>
              </a:rPr>
              <a:t>9.1.2 Angaben in Anhang und Lagebericht</a:t>
            </a:r>
          </a:p>
        </p:txBody>
      </p:sp>
      <p:sp>
        <p:nvSpPr>
          <p:cNvPr id="10" name="Textfeld 1">
            <a:extLst>
              <a:ext uri="{FF2B5EF4-FFF2-40B4-BE49-F238E27FC236}">
                <a16:creationId xmlns:a16="http://schemas.microsoft.com/office/drawing/2014/main" id="{F34EAA64-1819-442D-9A6D-2D6BCFD7849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FE996B48-BEB3-46E9-9C42-31ACB5F10A7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E60104E3-489C-400E-874A-87BCF43056BF}"/>
              </a:ext>
            </a:extLst>
          </p:cNvPr>
          <p:cNvSpPr txBox="1">
            <a:spLocks/>
          </p:cNvSpPr>
          <p:nvPr/>
        </p:nvSpPr>
        <p:spPr bwMode="auto">
          <a:xfrm>
            <a:off x="1063002" y="76530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9.2	</a:t>
            </a:r>
            <a:r>
              <a:rPr lang="de-DE" sz="2800" b="1" dirty="0">
                <a:latin typeface="Century Gothic" panose="020B0502020202020204" pitchFamily="34" charset="0"/>
              </a:rPr>
              <a:t>Grundlagen</a:t>
            </a:r>
          </a:p>
          <a:p>
            <a:pPr lvl="4">
              <a:spcBef>
                <a:spcPts val="600"/>
              </a:spcBef>
              <a:spcAft>
                <a:spcPts val="600"/>
              </a:spcAft>
              <a:tabLst>
                <a:tab pos="444500" algn="l"/>
              </a:tabLst>
            </a:pPr>
            <a:r>
              <a:rPr lang="de-DE" b="1" dirty="0">
                <a:latin typeface="Century Gothic" panose="020B0502020202020204" pitchFamily="34" charset="0"/>
              </a:rPr>
              <a:t>9.2.1	</a:t>
            </a:r>
            <a:r>
              <a:rPr lang="de-DE" dirty="0">
                <a:latin typeface="Century Gothic" panose="020B0502020202020204" pitchFamily="34" charset="0"/>
              </a:rPr>
              <a:t>Fortführungsannahme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9.2.2	</a:t>
            </a:r>
            <a:r>
              <a:rPr lang="de-DE" dirty="0">
                <a:latin typeface="Century Gothic" panose="020B0502020202020204" pitchFamily="34" charset="0"/>
              </a:rPr>
              <a:t>Verantwortung der gesetzlichen Vertreter – Gesetzliche 	Grundlagen</a:t>
            </a:r>
          </a:p>
          <a:p>
            <a:pPr lvl="4">
              <a:spcBef>
                <a:spcPts val="600"/>
              </a:spcBef>
              <a:spcAft>
                <a:spcPts val="600"/>
              </a:spcAft>
              <a:tabLst>
                <a:tab pos="444500" algn="l"/>
              </a:tabLst>
            </a:pPr>
            <a:r>
              <a:rPr lang="de-DE" b="1" dirty="0">
                <a:latin typeface="Century Gothic" panose="020B0502020202020204" pitchFamily="34" charset="0"/>
              </a:rPr>
              <a:t>9.2.3	</a:t>
            </a:r>
            <a:r>
              <a:rPr lang="de-DE" dirty="0">
                <a:latin typeface="Century Gothic" panose="020B0502020202020204" pitchFamily="34" charset="0"/>
              </a:rPr>
              <a:t>Anforderungen an die gesetzlichen Vertreter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9.2.4	</a:t>
            </a:r>
            <a:r>
              <a:rPr lang="de-DE" dirty="0">
                <a:latin typeface="Century Gothic" panose="020B0502020202020204" pitchFamily="34" charset="0"/>
              </a:rPr>
              <a:t>Verantwortung des Abschlussprüfers im Allgemeinen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9.2.5	</a:t>
            </a:r>
            <a:r>
              <a:rPr lang="de-DE" dirty="0">
                <a:latin typeface="Century Gothic" panose="020B0502020202020204" pitchFamily="34" charset="0"/>
              </a:rPr>
              <a:t>Besondere Verantwortung des Abschlussprüfers bei 	Bestandsgefährdung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9.2.6	</a:t>
            </a:r>
            <a:r>
              <a:rPr lang="de-DE" dirty="0">
                <a:latin typeface="Century Gothic" panose="020B0502020202020204" pitchFamily="34" charset="0"/>
              </a:rPr>
              <a:t>Grenzen der Abschlussprüfung</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153467DA-88AA-4D4D-B9DD-6B499AF6CEA1}"/>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9D5A0434-F8FB-4E68-9E89-5A43A8F8D5D1}"/>
              </a:ext>
            </a:extLst>
          </p:cNvPr>
          <p:cNvSpPr>
            <a:spLocks noGrp="1"/>
          </p:cNvSpPr>
          <p:nvPr>
            <p:ph idx="4294967295"/>
          </p:nvPr>
        </p:nvSpPr>
        <p:spPr>
          <a:xfrm>
            <a:off x="767408" y="1939140"/>
            <a:ext cx="10801350" cy="323850"/>
          </a:xfrm>
          <a:prstGeom prst="rect">
            <a:avLst/>
          </a:prstGeom>
        </p:spPr>
        <p:txBody>
          <a:bodyPr/>
          <a:lstStyle/>
          <a:p>
            <a:pPr lvl="1" indent="0" eaLnBrk="1" hangingPunct="1">
              <a:buFont typeface="Arial" panose="020B0604020202020204" pitchFamily="34" charset="0"/>
              <a:buNone/>
            </a:pPr>
            <a:r>
              <a:rPr lang="de-DE" altLang="de-DE" sz="1600" dirty="0">
                <a:latin typeface="Century Gothic" panose="020B0502020202020204" pitchFamily="34" charset="0"/>
              </a:rPr>
              <a:t>Die Fortführungsannahme ist sowohl im HGB als auch in den IFRS geregelt.</a:t>
            </a:r>
            <a:endParaRPr lang="de-DE" altLang="de-DE" sz="1600" b="1" dirty="0">
              <a:solidFill>
                <a:srgbClr val="00B0F0"/>
              </a:solidFill>
              <a:latin typeface="Century Gothic" panose="020B0502020202020204" pitchFamily="34" charset="0"/>
            </a:endParaRPr>
          </a:p>
        </p:txBody>
      </p:sp>
      <p:sp>
        <p:nvSpPr>
          <p:cNvPr id="797699" name="Rectangle 2">
            <a:extLst>
              <a:ext uri="{FF2B5EF4-FFF2-40B4-BE49-F238E27FC236}">
                <a16:creationId xmlns:a16="http://schemas.microsoft.com/office/drawing/2014/main" id="{9AE8C333-7083-4AAF-A559-386CA43D72DA}"/>
              </a:ext>
            </a:extLst>
          </p:cNvPr>
          <p:cNvSpPr txBox="1">
            <a:spLocks/>
          </p:cNvSpPr>
          <p:nvPr/>
        </p:nvSpPr>
        <p:spPr bwMode="auto">
          <a:xfrm>
            <a:off x="1055290" y="1057386"/>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9.2 Grundlagen</a:t>
            </a:r>
          </a:p>
        </p:txBody>
      </p:sp>
      <p:sp>
        <p:nvSpPr>
          <p:cNvPr id="7" name="Abgerundetes Rechteck 6">
            <a:extLst>
              <a:ext uri="{FF2B5EF4-FFF2-40B4-BE49-F238E27FC236}">
                <a16:creationId xmlns:a16="http://schemas.microsoft.com/office/drawing/2014/main" id="{A0A0E20B-55F9-4627-8E0D-4337EBE5C10A}"/>
              </a:ext>
            </a:extLst>
          </p:cNvPr>
          <p:cNvSpPr/>
          <p:nvPr/>
        </p:nvSpPr>
        <p:spPr>
          <a:xfrm>
            <a:off x="1055440" y="2520603"/>
            <a:ext cx="7475538" cy="54451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defRPr/>
            </a:pPr>
            <a:r>
              <a:rPr lang="de-DE" sz="1400" b="1" dirty="0">
                <a:solidFill>
                  <a:sysClr val="windowText" lastClr="000000"/>
                </a:solidFill>
                <a:latin typeface="Century Gothic" panose="020B0502020202020204" pitchFamily="34" charset="0"/>
              </a:rPr>
              <a:t>Fortführung</a:t>
            </a:r>
          </a:p>
        </p:txBody>
      </p:sp>
      <p:sp>
        <p:nvSpPr>
          <p:cNvPr id="8" name="Abgerundetes Rechteck 7">
            <a:extLst>
              <a:ext uri="{FF2B5EF4-FFF2-40B4-BE49-F238E27FC236}">
                <a16:creationId xmlns:a16="http://schemas.microsoft.com/office/drawing/2014/main" id="{CFAF4BA6-6D79-4122-A657-9310F1D17358}"/>
              </a:ext>
            </a:extLst>
          </p:cNvPr>
          <p:cNvSpPr/>
          <p:nvPr/>
        </p:nvSpPr>
        <p:spPr>
          <a:xfrm>
            <a:off x="1055440" y="3336131"/>
            <a:ext cx="3567113" cy="239712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b" anchorCtr="0"/>
          <a:lstStyle/>
          <a:p>
            <a:pPr algn="ctr" eaLnBrk="1" hangingPunct="1">
              <a:spcAft>
                <a:spcPts val="1200"/>
              </a:spcAft>
              <a:defRPr/>
            </a:pPr>
            <a:r>
              <a:rPr lang="de-DE" sz="1400" b="1" dirty="0">
                <a:solidFill>
                  <a:srgbClr val="000000"/>
                </a:solidFill>
                <a:latin typeface="Century Gothic" panose="020B0502020202020204" pitchFamily="34" charset="0"/>
              </a:rPr>
              <a:t>§ 252 Abs. 1 Nr. 2 HGB</a:t>
            </a:r>
          </a:p>
          <a:p>
            <a:pPr algn="ctr" eaLnBrk="1" hangingPunct="1">
              <a:defRPr/>
            </a:pPr>
            <a:r>
              <a:rPr lang="de-DE" sz="1400" dirty="0">
                <a:solidFill>
                  <a:srgbClr val="000000"/>
                </a:solidFill>
                <a:latin typeface="Century Gothic" panose="020B0502020202020204" pitchFamily="34" charset="0"/>
              </a:rPr>
              <a:t>Nach § 252 Abs. 1 Nr. 2 HGB ist von der Fortführungsannahme auszugehen, solange dem nicht rechtliche oder tatsächliche Gegebenheiten </a:t>
            </a:r>
            <a:r>
              <a:rPr lang="de-DE" sz="1400">
                <a:solidFill>
                  <a:srgbClr val="000000"/>
                </a:solidFill>
                <a:latin typeface="Century Gothic" panose="020B0502020202020204" pitchFamily="34" charset="0"/>
              </a:rPr>
              <a:t>entgegenstehen.</a:t>
            </a:r>
          </a:p>
          <a:p>
            <a:pPr algn="ctr" eaLnBrk="1" hangingPunct="1">
              <a:defRPr/>
            </a:pPr>
            <a:endParaRPr lang="de-DE" sz="1400">
              <a:solidFill>
                <a:srgbClr val="000000"/>
              </a:solidFill>
              <a:latin typeface="Century Gothic" panose="020B0502020202020204" pitchFamily="34" charset="0"/>
            </a:endParaRPr>
          </a:p>
          <a:p>
            <a:pPr algn="ctr" eaLnBrk="1" hangingPunct="1">
              <a:defRPr/>
            </a:pPr>
            <a:endParaRPr lang="de-DE" sz="1400">
              <a:solidFill>
                <a:srgbClr val="000000"/>
              </a:solidFill>
              <a:latin typeface="Century Gothic" panose="020B0502020202020204" pitchFamily="34" charset="0"/>
            </a:endParaRPr>
          </a:p>
          <a:p>
            <a:pPr algn="ctr" eaLnBrk="1" hangingPunct="1">
              <a:defRPr/>
            </a:pPr>
            <a:endParaRPr lang="de-DE" sz="1400" dirty="0">
              <a:solidFill>
                <a:srgbClr val="000000"/>
              </a:solidFill>
              <a:latin typeface="Century Gothic" panose="020B0502020202020204" pitchFamily="34" charset="0"/>
            </a:endParaRPr>
          </a:p>
        </p:txBody>
      </p:sp>
      <p:sp>
        <p:nvSpPr>
          <p:cNvPr id="9" name="Abgerundetes Rechteck 8">
            <a:extLst>
              <a:ext uri="{FF2B5EF4-FFF2-40B4-BE49-F238E27FC236}">
                <a16:creationId xmlns:a16="http://schemas.microsoft.com/office/drawing/2014/main" id="{314E7A0E-5E68-4E6D-81F1-EBA00242F1B2}"/>
              </a:ext>
            </a:extLst>
          </p:cNvPr>
          <p:cNvSpPr/>
          <p:nvPr/>
        </p:nvSpPr>
        <p:spPr>
          <a:xfrm>
            <a:off x="4962278" y="3336131"/>
            <a:ext cx="3568700" cy="239712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spcAft>
                <a:spcPts val="1200"/>
              </a:spcAft>
              <a:defRPr/>
            </a:pPr>
            <a:r>
              <a:rPr lang="de-DE" sz="1400" b="1" dirty="0">
                <a:solidFill>
                  <a:srgbClr val="000000"/>
                </a:solidFill>
                <a:latin typeface="Century Gothic" panose="020B0502020202020204" pitchFamily="34" charset="0"/>
              </a:rPr>
              <a:t>IAS 1.25 f.</a:t>
            </a:r>
          </a:p>
          <a:p>
            <a:pPr algn="ctr" eaLnBrk="1" hangingPunct="1">
              <a:defRPr/>
            </a:pPr>
            <a:r>
              <a:rPr lang="de-DE" sz="1400" dirty="0">
                <a:solidFill>
                  <a:srgbClr val="000000"/>
                </a:solidFill>
                <a:latin typeface="Century Gothic" panose="020B0502020202020204" pitchFamily="34" charset="0"/>
              </a:rPr>
              <a:t>Nach IAS 1.25 ist dann die Fortführungsannahme nicht mehr anzuwenden, wenn das Management beabsichtigt, das Unternehmen zu liquidieren oder das Geschäft einzustellen oder das Management keine realistische Alternative hat, als so zu handeln.</a:t>
            </a:r>
          </a:p>
        </p:txBody>
      </p:sp>
      <p:sp>
        <p:nvSpPr>
          <p:cNvPr id="797706" name="Rectangle 2">
            <a:extLst>
              <a:ext uri="{FF2B5EF4-FFF2-40B4-BE49-F238E27FC236}">
                <a16:creationId xmlns:a16="http://schemas.microsoft.com/office/drawing/2014/main" id="{21208A79-FDF7-4D29-90E8-34F42DFCFD94}"/>
              </a:ext>
            </a:extLst>
          </p:cNvPr>
          <p:cNvSpPr txBox="1">
            <a:spLocks/>
          </p:cNvSpPr>
          <p:nvPr/>
        </p:nvSpPr>
        <p:spPr bwMode="auto">
          <a:xfrm>
            <a:off x="1060623" y="1412875"/>
            <a:ext cx="10868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20000"/>
              </a:lnSpc>
              <a:spcAft>
                <a:spcPts val="600"/>
              </a:spcAft>
              <a:buFont typeface="Wingdings" panose="05000000000000000000" pitchFamily="2" charset="2"/>
              <a:buNone/>
            </a:pPr>
            <a:r>
              <a:rPr lang="de-DE" altLang="de-DE" sz="1600" b="1" dirty="0">
                <a:solidFill>
                  <a:srgbClr val="00B0F0"/>
                </a:solidFill>
                <a:latin typeface="Century Gothic" panose="020B0502020202020204" pitchFamily="34" charset="0"/>
              </a:rPr>
              <a:t>9.2.1 Fortführungsannahme</a:t>
            </a:r>
          </a:p>
        </p:txBody>
      </p:sp>
      <p:sp>
        <p:nvSpPr>
          <p:cNvPr id="12" name="Textfeld 1">
            <a:extLst>
              <a:ext uri="{FF2B5EF4-FFF2-40B4-BE49-F238E27FC236}">
                <a16:creationId xmlns:a16="http://schemas.microsoft.com/office/drawing/2014/main" id="{3071A509-FA27-40BA-93C7-C41871456CC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3633B5AD-DEF3-4D1A-BF80-A06B1BFCF7CF}"/>
              </a:ext>
            </a:extLst>
          </p:cNvPr>
          <p:cNvSpPr>
            <a:spLocks noGrp="1" noChangeArrowheads="1"/>
          </p:cNvSpPr>
          <p:nvPr>
            <p:ph idx="4294967295"/>
          </p:nvPr>
        </p:nvSpPr>
        <p:spPr>
          <a:xfrm>
            <a:off x="954554" y="1484313"/>
            <a:ext cx="10791825" cy="3670300"/>
          </a:xfrm>
          <a:prstGeom prst="rect">
            <a:avLst/>
          </a:prstGeom>
        </p:spPr>
        <p:txBody>
          <a:bodyPr/>
          <a:lstStyle/>
          <a:p>
            <a:pPr>
              <a:lnSpc>
                <a:spcPct val="100000"/>
              </a:lnSpc>
              <a:spcBef>
                <a:spcPts val="600"/>
              </a:spcBef>
              <a:spcAft>
                <a:spcPts val="600"/>
              </a:spcAft>
              <a:defRPr/>
            </a:pPr>
            <a:r>
              <a:rPr lang="de-DE" sz="1600" dirty="0">
                <a:latin typeface="Century Gothic" panose="020B0502020202020204" pitchFamily="34" charset="0"/>
              </a:rPr>
              <a:t>Es gibt keine ausdrückliche gesetzliche Regelung, nach der der gesetzliche </a:t>
            </a:r>
            <a:r>
              <a:rPr lang="de-DE" sz="1600">
                <a:latin typeface="Century Gothic" panose="020B0502020202020204" pitchFamily="34" charset="0"/>
              </a:rPr>
              <a:t>Vertreter eine</a:t>
            </a:r>
            <a:br>
              <a:rPr lang="de-DE" sz="1600">
                <a:latin typeface="Century Gothic" panose="020B0502020202020204" pitchFamily="34" charset="0"/>
              </a:rPr>
            </a:br>
            <a:r>
              <a:rPr lang="de-DE" sz="1600">
                <a:latin typeface="Century Gothic" panose="020B0502020202020204" pitchFamily="34" charset="0"/>
              </a:rPr>
              <a:t>Einschätzung </a:t>
            </a:r>
            <a:r>
              <a:rPr lang="de-DE" sz="1600" dirty="0">
                <a:latin typeface="Century Gothic" panose="020B0502020202020204" pitchFamily="34" charset="0"/>
              </a:rPr>
              <a:t>zur Unternehmensfortführung abgeben muss. Die Verpflichtung wird abgeleitet aus:</a:t>
            </a:r>
          </a:p>
          <a:p>
            <a:pPr marL="266700" indent="-266700">
              <a:lnSpc>
                <a:spcPct val="100000"/>
              </a:lnSpc>
              <a:spcBef>
                <a:spcPts val="600"/>
              </a:spcBef>
              <a:spcAft>
                <a:spcPts val="600"/>
              </a:spcAft>
              <a:buClr>
                <a:schemeClr val="tx1"/>
              </a:buClr>
              <a:buFont typeface="Arial" panose="020B0604020202020204" pitchFamily="34" charset="0"/>
              <a:buChar char="•"/>
              <a:defRPr/>
            </a:pPr>
            <a:r>
              <a:rPr lang="de-DE" sz="1600" b="1" dirty="0">
                <a:solidFill>
                  <a:srgbClr val="FF0000"/>
                </a:solidFill>
                <a:latin typeface="Century Gothic" panose="020B0502020202020204" pitchFamily="34" charset="0"/>
              </a:rPr>
              <a:t>§ 252 Abs. 1 Nr. 2 HGB</a:t>
            </a:r>
            <a:r>
              <a:rPr lang="de-DE" sz="1600" dirty="0">
                <a:latin typeface="Century Gothic" panose="020B0502020202020204" pitchFamily="34" charset="0"/>
              </a:rPr>
              <a:t>: „</a:t>
            </a:r>
            <a:r>
              <a:rPr lang="de-DE" sz="1600" i="1" dirty="0">
                <a:latin typeface="Century Gothic" panose="020B0502020202020204" pitchFamily="34" charset="0"/>
              </a:rPr>
              <a:t>Bei der Bewertung ist von der Fortführung der Unternehmenstätigkeit auszugehen, sofern dem nicht </a:t>
            </a:r>
            <a:r>
              <a:rPr lang="de-DE" sz="1600" b="1" i="1" dirty="0">
                <a:solidFill>
                  <a:srgbClr val="00B0F0"/>
                </a:solidFill>
                <a:latin typeface="Century Gothic" panose="020B0502020202020204" pitchFamily="34" charset="0"/>
              </a:rPr>
              <a:t>tatsächliche</a:t>
            </a:r>
            <a:r>
              <a:rPr lang="de-DE" sz="1600" i="1" dirty="0">
                <a:solidFill>
                  <a:srgbClr val="00B0F0"/>
                </a:solidFill>
                <a:latin typeface="Century Gothic" panose="020B0502020202020204" pitchFamily="34" charset="0"/>
              </a:rPr>
              <a:t> </a:t>
            </a:r>
            <a:r>
              <a:rPr lang="de-DE" sz="1600" i="1" dirty="0">
                <a:latin typeface="Century Gothic" panose="020B0502020202020204" pitchFamily="34" charset="0"/>
              </a:rPr>
              <a:t>oder </a:t>
            </a:r>
            <a:r>
              <a:rPr lang="de-DE" sz="1600" b="1" i="1" dirty="0">
                <a:solidFill>
                  <a:srgbClr val="00B0F0"/>
                </a:solidFill>
                <a:latin typeface="Century Gothic" panose="020B0502020202020204" pitchFamily="34" charset="0"/>
              </a:rPr>
              <a:t>rechtliche</a:t>
            </a:r>
            <a:r>
              <a:rPr lang="de-DE" sz="1600" i="1" dirty="0">
                <a:solidFill>
                  <a:srgbClr val="00B0F0"/>
                </a:solidFill>
                <a:latin typeface="Century Gothic" panose="020B0502020202020204" pitchFamily="34" charset="0"/>
              </a:rPr>
              <a:t> </a:t>
            </a:r>
            <a:r>
              <a:rPr lang="de-DE" sz="1600" i="1" dirty="0">
                <a:latin typeface="Century Gothic" panose="020B0502020202020204" pitchFamily="34" charset="0"/>
              </a:rPr>
              <a:t>Gegebenheiten entgegenstehen.</a:t>
            </a:r>
            <a:r>
              <a:rPr lang="de-DE" sz="1600" dirty="0">
                <a:latin typeface="Century Gothic" panose="020B0502020202020204" pitchFamily="34" charset="0"/>
              </a:rPr>
              <a:t>“ </a:t>
            </a:r>
          </a:p>
          <a:p>
            <a:pPr marL="266700" indent="-266700">
              <a:lnSpc>
                <a:spcPct val="100000"/>
              </a:lnSpc>
              <a:spcBef>
                <a:spcPts val="600"/>
              </a:spcBef>
              <a:spcAft>
                <a:spcPts val="600"/>
              </a:spcAft>
              <a:buClr>
                <a:schemeClr val="tx1"/>
              </a:buClr>
              <a:buFont typeface="Arial" panose="020B0604020202020204" pitchFamily="34" charset="0"/>
              <a:buChar char="•"/>
              <a:defRPr/>
            </a:pPr>
            <a:r>
              <a:rPr lang="de-DE" sz="1600" b="1" dirty="0">
                <a:solidFill>
                  <a:srgbClr val="FF0000"/>
                </a:solidFill>
                <a:latin typeface="Century Gothic" panose="020B0502020202020204" pitchFamily="34" charset="0"/>
              </a:rPr>
              <a:t>§ 289 HGB</a:t>
            </a:r>
            <a:r>
              <a:rPr lang="de-DE" sz="1600" dirty="0">
                <a:latin typeface="Century Gothic" panose="020B0502020202020204" pitchFamily="34" charset="0"/>
              </a:rPr>
              <a:t>: „</a:t>
            </a:r>
            <a:r>
              <a:rPr lang="de-DE" sz="1600" i="1" dirty="0">
                <a:latin typeface="Century Gothic" panose="020B0502020202020204" pitchFamily="34" charset="0"/>
              </a:rPr>
              <a:t>Im Lagebericht sind der Geschäftsverlauf einschließlich </a:t>
            </a:r>
            <a:r>
              <a:rPr lang="de-DE" sz="1600" i="1">
                <a:latin typeface="Century Gothic" panose="020B0502020202020204" pitchFamily="34" charset="0"/>
              </a:rPr>
              <a:t>des Geschäftsergebnisses</a:t>
            </a:r>
            <a:br>
              <a:rPr lang="de-DE" sz="1600" i="1">
                <a:latin typeface="Century Gothic" panose="020B0502020202020204" pitchFamily="34" charset="0"/>
              </a:rPr>
            </a:br>
            <a:r>
              <a:rPr lang="de-DE" sz="1600" i="1">
                <a:latin typeface="Century Gothic" panose="020B0502020202020204" pitchFamily="34" charset="0"/>
              </a:rPr>
              <a:t>und </a:t>
            </a:r>
            <a:r>
              <a:rPr lang="de-DE" sz="1600" i="1" dirty="0">
                <a:latin typeface="Century Gothic" panose="020B0502020202020204" pitchFamily="34" charset="0"/>
              </a:rPr>
              <a:t>die Lage der Kapitalgesellschaft so darzustellen, dass sie den </a:t>
            </a:r>
            <a:r>
              <a:rPr lang="de-DE" sz="1600" b="1" i="1" dirty="0">
                <a:solidFill>
                  <a:srgbClr val="00B0F0"/>
                </a:solidFill>
                <a:latin typeface="Century Gothic" panose="020B0502020202020204" pitchFamily="34" charset="0"/>
              </a:rPr>
              <a:t>tatsächlichen</a:t>
            </a:r>
            <a:r>
              <a:rPr lang="de-DE" sz="1600" i="1" dirty="0">
                <a:solidFill>
                  <a:srgbClr val="00B0F0"/>
                </a:solidFill>
                <a:latin typeface="Century Gothic" panose="020B0502020202020204" pitchFamily="34" charset="0"/>
              </a:rPr>
              <a:t> </a:t>
            </a:r>
            <a:r>
              <a:rPr lang="de-DE" sz="1600" b="1" i="1" dirty="0">
                <a:solidFill>
                  <a:srgbClr val="00B0F0"/>
                </a:solidFill>
                <a:latin typeface="Century Gothic" panose="020B0502020202020204" pitchFamily="34" charset="0"/>
              </a:rPr>
              <a:t>Verhältnissen</a:t>
            </a:r>
            <a:r>
              <a:rPr lang="de-DE" sz="1600" i="1" dirty="0">
                <a:solidFill>
                  <a:srgbClr val="00B0F0"/>
                </a:solidFill>
                <a:latin typeface="Century Gothic" panose="020B0502020202020204" pitchFamily="34" charset="0"/>
              </a:rPr>
              <a:t> </a:t>
            </a:r>
            <a:r>
              <a:rPr lang="de-DE" sz="1600" i="1" dirty="0">
                <a:latin typeface="Century Gothic" panose="020B0502020202020204" pitchFamily="34" charset="0"/>
              </a:rPr>
              <a:t>entsprechendes Bild vermittelt.</a:t>
            </a:r>
            <a:r>
              <a:rPr lang="de-DE" sz="1600" dirty="0">
                <a:latin typeface="Century Gothic" panose="020B0502020202020204" pitchFamily="34" charset="0"/>
              </a:rPr>
              <a:t>“ </a:t>
            </a:r>
          </a:p>
          <a:p>
            <a:pPr marL="266700" indent="-266700">
              <a:lnSpc>
                <a:spcPct val="100000"/>
              </a:lnSpc>
              <a:spcBef>
                <a:spcPts val="600"/>
              </a:spcBef>
              <a:spcAft>
                <a:spcPts val="600"/>
              </a:spcAft>
              <a:buFont typeface="Arial" panose="020B0604020202020204" pitchFamily="34" charset="0"/>
              <a:buChar char="•"/>
              <a:defRPr/>
            </a:pPr>
            <a:r>
              <a:rPr lang="de-DE" sz="1600" dirty="0">
                <a:latin typeface="Century Gothic" panose="020B0502020202020204" pitchFamily="34" charset="0"/>
              </a:rPr>
              <a:t>Entsprechendes gilt gemäß </a:t>
            </a:r>
            <a:r>
              <a:rPr lang="de-DE" sz="1600" b="1" dirty="0">
                <a:solidFill>
                  <a:srgbClr val="FF0000"/>
                </a:solidFill>
                <a:latin typeface="Century Gothic" panose="020B0502020202020204" pitchFamily="34" charset="0"/>
              </a:rPr>
              <a:t>§ 315 HGB</a:t>
            </a:r>
            <a:r>
              <a:rPr lang="de-DE" sz="1600" dirty="0">
                <a:solidFill>
                  <a:srgbClr val="FF0000"/>
                </a:solidFill>
                <a:latin typeface="Century Gothic" panose="020B0502020202020204" pitchFamily="34" charset="0"/>
              </a:rPr>
              <a:t> </a:t>
            </a:r>
            <a:r>
              <a:rPr lang="de-DE" sz="1600" dirty="0">
                <a:latin typeface="Century Gothic" panose="020B0502020202020204" pitchFamily="34" charset="0"/>
              </a:rPr>
              <a:t>auch für den Konzernlagebericht.</a:t>
            </a:r>
          </a:p>
          <a:p>
            <a:pPr marL="361950" lvl="2" indent="0" eaLnBrk="1" hangingPunct="1">
              <a:lnSpc>
                <a:spcPct val="100000"/>
              </a:lnSpc>
              <a:spcBef>
                <a:spcPts val="600"/>
              </a:spcBef>
              <a:spcAft>
                <a:spcPts val="600"/>
              </a:spcAft>
              <a:buFont typeface="Arial" panose="020B0604020202020204" pitchFamily="34" charset="0"/>
              <a:buNone/>
              <a:defRPr/>
            </a:pPr>
            <a:endParaRPr lang="de-DE" altLang="de-DE" sz="1600" dirty="0">
              <a:latin typeface="Century Gothic" panose="020B0502020202020204" pitchFamily="34" charset="0"/>
            </a:endParaRPr>
          </a:p>
        </p:txBody>
      </p:sp>
      <p:sp>
        <p:nvSpPr>
          <p:cNvPr id="799748" name="Rectangle 2">
            <a:extLst>
              <a:ext uri="{FF2B5EF4-FFF2-40B4-BE49-F238E27FC236}">
                <a16:creationId xmlns:a16="http://schemas.microsoft.com/office/drawing/2014/main" id="{C4A2345F-5EF1-4A1E-98BF-7E5A5AB82168}"/>
              </a:ext>
            </a:extLst>
          </p:cNvPr>
          <p:cNvSpPr txBox="1">
            <a:spLocks/>
          </p:cNvSpPr>
          <p:nvPr/>
        </p:nvSpPr>
        <p:spPr bwMode="auto">
          <a:xfrm>
            <a:off x="1055290" y="1087017"/>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61975" indent="-561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eaLnBrk="1" hangingPunct="1">
              <a:buFont typeface="Arial" panose="020B0604020202020204" pitchFamily="34" charset="0"/>
              <a:buNone/>
            </a:pPr>
            <a:r>
              <a:rPr lang="de-DE" altLang="de-DE" sz="1600" b="1" dirty="0">
                <a:solidFill>
                  <a:srgbClr val="00B0F0"/>
                </a:solidFill>
                <a:latin typeface="Century Gothic" panose="020B0502020202020204" pitchFamily="34" charset="0"/>
              </a:rPr>
              <a:t>9.2.2 Verantwortung der gesetzlichen Vertreter – Gesetzliche Grundlagen</a:t>
            </a:r>
          </a:p>
        </p:txBody>
      </p:sp>
      <p:sp>
        <p:nvSpPr>
          <p:cNvPr id="8" name="Textfeld 1">
            <a:extLst>
              <a:ext uri="{FF2B5EF4-FFF2-40B4-BE49-F238E27FC236}">
                <a16:creationId xmlns:a16="http://schemas.microsoft.com/office/drawing/2014/main" id="{B3043411-493F-4EA0-A412-48D429513DF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96BA9075-3401-4D8B-B382-3B2B52D1BEDC}"/>
              </a:ext>
            </a:extLst>
          </p:cNvPr>
          <p:cNvSpPr>
            <a:spLocks noGrp="1" noChangeArrowheads="1"/>
          </p:cNvSpPr>
          <p:nvPr>
            <p:ph idx="4294967295"/>
          </p:nvPr>
        </p:nvSpPr>
        <p:spPr>
          <a:xfrm>
            <a:off x="940302" y="1485900"/>
            <a:ext cx="10801350" cy="3814763"/>
          </a:xfrm>
          <a:prstGeom prst="rect">
            <a:avLst/>
          </a:prstGeom>
        </p:spPr>
        <p:txBody>
          <a:bodyPr/>
          <a:lstStyle/>
          <a:p>
            <a:pPr>
              <a:lnSpc>
                <a:spcPct val="100000"/>
              </a:lnSpc>
              <a:spcBef>
                <a:spcPts val="600"/>
              </a:spcBef>
              <a:spcAft>
                <a:spcPts val="600"/>
              </a:spcAft>
              <a:defRPr/>
            </a:pPr>
            <a:r>
              <a:rPr lang="de-DE" sz="1600" dirty="0">
                <a:latin typeface="Century Gothic" panose="020B0502020202020204" pitchFamily="34" charset="0"/>
              </a:rPr>
              <a:t>Der gesetzlichen Vertreter muss </a:t>
            </a:r>
            <a:r>
              <a:rPr lang="de-DE" sz="1600" b="1" dirty="0">
                <a:latin typeface="Century Gothic" panose="020B0502020202020204" pitchFamily="34" charset="0"/>
              </a:rPr>
              <a:t>bis Abschluss der Aufstellung</a:t>
            </a:r>
            <a:r>
              <a:rPr lang="de-DE" sz="1600" dirty="0">
                <a:latin typeface="Century Gothic" panose="020B0502020202020204" pitchFamily="34" charset="0"/>
              </a:rPr>
              <a:t> des </a:t>
            </a:r>
            <a:r>
              <a:rPr lang="de-DE" sz="1600">
                <a:latin typeface="Century Gothic" panose="020B0502020202020204" pitchFamily="34" charset="0"/>
              </a:rPr>
              <a:t>Jahresabschlusses und</a:t>
            </a:r>
            <a:br>
              <a:rPr lang="de-DE" sz="1600">
                <a:latin typeface="Century Gothic" panose="020B0502020202020204" pitchFamily="34" charset="0"/>
              </a:rPr>
            </a:br>
            <a:r>
              <a:rPr lang="de-DE" sz="1600">
                <a:latin typeface="Century Gothic" panose="020B0502020202020204" pitchFamily="34" charset="0"/>
              </a:rPr>
              <a:t>ggf</a:t>
            </a:r>
            <a:r>
              <a:rPr lang="de-DE" sz="1600" dirty="0">
                <a:latin typeface="Century Gothic" panose="020B0502020202020204" pitchFamily="34" charset="0"/>
              </a:rPr>
              <a:t>. des Lageberichts eine Risikoeinschätzung zur Unternehmensfortführung abgeben. </a:t>
            </a:r>
          </a:p>
          <a:p>
            <a:pPr>
              <a:lnSpc>
                <a:spcPct val="100000"/>
              </a:lnSpc>
              <a:spcBef>
                <a:spcPts val="600"/>
              </a:spcBef>
              <a:spcAft>
                <a:spcPts val="600"/>
              </a:spcAft>
              <a:defRPr/>
            </a:pPr>
            <a:r>
              <a:rPr lang="de-DE" sz="1600" dirty="0">
                <a:latin typeface="Century Gothic" panose="020B0502020202020204" pitchFamily="34" charset="0"/>
              </a:rPr>
              <a:t>Sie ist eine </a:t>
            </a:r>
            <a:r>
              <a:rPr lang="de-DE" sz="1600" b="1" dirty="0">
                <a:latin typeface="Century Gothic" panose="020B0502020202020204" pitchFamily="34" charset="0"/>
              </a:rPr>
              <a:t>Ermessensentscheidung</a:t>
            </a:r>
            <a:r>
              <a:rPr lang="de-DE" sz="1600" dirty="0">
                <a:latin typeface="Century Gothic" panose="020B0502020202020204" pitchFamily="34" charset="0"/>
              </a:rPr>
              <a:t> und mit </a:t>
            </a:r>
            <a:r>
              <a:rPr lang="de-DE" sz="1600" b="1" dirty="0">
                <a:latin typeface="Century Gothic" panose="020B0502020202020204" pitchFamily="34" charset="0"/>
              </a:rPr>
              <a:t>Unsicherheit</a:t>
            </a:r>
            <a:r>
              <a:rPr lang="de-DE" sz="1600" dirty="0">
                <a:latin typeface="Century Gothic" panose="020B0502020202020204" pitchFamily="34" charset="0"/>
              </a:rPr>
              <a:t> behaftet.</a:t>
            </a:r>
          </a:p>
          <a:p>
            <a:pPr>
              <a:lnSpc>
                <a:spcPct val="100000"/>
              </a:lnSpc>
              <a:spcBef>
                <a:spcPts val="600"/>
              </a:spcBef>
              <a:spcAft>
                <a:spcPts val="600"/>
              </a:spcAft>
              <a:defRPr/>
            </a:pPr>
            <a:endParaRPr lang="de-DE" sz="1600" dirty="0">
              <a:latin typeface="Century Gothic" panose="020B0502020202020204" pitchFamily="34" charset="0"/>
            </a:endParaRPr>
          </a:p>
          <a:p>
            <a:pPr>
              <a:lnSpc>
                <a:spcPct val="100000"/>
              </a:lnSpc>
              <a:spcBef>
                <a:spcPts val="600"/>
              </a:spcBef>
              <a:spcAft>
                <a:spcPts val="600"/>
              </a:spcAft>
              <a:defRPr/>
            </a:pPr>
            <a:r>
              <a:rPr lang="de-DE" sz="1600" dirty="0">
                <a:latin typeface="Century Gothic" panose="020B0502020202020204" pitchFamily="34" charset="0"/>
              </a:rPr>
              <a:t>Verschiedene </a:t>
            </a:r>
            <a:r>
              <a:rPr lang="de-DE" sz="1600" b="1" dirty="0">
                <a:solidFill>
                  <a:srgbClr val="FF0000"/>
                </a:solidFill>
                <a:latin typeface="Century Gothic" panose="020B0502020202020204" pitchFamily="34" charset="0"/>
              </a:rPr>
              <a:t>Faktoren beeinflussen die Unsicherheit</a:t>
            </a:r>
            <a:r>
              <a:rPr lang="de-DE" sz="1600" dirty="0">
                <a:latin typeface="Century Gothic" panose="020B0502020202020204" pitchFamily="34" charset="0"/>
              </a:rPr>
              <a:t>, sie </a:t>
            </a:r>
          </a:p>
          <a:p>
            <a:pPr marL="266700" indent="-266700">
              <a:lnSpc>
                <a:spcPct val="100000"/>
              </a:lnSpc>
              <a:spcBef>
                <a:spcPts val="600"/>
              </a:spcBef>
              <a:spcAft>
                <a:spcPts val="600"/>
              </a:spcAft>
              <a:buFont typeface="Arial" panose="020B0604020202020204" pitchFamily="34" charset="0"/>
              <a:buChar char="•"/>
              <a:defRPr/>
            </a:pPr>
            <a:r>
              <a:rPr lang="de-DE" sz="1600" dirty="0">
                <a:latin typeface="Century Gothic" panose="020B0502020202020204" pitchFamily="34" charset="0"/>
              </a:rPr>
              <a:t>steigt, </a:t>
            </a:r>
            <a:r>
              <a:rPr lang="de-DE" sz="1600" b="1" dirty="0">
                <a:latin typeface="Century Gothic" panose="020B0502020202020204" pitchFamily="34" charset="0"/>
              </a:rPr>
              <a:t>je weiter</a:t>
            </a:r>
            <a:r>
              <a:rPr lang="de-DE" sz="1600" dirty="0">
                <a:latin typeface="Century Gothic" panose="020B0502020202020204" pitchFamily="34" charset="0"/>
              </a:rPr>
              <a:t> das Ereignis oder die Gegebenheit in der </a:t>
            </a:r>
            <a:r>
              <a:rPr lang="de-DE" sz="1600" b="1" dirty="0">
                <a:latin typeface="Century Gothic" panose="020B0502020202020204" pitchFamily="34" charset="0"/>
              </a:rPr>
              <a:t>Zukunft</a:t>
            </a:r>
            <a:r>
              <a:rPr lang="de-DE" sz="1600" dirty="0">
                <a:latin typeface="Century Gothic" panose="020B0502020202020204" pitchFamily="34" charset="0"/>
              </a:rPr>
              <a:t> liegen</a:t>
            </a:r>
          </a:p>
          <a:p>
            <a:pPr marL="266700" indent="-266700">
              <a:lnSpc>
                <a:spcPct val="100000"/>
              </a:lnSpc>
              <a:spcBef>
                <a:spcPts val="600"/>
              </a:spcBef>
              <a:spcAft>
                <a:spcPts val="600"/>
              </a:spcAft>
              <a:buFont typeface="Arial" panose="020B0604020202020204" pitchFamily="34" charset="0"/>
              <a:buChar char="•"/>
              <a:defRPr/>
            </a:pPr>
            <a:r>
              <a:rPr lang="de-DE" sz="1600" dirty="0">
                <a:latin typeface="Century Gothic" panose="020B0502020202020204" pitchFamily="34" charset="0"/>
              </a:rPr>
              <a:t>wird beeinflusst von der </a:t>
            </a:r>
            <a:r>
              <a:rPr lang="de-DE" sz="1600" b="1" dirty="0">
                <a:latin typeface="Century Gothic" panose="020B0502020202020204" pitchFamily="34" charset="0"/>
              </a:rPr>
              <a:t>Größe und Komplexität</a:t>
            </a:r>
            <a:r>
              <a:rPr lang="de-DE" sz="1600" dirty="0">
                <a:latin typeface="Century Gothic" panose="020B0502020202020204" pitchFamily="34" charset="0"/>
              </a:rPr>
              <a:t> des </a:t>
            </a:r>
            <a:r>
              <a:rPr lang="de-DE" sz="1600" b="1" dirty="0">
                <a:latin typeface="Century Gothic" panose="020B0502020202020204" pitchFamily="34" charset="0"/>
              </a:rPr>
              <a:t>Unternehmens</a:t>
            </a:r>
            <a:endParaRPr lang="de-DE" sz="1600" dirty="0">
              <a:latin typeface="Century Gothic" panose="020B0502020202020204"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sz="1600" dirty="0">
                <a:latin typeface="Century Gothic" panose="020B0502020202020204" pitchFamily="34" charset="0"/>
              </a:rPr>
              <a:t>wird aufgrund </a:t>
            </a:r>
            <a:r>
              <a:rPr lang="de-DE" sz="1600" b="1" dirty="0">
                <a:latin typeface="Century Gothic" panose="020B0502020202020204" pitchFamily="34" charset="0"/>
              </a:rPr>
              <a:t>vorliegender aktueller </a:t>
            </a:r>
            <a:r>
              <a:rPr lang="de-DE" sz="1600" b="1">
                <a:latin typeface="Century Gothic" panose="020B0502020202020204" pitchFamily="34" charset="0"/>
              </a:rPr>
              <a:t>Informationen</a:t>
            </a:r>
            <a:r>
              <a:rPr lang="de-DE" sz="1600">
                <a:latin typeface="Century Gothic" panose="020B0502020202020204" pitchFamily="34" charset="0"/>
              </a:rPr>
              <a:t> beschränkt.</a:t>
            </a:r>
          </a:p>
          <a:p>
            <a:pPr>
              <a:lnSpc>
                <a:spcPct val="100000"/>
              </a:lnSpc>
              <a:spcBef>
                <a:spcPts val="600"/>
              </a:spcBef>
              <a:spcAft>
                <a:spcPts val="600"/>
              </a:spcAft>
              <a:defRPr/>
            </a:pPr>
            <a:r>
              <a:rPr lang="de-DE" sz="1600">
                <a:latin typeface="Century Gothic" panose="020B0502020202020204" pitchFamily="34" charset="0"/>
              </a:rPr>
              <a:t>(IDW PS 270 n.F. (10.2021), Tz. 5-9)</a:t>
            </a:r>
          </a:p>
        </p:txBody>
      </p:sp>
      <p:sp>
        <p:nvSpPr>
          <p:cNvPr id="801796" name="Rectangle 2">
            <a:extLst>
              <a:ext uri="{FF2B5EF4-FFF2-40B4-BE49-F238E27FC236}">
                <a16:creationId xmlns:a16="http://schemas.microsoft.com/office/drawing/2014/main" id="{0DEC0D71-B98D-4BE7-8606-DF1351C6416A}"/>
              </a:ext>
            </a:extLst>
          </p:cNvPr>
          <p:cNvSpPr txBox="1">
            <a:spLocks/>
          </p:cNvSpPr>
          <p:nvPr/>
        </p:nvSpPr>
        <p:spPr bwMode="auto">
          <a:xfrm>
            <a:off x="1055290" y="108701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42925" indent="-5429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eaLnBrk="1" hangingPunct="1">
              <a:buFont typeface="Arial" panose="020B0604020202020204" pitchFamily="34" charset="0"/>
              <a:buNone/>
            </a:pPr>
            <a:r>
              <a:rPr lang="de-DE" altLang="de-DE" sz="1600" b="1" dirty="0">
                <a:solidFill>
                  <a:srgbClr val="00B0F0"/>
                </a:solidFill>
                <a:latin typeface="Century Gothic" panose="020B0502020202020204" pitchFamily="34" charset="0"/>
              </a:rPr>
              <a:t>9.2.3 Anforderungen an die gesetzlichen Vertreter</a:t>
            </a:r>
          </a:p>
        </p:txBody>
      </p:sp>
      <p:sp>
        <p:nvSpPr>
          <p:cNvPr id="8" name="Textfeld 1">
            <a:extLst>
              <a:ext uri="{FF2B5EF4-FFF2-40B4-BE49-F238E27FC236}">
                <a16:creationId xmlns:a16="http://schemas.microsoft.com/office/drawing/2014/main" id="{E865C603-8921-448A-8212-AFD92C96B5F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bgerundetes Rechteck 5">
            <a:extLst>
              <a:ext uri="{FF2B5EF4-FFF2-40B4-BE49-F238E27FC236}">
                <a16:creationId xmlns:a16="http://schemas.microsoft.com/office/drawing/2014/main" id="{78E28936-84B0-4BB1-BE5E-044058E60350}"/>
              </a:ext>
            </a:extLst>
          </p:cNvPr>
          <p:cNvSpPr/>
          <p:nvPr/>
        </p:nvSpPr>
        <p:spPr>
          <a:xfrm>
            <a:off x="1056955" y="1627131"/>
            <a:ext cx="7703386" cy="987330"/>
          </a:xfrm>
          <a:prstGeom prst="roundRect">
            <a:avLst/>
          </a:prstGeom>
          <a:solidFill>
            <a:srgbClr val="CCECFF"/>
          </a:solidFill>
          <a:ln>
            <a:noFill/>
          </a:ln>
        </p:spPr>
        <p:txBody>
          <a:bodyPr wrap="square" anchor="ctr">
            <a:spAutoFit/>
          </a:bodyPr>
          <a:lstStyle/>
          <a:p>
            <a:pPr marL="342900" indent="-342900" eaLnBrk="1" hangingPunct="1">
              <a:buFont typeface="+mj-lt"/>
              <a:buAutoNum type="arabicPeriod"/>
              <a:defRPr/>
            </a:pPr>
            <a:r>
              <a:rPr lang="de-DE" sz="1400" dirty="0">
                <a:solidFill>
                  <a:srgbClr val="000000"/>
                </a:solidFill>
                <a:latin typeface="Century Gothic" panose="020B0502020202020204" pitchFamily="34" charset="0"/>
              </a:rPr>
              <a:t>Der</a:t>
            </a:r>
            <a:r>
              <a:rPr lang="de-DE" sz="1400" b="1" dirty="0">
                <a:solidFill>
                  <a:srgbClr val="000000"/>
                </a:solidFill>
                <a:latin typeface="Century Gothic" panose="020B0502020202020204" pitchFamily="34" charset="0"/>
              </a:rPr>
              <a:t> Beschaffung</a:t>
            </a:r>
            <a:r>
              <a:rPr lang="de-DE" sz="1400" dirty="0">
                <a:solidFill>
                  <a:srgbClr val="000000"/>
                </a:solidFill>
                <a:latin typeface="Century Gothic" panose="020B0502020202020204" pitchFamily="34" charset="0"/>
              </a:rPr>
              <a:t> von </a:t>
            </a:r>
            <a:r>
              <a:rPr lang="de-DE" sz="1400" b="1" dirty="0">
                <a:solidFill>
                  <a:srgbClr val="000000"/>
                </a:solidFill>
                <a:latin typeface="Century Gothic" panose="020B0502020202020204" pitchFamily="34" charset="0"/>
              </a:rPr>
              <a:t>ausreichend geeigneten Prüfungsnachweisen</a:t>
            </a:r>
            <a:r>
              <a:rPr lang="de-DE" sz="1400" dirty="0">
                <a:solidFill>
                  <a:srgbClr val="000000"/>
                </a:solidFill>
                <a:latin typeface="Century Gothic" panose="020B0502020202020204" pitchFamily="34" charset="0"/>
              </a:rPr>
              <a:t> zur </a:t>
            </a:r>
            <a:r>
              <a:rPr lang="de-DE" sz="1400" b="1" dirty="0">
                <a:solidFill>
                  <a:srgbClr val="000000"/>
                </a:solidFill>
                <a:latin typeface="Century Gothic" panose="020B0502020202020204" pitchFamily="34" charset="0"/>
              </a:rPr>
              <a:t>Beurteilung der Einschätzung</a:t>
            </a:r>
            <a:r>
              <a:rPr lang="de-DE" sz="1400" dirty="0">
                <a:solidFill>
                  <a:srgbClr val="000000"/>
                </a:solidFill>
                <a:latin typeface="Century Gothic" panose="020B0502020202020204" pitchFamily="34" charset="0"/>
              </a:rPr>
              <a:t> des gesetzlichen Vertreters zur Fähigkeit </a:t>
            </a:r>
            <a:r>
              <a:rPr lang="de-DE" sz="1400">
                <a:solidFill>
                  <a:srgbClr val="000000"/>
                </a:solidFill>
                <a:latin typeface="Century Gothic" panose="020B0502020202020204" pitchFamily="34" charset="0"/>
              </a:rPr>
              <a:t>der Unternehmens-fortführung</a:t>
            </a:r>
            <a:endParaRPr lang="de-DE" sz="1400" dirty="0">
              <a:solidFill>
                <a:srgbClr val="000000"/>
              </a:solidFill>
              <a:latin typeface="Century Gothic" panose="020B0502020202020204" pitchFamily="34" charset="0"/>
            </a:endParaRPr>
          </a:p>
        </p:txBody>
      </p:sp>
      <p:sp>
        <p:nvSpPr>
          <p:cNvPr id="7" name="Abgerundetes Rechteck 6">
            <a:extLst>
              <a:ext uri="{FF2B5EF4-FFF2-40B4-BE49-F238E27FC236}">
                <a16:creationId xmlns:a16="http://schemas.microsoft.com/office/drawing/2014/main" id="{81DDE057-A288-46DF-8235-ABB496D6E634}"/>
              </a:ext>
            </a:extLst>
          </p:cNvPr>
          <p:cNvSpPr/>
          <p:nvPr/>
        </p:nvSpPr>
        <p:spPr>
          <a:xfrm>
            <a:off x="1055290" y="2922126"/>
            <a:ext cx="7706717" cy="578882"/>
          </a:xfrm>
          <a:prstGeom prst="roundRect">
            <a:avLst/>
          </a:prstGeom>
          <a:solidFill>
            <a:schemeClr val="bg1">
              <a:lumMod val="85000"/>
            </a:schemeClr>
          </a:solidFill>
          <a:ln>
            <a:noFill/>
          </a:ln>
        </p:spPr>
        <p:txBody>
          <a:bodyPr wrap="square" anchor="ctr">
            <a:noAutofit/>
          </a:bodyPr>
          <a:lstStyle/>
          <a:p>
            <a:pPr marL="342900" indent="-342900" eaLnBrk="1" hangingPunct="1">
              <a:buFont typeface="+mj-lt"/>
              <a:buAutoNum type="arabicPeriod" startAt="2"/>
              <a:defRPr/>
            </a:pPr>
            <a:r>
              <a:rPr lang="de-DE" sz="1400" dirty="0">
                <a:solidFill>
                  <a:srgbClr val="000000"/>
                </a:solidFill>
                <a:latin typeface="Century Gothic" panose="020B0502020202020204" pitchFamily="34" charset="0"/>
              </a:rPr>
              <a:t>Der</a:t>
            </a:r>
            <a:r>
              <a:rPr lang="de-DE" sz="1400" b="1" dirty="0">
                <a:solidFill>
                  <a:srgbClr val="000000"/>
                </a:solidFill>
                <a:latin typeface="Century Gothic" panose="020B0502020202020204" pitchFamily="34" charset="0"/>
              </a:rPr>
              <a:t> Beurteilung der Angemessenheit</a:t>
            </a:r>
            <a:r>
              <a:rPr lang="de-DE" sz="1400" dirty="0">
                <a:solidFill>
                  <a:srgbClr val="000000"/>
                </a:solidFill>
                <a:latin typeface="Century Gothic" panose="020B0502020202020204" pitchFamily="34" charset="0"/>
              </a:rPr>
              <a:t> der </a:t>
            </a:r>
            <a:r>
              <a:rPr lang="de-DE" sz="1400" b="1" dirty="0">
                <a:solidFill>
                  <a:srgbClr val="000000"/>
                </a:solidFill>
                <a:latin typeface="Century Gothic" panose="020B0502020202020204" pitchFamily="34" charset="0"/>
              </a:rPr>
              <a:t>Einschätzung</a:t>
            </a:r>
            <a:r>
              <a:rPr lang="de-DE" sz="1400" dirty="0">
                <a:solidFill>
                  <a:srgbClr val="000000"/>
                </a:solidFill>
                <a:latin typeface="Century Gothic" panose="020B0502020202020204" pitchFamily="34" charset="0"/>
              </a:rPr>
              <a:t> der </a:t>
            </a:r>
            <a:r>
              <a:rPr lang="de-DE" sz="1400">
                <a:solidFill>
                  <a:srgbClr val="000000"/>
                </a:solidFill>
                <a:latin typeface="Century Gothic" panose="020B0502020202020204" pitchFamily="34" charset="0"/>
              </a:rPr>
              <a:t>gesetzlichen Vertreter</a:t>
            </a:r>
            <a:endParaRPr lang="de-DE" sz="1400" dirty="0">
              <a:solidFill>
                <a:srgbClr val="000000"/>
              </a:solidFill>
              <a:latin typeface="Century Gothic" panose="020B0502020202020204" pitchFamily="34" charset="0"/>
            </a:endParaRPr>
          </a:p>
        </p:txBody>
      </p:sp>
      <p:sp>
        <p:nvSpPr>
          <p:cNvPr id="8" name="Abgerundetes Rechteck 7">
            <a:extLst>
              <a:ext uri="{FF2B5EF4-FFF2-40B4-BE49-F238E27FC236}">
                <a16:creationId xmlns:a16="http://schemas.microsoft.com/office/drawing/2014/main" id="{F953B4A9-55E3-40E3-8457-4D46EDBB589C}"/>
              </a:ext>
            </a:extLst>
          </p:cNvPr>
          <p:cNvSpPr/>
          <p:nvPr/>
        </p:nvSpPr>
        <p:spPr>
          <a:xfrm>
            <a:off x="1055290" y="3808673"/>
            <a:ext cx="7705051" cy="700447"/>
          </a:xfrm>
          <a:prstGeom prst="roundRect">
            <a:avLst/>
          </a:prstGeom>
          <a:solidFill>
            <a:srgbClr val="CCECFF"/>
          </a:solidFill>
          <a:ln>
            <a:noFill/>
          </a:ln>
        </p:spPr>
        <p:txBody>
          <a:bodyPr wrap="square" anchor="ctr">
            <a:spAutoFit/>
          </a:bodyPr>
          <a:lstStyle/>
          <a:p>
            <a:pPr marL="342900" indent="-342900" eaLnBrk="1" hangingPunct="1">
              <a:buFont typeface="+mj-lt"/>
              <a:buAutoNum type="arabicPeriod" startAt="3"/>
              <a:defRPr/>
            </a:pPr>
            <a:r>
              <a:rPr lang="de-DE" sz="1400" dirty="0">
                <a:solidFill>
                  <a:srgbClr val="000000"/>
                </a:solidFill>
                <a:latin typeface="Century Gothic" panose="020B0502020202020204" pitchFamily="34" charset="0"/>
              </a:rPr>
              <a:t>Einer</a:t>
            </a:r>
            <a:r>
              <a:rPr lang="de-DE" sz="1400" b="1" dirty="0">
                <a:solidFill>
                  <a:srgbClr val="000000"/>
                </a:solidFill>
                <a:latin typeface="Century Gothic" panose="020B0502020202020204" pitchFamily="34" charset="0"/>
              </a:rPr>
              <a:t> Hinweispflicht</a:t>
            </a:r>
            <a:r>
              <a:rPr lang="de-DE" sz="1400" dirty="0">
                <a:solidFill>
                  <a:srgbClr val="000000"/>
                </a:solidFill>
                <a:latin typeface="Century Gothic" panose="020B0502020202020204" pitchFamily="34" charset="0"/>
              </a:rPr>
              <a:t> nach § 322 Abs. 2 Satz 3 HGB, im Bestätigungsvermerk auf Risiken, die den Fortbestand des Unternehmens gefährden, </a:t>
            </a:r>
            <a:r>
              <a:rPr lang="de-DE" sz="1400">
                <a:solidFill>
                  <a:srgbClr val="000000"/>
                </a:solidFill>
                <a:latin typeface="Century Gothic" panose="020B0502020202020204" pitchFamily="34" charset="0"/>
              </a:rPr>
              <a:t>gesondert einzugehen</a:t>
            </a:r>
            <a:endParaRPr lang="de-DE" sz="1400" dirty="0">
              <a:solidFill>
                <a:srgbClr val="000000"/>
              </a:solidFill>
              <a:latin typeface="Century Gothic" panose="020B0502020202020204" pitchFamily="34" charset="0"/>
            </a:endParaRPr>
          </a:p>
        </p:txBody>
      </p:sp>
      <p:sp>
        <p:nvSpPr>
          <p:cNvPr id="9" name="Abgerundetes Rechteck 8">
            <a:extLst>
              <a:ext uri="{FF2B5EF4-FFF2-40B4-BE49-F238E27FC236}">
                <a16:creationId xmlns:a16="http://schemas.microsoft.com/office/drawing/2014/main" id="{1024BF8D-0269-457D-9AC4-F4E917302FEB}"/>
              </a:ext>
            </a:extLst>
          </p:cNvPr>
          <p:cNvSpPr/>
          <p:nvPr/>
        </p:nvSpPr>
        <p:spPr>
          <a:xfrm>
            <a:off x="1055440" y="4816397"/>
            <a:ext cx="7706717" cy="988867"/>
          </a:xfrm>
          <a:prstGeom prst="roundRect">
            <a:avLst/>
          </a:prstGeom>
          <a:solidFill>
            <a:schemeClr val="bg1">
              <a:lumMod val="85000"/>
            </a:schemeClr>
          </a:solidFill>
          <a:ln>
            <a:noFill/>
          </a:ln>
        </p:spPr>
        <p:txBody>
          <a:bodyPr wrap="square" anchor="ctr">
            <a:spAutoFit/>
          </a:bodyPr>
          <a:lstStyle/>
          <a:p>
            <a:pPr marL="342900" indent="-342900" eaLnBrk="1" hangingPunct="1">
              <a:buFont typeface="+mj-lt"/>
              <a:buAutoNum type="arabicPeriod" startAt="4"/>
              <a:defRPr/>
            </a:pPr>
            <a:r>
              <a:rPr lang="de-DE" sz="1400" dirty="0">
                <a:solidFill>
                  <a:srgbClr val="000000"/>
                </a:solidFill>
                <a:latin typeface="Century Gothic" panose="020B0502020202020204" pitchFamily="34" charset="0"/>
              </a:rPr>
              <a:t>Einer</a:t>
            </a:r>
            <a:r>
              <a:rPr lang="de-DE" sz="1400" b="1" dirty="0">
                <a:solidFill>
                  <a:srgbClr val="000000"/>
                </a:solidFill>
                <a:latin typeface="Century Gothic" panose="020B0502020202020204" pitchFamily="34" charset="0"/>
              </a:rPr>
              <a:t> Berichtspflicht</a:t>
            </a:r>
            <a:r>
              <a:rPr lang="de-DE" sz="1400" dirty="0">
                <a:solidFill>
                  <a:srgbClr val="000000"/>
                </a:solidFill>
                <a:latin typeface="Century Gothic" panose="020B0502020202020204" pitchFamily="34" charset="0"/>
              </a:rPr>
              <a:t> gemäß § 321 Abs. 1 Satz 1 und 3 HGB, im Prüfungsbericht über festgestellte Tatsachen zu berichten, die sich auf </a:t>
            </a:r>
            <a:r>
              <a:rPr lang="de-DE" sz="1400">
                <a:solidFill>
                  <a:srgbClr val="000000"/>
                </a:solidFill>
                <a:latin typeface="Century Gothic" panose="020B0502020202020204" pitchFamily="34" charset="0"/>
              </a:rPr>
              <a:t>die Fortführungsfähigkeit </a:t>
            </a:r>
            <a:r>
              <a:rPr lang="de-DE" sz="1400" dirty="0">
                <a:solidFill>
                  <a:srgbClr val="000000"/>
                </a:solidFill>
                <a:latin typeface="Century Gothic" panose="020B0502020202020204" pitchFamily="34" charset="0"/>
              </a:rPr>
              <a:t>des Unternehmens auswirken. </a:t>
            </a:r>
            <a:r>
              <a:rPr lang="en-US" sz="1400" err="1">
                <a:solidFill>
                  <a:srgbClr val="000000"/>
                </a:solidFill>
                <a:latin typeface="Century Gothic" panose="020B0502020202020204" pitchFamily="34" charset="0"/>
              </a:rPr>
              <a:t>Vgl</a:t>
            </a:r>
            <a:r>
              <a:rPr lang="en-US" sz="1400">
                <a:solidFill>
                  <a:srgbClr val="000000"/>
                </a:solidFill>
                <a:latin typeface="Century Gothic" panose="020B0502020202020204" pitchFamily="34" charset="0"/>
              </a:rPr>
              <a:t>. IDW PS 270 n.F. (10.2021), Tz. 10 - 11</a:t>
            </a:r>
            <a:endParaRPr lang="de-DE" sz="1400" dirty="0">
              <a:solidFill>
                <a:srgbClr val="000000"/>
              </a:solidFill>
              <a:latin typeface="Century Gothic" panose="020B0502020202020204" pitchFamily="34" charset="0"/>
            </a:endParaRPr>
          </a:p>
        </p:txBody>
      </p:sp>
      <p:sp>
        <p:nvSpPr>
          <p:cNvPr id="803847" name="Rectangle 2">
            <a:extLst>
              <a:ext uri="{FF2B5EF4-FFF2-40B4-BE49-F238E27FC236}">
                <a16:creationId xmlns:a16="http://schemas.microsoft.com/office/drawing/2014/main" id="{C6A1F262-6FBF-4F08-A030-05A1F5746DB0}"/>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9.2.4 Verantwortung des Abschlussprüfers im Allgemeinen</a:t>
            </a:r>
          </a:p>
        </p:txBody>
      </p:sp>
      <p:sp>
        <p:nvSpPr>
          <p:cNvPr id="11" name="Textfeld 1">
            <a:extLst>
              <a:ext uri="{FF2B5EF4-FFF2-40B4-BE49-F238E27FC236}">
                <a16:creationId xmlns:a16="http://schemas.microsoft.com/office/drawing/2014/main" id="{03B4275E-BA47-44D3-BA12-88B48DAC405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27276D76-E30E-4DEF-B6B1-3FF8E6C9FD8A}"/>
              </a:ext>
            </a:extLst>
          </p:cNvPr>
          <p:cNvSpPr>
            <a:spLocks noGrp="1" noChangeArrowheads="1"/>
          </p:cNvSpPr>
          <p:nvPr>
            <p:ph idx="4294967295"/>
          </p:nvPr>
        </p:nvSpPr>
        <p:spPr>
          <a:xfrm>
            <a:off x="770408" y="1484313"/>
            <a:ext cx="10945812" cy="4895850"/>
          </a:xfrm>
          <a:prstGeom prst="rect">
            <a:avLst/>
          </a:prstGeom>
        </p:spPr>
        <p:txBody>
          <a:bodyPr/>
          <a:lstStyle/>
          <a:p>
            <a:pPr marL="180975">
              <a:lnSpc>
                <a:spcPct val="100000"/>
              </a:lnSpc>
              <a:spcBef>
                <a:spcPts val="600"/>
              </a:spcBef>
              <a:spcAft>
                <a:spcPts val="600"/>
              </a:spcAft>
              <a:defRPr/>
            </a:pPr>
            <a:r>
              <a:rPr lang="de-DE" sz="1600" dirty="0">
                <a:latin typeface="Century Gothic" panose="020B0502020202020204" pitchFamily="34" charset="0"/>
              </a:rPr>
              <a:t>Wenn wesentliche Unsicherheiten vorliegen, die die Fortführung des Unternehmens </a:t>
            </a:r>
            <a:r>
              <a:rPr lang="de-DE" sz="1600">
                <a:latin typeface="Century Gothic" panose="020B0502020202020204" pitchFamily="34" charset="0"/>
              </a:rPr>
              <a:t>in Frage</a:t>
            </a:r>
            <a:br>
              <a:rPr lang="de-DE" sz="1600">
                <a:latin typeface="Century Gothic" panose="020B0502020202020204" pitchFamily="34" charset="0"/>
              </a:rPr>
            </a:br>
            <a:r>
              <a:rPr lang="de-DE" sz="1600">
                <a:latin typeface="Century Gothic" panose="020B0502020202020204" pitchFamily="34" charset="0"/>
              </a:rPr>
              <a:t>stellen, ergeben </a:t>
            </a:r>
            <a:r>
              <a:rPr lang="de-DE" sz="1600" dirty="0">
                <a:latin typeface="Century Gothic" panose="020B0502020202020204" pitchFamily="34" charset="0"/>
              </a:rPr>
              <a:t>sich besondere Risiken:</a:t>
            </a:r>
          </a:p>
          <a:p>
            <a:pPr marL="442913" indent="-261938">
              <a:lnSpc>
                <a:spcPct val="100000"/>
              </a:lnSpc>
              <a:spcBef>
                <a:spcPts val="600"/>
              </a:spcBef>
              <a:spcAft>
                <a:spcPts val="600"/>
              </a:spcAft>
              <a:buClr>
                <a:schemeClr val="tx1"/>
              </a:buClr>
              <a:buFont typeface="Arial" panose="020B0604020202020204" pitchFamily="34" charset="0"/>
              <a:buChar char="•"/>
              <a:defRPr/>
            </a:pPr>
            <a:r>
              <a:rPr lang="de-DE" sz="1600" b="1" dirty="0">
                <a:solidFill>
                  <a:srgbClr val="FF0000"/>
                </a:solidFill>
                <a:latin typeface="Century Gothic" panose="020B0502020202020204" pitchFamily="34" charset="0"/>
              </a:rPr>
              <a:t>Fehlerrisiko</a:t>
            </a:r>
            <a:r>
              <a:rPr lang="de-DE" sz="1600" dirty="0">
                <a:solidFill>
                  <a:srgbClr val="FF0000"/>
                </a:solidFill>
                <a:latin typeface="Century Gothic" panose="020B0502020202020204" pitchFamily="34" charset="0"/>
              </a:rPr>
              <a:t> </a:t>
            </a:r>
            <a:r>
              <a:rPr lang="de-DE" sz="1600" dirty="0">
                <a:latin typeface="Century Gothic" panose="020B0502020202020204" pitchFamily="34" charset="0"/>
              </a:rPr>
              <a:t>beim </a:t>
            </a:r>
            <a:r>
              <a:rPr lang="de-DE" sz="1600" b="1" dirty="0">
                <a:solidFill>
                  <a:srgbClr val="00B0F0"/>
                </a:solidFill>
                <a:latin typeface="Century Gothic" panose="020B0502020202020204" pitchFamily="34" charset="0"/>
              </a:rPr>
              <a:t>Ansatz</a:t>
            </a:r>
            <a:r>
              <a:rPr lang="de-DE" sz="1600" dirty="0">
                <a:solidFill>
                  <a:srgbClr val="00B0F0"/>
                </a:solidFill>
                <a:latin typeface="Century Gothic" panose="020B0502020202020204" pitchFamily="34" charset="0"/>
              </a:rPr>
              <a:t> </a:t>
            </a:r>
            <a:r>
              <a:rPr lang="de-DE" sz="1600" dirty="0">
                <a:latin typeface="Century Gothic" panose="020B0502020202020204" pitchFamily="34" charset="0"/>
              </a:rPr>
              <a:t>und bei der </a:t>
            </a:r>
            <a:r>
              <a:rPr lang="de-DE" sz="1600" b="1" dirty="0">
                <a:solidFill>
                  <a:srgbClr val="00B0F0"/>
                </a:solidFill>
                <a:latin typeface="Century Gothic" panose="020B0502020202020204" pitchFamily="34" charset="0"/>
              </a:rPr>
              <a:t>Bewertung</a:t>
            </a:r>
            <a:r>
              <a:rPr lang="de-DE" sz="1600" dirty="0">
                <a:solidFill>
                  <a:srgbClr val="00B0F0"/>
                </a:solidFill>
                <a:latin typeface="Century Gothic" panose="020B0502020202020204" pitchFamily="34" charset="0"/>
              </a:rPr>
              <a:t> </a:t>
            </a:r>
            <a:r>
              <a:rPr lang="de-DE" sz="1600" dirty="0">
                <a:latin typeface="Century Gothic" panose="020B0502020202020204" pitchFamily="34" charset="0"/>
              </a:rPr>
              <a:t>von Vermögensgegenständen </a:t>
            </a:r>
            <a:r>
              <a:rPr lang="de-DE" sz="1600">
                <a:latin typeface="Century Gothic" panose="020B0502020202020204" pitchFamily="34" charset="0"/>
              </a:rPr>
              <a:t>und Schulden</a:t>
            </a:r>
            <a:br>
              <a:rPr lang="de-DE" sz="1600">
                <a:latin typeface="Century Gothic" panose="020B0502020202020204" pitchFamily="34" charset="0"/>
              </a:rPr>
            </a:br>
            <a:r>
              <a:rPr lang="de-DE" sz="1600">
                <a:latin typeface="Century Gothic" panose="020B0502020202020204" pitchFamily="34" charset="0"/>
              </a:rPr>
              <a:t>bzw</a:t>
            </a:r>
            <a:r>
              <a:rPr lang="de-DE" sz="1600" dirty="0">
                <a:latin typeface="Century Gothic" panose="020B0502020202020204" pitchFamily="34" charset="0"/>
              </a:rPr>
              <a:t>. Rückstellungen</a:t>
            </a:r>
          </a:p>
          <a:p>
            <a:pPr marL="442913" indent="-261938">
              <a:lnSpc>
                <a:spcPct val="100000"/>
              </a:lnSpc>
              <a:spcBef>
                <a:spcPts val="600"/>
              </a:spcBef>
              <a:spcAft>
                <a:spcPts val="600"/>
              </a:spcAft>
              <a:buClr>
                <a:schemeClr val="tx1"/>
              </a:buClr>
              <a:buFont typeface="Arial" panose="020B0604020202020204" pitchFamily="34" charset="0"/>
              <a:buChar char="•"/>
              <a:defRPr/>
            </a:pPr>
            <a:r>
              <a:rPr lang="de-DE" sz="1600" b="1" dirty="0">
                <a:solidFill>
                  <a:srgbClr val="FF0000"/>
                </a:solidFill>
                <a:latin typeface="Century Gothic" panose="020B0502020202020204" pitchFamily="34" charset="0"/>
              </a:rPr>
              <a:t>Risiko von Verstößen</a:t>
            </a:r>
            <a:r>
              <a:rPr lang="de-DE" sz="1600" dirty="0">
                <a:solidFill>
                  <a:srgbClr val="FF0000"/>
                </a:solidFill>
                <a:latin typeface="Century Gothic" panose="020B0502020202020204" pitchFamily="34" charset="0"/>
              </a:rPr>
              <a:t> </a:t>
            </a:r>
            <a:r>
              <a:rPr lang="de-DE" sz="1600" dirty="0">
                <a:latin typeface="Century Gothic" panose="020B0502020202020204" pitchFamily="34" charset="0"/>
              </a:rPr>
              <a:t>in der Rechnungslegung (</a:t>
            </a:r>
            <a:r>
              <a:rPr lang="de-DE" sz="1600" dirty="0" err="1">
                <a:latin typeface="Century Gothic" panose="020B0502020202020204" pitchFamily="34" charset="0"/>
              </a:rPr>
              <a:t>fraud</a:t>
            </a:r>
            <a:r>
              <a:rPr lang="de-DE" sz="1600" dirty="0">
                <a:latin typeface="Century Gothic" panose="020B0502020202020204" pitchFamily="34" charset="0"/>
              </a:rPr>
              <a:t>)</a:t>
            </a:r>
          </a:p>
          <a:p>
            <a:pPr marL="0" lvl="2" indent="0" eaLnBrk="1" hangingPunct="1">
              <a:lnSpc>
                <a:spcPct val="100000"/>
              </a:lnSpc>
              <a:spcBef>
                <a:spcPts val="600"/>
              </a:spcBef>
              <a:spcAft>
                <a:spcPts val="600"/>
              </a:spcAft>
              <a:buFont typeface="Arial" panose="020B0604020202020204" pitchFamily="34" charset="0"/>
              <a:buNone/>
              <a:defRPr/>
            </a:pPr>
            <a:endParaRPr lang="de-DE" altLang="de-DE" sz="1600" b="1" dirty="0">
              <a:solidFill>
                <a:srgbClr val="00B0F0"/>
              </a:solidFill>
              <a:latin typeface="Century Gothic" pitchFamily="34" charset="0"/>
            </a:endParaRPr>
          </a:p>
          <a:p>
            <a:pPr marL="180975">
              <a:lnSpc>
                <a:spcPct val="100000"/>
              </a:lnSpc>
              <a:spcBef>
                <a:spcPts val="600"/>
              </a:spcBef>
              <a:spcAft>
                <a:spcPts val="600"/>
              </a:spcAft>
              <a:defRPr/>
            </a:pPr>
            <a:endParaRPr lang="de-DE" sz="1600" b="1">
              <a:latin typeface="Century Gothic" panose="020B0502020202020204" pitchFamily="34" charset="0"/>
            </a:endParaRPr>
          </a:p>
          <a:p>
            <a:pPr marL="180975">
              <a:lnSpc>
                <a:spcPct val="100000"/>
              </a:lnSpc>
              <a:spcBef>
                <a:spcPts val="600"/>
              </a:spcBef>
              <a:spcAft>
                <a:spcPts val="600"/>
              </a:spcAft>
              <a:defRPr/>
            </a:pPr>
            <a:r>
              <a:rPr lang="de-DE" sz="1600" b="1">
                <a:latin typeface="Century Gothic" panose="020B0502020202020204" pitchFamily="34" charset="0"/>
              </a:rPr>
              <a:t>Inhärente </a:t>
            </a:r>
            <a:r>
              <a:rPr lang="de-DE" sz="1600" b="1" dirty="0">
                <a:latin typeface="Century Gothic" panose="020B0502020202020204" pitchFamily="34" charset="0"/>
              </a:rPr>
              <a:t>Grenzen</a:t>
            </a:r>
            <a:r>
              <a:rPr lang="de-DE" sz="1600" dirty="0">
                <a:latin typeface="Century Gothic" panose="020B0502020202020204" pitchFamily="34" charset="0"/>
              </a:rPr>
              <a:t> einer Abschlussprüfung, </a:t>
            </a:r>
            <a:r>
              <a:rPr lang="de-DE" sz="1600" b="1" dirty="0">
                <a:latin typeface="Century Gothic" panose="020B0502020202020204" pitchFamily="34" charset="0"/>
              </a:rPr>
              <a:t>wesentlich falsche Darstellungen</a:t>
            </a:r>
            <a:r>
              <a:rPr lang="de-DE" sz="1600" dirty="0">
                <a:latin typeface="Century Gothic" panose="020B0502020202020204" pitchFamily="34" charset="0"/>
              </a:rPr>
              <a:t> </a:t>
            </a:r>
            <a:r>
              <a:rPr lang="de-DE" sz="1600" b="1" dirty="0">
                <a:latin typeface="Century Gothic" panose="020B0502020202020204" pitchFamily="34" charset="0"/>
              </a:rPr>
              <a:t>aufzudecken</a:t>
            </a:r>
            <a:r>
              <a:rPr lang="de-DE" sz="1600">
                <a:latin typeface="Century Gothic" panose="020B0502020202020204" pitchFamily="34" charset="0"/>
              </a:rPr>
              <a:t>, sind</a:t>
            </a:r>
            <a:br>
              <a:rPr lang="de-DE" sz="1600">
                <a:latin typeface="Century Gothic" panose="020B0502020202020204" pitchFamily="34" charset="0"/>
              </a:rPr>
            </a:br>
            <a:r>
              <a:rPr lang="de-DE" sz="1600">
                <a:latin typeface="Century Gothic" panose="020B0502020202020204" pitchFamily="34" charset="0"/>
              </a:rPr>
              <a:t>bei </a:t>
            </a:r>
            <a:r>
              <a:rPr lang="de-DE" sz="1600" dirty="0">
                <a:latin typeface="Century Gothic" panose="020B0502020202020204" pitchFamily="34" charset="0"/>
              </a:rPr>
              <a:t>Prüfungen von Unternehmen mit </a:t>
            </a:r>
            <a:r>
              <a:rPr lang="de-DE" sz="1600" b="1" dirty="0">
                <a:latin typeface="Century Gothic" panose="020B0502020202020204" pitchFamily="34" charset="0"/>
              </a:rPr>
              <a:t>Bestandsgefährdung</a:t>
            </a:r>
            <a:r>
              <a:rPr lang="de-DE" sz="1600" dirty="0">
                <a:latin typeface="Century Gothic" panose="020B0502020202020204" pitchFamily="34" charset="0"/>
              </a:rPr>
              <a:t> besonders ausgeprägt. </a:t>
            </a:r>
            <a:r>
              <a:rPr lang="de-DE" sz="1600">
                <a:latin typeface="Century Gothic" panose="020B0502020202020204" pitchFamily="34" charset="0"/>
              </a:rPr>
              <a:t>Grund dafür</a:t>
            </a:r>
            <a:br>
              <a:rPr lang="de-DE" sz="1600">
                <a:latin typeface="Century Gothic" panose="020B0502020202020204" pitchFamily="34" charset="0"/>
              </a:rPr>
            </a:br>
            <a:r>
              <a:rPr lang="de-DE" sz="1600">
                <a:latin typeface="Century Gothic" panose="020B0502020202020204" pitchFamily="34" charset="0"/>
              </a:rPr>
              <a:t>ist </a:t>
            </a:r>
            <a:r>
              <a:rPr lang="de-DE" sz="1600" dirty="0">
                <a:latin typeface="Century Gothic" panose="020B0502020202020204" pitchFamily="34" charset="0"/>
              </a:rPr>
              <a:t>die zuvor geschilderte Unsicherheit.</a:t>
            </a:r>
          </a:p>
          <a:p>
            <a:pPr marL="180975">
              <a:lnSpc>
                <a:spcPct val="100000"/>
              </a:lnSpc>
              <a:spcBef>
                <a:spcPts val="600"/>
              </a:spcBef>
              <a:spcAft>
                <a:spcPts val="600"/>
              </a:spcAft>
              <a:defRPr/>
            </a:pPr>
            <a:r>
              <a:rPr lang="de-DE" sz="1600" b="1" dirty="0">
                <a:solidFill>
                  <a:srgbClr val="00B0F0"/>
                </a:solidFill>
                <a:latin typeface="Century Gothic" panose="020B0502020202020204" pitchFamily="34" charset="0"/>
              </a:rPr>
              <a:t>Folge:</a:t>
            </a:r>
            <a:endParaRPr lang="de-DE" sz="1600" dirty="0">
              <a:solidFill>
                <a:srgbClr val="00B0F0"/>
              </a:solidFill>
              <a:latin typeface="Century Gothic" panose="020B0502020202020204" pitchFamily="34" charset="0"/>
            </a:endParaRPr>
          </a:p>
          <a:p>
            <a:pPr marL="180975">
              <a:lnSpc>
                <a:spcPct val="100000"/>
              </a:lnSpc>
              <a:spcBef>
                <a:spcPts val="600"/>
              </a:spcBef>
              <a:spcAft>
                <a:spcPts val="600"/>
              </a:spcAft>
              <a:defRPr/>
            </a:pPr>
            <a:r>
              <a:rPr lang="de-DE" sz="1600" dirty="0">
                <a:latin typeface="Century Gothic" panose="020B0502020202020204" pitchFamily="34" charset="0"/>
              </a:rPr>
              <a:t>Aus dem </a:t>
            </a:r>
            <a:r>
              <a:rPr lang="de-DE" sz="1600" b="1" dirty="0">
                <a:latin typeface="Century Gothic" panose="020B0502020202020204" pitchFamily="34" charset="0"/>
              </a:rPr>
              <a:t>Fehlen</a:t>
            </a:r>
            <a:r>
              <a:rPr lang="de-DE" sz="1600" dirty="0">
                <a:latin typeface="Century Gothic" panose="020B0502020202020204" pitchFamily="34" charset="0"/>
              </a:rPr>
              <a:t> eines </a:t>
            </a:r>
            <a:r>
              <a:rPr lang="de-DE" sz="1600" b="1" dirty="0">
                <a:latin typeface="Century Gothic" panose="020B0502020202020204" pitchFamily="34" charset="0"/>
              </a:rPr>
              <a:t>Hinweises</a:t>
            </a:r>
            <a:r>
              <a:rPr lang="de-DE" sz="1600" dirty="0">
                <a:latin typeface="Century Gothic" panose="020B0502020202020204" pitchFamily="34" charset="0"/>
              </a:rPr>
              <a:t> im Bestätigungsvermerk kann jedoch </a:t>
            </a:r>
            <a:r>
              <a:rPr lang="de-DE" sz="1600" b="1" dirty="0">
                <a:latin typeface="Century Gothic" panose="020B0502020202020204" pitchFamily="34" charset="0"/>
              </a:rPr>
              <a:t>nicht</a:t>
            </a:r>
            <a:r>
              <a:rPr lang="de-DE" sz="1600" dirty="0">
                <a:latin typeface="Century Gothic" panose="020B0502020202020204" pitchFamily="34" charset="0"/>
              </a:rPr>
              <a:t> geschlossen </a:t>
            </a:r>
            <a:r>
              <a:rPr lang="de-DE" sz="1600">
                <a:latin typeface="Century Gothic" panose="020B0502020202020204" pitchFamily="34" charset="0"/>
              </a:rPr>
              <a:t>werden,</a:t>
            </a:r>
            <a:br>
              <a:rPr lang="de-DE" sz="1600">
                <a:latin typeface="Century Gothic" panose="020B0502020202020204" pitchFamily="34" charset="0"/>
              </a:rPr>
            </a:br>
            <a:r>
              <a:rPr lang="de-DE" sz="1600">
                <a:latin typeface="Century Gothic" panose="020B0502020202020204" pitchFamily="34" charset="0"/>
              </a:rPr>
              <a:t>dass die </a:t>
            </a:r>
            <a:r>
              <a:rPr lang="de-DE" sz="1600" b="1" dirty="0">
                <a:latin typeface="Century Gothic" panose="020B0502020202020204" pitchFamily="34" charset="0"/>
              </a:rPr>
              <a:t>Fortführung</a:t>
            </a:r>
            <a:r>
              <a:rPr lang="de-DE" sz="1600" dirty="0">
                <a:latin typeface="Century Gothic" panose="020B0502020202020204" pitchFamily="34" charset="0"/>
              </a:rPr>
              <a:t> des Unternehmens </a:t>
            </a:r>
            <a:r>
              <a:rPr lang="de-DE" sz="1600" b="1" dirty="0">
                <a:latin typeface="Century Gothic" panose="020B0502020202020204" pitchFamily="34" charset="0"/>
              </a:rPr>
              <a:t>garantiert</a:t>
            </a:r>
            <a:r>
              <a:rPr lang="de-DE" sz="1600" dirty="0">
                <a:latin typeface="Century Gothic" panose="020B0502020202020204" pitchFamily="34" charset="0"/>
              </a:rPr>
              <a:t> werden kann (IDW PS 270 n.F. (10.2021), Tz. 12).</a:t>
            </a:r>
          </a:p>
          <a:p>
            <a:pPr marL="0" lvl="2" indent="0" eaLnBrk="1" hangingPunct="1">
              <a:lnSpc>
                <a:spcPct val="100000"/>
              </a:lnSpc>
              <a:spcBef>
                <a:spcPts val="600"/>
              </a:spcBef>
              <a:spcAft>
                <a:spcPts val="600"/>
              </a:spcAft>
              <a:buFont typeface="Arial" panose="020B0604020202020204" pitchFamily="34" charset="0"/>
              <a:buNone/>
              <a:defRPr/>
            </a:pPr>
            <a:endParaRPr lang="de-DE" altLang="de-DE" sz="1600" b="1" dirty="0">
              <a:solidFill>
                <a:srgbClr val="00B0F0"/>
              </a:solidFill>
              <a:latin typeface="Century Gothic" pitchFamily="34" charset="0"/>
            </a:endParaRPr>
          </a:p>
        </p:txBody>
      </p:sp>
      <p:sp>
        <p:nvSpPr>
          <p:cNvPr id="805894" name="Rectangle 2">
            <a:extLst>
              <a:ext uri="{FF2B5EF4-FFF2-40B4-BE49-F238E27FC236}">
                <a16:creationId xmlns:a16="http://schemas.microsoft.com/office/drawing/2014/main" id="{D01238AA-25F4-4371-9EE0-1D8AAD5DA6A7}"/>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42925" indent="-5429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lvl="1" eaLnBrk="1" hangingPunct="1">
              <a:buFont typeface="Arial" panose="020B0604020202020204" pitchFamily="34" charset="0"/>
              <a:buNone/>
            </a:pPr>
            <a:r>
              <a:rPr lang="de-DE" altLang="de-DE" sz="1600" b="1" dirty="0">
                <a:solidFill>
                  <a:srgbClr val="00B0F0"/>
                </a:solidFill>
                <a:latin typeface="Century Gothic" panose="020B0502020202020204" pitchFamily="34" charset="0"/>
              </a:rPr>
              <a:t>9.2.5 Besondere Verantwortung des Abschlussprüfers bei Bestandsgefährdung</a:t>
            </a:r>
          </a:p>
        </p:txBody>
      </p:sp>
      <p:sp>
        <p:nvSpPr>
          <p:cNvPr id="9" name="Textfeld 1">
            <a:extLst>
              <a:ext uri="{FF2B5EF4-FFF2-40B4-BE49-F238E27FC236}">
                <a16:creationId xmlns:a16="http://schemas.microsoft.com/office/drawing/2014/main" id="{AB80F55B-A683-4A51-A583-31EE70B9F3E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Rectangle 2">
            <a:extLst>
              <a:ext uri="{FF2B5EF4-FFF2-40B4-BE49-F238E27FC236}">
                <a16:creationId xmlns:a16="http://schemas.microsoft.com/office/drawing/2014/main" id="{5CBE4937-0DA7-4618-890A-57804E478DF3}"/>
              </a:ext>
            </a:extLst>
          </p:cNvPr>
          <p:cNvSpPr txBox="1">
            <a:spLocks/>
          </p:cNvSpPr>
          <p:nvPr/>
        </p:nvSpPr>
        <p:spPr bwMode="auto">
          <a:xfrm>
            <a:off x="1055290" y="35890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542925" indent="-5429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2" indent="0" eaLnBrk="1" hangingPunct="1">
              <a:lnSpc>
                <a:spcPct val="100000"/>
              </a:lnSpc>
              <a:spcBef>
                <a:spcPts val="600"/>
              </a:spcBef>
              <a:spcAft>
                <a:spcPts val="600"/>
              </a:spcAft>
              <a:buNone/>
              <a:defRPr/>
            </a:pPr>
            <a:r>
              <a:rPr lang="de-DE" altLang="de-DE" sz="1600" b="1">
                <a:solidFill>
                  <a:srgbClr val="00B0F0"/>
                </a:solidFill>
                <a:latin typeface="Century Gothic" pitchFamily="34" charset="0"/>
              </a:rPr>
              <a:t>9.2.6 Grenzen der Abschlussprüfung</a:t>
            </a:r>
            <a:endParaRPr lang="de-DE" altLang="de-DE" sz="1600" b="1" dirty="0">
              <a:solidFill>
                <a:srgbClr val="00B0F0"/>
              </a:solidFill>
              <a:latin typeface="Century Gothic" pitchFamily="34" charset="0"/>
            </a:endParaRPr>
          </a:p>
        </p:txBody>
      </p:sp>
    </p:spTree>
  </p:cSld>
  <p:clrMapOvr>
    <a:masterClrMapping/>
  </p:clrMapOvr>
  <p:transition spd="slow"/>
</p:sld>
</file>

<file path=ppt/slides/slide3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23A4A6F3-6574-475A-AFCF-D41F23D8B3E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8" name="Rectangle 2">
            <a:extLst>
              <a:ext uri="{FF2B5EF4-FFF2-40B4-BE49-F238E27FC236}">
                <a16:creationId xmlns:a16="http://schemas.microsoft.com/office/drawing/2014/main" id="{92FF2240-312C-4D05-B39D-3C9518E19118}"/>
              </a:ext>
            </a:extLst>
          </p:cNvPr>
          <p:cNvSpPr txBox="1">
            <a:spLocks/>
          </p:cNvSpPr>
          <p:nvPr/>
        </p:nvSpPr>
        <p:spPr bwMode="auto">
          <a:xfrm>
            <a:off x="1060002" y="845938"/>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9.3	</a:t>
            </a:r>
            <a:r>
              <a:rPr lang="de-DE" sz="2800" b="1" dirty="0">
                <a:latin typeface="Century Gothic" panose="020B0502020202020204" pitchFamily="34" charset="0"/>
              </a:rPr>
              <a:t>Unternehmensfortführung – Fortführungsprognose</a:t>
            </a:r>
          </a:p>
          <a:p>
            <a:pPr lvl="4">
              <a:spcBef>
                <a:spcPts val="600"/>
              </a:spcBef>
              <a:spcAft>
                <a:spcPts val="600"/>
              </a:spcAft>
              <a:tabLst>
                <a:tab pos="444500" algn="l"/>
              </a:tabLst>
            </a:pPr>
            <a:r>
              <a:rPr lang="de-DE" b="1" dirty="0">
                <a:latin typeface="Century Gothic" panose="020B0502020202020204" pitchFamily="34" charset="0"/>
              </a:rPr>
              <a:t>9.3.1	</a:t>
            </a:r>
            <a:r>
              <a:rPr lang="de-DE" dirty="0">
                <a:latin typeface="Century Gothic" panose="020B0502020202020204" pitchFamily="34" charset="0"/>
              </a:rPr>
              <a:t>Der Fortführungsprognose entgegenstehende rechtliche 	Gegebenheiten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9.3.2	</a:t>
            </a:r>
            <a:r>
              <a:rPr lang="de-DE" dirty="0">
                <a:latin typeface="Century Gothic" panose="020B0502020202020204" pitchFamily="34" charset="0"/>
              </a:rPr>
              <a:t>Der Fortführungsprognose entgegenstehende tatsächliche </a:t>
            </a:r>
            <a:r>
              <a:rPr lang="de-DE">
                <a:latin typeface="Century Gothic" panose="020B0502020202020204" pitchFamily="34" charset="0"/>
              </a:rPr>
              <a:t>	Gegebenheiten</a:t>
            </a:r>
          </a:p>
          <a:p>
            <a:pPr lvl="4">
              <a:spcBef>
                <a:spcPts val="600"/>
              </a:spcBef>
              <a:spcAft>
                <a:spcPts val="600"/>
              </a:spcAft>
              <a:tabLst>
                <a:tab pos="444500" algn="l"/>
              </a:tabLst>
            </a:pPr>
            <a:r>
              <a:rPr lang="de-DE" b="1">
                <a:latin typeface="Century Gothic" panose="020B0502020202020204" pitchFamily="34" charset="0"/>
              </a:rPr>
              <a:t>9.3.3	</a:t>
            </a:r>
            <a:r>
              <a:rPr lang="de-DE">
                <a:latin typeface="Century Gothic" panose="020B0502020202020204" pitchFamily="34" charset="0"/>
              </a:rPr>
              <a:t>Maßnahmen zur Abschwächung des Fortführungsrisikos</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8981E0B6-19A7-480A-950F-67E5CC3DF844}"/>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A96449E2-0F09-4265-B280-08F82CA40DF5}"/>
              </a:ext>
            </a:extLst>
          </p:cNvPr>
          <p:cNvSpPr>
            <a:spLocks noGrp="1" noChangeArrowheads="1"/>
          </p:cNvSpPr>
          <p:nvPr>
            <p:ph idx="4294967295"/>
          </p:nvPr>
        </p:nvSpPr>
        <p:spPr>
          <a:xfrm>
            <a:off x="974806" y="1176803"/>
            <a:ext cx="10939462" cy="4865687"/>
          </a:xfrm>
          <a:prstGeom prst="rect">
            <a:avLst/>
          </a:prstGeom>
        </p:spPr>
        <p:txBody>
          <a:bodyPr/>
          <a:lstStyle/>
          <a:p>
            <a:pPr marL="1587" lvl="1" indent="0" eaLnBrk="1" hangingPunct="1">
              <a:lnSpc>
                <a:spcPct val="100000"/>
              </a:lnSpc>
              <a:spcBef>
                <a:spcPts val="60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9.3.1 Der Fortführungsprognose entgegenstehende </a:t>
            </a:r>
            <a:r>
              <a:rPr lang="de-DE" altLang="de-DE" sz="1600" b="1" dirty="0">
                <a:solidFill>
                  <a:srgbClr val="FF0000"/>
                </a:solidFill>
                <a:latin typeface="Century Gothic" panose="020B0502020202020204" pitchFamily="34" charset="0"/>
              </a:rPr>
              <a:t>rechtliche</a:t>
            </a:r>
            <a:r>
              <a:rPr lang="de-DE" altLang="de-DE" sz="1600" b="1" dirty="0">
                <a:solidFill>
                  <a:srgbClr val="00B0F0"/>
                </a:solidFill>
                <a:latin typeface="Century Gothic" panose="020B0502020202020204" pitchFamily="34" charset="0"/>
              </a:rPr>
              <a:t> Gegebenheiten</a:t>
            </a:r>
          </a:p>
          <a:p>
            <a:pPr>
              <a:lnSpc>
                <a:spcPct val="100000"/>
              </a:lnSpc>
              <a:spcBef>
                <a:spcPts val="600"/>
              </a:spcBef>
              <a:spcAft>
                <a:spcPts val="600"/>
              </a:spcAft>
              <a:defRPr/>
            </a:pPr>
            <a:r>
              <a:rPr lang="de-DE" sz="1600" dirty="0">
                <a:latin typeface="Century Gothic" panose="020B0502020202020204" pitchFamily="34" charset="0"/>
              </a:rPr>
              <a:t>Die </a:t>
            </a:r>
            <a:r>
              <a:rPr lang="de-DE" sz="1600" b="1" dirty="0">
                <a:latin typeface="Century Gothic" panose="020B0502020202020204" pitchFamily="34" charset="0"/>
              </a:rPr>
              <a:t>Fortführungsprognose</a:t>
            </a:r>
            <a:r>
              <a:rPr lang="de-DE" sz="1600" dirty="0">
                <a:latin typeface="Century Gothic" panose="020B0502020202020204" pitchFamily="34" charset="0"/>
              </a:rPr>
              <a:t> kann </a:t>
            </a:r>
            <a:r>
              <a:rPr lang="de-DE" sz="1600" b="1" dirty="0">
                <a:latin typeface="Century Gothic" panose="020B0502020202020204" pitchFamily="34" charset="0"/>
              </a:rPr>
              <a:t>nicht</a:t>
            </a:r>
            <a:r>
              <a:rPr lang="de-DE" sz="1600" dirty="0">
                <a:latin typeface="Century Gothic" panose="020B0502020202020204" pitchFamily="34" charset="0"/>
              </a:rPr>
              <a:t> mehr </a:t>
            </a:r>
            <a:r>
              <a:rPr lang="de-DE" sz="1600" b="1" dirty="0">
                <a:latin typeface="Century Gothic" panose="020B0502020202020204" pitchFamily="34" charset="0"/>
              </a:rPr>
              <a:t>angenommen</a:t>
            </a:r>
            <a:r>
              <a:rPr lang="de-DE" sz="1600" dirty="0">
                <a:latin typeface="Century Gothic" panose="020B0502020202020204" pitchFamily="34" charset="0"/>
              </a:rPr>
              <a:t> werden, wenn </a:t>
            </a:r>
            <a:r>
              <a:rPr lang="de-DE" sz="1600">
                <a:latin typeface="Century Gothic" panose="020B0502020202020204" pitchFamily="34" charset="0"/>
              </a:rPr>
              <a:t>die gesetzlichen</a:t>
            </a:r>
            <a:br>
              <a:rPr lang="de-DE" sz="1600">
                <a:latin typeface="Century Gothic" panose="020B0502020202020204" pitchFamily="34" charset="0"/>
              </a:rPr>
            </a:br>
            <a:r>
              <a:rPr lang="de-DE" sz="1600">
                <a:latin typeface="Century Gothic" panose="020B0502020202020204" pitchFamily="34" charset="0"/>
              </a:rPr>
              <a:t>Vertreter </a:t>
            </a:r>
            <a:r>
              <a:rPr lang="de-DE" sz="1600" b="1">
                <a:latin typeface="Century Gothic" panose="020B0502020202020204" pitchFamily="34" charset="0"/>
              </a:rPr>
              <a:t>mit </a:t>
            </a:r>
            <a:r>
              <a:rPr lang="de-DE" sz="1600" b="1" dirty="0">
                <a:latin typeface="Century Gothic" panose="020B0502020202020204" pitchFamily="34" charset="0"/>
              </a:rPr>
              <a:t>hoher Wahrscheinlichkeit gezwungen</a:t>
            </a:r>
            <a:r>
              <a:rPr lang="de-DE" sz="1600" dirty="0">
                <a:latin typeface="Century Gothic" panose="020B0502020202020204" pitchFamily="34" charset="0"/>
              </a:rPr>
              <a:t> sind, das </a:t>
            </a:r>
            <a:r>
              <a:rPr lang="de-DE" sz="1600" b="1" dirty="0">
                <a:latin typeface="Century Gothic" panose="020B0502020202020204" pitchFamily="34" charset="0"/>
              </a:rPr>
              <a:t>Unternehmen</a:t>
            </a:r>
            <a:r>
              <a:rPr lang="de-DE" sz="1600" dirty="0">
                <a:latin typeface="Century Gothic" panose="020B0502020202020204" pitchFamily="34" charset="0"/>
              </a:rPr>
              <a:t> </a:t>
            </a:r>
            <a:r>
              <a:rPr lang="de-DE" sz="1600">
                <a:latin typeface="Century Gothic" panose="020B0502020202020204" pitchFamily="34" charset="0"/>
              </a:rPr>
              <a:t>oder die</a:t>
            </a:r>
            <a:br>
              <a:rPr lang="de-DE" sz="1600">
                <a:latin typeface="Century Gothic" panose="020B0502020202020204" pitchFamily="34" charset="0"/>
              </a:rPr>
            </a:br>
            <a:r>
              <a:rPr lang="de-DE" sz="1600" b="1">
                <a:latin typeface="Century Gothic" panose="020B0502020202020204" pitchFamily="34" charset="0"/>
              </a:rPr>
              <a:t>Geschäftstätigkeit einzustellen</a:t>
            </a:r>
            <a:r>
              <a:rPr lang="de-DE" sz="1600" dirty="0">
                <a:latin typeface="Century Gothic" panose="020B0502020202020204" pitchFamily="34" charset="0"/>
              </a:rPr>
              <a:t>.</a:t>
            </a:r>
          </a:p>
          <a:p>
            <a:pPr>
              <a:lnSpc>
                <a:spcPct val="100000"/>
              </a:lnSpc>
              <a:spcBef>
                <a:spcPts val="600"/>
              </a:spcBef>
              <a:spcAft>
                <a:spcPts val="600"/>
              </a:spcAft>
              <a:defRPr/>
            </a:pPr>
            <a:r>
              <a:rPr lang="de-DE" sz="1600" dirty="0">
                <a:latin typeface="Century Gothic" panose="020B0502020202020204" pitchFamily="34" charset="0"/>
              </a:rPr>
              <a:t>Gründe hierfür sind:</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Vorliegen einer Insolvenzantragspflicht</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Stellung eines Insolvenzantrags</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Eröffnung des Insolvenzverfahrens</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drohende Insolvenz</a:t>
            </a:r>
          </a:p>
          <a:p>
            <a:pPr>
              <a:lnSpc>
                <a:spcPct val="100000"/>
              </a:lnSpc>
              <a:spcBef>
                <a:spcPts val="600"/>
              </a:spcBef>
              <a:spcAft>
                <a:spcPts val="600"/>
              </a:spcAft>
              <a:defRPr/>
            </a:pPr>
            <a:r>
              <a:rPr lang="de-DE" sz="1600" dirty="0">
                <a:latin typeface="Century Gothic" panose="020B0502020202020204" pitchFamily="34" charset="0"/>
              </a:rPr>
              <a:t>(IDW PS 270 n.F. (10.2021), A34)</a:t>
            </a:r>
          </a:p>
          <a:p>
            <a:pPr marL="180975">
              <a:lnSpc>
                <a:spcPct val="100000"/>
              </a:lnSpc>
              <a:spcBef>
                <a:spcPts val="600"/>
              </a:spcBef>
              <a:spcAft>
                <a:spcPts val="600"/>
              </a:spcAft>
              <a:defRPr/>
            </a:pPr>
            <a:endParaRPr lang="de-DE" sz="1100" dirty="0">
              <a:latin typeface="Century Gothic" panose="020B0502020202020204" pitchFamily="34" charset="0"/>
            </a:endParaRPr>
          </a:p>
          <a:p>
            <a:pPr marL="0" lvl="1" indent="0">
              <a:lnSpc>
                <a:spcPct val="100000"/>
              </a:lnSpc>
              <a:spcBef>
                <a:spcPts val="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9.3.2 Der Fortführungsprognose entgegenstehende </a:t>
            </a:r>
            <a:r>
              <a:rPr lang="de-DE" altLang="de-DE" sz="1600" b="1" dirty="0">
                <a:solidFill>
                  <a:srgbClr val="FF0000"/>
                </a:solidFill>
                <a:latin typeface="Century Gothic" panose="020B0502020202020204" pitchFamily="34" charset="0"/>
              </a:rPr>
              <a:t>tatsächliche </a:t>
            </a:r>
            <a:r>
              <a:rPr lang="de-DE" altLang="de-DE" sz="1600" b="1" dirty="0">
                <a:solidFill>
                  <a:srgbClr val="00B0F0"/>
                </a:solidFill>
                <a:latin typeface="Century Gothic" panose="020B0502020202020204" pitchFamily="34" charset="0"/>
              </a:rPr>
              <a:t>Gegebenheiten</a:t>
            </a:r>
          </a:p>
          <a:p>
            <a:pPr>
              <a:lnSpc>
                <a:spcPct val="100000"/>
              </a:lnSpc>
              <a:spcBef>
                <a:spcPts val="600"/>
              </a:spcBef>
              <a:spcAft>
                <a:spcPts val="600"/>
              </a:spcAft>
              <a:defRPr/>
            </a:pPr>
            <a:r>
              <a:rPr lang="de-DE" sz="1600" dirty="0">
                <a:latin typeface="Century Gothic" panose="020B0502020202020204" pitchFamily="34" charset="0"/>
              </a:rPr>
              <a:t>Es gibt aber auch </a:t>
            </a:r>
            <a:r>
              <a:rPr lang="de-DE" sz="1600" b="1" dirty="0">
                <a:latin typeface="Century Gothic" panose="020B0502020202020204" pitchFamily="34" charset="0"/>
              </a:rPr>
              <a:t>Ereignisse oder Gegebenheiten</a:t>
            </a:r>
            <a:r>
              <a:rPr lang="de-DE" sz="1600" dirty="0">
                <a:latin typeface="Century Gothic" panose="020B0502020202020204" pitchFamily="34" charset="0"/>
              </a:rPr>
              <a:t>, die einzeln oder </a:t>
            </a:r>
            <a:r>
              <a:rPr lang="de-DE" sz="1600">
                <a:latin typeface="Century Gothic" panose="020B0502020202020204" pitchFamily="34" charset="0"/>
              </a:rPr>
              <a:t>gemeinsam </a:t>
            </a:r>
            <a:r>
              <a:rPr lang="de-DE" sz="1600" b="1">
                <a:latin typeface="Century Gothic" panose="020B0502020202020204" pitchFamily="34" charset="0"/>
              </a:rPr>
              <a:t>bedeutsame</a:t>
            </a:r>
            <a:br>
              <a:rPr lang="de-DE" sz="1600" b="1">
                <a:latin typeface="Century Gothic" panose="020B0502020202020204" pitchFamily="34" charset="0"/>
              </a:rPr>
            </a:br>
            <a:r>
              <a:rPr lang="de-DE" sz="1600" b="1">
                <a:latin typeface="Century Gothic" panose="020B0502020202020204" pitchFamily="34" charset="0"/>
              </a:rPr>
              <a:t>Zweifel </a:t>
            </a:r>
            <a:r>
              <a:rPr lang="de-DE" sz="1600">
                <a:latin typeface="Century Gothic" panose="020B0502020202020204" pitchFamily="34" charset="0"/>
              </a:rPr>
              <a:t>an </a:t>
            </a:r>
            <a:r>
              <a:rPr lang="de-DE" sz="1600" dirty="0">
                <a:latin typeface="Century Gothic" panose="020B0502020202020204" pitchFamily="34" charset="0"/>
              </a:rPr>
              <a:t>der </a:t>
            </a:r>
            <a:r>
              <a:rPr lang="de-DE" sz="1600" b="1" dirty="0">
                <a:latin typeface="Century Gothic" panose="020B0502020202020204" pitchFamily="34" charset="0"/>
              </a:rPr>
              <a:t>Unternehmensfortführung</a:t>
            </a:r>
            <a:r>
              <a:rPr lang="de-DE" sz="1600" dirty="0">
                <a:latin typeface="Century Gothic" panose="020B0502020202020204" pitchFamily="34" charset="0"/>
              </a:rPr>
              <a:t> aufwerfen können, und zwar </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finanzielle </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betriebliche </a:t>
            </a:r>
          </a:p>
          <a:p>
            <a:pPr marL="266700" indent="-266700">
              <a:lnSpc>
                <a:spcPct val="100000"/>
              </a:lnSpc>
              <a:spcBef>
                <a:spcPts val="0"/>
              </a:spcBef>
              <a:spcAft>
                <a:spcPts val="0"/>
              </a:spcAft>
              <a:buFont typeface="Arial" panose="020B0604020202020204" pitchFamily="34" charset="0"/>
              <a:buChar char="•"/>
              <a:defRPr/>
            </a:pPr>
            <a:r>
              <a:rPr lang="de-DE" sz="1600" dirty="0">
                <a:latin typeface="Century Gothic" panose="020B0502020202020204" pitchFamily="34" charset="0"/>
              </a:rPr>
              <a:t>sonstige </a:t>
            </a:r>
          </a:p>
          <a:p>
            <a:pPr marL="266700">
              <a:lnSpc>
                <a:spcPct val="100000"/>
              </a:lnSpc>
              <a:spcBef>
                <a:spcPts val="600"/>
              </a:spcBef>
              <a:spcAft>
                <a:spcPts val="600"/>
              </a:spcAft>
              <a:defRPr/>
            </a:pPr>
            <a:endParaRPr lang="de-DE" sz="1600" dirty="0">
              <a:latin typeface="Century Gothic" panose="020B0502020202020204" pitchFamily="34" charset="0"/>
            </a:endParaRPr>
          </a:p>
        </p:txBody>
      </p:sp>
      <p:sp>
        <p:nvSpPr>
          <p:cNvPr id="809987" name="Rectangle 2">
            <a:extLst>
              <a:ext uri="{FF2B5EF4-FFF2-40B4-BE49-F238E27FC236}">
                <a16:creationId xmlns:a16="http://schemas.microsoft.com/office/drawing/2014/main" id="{80488757-7A87-4F50-AB84-E8699CDA1FE3}"/>
              </a:ext>
            </a:extLst>
          </p:cNvPr>
          <p:cNvSpPr txBox="1">
            <a:spLocks/>
          </p:cNvSpPr>
          <p:nvPr/>
        </p:nvSpPr>
        <p:spPr bwMode="auto">
          <a:xfrm>
            <a:off x="1063916" y="90872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9.3 Unternehmensfortführung – Fortführungsprognose</a:t>
            </a:r>
          </a:p>
        </p:txBody>
      </p:sp>
      <p:sp>
        <p:nvSpPr>
          <p:cNvPr id="8" name="Textfeld 1">
            <a:extLst>
              <a:ext uri="{FF2B5EF4-FFF2-40B4-BE49-F238E27FC236}">
                <a16:creationId xmlns:a16="http://schemas.microsoft.com/office/drawing/2014/main" id="{FF5045D7-697E-40C8-8366-21404769548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65018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2.2.3 Wechselwirkungen ISA [DE] 540 (</a:t>
            </a:r>
            <a:r>
              <a:rPr lang="de-DE" altLang="de-DE" sz="1600" b="1" dirty="0" err="1">
                <a:solidFill>
                  <a:srgbClr val="00B0F0"/>
                </a:solidFill>
                <a:latin typeface="Century Gothic" panose="020B0502020202020204" pitchFamily="34" charset="0"/>
              </a:rPr>
              <a:t>Revised</a:t>
            </a:r>
            <a:r>
              <a:rPr lang="de-DE" altLang="de-DE" sz="1600" b="1" dirty="0">
                <a:solidFill>
                  <a:srgbClr val="00B0F0"/>
                </a:solidFill>
                <a:latin typeface="Century Gothic" panose="020B0502020202020204" pitchFamily="34" charset="0"/>
              </a:rPr>
              <a:t>) und ISA [DE] 240</a:t>
            </a:r>
          </a:p>
        </p:txBody>
      </p:sp>
      <p:sp>
        <p:nvSpPr>
          <p:cNvPr id="38" name="Rechteck: abgerundete Ecken 37">
            <a:extLst>
              <a:ext uri="{FF2B5EF4-FFF2-40B4-BE49-F238E27FC236}">
                <a16:creationId xmlns:a16="http://schemas.microsoft.com/office/drawing/2014/main" id="{E060AEBF-8892-4357-8D2A-6892E2DD07AB}"/>
              </a:ext>
            </a:extLst>
          </p:cNvPr>
          <p:cNvSpPr/>
          <p:nvPr/>
        </p:nvSpPr>
        <p:spPr>
          <a:xfrm>
            <a:off x="3448423" y="1023137"/>
            <a:ext cx="4037162" cy="613017"/>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Durchsicht der Ergebnisse / nachträgliche Anpassungen von </a:t>
            </a:r>
            <a:r>
              <a:rPr lang="de-DE" sz="1200" b="1" dirty="0">
                <a:solidFill>
                  <a:schemeClr val="bg1"/>
                </a:solidFill>
                <a:highlight>
                  <a:srgbClr val="FF0000"/>
                </a:highlight>
                <a:latin typeface="Century Gothic" panose="020B0502020202020204" pitchFamily="34" charset="0"/>
              </a:rPr>
              <a:t>Vorjahres-Schätzungen</a:t>
            </a:r>
          </a:p>
        </p:txBody>
      </p:sp>
      <p:sp>
        <p:nvSpPr>
          <p:cNvPr id="39" name="Rechteck: abgerundete Ecken 38">
            <a:extLst>
              <a:ext uri="{FF2B5EF4-FFF2-40B4-BE49-F238E27FC236}">
                <a16:creationId xmlns:a16="http://schemas.microsoft.com/office/drawing/2014/main" id="{0A6200AF-7FBB-498C-8970-98FFE1EF6750}"/>
              </a:ext>
            </a:extLst>
          </p:cNvPr>
          <p:cNvSpPr/>
          <p:nvPr/>
        </p:nvSpPr>
        <p:spPr>
          <a:xfrm>
            <a:off x="1429028" y="2403338"/>
            <a:ext cx="3024000" cy="7560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Informationen hinsichtlich der generellen </a:t>
            </a:r>
            <a:r>
              <a:rPr lang="de-DE" sz="1100" b="1" dirty="0">
                <a:solidFill>
                  <a:schemeClr val="tx1"/>
                </a:solidFill>
                <a:latin typeface="Century Gothic" panose="020B0502020202020204" pitchFamily="34" charset="0"/>
              </a:rPr>
              <a:t>Wirksamkeit der Schätzprozesse </a:t>
            </a:r>
            <a:r>
              <a:rPr lang="de-DE" sz="1100" dirty="0">
                <a:solidFill>
                  <a:schemeClr val="tx1"/>
                </a:solidFill>
                <a:latin typeface="Century Gothic" panose="020B0502020202020204" pitchFamily="34" charset="0"/>
              </a:rPr>
              <a:t>im Unternehmen</a:t>
            </a:r>
          </a:p>
        </p:txBody>
      </p:sp>
      <p:sp>
        <p:nvSpPr>
          <p:cNvPr id="40" name="Rechteck: abgerundete Ecken 39">
            <a:extLst>
              <a:ext uri="{FF2B5EF4-FFF2-40B4-BE49-F238E27FC236}">
                <a16:creationId xmlns:a16="http://schemas.microsoft.com/office/drawing/2014/main" id="{EF32CB7D-B22A-40A9-97D6-8D0B1FF8F704}"/>
              </a:ext>
            </a:extLst>
          </p:cNvPr>
          <p:cNvSpPr/>
          <p:nvPr/>
        </p:nvSpPr>
        <p:spPr>
          <a:xfrm>
            <a:off x="1429028" y="3505614"/>
            <a:ext cx="3024000" cy="7560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Identifizierung und Beurteilung der Risiken wesentlicher falscher Darstellungen im </a:t>
            </a:r>
            <a:r>
              <a:rPr lang="de-DE" sz="1100" b="1" dirty="0">
                <a:solidFill>
                  <a:schemeClr val="tx1"/>
                </a:solidFill>
                <a:latin typeface="Century Gothic" panose="020B0502020202020204" pitchFamily="34" charset="0"/>
              </a:rPr>
              <a:t>Berichtszeitraum</a:t>
            </a:r>
          </a:p>
        </p:txBody>
      </p:sp>
      <p:sp>
        <p:nvSpPr>
          <p:cNvPr id="41" name="Textfeld 40">
            <a:extLst>
              <a:ext uri="{FF2B5EF4-FFF2-40B4-BE49-F238E27FC236}">
                <a16:creationId xmlns:a16="http://schemas.microsoft.com/office/drawing/2014/main" id="{89230E2E-D2B2-4FF3-A73A-FB84EDE6CE9F}"/>
              </a:ext>
            </a:extLst>
          </p:cNvPr>
          <p:cNvSpPr txBox="1"/>
          <p:nvPr/>
        </p:nvSpPr>
        <p:spPr>
          <a:xfrm>
            <a:off x="1343472" y="3201397"/>
            <a:ext cx="1940944" cy="246221"/>
          </a:xfrm>
          <a:prstGeom prst="rect">
            <a:avLst/>
          </a:prstGeom>
          <a:noFill/>
        </p:spPr>
        <p:txBody>
          <a:bodyPr wrap="square" rtlCol="0">
            <a:spAutoFit/>
          </a:bodyPr>
          <a:lstStyle/>
          <a:p>
            <a:r>
              <a:rPr lang="de-DE" sz="1000" dirty="0">
                <a:latin typeface="Century Gothic" panose="020B0502020202020204" pitchFamily="34" charset="0"/>
              </a:rPr>
              <a:t>Prüfungsnachweise für</a:t>
            </a:r>
          </a:p>
        </p:txBody>
      </p:sp>
      <p:sp>
        <p:nvSpPr>
          <p:cNvPr id="42" name="Rechteck: abgerundete Ecken 41">
            <a:extLst>
              <a:ext uri="{FF2B5EF4-FFF2-40B4-BE49-F238E27FC236}">
                <a16:creationId xmlns:a16="http://schemas.microsoft.com/office/drawing/2014/main" id="{C069392E-1E44-4D6B-8769-D73240E4F36E}"/>
              </a:ext>
            </a:extLst>
          </p:cNvPr>
          <p:cNvSpPr/>
          <p:nvPr/>
        </p:nvSpPr>
        <p:spPr>
          <a:xfrm>
            <a:off x="1429028" y="4607890"/>
            <a:ext cx="3024000" cy="7560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Sachverhalte bezüglich </a:t>
            </a:r>
            <a:r>
              <a:rPr lang="de-DE" sz="1100" b="1" dirty="0">
                <a:solidFill>
                  <a:schemeClr val="tx1"/>
                </a:solidFill>
                <a:latin typeface="Century Gothic" panose="020B0502020202020204" pitchFamily="34" charset="0"/>
              </a:rPr>
              <a:t>Schätzunsicherheit</a:t>
            </a:r>
            <a:r>
              <a:rPr lang="de-DE" sz="1100" dirty="0">
                <a:solidFill>
                  <a:schemeClr val="tx1"/>
                </a:solidFill>
                <a:latin typeface="Century Gothic" panose="020B0502020202020204" pitchFamily="34" charset="0"/>
              </a:rPr>
              <a:t> </a:t>
            </a:r>
            <a:br>
              <a:rPr lang="de-DE" sz="1100" dirty="0">
                <a:solidFill>
                  <a:schemeClr val="tx1"/>
                </a:solidFill>
                <a:latin typeface="Century Gothic" panose="020B0502020202020204" pitchFamily="34" charset="0"/>
              </a:rPr>
            </a:br>
            <a:r>
              <a:rPr lang="de-DE" sz="1100" dirty="0">
                <a:solidFill>
                  <a:schemeClr val="tx1"/>
                </a:solidFill>
                <a:latin typeface="Century Gothic" panose="020B0502020202020204" pitchFamily="34" charset="0"/>
              </a:rPr>
              <a:t>(incl. entsprechender Angaben im Abschluss)</a:t>
            </a:r>
            <a:endParaRPr lang="de-DE" sz="1100" b="1" dirty="0">
              <a:solidFill>
                <a:schemeClr val="tx1"/>
              </a:solidFill>
              <a:latin typeface="Century Gothic" panose="020B0502020202020204" pitchFamily="34" charset="0"/>
            </a:endParaRPr>
          </a:p>
        </p:txBody>
      </p:sp>
      <p:cxnSp>
        <p:nvCxnSpPr>
          <p:cNvPr id="43" name="Verbinder: gewinkelt 42">
            <a:extLst>
              <a:ext uri="{FF2B5EF4-FFF2-40B4-BE49-F238E27FC236}">
                <a16:creationId xmlns:a16="http://schemas.microsoft.com/office/drawing/2014/main" id="{C44BB142-12D1-4383-ADCB-976A77AD6D61}"/>
              </a:ext>
            </a:extLst>
          </p:cNvPr>
          <p:cNvCxnSpPr>
            <a:cxnSpLocks/>
          </p:cNvCxnSpPr>
          <p:nvPr/>
        </p:nvCxnSpPr>
        <p:spPr>
          <a:xfrm rot="5400000">
            <a:off x="2624491" y="1572266"/>
            <a:ext cx="1066552" cy="581310"/>
          </a:xfrm>
          <a:prstGeom prst="bentConnector3">
            <a:avLst>
              <a:gd name="adj1" fmla="val 147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8AD89FAD-929B-4F63-BA00-E96EA99AC61F}"/>
              </a:ext>
            </a:extLst>
          </p:cNvPr>
          <p:cNvSpPr txBox="1"/>
          <p:nvPr/>
        </p:nvSpPr>
        <p:spPr>
          <a:xfrm>
            <a:off x="1407119" y="1777461"/>
            <a:ext cx="1410825" cy="553998"/>
          </a:xfrm>
          <a:prstGeom prst="rect">
            <a:avLst/>
          </a:prstGeom>
          <a:noFill/>
        </p:spPr>
        <p:txBody>
          <a:bodyPr wrap="square" rtlCol="0">
            <a:spAutoFit/>
          </a:bodyPr>
          <a:lstStyle/>
          <a:p>
            <a:pPr algn="ctr"/>
            <a:r>
              <a:rPr lang="de-DE" sz="1000" dirty="0">
                <a:latin typeface="Century Gothic" panose="020B0502020202020204" pitchFamily="34" charset="0"/>
              </a:rPr>
              <a:t>Maßnahmen zur allgemeinen </a:t>
            </a:r>
            <a:r>
              <a:rPr lang="de-DE" sz="1000" b="1" dirty="0">
                <a:latin typeface="Century Gothic" panose="020B0502020202020204" pitchFamily="34" charset="0"/>
              </a:rPr>
              <a:t>Risikobeurteilung</a:t>
            </a:r>
          </a:p>
        </p:txBody>
      </p:sp>
      <p:sp>
        <p:nvSpPr>
          <p:cNvPr id="45" name="Rechteck: abgerundete Ecken 44">
            <a:extLst>
              <a:ext uri="{FF2B5EF4-FFF2-40B4-BE49-F238E27FC236}">
                <a16:creationId xmlns:a16="http://schemas.microsoft.com/office/drawing/2014/main" id="{5ACD7FF5-29B5-4E1F-8411-9A7843B760F0}"/>
              </a:ext>
            </a:extLst>
          </p:cNvPr>
          <p:cNvSpPr/>
          <p:nvPr/>
        </p:nvSpPr>
        <p:spPr>
          <a:xfrm>
            <a:off x="1578572" y="1417461"/>
            <a:ext cx="1239372" cy="360000"/>
          </a:xfrm>
          <a:prstGeom prst="roundRect">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50" b="1" dirty="0">
                <a:solidFill>
                  <a:schemeClr val="bg1"/>
                </a:solidFill>
                <a:latin typeface="Century Gothic" panose="020B0502020202020204" pitchFamily="34" charset="0"/>
              </a:rPr>
              <a:t>ISA [DE] 540 (</a:t>
            </a:r>
            <a:r>
              <a:rPr lang="de-DE" sz="1050" b="1" dirty="0" err="1">
                <a:solidFill>
                  <a:schemeClr val="bg1"/>
                </a:solidFill>
                <a:latin typeface="Century Gothic" panose="020B0502020202020204" pitchFamily="34" charset="0"/>
              </a:rPr>
              <a:t>Revsed</a:t>
            </a:r>
            <a:r>
              <a:rPr lang="de-DE" sz="1050" b="1" dirty="0">
                <a:solidFill>
                  <a:schemeClr val="bg1"/>
                </a:solidFill>
                <a:latin typeface="Century Gothic" panose="020B0502020202020204" pitchFamily="34" charset="0"/>
              </a:rPr>
              <a:t>)</a:t>
            </a:r>
          </a:p>
        </p:txBody>
      </p:sp>
      <p:sp>
        <p:nvSpPr>
          <p:cNvPr id="46" name="Rechteck: abgerundete Ecken 45">
            <a:extLst>
              <a:ext uri="{FF2B5EF4-FFF2-40B4-BE49-F238E27FC236}">
                <a16:creationId xmlns:a16="http://schemas.microsoft.com/office/drawing/2014/main" id="{0F228744-FFF1-4B41-98AF-0707E4532AE3}"/>
              </a:ext>
            </a:extLst>
          </p:cNvPr>
          <p:cNvSpPr/>
          <p:nvPr/>
        </p:nvSpPr>
        <p:spPr>
          <a:xfrm>
            <a:off x="5743048" y="2396197"/>
            <a:ext cx="3024000" cy="7560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Durchsicht </a:t>
            </a:r>
            <a:r>
              <a:rPr lang="de-DE" sz="1100" b="1" dirty="0">
                <a:solidFill>
                  <a:schemeClr val="tx1"/>
                </a:solidFill>
                <a:latin typeface="Century Gothic" panose="020B0502020202020204" pitchFamily="34" charset="0"/>
              </a:rPr>
              <a:t>Beurteilungen, Entscheidungen, Annahmen </a:t>
            </a:r>
            <a:r>
              <a:rPr lang="de-DE" sz="1100" dirty="0">
                <a:solidFill>
                  <a:schemeClr val="tx1"/>
                </a:solidFill>
                <a:latin typeface="Century Gothic" panose="020B0502020202020204" pitchFamily="34" charset="0"/>
              </a:rPr>
              <a:t>des Managements bei bedeutsamen geschätzten Werten</a:t>
            </a:r>
          </a:p>
        </p:txBody>
      </p:sp>
      <p:sp>
        <p:nvSpPr>
          <p:cNvPr id="47" name="Rechteck: abgerundete Ecken 46">
            <a:extLst>
              <a:ext uri="{FF2B5EF4-FFF2-40B4-BE49-F238E27FC236}">
                <a16:creationId xmlns:a16="http://schemas.microsoft.com/office/drawing/2014/main" id="{FDDE03BF-D5D1-4A05-B7E5-2FB3FB511C03}"/>
              </a:ext>
            </a:extLst>
          </p:cNvPr>
          <p:cNvSpPr/>
          <p:nvPr/>
        </p:nvSpPr>
        <p:spPr>
          <a:xfrm>
            <a:off x="5743048" y="3499291"/>
            <a:ext cx="3024000" cy="7560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latin typeface="Century Gothic" panose="020B0502020202020204" pitchFamily="34" charset="0"/>
              </a:rPr>
              <a:t>Hinweise auf einseitige Ausrichtung </a:t>
            </a:r>
            <a:r>
              <a:rPr lang="de-DE" sz="1100" dirty="0">
                <a:solidFill>
                  <a:schemeClr val="tx1"/>
                </a:solidFill>
                <a:latin typeface="Century Gothic" panose="020B0502020202020204" pitchFamily="34" charset="0"/>
              </a:rPr>
              <a:t>des Managements bei der Ausübung von Ermessensentscheidungen</a:t>
            </a:r>
            <a:endParaRPr lang="de-DE" sz="1100" b="1" dirty="0">
              <a:solidFill>
                <a:schemeClr val="tx1"/>
              </a:solidFill>
              <a:latin typeface="Century Gothic" panose="020B0502020202020204" pitchFamily="34" charset="0"/>
            </a:endParaRPr>
          </a:p>
        </p:txBody>
      </p:sp>
      <p:sp>
        <p:nvSpPr>
          <p:cNvPr id="48" name="Rechteck: abgerundete Ecken 47">
            <a:extLst>
              <a:ext uri="{FF2B5EF4-FFF2-40B4-BE49-F238E27FC236}">
                <a16:creationId xmlns:a16="http://schemas.microsoft.com/office/drawing/2014/main" id="{6C58A443-2D9B-451B-B4FD-F7AC2501878F}"/>
              </a:ext>
            </a:extLst>
          </p:cNvPr>
          <p:cNvSpPr/>
          <p:nvPr/>
        </p:nvSpPr>
        <p:spPr>
          <a:xfrm>
            <a:off x="5743048" y="4602385"/>
            <a:ext cx="3024000" cy="7560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Century Gothic" panose="020B0502020202020204" pitchFamily="34" charset="0"/>
              </a:rPr>
              <a:t>Beurteilung, ob Umstände, die zu einseitiger Ausrichtung </a:t>
            </a:r>
            <a:r>
              <a:rPr lang="de-DE" sz="1100" b="1" dirty="0">
                <a:solidFill>
                  <a:schemeClr val="tx1"/>
                </a:solidFill>
                <a:latin typeface="Century Gothic" panose="020B0502020202020204" pitchFamily="34" charset="0"/>
              </a:rPr>
              <a:t>Risiko für dolose Handlungen </a:t>
            </a:r>
            <a:r>
              <a:rPr lang="de-DE" sz="1100" dirty="0">
                <a:solidFill>
                  <a:schemeClr val="tx1"/>
                </a:solidFill>
                <a:latin typeface="Century Gothic" panose="020B0502020202020204" pitchFamily="34" charset="0"/>
              </a:rPr>
              <a:t>darstellen</a:t>
            </a:r>
            <a:endParaRPr lang="de-DE" sz="1100" b="1" dirty="0">
              <a:solidFill>
                <a:schemeClr val="tx1"/>
              </a:solidFill>
              <a:latin typeface="Century Gothic" panose="020B0502020202020204" pitchFamily="34" charset="0"/>
            </a:endParaRPr>
          </a:p>
        </p:txBody>
      </p:sp>
      <p:cxnSp>
        <p:nvCxnSpPr>
          <p:cNvPr id="49" name="Verbinder: gewinkelt 48">
            <a:extLst>
              <a:ext uri="{FF2B5EF4-FFF2-40B4-BE49-F238E27FC236}">
                <a16:creationId xmlns:a16="http://schemas.microsoft.com/office/drawing/2014/main" id="{2416B534-376D-4022-83AC-BC4904C19213}"/>
              </a:ext>
            </a:extLst>
          </p:cNvPr>
          <p:cNvCxnSpPr>
            <a:cxnSpLocks/>
            <a:stCxn id="38" idx="3"/>
          </p:cNvCxnSpPr>
          <p:nvPr/>
        </p:nvCxnSpPr>
        <p:spPr>
          <a:xfrm>
            <a:off x="7485585" y="1329646"/>
            <a:ext cx="504956" cy="1066551"/>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277A0D1B-2DBF-42D9-B1AC-990853E11A60}"/>
              </a:ext>
            </a:extLst>
          </p:cNvPr>
          <p:cNvSpPr txBox="1"/>
          <p:nvPr/>
        </p:nvSpPr>
        <p:spPr>
          <a:xfrm>
            <a:off x="8064833" y="1853033"/>
            <a:ext cx="1430308" cy="307777"/>
          </a:xfrm>
          <a:prstGeom prst="rect">
            <a:avLst/>
          </a:prstGeom>
          <a:noFill/>
        </p:spPr>
        <p:txBody>
          <a:bodyPr wrap="square" lIns="0" tIns="0" rIns="0" bIns="0" rtlCol="0">
            <a:spAutoFit/>
          </a:bodyPr>
          <a:lstStyle/>
          <a:p>
            <a:r>
              <a:rPr lang="de-DE" sz="1000" dirty="0">
                <a:latin typeface="Century Gothic" panose="020B0502020202020204" pitchFamily="34" charset="0"/>
              </a:rPr>
              <a:t>Hinweise auf </a:t>
            </a:r>
            <a:r>
              <a:rPr lang="de-DE" sz="1000" b="1" dirty="0">
                <a:latin typeface="Century Gothic" panose="020B0502020202020204" pitchFamily="34" charset="0"/>
              </a:rPr>
              <a:t>dolose Handlungen</a:t>
            </a:r>
          </a:p>
        </p:txBody>
      </p:sp>
      <p:sp>
        <p:nvSpPr>
          <p:cNvPr id="51" name="Rechteck: abgerundete Ecken 50">
            <a:extLst>
              <a:ext uri="{FF2B5EF4-FFF2-40B4-BE49-F238E27FC236}">
                <a16:creationId xmlns:a16="http://schemas.microsoft.com/office/drawing/2014/main" id="{553195CB-6869-4E75-8D58-9F7A563A70C5}"/>
              </a:ext>
            </a:extLst>
          </p:cNvPr>
          <p:cNvSpPr/>
          <p:nvPr/>
        </p:nvSpPr>
        <p:spPr>
          <a:xfrm>
            <a:off x="1429028" y="5630336"/>
            <a:ext cx="7338020" cy="679209"/>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Pragmatischer Ansatz:</a:t>
            </a:r>
          </a:p>
          <a:p>
            <a:pPr algn="ctr"/>
            <a:r>
              <a:rPr lang="de-DE" sz="1200" b="1" dirty="0">
                <a:solidFill>
                  <a:schemeClr val="tx1"/>
                </a:solidFill>
                <a:latin typeface="Century Gothic" panose="020B0502020202020204" pitchFamily="34" charset="0"/>
              </a:rPr>
              <a:t>Beurteilung nach ISA [DE] 240 </a:t>
            </a:r>
            <a:r>
              <a:rPr lang="de-DE" sz="1200" b="1" dirty="0">
                <a:solidFill>
                  <a:srgbClr val="FF0000"/>
                </a:solidFill>
                <a:latin typeface="Century Gothic" panose="020B0502020202020204" pitchFamily="34" charset="0"/>
              </a:rPr>
              <a:t>kann zusammen </a:t>
            </a:r>
            <a:r>
              <a:rPr lang="de-DE" sz="1200" b="1" dirty="0">
                <a:solidFill>
                  <a:schemeClr val="tx1"/>
                </a:solidFill>
                <a:latin typeface="Century Gothic" panose="020B0502020202020204" pitchFamily="34" charset="0"/>
              </a:rPr>
              <a:t>mit der Durchsicht nach</a:t>
            </a:r>
          </a:p>
          <a:p>
            <a:pPr algn="ctr"/>
            <a:r>
              <a:rPr lang="de-DE" sz="1200" b="1" dirty="0">
                <a:solidFill>
                  <a:schemeClr val="tx1"/>
                </a:solidFill>
                <a:latin typeface="Century Gothic" panose="020B0502020202020204" pitchFamily="34" charset="0"/>
              </a:rPr>
              <a:t>ISA [DE] 540 (</a:t>
            </a:r>
            <a:r>
              <a:rPr lang="de-DE" sz="1200" b="1" dirty="0" err="1">
                <a:solidFill>
                  <a:schemeClr val="tx1"/>
                </a:solidFill>
                <a:latin typeface="Century Gothic" panose="020B0502020202020204" pitchFamily="34" charset="0"/>
              </a:rPr>
              <a:t>Revised</a:t>
            </a:r>
            <a:r>
              <a:rPr lang="de-DE" sz="1200" b="1" dirty="0">
                <a:solidFill>
                  <a:schemeClr val="tx1"/>
                </a:solidFill>
                <a:latin typeface="Century Gothic" panose="020B0502020202020204" pitchFamily="34" charset="0"/>
              </a:rPr>
              <a:t>) vorgenommen werden</a:t>
            </a:r>
          </a:p>
        </p:txBody>
      </p:sp>
      <p:sp>
        <p:nvSpPr>
          <p:cNvPr id="52" name="Rechteck: abgerundete Ecken 51">
            <a:extLst>
              <a:ext uri="{FF2B5EF4-FFF2-40B4-BE49-F238E27FC236}">
                <a16:creationId xmlns:a16="http://schemas.microsoft.com/office/drawing/2014/main" id="{BA62526D-717F-4C87-BCD8-CC7751BC8990}"/>
              </a:ext>
            </a:extLst>
          </p:cNvPr>
          <p:cNvSpPr/>
          <p:nvPr/>
        </p:nvSpPr>
        <p:spPr>
          <a:xfrm>
            <a:off x="8037673" y="1403997"/>
            <a:ext cx="1008000" cy="360000"/>
          </a:xfrm>
          <a:prstGeom prst="roundRect">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50" b="1" dirty="0">
                <a:solidFill>
                  <a:schemeClr val="bg1"/>
                </a:solidFill>
                <a:latin typeface="Century Gothic" panose="020B0502020202020204" pitchFamily="34" charset="0"/>
              </a:rPr>
              <a:t>ISA [DE] 240</a:t>
            </a:r>
          </a:p>
        </p:txBody>
      </p:sp>
      <p:cxnSp>
        <p:nvCxnSpPr>
          <p:cNvPr id="53" name="Gerade Verbindung mit Pfeil 52">
            <a:extLst>
              <a:ext uri="{FF2B5EF4-FFF2-40B4-BE49-F238E27FC236}">
                <a16:creationId xmlns:a16="http://schemas.microsoft.com/office/drawing/2014/main" id="{BC92CDDF-5E48-4C45-9479-CFA7B0E8978C}"/>
              </a:ext>
            </a:extLst>
          </p:cNvPr>
          <p:cNvCxnSpPr>
            <a:cxnSpLocks/>
          </p:cNvCxnSpPr>
          <p:nvPr/>
        </p:nvCxnSpPr>
        <p:spPr>
          <a:xfrm>
            <a:off x="2941028" y="3209731"/>
            <a:ext cx="0" cy="27000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90A2BDD8-F711-4F96-A3F0-7F129BE93547}"/>
              </a:ext>
            </a:extLst>
          </p:cNvPr>
          <p:cNvCxnSpPr>
            <a:cxnSpLocks/>
          </p:cNvCxnSpPr>
          <p:nvPr/>
        </p:nvCxnSpPr>
        <p:spPr>
          <a:xfrm>
            <a:off x="2939718" y="4313187"/>
            <a:ext cx="0" cy="27000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686A48A9-A352-491D-A725-197CBDEF1DA2}"/>
              </a:ext>
            </a:extLst>
          </p:cNvPr>
          <p:cNvCxnSpPr>
            <a:cxnSpLocks/>
          </p:cNvCxnSpPr>
          <p:nvPr/>
        </p:nvCxnSpPr>
        <p:spPr>
          <a:xfrm>
            <a:off x="7253737" y="3209730"/>
            <a:ext cx="0" cy="27000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FC4ED249-5174-48B9-845F-594F479BD8D5}"/>
              </a:ext>
            </a:extLst>
          </p:cNvPr>
          <p:cNvCxnSpPr>
            <a:cxnSpLocks/>
          </p:cNvCxnSpPr>
          <p:nvPr/>
        </p:nvCxnSpPr>
        <p:spPr>
          <a:xfrm>
            <a:off x="7253737" y="4299833"/>
            <a:ext cx="0" cy="27000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id="{0885C84A-A0B6-4750-8321-3EBE75451D8C}"/>
              </a:ext>
            </a:extLst>
          </p:cNvPr>
          <p:cNvCxnSpPr>
            <a:cxnSpLocks/>
          </p:cNvCxnSpPr>
          <p:nvPr/>
        </p:nvCxnSpPr>
        <p:spPr>
          <a:xfrm>
            <a:off x="4031110" y="5425553"/>
            <a:ext cx="228195" cy="12077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a:extLst>
              <a:ext uri="{FF2B5EF4-FFF2-40B4-BE49-F238E27FC236}">
                <a16:creationId xmlns:a16="http://schemas.microsoft.com/office/drawing/2014/main" id="{B3E9B760-0D81-4E99-8167-77127E16706B}"/>
              </a:ext>
            </a:extLst>
          </p:cNvPr>
          <p:cNvCxnSpPr>
            <a:cxnSpLocks/>
          </p:cNvCxnSpPr>
          <p:nvPr/>
        </p:nvCxnSpPr>
        <p:spPr>
          <a:xfrm flipH="1">
            <a:off x="5695916" y="5422904"/>
            <a:ext cx="276046" cy="12341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570F7EF1-CC19-420D-BF42-AA456CC6B654}"/>
              </a:ext>
            </a:extLst>
          </p:cNvPr>
          <p:cNvSpPr txBox="1"/>
          <p:nvPr/>
        </p:nvSpPr>
        <p:spPr>
          <a:xfrm>
            <a:off x="5695916" y="3205428"/>
            <a:ext cx="1940944" cy="246221"/>
          </a:xfrm>
          <a:prstGeom prst="rect">
            <a:avLst/>
          </a:prstGeom>
          <a:noFill/>
        </p:spPr>
        <p:txBody>
          <a:bodyPr wrap="square" rtlCol="0">
            <a:spAutoFit/>
          </a:bodyPr>
          <a:lstStyle/>
          <a:p>
            <a:r>
              <a:rPr lang="de-DE" sz="1000" dirty="0">
                <a:latin typeface="Century Gothic" panose="020B0502020202020204" pitchFamily="34" charset="0"/>
              </a:rPr>
              <a:t>Prüfungsnachweise für</a:t>
            </a:r>
          </a:p>
        </p:txBody>
      </p:sp>
      <p:sp>
        <p:nvSpPr>
          <p:cNvPr id="61" name="Textfeld 60">
            <a:extLst>
              <a:ext uri="{FF2B5EF4-FFF2-40B4-BE49-F238E27FC236}">
                <a16:creationId xmlns:a16="http://schemas.microsoft.com/office/drawing/2014/main" id="{4E294011-A427-4B0D-8BDA-AF88180A0C8C}"/>
              </a:ext>
            </a:extLst>
          </p:cNvPr>
          <p:cNvSpPr txBox="1"/>
          <p:nvPr/>
        </p:nvSpPr>
        <p:spPr>
          <a:xfrm>
            <a:off x="8832304" y="5945951"/>
            <a:ext cx="1350684" cy="461665"/>
          </a:xfrm>
          <a:prstGeom prst="rect">
            <a:avLst/>
          </a:prstGeom>
          <a:noFill/>
        </p:spPr>
        <p:txBody>
          <a:bodyPr wrap="square" rtlCol="0">
            <a:spAutoFit/>
          </a:bodyPr>
          <a:lstStyle/>
          <a:p>
            <a:r>
              <a:rPr lang="de-DE" sz="800" dirty="0">
                <a:latin typeface="Century Gothic" panose="020B0502020202020204" pitchFamily="34" charset="0"/>
              </a:rPr>
              <a:t>vgl. ISA [DE] 540 (</a:t>
            </a:r>
            <a:r>
              <a:rPr lang="de-DE" sz="800" dirty="0" err="1">
                <a:latin typeface="Century Gothic" panose="020B0502020202020204" pitchFamily="34" charset="0"/>
              </a:rPr>
              <a:t>Revised</a:t>
            </a:r>
            <a:r>
              <a:rPr lang="de-DE" sz="800" dirty="0">
                <a:latin typeface="Century Gothic" panose="020B0502020202020204" pitchFamily="34" charset="0"/>
              </a:rPr>
              <a:t>) Tz. A57 und ISA [DE] 240 Tz. 33 b) (ii)</a:t>
            </a:r>
          </a:p>
        </p:txBody>
      </p:sp>
      <p:sp>
        <p:nvSpPr>
          <p:cNvPr id="62" name="Textfeld 1">
            <a:extLst>
              <a:ext uri="{FF2B5EF4-FFF2-40B4-BE49-F238E27FC236}">
                <a16:creationId xmlns:a16="http://schemas.microsoft.com/office/drawing/2014/main" id="{320A7BE8-E8A5-4EA8-AAEE-1AE642CB00D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786637174"/>
      </p:ext>
    </p:extLst>
  </p:cSld>
  <p:clrMapOvr>
    <a:masterClrMapping/>
  </p:clrMapOvr>
  <p:transition spd="slow"/>
</p:sld>
</file>

<file path=ppt/slides/slide3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38B2B5E9-CD5E-4310-B3BD-39DB7CB5E114}"/>
              </a:ext>
            </a:extLst>
          </p:cNvPr>
          <p:cNvSpPr>
            <a:spLocks noGrp="1" noChangeArrowheads="1"/>
          </p:cNvSpPr>
          <p:nvPr>
            <p:ph idx="4294967295"/>
          </p:nvPr>
        </p:nvSpPr>
        <p:spPr>
          <a:xfrm>
            <a:off x="948778" y="1252538"/>
            <a:ext cx="10801350" cy="4956175"/>
          </a:xfrm>
          <a:prstGeom prst="rect">
            <a:avLst/>
          </a:prstGeom>
        </p:spPr>
        <p:txBody>
          <a:bodyPr/>
          <a:lstStyle/>
          <a:p>
            <a:pPr>
              <a:lnSpc>
                <a:spcPct val="100000"/>
              </a:lnSpc>
              <a:spcBef>
                <a:spcPts val="600"/>
              </a:spcBef>
              <a:spcAft>
                <a:spcPts val="600"/>
              </a:spcAft>
              <a:defRPr/>
            </a:pPr>
            <a:r>
              <a:rPr lang="de-DE" b="1" dirty="0">
                <a:latin typeface="Century Gothic" panose="020B0502020202020204" pitchFamily="34" charset="0"/>
              </a:rPr>
              <a:t>Beispiele für </a:t>
            </a:r>
            <a:r>
              <a:rPr lang="de-DE" b="1" dirty="0">
                <a:solidFill>
                  <a:srgbClr val="00B0F0"/>
                </a:solidFill>
                <a:latin typeface="Century Gothic" panose="020B0502020202020204" pitchFamily="34" charset="0"/>
              </a:rPr>
              <a:t>finanzielle</a:t>
            </a:r>
            <a:r>
              <a:rPr lang="de-DE" b="1" dirty="0">
                <a:latin typeface="Century Gothic" panose="020B0502020202020204" pitchFamily="34" charset="0"/>
              </a:rPr>
              <a:t> Ereignisse/Begebenheiten</a:t>
            </a:r>
            <a:endParaRPr lang="de-DE" dirty="0">
              <a:latin typeface="Century Gothic" panose="020B0502020202020204" pitchFamily="34" charset="0"/>
            </a:endParaRPr>
          </a:p>
          <a:p>
            <a:pPr defTabSz="447675">
              <a:lnSpc>
                <a:spcPct val="100000"/>
              </a:lnSpc>
              <a:spcBef>
                <a:spcPts val="600"/>
              </a:spcBef>
              <a:spcAft>
                <a:spcPts val="600"/>
              </a:spcAft>
              <a:defRPr/>
            </a:pPr>
            <a:r>
              <a:rPr lang="de-DE">
                <a:latin typeface="Century Gothic" panose="020B0502020202020204" pitchFamily="34" charset="0"/>
              </a:rPr>
              <a:t>a.	Eingetretene </a:t>
            </a:r>
            <a:r>
              <a:rPr lang="de-DE" dirty="0">
                <a:latin typeface="Century Gothic" panose="020B0502020202020204" pitchFamily="34" charset="0"/>
              </a:rPr>
              <a:t>oder erwartete </a:t>
            </a:r>
            <a:r>
              <a:rPr lang="de-DE" b="1" dirty="0">
                <a:latin typeface="Century Gothic" panose="020B0502020202020204" pitchFamily="34" charset="0"/>
              </a:rPr>
              <a:t>bilanzielle Überschuldung</a:t>
            </a:r>
            <a:endParaRPr lang="de-DE" dirty="0">
              <a:latin typeface="Century Gothic" panose="020B0502020202020204" pitchFamily="34" charset="0"/>
            </a:endParaRPr>
          </a:p>
          <a:p>
            <a:pPr defTabSz="447675">
              <a:lnSpc>
                <a:spcPct val="100000"/>
              </a:lnSpc>
              <a:spcBef>
                <a:spcPts val="600"/>
              </a:spcBef>
              <a:spcAft>
                <a:spcPts val="600"/>
              </a:spcAft>
              <a:defRPr/>
            </a:pPr>
            <a:r>
              <a:rPr lang="de-DE">
                <a:latin typeface="Century Gothic" panose="020B0502020202020204" pitchFamily="34" charset="0"/>
              </a:rPr>
              <a:t>b.	Bei </a:t>
            </a:r>
            <a:r>
              <a:rPr lang="de-DE" dirty="0">
                <a:latin typeface="Century Gothic" panose="020B0502020202020204" pitchFamily="34" charset="0"/>
              </a:rPr>
              <a:t>Fälligkeit </a:t>
            </a:r>
            <a:r>
              <a:rPr lang="de-DE" b="1" dirty="0">
                <a:latin typeface="Century Gothic" panose="020B0502020202020204" pitchFamily="34" charset="0"/>
              </a:rPr>
              <a:t>weder</a:t>
            </a:r>
            <a:r>
              <a:rPr lang="de-DE" dirty="0">
                <a:latin typeface="Century Gothic" panose="020B0502020202020204" pitchFamily="34" charset="0"/>
              </a:rPr>
              <a:t> die Möglichkeit, </a:t>
            </a:r>
            <a:r>
              <a:rPr lang="de-DE" b="1" dirty="0">
                <a:latin typeface="Century Gothic" panose="020B0502020202020204" pitchFamily="34" charset="0"/>
              </a:rPr>
              <a:t>Kredite</a:t>
            </a:r>
            <a:r>
              <a:rPr lang="de-DE" dirty="0">
                <a:latin typeface="Century Gothic" panose="020B0502020202020204" pitchFamily="34" charset="0"/>
              </a:rPr>
              <a:t> </a:t>
            </a:r>
            <a:r>
              <a:rPr lang="de-DE" b="1" dirty="0">
                <a:latin typeface="Century Gothic" panose="020B0502020202020204" pitchFamily="34" charset="0"/>
              </a:rPr>
              <a:t>zurückzuzahlen</a:t>
            </a:r>
            <a:r>
              <a:rPr lang="de-DE" dirty="0">
                <a:latin typeface="Century Gothic" panose="020B0502020202020204" pitchFamily="34" charset="0"/>
              </a:rPr>
              <a:t> </a:t>
            </a:r>
            <a:r>
              <a:rPr lang="de-DE" b="1" dirty="0">
                <a:latin typeface="Century Gothic" panose="020B0502020202020204" pitchFamily="34" charset="0"/>
              </a:rPr>
              <a:t>noch</a:t>
            </a:r>
            <a:r>
              <a:rPr lang="de-DE" dirty="0">
                <a:latin typeface="Century Gothic" panose="020B0502020202020204" pitchFamily="34" charset="0"/>
              </a:rPr>
              <a:t> diese zu </a:t>
            </a:r>
            <a:r>
              <a:rPr lang="de-DE" b="1" dirty="0">
                <a:latin typeface="Century Gothic" panose="020B0502020202020204" pitchFamily="34" charset="0"/>
              </a:rPr>
              <a:t>verlängern</a:t>
            </a:r>
            <a:endParaRPr lang="de-DE" dirty="0">
              <a:latin typeface="Century Gothic" panose="020B0502020202020204" pitchFamily="34" charset="0"/>
            </a:endParaRPr>
          </a:p>
          <a:p>
            <a:pPr defTabSz="447675">
              <a:lnSpc>
                <a:spcPct val="100000"/>
              </a:lnSpc>
              <a:spcBef>
                <a:spcPts val="600"/>
              </a:spcBef>
              <a:spcAft>
                <a:spcPts val="600"/>
              </a:spcAft>
              <a:defRPr/>
            </a:pPr>
            <a:r>
              <a:rPr lang="de-DE">
                <a:latin typeface="Century Gothic" panose="020B0502020202020204" pitchFamily="34" charset="0"/>
              </a:rPr>
              <a:t>c.	Unfähigkeit</a:t>
            </a:r>
            <a:r>
              <a:rPr lang="de-DE" dirty="0">
                <a:latin typeface="Century Gothic" panose="020B0502020202020204" pitchFamily="34" charset="0"/>
              </a:rPr>
              <a:t>, Zahlungen </a:t>
            </a:r>
            <a:r>
              <a:rPr lang="de-DE" b="1" dirty="0">
                <a:latin typeface="Century Gothic" panose="020B0502020202020204" pitchFamily="34" charset="0"/>
              </a:rPr>
              <a:t>bei Fälligkeit</a:t>
            </a:r>
            <a:r>
              <a:rPr lang="de-DE" dirty="0">
                <a:latin typeface="Century Gothic" panose="020B0502020202020204" pitchFamily="34" charset="0"/>
              </a:rPr>
              <a:t> an Gläubiger zu leisten</a:t>
            </a:r>
          </a:p>
          <a:p>
            <a:pPr defTabSz="447675">
              <a:lnSpc>
                <a:spcPct val="100000"/>
              </a:lnSpc>
              <a:spcBef>
                <a:spcPts val="600"/>
              </a:spcBef>
              <a:spcAft>
                <a:spcPts val="600"/>
              </a:spcAft>
              <a:defRPr/>
            </a:pPr>
            <a:r>
              <a:rPr lang="de-DE">
                <a:latin typeface="Century Gothic" panose="020B0502020202020204" pitchFamily="34" charset="0"/>
              </a:rPr>
              <a:t>d.</a:t>
            </a:r>
            <a:r>
              <a:rPr lang="de-DE" b="1">
                <a:latin typeface="Century Gothic" panose="020B0502020202020204" pitchFamily="34" charset="0"/>
              </a:rPr>
              <a:t>	Ausschüttungsrückstände</a:t>
            </a:r>
            <a:r>
              <a:rPr lang="de-DE">
                <a:latin typeface="Century Gothic" panose="020B0502020202020204" pitchFamily="34" charset="0"/>
              </a:rPr>
              <a:t> </a:t>
            </a:r>
            <a:r>
              <a:rPr lang="de-DE" dirty="0">
                <a:latin typeface="Century Gothic" panose="020B0502020202020204" pitchFamily="34" charset="0"/>
              </a:rPr>
              <a:t>oder Aussetzen der Ausschüttung</a:t>
            </a:r>
          </a:p>
          <a:p>
            <a:pPr defTabSz="447675">
              <a:lnSpc>
                <a:spcPct val="100000"/>
              </a:lnSpc>
              <a:spcBef>
                <a:spcPts val="600"/>
              </a:spcBef>
              <a:spcAft>
                <a:spcPts val="600"/>
              </a:spcAft>
              <a:defRPr/>
            </a:pPr>
            <a:r>
              <a:rPr lang="de-DE">
                <a:latin typeface="Century Gothic" panose="020B0502020202020204" pitchFamily="34" charset="0"/>
              </a:rPr>
              <a:t>e.</a:t>
            </a:r>
            <a:r>
              <a:rPr lang="de-DE" b="1">
                <a:latin typeface="Century Gothic" panose="020B0502020202020204" pitchFamily="34" charset="0"/>
              </a:rPr>
              <a:t>	Kreditlinien</a:t>
            </a:r>
            <a:r>
              <a:rPr lang="de-DE">
                <a:latin typeface="Century Gothic" panose="020B0502020202020204" pitchFamily="34" charset="0"/>
              </a:rPr>
              <a:t> </a:t>
            </a:r>
            <a:r>
              <a:rPr lang="de-DE" dirty="0">
                <a:latin typeface="Century Gothic" panose="020B0502020202020204" pitchFamily="34" charset="0"/>
              </a:rPr>
              <a:t>stehen nicht mehr zur Verfügung</a:t>
            </a:r>
          </a:p>
          <a:p>
            <a:pPr defTabSz="447675">
              <a:lnSpc>
                <a:spcPct val="100000"/>
              </a:lnSpc>
              <a:spcBef>
                <a:spcPts val="600"/>
              </a:spcBef>
              <a:spcAft>
                <a:spcPts val="600"/>
              </a:spcAft>
              <a:defRPr/>
            </a:pPr>
            <a:r>
              <a:rPr lang="de-DE">
                <a:latin typeface="Century Gothic" panose="020B0502020202020204" pitchFamily="34" charset="0"/>
              </a:rPr>
              <a:t>f.	Kredite </a:t>
            </a:r>
            <a:r>
              <a:rPr lang="de-DE" dirty="0">
                <a:latin typeface="Century Gothic" panose="020B0502020202020204" pitchFamily="34" charset="0"/>
              </a:rPr>
              <a:t>nur gegen </a:t>
            </a:r>
            <a:r>
              <a:rPr lang="de-DE" b="1" dirty="0" err="1">
                <a:latin typeface="Century Gothic" panose="020B0502020202020204" pitchFamily="34" charset="0"/>
              </a:rPr>
              <a:t>Sicherheitengestellung</a:t>
            </a:r>
            <a:r>
              <a:rPr lang="de-DE" dirty="0">
                <a:latin typeface="Century Gothic" panose="020B0502020202020204" pitchFamily="34" charset="0"/>
              </a:rPr>
              <a:t> von Dritten</a:t>
            </a:r>
          </a:p>
          <a:p>
            <a:pPr defTabSz="447675">
              <a:lnSpc>
                <a:spcPct val="100000"/>
              </a:lnSpc>
              <a:spcBef>
                <a:spcPts val="600"/>
              </a:spcBef>
              <a:spcAft>
                <a:spcPts val="600"/>
              </a:spcAft>
              <a:defRPr/>
            </a:pPr>
            <a:r>
              <a:rPr lang="de-DE">
                <a:latin typeface="Century Gothic" panose="020B0502020202020204" pitchFamily="34" charset="0"/>
              </a:rPr>
              <a:t>g.</a:t>
            </a:r>
            <a:r>
              <a:rPr lang="de-DE" b="1">
                <a:latin typeface="Century Gothic" panose="020B0502020202020204" pitchFamily="34" charset="0"/>
              </a:rPr>
              <a:t>	Fehlende </a:t>
            </a:r>
            <a:r>
              <a:rPr lang="de-DE" b="1" dirty="0">
                <a:latin typeface="Century Gothic" panose="020B0502020202020204" pitchFamily="34" charset="0"/>
              </a:rPr>
              <a:t>Zahlungsziele</a:t>
            </a:r>
            <a:r>
              <a:rPr lang="de-DE" dirty="0">
                <a:latin typeface="Century Gothic" panose="020B0502020202020204" pitchFamily="34" charset="0"/>
              </a:rPr>
              <a:t> von Lieferanten</a:t>
            </a:r>
          </a:p>
          <a:p>
            <a:pPr defTabSz="447675">
              <a:lnSpc>
                <a:spcPct val="100000"/>
              </a:lnSpc>
              <a:spcBef>
                <a:spcPts val="600"/>
              </a:spcBef>
              <a:spcAft>
                <a:spcPts val="600"/>
              </a:spcAft>
              <a:defRPr/>
            </a:pPr>
            <a:r>
              <a:rPr lang="de-DE">
                <a:latin typeface="Century Gothic" panose="020B0502020202020204" pitchFamily="34" charset="0"/>
              </a:rPr>
              <a:t>h.</a:t>
            </a:r>
            <a:r>
              <a:rPr lang="de-DE" b="1">
                <a:latin typeface="Century Gothic" panose="020B0502020202020204" pitchFamily="34" charset="0"/>
              </a:rPr>
              <a:t>	Nichteinhaltung</a:t>
            </a:r>
            <a:r>
              <a:rPr lang="de-DE">
                <a:latin typeface="Century Gothic" panose="020B0502020202020204" pitchFamily="34" charset="0"/>
              </a:rPr>
              <a:t> </a:t>
            </a:r>
            <a:r>
              <a:rPr lang="de-DE" dirty="0">
                <a:latin typeface="Century Gothic" panose="020B0502020202020204" pitchFamily="34" charset="0"/>
              </a:rPr>
              <a:t>von </a:t>
            </a:r>
            <a:r>
              <a:rPr lang="de-DE" b="1" dirty="0">
                <a:latin typeface="Century Gothic" panose="020B0502020202020204" pitchFamily="34" charset="0"/>
              </a:rPr>
              <a:t>Darlehensvereinbarungen</a:t>
            </a:r>
            <a:endParaRPr lang="de-DE" dirty="0">
              <a:latin typeface="Century Gothic" panose="020B0502020202020204" pitchFamily="34" charset="0"/>
            </a:endParaRPr>
          </a:p>
          <a:p>
            <a:pPr defTabSz="447675">
              <a:lnSpc>
                <a:spcPct val="100000"/>
              </a:lnSpc>
              <a:spcBef>
                <a:spcPts val="600"/>
              </a:spcBef>
              <a:spcAft>
                <a:spcPts val="600"/>
              </a:spcAft>
              <a:defRPr/>
            </a:pPr>
            <a:r>
              <a:rPr lang="de-DE">
                <a:latin typeface="Century Gothic" panose="020B0502020202020204" pitchFamily="34" charset="0"/>
              </a:rPr>
              <a:t>i.	Überwiegend </a:t>
            </a:r>
            <a:r>
              <a:rPr lang="de-DE" b="1" dirty="0">
                <a:latin typeface="Century Gothic" panose="020B0502020202020204" pitchFamily="34" charset="0"/>
              </a:rPr>
              <a:t>kurzfristige Finanzierung</a:t>
            </a:r>
            <a:r>
              <a:rPr lang="de-DE" dirty="0">
                <a:latin typeface="Century Gothic" panose="020B0502020202020204" pitchFamily="34" charset="0"/>
              </a:rPr>
              <a:t> </a:t>
            </a:r>
            <a:r>
              <a:rPr lang="de-DE" b="1" dirty="0">
                <a:latin typeface="Century Gothic" panose="020B0502020202020204" pitchFamily="34" charset="0"/>
              </a:rPr>
              <a:t>langfristiger Vermögensgegenstände</a:t>
            </a:r>
            <a:endParaRPr lang="de-DE" dirty="0">
              <a:latin typeface="Century Gothic" panose="020B0502020202020204" pitchFamily="34" charset="0"/>
            </a:endParaRPr>
          </a:p>
          <a:p>
            <a:pPr defTabSz="447675">
              <a:lnSpc>
                <a:spcPct val="100000"/>
              </a:lnSpc>
              <a:spcBef>
                <a:spcPts val="600"/>
              </a:spcBef>
              <a:spcAft>
                <a:spcPts val="600"/>
              </a:spcAft>
              <a:defRPr/>
            </a:pPr>
            <a:r>
              <a:rPr lang="de-DE">
                <a:latin typeface="Century Gothic" panose="020B0502020202020204" pitchFamily="34" charset="0"/>
              </a:rPr>
              <a:t>j.	Einsatz </a:t>
            </a:r>
            <a:r>
              <a:rPr lang="de-DE" dirty="0">
                <a:latin typeface="Century Gothic" panose="020B0502020202020204" pitchFamily="34" charset="0"/>
              </a:rPr>
              <a:t>von </a:t>
            </a:r>
            <a:r>
              <a:rPr lang="de-DE" b="1" dirty="0">
                <a:latin typeface="Century Gothic" panose="020B0502020202020204" pitchFamily="34" charset="0"/>
              </a:rPr>
              <a:t>Finanzinstrumenten</a:t>
            </a:r>
            <a:r>
              <a:rPr lang="de-DE" dirty="0">
                <a:latin typeface="Century Gothic" panose="020B0502020202020204" pitchFamily="34" charset="0"/>
              </a:rPr>
              <a:t> außerhalb der gewöhnlichen Geschäftstätigkeit</a:t>
            </a:r>
          </a:p>
          <a:p>
            <a:pPr defTabSz="447675">
              <a:lnSpc>
                <a:spcPct val="100000"/>
              </a:lnSpc>
              <a:spcBef>
                <a:spcPts val="600"/>
              </a:spcBef>
              <a:spcAft>
                <a:spcPts val="600"/>
              </a:spcAft>
              <a:defRPr/>
            </a:pPr>
            <a:r>
              <a:rPr lang="de-DE">
                <a:latin typeface="Century Gothic" panose="020B0502020202020204" pitchFamily="34" charset="0"/>
              </a:rPr>
              <a:t>k.	Vorliegen </a:t>
            </a:r>
            <a:r>
              <a:rPr lang="de-DE" dirty="0">
                <a:latin typeface="Century Gothic" panose="020B0502020202020204" pitchFamily="34" charset="0"/>
              </a:rPr>
              <a:t>einer </a:t>
            </a:r>
            <a:r>
              <a:rPr lang="de-DE" b="1" dirty="0">
                <a:latin typeface="Century Gothic" panose="020B0502020202020204" pitchFamily="34" charset="0"/>
              </a:rPr>
              <a:t>nachhaltigen Verlustsituation</a:t>
            </a:r>
            <a:endParaRPr lang="de-DE" dirty="0">
              <a:latin typeface="Century Gothic" panose="020B0502020202020204" pitchFamily="34" charset="0"/>
            </a:endParaRPr>
          </a:p>
          <a:p>
            <a:pPr defTabSz="447675">
              <a:lnSpc>
                <a:spcPct val="100000"/>
              </a:lnSpc>
              <a:spcBef>
                <a:spcPts val="600"/>
              </a:spcBef>
              <a:spcAft>
                <a:spcPts val="600"/>
              </a:spcAft>
              <a:defRPr/>
            </a:pPr>
            <a:r>
              <a:rPr lang="de-DE">
                <a:latin typeface="Century Gothic" panose="020B0502020202020204" pitchFamily="34" charset="0"/>
              </a:rPr>
              <a:t>l.</a:t>
            </a:r>
            <a:r>
              <a:rPr lang="de-DE" b="1">
                <a:latin typeface="Century Gothic" panose="020B0502020202020204" pitchFamily="34" charset="0"/>
              </a:rPr>
              <a:t>	Negatives</a:t>
            </a:r>
            <a:r>
              <a:rPr lang="de-DE">
                <a:latin typeface="Century Gothic" panose="020B0502020202020204" pitchFamily="34" charset="0"/>
              </a:rPr>
              <a:t> </a:t>
            </a:r>
            <a:r>
              <a:rPr lang="de-DE" dirty="0">
                <a:latin typeface="Century Gothic" panose="020B0502020202020204" pitchFamily="34" charset="0"/>
              </a:rPr>
              <a:t>Working Capital</a:t>
            </a:r>
          </a:p>
          <a:p>
            <a:pPr defTabSz="447675">
              <a:lnSpc>
                <a:spcPct val="100000"/>
              </a:lnSpc>
              <a:spcBef>
                <a:spcPts val="600"/>
              </a:spcBef>
              <a:spcAft>
                <a:spcPts val="600"/>
              </a:spcAft>
              <a:defRPr/>
            </a:pPr>
            <a:r>
              <a:rPr lang="de-DE">
                <a:latin typeface="Century Gothic" panose="020B0502020202020204" pitchFamily="34" charset="0"/>
              </a:rPr>
              <a:t>m.	Andere </a:t>
            </a:r>
            <a:r>
              <a:rPr lang="de-DE" dirty="0">
                <a:latin typeface="Century Gothic" panose="020B0502020202020204" pitchFamily="34" charset="0"/>
              </a:rPr>
              <a:t>wichtige </a:t>
            </a:r>
            <a:r>
              <a:rPr lang="de-DE" b="1" dirty="0">
                <a:latin typeface="Century Gothic" panose="020B0502020202020204" pitchFamily="34" charset="0"/>
              </a:rPr>
              <a:t>Finanzkennzahlen</a:t>
            </a:r>
            <a:r>
              <a:rPr lang="de-DE" dirty="0">
                <a:latin typeface="Century Gothic" panose="020B0502020202020204" pitchFamily="34" charset="0"/>
              </a:rPr>
              <a:t> sind </a:t>
            </a:r>
            <a:r>
              <a:rPr lang="de-DE" b="1" dirty="0">
                <a:latin typeface="Century Gothic" panose="020B0502020202020204" pitchFamily="34" charset="0"/>
              </a:rPr>
              <a:t>ungünstig</a:t>
            </a:r>
            <a:r>
              <a:rPr lang="de-DE" dirty="0">
                <a:latin typeface="Century Gothic" panose="020B0502020202020204" pitchFamily="34" charset="0"/>
              </a:rPr>
              <a:t> ausgeprägt</a:t>
            </a:r>
          </a:p>
        </p:txBody>
      </p:sp>
      <p:sp>
        <p:nvSpPr>
          <p:cNvPr id="812036" name="Rectangle 2">
            <a:extLst>
              <a:ext uri="{FF2B5EF4-FFF2-40B4-BE49-F238E27FC236}">
                <a16:creationId xmlns:a16="http://schemas.microsoft.com/office/drawing/2014/main" id="{28F36715-D8B4-4F68-A1E4-68DA156ABD86}"/>
              </a:ext>
            </a:extLst>
          </p:cNvPr>
          <p:cNvSpPr txBox="1">
            <a:spLocks/>
          </p:cNvSpPr>
          <p:nvPr/>
        </p:nvSpPr>
        <p:spPr bwMode="auto">
          <a:xfrm>
            <a:off x="1055290" y="908720"/>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b="1" dirty="0">
                <a:solidFill>
                  <a:srgbClr val="00B0F0"/>
                </a:solidFill>
                <a:latin typeface="Century Gothic" panose="020B0502020202020204" pitchFamily="34" charset="0"/>
              </a:rPr>
              <a:t>9.3.2 Der Fortführungsprognose entgegenstehende </a:t>
            </a:r>
            <a:r>
              <a:rPr lang="de-DE" altLang="de-DE" b="1" dirty="0">
                <a:solidFill>
                  <a:srgbClr val="FF0000"/>
                </a:solidFill>
                <a:latin typeface="Century Gothic" panose="020B0502020202020204" pitchFamily="34" charset="0"/>
              </a:rPr>
              <a:t>tatsächliche </a:t>
            </a:r>
            <a:r>
              <a:rPr lang="de-DE" altLang="de-DE" b="1" dirty="0">
                <a:solidFill>
                  <a:srgbClr val="00B0F0"/>
                </a:solidFill>
                <a:latin typeface="Century Gothic" panose="020B0502020202020204" pitchFamily="34" charset="0"/>
              </a:rPr>
              <a:t>Gegebenheiten; Forts.</a:t>
            </a:r>
          </a:p>
        </p:txBody>
      </p:sp>
      <p:sp>
        <p:nvSpPr>
          <p:cNvPr id="8" name="Textfeld 1">
            <a:extLst>
              <a:ext uri="{FF2B5EF4-FFF2-40B4-BE49-F238E27FC236}">
                <a16:creationId xmlns:a16="http://schemas.microsoft.com/office/drawing/2014/main" id="{A6F6317A-7051-431D-B678-E454454CD38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C40E475C-9C6A-4C8A-ADD6-A43C41D4AD2F}"/>
              </a:ext>
            </a:extLst>
          </p:cNvPr>
          <p:cNvSpPr>
            <a:spLocks noGrp="1" noChangeArrowheads="1"/>
          </p:cNvSpPr>
          <p:nvPr>
            <p:ph idx="4294967295"/>
          </p:nvPr>
        </p:nvSpPr>
        <p:spPr>
          <a:xfrm>
            <a:off x="957554" y="1385113"/>
            <a:ext cx="10801350" cy="3348037"/>
          </a:xfrm>
          <a:prstGeom prst="rect">
            <a:avLst/>
          </a:prstGeom>
        </p:spPr>
        <p:txBody>
          <a:bodyPr/>
          <a:lstStyle/>
          <a:p>
            <a:pPr>
              <a:defRPr/>
            </a:pPr>
            <a:r>
              <a:rPr lang="de-DE" b="1" dirty="0">
                <a:latin typeface="Century Gothic" panose="020B0502020202020204" pitchFamily="34" charset="0"/>
              </a:rPr>
              <a:t>Beispiele für </a:t>
            </a:r>
            <a:r>
              <a:rPr lang="de-DE" b="1" dirty="0">
                <a:solidFill>
                  <a:srgbClr val="00B0F0"/>
                </a:solidFill>
                <a:latin typeface="Century Gothic" panose="020B0502020202020204" pitchFamily="34" charset="0"/>
              </a:rPr>
              <a:t>betriebliche</a:t>
            </a:r>
            <a:r>
              <a:rPr lang="de-DE" b="1" dirty="0">
                <a:latin typeface="Century Gothic" panose="020B0502020202020204" pitchFamily="34" charset="0"/>
              </a:rPr>
              <a:t> Ereignisse/Begebenheiten</a:t>
            </a:r>
            <a:endParaRPr lang="de-DE" dirty="0">
              <a:latin typeface="Century Gothic" panose="020B0502020202020204" pitchFamily="34" charset="0"/>
            </a:endParaRPr>
          </a:p>
          <a:p>
            <a:pPr>
              <a:tabLst>
                <a:tab pos="447675" algn="l"/>
              </a:tabLst>
              <a:defRPr/>
            </a:pPr>
            <a:r>
              <a:rPr lang="de-DE">
                <a:latin typeface="Century Gothic" panose="020B0502020202020204" pitchFamily="34" charset="0"/>
              </a:rPr>
              <a:t>a.	Liquidationsabsichten </a:t>
            </a:r>
            <a:r>
              <a:rPr lang="de-DE" dirty="0">
                <a:latin typeface="Century Gothic" panose="020B0502020202020204" pitchFamily="34" charset="0"/>
              </a:rPr>
              <a:t>der Gesellschafter</a:t>
            </a:r>
          </a:p>
          <a:p>
            <a:pPr>
              <a:tabLst>
                <a:tab pos="447675" algn="l"/>
              </a:tabLst>
              <a:defRPr/>
            </a:pPr>
            <a:r>
              <a:rPr lang="de-DE">
                <a:latin typeface="Century Gothic" panose="020B0502020202020204" pitchFamily="34" charset="0"/>
              </a:rPr>
              <a:t>b.</a:t>
            </a:r>
            <a:r>
              <a:rPr lang="de-DE" b="1">
                <a:latin typeface="Century Gothic" panose="020B0502020202020204" pitchFamily="34" charset="0"/>
              </a:rPr>
              <a:t>	Wegfall</a:t>
            </a:r>
            <a:r>
              <a:rPr lang="de-DE">
                <a:latin typeface="Century Gothic" panose="020B0502020202020204" pitchFamily="34" charset="0"/>
              </a:rPr>
              <a:t> </a:t>
            </a:r>
            <a:r>
              <a:rPr lang="de-DE" dirty="0">
                <a:latin typeface="Century Gothic" panose="020B0502020202020204" pitchFamily="34" charset="0"/>
              </a:rPr>
              <a:t>wichtiger </a:t>
            </a:r>
            <a:r>
              <a:rPr lang="de-DE" b="1" dirty="0">
                <a:latin typeface="Century Gothic" panose="020B0502020202020204" pitchFamily="34" charset="0"/>
              </a:rPr>
              <a:t>Absatz- oder Beschaffungsmärkte</a:t>
            </a:r>
            <a:r>
              <a:rPr lang="de-DE" dirty="0">
                <a:latin typeface="Century Gothic" panose="020B0502020202020204" pitchFamily="34" charset="0"/>
              </a:rPr>
              <a:t> bzw. bedeutsamen Kunden oder Lieferanten</a:t>
            </a:r>
          </a:p>
          <a:p>
            <a:pPr>
              <a:tabLst>
                <a:tab pos="447675" algn="l"/>
              </a:tabLst>
              <a:defRPr/>
            </a:pPr>
            <a:r>
              <a:rPr lang="de-DE">
                <a:latin typeface="Century Gothic" panose="020B0502020202020204" pitchFamily="34" charset="0"/>
              </a:rPr>
              <a:t>c.</a:t>
            </a:r>
            <a:r>
              <a:rPr lang="de-DE" b="1">
                <a:latin typeface="Century Gothic" panose="020B0502020202020204" pitchFamily="34" charset="0"/>
              </a:rPr>
              <a:t>	Ausscheiden </a:t>
            </a:r>
            <a:r>
              <a:rPr lang="de-DE" b="1" dirty="0">
                <a:latin typeface="Century Gothic" panose="020B0502020202020204" pitchFamily="34" charset="0"/>
              </a:rPr>
              <a:t>von Führungskräften</a:t>
            </a:r>
            <a:r>
              <a:rPr lang="de-DE" dirty="0">
                <a:latin typeface="Century Gothic" panose="020B0502020202020204" pitchFamily="34" charset="0"/>
              </a:rPr>
              <a:t> ohne vergleichbaren Ersatz</a:t>
            </a:r>
          </a:p>
          <a:p>
            <a:pPr>
              <a:tabLst>
                <a:tab pos="447675" algn="l"/>
              </a:tabLst>
              <a:defRPr/>
            </a:pPr>
            <a:r>
              <a:rPr lang="de-DE">
                <a:latin typeface="Century Gothic" panose="020B0502020202020204" pitchFamily="34" charset="0"/>
              </a:rPr>
              <a:t>d.</a:t>
            </a:r>
            <a:r>
              <a:rPr lang="de-DE" b="1">
                <a:latin typeface="Century Gothic" panose="020B0502020202020204" pitchFamily="34" charset="0"/>
              </a:rPr>
              <a:t>	Zulieferungsengpässe</a:t>
            </a:r>
            <a:endParaRPr lang="de-DE" dirty="0">
              <a:latin typeface="Century Gothic" panose="020B0502020202020204" pitchFamily="34" charset="0"/>
            </a:endParaRPr>
          </a:p>
          <a:p>
            <a:pPr>
              <a:tabLst>
                <a:tab pos="447675" algn="l"/>
              </a:tabLst>
              <a:defRPr/>
            </a:pPr>
            <a:r>
              <a:rPr lang="de-DE">
                <a:latin typeface="Century Gothic" panose="020B0502020202020204" pitchFamily="34" charset="0"/>
              </a:rPr>
              <a:t>e.</a:t>
            </a:r>
            <a:r>
              <a:rPr lang="de-DE" b="1">
                <a:latin typeface="Century Gothic" panose="020B0502020202020204" pitchFamily="34" charset="0"/>
              </a:rPr>
              <a:t>	Markteintritt</a:t>
            </a:r>
            <a:r>
              <a:rPr lang="de-DE">
                <a:latin typeface="Century Gothic" panose="020B0502020202020204" pitchFamily="34" charset="0"/>
              </a:rPr>
              <a:t> </a:t>
            </a:r>
            <a:r>
              <a:rPr lang="de-DE" dirty="0">
                <a:latin typeface="Century Gothic" panose="020B0502020202020204" pitchFamily="34" charset="0"/>
              </a:rPr>
              <a:t>eines bedeutsamen Konkurrenten</a:t>
            </a:r>
          </a:p>
          <a:p>
            <a:pPr>
              <a:defRPr/>
            </a:pPr>
            <a:r>
              <a:rPr lang="de-DE" b="1" dirty="0">
                <a:latin typeface="Century Gothic" panose="020B0502020202020204" pitchFamily="34" charset="0"/>
              </a:rPr>
              <a:t>Beispiele für </a:t>
            </a:r>
            <a:r>
              <a:rPr lang="de-DE" b="1" dirty="0">
                <a:solidFill>
                  <a:srgbClr val="00B0F0"/>
                </a:solidFill>
                <a:latin typeface="Century Gothic" panose="020B0502020202020204" pitchFamily="34" charset="0"/>
              </a:rPr>
              <a:t>sonstige</a:t>
            </a:r>
            <a:r>
              <a:rPr lang="de-DE" b="1" dirty="0">
                <a:latin typeface="Century Gothic" panose="020B0502020202020204" pitchFamily="34" charset="0"/>
              </a:rPr>
              <a:t> Ereignisse/Begebenheiten – Gesetzesänderungen:</a:t>
            </a:r>
            <a:endParaRPr lang="de-DE" dirty="0">
              <a:latin typeface="Century Gothic" panose="020B0502020202020204" pitchFamily="34" charset="0"/>
            </a:endParaRPr>
          </a:p>
          <a:p>
            <a:pPr defTabSz="447675">
              <a:defRPr/>
            </a:pPr>
            <a:r>
              <a:rPr lang="de-DE">
                <a:latin typeface="Century Gothic" panose="020B0502020202020204" pitchFamily="34" charset="0"/>
              </a:rPr>
              <a:t>a.	Verstoß </a:t>
            </a:r>
            <a:r>
              <a:rPr lang="de-DE" dirty="0">
                <a:latin typeface="Century Gothic" panose="020B0502020202020204" pitchFamily="34" charset="0"/>
              </a:rPr>
              <a:t>gegen </a:t>
            </a:r>
            <a:r>
              <a:rPr lang="de-DE" b="1" dirty="0">
                <a:latin typeface="Century Gothic" panose="020B0502020202020204" pitchFamily="34" charset="0"/>
              </a:rPr>
              <a:t>Eigenkapitalvorschriften</a:t>
            </a:r>
            <a:r>
              <a:rPr lang="de-DE" dirty="0">
                <a:latin typeface="Century Gothic" panose="020B0502020202020204" pitchFamily="34" charset="0"/>
              </a:rPr>
              <a:t> oder andere rechtliche Vorschriften </a:t>
            </a:r>
          </a:p>
          <a:p>
            <a:pPr defTabSz="447675">
              <a:defRPr/>
            </a:pPr>
            <a:r>
              <a:rPr lang="de-DE">
                <a:latin typeface="Century Gothic" panose="020B0502020202020204" pitchFamily="34" charset="0"/>
              </a:rPr>
              <a:t>b.	Anhängige </a:t>
            </a:r>
            <a:r>
              <a:rPr lang="de-DE" b="1" dirty="0">
                <a:latin typeface="Century Gothic" panose="020B0502020202020204" pitchFamily="34" charset="0"/>
              </a:rPr>
              <a:t>Gerichtsverfahren</a:t>
            </a:r>
            <a:r>
              <a:rPr lang="de-DE" dirty="0">
                <a:latin typeface="Century Gothic" panose="020B0502020202020204" pitchFamily="34" charset="0"/>
              </a:rPr>
              <a:t> mit drohenden hohen Ansprüchen gegen das Unternehmen</a:t>
            </a:r>
          </a:p>
          <a:p>
            <a:pPr defTabSz="447675">
              <a:defRPr/>
            </a:pPr>
            <a:r>
              <a:rPr lang="de-DE">
                <a:latin typeface="Century Gothic" panose="020B0502020202020204" pitchFamily="34" charset="0"/>
              </a:rPr>
              <a:t>c.	</a:t>
            </a:r>
            <a:r>
              <a:rPr lang="de-DE" b="1">
                <a:latin typeface="Century Gothic" panose="020B0502020202020204" pitchFamily="34" charset="0"/>
              </a:rPr>
              <a:t>Unzureichender </a:t>
            </a:r>
            <a:r>
              <a:rPr lang="de-DE" b="1" dirty="0">
                <a:latin typeface="Century Gothic" panose="020B0502020202020204" pitchFamily="34" charset="0"/>
              </a:rPr>
              <a:t>Versicherungsschutz </a:t>
            </a:r>
            <a:r>
              <a:rPr lang="de-DE" dirty="0">
                <a:latin typeface="Century Gothic" panose="020B0502020202020204" pitchFamily="34" charset="0"/>
              </a:rPr>
              <a:t>bei Eintritt einer Katastrophe</a:t>
            </a:r>
          </a:p>
        </p:txBody>
      </p:sp>
      <p:sp>
        <p:nvSpPr>
          <p:cNvPr id="814086" name="Rectangle 2">
            <a:extLst>
              <a:ext uri="{FF2B5EF4-FFF2-40B4-BE49-F238E27FC236}">
                <a16:creationId xmlns:a16="http://schemas.microsoft.com/office/drawing/2014/main" id="{509BD847-1C16-4C2D-8E15-0FD969515677}"/>
              </a:ext>
            </a:extLst>
          </p:cNvPr>
          <p:cNvSpPr txBox="1">
            <a:spLocks/>
          </p:cNvSpPr>
          <p:nvPr/>
        </p:nvSpPr>
        <p:spPr bwMode="auto">
          <a:xfrm>
            <a:off x="1049059" y="1074639"/>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9.3.2 Der Fortführungsprognose entgegenstehende </a:t>
            </a:r>
            <a:r>
              <a:rPr lang="de-DE" altLang="de-DE" sz="1600" b="1" dirty="0">
                <a:solidFill>
                  <a:srgbClr val="FF0000"/>
                </a:solidFill>
                <a:latin typeface="Century Gothic" panose="020B0502020202020204" pitchFamily="34" charset="0"/>
              </a:rPr>
              <a:t>tatsächliche </a:t>
            </a:r>
            <a:r>
              <a:rPr lang="de-DE" altLang="de-DE" sz="1600" b="1" dirty="0">
                <a:solidFill>
                  <a:srgbClr val="00B0F0"/>
                </a:solidFill>
                <a:latin typeface="Century Gothic" panose="020B0502020202020204" pitchFamily="34" charset="0"/>
              </a:rPr>
              <a:t>Gegebenheiten; Forts.</a:t>
            </a:r>
          </a:p>
        </p:txBody>
      </p:sp>
      <p:sp>
        <p:nvSpPr>
          <p:cNvPr id="8" name="Textfeld 1">
            <a:extLst>
              <a:ext uri="{FF2B5EF4-FFF2-40B4-BE49-F238E27FC236}">
                <a16:creationId xmlns:a16="http://schemas.microsoft.com/office/drawing/2014/main" id="{687C16E3-74AB-4530-9382-98044F5E3D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Rectangle 2">
            <a:extLst>
              <a:ext uri="{FF2B5EF4-FFF2-40B4-BE49-F238E27FC236}">
                <a16:creationId xmlns:a16="http://schemas.microsoft.com/office/drawing/2014/main" id="{465903E7-82F8-4B8E-BAED-9C03FD243B89}"/>
              </a:ext>
            </a:extLst>
          </p:cNvPr>
          <p:cNvSpPr txBox="1">
            <a:spLocks/>
          </p:cNvSpPr>
          <p:nvPr/>
        </p:nvSpPr>
        <p:spPr bwMode="auto">
          <a:xfrm>
            <a:off x="1049059" y="490535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9.3.3 Maßnahmen zur Abschwächung des Fortführungsrisikos</a:t>
            </a:r>
          </a:p>
        </p:txBody>
      </p:sp>
      <p:sp>
        <p:nvSpPr>
          <p:cNvPr id="6" name="Rectangle 3">
            <a:extLst>
              <a:ext uri="{FF2B5EF4-FFF2-40B4-BE49-F238E27FC236}">
                <a16:creationId xmlns:a16="http://schemas.microsoft.com/office/drawing/2014/main" id="{CF99C4B6-5DA3-4BB6-A163-37419B3613D3}"/>
              </a:ext>
            </a:extLst>
          </p:cNvPr>
          <p:cNvSpPr txBox="1">
            <a:spLocks noChangeArrowheads="1"/>
          </p:cNvSpPr>
          <p:nvPr/>
        </p:nvSpPr>
        <p:spPr bwMode="auto">
          <a:xfrm>
            <a:off x="1073585" y="5264771"/>
            <a:ext cx="10801350" cy="131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a:lnSpc>
                <a:spcPct val="100000"/>
              </a:lnSpc>
              <a:spcBef>
                <a:spcPts val="600"/>
              </a:spcBef>
              <a:spcAft>
                <a:spcPts val="600"/>
              </a:spcAft>
              <a:defRPr/>
            </a:pPr>
            <a:r>
              <a:rPr lang="de-DE" kern="0" dirty="0">
                <a:latin typeface="Century Gothic" panose="020B0502020202020204" pitchFamily="34" charset="0"/>
              </a:rPr>
              <a:t>Ob Ereignisse oder Gegebenheiten dann Zweifel an der Unternehmensfortführung begründen,</a:t>
            </a:r>
            <a:br>
              <a:rPr lang="de-DE" kern="0" dirty="0">
                <a:latin typeface="Century Gothic" panose="020B0502020202020204" pitchFamily="34" charset="0"/>
              </a:rPr>
            </a:br>
            <a:r>
              <a:rPr lang="de-DE" kern="0" dirty="0">
                <a:latin typeface="Century Gothic" panose="020B0502020202020204" pitchFamily="34" charset="0"/>
              </a:rPr>
              <a:t>hängt davon ab, </a:t>
            </a:r>
          </a:p>
          <a:p>
            <a:pPr marL="266700" indent="-266700">
              <a:lnSpc>
                <a:spcPct val="100000"/>
              </a:lnSpc>
              <a:spcBef>
                <a:spcPts val="0"/>
              </a:spcBef>
              <a:spcAft>
                <a:spcPts val="600"/>
              </a:spcAft>
              <a:buFont typeface="Arial" panose="020B0604020202020204" pitchFamily="34" charset="0"/>
              <a:buChar char="•"/>
              <a:defRPr/>
            </a:pPr>
            <a:r>
              <a:rPr lang="de-DE" kern="0" dirty="0">
                <a:latin typeface="Century Gothic" panose="020B0502020202020204" pitchFamily="34" charset="0"/>
              </a:rPr>
              <a:t>ob Möglichkeiten zur Verfügung stehen, das Risiko abzuschwächen </a:t>
            </a:r>
            <a:r>
              <a:rPr lang="de-DE" b="1" kern="0" dirty="0">
                <a:latin typeface="Century Gothic" panose="020B0502020202020204" pitchFamily="34" charset="0"/>
              </a:rPr>
              <a:t>und</a:t>
            </a:r>
            <a:endParaRPr lang="de-DE" kern="0" dirty="0">
              <a:latin typeface="Century Gothic" panose="020B0502020202020204" pitchFamily="34" charset="0"/>
            </a:endParaRPr>
          </a:p>
          <a:p>
            <a:pPr marL="266700" indent="-266700">
              <a:lnSpc>
                <a:spcPct val="100000"/>
              </a:lnSpc>
              <a:spcBef>
                <a:spcPts val="0"/>
              </a:spcBef>
              <a:spcAft>
                <a:spcPts val="600"/>
              </a:spcAft>
              <a:buFont typeface="Arial" panose="020B0604020202020204" pitchFamily="34" charset="0"/>
              <a:buChar char="•"/>
              <a:defRPr/>
            </a:pPr>
            <a:r>
              <a:rPr lang="de-DE" kern="0" dirty="0">
                <a:latin typeface="Century Gothic" panose="020B0502020202020204" pitchFamily="34" charset="0"/>
              </a:rPr>
              <a:t>wie realistisch diese Möglichkeiten sind.</a:t>
            </a:r>
          </a:p>
        </p:txBody>
      </p:sp>
    </p:spTree>
  </p:cSld>
  <p:clrMapOvr>
    <a:masterClrMapping/>
  </p:clrMapOvr>
  <p:transition spd="slow"/>
</p:sld>
</file>

<file path=ppt/slides/slide3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B24A0CA8-2BCD-4249-98DA-DEB2C1E4990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A507C806-0E73-4853-9494-807AB1BEA51B}"/>
              </a:ext>
            </a:extLst>
          </p:cNvPr>
          <p:cNvSpPr txBox="1">
            <a:spLocks/>
          </p:cNvSpPr>
          <p:nvPr/>
        </p:nvSpPr>
        <p:spPr bwMode="auto">
          <a:xfrm>
            <a:off x="1060002" y="837312"/>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9.4	</a:t>
            </a:r>
            <a:r>
              <a:rPr lang="de-DE" sz="2800" b="1" dirty="0">
                <a:latin typeface="Century Gothic" panose="020B0502020202020204" pitchFamily="34" charset="0"/>
              </a:rPr>
              <a:t>Unternehmensfortführung – </a:t>
            </a:r>
            <a:r>
              <a:rPr lang="de-DE" sz="2800" b="1" dirty="0" err="1">
                <a:latin typeface="Century Gothic" panose="020B0502020202020204" pitchFamily="34" charset="0"/>
              </a:rPr>
              <a:t>Going-Concern</a:t>
            </a:r>
            <a:endParaRPr lang="de-DE" sz="2800"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9.4.1	</a:t>
            </a:r>
            <a:r>
              <a:rPr lang="de-DE" dirty="0">
                <a:latin typeface="Century Gothic" panose="020B0502020202020204" pitchFamily="34" charset="0"/>
              </a:rPr>
              <a:t>Einbindung der </a:t>
            </a:r>
            <a:r>
              <a:rPr lang="de-DE" dirty="0" err="1">
                <a:latin typeface="Century Gothic" panose="020B0502020202020204" pitchFamily="34" charset="0"/>
              </a:rPr>
              <a:t>Going</a:t>
            </a:r>
            <a:r>
              <a:rPr lang="de-DE" dirty="0">
                <a:latin typeface="Century Gothic" panose="020B0502020202020204" pitchFamily="34" charset="0"/>
              </a:rPr>
              <a:t>-</a:t>
            </a:r>
            <a:r>
              <a:rPr lang="de-DE" dirty="0" err="1">
                <a:latin typeface="Century Gothic" panose="020B0502020202020204" pitchFamily="34" charset="0"/>
              </a:rPr>
              <a:t>Concern</a:t>
            </a:r>
            <a:r>
              <a:rPr lang="de-DE" dirty="0">
                <a:latin typeface="Century Gothic" panose="020B0502020202020204" pitchFamily="34" charset="0"/>
              </a:rPr>
              <a:t>-Beurteilung in die 	Prüfungsplanung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9.4.2	</a:t>
            </a:r>
            <a:r>
              <a:rPr lang="de-DE" dirty="0">
                <a:latin typeface="Century Gothic" panose="020B0502020202020204" pitchFamily="34" charset="0"/>
              </a:rPr>
              <a:t>Aufgabe der Fortführungsannahme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9.4.3	</a:t>
            </a:r>
            <a:r>
              <a:rPr lang="de-DE" dirty="0">
                <a:latin typeface="Century Gothic" panose="020B0502020202020204" pitchFamily="34" charset="0"/>
              </a:rPr>
              <a:t>Fall 1: Wesentliche Unsicherheit über die 	Unternehmensfortführung</a:t>
            </a:r>
          </a:p>
          <a:p>
            <a:pPr lvl="4">
              <a:spcBef>
                <a:spcPts val="600"/>
              </a:spcBef>
              <a:spcAft>
                <a:spcPts val="600"/>
              </a:spcAft>
              <a:tabLst>
                <a:tab pos="444500" algn="l"/>
              </a:tabLst>
            </a:pPr>
            <a:r>
              <a:rPr lang="de-DE" b="1" dirty="0">
                <a:latin typeface="Century Gothic" panose="020B0502020202020204" pitchFamily="34" charset="0"/>
              </a:rPr>
              <a:t>9.4.4	</a:t>
            </a:r>
            <a:r>
              <a:rPr lang="de-DE" dirty="0">
                <a:latin typeface="Century Gothic" panose="020B0502020202020204" pitchFamily="34" charset="0"/>
              </a:rPr>
              <a:t>Fall 2: Keine wesentliche Unsicherheit, aber Risiken in 	Verbindung mit Ereignissen und Gegebenheiten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9.4.5	</a:t>
            </a:r>
            <a:r>
              <a:rPr lang="de-DE" dirty="0">
                <a:latin typeface="Century Gothic" panose="020B0502020202020204" pitchFamily="34" charset="0"/>
              </a:rPr>
              <a:t>Fall 3: Keine wesentliche Unsicherheit und keine Risiken mit </a:t>
            </a:r>
            <a:br>
              <a:rPr lang="de-DE" dirty="0">
                <a:latin typeface="Century Gothic" panose="020B0502020202020204" pitchFamily="34" charset="0"/>
              </a:rPr>
            </a:br>
            <a:r>
              <a:rPr lang="de-DE" dirty="0">
                <a:latin typeface="Century Gothic" panose="020B0502020202020204" pitchFamily="34" charset="0"/>
              </a:rPr>
              <a:t>	Ereignissen und Gegebenheiten</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AAF9B96D-B193-4679-8670-5D6A4BD6330F}"/>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8E832E0B-7C4F-49DF-9DD1-CC4C89FCD8AF}"/>
              </a:ext>
            </a:extLst>
          </p:cNvPr>
          <p:cNvSpPr>
            <a:spLocks noGrp="1"/>
          </p:cNvSpPr>
          <p:nvPr>
            <p:ph idx="4294967295"/>
          </p:nvPr>
        </p:nvSpPr>
        <p:spPr>
          <a:xfrm>
            <a:off x="957554" y="1430338"/>
            <a:ext cx="10953750" cy="936625"/>
          </a:xfrm>
          <a:prstGeom prst="rect">
            <a:avLst/>
          </a:prstGeom>
        </p:spPr>
        <p:txBody>
          <a:body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9.4.1 Einbindung der </a:t>
            </a:r>
            <a:r>
              <a:rPr lang="de-DE" altLang="de-DE" sz="1600" b="1" dirty="0" err="1">
                <a:solidFill>
                  <a:srgbClr val="00B0F0"/>
                </a:solidFill>
                <a:latin typeface="Century Gothic" panose="020B0502020202020204" pitchFamily="34" charset="0"/>
              </a:rPr>
              <a:t>Going</a:t>
            </a:r>
            <a:r>
              <a:rPr lang="de-DE" altLang="de-DE" sz="1600" b="1" dirty="0">
                <a:solidFill>
                  <a:srgbClr val="00B0F0"/>
                </a:solidFill>
                <a:latin typeface="Century Gothic" panose="020B0502020202020204" pitchFamily="34" charset="0"/>
              </a:rPr>
              <a:t>-</a:t>
            </a:r>
            <a:r>
              <a:rPr lang="de-DE" altLang="de-DE" sz="1600" b="1" dirty="0" err="1">
                <a:solidFill>
                  <a:srgbClr val="00B0F0"/>
                </a:solidFill>
                <a:latin typeface="Century Gothic" panose="020B0502020202020204" pitchFamily="34" charset="0"/>
              </a:rPr>
              <a:t>Concern</a:t>
            </a:r>
            <a:r>
              <a:rPr lang="de-DE" altLang="de-DE" sz="1600" b="1" dirty="0">
                <a:solidFill>
                  <a:srgbClr val="00B0F0"/>
                </a:solidFill>
                <a:latin typeface="Century Gothic" panose="020B0502020202020204" pitchFamily="34" charset="0"/>
              </a:rPr>
              <a:t>-Beurteilung in die Prüfungsplanung</a:t>
            </a:r>
          </a:p>
          <a:p>
            <a:pPr>
              <a:lnSpc>
                <a:spcPct val="100000"/>
              </a:lnSpc>
              <a:spcBef>
                <a:spcPts val="600"/>
              </a:spcBef>
              <a:spcAft>
                <a:spcPts val="600"/>
              </a:spcAft>
            </a:pPr>
            <a:r>
              <a:rPr lang="de-DE" altLang="de-DE" sz="1600" dirty="0">
                <a:latin typeface="Century Gothic" panose="020B0502020202020204" pitchFamily="34" charset="0"/>
              </a:rPr>
              <a:t>Die Ausprägungen hinsichtlich des Risikos der Fortführung der Unternehmenstätigkeit können wie folgt gegliedert werden:</a:t>
            </a:r>
          </a:p>
        </p:txBody>
      </p:sp>
      <p:sp>
        <p:nvSpPr>
          <p:cNvPr id="820227" name="Rectangle 2">
            <a:extLst>
              <a:ext uri="{FF2B5EF4-FFF2-40B4-BE49-F238E27FC236}">
                <a16:creationId xmlns:a16="http://schemas.microsoft.com/office/drawing/2014/main" id="{0CD7F311-470E-40DD-9A1F-D8F4FF0332AF}"/>
              </a:ext>
            </a:extLst>
          </p:cNvPr>
          <p:cNvSpPr txBox="1">
            <a:spLocks/>
          </p:cNvSpPr>
          <p:nvPr/>
        </p:nvSpPr>
        <p:spPr bwMode="auto">
          <a:xfrm>
            <a:off x="1055290" y="1073899"/>
            <a:ext cx="10801350" cy="26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9.4 Unternehmensfortführung – </a:t>
            </a:r>
            <a:r>
              <a:rPr lang="de-DE" altLang="de-DE" sz="1600" b="1" dirty="0" err="1">
                <a:solidFill>
                  <a:srgbClr val="00B0F0"/>
                </a:solidFill>
                <a:latin typeface="Century Gothic" panose="020B0502020202020204" pitchFamily="34" charset="0"/>
              </a:rPr>
              <a:t>Going-Concern</a:t>
            </a:r>
            <a:endParaRPr lang="de-DE" altLang="de-DE" sz="1600" b="1" dirty="0">
              <a:solidFill>
                <a:srgbClr val="00B0F0"/>
              </a:solidFill>
              <a:latin typeface="Century Gothic" panose="020B0502020202020204" pitchFamily="34" charset="0"/>
            </a:endParaRPr>
          </a:p>
        </p:txBody>
      </p:sp>
      <p:cxnSp>
        <p:nvCxnSpPr>
          <p:cNvPr id="13" name="Gerade Verbindung 12">
            <a:extLst>
              <a:ext uri="{FF2B5EF4-FFF2-40B4-BE49-F238E27FC236}">
                <a16:creationId xmlns:a16="http://schemas.microsoft.com/office/drawing/2014/main" id="{A08C93AB-2012-4B32-8BEC-923B808ED8C7}"/>
              </a:ext>
            </a:extLst>
          </p:cNvPr>
          <p:cNvCxnSpPr>
            <a:cxnSpLocks/>
            <a:stCxn id="7" idx="2"/>
          </p:cNvCxnSpPr>
          <p:nvPr/>
        </p:nvCxnSpPr>
        <p:spPr>
          <a:xfrm>
            <a:off x="4239441" y="3068638"/>
            <a:ext cx="0" cy="185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D7BBB534-A830-4EBD-BF69-E28AC22E1F1D}"/>
              </a:ext>
            </a:extLst>
          </p:cNvPr>
          <p:cNvCxnSpPr/>
          <p:nvPr/>
        </p:nvCxnSpPr>
        <p:spPr>
          <a:xfrm>
            <a:off x="2356666" y="3255963"/>
            <a:ext cx="37449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FC4C25E-CA5F-4635-B937-57DA93D05D6D}"/>
              </a:ext>
            </a:extLst>
          </p:cNvPr>
          <p:cNvCxnSpPr/>
          <p:nvPr/>
        </p:nvCxnSpPr>
        <p:spPr>
          <a:xfrm>
            <a:off x="2363016" y="3254375"/>
            <a:ext cx="0" cy="3286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25117DC6-C7B5-4CF8-888C-97A58EC84228}"/>
              </a:ext>
            </a:extLst>
          </p:cNvPr>
          <p:cNvCxnSpPr/>
          <p:nvPr/>
        </p:nvCxnSpPr>
        <p:spPr>
          <a:xfrm>
            <a:off x="4890316" y="47434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8B5702B7-DE1A-47F5-A26D-8393DEEF5B26}"/>
              </a:ext>
            </a:extLst>
          </p:cNvPr>
          <p:cNvCxnSpPr>
            <a:cxnSpLocks/>
          </p:cNvCxnSpPr>
          <p:nvPr/>
        </p:nvCxnSpPr>
        <p:spPr>
          <a:xfrm>
            <a:off x="4037906" y="4492860"/>
            <a:ext cx="44751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Abgerundetes Rechteck 6">
            <a:extLst>
              <a:ext uri="{FF2B5EF4-FFF2-40B4-BE49-F238E27FC236}">
                <a16:creationId xmlns:a16="http://schemas.microsoft.com/office/drawing/2014/main" id="{B13DCBC2-3F3F-4648-A4C4-265A4D7D5C8D}"/>
              </a:ext>
            </a:extLst>
          </p:cNvPr>
          <p:cNvSpPr/>
          <p:nvPr/>
        </p:nvSpPr>
        <p:spPr>
          <a:xfrm>
            <a:off x="3015478" y="2378075"/>
            <a:ext cx="2447925" cy="69056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Aufrechterhaltung der Fortführungsannahme</a:t>
            </a:r>
          </a:p>
        </p:txBody>
      </p:sp>
      <p:sp>
        <p:nvSpPr>
          <p:cNvPr id="8" name="Abgerundetes Rechteck 7">
            <a:extLst>
              <a:ext uri="{FF2B5EF4-FFF2-40B4-BE49-F238E27FC236}">
                <a16:creationId xmlns:a16="http://schemas.microsoft.com/office/drawing/2014/main" id="{99DFE8CA-4333-4FC5-B4F6-4BB73DEAE093}"/>
              </a:ext>
            </a:extLst>
          </p:cNvPr>
          <p:cNvSpPr/>
          <p:nvPr/>
        </p:nvSpPr>
        <p:spPr>
          <a:xfrm>
            <a:off x="1715316" y="3592513"/>
            <a:ext cx="1295400" cy="690562"/>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nein</a:t>
            </a:r>
          </a:p>
        </p:txBody>
      </p:sp>
      <p:sp>
        <p:nvSpPr>
          <p:cNvPr id="11" name="Abgerundetes Rechteck 10">
            <a:extLst>
              <a:ext uri="{FF2B5EF4-FFF2-40B4-BE49-F238E27FC236}">
                <a16:creationId xmlns:a16="http://schemas.microsoft.com/office/drawing/2014/main" id="{15453D0F-0973-4527-AA4B-934F334C8C20}"/>
              </a:ext>
            </a:extLst>
          </p:cNvPr>
          <p:cNvSpPr/>
          <p:nvPr/>
        </p:nvSpPr>
        <p:spPr>
          <a:xfrm>
            <a:off x="1415480" y="4872590"/>
            <a:ext cx="2989182" cy="1140112"/>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B0F0"/>
                </a:solidFill>
                <a:latin typeface="Century Gothic" panose="020B0502020202020204" pitchFamily="34" charset="0"/>
              </a:rPr>
              <a:t>Fall 1: </a:t>
            </a:r>
          </a:p>
          <a:p>
            <a:pPr algn="ctr" eaLnBrk="1" hangingPunct="1">
              <a:defRPr/>
            </a:pPr>
            <a:r>
              <a:rPr lang="de-DE" sz="1400" dirty="0">
                <a:solidFill>
                  <a:srgbClr val="000000"/>
                </a:solidFill>
                <a:latin typeface="Century Gothic" panose="020B0502020202020204" pitchFamily="34" charset="0"/>
              </a:rPr>
              <a:t>Wesentliche</a:t>
            </a:r>
            <a:r>
              <a:rPr lang="de-DE" sz="1400" dirty="0">
                <a:solidFill>
                  <a:srgbClr val="FFFFFF"/>
                </a:solidFill>
                <a:latin typeface="Century Gothic" panose="020B0502020202020204" pitchFamily="34" charset="0"/>
              </a:rPr>
              <a:t> </a:t>
            </a:r>
            <a:r>
              <a:rPr lang="de-DE" sz="1400" dirty="0">
                <a:solidFill>
                  <a:srgbClr val="000000"/>
                </a:solidFill>
                <a:latin typeface="Century Gothic" panose="020B0502020202020204" pitchFamily="34" charset="0"/>
              </a:rPr>
              <a:t>Unsicherheit</a:t>
            </a:r>
          </a:p>
        </p:txBody>
      </p:sp>
      <p:sp>
        <p:nvSpPr>
          <p:cNvPr id="12" name="Abgerundetes Rechteck 11">
            <a:extLst>
              <a:ext uri="{FF2B5EF4-FFF2-40B4-BE49-F238E27FC236}">
                <a16:creationId xmlns:a16="http://schemas.microsoft.com/office/drawing/2014/main" id="{48C3AA58-F32C-4F8C-B793-5F64385D5220}"/>
              </a:ext>
            </a:extLst>
          </p:cNvPr>
          <p:cNvSpPr/>
          <p:nvPr/>
        </p:nvSpPr>
        <p:spPr>
          <a:xfrm>
            <a:off x="7700652" y="4857608"/>
            <a:ext cx="2989179" cy="114010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B0F0"/>
                </a:solidFill>
                <a:latin typeface="Century Gothic" panose="020B0502020202020204" pitchFamily="34" charset="0"/>
              </a:rPr>
              <a:t>Fall 3: </a:t>
            </a:r>
          </a:p>
          <a:p>
            <a:pPr algn="ctr" eaLnBrk="1" hangingPunct="1">
              <a:defRPr/>
            </a:pPr>
            <a:r>
              <a:rPr lang="de-DE" sz="1400" b="1" dirty="0">
                <a:solidFill>
                  <a:srgbClr val="000000"/>
                </a:solidFill>
                <a:latin typeface="Century Gothic" panose="020B0502020202020204" pitchFamily="34" charset="0"/>
              </a:rPr>
              <a:t>Keine</a:t>
            </a:r>
            <a:r>
              <a:rPr lang="de-DE" sz="1400" dirty="0">
                <a:solidFill>
                  <a:srgbClr val="000000"/>
                </a:solidFill>
                <a:latin typeface="Century Gothic" panose="020B0502020202020204" pitchFamily="34" charset="0"/>
              </a:rPr>
              <a:t> wesentliche Unsicherheit und </a:t>
            </a:r>
            <a:r>
              <a:rPr lang="de-DE" sz="1400" b="1" dirty="0">
                <a:solidFill>
                  <a:srgbClr val="000000"/>
                </a:solidFill>
                <a:latin typeface="Century Gothic" panose="020B0502020202020204" pitchFamily="34" charset="0"/>
              </a:rPr>
              <a:t>keine</a:t>
            </a:r>
            <a:r>
              <a:rPr lang="de-DE" sz="1400" dirty="0">
                <a:solidFill>
                  <a:srgbClr val="000000"/>
                </a:solidFill>
                <a:latin typeface="Century Gothic" panose="020B0502020202020204" pitchFamily="34" charset="0"/>
              </a:rPr>
              <a:t> Ereignisse und Gegebenheiten</a:t>
            </a:r>
          </a:p>
        </p:txBody>
      </p:sp>
      <p:sp>
        <p:nvSpPr>
          <p:cNvPr id="22" name="Abgerundetes Rechteck 21">
            <a:extLst>
              <a:ext uri="{FF2B5EF4-FFF2-40B4-BE49-F238E27FC236}">
                <a16:creationId xmlns:a16="http://schemas.microsoft.com/office/drawing/2014/main" id="{13A1ACB4-4814-4F45-AB3A-D8AEBBBE6110}"/>
              </a:ext>
            </a:extLst>
          </p:cNvPr>
          <p:cNvSpPr/>
          <p:nvPr/>
        </p:nvSpPr>
        <p:spPr>
          <a:xfrm>
            <a:off x="4558066" y="4872590"/>
            <a:ext cx="2989182" cy="114011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B0F0"/>
                </a:solidFill>
                <a:latin typeface="Century Gothic" panose="020B0502020202020204" pitchFamily="34" charset="0"/>
              </a:rPr>
              <a:t>Fall 2: </a:t>
            </a:r>
          </a:p>
          <a:p>
            <a:pPr algn="ctr" eaLnBrk="1" hangingPunct="1">
              <a:defRPr/>
            </a:pPr>
            <a:r>
              <a:rPr lang="de-DE" sz="1400" dirty="0">
                <a:solidFill>
                  <a:srgbClr val="000000"/>
                </a:solidFill>
                <a:latin typeface="Century Gothic" panose="020B0502020202020204" pitchFamily="34" charset="0"/>
              </a:rPr>
              <a:t>Keine wesentliche Unsicherheit, aber </a:t>
            </a:r>
            <a:r>
              <a:rPr lang="de-DE" sz="1400" b="1" dirty="0">
                <a:solidFill>
                  <a:srgbClr val="00B0F0"/>
                </a:solidFill>
                <a:latin typeface="Century Gothic" panose="020B0502020202020204" pitchFamily="34" charset="0"/>
              </a:rPr>
              <a:t>Ereignisse</a:t>
            </a:r>
            <a:r>
              <a:rPr lang="de-DE" sz="1400" dirty="0">
                <a:solidFill>
                  <a:srgbClr val="00B0F0"/>
                </a:solidFill>
                <a:latin typeface="Century Gothic" panose="020B0502020202020204" pitchFamily="34" charset="0"/>
              </a:rPr>
              <a:t> </a:t>
            </a:r>
            <a:r>
              <a:rPr lang="de-DE" sz="1400" dirty="0">
                <a:solidFill>
                  <a:srgbClr val="000000"/>
                </a:solidFill>
                <a:latin typeface="Century Gothic" panose="020B0502020202020204" pitchFamily="34" charset="0"/>
              </a:rPr>
              <a:t>und </a:t>
            </a:r>
            <a:r>
              <a:rPr lang="de-DE" sz="1400" b="1" dirty="0">
                <a:solidFill>
                  <a:srgbClr val="00B0F0"/>
                </a:solidFill>
                <a:latin typeface="Century Gothic" panose="020B0502020202020204" pitchFamily="34" charset="0"/>
              </a:rPr>
              <a:t>Gegebenheiten </a:t>
            </a:r>
          </a:p>
        </p:txBody>
      </p:sp>
      <p:cxnSp>
        <p:nvCxnSpPr>
          <p:cNvPr id="15" name="Gerade Verbindung mit Pfeil 14">
            <a:extLst>
              <a:ext uri="{FF2B5EF4-FFF2-40B4-BE49-F238E27FC236}">
                <a16:creationId xmlns:a16="http://schemas.microsoft.com/office/drawing/2014/main" id="{F8A5DD47-4EBB-4CA6-A734-FDE5E6E059FB}"/>
              </a:ext>
            </a:extLst>
          </p:cNvPr>
          <p:cNvCxnSpPr/>
          <p:nvPr/>
        </p:nvCxnSpPr>
        <p:spPr>
          <a:xfrm>
            <a:off x="6107928" y="3254375"/>
            <a:ext cx="0" cy="3413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3D26EA20-2620-4769-BBA5-9BFC8540E106}"/>
              </a:ext>
            </a:extLst>
          </p:cNvPr>
          <p:cNvCxnSpPr/>
          <p:nvPr/>
        </p:nvCxnSpPr>
        <p:spPr>
          <a:xfrm>
            <a:off x="8511481" y="4492860"/>
            <a:ext cx="0" cy="3603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75DC26A0-202C-46C4-9345-B913E32C4A1B}"/>
              </a:ext>
            </a:extLst>
          </p:cNvPr>
          <p:cNvCxnSpPr/>
          <p:nvPr/>
        </p:nvCxnSpPr>
        <p:spPr>
          <a:xfrm>
            <a:off x="4037906" y="4500798"/>
            <a:ext cx="0" cy="352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881985E6-0034-4FBB-9C6A-F29A488DB63F}"/>
              </a:ext>
            </a:extLst>
          </p:cNvPr>
          <p:cNvCxnSpPr>
            <a:cxnSpLocks/>
          </p:cNvCxnSpPr>
          <p:nvPr/>
        </p:nvCxnSpPr>
        <p:spPr>
          <a:xfrm flipH="1">
            <a:off x="6086916" y="4272844"/>
            <a:ext cx="1" cy="5787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feld 1">
            <a:extLst>
              <a:ext uri="{FF2B5EF4-FFF2-40B4-BE49-F238E27FC236}">
                <a16:creationId xmlns:a16="http://schemas.microsoft.com/office/drawing/2014/main" id="{2940D7DD-29D1-49A4-9B09-9614EA21A00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10" name="Abgerundetes Rechteck 9">
            <a:extLst>
              <a:ext uri="{FF2B5EF4-FFF2-40B4-BE49-F238E27FC236}">
                <a16:creationId xmlns:a16="http://schemas.microsoft.com/office/drawing/2014/main" id="{0A402BA0-4462-406F-83F6-62FC4A32D6F3}"/>
              </a:ext>
            </a:extLst>
          </p:cNvPr>
          <p:cNvSpPr/>
          <p:nvPr/>
        </p:nvSpPr>
        <p:spPr>
          <a:xfrm>
            <a:off x="5460228" y="3592513"/>
            <a:ext cx="1295400" cy="69215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ja</a:t>
            </a:r>
          </a:p>
        </p:txBody>
      </p:sp>
    </p:spTree>
  </p:cSld>
  <p:clrMapOvr>
    <a:masterClrMapping/>
  </p:clrMapOvr>
  <p:transition spd="slow"/>
</p:sld>
</file>

<file path=ppt/slides/slide3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E383B7F8-C72F-4D8E-B6B1-51963468A4EE}"/>
              </a:ext>
            </a:extLst>
          </p:cNvPr>
          <p:cNvSpPr>
            <a:spLocks noGrp="1" noChangeArrowheads="1"/>
          </p:cNvSpPr>
          <p:nvPr>
            <p:ph idx="4294967295"/>
          </p:nvPr>
        </p:nvSpPr>
        <p:spPr>
          <a:xfrm>
            <a:off x="957554" y="1268413"/>
            <a:ext cx="10955337" cy="4140200"/>
          </a:xfrm>
          <a:prstGeom prst="rect">
            <a:avLst/>
          </a:prstGeom>
        </p:spPr>
        <p:txBody>
          <a:bodyPr anchor="ctr"/>
          <a:lstStyle/>
          <a:p>
            <a:pPr>
              <a:lnSpc>
                <a:spcPct val="100000"/>
              </a:lnSpc>
              <a:spcBef>
                <a:spcPts val="600"/>
              </a:spcBef>
              <a:spcAft>
                <a:spcPts val="600"/>
              </a:spcAft>
              <a:defRPr/>
            </a:pPr>
            <a:r>
              <a:rPr lang="de-DE" sz="1600" dirty="0">
                <a:latin typeface="Century Gothic" panose="020B0502020202020204" pitchFamily="34" charset="0"/>
              </a:rPr>
              <a:t>Die </a:t>
            </a:r>
            <a:r>
              <a:rPr lang="de-DE" sz="1600" b="1" dirty="0">
                <a:latin typeface="Century Gothic" panose="020B0502020202020204" pitchFamily="34" charset="0"/>
              </a:rPr>
              <a:t>Aufgabe der Fortführungsannahme</a:t>
            </a:r>
            <a:r>
              <a:rPr lang="de-DE" sz="1600" dirty="0">
                <a:latin typeface="Century Gothic" panose="020B0502020202020204" pitchFamily="34" charset="0"/>
              </a:rPr>
              <a:t> führt dazu, dass die Rechnungslegung </a:t>
            </a:r>
            <a:r>
              <a:rPr lang="de-DE" sz="1600">
                <a:latin typeface="Century Gothic" panose="020B0502020202020204" pitchFamily="34" charset="0"/>
              </a:rPr>
              <a:t>des Unternehmens</a:t>
            </a:r>
            <a:br>
              <a:rPr lang="de-DE" sz="1600">
                <a:latin typeface="Century Gothic" panose="020B0502020202020204" pitchFamily="34" charset="0"/>
              </a:rPr>
            </a:br>
            <a:r>
              <a:rPr lang="de-DE" sz="1600">
                <a:latin typeface="Century Gothic" panose="020B0502020202020204" pitchFamily="34" charset="0"/>
              </a:rPr>
              <a:t>unter </a:t>
            </a:r>
            <a:r>
              <a:rPr lang="de-DE" sz="1600" dirty="0">
                <a:latin typeface="Century Gothic" panose="020B0502020202020204" pitchFamily="34" charset="0"/>
              </a:rPr>
              <a:t>der </a:t>
            </a:r>
            <a:r>
              <a:rPr lang="de-DE" sz="1600" b="1" dirty="0">
                <a:latin typeface="Century Gothic" panose="020B0502020202020204" pitchFamily="34" charset="0"/>
              </a:rPr>
              <a:t>Liquidationsannahme</a:t>
            </a:r>
            <a:r>
              <a:rPr lang="de-DE" sz="1600" dirty="0">
                <a:latin typeface="Century Gothic" panose="020B0502020202020204" pitchFamily="34" charset="0"/>
              </a:rPr>
              <a:t> erfolgen muss. </a:t>
            </a:r>
          </a:p>
          <a:p>
            <a:pPr>
              <a:lnSpc>
                <a:spcPct val="100000"/>
              </a:lnSpc>
              <a:spcBef>
                <a:spcPts val="600"/>
              </a:spcBef>
              <a:spcAft>
                <a:spcPts val="600"/>
              </a:spcAft>
              <a:defRPr/>
            </a:pPr>
            <a:r>
              <a:rPr lang="de-DE" sz="1600" b="1" dirty="0">
                <a:latin typeface="Century Gothic" panose="020B0502020202020204" pitchFamily="34" charset="0"/>
              </a:rPr>
              <a:t>Folge</a:t>
            </a:r>
            <a:r>
              <a:rPr lang="de-DE" sz="1600" dirty="0">
                <a:latin typeface="Century Gothic" panose="020B0502020202020204" pitchFamily="34" charset="0"/>
              </a:rPr>
              <a:t>: Es bestehen </a:t>
            </a:r>
            <a:r>
              <a:rPr lang="de-DE" sz="1600" b="1" dirty="0" err="1">
                <a:latin typeface="Century Gothic" panose="020B0502020202020204" pitchFamily="34" charset="0"/>
              </a:rPr>
              <a:t>Angabepflichten</a:t>
            </a:r>
            <a:r>
              <a:rPr lang="de-DE" sz="1600" dirty="0">
                <a:latin typeface="Century Gothic" panose="020B0502020202020204" pitchFamily="34" charset="0"/>
              </a:rPr>
              <a:t> im Jahresabschluss und ggf. im Lagebericht.</a:t>
            </a:r>
          </a:p>
          <a:p>
            <a:pPr>
              <a:lnSpc>
                <a:spcPct val="100000"/>
              </a:lnSpc>
              <a:spcBef>
                <a:spcPts val="600"/>
              </a:spcBef>
              <a:spcAft>
                <a:spcPts val="600"/>
              </a:spcAft>
              <a:defRPr/>
            </a:pPr>
            <a:endParaRPr lang="de-DE" sz="1600" dirty="0">
              <a:latin typeface="Century Gothic" panose="020B0502020202020204" pitchFamily="34" charset="0"/>
            </a:endParaRPr>
          </a:p>
          <a:p>
            <a:pPr marL="0" lvl="1" indent="0">
              <a:lnSpc>
                <a:spcPct val="100000"/>
              </a:lnSpc>
              <a:spcBef>
                <a:spcPts val="60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9.4.3 Fall 1: Wesentliche Unsicherheit über die Unternehmensfortführung</a:t>
            </a:r>
          </a:p>
          <a:p>
            <a:pPr>
              <a:lnSpc>
                <a:spcPct val="100000"/>
              </a:lnSpc>
              <a:spcBef>
                <a:spcPts val="600"/>
              </a:spcBef>
              <a:spcAft>
                <a:spcPts val="600"/>
              </a:spcAft>
              <a:defRPr/>
            </a:pPr>
            <a:r>
              <a:rPr lang="de-DE" sz="1600" dirty="0">
                <a:latin typeface="Century Gothic" panose="020B0502020202020204" pitchFamily="34" charset="0"/>
              </a:rPr>
              <a:t>In dem Fall wird die </a:t>
            </a:r>
            <a:r>
              <a:rPr lang="de-DE" sz="1600" b="1" dirty="0">
                <a:latin typeface="Century Gothic" panose="020B0502020202020204" pitchFamily="34" charset="0"/>
              </a:rPr>
              <a:t>Fortführungsannahme</a:t>
            </a:r>
            <a:r>
              <a:rPr lang="de-DE" sz="1600" dirty="0">
                <a:latin typeface="Century Gothic" panose="020B0502020202020204" pitchFamily="34" charset="0"/>
              </a:rPr>
              <a:t> bejaht. Es besteht aber eine </a:t>
            </a:r>
            <a:r>
              <a:rPr lang="de-DE" sz="1600" b="1">
                <a:latin typeface="Century Gothic" panose="020B0502020202020204" pitchFamily="34" charset="0"/>
              </a:rPr>
              <a:t>wesentliche Unsicherheit</a:t>
            </a:r>
            <a:br>
              <a:rPr lang="de-DE" sz="1600" b="1" dirty="0">
                <a:latin typeface="Century Gothic" panose="020B0502020202020204" pitchFamily="34" charset="0"/>
              </a:rPr>
            </a:br>
            <a:r>
              <a:rPr lang="de-DE" sz="1600">
                <a:latin typeface="Century Gothic" panose="020B0502020202020204" pitchFamily="34" charset="0"/>
              </a:rPr>
              <a:t>hinsichtlich </a:t>
            </a:r>
            <a:r>
              <a:rPr lang="de-DE" sz="1600" dirty="0">
                <a:latin typeface="Century Gothic" panose="020B0502020202020204" pitchFamily="34" charset="0"/>
              </a:rPr>
              <a:t>der Fortführbarkeit des Unternehmens. </a:t>
            </a:r>
          </a:p>
          <a:p>
            <a:pPr>
              <a:lnSpc>
                <a:spcPct val="100000"/>
              </a:lnSpc>
              <a:spcBef>
                <a:spcPts val="600"/>
              </a:spcBef>
              <a:spcAft>
                <a:spcPts val="600"/>
              </a:spcAft>
              <a:defRPr/>
            </a:pPr>
            <a:r>
              <a:rPr lang="de-DE" sz="1600" b="1" dirty="0">
                <a:latin typeface="Century Gothic" panose="020B0502020202020204" pitchFamily="34" charset="0"/>
              </a:rPr>
              <a:t>Folge</a:t>
            </a:r>
            <a:r>
              <a:rPr lang="de-DE" sz="1600" dirty="0">
                <a:latin typeface="Century Gothic" panose="020B0502020202020204" pitchFamily="34" charset="0"/>
              </a:rPr>
              <a:t>: Die Rechnungslegung des Unternehmens erfolgt weiter zu </a:t>
            </a:r>
            <a:r>
              <a:rPr lang="de-DE" sz="1600" b="1">
                <a:latin typeface="Century Gothic" panose="020B0502020202020204" pitchFamily="34" charset="0"/>
              </a:rPr>
              <a:t>Fortführungswerten</a:t>
            </a:r>
            <a:r>
              <a:rPr lang="de-DE" sz="1600">
                <a:latin typeface="Century Gothic" panose="020B0502020202020204" pitchFamily="34" charset="0"/>
              </a:rPr>
              <a:t>.</a:t>
            </a:r>
            <a:br>
              <a:rPr lang="de-DE" sz="1600">
                <a:latin typeface="Century Gothic" panose="020B0502020202020204" pitchFamily="34" charset="0"/>
              </a:rPr>
            </a:br>
            <a:r>
              <a:rPr lang="de-DE" sz="1600">
                <a:latin typeface="Century Gothic" panose="020B0502020202020204" pitchFamily="34" charset="0"/>
              </a:rPr>
              <a:t>Es </a:t>
            </a:r>
            <a:r>
              <a:rPr lang="de-DE" sz="1600" dirty="0">
                <a:latin typeface="Century Gothic" panose="020B0502020202020204" pitchFamily="34" charset="0"/>
              </a:rPr>
              <a:t>bestehen aber </a:t>
            </a:r>
            <a:r>
              <a:rPr lang="de-DE" sz="1600" b="1" dirty="0" err="1">
                <a:latin typeface="Century Gothic" panose="020B0502020202020204" pitchFamily="34" charset="0"/>
              </a:rPr>
              <a:t>Angabepflichten</a:t>
            </a:r>
            <a:r>
              <a:rPr lang="de-DE" sz="1600" dirty="0">
                <a:latin typeface="Century Gothic" panose="020B0502020202020204" pitchFamily="34" charset="0"/>
              </a:rPr>
              <a:t> im Jahresabschluss und ggf. im Lagebericht.  </a:t>
            </a:r>
          </a:p>
          <a:p>
            <a:pPr marL="0" lvl="1" indent="0">
              <a:lnSpc>
                <a:spcPct val="100000"/>
              </a:lnSpc>
              <a:spcBef>
                <a:spcPts val="600"/>
              </a:spcBef>
              <a:spcAft>
                <a:spcPts val="600"/>
              </a:spcAft>
              <a:buFont typeface="Arial" panose="020B0604020202020204" pitchFamily="34" charset="0"/>
              <a:buNone/>
              <a:defRPr/>
            </a:pPr>
            <a:endParaRPr lang="de-DE" altLang="de-DE" sz="1600" b="1" dirty="0">
              <a:solidFill>
                <a:srgbClr val="00B0F0"/>
              </a:solidFill>
              <a:latin typeface="Century Gothic" panose="020B0502020202020204" pitchFamily="34" charset="0"/>
            </a:endParaRPr>
          </a:p>
          <a:p>
            <a:pPr>
              <a:lnSpc>
                <a:spcPct val="100000"/>
              </a:lnSpc>
              <a:spcBef>
                <a:spcPts val="600"/>
              </a:spcBef>
              <a:spcAft>
                <a:spcPts val="600"/>
              </a:spcAft>
              <a:defRPr/>
            </a:pPr>
            <a:endParaRPr lang="de-DE" sz="1600" dirty="0">
              <a:latin typeface="Century Gothic" panose="020B0502020202020204" pitchFamily="34" charset="0"/>
            </a:endParaRPr>
          </a:p>
        </p:txBody>
      </p:sp>
      <p:sp>
        <p:nvSpPr>
          <p:cNvPr id="822278" name="Rectangle 2">
            <a:extLst>
              <a:ext uri="{FF2B5EF4-FFF2-40B4-BE49-F238E27FC236}">
                <a16:creationId xmlns:a16="http://schemas.microsoft.com/office/drawing/2014/main" id="{EC9B32C4-977F-4B3D-B578-DF36E34BD824}"/>
              </a:ext>
            </a:extLst>
          </p:cNvPr>
          <p:cNvSpPr txBox="1">
            <a:spLocks/>
          </p:cNvSpPr>
          <p:nvPr/>
        </p:nvSpPr>
        <p:spPr bwMode="auto">
          <a:xfrm>
            <a:off x="1055290" y="108701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9.4.2 Aufgabe der Fortführungsannahme</a:t>
            </a:r>
          </a:p>
        </p:txBody>
      </p:sp>
      <p:sp>
        <p:nvSpPr>
          <p:cNvPr id="8" name="Textfeld 1">
            <a:extLst>
              <a:ext uri="{FF2B5EF4-FFF2-40B4-BE49-F238E27FC236}">
                <a16:creationId xmlns:a16="http://schemas.microsoft.com/office/drawing/2014/main" id="{C88CA016-2277-42FC-8674-1A316585F45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0A8B9D95-1E69-45A7-9C73-AC72205E393D}"/>
              </a:ext>
            </a:extLst>
          </p:cNvPr>
          <p:cNvSpPr>
            <a:spLocks noGrp="1" noChangeArrowheads="1"/>
          </p:cNvSpPr>
          <p:nvPr>
            <p:ph idx="4294967295"/>
          </p:nvPr>
        </p:nvSpPr>
        <p:spPr>
          <a:xfrm>
            <a:off x="954554" y="1604665"/>
            <a:ext cx="10953750" cy="4992687"/>
          </a:xfrm>
          <a:prstGeom prst="rect">
            <a:avLst/>
          </a:prstGeom>
        </p:spPr>
        <p:txBody>
          <a:bodyPr/>
          <a:lstStyle/>
          <a:p>
            <a:pPr>
              <a:lnSpc>
                <a:spcPct val="100000"/>
              </a:lnSpc>
              <a:spcBef>
                <a:spcPts val="600"/>
              </a:spcBef>
              <a:spcAft>
                <a:spcPts val="600"/>
              </a:spcAft>
              <a:tabLst>
                <a:tab pos="628650" algn="l"/>
              </a:tabLst>
              <a:defRPr/>
            </a:pPr>
            <a:r>
              <a:rPr lang="de-DE" sz="1600" dirty="0">
                <a:latin typeface="Century Gothic" panose="020B0502020202020204" pitchFamily="34" charset="0"/>
              </a:rPr>
              <a:t>In diesem Fall liegen zwar </a:t>
            </a:r>
            <a:r>
              <a:rPr lang="de-DE" sz="1600" b="1" dirty="0">
                <a:latin typeface="Century Gothic" panose="020B0502020202020204" pitchFamily="34" charset="0"/>
              </a:rPr>
              <a:t>Risiken</a:t>
            </a:r>
            <a:r>
              <a:rPr lang="de-DE" sz="1600" dirty="0">
                <a:latin typeface="Century Gothic" panose="020B0502020202020204" pitchFamily="34" charset="0"/>
              </a:rPr>
              <a:t> hinsichtlich der </a:t>
            </a:r>
            <a:r>
              <a:rPr lang="de-DE" sz="1600" b="1" dirty="0">
                <a:latin typeface="Century Gothic" panose="020B0502020202020204" pitchFamily="34" charset="0"/>
              </a:rPr>
              <a:t>Fortführbarkeit</a:t>
            </a:r>
            <a:r>
              <a:rPr lang="de-DE" sz="1600" dirty="0">
                <a:latin typeface="Century Gothic" panose="020B0502020202020204" pitchFamily="34" charset="0"/>
              </a:rPr>
              <a:t> des Unternehmens vor, es liegt</a:t>
            </a:r>
            <a:br>
              <a:rPr lang="de-DE" sz="1600" dirty="0">
                <a:latin typeface="Century Gothic" panose="020B0502020202020204" pitchFamily="34" charset="0"/>
              </a:rPr>
            </a:br>
            <a:r>
              <a:rPr lang="de-DE" sz="1600" dirty="0">
                <a:latin typeface="Century Gothic" panose="020B0502020202020204" pitchFamily="34" charset="0"/>
              </a:rPr>
              <a:t>allerdings noch keine wesentliche Unsicherheit hinsichtlich der Fortführbarkeit des Unternehmens vor. </a:t>
            </a:r>
          </a:p>
          <a:p>
            <a:pPr>
              <a:lnSpc>
                <a:spcPct val="100000"/>
              </a:lnSpc>
              <a:spcBef>
                <a:spcPts val="600"/>
              </a:spcBef>
              <a:spcAft>
                <a:spcPts val="600"/>
              </a:spcAft>
              <a:tabLst>
                <a:tab pos="628650" algn="l"/>
              </a:tabLst>
              <a:defRPr/>
            </a:pPr>
            <a:r>
              <a:rPr lang="de-DE" sz="1600" b="1" dirty="0">
                <a:latin typeface="Century Gothic" panose="020B0502020202020204" pitchFamily="34" charset="0"/>
              </a:rPr>
              <a:t>Folge:</a:t>
            </a:r>
            <a:r>
              <a:rPr lang="de-DE" sz="1600" dirty="0">
                <a:latin typeface="Century Gothic" panose="020B0502020202020204" pitchFamily="34" charset="0"/>
              </a:rPr>
              <a:t> </a:t>
            </a:r>
          </a:p>
          <a:p>
            <a:pPr>
              <a:lnSpc>
                <a:spcPct val="100000"/>
              </a:lnSpc>
              <a:spcBef>
                <a:spcPts val="600"/>
              </a:spcBef>
              <a:spcAft>
                <a:spcPts val="600"/>
              </a:spcAft>
              <a:tabLst>
                <a:tab pos="628650" algn="l"/>
              </a:tabLst>
              <a:defRPr/>
            </a:pPr>
            <a:r>
              <a:rPr lang="de-DE" sz="1600" dirty="0">
                <a:latin typeface="Century Gothic" panose="020B0502020202020204" pitchFamily="34" charset="0"/>
              </a:rPr>
              <a:t>Die Rechnungslegung des Unternehmens erfolgt weiterhin zu Fortführungswerten.</a:t>
            </a:r>
            <a:br>
              <a:rPr lang="de-DE" sz="1600" dirty="0">
                <a:latin typeface="Century Gothic" panose="020B0502020202020204" pitchFamily="34" charset="0"/>
              </a:rPr>
            </a:br>
            <a:r>
              <a:rPr lang="de-DE" sz="1600" dirty="0">
                <a:latin typeface="Century Gothic" panose="020B0502020202020204" pitchFamily="34" charset="0"/>
              </a:rPr>
              <a:t>Eine </a:t>
            </a:r>
            <a:r>
              <a:rPr lang="de-DE" sz="1600" b="1" dirty="0" err="1">
                <a:latin typeface="Century Gothic" panose="020B0502020202020204" pitchFamily="34" charset="0"/>
              </a:rPr>
              <a:t>Angabepflicht</a:t>
            </a:r>
            <a:r>
              <a:rPr lang="de-DE" sz="1600" dirty="0">
                <a:latin typeface="Century Gothic" panose="020B0502020202020204" pitchFamily="34" charset="0"/>
              </a:rPr>
              <a:t> </a:t>
            </a:r>
            <a:r>
              <a:rPr lang="de-DE" sz="1600" b="1" dirty="0">
                <a:latin typeface="Century Gothic" panose="020B0502020202020204" pitchFamily="34" charset="0"/>
              </a:rPr>
              <a:t>kann</a:t>
            </a:r>
            <a:r>
              <a:rPr lang="de-DE" sz="1600" dirty="0">
                <a:latin typeface="Century Gothic" panose="020B0502020202020204" pitchFamily="34" charset="0"/>
              </a:rPr>
              <a:t> sich beispielsweise aus den Anforderungen an die Risikoberichterstattung im </a:t>
            </a:r>
            <a:r>
              <a:rPr lang="de-DE" sz="1600" b="1" dirty="0">
                <a:latin typeface="Century Gothic" panose="020B0502020202020204" pitchFamily="34" charset="0"/>
              </a:rPr>
              <a:t>Lagebericht</a:t>
            </a:r>
            <a:r>
              <a:rPr lang="de-DE" sz="1600" dirty="0">
                <a:latin typeface="Century Gothic" panose="020B0502020202020204" pitchFamily="34" charset="0"/>
              </a:rPr>
              <a:t> ergeben. </a:t>
            </a:r>
          </a:p>
          <a:p>
            <a:pPr marL="266700">
              <a:lnSpc>
                <a:spcPct val="100000"/>
              </a:lnSpc>
              <a:spcBef>
                <a:spcPts val="600"/>
              </a:spcBef>
              <a:spcAft>
                <a:spcPts val="600"/>
              </a:spcAft>
              <a:tabLst>
                <a:tab pos="628650" algn="l"/>
              </a:tabLst>
              <a:defRPr/>
            </a:pPr>
            <a:endParaRPr lang="de-DE" sz="1600" dirty="0">
              <a:latin typeface="Century Gothic" panose="020B0502020202020204" pitchFamily="34" charset="0"/>
            </a:endParaRPr>
          </a:p>
          <a:p>
            <a:pPr>
              <a:lnSpc>
                <a:spcPct val="100000"/>
              </a:lnSpc>
              <a:spcBef>
                <a:spcPts val="600"/>
              </a:spcBef>
              <a:spcAft>
                <a:spcPts val="600"/>
              </a:spcAft>
              <a:tabLst>
                <a:tab pos="534988" algn="l"/>
              </a:tabLst>
              <a:defRPr/>
            </a:pPr>
            <a:r>
              <a:rPr lang="de-DE" sz="1600" b="1" dirty="0">
                <a:solidFill>
                  <a:srgbClr val="00B0F0"/>
                </a:solidFill>
                <a:latin typeface="Century Gothic" panose="020B0502020202020204" pitchFamily="34" charset="0"/>
              </a:rPr>
              <a:t>9.4.5 Fall 3: Keine wesentliche Unsicherheit und keine Risiken mit Ereignissen und Gegebenheiten</a:t>
            </a:r>
          </a:p>
          <a:p>
            <a:pPr>
              <a:lnSpc>
                <a:spcPct val="100000"/>
              </a:lnSpc>
              <a:spcBef>
                <a:spcPts val="600"/>
              </a:spcBef>
              <a:spcAft>
                <a:spcPts val="600"/>
              </a:spcAft>
              <a:tabLst>
                <a:tab pos="628650" algn="l"/>
              </a:tabLst>
              <a:defRPr/>
            </a:pPr>
            <a:r>
              <a:rPr lang="de-DE" sz="1600" dirty="0">
                <a:latin typeface="Century Gothic" panose="020B0502020202020204" pitchFamily="34" charset="0"/>
              </a:rPr>
              <a:t>In diesem Fall liegen keine </a:t>
            </a:r>
            <a:r>
              <a:rPr lang="de-DE" sz="1600" b="1" dirty="0">
                <a:latin typeface="Century Gothic" panose="020B0502020202020204" pitchFamily="34" charset="0"/>
              </a:rPr>
              <a:t>Risiken</a:t>
            </a:r>
            <a:r>
              <a:rPr lang="de-DE" sz="1600" dirty="0">
                <a:latin typeface="Century Gothic" panose="020B0502020202020204" pitchFamily="34" charset="0"/>
              </a:rPr>
              <a:t> hinsichtlich der </a:t>
            </a:r>
            <a:r>
              <a:rPr lang="de-DE" sz="1600" b="1" dirty="0">
                <a:latin typeface="Century Gothic" panose="020B0502020202020204" pitchFamily="34" charset="0"/>
              </a:rPr>
              <a:t>Fortführbarkeit</a:t>
            </a:r>
            <a:r>
              <a:rPr lang="de-DE" sz="1600" dirty="0">
                <a:latin typeface="Century Gothic" panose="020B0502020202020204" pitchFamily="34" charset="0"/>
              </a:rPr>
              <a:t> des Unternehmens vor bzw. </a:t>
            </a:r>
            <a:r>
              <a:rPr lang="de-DE" sz="1600">
                <a:latin typeface="Century Gothic" panose="020B0502020202020204" pitchFamily="34" charset="0"/>
              </a:rPr>
              <a:t>sie sind</a:t>
            </a:r>
            <a:br>
              <a:rPr lang="de-DE" sz="1600">
                <a:latin typeface="Century Gothic" panose="020B0502020202020204" pitchFamily="34" charset="0"/>
              </a:rPr>
            </a:br>
            <a:r>
              <a:rPr lang="de-DE" sz="1600">
                <a:latin typeface="Century Gothic" panose="020B0502020202020204" pitchFamily="34" charset="0"/>
              </a:rPr>
              <a:t>nicht </a:t>
            </a:r>
            <a:r>
              <a:rPr lang="de-DE" sz="1600" dirty="0">
                <a:latin typeface="Century Gothic" panose="020B0502020202020204" pitchFamily="34" charset="0"/>
              </a:rPr>
              <a:t>erkennbar.</a:t>
            </a:r>
          </a:p>
          <a:p>
            <a:pPr>
              <a:lnSpc>
                <a:spcPct val="100000"/>
              </a:lnSpc>
              <a:spcBef>
                <a:spcPts val="600"/>
              </a:spcBef>
              <a:spcAft>
                <a:spcPts val="600"/>
              </a:spcAft>
              <a:tabLst>
                <a:tab pos="628650" algn="l"/>
              </a:tabLst>
              <a:defRPr/>
            </a:pPr>
            <a:r>
              <a:rPr lang="de-DE" sz="1600" b="1" dirty="0">
                <a:latin typeface="Century Gothic" panose="020B0502020202020204" pitchFamily="34" charset="0"/>
              </a:rPr>
              <a:t>Folge:</a:t>
            </a:r>
            <a:r>
              <a:rPr lang="de-DE" sz="1600" dirty="0">
                <a:latin typeface="Century Gothic" panose="020B0502020202020204" pitchFamily="34" charset="0"/>
              </a:rPr>
              <a:t> </a:t>
            </a:r>
          </a:p>
          <a:p>
            <a:pPr>
              <a:lnSpc>
                <a:spcPct val="100000"/>
              </a:lnSpc>
              <a:spcBef>
                <a:spcPts val="600"/>
              </a:spcBef>
              <a:spcAft>
                <a:spcPts val="600"/>
              </a:spcAft>
              <a:tabLst>
                <a:tab pos="628650" algn="l"/>
              </a:tabLst>
              <a:defRPr/>
            </a:pPr>
            <a:r>
              <a:rPr lang="de-DE" sz="1600" dirty="0">
                <a:latin typeface="Century Gothic" panose="020B0502020202020204" pitchFamily="34" charset="0"/>
              </a:rPr>
              <a:t>Auch in dem Fall erfolgt die Rechnungslegung des Unternehmens zu </a:t>
            </a:r>
            <a:r>
              <a:rPr lang="de-DE" sz="1600">
                <a:latin typeface="Century Gothic" panose="020B0502020202020204" pitchFamily="34" charset="0"/>
              </a:rPr>
              <a:t>Fortführungswerten.</a:t>
            </a:r>
            <a:br>
              <a:rPr lang="de-DE" sz="1600">
                <a:latin typeface="Century Gothic" panose="020B0502020202020204" pitchFamily="34" charset="0"/>
              </a:rPr>
            </a:br>
            <a:r>
              <a:rPr lang="de-DE" sz="1600" b="1">
                <a:latin typeface="Century Gothic" panose="020B0502020202020204" pitchFamily="34" charset="0"/>
              </a:rPr>
              <a:t>Angabepflichten</a:t>
            </a:r>
            <a:r>
              <a:rPr lang="de-DE" sz="1600">
                <a:latin typeface="Century Gothic" panose="020B0502020202020204" pitchFamily="34" charset="0"/>
              </a:rPr>
              <a:t> </a:t>
            </a:r>
            <a:r>
              <a:rPr lang="de-DE" sz="1600" dirty="0">
                <a:latin typeface="Century Gothic" panose="020B0502020202020204" pitchFamily="34" charset="0"/>
              </a:rPr>
              <a:t>ergeben sich nicht.</a:t>
            </a:r>
          </a:p>
          <a:p>
            <a:pPr>
              <a:lnSpc>
                <a:spcPct val="100000"/>
              </a:lnSpc>
              <a:spcBef>
                <a:spcPts val="600"/>
              </a:spcBef>
              <a:spcAft>
                <a:spcPts val="600"/>
              </a:spcAft>
              <a:tabLst>
                <a:tab pos="628650" algn="l"/>
              </a:tabLst>
              <a:defRPr/>
            </a:pPr>
            <a:endParaRPr lang="de-DE" sz="1600" dirty="0">
              <a:latin typeface="Century Gothic" panose="020B0502020202020204" pitchFamily="34" charset="0"/>
            </a:endParaRPr>
          </a:p>
        </p:txBody>
      </p:sp>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44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9.4.4 Fall 2: Keine wesentliche Unsicherheit, aber Risiken in Verbindung mit </a:t>
            </a:r>
            <a:r>
              <a:rPr lang="de-DE" altLang="de-DE" sz="1600" b="1">
                <a:solidFill>
                  <a:srgbClr val="00B0F0"/>
                </a:solidFill>
                <a:latin typeface="Century Gothic" panose="020B0502020202020204" pitchFamily="34" charset="0"/>
              </a:rPr>
              <a:t>Ereignissen und</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	Gegebenheiten</a:t>
            </a:r>
            <a:endParaRPr lang="de-DE" altLang="de-DE" sz="16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B24A0CA8-2BCD-4249-98DA-DEB2C1E4990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A507C806-0E73-4853-9494-807AB1BEA51B}"/>
              </a:ext>
            </a:extLst>
          </p:cNvPr>
          <p:cNvSpPr txBox="1">
            <a:spLocks/>
          </p:cNvSpPr>
          <p:nvPr/>
        </p:nvSpPr>
        <p:spPr bwMode="auto">
          <a:xfrm>
            <a:off x="1060002" y="69329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9.5	</a:t>
            </a:r>
            <a:r>
              <a:rPr lang="de-DE" sz="2800" b="1" dirty="0">
                <a:latin typeface="Century Gothic" panose="020B0502020202020204" pitchFamily="34" charset="0"/>
              </a:rPr>
              <a:t>Eröffnungsgründe für ein Insolvenzverfahren</a:t>
            </a:r>
          </a:p>
          <a:p>
            <a:pPr marL="2778125" lvl="4" indent="-984250">
              <a:spcBef>
                <a:spcPts val="600"/>
              </a:spcBef>
              <a:spcAft>
                <a:spcPts val="600"/>
              </a:spcAft>
              <a:tabLst>
                <a:tab pos="444500" algn="l"/>
              </a:tabLst>
            </a:pPr>
            <a:r>
              <a:rPr lang="de-DE" b="1" dirty="0">
                <a:latin typeface="Century Gothic" panose="020B0502020202020204" pitchFamily="34" charset="0"/>
              </a:rPr>
              <a:t>9.5.1	</a:t>
            </a:r>
            <a:r>
              <a:rPr lang="de-DE" dirty="0">
                <a:latin typeface="Century Gothic" panose="020B0502020202020204" pitchFamily="34" charset="0"/>
              </a:rPr>
              <a:t>Planungsrechnungen im Rahmen von Restrukturierungsüberlegungen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9.5.2	</a:t>
            </a:r>
            <a:r>
              <a:rPr lang="de-DE" dirty="0">
                <a:latin typeface="Century Gothic" panose="020B0502020202020204" pitchFamily="34" charset="0"/>
              </a:rPr>
              <a:t>Zahlungsunfähigkeit § 17 InsO</a:t>
            </a:r>
          </a:p>
          <a:p>
            <a:pPr lvl="4">
              <a:spcBef>
                <a:spcPts val="600"/>
              </a:spcBef>
              <a:spcAft>
                <a:spcPts val="600"/>
              </a:spcAft>
              <a:tabLst>
                <a:tab pos="444500" algn="l"/>
              </a:tabLst>
            </a:pPr>
            <a:r>
              <a:rPr lang="de-DE" b="1" dirty="0">
                <a:latin typeface="Century Gothic" panose="020B0502020202020204" pitchFamily="34" charset="0"/>
              </a:rPr>
              <a:t>9.5.3	</a:t>
            </a:r>
            <a:r>
              <a:rPr lang="de-DE" dirty="0">
                <a:latin typeface="Century Gothic" panose="020B0502020202020204" pitchFamily="34" charset="0"/>
              </a:rPr>
              <a:t>Zahlungseinstellung</a:t>
            </a:r>
          </a:p>
        </p:txBody>
      </p:sp>
      <p:sp>
        <p:nvSpPr>
          <p:cNvPr id="8" name="Textfeld 7">
            <a:extLst>
              <a:ext uri="{FF2B5EF4-FFF2-40B4-BE49-F238E27FC236}">
                <a16:creationId xmlns:a16="http://schemas.microsoft.com/office/drawing/2014/main" id="{ECBDA7D2-3587-486C-8E1A-26AA15337D45}"/>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730129462"/>
      </p:ext>
    </p:extLst>
  </p:cSld>
  <p:clrMapOvr>
    <a:masterClrMapping/>
  </p:clrMapOvr>
  <p:transition spd="slow"/>
</p:sld>
</file>

<file path=ppt/slides/slide3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9.5 Eröffnungsgründe für ein </a:t>
            </a:r>
            <a:r>
              <a:rPr lang="de-DE" altLang="de-DE" sz="1600" b="1">
                <a:solidFill>
                  <a:srgbClr val="00B0F0"/>
                </a:solidFill>
                <a:latin typeface="Century Gothic" panose="020B0502020202020204" pitchFamily="34" charset="0"/>
              </a:rPr>
              <a:t>Insolvenzverfahren (juristische </a:t>
            </a:r>
            <a:r>
              <a:rPr lang="de-DE" altLang="de-DE" sz="1600" b="1" dirty="0">
                <a:solidFill>
                  <a:srgbClr val="00B0F0"/>
                </a:solidFill>
                <a:latin typeface="Century Gothic" panose="020B0502020202020204" pitchFamily="34" charset="0"/>
              </a:rPr>
              <a:t>Personen)</a:t>
            </a: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13" name="Rechteck: abgerundete Ecken 12">
            <a:extLst>
              <a:ext uri="{FF2B5EF4-FFF2-40B4-BE49-F238E27FC236}">
                <a16:creationId xmlns:a16="http://schemas.microsoft.com/office/drawing/2014/main" id="{5445E3BA-A58F-42C0-BF96-6CC189785A6A}"/>
              </a:ext>
            </a:extLst>
          </p:cNvPr>
          <p:cNvSpPr/>
          <p:nvPr/>
        </p:nvSpPr>
        <p:spPr>
          <a:xfrm>
            <a:off x="1055440" y="2013349"/>
            <a:ext cx="2189018" cy="48946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b="1" dirty="0"/>
              <a:t>Zahlungsunfähigkeit</a:t>
            </a:r>
          </a:p>
        </p:txBody>
      </p:sp>
      <p:sp>
        <p:nvSpPr>
          <p:cNvPr id="14" name="Rechteck: abgerundete Ecken 13">
            <a:extLst>
              <a:ext uri="{FF2B5EF4-FFF2-40B4-BE49-F238E27FC236}">
                <a16:creationId xmlns:a16="http://schemas.microsoft.com/office/drawing/2014/main" id="{8928A5DC-135C-4596-BF2A-96EA5CDAF79A}"/>
              </a:ext>
            </a:extLst>
          </p:cNvPr>
          <p:cNvSpPr/>
          <p:nvPr/>
        </p:nvSpPr>
        <p:spPr>
          <a:xfrm>
            <a:off x="4223792" y="2013349"/>
            <a:ext cx="2189018" cy="48946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400" b="1" dirty="0">
                <a:highlight>
                  <a:srgbClr val="FF0000"/>
                </a:highlight>
              </a:rPr>
              <a:t>Drohende</a:t>
            </a:r>
            <a:r>
              <a:rPr lang="de-DE" sz="1400" b="1" dirty="0"/>
              <a:t> Zahlungsunfähigkeit</a:t>
            </a:r>
          </a:p>
        </p:txBody>
      </p:sp>
      <p:sp>
        <p:nvSpPr>
          <p:cNvPr id="15" name="Rechteck: abgerundete Ecken 14">
            <a:extLst>
              <a:ext uri="{FF2B5EF4-FFF2-40B4-BE49-F238E27FC236}">
                <a16:creationId xmlns:a16="http://schemas.microsoft.com/office/drawing/2014/main" id="{B3AAFA34-EA6F-4E60-8916-894133918E42}"/>
              </a:ext>
            </a:extLst>
          </p:cNvPr>
          <p:cNvSpPr/>
          <p:nvPr/>
        </p:nvSpPr>
        <p:spPr>
          <a:xfrm>
            <a:off x="7379322" y="1990542"/>
            <a:ext cx="2189018" cy="5122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Überschuldung</a:t>
            </a:r>
          </a:p>
        </p:txBody>
      </p:sp>
      <p:sp>
        <p:nvSpPr>
          <p:cNvPr id="16" name="Rechteck: abgerundete Ecken 15">
            <a:extLst>
              <a:ext uri="{FF2B5EF4-FFF2-40B4-BE49-F238E27FC236}">
                <a16:creationId xmlns:a16="http://schemas.microsoft.com/office/drawing/2014/main" id="{E89FFF5E-B95D-4A5D-8045-00510ABBC3F1}"/>
              </a:ext>
            </a:extLst>
          </p:cNvPr>
          <p:cNvSpPr/>
          <p:nvPr/>
        </p:nvSpPr>
        <p:spPr>
          <a:xfrm>
            <a:off x="2579517" y="1867865"/>
            <a:ext cx="872837" cy="24481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t>§ 17 InsO</a:t>
            </a:r>
          </a:p>
        </p:txBody>
      </p:sp>
      <p:sp>
        <p:nvSpPr>
          <p:cNvPr id="17" name="Rechteck: abgerundete Ecken 16">
            <a:extLst>
              <a:ext uri="{FF2B5EF4-FFF2-40B4-BE49-F238E27FC236}">
                <a16:creationId xmlns:a16="http://schemas.microsoft.com/office/drawing/2014/main" id="{B77E9532-03BF-41B4-B258-4AAB35E44AF4}"/>
              </a:ext>
            </a:extLst>
          </p:cNvPr>
          <p:cNvSpPr/>
          <p:nvPr/>
        </p:nvSpPr>
        <p:spPr>
          <a:xfrm>
            <a:off x="5937314" y="1896654"/>
            <a:ext cx="840510" cy="24481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t>§ 18 InsO</a:t>
            </a:r>
          </a:p>
        </p:txBody>
      </p:sp>
      <p:sp>
        <p:nvSpPr>
          <p:cNvPr id="18" name="Rechteck: abgerundete Ecken 17">
            <a:extLst>
              <a:ext uri="{FF2B5EF4-FFF2-40B4-BE49-F238E27FC236}">
                <a16:creationId xmlns:a16="http://schemas.microsoft.com/office/drawing/2014/main" id="{B84994E9-C2BE-42CE-B5D0-7567B13318D2}"/>
              </a:ext>
            </a:extLst>
          </p:cNvPr>
          <p:cNvSpPr/>
          <p:nvPr/>
        </p:nvSpPr>
        <p:spPr>
          <a:xfrm>
            <a:off x="8994290" y="1824646"/>
            <a:ext cx="870247" cy="27117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t>§ 19 InsO</a:t>
            </a:r>
          </a:p>
        </p:txBody>
      </p:sp>
      <p:sp>
        <p:nvSpPr>
          <p:cNvPr id="19" name="Rechteck: abgerundete Ecken 18">
            <a:extLst>
              <a:ext uri="{FF2B5EF4-FFF2-40B4-BE49-F238E27FC236}">
                <a16:creationId xmlns:a16="http://schemas.microsoft.com/office/drawing/2014/main" id="{280ED310-5900-4409-A465-E8112B40B32D}"/>
              </a:ext>
            </a:extLst>
          </p:cNvPr>
          <p:cNvSpPr/>
          <p:nvPr/>
        </p:nvSpPr>
        <p:spPr>
          <a:xfrm>
            <a:off x="1055440" y="2582580"/>
            <a:ext cx="2189018" cy="23242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85750" indent="-285750">
              <a:buFontTx/>
              <a:buChar char="-"/>
            </a:pPr>
            <a:r>
              <a:rPr lang="de-DE" sz="1200" b="1" dirty="0">
                <a:solidFill>
                  <a:schemeClr val="tx1"/>
                </a:solidFill>
              </a:rPr>
              <a:t>Fällige Zahlungspflichten </a:t>
            </a:r>
            <a:r>
              <a:rPr lang="de-DE" sz="1200" dirty="0">
                <a:solidFill>
                  <a:schemeClr val="tx1"/>
                </a:solidFill>
              </a:rPr>
              <a:t>können </a:t>
            </a:r>
            <a:r>
              <a:rPr lang="de-DE" sz="1200" b="1" dirty="0">
                <a:solidFill>
                  <a:srgbClr val="FF0000"/>
                </a:solidFill>
              </a:rPr>
              <a:t>nicht erfüllt</a:t>
            </a:r>
            <a:r>
              <a:rPr lang="de-DE" sz="1200" dirty="0">
                <a:solidFill>
                  <a:schemeClr val="tx1"/>
                </a:solidFill>
              </a:rPr>
              <a:t> werden</a:t>
            </a:r>
          </a:p>
          <a:p>
            <a:pPr marL="285750" indent="-285750">
              <a:buFontTx/>
              <a:buChar char="-"/>
            </a:pPr>
            <a:r>
              <a:rPr lang="de-DE" sz="1200" b="1" dirty="0">
                <a:solidFill>
                  <a:schemeClr val="tx1"/>
                </a:solidFill>
              </a:rPr>
              <a:t>Keine Zahlungsstockung</a:t>
            </a:r>
            <a:br>
              <a:rPr lang="de-DE" sz="1200" dirty="0">
                <a:solidFill>
                  <a:schemeClr val="tx1"/>
                </a:solidFill>
              </a:rPr>
            </a:br>
            <a:r>
              <a:rPr lang="de-DE" sz="1200" dirty="0">
                <a:solidFill>
                  <a:schemeClr val="tx1"/>
                </a:solidFill>
              </a:rPr>
              <a:t>(Deckungslücke besteht </a:t>
            </a:r>
            <a:r>
              <a:rPr lang="de-DE" sz="1200" b="1" dirty="0">
                <a:solidFill>
                  <a:srgbClr val="FF0000"/>
                </a:solidFill>
              </a:rPr>
              <a:t>nach 3 Wochen </a:t>
            </a:r>
            <a:r>
              <a:rPr lang="de-DE" sz="1200" dirty="0">
                <a:solidFill>
                  <a:schemeClr val="tx1"/>
                </a:solidFill>
              </a:rPr>
              <a:t>weiterhin)</a:t>
            </a:r>
          </a:p>
        </p:txBody>
      </p:sp>
      <p:sp>
        <p:nvSpPr>
          <p:cNvPr id="20" name="Rechteck: abgerundete Ecken 19">
            <a:extLst>
              <a:ext uri="{FF2B5EF4-FFF2-40B4-BE49-F238E27FC236}">
                <a16:creationId xmlns:a16="http://schemas.microsoft.com/office/drawing/2014/main" id="{7DFD6352-E351-442A-AF62-30AE7AAC96CF}"/>
              </a:ext>
            </a:extLst>
          </p:cNvPr>
          <p:cNvSpPr/>
          <p:nvPr/>
        </p:nvSpPr>
        <p:spPr>
          <a:xfrm>
            <a:off x="4223792" y="2596701"/>
            <a:ext cx="2189018" cy="232428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de-DE" sz="1200" b="1" dirty="0">
                <a:solidFill>
                  <a:schemeClr val="tx1"/>
                </a:solidFill>
              </a:rPr>
              <a:t>Keine akute </a:t>
            </a:r>
            <a:r>
              <a:rPr lang="de-DE" sz="1200" b="1" dirty="0" err="1">
                <a:solidFill>
                  <a:schemeClr val="tx1"/>
                </a:solidFill>
              </a:rPr>
              <a:t>Zahlungsunfähgkeit</a:t>
            </a:r>
            <a:endParaRPr lang="de-DE" sz="1200" b="1" dirty="0">
              <a:solidFill>
                <a:schemeClr val="tx1"/>
              </a:solidFill>
            </a:endParaRPr>
          </a:p>
          <a:p>
            <a:r>
              <a:rPr lang="de-DE" sz="1200" b="1" dirty="0">
                <a:solidFill>
                  <a:srgbClr val="FF0000"/>
                </a:solidFill>
              </a:rPr>
              <a:t>Aber</a:t>
            </a:r>
            <a:r>
              <a:rPr lang="de-DE" sz="1200" dirty="0">
                <a:solidFill>
                  <a:schemeClr val="tx1"/>
                </a:solidFill>
              </a:rPr>
              <a:t>: </a:t>
            </a:r>
          </a:p>
          <a:p>
            <a:r>
              <a:rPr lang="de-DE" sz="1200" dirty="0">
                <a:solidFill>
                  <a:schemeClr val="tx1"/>
                </a:solidFill>
              </a:rPr>
              <a:t>Künftige Zahlungspflichten können </a:t>
            </a:r>
            <a:r>
              <a:rPr lang="de-DE" sz="1200" b="1" dirty="0">
                <a:solidFill>
                  <a:srgbClr val="FF0000"/>
                </a:solidFill>
              </a:rPr>
              <a:t>in den nächsten 24 Monaten </a:t>
            </a:r>
            <a:r>
              <a:rPr lang="de-DE" sz="1200" dirty="0" err="1">
                <a:solidFill>
                  <a:schemeClr val="tx1"/>
                </a:solidFill>
              </a:rPr>
              <a:t>idR</a:t>
            </a:r>
            <a:r>
              <a:rPr lang="de-DE" sz="1200" dirty="0">
                <a:solidFill>
                  <a:schemeClr val="tx1"/>
                </a:solidFill>
              </a:rPr>
              <a:t> nicht erfüllt werden</a:t>
            </a:r>
          </a:p>
        </p:txBody>
      </p:sp>
      <p:sp>
        <p:nvSpPr>
          <p:cNvPr id="21" name="Rechteck: abgerundete Ecken 20">
            <a:extLst>
              <a:ext uri="{FF2B5EF4-FFF2-40B4-BE49-F238E27FC236}">
                <a16:creationId xmlns:a16="http://schemas.microsoft.com/office/drawing/2014/main" id="{29F77817-EA20-404A-B9AB-C043BAFF6A93}"/>
              </a:ext>
            </a:extLst>
          </p:cNvPr>
          <p:cNvSpPr/>
          <p:nvPr/>
        </p:nvSpPr>
        <p:spPr>
          <a:xfrm>
            <a:off x="7356231" y="2578009"/>
            <a:ext cx="2189018" cy="232428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342900" indent="-342900">
              <a:buFont typeface="+mj-lt"/>
              <a:buAutoNum type="arabicPeriod"/>
            </a:pPr>
            <a:r>
              <a:rPr lang="de-DE" sz="1200" dirty="0">
                <a:solidFill>
                  <a:schemeClr val="tx1"/>
                </a:solidFill>
              </a:rPr>
              <a:t>Künftige Zahlungspflichten können </a:t>
            </a:r>
            <a:r>
              <a:rPr lang="de-DE" sz="1200" b="1" dirty="0">
                <a:solidFill>
                  <a:srgbClr val="FF0000"/>
                </a:solidFill>
              </a:rPr>
              <a:t>in den nächsten 12 Monaten</a:t>
            </a:r>
            <a:r>
              <a:rPr lang="de-DE" sz="1200" dirty="0">
                <a:solidFill>
                  <a:schemeClr val="tx1"/>
                </a:solidFill>
              </a:rPr>
              <a:t> nicht erfüllt werden </a:t>
            </a:r>
            <a:r>
              <a:rPr lang="de-DE" sz="1200" b="1" dirty="0">
                <a:solidFill>
                  <a:schemeClr val="tx1"/>
                </a:solidFill>
              </a:rPr>
              <a:t>und</a:t>
            </a:r>
          </a:p>
          <a:p>
            <a:pPr marL="342900" indent="-342900">
              <a:buFont typeface="+mj-lt"/>
              <a:buAutoNum type="arabicPeriod"/>
            </a:pPr>
            <a:r>
              <a:rPr lang="de-DE" sz="1200" dirty="0">
                <a:solidFill>
                  <a:schemeClr val="tx1"/>
                </a:solidFill>
              </a:rPr>
              <a:t>Negatives Reinvermögen (Liquidationswerte)</a:t>
            </a:r>
          </a:p>
        </p:txBody>
      </p:sp>
      <p:sp>
        <p:nvSpPr>
          <p:cNvPr id="22" name="Rechteck: abgerundete Ecken 21">
            <a:extLst>
              <a:ext uri="{FF2B5EF4-FFF2-40B4-BE49-F238E27FC236}">
                <a16:creationId xmlns:a16="http://schemas.microsoft.com/office/drawing/2014/main" id="{C3E2EE5C-E0D1-4626-8696-2B9231DB88AA}"/>
              </a:ext>
            </a:extLst>
          </p:cNvPr>
          <p:cNvSpPr/>
          <p:nvPr/>
        </p:nvSpPr>
        <p:spPr>
          <a:xfrm>
            <a:off x="1055440" y="5087813"/>
            <a:ext cx="2189018" cy="5023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Antragspflicht</a:t>
            </a:r>
          </a:p>
        </p:txBody>
      </p:sp>
      <p:sp>
        <p:nvSpPr>
          <p:cNvPr id="23" name="Rechteck: abgerundete Ecken 22">
            <a:extLst>
              <a:ext uri="{FF2B5EF4-FFF2-40B4-BE49-F238E27FC236}">
                <a16:creationId xmlns:a16="http://schemas.microsoft.com/office/drawing/2014/main" id="{D518EF4B-1918-402D-9DE5-C94D54D4A5A8}"/>
              </a:ext>
            </a:extLst>
          </p:cNvPr>
          <p:cNvSpPr/>
          <p:nvPr/>
        </p:nvSpPr>
        <p:spPr>
          <a:xfrm>
            <a:off x="7379322" y="5065006"/>
            <a:ext cx="2189018" cy="51227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Antragspflicht</a:t>
            </a:r>
          </a:p>
        </p:txBody>
      </p:sp>
      <p:sp>
        <p:nvSpPr>
          <p:cNvPr id="24" name="Rechteck: abgerundete Ecken 23">
            <a:extLst>
              <a:ext uri="{FF2B5EF4-FFF2-40B4-BE49-F238E27FC236}">
                <a16:creationId xmlns:a16="http://schemas.microsoft.com/office/drawing/2014/main" id="{C07B511F-6874-44B2-85DA-55C643E017A9}"/>
              </a:ext>
            </a:extLst>
          </p:cNvPr>
          <p:cNvSpPr/>
          <p:nvPr/>
        </p:nvSpPr>
        <p:spPr>
          <a:xfrm>
            <a:off x="4223792" y="5087813"/>
            <a:ext cx="2189018" cy="50236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Antragsrecht</a:t>
            </a:r>
          </a:p>
        </p:txBody>
      </p:sp>
      <p:sp>
        <p:nvSpPr>
          <p:cNvPr id="28" name="Rechteck: abgerundete Ecken 27">
            <a:extLst>
              <a:ext uri="{FF2B5EF4-FFF2-40B4-BE49-F238E27FC236}">
                <a16:creationId xmlns:a16="http://schemas.microsoft.com/office/drawing/2014/main" id="{A427FFC4-F79D-4F79-89D3-26CF7E1A4E01}"/>
              </a:ext>
            </a:extLst>
          </p:cNvPr>
          <p:cNvSpPr/>
          <p:nvPr/>
        </p:nvSpPr>
        <p:spPr>
          <a:xfrm>
            <a:off x="7176120" y="1715283"/>
            <a:ext cx="2926874" cy="4089981"/>
          </a:xfrm>
          <a:prstGeom prst="roundRect">
            <a:avLst/>
          </a:prstGeom>
          <a:noFill/>
          <a:ln w="412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2913757"/>
      </p:ext>
    </p:extLst>
  </p:cSld>
  <p:clrMapOvr>
    <a:masterClrMapping/>
  </p:clrMapOvr>
  <p:transition spd="slow"/>
</p:sld>
</file>

<file path=ppt/slides/slide3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9.5 Eröffnungsgründe für ein </a:t>
            </a:r>
            <a:r>
              <a:rPr lang="de-DE" altLang="de-DE" sz="1600" b="1">
                <a:solidFill>
                  <a:srgbClr val="00B0F0"/>
                </a:solidFill>
                <a:latin typeface="Century Gothic" panose="020B0502020202020204" pitchFamily="34" charset="0"/>
              </a:rPr>
              <a:t>Insolvenzverfahren (juristische </a:t>
            </a:r>
            <a:r>
              <a:rPr lang="de-DE" altLang="de-DE" sz="1600" b="1" dirty="0">
                <a:solidFill>
                  <a:srgbClr val="00B0F0"/>
                </a:solidFill>
                <a:latin typeface="Century Gothic" panose="020B0502020202020204" pitchFamily="34" charset="0"/>
              </a:rPr>
              <a:t>Personen); Forts.</a:t>
            </a: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graphicFrame>
        <p:nvGraphicFramePr>
          <p:cNvPr id="32" name="Tabelle 31">
            <a:extLst>
              <a:ext uri="{FF2B5EF4-FFF2-40B4-BE49-F238E27FC236}">
                <a16:creationId xmlns:a16="http://schemas.microsoft.com/office/drawing/2014/main" id="{14653D8A-5ACF-4490-9C25-509365B16CFE}"/>
              </a:ext>
            </a:extLst>
          </p:cNvPr>
          <p:cNvGraphicFramePr>
            <a:graphicFrameLocks noGrp="1"/>
          </p:cNvGraphicFramePr>
          <p:nvPr>
            <p:extLst>
              <p:ext uri="{D42A27DB-BD31-4B8C-83A1-F6EECF244321}">
                <p14:modId xmlns:p14="http://schemas.microsoft.com/office/powerpoint/2010/main" val="764044891"/>
              </p:ext>
            </p:extLst>
          </p:nvPr>
        </p:nvGraphicFramePr>
        <p:xfrm>
          <a:off x="1058441" y="1412776"/>
          <a:ext cx="9323810" cy="4785360"/>
        </p:xfrm>
        <a:graphic>
          <a:graphicData uri="http://schemas.openxmlformats.org/drawingml/2006/table">
            <a:tbl>
              <a:tblPr firstRow="1" bandRow="1">
                <a:tableStyleId>{5C22544A-7EE6-4342-B048-85BDC9FD1C3A}</a:tableStyleId>
              </a:tblPr>
              <a:tblGrid>
                <a:gridCol w="4605511">
                  <a:extLst>
                    <a:ext uri="{9D8B030D-6E8A-4147-A177-3AD203B41FA5}">
                      <a16:colId xmlns:a16="http://schemas.microsoft.com/office/drawing/2014/main" val="528248424"/>
                    </a:ext>
                  </a:extLst>
                </a:gridCol>
                <a:gridCol w="4718299">
                  <a:extLst>
                    <a:ext uri="{9D8B030D-6E8A-4147-A177-3AD203B41FA5}">
                      <a16:colId xmlns:a16="http://schemas.microsoft.com/office/drawing/2014/main" val="390166290"/>
                    </a:ext>
                  </a:extLst>
                </a:gridCol>
              </a:tblGrid>
              <a:tr h="370840">
                <a:tc gridSpan="2">
                  <a:txBody>
                    <a:bodyPr/>
                    <a:lstStyle/>
                    <a:p>
                      <a:pPr algn="ctr"/>
                      <a:r>
                        <a:rPr lang="de-DE" sz="1400" dirty="0"/>
                        <a:t>IDW S 11 „Beurteilung des Vorliegens von Insolvenzeröffnungsgründen“ (Stand: 13.12.2023)</a:t>
                      </a:r>
                    </a:p>
                  </a:txBody>
                  <a:tcPr anchor="ctr">
                    <a:solidFill>
                      <a:srgbClr val="00B0F0"/>
                    </a:solidFill>
                  </a:tcPr>
                </a:tc>
                <a:tc hMerge="1">
                  <a:txBody>
                    <a:bodyPr/>
                    <a:lstStyle/>
                    <a:p>
                      <a:endParaRPr lang="de-DE" sz="1600" dirty="0"/>
                    </a:p>
                  </a:txBody>
                  <a:tcPr/>
                </a:tc>
                <a:extLst>
                  <a:ext uri="{0D108BD9-81ED-4DB2-BD59-A6C34878D82A}">
                    <a16:rowId xmlns:a16="http://schemas.microsoft.com/office/drawing/2014/main" val="970209713"/>
                  </a:ext>
                </a:extLst>
              </a:tr>
              <a:tr h="370840">
                <a:tc gridSpan="2">
                  <a:txBody>
                    <a:bodyPr/>
                    <a:lstStyle/>
                    <a:p>
                      <a:pPr marL="342900" indent="-342900">
                        <a:buFont typeface="+mj-lt"/>
                        <a:buAutoNum type="arabicPeriod"/>
                      </a:pPr>
                      <a:r>
                        <a:rPr lang="de-DE" sz="1200" dirty="0"/>
                        <a:t>Vorbemerkungen</a:t>
                      </a:r>
                    </a:p>
                  </a:txBody>
                  <a:tcPr anchor="ctr">
                    <a:solidFill>
                      <a:srgbClr val="CCECFF"/>
                    </a:solidFill>
                  </a:tcPr>
                </a:tc>
                <a:tc hMerge="1">
                  <a:txBody>
                    <a:bodyPr/>
                    <a:lstStyle/>
                    <a:p>
                      <a:pPr marL="342900" indent="-342900">
                        <a:buFont typeface="+mj-lt"/>
                        <a:buAutoNum type="arabicPeriod"/>
                      </a:pPr>
                      <a:endParaRPr lang="de-DE" sz="1600" dirty="0"/>
                    </a:p>
                  </a:txBody>
                  <a:tcPr/>
                </a:tc>
                <a:extLst>
                  <a:ext uri="{0D108BD9-81ED-4DB2-BD59-A6C34878D82A}">
                    <a16:rowId xmlns:a16="http://schemas.microsoft.com/office/drawing/2014/main" val="3412678760"/>
                  </a:ext>
                </a:extLst>
              </a:tr>
              <a:tr h="370840">
                <a:tc gridSpan="2">
                  <a:txBody>
                    <a:bodyPr/>
                    <a:lstStyle/>
                    <a:p>
                      <a:pPr marL="342900" indent="-342900">
                        <a:buFont typeface="+mj-lt"/>
                        <a:buAutoNum type="arabicPeriod" startAt="2"/>
                      </a:pPr>
                      <a:r>
                        <a:rPr lang="de-DE" sz="1200" b="1" dirty="0"/>
                        <a:t>Verantwortung der gesetzlichen Vertreter </a:t>
                      </a:r>
                      <a:r>
                        <a:rPr lang="de-DE" sz="1200" dirty="0"/>
                        <a:t>zur Beurteilung des Vorliegens von Insolvenzeröffnungsgründen</a:t>
                      </a:r>
                    </a:p>
                  </a:txBody>
                  <a:tcPr>
                    <a:solidFill>
                      <a:schemeClr val="bg1">
                        <a:lumMod val="95000"/>
                      </a:schemeClr>
                    </a:solidFill>
                  </a:tcPr>
                </a:tc>
                <a:tc hMerge="1">
                  <a:txBody>
                    <a:bodyPr/>
                    <a:lstStyle/>
                    <a:p>
                      <a:endParaRPr lang="de-DE"/>
                    </a:p>
                  </a:txBody>
                  <a:tcPr/>
                </a:tc>
                <a:extLst>
                  <a:ext uri="{0D108BD9-81ED-4DB2-BD59-A6C34878D82A}">
                    <a16:rowId xmlns:a16="http://schemas.microsoft.com/office/drawing/2014/main" val="1612359838"/>
                  </a:ext>
                </a:extLst>
              </a:tr>
              <a:tr h="370840">
                <a:tc gridSpan="2">
                  <a:txBody>
                    <a:bodyPr/>
                    <a:lstStyle/>
                    <a:p>
                      <a:pPr marL="342900" indent="-342900">
                        <a:buFont typeface="+mj-lt"/>
                        <a:buAutoNum type="arabicPeriod" startAt="3"/>
                      </a:pPr>
                      <a:r>
                        <a:rPr lang="de-DE" sz="1200" dirty="0"/>
                        <a:t>Grundlagen für die Beurteilung von </a:t>
                      </a:r>
                      <a:r>
                        <a:rPr lang="de-DE" sz="1200" b="1" dirty="0"/>
                        <a:t>Insolvenzeröffnungsgründen</a:t>
                      </a:r>
                    </a:p>
                  </a:txBody>
                  <a:tcPr anchor="ctr">
                    <a:solidFill>
                      <a:srgbClr val="CCECFF"/>
                    </a:solidFill>
                  </a:tcPr>
                </a:tc>
                <a:tc hMerge="1">
                  <a:txBody>
                    <a:bodyPr/>
                    <a:lstStyle/>
                    <a:p>
                      <a:endParaRPr lang="de-DE"/>
                    </a:p>
                  </a:txBody>
                  <a:tcPr/>
                </a:tc>
                <a:extLst>
                  <a:ext uri="{0D108BD9-81ED-4DB2-BD59-A6C34878D82A}">
                    <a16:rowId xmlns:a16="http://schemas.microsoft.com/office/drawing/2014/main" val="1296063247"/>
                  </a:ext>
                </a:extLst>
              </a:tr>
              <a:tr h="370840">
                <a:tc>
                  <a:txBody>
                    <a:bodyPr/>
                    <a:lstStyle/>
                    <a:p>
                      <a:pPr marL="342900" indent="-342900">
                        <a:buFont typeface="+mj-lt"/>
                        <a:buAutoNum type="arabicPeriod" startAt="4"/>
                      </a:pPr>
                      <a:r>
                        <a:rPr lang="de-DE" sz="1200" dirty="0"/>
                        <a:t>Beurteilung </a:t>
                      </a:r>
                      <a:r>
                        <a:rPr lang="de-DE" sz="1200" b="1" dirty="0">
                          <a:solidFill>
                            <a:schemeClr val="bg1"/>
                          </a:solidFill>
                          <a:highlight>
                            <a:srgbClr val="FF0000"/>
                          </a:highlight>
                        </a:rPr>
                        <a:t>eingetretener Zahlungsunfähigkeit</a:t>
                      </a:r>
                      <a:br>
                        <a:rPr lang="de-DE" sz="1200" b="1" dirty="0">
                          <a:solidFill>
                            <a:schemeClr val="bg1"/>
                          </a:solidFill>
                          <a:highlight>
                            <a:srgbClr val="FF0000"/>
                          </a:highlight>
                        </a:rPr>
                      </a:br>
                      <a:r>
                        <a:rPr lang="de-DE" sz="1200" dirty="0"/>
                        <a:t>(§ 17 InsO)</a:t>
                      </a:r>
                    </a:p>
                  </a:txBody>
                  <a:tcPr>
                    <a:solidFill>
                      <a:schemeClr val="bg1">
                        <a:lumMod val="95000"/>
                      </a:schemeClr>
                    </a:solidFill>
                  </a:tcPr>
                </a:tc>
                <a:tc>
                  <a:txBody>
                    <a:bodyPr/>
                    <a:lstStyle/>
                    <a:p>
                      <a:pPr marL="342900" indent="-342900">
                        <a:buFont typeface="+mj-lt"/>
                        <a:buAutoNum type="arabicPeriod"/>
                      </a:pPr>
                      <a:r>
                        <a:rPr lang="de-DE" sz="1200" dirty="0"/>
                        <a:t>Grundlagen (Zahlungsunfähigkeit/</a:t>
                      </a:r>
                      <a:r>
                        <a:rPr lang="de-DE" sz="1200" b="1" dirty="0"/>
                        <a:t>Zahlungsstockung</a:t>
                      </a:r>
                      <a:r>
                        <a:rPr lang="de-DE" sz="1200" dirty="0"/>
                        <a:t>/</a:t>
                      </a:r>
                      <a:br>
                        <a:rPr lang="de-DE" sz="1200" dirty="0"/>
                      </a:br>
                      <a:r>
                        <a:rPr lang="de-DE" sz="1200" b="1" dirty="0"/>
                        <a:t>Zahlungseinstellung</a:t>
                      </a:r>
                      <a:r>
                        <a:rPr lang="de-DE" sz="1200" dirty="0"/>
                        <a:t>)</a:t>
                      </a:r>
                    </a:p>
                    <a:p>
                      <a:pPr marL="342900" lvl="0" indent="-342900">
                        <a:buFont typeface="+mj-lt"/>
                        <a:buAutoNum type="arabicPeriod"/>
                      </a:pPr>
                      <a:r>
                        <a:rPr lang="de-DE" sz="1200" b="1" dirty="0"/>
                        <a:t>Finanzstatus</a:t>
                      </a:r>
                      <a:r>
                        <a:rPr lang="de-DE" sz="1200" dirty="0"/>
                        <a:t> und Finanzplan als Grundlage </a:t>
                      </a:r>
                      <a:r>
                        <a:rPr lang="de-DE" sz="1200"/>
                        <a:t>zur Beurteilung</a:t>
                      </a:r>
                      <a:br>
                        <a:rPr lang="de-DE" sz="1200"/>
                      </a:br>
                      <a:r>
                        <a:rPr lang="de-DE" sz="1200"/>
                        <a:t>der </a:t>
                      </a:r>
                      <a:r>
                        <a:rPr lang="de-DE" sz="1200" dirty="0"/>
                        <a:t>Zahlungsunfähigkeit (</a:t>
                      </a:r>
                      <a:r>
                        <a:rPr lang="de-DE" sz="1200" b="1" dirty="0">
                          <a:solidFill>
                            <a:srgbClr val="FF0000"/>
                          </a:solidFill>
                        </a:rPr>
                        <a:t>ex-ante-Betrachtung</a:t>
                      </a:r>
                      <a:r>
                        <a:rPr lang="de-DE" sz="1200" dirty="0"/>
                        <a:t>)</a:t>
                      </a:r>
                    </a:p>
                    <a:p>
                      <a:pPr marL="342900" lvl="0" indent="-342900">
                        <a:buFont typeface="+mj-lt"/>
                        <a:buAutoNum type="arabicPeriod"/>
                      </a:pPr>
                      <a:r>
                        <a:rPr lang="de-DE" sz="1200" dirty="0"/>
                        <a:t>Besonderheiten bei </a:t>
                      </a:r>
                      <a:r>
                        <a:rPr lang="de-DE" sz="1200" b="1" dirty="0"/>
                        <a:t>Cash-Pooling-Systemen</a:t>
                      </a:r>
                    </a:p>
                    <a:p>
                      <a:pPr marL="342900" lvl="0" indent="-342900">
                        <a:buFont typeface="+mj-lt"/>
                        <a:buAutoNum type="arabicPeriod"/>
                      </a:pPr>
                      <a:r>
                        <a:rPr lang="de-DE" sz="1200" dirty="0"/>
                        <a:t>Ermittlung des Zeitpunkts des </a:t>
                      </a:r>
                      <a:r>
                        <a:rPr lang="de-DE" sz="1200" b="1" dirty="0"/>
                        <a:t>Eintritts </a:t>
                      </a:r>
                      <a:r>
                        <a:rPr lang="de-DE" sz="1200" b="1"/>
                        <a:t>der Zahlungs-</a:t>
                      </a:r>
                      <a:br>
                        <a:rPr lang="de-DE" sz="1200" b="1"/>
                      </a:br>
                      <a:r>
                        <a:rPr lang="de-DE" sz="1200" b="1"/>
                        <a:t>unfähigkeit in </a:t>
                      </a:r>
                      <a:r>
                        <a:rPr lang="de-DE" sz="1200" b="1" dirty="0"/>
                        <a:t>der Vergangenheit </a:t>
                      </a:r>
                      <a:br>
                        <a:rPr lang="de-DE" sz="1200" b="1" dirty="0"/>
                      </a:br>
                      <a:r>
                        <a:rPr lang="de-DE" sz="1200" b="1" dirty="0"/>
                        <a:t>(</a:t>
                      </a:r>
                      <a:r>
                        <a:rPr lang="de-DE" sz="1200" b="1" dirty="0">
                          <a:solidFill>
                            <a:srgbClr val="FF0000"/>
                          </a:solidFill>
                        </a:rPr>
                        <a:t>ex-post-Betrachtung</a:t>
                      </a:r>
                      <a:r>
                        <a:rPr lang="de-DE" sz="1200" b="1" dirty="0"/>
                        <a:t>)</a:t>
                      </a:r>
                    </a:p>
                  </a:txBody>
                  <a:tcPr>
                    <a:solidFill>
                      <a:schemeClr val="bg1">
                        <a:lumMod val="95000"/>
                      </a:schemeClr>
                    </a:solidFill>
                  </a:tcPr>
                </a:tc>
                <a:extLst>
                  <a:ext uri="{0D108BD9-81ED-4DB2-BD59-A6C34878D82A}">
                    <a16:rowId xmlns:a16="http://schemas.microsoft.com/office/drawing/2014/main" val="857484768"/>
                  </a:ext>
                </a:extLst>
              </a:tr>
              <a:tr h="370840">
                <a:tc>
                  <a:txBody>
                    <a:bodyPr/>
                    <a:lstStyle/>
                    <a:p>
                      <a:pPr marL="342900" indent="-342900">
                        <a:buFont typeface="+mj-lt"/>
                        <a:buAutoNum type="arabicPeriod" startAt="5"/>
                      </a:pPr>
                      <a:r>
                        <a:rPr lang="de-DE" sz="1200" dirty="0"/>
                        <a:t>Beurteilung einer </a:t>
                      </a:r>
                      <a:r>
                        <a:rPr lang="de-DE" sz="1200" b="1" dirty="0">
                          <a:solidFill>
                            <a:schemeClr val="bg1"/>
                          </a:solidFill>
                          <a:highlight>
                            <a:srgbClr val="FF0000"/>
                          </a:highlight>
                        </a:rPr>
                        <a:t>Überschuldung</a:t>
                      </a:r>
                      <a:r>
                        <a:rPr lang="de-DE" sz="1200" dirty="0"/>
                        <a:t> (§ 19 InsO)</a:t>
                      </a:r>
                    </a:p>
                  </a:txBody>
                  <a:tcPr>
                    <a:solidFill>
                      <a:srgbClr val="CCECFF"/>
                    </a:solidFill>
                  </a:tcPr>
                </a:tc>
                <a:tc>
                  <a:txBody>
                    <a:bodyPr/>
                    <a:lstStyle/>
                    <a:p>
                      <a:pPr marL="342900" indent="-342900">
                        <a:buFont typeface="+mj-lt"/>
                        <a:buAutoNum type="arabicPeriod"/>
                      </a:pPr>
                      <a:r>
                        <a:rPr lang="de-DE" sz="1200" dirty="0"/>
                        <a:t>Grundlagen/Aufbau und </a:t>
                      </a:r>
                      <a:r>
                        <a:rPr lang="de-DE" sz="1200" b="1" dirty="0"/>
                        <a:t>Bestandteile einer Überschuldungsprüfung</a:t>
                      </a:r>
                    </a:p>
                    <a:p>
                      <a:pPr marL="342900" indent="-342900">
                        <a:buFont typeface="+mj-lt"/>
                        <a:buAutoNum type="arabicPeriod"/>
                      </a:pPr>
                      <a:r>
                        <a:rPr lang="de-DE" sz="1200" b="1" dirty="0">
                          <a:solidFill>
                            <a:srgbClr val="FF0000"/>
                          </a:solidFill>
                        </a:rPr>
                        <a:t>Fortbestehensprognose</a:t>
                      </a:r>
                    </a:p>
                    <a:p>
                      <a:pPr marL="342900" indent="-342900">
                        <a:buFont typeface="+mj-lt"/>
                        <a:buAutoNum type="arabicPeriod"/>
                      </a:pPr>
                      <a:r>
                        <a:rPr lang="de-DE" sz="1200" b="1" dirty="0">
                          <a:solidFill>
                            <a:srgbClr val="FF0000"/>
                          </a:solidFill>
                        </a:rPr>
                        <a:t>Überschuldungsstatus</a:t>
                      </a:r>
                    </a:p>
                    <a:p>
                      <a:pPr marL="342900" indent="-342900">
                        <a:buFont typeface="+mj-lt"/>
                        <a:buAutoNum type="arabicPeriod"/>
                      </a:pPr>
                      <a:r>
                        <a:rPr lang="de-DE" sz="1200" b="1" dirty="0"/>
                        <a:t>Beurteilung des Vorliegens der Überschuldung</a:t>
                      </a:r>
                    </a:p>
                  </a:txBody>
                  <a:tcPr>
                    <a:solidFill>
                      <a:srgbClr val="CCECFF"/>
                    </a:solidFill>
                  </a:tcPr>
                </a:tc>
                <a:extLst>
                  <a:ext uri="{0D108BD9-81ED-4DB2-BD59-A6C34878D82A}">
                    <a16:rowId xmlns:a16="http://schemas.microsoft.com/office/drawing/2014/main" val="4013377462"/>
                  </a:ext>
                </a:extLst>
              </a:tr>
              <a:tr h="370840">
                <a:tc gridSpan="2">
                  <a:txBody>
                    <a:bodyPr/>
                    <a:lstStyle/>
                    <a:p>
                      <a:pPr marL="342900" indent="-342900">
                        <a:buFont typeface="+mj-lt"/>
                        <a:buAutoNum type="arabicPeriod" startAt="6"/>
                      </a:pPr>
                      <a:r>
                        <a:rPr lang="de-DE" sz="1200" dirty="0"/>
                        <a:t>Beurteilung </a:t>
                      </a:r>
                      <a:r>
                        <a:rPr lang="de-DE" sz="1200" b="1" dirty="0">
                          <a:solidFill>
                            <a:schemeClr val="bg1"/>
                          </a:solidFill>
                          <a:highlight>
                            <a:srgbClr val="FF0000"/>
                          </a:highlight>
                        </a:rPr>
                        <a:t>drohender Zahlungsunfähigkeit</a:t>
                      </a:r>
                      <a:r>
                        <a:rPr lang="de-DE" sz="1200" b="1" dirty="0">
                          <a:solidFill>
                            <a:schemeClr val="bg1"/>
                          </a:solidFill>
                        </a:rPr>
                        <a:t> </a:t>
                      </a:r>
                      <a:r>
                        <a:rPr lang="de-DE" sz="1200" dirty="0"/>
                        <a:t>(§ 18 InsO)</a:t>
                      </a:r>
                    </a:p>
                  </a:txBody>
                  <a:tcPr anchor="ctr">
                    <a:solidFill>
                      <a:schemeClr val="bg1">
                        <a:lumMod val="95000"/>
                      </a:schemeClr>
                    </a:solidFill>
                  </a:tcPr>
                </a:tc>
                <a:tc hMerge="1">
                  <a:txBody>
                    <a:bodyPr/>
                    <a:lstStyle/>
                    <a:p>
                      <a:pPr marL="342900" indent="-342900">
                        <a:buFont typeface="+mj-lt"/>
                        <a:buAutoNum type="arabicPeriod" startAt="6"/>
                      </a:pPr>
                      <a:endParaRPr lang="de-DE" sz="1600" dirty="0"/>
                    </a:p>
                  </a:txBody>
                  <a:tcPr/>
                </a:tc>
                <a:extLst>
                  <a:ext uri="{0D108BD9-81ED-4DB2-BD59-A6C34878D82A}">
                    <a16:rowId xmlns:a16="http://schemas.microsoft.com/office/drawing/2014/main" val="3216700981"/>
                  </a:ext>
                </a:extLst>
              </a:tr>
              <a:tr h="370840">
                <a:tc gridSpan="2">
                  <a:txBody>
                    <a:bodyPr/>
                    <a:lstStyle/>
                    <a:p>
                      <a:pPr marL="342900" indent="-342900">
                        <a:buFont typeface="+mj-lt"/>
                        <a:buAutoNum type="arabicPeriod" startAt="7"/>
                      </a:pPr>
                      <a:r>
                        <a:rPr lang="de-DE" sz="1200" b="1" dirty="0"/>
                        <a:t>Änderung</a:t>
                      </a:r>
                      <a:r>
                        <a:rPr lang="de-DE" sz="1200" dirty="0"/>
                        <a:t> der </a:t>
                      </a:r>
                      <a:r>
                        <a:rPr lang="de-DE" sz="1200" b="1" dirty="0"/>
                        <a:t>Insolvenzantragspflichten</a:t>
                      </a:r>
                      <a:r>
                        <a:rPr lang="de-DE" sz="1200" dirty="0"/>
                        <a:t> aufgrund </a:t>
                      </a:r>
                      <a:r>
                        <a:rPr lang="de-DE" sz="1200" b="1" dirty="0"/>
                        <a:t>Corona und Ukraine-Krieg</a:t>
                      </a:r>
                    </a:p>
                  </a:txBody>
                  <a:tcPr anchor="ctr">
                    <a:solidFill>
                      <a:srgbClr val="CCECFF"/>
                    </a:solidFill>
                  </a:tcPr>
                </a:tc>
                <a:tc hMerge="1">
                  <a:txBody>
                    <a:bodyPr/>
                    <a:lstStyle/>
                    <a:p>
                      <a:pPr marL="342900" indent="-342900">
                        <a:buFont typeface="+mj-lt"/>
                        <a:buAutoNum type="arabicPeriod" startAt="7"/>
                      </a:pPr>
                      <a:endParaRPr lang="de-DE" sz="1600" dirty="0"/>
                    </a:p>
                  </a:txBody>
                  <a:tcPr/>
                </a:tc>
                <a:extLst>
                  <a:ext uri="{0D108BD9-81ED-4DB2-BD59-A6C34878D82A}">
                    <a16:rowId xmlns:a16="http://schemas.microsoft.com/office/drawing/2014/main" val="2915284906"/>
                  </a:ext>
                </a:extLst>
              </a:tr>
            </a:tbl>
          </a:graphicData>
        </a:graphic>
      </p:graphicFrame>
    </p:spTree>
    <p:extLst>
      <p:ext uri="{BB962C8B-B14F-4D97-AF65-F5344CB8AC3E}">
        <p14:creationId xmlns:p14="http://schemas.microsoft.com/office/powerpoint/2010/main" val="506203312"/>
      </p:ext>
    </p:extLst>
  </p:cSld>
  <p:clrMapOvr>
    <a:masterClrMapping/>
  </p:clrMapOvr>
  <p:transition spd="slow"/>
</p:sld>
</file>

<file path=ppt/slides/slide3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63916" y="1069988"/>
            <a:ext cx="1080135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9.5.1 Planungsrechnungen im Rahmen </a:t>
            </a:r>
            <a:r>
              <a:rPr lang="de-DE" altLang="de-DE" sz="1600" b="1">
                <a:solidFill>
                  <a:srgbClr val="00B0F0"/>
                </a:solidFill>
                <a:latin typeface="Century Gothic" panose="020B0502020202020204" pitchFamily="34" charset="0"/>
              </a:rPr>
              <a:t>von Restrukturierungsüberlegungen</a:t>
            </a:r>
            <a:endParaRPr lang="de-DE" altLang="de-DE" sz="1600" b="1" dirty="0">
              <a:solidFill>
                <a:srgbClr val="00B0F0"/>
              </a:solidFill>
              <a:latin typeface="Century Gothic" panose="020B0502020202020204" pitchFamily="34" charset="0"/>
            </a:endParaRPr>
          </a:p>
          <a:p>
            <a:pPr marL="180975" indent="0">
              <a:lnSpc>
                <a:spcPct val="100000"/>
              </a:lnSpc>
              <a:spcBef>
                <a:spcPts val="600"/>
              </a:spcBef>
              <a:spcAft>
                <a:spcPts val="600"/>
              </a:spcAft>
              <a:tabLst>
                <a:tab pos="628650" algn="l"/>
              </a:tabLst>
              <a:defRPr/>
            </a:pPr>
            <a:r>
              <a:rPr lang="de-DE" sz="1600" dirty="0">
                <a:latin typeface="Century Gothic" panose="020B0502020202020204" pitchFamily="34" charset="0"/>
              </a:rPr>
              <a:t>Seit der Verabschiedung des </a:t>
            </a:r>
            <a:r>
              <a:rPr lang="de-DE" sz="1600" dirty="0" err="1">
                <a:latin typeface="Century Gothic" panose="020B0502020202020204" pitchFamily="34" charset="0"/>
              </a:rPr>
              <a:t>StaRUG</a:t>
            </a:r>
            <a:r>
              <a:rPr lang="de-DE" sz="1600" dirty="0">
                <a:latin typeface="Century Gothic" panose="020B0502020202020204" pitchFamily="34" charset="0"/>
              </a:rPr>
              <a:t> gibt es grundsätzlich </a:t>
            </a:r>
            <a:r>
              <a:rPr lang="de-DE" sz="1600" b="1">
                <a:latin typeface="Century Gothic" panose="020B0502020202020204" pitchFamily="34" charset="0"/>
              </a:rPr>
              <a:t>drei Möglichkeiten</a:t>
            </a:r>
            <a:br>
              <a:rPr lang="de-DE" sz="1600" b="1">
                <a:latin typeface="Century Gothic" panose="020B0502020202020204" pitchFamily="34" charset="0"/>
              </a:rPr>
            </a:br>
            <a:r>
              <a:rPr lang="de-DE" sz="1600" b="1">
                <a:latin typeface="Century Gothic" panose="020B0502020202020204" pitchFamily="34" charset="0"/>
              </a:rPr>
              <a:t>der Restrukturierung</a:t>
            </a:r>
            <a:r>
              <a:rPr lang="de-DE" sz="1600">
                <a:latin typeface="Century Gothic" panose="020B0502020202020204" pitchFamily="34" charset="0"/>
              </a:rPr>
              <a:t> </a:t>
            </a:r>
            <a:r>
              <a:rPr lang="de-DE" sz="1600" dirty="0">
                <a:latin typeface="Century Gothic" panose="020B0502020202020204" pitchFamily="34" charset="0"/>
              </a:rPr>
              <a:t>im Rahmen </a:t>
            </a:r>
            <a:r>
              <a:rPr lang="de-DE" sz="1600">
                <a:latin typeface="Century Gothic" panose="020B0502020202020204" pitchFamily="34" charset="0"/>
              </a:rPr>
              <a:t>von Unternehmenskrisen, siehe Grafik umseitig.</a:t>
            </a:r>
            <a:endParaRPr lang="de-DE" sz="1600" dirty="0">
              <a:highlight>
                <a:srgbClr val="FFFF00"/>
              </a:highlight>
              <a:latin typeface="Century Gothic" panose="020B0502020202020204" pitchFamily="34" charset="0"/>
            </a:endParaRPr>
          </a:p>
          <a:p>
            <a:pPr marL="180975" indent="0">
              <a:lnSpc>
                <a:spcPct val="100000"/>
              </a:lnSpc>
              <a:spcBef>
                <a:spcPts val="600"/>
              </a:spcBef>
              <a:spcAft>
                <a:spcPts val="600"/>
              </a:spcAft>
              <a:tabLst>
                <a:tab pos="628650" algn="l"/>
              </a:tabLst>
              <a:defRPr/>
            </a:pPr>
            <a:r>
              <a:rPr lang="de-DE" sz="1600" dirty="0">
                <a:latin typeface="Century Gothic" panose="020B0502020202020204" pitchFamily="34" charset="0"/>
              </a:rPr>
              <a:t>Bei Nutzung dieser Möglichkeiten zur Restrukturierung sind bei der Planung, </a:t>
            </a:r>
            <a:r>
              <a:rPr lang="de-DE" sz="1600">
                <a:latin typeface="Century Gothic" panose="020B0502020202020204" pitchFamily="34" charset="0"/>
              </a:rPr>
              <a:t>bzw.</a:t>
            </a:r>
            <a:br>
              <a:rPr lang="de-DE" sz="1600">
                <a:latin typeface="Century Gothic" panose="020B0502020202020204" pitchFamily="34" charset="0"/>
              </a:rPr>
            </a:br>
            <a:r>
              <a:rPr lang="de-DE" sz="1600">
                <a:latin typeface="Century Gothic" panose="020B0502020202020204" pitchFamily="34" charset="0"/>
              </a:rPr>
              <a:t>im </a:t>
            </a:r>
            <a:r>
              <a:rPr lang="de-DE" sz="1600" dirty="0">
                <a:latin typeface="Century Gothic" panose="020B0502020202020204" pitchFamily="34" charset="0"/>
              </a:rPr>
              <a:t>Rahmen des Verfahrens, stets begleitend Finanzpläne aufzustellen, wie z. B.</a:t>
            </a:r>
          </a:p>
          <a:p>
            <a:pPr marL="466725" indent="-285750">
              <a:lnSpc>
                <a:spcPct val="100000"/>
              </a:lnSpc>
              <a:spcBef>
                <a:spcPts val="600"/>
              </a:spcBef>
              <a:spcAft>
                <a:spcPts val="600"/>
              </a:spcAft>
              <a:buFont typeface="Arial" panose="020B0604020202020204" pitchFamily="34" charset="0"/>
              <a:buChar char="•"/>
              <a:tabLst>
                <a:tab pos="628650" algn="l"/>
              </a:tabLst>
              <a:defRPr/>
            </a:pPr>
            <a:r>
              <a:rPr lang="de-DE" sz="1600" b="1" dirty="0">
                <a:latin typeface="Century Gothic" panose="020B0502020202020204" pitchFamily="34" charset="0"/>
              </a:rPr>
              <a:t>im Vorfeld </a:t>
            </a:r>
            <a:r>
              <a:rPr lang="de-DE" sz="1600" dirty="0">
                <a:latin typeface="Century Gothic" panose="020B0502020202020204" pitchFamily="34" charset="0"/>
              </a:rPr>
              <a:t>bei der </a:t>
            </a:r>
            <a:r>
              <a:rPr lang="de-DE" sz="1600" b="1" dirty="0">
                <a:latin typeface="Century Gothic" panose="020B0502020202020204" pitchFamily="34" charset="0"/>
              </a:rPr>
              <a:t>Prüfung,</a:t>
            </a:r>
          </a:p>
          <a:p>
            <a:pPr marL="733425" indent="-285750">
              <a:lnSpc>
                <a:spcPct val="100000"/>
              </a:lnSpc>
              <a:spcBef>
                <a:spcPts val="600"/>
              </a:spcBef>
              <a:spcAft>
                <a:spcPts val="600"/>
              </a:spcAft>
              <a:buFont typeface="Symbol" panose="05050102010706020507" pitchFamily="18" charset="2"/>
              <a:buChar char="-"/>
              <a:tabLst>
                <a:tab pos="628650" algn="l"/>
              </a:tabLst>
              <a:defRPr/>
            </a:pPr>
            <a:r>
              <a:rPr lang="de-DE" sz="1600" b="1" dirty="0">
                <a:latin typeface="Century Gothic" panose="020B0502020202020204" pitchFamily="34" charset="0"/>
              </a:rPr>
              <a:t>ob Zahlungsunfähigkeit, </a:t>
            </a:r>
          </a:p>
          <a:p>
            <a:pPr marL="733425" indent="-285750">
              <a:lnSpc>
                <a:spcPct val="100000"/>
              </a:lnSpc>
              <a:spcBef>
                <a:spcPts val="600"/>
              </a:spcBef>
              <a:spcAft>
                <a:spcPts val="600"/>
              </a:spcAft>
              <a:buFont typeface="Symbol" panose="05050102010706020507" pitchFamily="18" charset="2"/>
              <a:buChar char="-"/>
              <a:tabLst>
                <a:tab pos="628650" algn="l"/>
              </a:tabLst>
              <a:defRPr/>
            </a:pPr>
            <a:r>
              <a:rPr lang="de-DE" sz="1600" b="1" dirty="0">
                <a:latin typeface="Century Gothic" panose="020B0502020202020204" pitchFamily="34" charset="0"/>
              </a:rPr>
              <a:t>ob Überschuldung </a:t>
            </a:r>
          </a:p>
          <a:p>
            <a:pPr marL="733425" indent="-285750">
              <a:lnSpc>
                <a:spcPct val="100000"/>
              </a:lnSpc>
              <a:spcBef>
                <a:spcPts val="600"/>
              </a:spcBef>
              <a:spcAft>
                <a:spcPts val="600"/>
              </a:spcAft>
              <a:buFont typeface="Symbol" panose="05050102010706020507" pitchFamily="18" charset="2"/>
              <a:buChar char="-"/>
              <a:tabLst>
                <a:tab pos="628650" algn="l"/>
              </a:tabLst>
              <a:defRPr/>
            </a:pPr>
            <a:r>
              <a:rPr lang="de-DE" sz="1600" dirty="0">
                <a:latin typeface="Century Gothic" panose="020B0502020202020204" pitchFamily="34" charset="0"/>
              </a:rPr>
              <a:t>oder ob keines von beidem vorliegt</a:t>
            </a:r>
          </a:p>
          <a:p>
            <a:pPr marL="466725" indent="-285750">
              <a:lnSpc>
                <a:spcPct val="100000"/>
              </a:lnSpc>
              <a:spcBef>
                <a:spcPts val="600"/>
              </a:spcBef>
              <a:spcAft>
                <a:spcPts val="600"/>
              </a:spcAft>
              <a:buFont typeface="Arial" panose="020B0604020202020204" pitchFamily="34" charset="0"/>
              <a:buChar char="•"/>
              <a:tabLst>
                <a:tab pos="628650" algn="l"/>
              </a:tabLst>
              <a:defRPr/>
            </a:pPr>
            <a:r>
              <a:rPr lang="de-DE" sz="1600" dirty="0">
                <a:latin typeface="Century Gothic" panose="020B0502020202020204" pitchFamily="34" charset="0"/>
              </a:rPr>
              <a:t>Überprüfung, dass </a:t>
            </a:r>
            <a:r>
              <a:rPr lang="de-DE" sz="1600" b="1" dirty="0">
                <a:latin typeface="Century Gothic" panose="020B0502020202020204" pitchFamily="34" charset="0"/>
              </a:rPr>
              <a:t>keine Überschuldung</a:t>
            </a:r>
            <a:r>
              <a:rPr lang="de-DE" sz="1600" dirty="0">
                <a:latin typeface="Century Gothic" panose="020B0502020202020204" pitchFamily="34" charset="0"/>
              </a:rPr>
              <a:t> im </a:t>
            </a:r>
            <a:r>
              <a:rPr lang="de-DE" sz="1600" b="1" dirty="0">
                <a:latin typeface="Century Gothic" panose="020B0502020202020204" pitchFamily="34" charset="0"/>
              </a:rPr>
              <a:t>Verlauf einer Sanierung eintritt</a:t>
            </a:r>
          </a:p>
          <a:p>
            <a:pPr marL="466725" indent="-285750">
              <a:lnSpc>
                <a:spcPct val="100000"/>
              </a:lnSpc>
              <a:spcBef>
                <a:spcPts val="600"/>
              </a:spcBef>
              <a:spcAft>
                <a:spcPts val="600"/>
              </a:spcAft>
              <a:buFont typeface="Arial" panose="020B0604020202020204" pitchFamily="34" charset="0"/>
              <a:buChar char="•"/>
              <a:tabLst>
                <a:tab pos="628650" algn="l"/>
              </a:tabLst>
              <a:defRPr/>
            </a:pPr>
            <a:r>
              <a:rPr lang="de-DE" sz="1600" dirty="0">
                <a:latin typeface="Century Gothic" panose="020B0502020202020204" pitchFamily="34" charset="0"/>
              </a:rPr>
              <a:t>als Anlage zu dem Restrukturierungsplan </a:t>
            </a: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5" name="Textfeld 4">
            <a:extLst>
              <a:ext uri="{FF2B5EF4-FFF2-40B4-BE49-F238E27FC236}">
                <a16:creationId xmlns:a16="http://schemas.microsoft.com/office/drawing/2014/main" id="{6ED61563-9A89-4FAF-B750-4D878225CD72}"/>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83309141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7D73F4EE-4C3C-425E-B522-4A6039885B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
        <p:nvSpPr>
          <p:cNvPr id="7" name="Rectangle 2">
            <a:extLst>
              <a:ext uri="{FF2B5EF4-FFF2-40B4-BE49-F238E27FC236}">
                <a16:creationId xmlns:a16="http://schemas.microsoft.com/office/drawing/2014/main" id="{385C88A8-4EB0-4622-B80B-F91571B3FBC8}"/>
              </a:ext>
            </a:extLst>
          </p:cNvPr>
          <p:cNvSpPr txBox="1">
            <a:spLocks/>
          </p:cNvSpPr>
          <p:nvPr/>
        </p:nvSpPr>
        <p:spPr bwMode="auto">
          <a:xfrm>
            <a:off x="1054800" y="556437"/>
            <a:ext cx="93281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3763" indent="-893763">
              <a:spcBef>
                <a:spcPts val="600"/>
              </a:spcBef>
              <a:spcAft>
                <a:spcPts val="1200"/>
              </a:spcAft>
              <a:tabLst>
                <a:tab pos="444500" algn="l"/>
              </a:tabLst>
            </a:pPr>
            <a:r>
              <a:rPr lang="de-DE" altLang="de-DE" sz="2800" b="1" dirty="0">
                <a:latin typeface="Century Gothic" panose="020B0502020202020204" pitchFamily="34" charset="0"/>
              </a:rPr>
              <a:t>2.3	</a:t>
            </a:r>
            <a:r>
              <a:rPr lang="de-DE" sz="2800" b="1" dirty="0">
                <a:latin typeface="Century Gothic" panose="020B0502020202020204" pitchFamily="34" charset="0"/>
              </a:rPr>
              <a:t>Identifizierung und Beurteilung der Risiken wesentlicher falscher Darstellungen</a:t>
            </a:r>
          </a:p>
          <a:p>
            <a:pPr marL="2722563" lvl="4" indent="-893763">
              <a:spcBef>
                <a:spcPts val="600"/>
              </a:spcBef>
              <a:spcAft>
                <a:spcPts val="600"/>
              </a:spcAft>
              <a:tabLst>
                <a:tab pos="444500" algn="l"/>
              </a:tabLst>
            </a:pPr>
            <a:r>
              <a:rPr lang="de-DE" b="1" dirty="0">
                <a:latin typeface="Century Gothic" panose="020B0502020202020204" pitchFamily="34" charset="0"/>
              </a:rPr>
              <a:t>2.3.1	</a:t>
            </a:r>
            <a:r>
              <a:rPr lang="de-DE" dirty="0">
                <a:latin typeface="Century Gothic" panose="020B0502020202020204" pitchFamily="34" charset="0"/>
              </a:rPr>
              <a:t>Ermittlung von Schätzwerten: Verhältnis der Risikofaktoren</a:t>
            </a:r>
            <a:endParaRPr lang="de-DE" b="1" dirty="0">
              <a:latin typeface="Century Gothic" panose="020B0502020202020204" pitchFamily="34" charset="0"/>
            </a:endParaRPr>
          </a:p>
          <a:p>
            <a:pPr marL="2722563" lvl="4" indent="-893763">
              <a:spcBef>
                <a:spcPts val="600"/>
              </a:spcBef>
              <a:spcAft>
                <a:spcPts val="600"/>
              </a:spcAft>
              <a:tabLst>
                <a:tab pos="444500" algn="l"/>
              </a:tabLst>
            </a:pPr>
            <a:r>
              <a:rPr lang="de-DE" b="1" dirty="0">
                <a:latin typeface="Century Gothic" panose="020B0502020202020204" pitchFamily="34" charset="0"/>
              </a:rPr>
              <a:t>2.3.2	</a:t>
            </a:r>
            <a:r>
              <a:rPr lang="de-DE" dirty="0">
                <a:latin typeface="Century Gothic" panose="020B0502020202020204" pitchFamily="34" charset="0"/>
              </a:rPr>
              <a:t>Spektrum inhärenter Risiken bei Schätzwerten</a:t>
            </a:r>
            <a:endParaRPr lang="de-DE" b="0" dirty="0">
              <a:latin typeface="Century Gothic" panose="020B0502020202020204" pitchFamily="34" charset="0"/>
            </a:endParaRPr>
          </a:p>
        </p:txBody>
      </p:sp>
    </p:spTree>
    <p:extLst>
      <p:ext uri="{BB962C8B-B14F-4D97-AF65-F5344CB8AC3E}">
        <p14:creationId xmlns:p14="http://schemas.microsoft.com/office/powerpoint/2010/main" val="942796909"/>
      </p:ext>
    </p:extLst>
  </p:cSld>
  <p:clrMapOvr>
    <a:masterClrMapping/>
  </p:clrMapOvr>
  <p:transition spd="slow"/>
</p:sld>
</file>

<file path=ppt/slides/slide3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290" y="1077948"/>
            <a:ext cx="10801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9.5.1 Planungsrechnungen im Rahmen </a:t>
            </a:r>
            <a:r>
              <a:rPr lang="de-DE" altLang="de-DE" sz="1600" b="1">
                <a:solidFill>
                  <a:srgbClr val="00B0F0"/>
                </a:solidFill>
                <a:latin typeface="Century Gothic" panose="020B0502020202020204" pitchFamily="34" charset="0"/>
              </a:rPr>
              <a:t>von Restrukturierungsüberlegungen</a:t>
            </a:r>
            <a:r>
              <a:rPr lang="de-DE" altLang="de-DE" sz="1600" b="1" dirty="0">
                <a:solidFill>
                  <a:srgbClr val="00B0F0"/>
                </a:solidFill>
                <a:latin typeface="Century Gothic" panose="020B0502020202020204" pitchFamily="34" charset="0"/>
              </a:rPr>
              <a:t>; Forts.</a:t>
            </a: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28" name="Rechteck: abgerundete Ecken 27">
            <a:extLst>
              <a:ext uri="{FF2B5EF4-FFF2-40B4-BE49-F238E27FC236}">
                <a16:creationId xmlns:a16="http://schemas.microsoft.com/office/drawing/2014/main" id="{B6C41B0E-16FB-4D44-A6F4-F766FC8EA0E2}"/>
              </a:ext>
            </a:extLst>
          </p:cNvPr>
          <p:cNvSpPr/>
          <p:nvPr/>
        </p:nvSpPr>
        <p:spPr>
          <a:xfrm>
            <a:off x="8379914" y="1806725"/>
            <a:ext cx="2108574" cy="75340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lumMod val="95000"/>
                  </a:schemeClr>
                </a:solidFill>
                <a:latin typeface="Century Gothic" panose="020B0502020202020204" pitchFamily="34" charset="0"/>
              </a:rPr>
              <a:t>Zahlungsunfähigkeit / Überschuldung</a:t>
            </a:r>
          </a:p>
        </p:txBody>
      </p:sp>
      <p:sp>
        <p:nvSpPr>
          <p:cNvPr id="29" name="Rechteck: abgerundete Ecken 28">
            <a:extLst>
              <a:ext uri="{FF2B5EF4-FFF2-40B4-BE49-F238E27FC236}">
                <a16:creationId xmlns:a16="http://schemas.microsoft.com/office/drawing/2014/main" id="{9E32BB31-4C0B-4466-96B3-030B5B5D3E4D}"/>
              </a:ext>
            </a:extLst>
          </p:cNvPr>
          <p:cNvSpPr/>
          <p:nvPr/>
        </p:nvSpPr>
        <p:spPr>
          <a:xfrm>
            <a:off x="1452770" y="1794438"/>
            <a:ext cx="2050942" cy="7534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Keine offensichtliche Zahlungsunfähigkeit/ Überschuldung</a:t>
            </a:r>
          </a:p>
        </p:txBody>
      </p:sp>
      <p:sp>
        <p:nvSpPr>
          <p:cNvPr id="30" name="Rechteck: abgerundete Ecken 29">
            <a:extLst>
              <a:ext uri="{FF2B5EF4-FFF2-40B4-BE49-F238E27FC236}">
                <a16:creationId xmlns:a16="http://schemas.microsoft.com/office/drawing/2014/main" id="{600D735A-8501-4895-95C0-AA98BBCD134B}"/>
              </a:ext>
            </a:extLst>
          </p:cNvPr>
          <p:cNvSpPr/>
          <p:nvPr/>
        </p:nvSpPr>
        <p:spPr>
          <a:xfrm>
            <a:off x="4007768" y="1794438"/>
            <a:ext cx="3888000" cy="75340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Drohende Zahlungsunfähigkeit</a:t>
            </a:r>
          </a:p>
        </p:txBody>
      </p:sp>
      <p:sp>
        <p:nvSpPr>
          <p:cNvPr id="31" name="Rechteck: abgerundete Ecken 30">
            <a:extLst>
              <a:ext uri="{FF2B5EF4-FFF2-40B4-BE49-F238E27FC236}">
                <a16:creationId xmlns:a16="http://schemas.microsoft.com/office/drawing/2014/main" id="{9308B562-AD24-4514-BD91-8FE98B9CE5C5}"/>
              </a:ext>
            </a:extLst>
          </p:cNvPr>
          <p:cNvSpPr/>
          <p:nvPr/>
        </p:nvSpPr>
        <p:spPr>
          <a:xfrm>
            <a:off x="4583832" y="4740164"/>
            <a:ext cx="2708761" cy="7534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Restrukturierung nach </a:t>
            </a:r>
            <a:r>
              <a:rPr lang="de-DE" sz="1200" b="1" dirty="0" err="1">
                <a:solidFill>
                  <a:schemeClr val="tx1"/>
                </a:solidFill>
                <a:latin typeface="Century Gothic" panose="020B0502020202020204" pitchFamily="34" charset="0"/>
              </a:rPr>
              <a:t>StaRUG</a:t>
            </a:r>
            <a:endParaRPr lang="de-DE" sz="1200" b="1" dirty="0">
              <a:solidFill>
                <a:schemeClr val="tx1"/>
              </a:solidFill>
              <a:latin typeface="Century Gothic" panose="020B0502020202020204" pitchFamily="34" charset="0"/>
            </a:endParaRPr>
          </a:p>
        </p:txBody>
      </p:sp>
      <p:sp>
        <p:nvSpPr>
          <p:cNvPr id="32" name="Textfeld 31">
            <a:extLst>
              <a:ext uri="{FF2B5EF4-FFF2-40B4-BE49-F238E27FC236}">
                <a16:creationId xmlns:a16="http://schemas.microsoft.com/office/drawing/2014/main" id="{7D427FE6-8600-4C31-A8A4-8EEA1B5963B2}"/>
              </a:ext>
            </a:extLst>
          </p:cNvPr>
          <p:cNvSpPr txBox="1"/>
          <p:nvPr/>
        </p:nvSpPr>
        <p:spPr>
          <a:xfrm>
            <a:off x="5657559" y="3045381"/>
            <a:ext cx="654465" cy="276999"/>
          </a:xfrm>
          <a:prstGeom prst="rect">
            <a:avLst/>
          </a:prstGeom>
          <a:noFill/>
        </p:spPr>
        <p:txBody>
          <a:bodyPr wrap="square" rtlCol="0">
            <a:spAutoFit/>
          </a:bodyPr>
          <a:lstStyle/>
          <a:p>
            <a:r>
              <a:rPr lang="de-DE" sz="1200" b="1" dirty="0">
                <a:latin typeface="Century Gothic" panose="020B0502020202020204" pitchFamily="34" charset="0"/>
              </a:rPr>
              <a:t>Wahl</a:t>
            </a:r>
          </a:p>
        </p:txBody>
      </p:sp>
      <p:sp>
        <p:nvSpPr>
          <p:cNvPr id="33" name="Textfeld 32">
            <a:extLst>
              <a:ext uri="{FF2B5EF4-FFF2-40B4-BE49-F238E27FC236}">
                <a16:creationId xmlns:a16="http://schemas.microsoft.com/office/drawing/2014/main" id="{2CC5F7F1-195B-4BCE-B4D4-617F743EB5E4}"/>
              </a:ext>
            </a:extLst>
          </p:cNvPr>
          <p:cNvSpPr txBox="1"/>
          <p:nvPr/>
        </p:nvSpPr>
        <p:spPr>
          <a:xfrm>
            <a:off x="9048328" y="3058699"/>
            <a:ext cx="702854" cy="276999"/>
          </a:xfrm>
          <a:prstGeom prst="rect">
            <a:avLst/>
          </a:prstGeom>
          <a:noFill/>
        </p:spPr>
        <p:txBody>
          <a:bodyPr wrap="square" rtlCol="0">
            <a:spAutoFit/>
          </a:bodyPr>
          <a:lstStyle/>
          <a:p>
            <a:pPr algn="ctr"/>
            <a:r>
              <a:rPr lang="de-DE" sz="1200" b="1" dirty="0">
                <a:latin typeface="Century Gothic" panose="020B0502020202020204" pitchFamily="34" charset="0"/>
              </a:rPr>
              <a:t>Pflicht</a:t>
            </a:r>
          </a:p>
        </p:txBody>
      </p:sp>
      <p:sp>
        <p:nvSpPr>
          <p:cNvPr id="34" name="Textfeld 33">
            <a:extLst>
              <a:ext uri="{FF2B5EF4-FFF2-40B4-BE49-F238E27FC236}">
                <a16:creationId xmlns:a16="http://schemas.microsoft.com/office/drawing/2014/main" id="{322D7CD4-D91C-45A2-85B4-FCA39A7C489F}"/>
              </a:ext>
            </a:extLst>
          </p:cNvPr>
          <p:cNvSpPr txBox="1"/>
          <p:nvPr/>
        </p:nvSpPr>
        <p:spPr>
          <a:xfrm>
            <a:off x="1551814" y="3103141"/>
            <a:ext cx="1807882" cy="646331"/>
          </a:xfrm>
          <a:prstGeom prst="rect">
            <a:avLst/>
          </a:prstGeom>
          <a:noFill/>
        </p:spPr>
        <p:txBody>
          <a:bodyPr wrap="square" rtlCol="0">
            <a:spAutoFit/>
          </a:bodyPr>
          <a:lstStyle/>
          <a:p>
            <a:pPr algn="ctr"/>
            <a:r>
              <a:rPr lang="de-DE" sz="1200" b="1" dirty="0">
                <a:latin typeface="Century Gothic" panose="020B0502020202020204" pitchFamily="34" charset="0"/>
              </a:rPr>
              <a:t>freiwillig</a:t>
            </a:r>
          </a:p>
          <a:p>
            <a:pPr algn="ctr"/>
            <a:r>
              <a:rPr lang="de-DE" sz="1200" b="1" dirty="0">
                <a:latin typeface="Century Gothic" panose="020B0502020202020204" pitchFamily="34" charset="0"/>
              </a:rPr>
              <a:t>Druck von Banken</a:t>
            </a:r>
          </a:p>
          <a:p>
            <a:endParaRPr lang="de-DE" sz="1200" b="1" dirty="0">
              <a:latin typeface="Century Gothic" panose="020B0502020202020204" pitchFamily="34" charset="0"/>
            </a:endParaRPr>
          </a:p>
        </p:txBody>
      </p:sp>
      <p:sp>
        <p:nvSpPr>
          <p:cNvPr id="35" name="Rechteck: abgerundete Ecken 34">
            <a:extLst>
              <a:ext uri="{FF2B5EF4-FFF2-40B4-BE49-F238E27FC236}">
                <a16:creationId xmlns:a16="http://schemas.microsoft.com/office/drawing/2014/main" id="{016D2420-FD21-4CEC-BAB0-B7E5188EB5E4}"/>
              </a:ext>
            </a:extLst>
          </p:cNvPr>
          <p:cNvSpPr/>
          <p:nvPr/>
        </p:nvSpPr>
        <p:spPr>
          <a:xfrm>
            <a:off x="1452770" y="4728176"/>
            <a:ext cx="2648310" cy="7534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Individuelles Aushandeln zwischen Gläubigern und Schuldnern </a:t>
            </a:r>
          </a:p>
        </p:txBody>
      </p:sp>
      <p:sp>
        <p:nvSpPr>
          <p:cNvPr id="36" name="Rechteck: abgerundete Ecken 35">
            <a:extLst>
              <a:ext uri="{FF2B5EF4-FFF2-40B4-BE49-F238E27FC236}">
                <a16:creationId xmlns:a16="http://schemas.microsoft.com/office/drawing/2014/main" id="{F8ED5905-C277-4E0A-A14F-3F83288A44AD}"/>
              </a:ext>
            </a:extLst>
          </p:cNvPr>
          <p:cNvSpPr/>
          <p:nvPr/>
        </p:nvSpPr>
        <p:spPr>
          <a:xfrm>
            <a:off x="7838888" y="4688588"/>
            <a:ext cx="2649600" cy="7534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Insolvenzverfahren </a:t>
            </a:r>
          </a:p>
        </p:txBody>
      </p:sp>
      <p:sp>
        <p:nvSpPr>
          <p:cNvPr id="37" name="Rechteck: abgerundete Ecken 36">
            <a:extLst>
              <a:ext uri="{FF2B5EF4-FFF2-40B4-BE49-F238E27FC236}">
                <a16:creationId xmlns:a16="http://schemas.microsoft.com/office/drawing/2014/main" id="{442FD635-1F03-4A4A-8072-DDE2FDF0C597}"/>
              </a:ext>
            </a:extLst>
          </p:cNvPr>
          <p:cNvSpPr/>
          <p:nvPr/>
        </p:nvSpPr>
        <p:spPr>
          <a:xfrm>
            <a:off x="7824192" y="5591200"/>
            <a:ext cx="2708761" cy="573821"/>
          </a:xfrm>
          <a:prstGeom prst="round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rPr>
              <a:t>Insolvenzplan </a:t>
            </a:r>
          </a:p>
        </p:txBody>
      </p:sp>
      <p:sp>
        <p:nvSpPr>
          <p:cNvPr id="38" name="Rechteck: abgerundete Ecken 37">
            <a:extLst>
              <a:ext uri="{FF2B5EF4-FFF2-40B4-BE49-F238E27FC236}">
                <a16:creationId xmlns:a16="http://schemas.microsoft.com/office/drawing/2014/main" id="{72F9ED82-B60A-49E0-B274-084985D6C3BA}"/>
              </a:ext>
            </a:extLst>
          </p:cNvPr>
          <p:cNvSpPr/>
          <p:nvPr/>
        </p:nvSpPr>
        <p:spPr>
          <a:xfrm>
            <a:off x="1392318" y="5585489"/>
            <a:ext cx="2708761" cy="559675"/>
          </a:xfrm>
          <a:prstGeom prst="round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Century Gothic" panose="020B0502020202020204" pitchFamily="34" charset="0"/>
              </a:rPr>
              <a:t>Sanierungsplan </a:t>
            </a:r>
          </a:p>
        </p:txBody>
      </p:sp>
      <p:sp>
        <p:nvSpPr>
          <p:cNvPr id="39" name="Rechteck: abgerundete Ecken 38">
            <a:extLst>
              <a:ext uri="{FF2B5EF4-FFF2-40B4-BE49-F238E27FC236}">
                <a16:creationId xmlns:a16="http://schemas.microsoft.com/office/drawing/2014/main" id="{286985B6-B29D-4BBE-ABE6-39A9BD964A86}"/>
              </a:ext>
            </a:extLst>
          </p:cNvPr>
          <p:cNvSpPr/>
          <p:nvPr/>
        </p:nvSpPr>
        <p:spPr>
          <a:xfrm>
            <a:off x="4611375" y="5591483"/>
            <a:ext cx="2708761" cy="573821"/>
          </a:xfrm>
          <a:prstGeom prst="round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Century Gothic" panose="020B0502020202020204" pitchFamily="34" charset="0"/>
              </a:rPr>
              <a:t>Restrukturierungsplan </a:t>
            </a:r>
          </a:p>
        </p:txBody>
      </p:sp>
      <p:cxnSp>
        <p:nvCxnSpPr>
          <p:cNvPr id="40" name="Gerader Verbinder 39">
            <a:extLst>
              <a:ext uri="{FF2B5EF4-FFF2-40B4-BE49-F238E27FC236}">
                <a16:creationId xmlns:a16="http://schemas.microsoft.com/office/drawing/2014/main" id="{2D8CDCF7-F6CD-4362-8E05-A1F7BEA88FE0}"/>
              </a:ext>
            </a:extLst>
          </p:cNvPr>
          <p:cNvCxnSpPr>
            <a:cxnSpLocks/>
          </p:cNvCxnSpPr>
          <p:nvPr/>
        </p:nvCxnSpPr>
        <p:spPr>
          <a:xfrm>
            <a:off x="2455755" y="2649849"/>
            <a:ext cx="0" cy="386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E818F85-BB1A-4309-B28E-BB7F43854EF5}"/>
              </a:ext>
            </a:extLst>
          </p:cNvPr>
          <p:cNvCxnSpPr>
            <a:cxnSpLocks/>
          </p:cNvCxnSpPr>
          <p:nvPr/>
        </p:nvCxnSpPr>
        <p:spPr>
          <a:xfrm>
            <a:off x="5910897" y="2649849"/>
            <a:ext cx="0" cy="386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9E79FE52-07FF-4118-BBE3-7AA4A8344FAA}"/>
              </a:ext>
            </a:extLst>
          </p:cNvPr>
          <p:cNvCxnSpPr>
            <a:cxnSpLocks/>
          </p:cNvCxnSpPr>
          <p:nvPr/>
        </p:nvCxnSpPr>
        <p:spPr>
          <a:xfrm>
            <a:off x="9407577" y="2659374"/>
            <a:ext cx="0" cy="386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C69F6F63-DCF1-43A5-A4A2-285E9DA35417}"/>
              </a:ext>
            </a:extLst>
          </p:cNvPr>
          <p:cNvCxnSpPr>
            <a:cxnSpLocks/>
          </p:cNvCxnSpPr>
          <p:nvPr/>
        </p:nvCxnSpPr>
        <p:spPr>
          <a:xfrm>
            <a:off x="2448577" y="3593122"/>
            <a:ext cx="0" cy="912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6928B57-EC1D-405D-94F2-17335923AEF9}"/>
              </a:ext>
            </a:extLst>
          </p:cNvPr>
          <p:cNvCxnSpPr>
            <a:cxnSpLocks/>
          </p:cNvCxnSpPr>
          <p:nvPr/>
        </p:nvCxnSpPr>
        <p:spPr>
          <a:xfrm flipH="1">
            <a:off x="3863752" y="3658586"/>
            <a:ext cx="7178" cy="846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60833045-060F-456C-9785-311D802F018C}"/>
              </a:ext>
            </a:extLst>
          </p:cNvPr>
          <p:cNvCxnSpPr>
            <a:cxnSpLocks/>
          </p:cNvCxnSpPr>
          <p:nvPr/>
        </p:nvCxnSpPr>
        <p:spPr>
          <a:xfrm flipH="1">
            <a:off x="8105046" y="3658586"/>
            <a:ext cx="7178" cy="846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92A6C4E9-4F14-4CB3-B3B4-DA23746F5EB6}"/>
              </a:ext>
            </a:extLst>
          </p:cNvPr>
          <p:cNvCxnSpPr>
            <a:cxnSpLocks/>
          </p:cNvCxnSpPr>
          <p:nvPr/>
        </p:nvCxnSpPr>
        <p:spPr>
          <a:xfrm>
            <a:off x="5902528" y="3806353"/>
            <a:ext cx="8369" cy="7170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A9CA22CB-A282-4DCC-92E9-B7F078E88181}"/>
              </a:ext>
            </a:extLst>
          </p:cNvPr>
          <p:cNvCxnSpPr>
            <a:cxnSpLocks/>
            <a:stCxn id="33" idx="2"/>
          </p:cNvCxnSpPr>
          <p:nvPr/>
        </p:nvCxnSpPr>
        <p:spPr>
          <a:xfrm>
            <a:off x="9399755" y="3335698"/>
            <a:ext cx="0" cy="1187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02CDCDA-DE6B-49DA-AF75-2E823B13FB32}"/>
              </a:ext>
            </a:extLst>
          </p:cNvPr>
          <p:cNvCxnSpPr>
            <a:cxnSpLocks/>
          </p:cNvCxnSpPr>
          <p:nvPr/>
        </p:nvCxnSpPr>
        <p:spPr>
          <a:xfrm>
            <a:off x="3870930" y="3658586"/>
            <a:ext cx="42412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153F02DB-44FF-4A45-A545-0A5447EE723B}"/>
              </a:ext>
            </a:extLst>
          </p:cNvPr>
          <p:cNvCxnSpPr>
            <a:cxnSpLocks/>
          </p:cNvCxnSpPr>
          <p:nvPr/>
        </p:nvCxnSpPr>
        <p:spPr>
          <a:xfrm>
            <a:off x="5902528" y="3336234"/>
            <a:ext cx="0" cy="513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2">
            <a:extLst>
              <a:ext uri="{FF2B5EF4-FFF2-40B4-BE49-F238E27FC236}">
                <a16:creationId xmlns:a16="http://schemas.microsoft.com/office/drawing/2014/main" id="{E96988A5-D348-4A17-B4CB-26E53FA41B32}"/>
              </a:ext>
            </a:extLst>
          </p:cNvPr>
          <p:cNvSpPr txBox="1">
            <a:spLocks/>
          </p:cNvSpPr>
          <p:nvPr/>
        </p:nvSpPr>
        <p:spPr bwMode="auto">
          <a:xfrm>
            <a:off x="1452770" y="1340768"/>
            <a:ext cx="9021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algn="ctr" eaLnBrk="1" hangingPunct="1">
              <a:lnSpc>
                <a:spcPct val="100000"/>
              </a:lnSpc>
              <a:spcBef>
                <a:spcPts val="600"/>
              </a:spcBef>
              <a:spcAft>
                <a:spcPts val="600"/>
              </a:spcAft>
              <a:buFont typeface="Arial" panose="020B0604020202020204" pitchFamily="34" charset="0"/>
              <a:buNone/>
            </a:pPr>
            <a:r>
              <a:rPr lang="de-DE" altLang="de-DE" sz="1600" b="1" dirty="0">
                <a:latin typeface="Century Gothic" panose="020B0502020202020204" pitchFamily="34" charset="0"/>
              </a:rPr>
              <a:t>Restrukturierungsmöglichkeiten</a:t>
            </a:r>
          </a:p>
        </p:txBody>
      </p:sp>
      <p:sp>
        <p:nvSpPr>
          <p:cNvPr id="53" name="Textfeld 52">
            <a:extLst>
              <a:ext uri="{FF2B5EF4-FFF2-40B4-BE49-F238E27FC236}">
                <a16:creationId xmlns:a16="http://schemas.microsoft.com/office/drawing/2014/main" id="{B7CED4D7-6F2C-4898-9B2D-C772F19F890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4277093255"/>
      </p:ext>
    </p:extLst>
  </p:cSld>
  <p:clrMapOvr>
    <a:masterClrMapping/>
  </p:clrMapOvr>
  <p:transition spd="slow"/>
</p:sld>
</file>

<file path=ppt/slides/slide3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290" y="1078614"/>
            <a:ext cx="10801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9.5.1 Planungsrechnungen im Rahmen </a:t>
            </a:r>
            <a:r>
              <a:rPr lang="de-DE" altLang="de-DE" sz="1600" b="1">
                <a:solidFill>
                  <a:srgbClr val="00B0F0"/>
                </a:solidFill>
                <a:latin typeface="Century Gothic" panose="020B0502020202020204" pitchFamily="34" charset="0"/>
              </a:rPr>
              <a:t>von Restrukturierungsüberlegungen</a:t>
            </a:r>
            <a:r>
              <a:rPr lang="de-DE" altLang="de-DE" sz="1600" b="1" dirty="0">
                <a:solidFill>
                  <a:srgbClr val="00B0F0"/>
                </a:solidFill>
                <a:latin typeface="Century Gothic" panose="020B0502020202020204" pitchFamily="34" charset="0"/>
              </a:rPr>
              <a:t>; Forts.</a:t>
            </a: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graphicFrame>
        <p:nvGraphicFramePr>
          <p:cNvPr id="2" name="Tabelle 1">
            <a:extLst>
              <a:ext uri="{FF2B5EF4-FFF2-40B4-BE49-F238E27FC236}">
                <a16:creationId xmlns:a16="http://schemas.microsoft.com/office/drawing/2014/main" id="{AAC07235-19C4-4304-A999-16E8FE92D9F8}"/>
              </a:ext>
            </a:extLst>
          </p:cNvPr>
          <p:cNvGraphicFramePr>
            <a:graphicFrameLocks noGrp="1"/>
          </p:cNvGraphicFramePr>
          <p:nvPr>
            <p:extLst>
              <p:ext uri="{D42A27DB-BD31-4B8C-83A1-F6EECF244321}">
                <p14:modId xmlns:p14="http://schemas.microsoft.com/office/powerpoint/2010/main" val="2231091980"/>
              </p:ext>
            </p:extLst>
          </p:nvPr>
        </p:nvGraphicFramePr>
        <p:xfrm>
          <a:off x="1064066" y="1544406"/>
          <a:ext cx="9064382" cy="3252746"/>
        </p:xfrm>
        <a:graphic>
          <a:graphicData uri="http://schemas.openxmlformats.org/drawingml/2006/table">
            <a:tbl>
              <a:tblPr firstRow="1" bandRow="1">
                <a:tableStyleId>{5C22544A-7EE6-4342-B048-85BDC9FD1C3A}</a:tableStyleId>
              </a:tblPr>
              <a:tblGrid>
                <a:gridCol w="4527878">
                  <a:extLst>
                    <a:ext uri="{9D8B030D-6E8A-4147-A177-3AD203B41FA5}">
                      <a16:colId xmlns:a16="http://schemas.microsoft.com/office/drawing/2014/main" val="1678705128"/>
                    </a:ext>
                  </a:extLst>
                </a:gridCol>
                <a:gridCol w="4536504">
                  <a:extLst>
                    <a:ext uri="{9D8B030D-6E8A-4147-A177-3AD203B41FA5}">
                      <a16:colId xmlns:a16="http://schemas.microsoft.com/office/drawing/2014/main" val="1569247684"/>
                    </a:ext>
                  </a:extLst>
                </a:gridCol>
              </a:tblGrid>
              <a:tr h="399891">
                <a:tc>
                  <a:txBody>
                    <a:bodyPr/>
                    <a:lstStyle/>
                    <a:p>
                      <a:r>
                        <a:rPr lang="de-DE" sz="1500" dirty="0">
                          <a:solidFill>
                            <a:schemeClr val="tx1"/>
                          </a:solidFill>
                          <a:latin typeface="Century Gothic" panose="020B0502020202020204" pitchFamily="34" charset="0"/>
                        </a:rPr>
                        <a:t>Vergangenheitsbezogene Angaben</a:t>
                      </a:r>
                    </a:p>
                  </a:txBody>
                  <a:tcPr marL="68400" marR="68400" marT="68400" marB="684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500" dirty="0">
                          <a:solidFill>
                            <a:schemeClr val="tx1"/>
                          </a:solidFill>
                          <a:latin typeface="Century Gothic" panose="020B0502020202020204" pitchFamily="34" charset="0"/>
                        </a:rPr>
                        <a:t>Prognostische Angaben</a:t>
                      </a:r>
                    </a:p>
                  </a:txBody>
                  <a:tcPr marL="68400" marR="68400" marT="68400" marB="684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2562507"/>
                  </a:ext>
                </a:extLst>
              </a:tr>
              <a:tr h="399891">
                <a:tc>
                  <a:txBody>
                    <a:bodyPr/>
                    <a:lstStyle/>
                    <a:p>
                      <a:r>
                        <a:rPr lang="de-DE" sz="1400" b="1" dirty="0">
                          <a:latin typeface="Century Gothic" panose="020B0502020202020204" pitchFamily="34" charset="0"/>
                        </a:rPr>
                        <a:t>Richtige Übernahme </a:t>
                      </a:r>
                      <a:r>
                        <a:rPr lang="de-DE" sz="1400" dirty="0">
                          <a:latin typeface="Century Gothic" panose="020B0502020202020204" pitchFamily="34" charset="0"/>
                        </a:rPr>
                        <a:t>aus dem Rechnungswesen</a:t>
                      </a:r>
                    </a:p>
                  </a:txBody>
                  <a:tcPr marL="68400" marR="68400" marT="68400" marB="684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dirty="0">
                          <a:latin typeface="Century Gothic" panose="020B0502020202020204" pitchFamily="34" charset="0"/>
                        </a:rPr>
                        <a:t>Sind die </a:t>
                      </a:r>
                      <a:r>
                        <a:rPr lang="de-DE" sz="1400" b="1" dirty="0">
                          <a:latin typeface="Century Gothic" panose="020B0502020202020204" pitchFamily="34" charset="0"/>
                        </a:rPr>
                        <a:t>Annahmen plausibel?</a:t>
                      </a:r>
                    </a:p>
                  </a:txBody>
                  <a:tcPr marL="68400" marR="68400" marT="68400" marB="684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7490827"/>
                  </a:ext>
                </a:extLst>
              </a:tr>
              <a:tr h="837741">
                <a:tc>
                  <a:txBody>
                    <a:bodyPr/>
                    <a:lstStyle/>
                    <a:p>
                      <a:r>
                        <a:rPr lang="de-DE" sz="1400" b="1" dirty="0">
                          <a:latin typeface="Century Gothic" panose="020B0502020202020204" pitchFamily="34" charset="0"/>
                        </a:rPr>
                        <a:t>Plausibilitätsbeurteilungen, </a:t>
                      </a:r>
                      <a:r>
                        <a:rPr lang="de-DE" sz="1400" dirty="0">
                          <a:latin typeface="Century Gothic" panose="020B0502020202020204" pitchFamily="34" charset="0"/>
                        </a:rPr>
                        <a:t>ob die Daten bei sachgerechter Vorgehensweise der Berechnung zugrunde gelegt werden können</a:t>
                      </a:r>
                    </a:p>
                  </a:txBody>
                  <a:tcPr marL="68400" marR="68400" marT="68400" marB="684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dirty="0">
                          <a:latin typeface="Century Gothic" panose="020B0502020202020204" pitchFamily="34" charset="0"/>
                        </a:rPr>
                        <a:t>Sind ggf. </a:t>
                      </a:r>
                      <a:r>
                        <a:rPr lang="de-DE" sz="1400" b="1" dirty="0">
                          <a:latin typeface="Century Gothic" panose="020B0502020202020204" pitchFamily="34" charset="0"/>
                        </a:rPr>
                        <a:t>besondere interne oder externe Unternehmensverhältnisse </a:t>
                      </a:r>
                      <a:r>
                        <a:rPr lang="de-DE" sz="1400" dirty="0">
                          <a:latin typeface="Century Gothic" panose="020B0502020202020204" pitchFamily="34" charset="0"/>
                        </a:rPr>
                        <a:t>zu berücksichtigen?</a:t>
                      </a:r>
                    </a:p>
                  </a:txBody>
                  <a:tcPr marL="68400" marR="68400" marT="68400" marB="684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72693"/>
                  </a:ext>
                </a:extLst>
              </a:tr>
              <a:tr h="607666">
                <a:tc>
                  <a:txBody>
                    <a:bodyPr/>
                    <a:lstStyle/>
                    <a:p>
                      <a:r>
                        <a:rPr lang="de-DE" sz="1400" dirty="0">
                          <a:latin typeface="Century Gothic" panose="020B0502020202020204" pitchFamily="34" charset="0"/>
                        </a:rPr>
                        <a:t>Wurden die Daten extern </a:t>
                      </a:r>
                      <a:r>
                        <a:rPr lang="de-DE" sz="1400" b="1" dirty="0">
                          <a:latin typeface="Century Gothic" panose="020B0502020202020204" pitchFamily="34" charset="0"/>
                        </a:rPr>
                        <a:t>geprüft </a:t>
                      </a:r>
                      <a:r>
                        <a:rPr lang="de-DE" sz="1400" dirty="0">
                          <a:latin typeface="Century Gothic" panose="020B0502020202020204" pitchFamily="34" charset="0"/>
                        </a:rPr>
                        <a:t>oder </a:t>
                      </a:r>
                      <a:r>
                        <a:rPr lang="de-DE" sz="1400" dirty="0" err="1">
                          <a:latin typeface="Century Gothic" panose="020B0502020202020204" pitchFamily="34" charset="0"/>
                        </a:rPr>
                        <a:t>prüferisch</a:t>
                      </a:r>
                      <a:r>
                        <a:rPr lang="de-DE" sz="1400" dirty="0">
                          <a:latin typeface="Century Gothic" panose="020B0502020202020204" pitchFamily="34" charset="0"/>
                        </a:rPr>
                        <a:t> durchgesehen?</a:t>
                      </a:r>
                    </a:p>
                  </a:txBody>
                  <a:tcPr marL="68400" marR="68400" marT="68400" marB="684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dirty="0">
                          <a:latin typeface="Century Gothic" panose="020B0502020202020204" pitchFamily="34" charset="0"/>
                        </a:rPr>
                        <a:t>Stehen die </a:t>
                      </a:r>
                      <a:r>
                        <a:rPr lang="de-DE" sz="1400" b="1" dirty="0">
                          <a:latin typeface="Century Gothic" panose="020B0502020202020204" pitchFamily="34" charset="0"/>
                        </a:rPr>
                        <a:t>Ergebnisse</a:t>
                      </a:r>
                      <a:r>
                        <a:rPr lang="de-DE" sz="1400" dirty="0">
                          <a:latin typeface="Century Gothic" panose="020B0502020202020204" pitchFamily="34" charset="0"/>
                        </a:rPr>
                        <a:t> </a:t>
                      </a:r>
                      <a:r>
                        <a:rPr lang="de-DE" sz="1400" b="1" dirty="0">
                          <a:solidFill>
                            <a:srgbClr val="FF0000"/>
                          </a:solidFill>
                          <a:latin typeface="Century Gothic" panose="020B0502020202020204" pitchFamily="34" charset="0"/>
                        </a:rPr>
                        <a:t>nicht</a:t>
                      </a:r>
                      <a:r>
                        <a:rPr lang="de-DE" sz="1400" dirty="0">
                          <a:latin typeface="Century Gothic" panose="020B0502020202020204" pitchFamily="34" charset="0"/>
                        </a:rPr>
                        <a:t> zu den sonstigen Erkenntnissen </a:t>
                      </a:r>
                      <a:r>
                        <a:rPr lang="de-DE" sz="1400" b="1" dirty="0">
                          <a:solidFill>
                            <a:srgbClr val="FF0000"/>
                          </a:solidFill>
                          <a:latin typeface="Century Gothic" panose="020B0502020202020204" pitchFamily="34" charset="0"/>
                        </a:rPr>
                        <a:t>in Widerspruch</a:t>
                      </a:r>
                      <a:r>
                        <a:rPr lang="de-DE" sz="1400" dirty="0">
                          <a:latin typeface="Century Gothic" panose="020B0502020202020204" pitchFamily="34" charset="0"/>
                        </a:rPr>
                        <a:t>?</a:t>
                      </a:r>
                    </a:p>
                  </a:txBody>
                  <a:tcPr marL="68400" marR="68400" marT="68400" marB="684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908318"/>
                  </a:ext>
                </a:extLst>
              </a:tr>
              <a:tr h="607666">
                <a:tc>
                  <a:txBody>
                    <a:bodyPr/>
                    <a:lstStyle/>
                    <a:p>
                      <a:r>
                        <a:rPr lang="de-DE" sz="1400" dirty="0">
                          <a:latin typeface="Century Gothic" panose="020B0502020202020204" pitchFamily="34" charset="0"/>
                        </a:rPr>
                        <a:t>Wenn ja, </a:t>
                      </a:r>
                      <a:r>
                        <a:rPr lang="de-DE" sz="1400" b="1" dirty="0">
                          <a:latin typeface="Century Gothic" panose="020B0502020202020204" pitchFamily="34" charset="0"/>
                        </a:rPr>
                        <a:t>wann?</a:t>
                      </a:r>
                    </a:p>
                  </a:txBody>
                  <a:tcPr marL="68400" marR="68400" marT="68400" marB="684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DE" sz="1400" dirty="0">
                          <a:latin typeface="Century Gothic" panose="020B0502020202020204" pitchFamily="34" charset="0"/>
                        </a:rPr>
                        <a:t>Sind diese Ergebnisse </a:t>
                      </a:r>
                      <a:r>
                        <a:rPr lang="de-DE" sz="1400" b="1" dirty="0">
                          <a:latin typeface="Century Gothic" panose="020B0502020202020204" pitchFamily="34" charset="0"/>
                        </a:rPr>
                        <a:t>sachlich und rechnerisch richtig </a:t>
                      </a:r>
                      <a:r>
                        <a:rPr lang="de-DE" sz="1400" dirty="0">
                          <a:latin typeface="Century Gothic" panose="020B0502020202020204" pitchFamily="34" charset="0"/>
                        </a:rPr>
                        <a:t>aus den Annahmen </a:t>
                      </a:r>
                      <a:r>
                        <a:rPr lang="de-DE" sz="1400" b="1" dirty="0">
                          <a:latin typeface="Century Gothic" panose="020B0502020202020204" pitchFamily="34" charset="0"/>
                        </a:rPr>
                        <a:t>hergeleitet worden?</a:t>
                      </a:r>
                    </a:p>
                  </a:txBody>
                  <a:tcPr marL="68400" marR="68400" marT="68400" marB="684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064000"/>
                  </a:ext>
                </a:extLst>
              </a:tr>
              <a:tr h="399891">
                <a:tc>
                  <a:txBody>
                    <a:bodyPr/>
                    <a:lstStyle/>
                    <a:p>
                      <a:endParaRPr lang="de-DE" sz="1400" dirty="0">
                        <a:latin typeface="Century Gothic" panose="020B0502020202020204" pitchFamily="34" charset="0"/>
                      </a:endParaRPr>
                    </a:p>
                  </a:txBody>
                  <a:tcPr marL="68400" marR="68400" marT="68400" marB="6840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dirty="0">
                          <a:latin typeface="Century Gothic" panose="020B0502020202020204" pitchFamily="34" charset="0"/>
                        </a:rPr>
                        <a:t>Sind die Angaben </a:t>
                      </a:r>
                      <a:r>
                        <a:rPr lang="de-DE" sz="1400" b="1" dirty="0">
                          <a:latin typeface="Century Gothic" panose="020B0502020202020204" pitchFamily="34" charset="0"/>
                        </a:rPr>
                        <a:t>vollständig</a:t>
                      </a:r>
                      <a:r>
                        <a:rPr lang="de-DE" sz="1400" dirty="0">
                          <a:latin typeface="Century Gothic" panose="020B0502020202020204" pitchFamily="34" charset="0"/>
                        </a:rPr>
                        <a:t> und </a:t>
                      </a:r>
                      <a:r>
                        <a:rPr lang="de-DE" sz="1400" b="1" dirty="0">
                          <a:latin typeface="Century Gothic" panose="020B0502020202020204" pitchFamily="34" charset="0"/>
                        </a:rPr>
                        <a:t>verlässlich?</a:t>
                      </a:r>
                    </a:p>
                  </a:txBody>
                  <a:tcPr marL="68400" marR="68400" marT="68400" marB="684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5467972"/>
                  </a:ext>
                </a:extLst>
              </a:tr>
            </a:tbl>
          </a:graphicData>
        </a:graphic>
      </p:graphicFrame>
      <p:cxnSp>
        <p:nvCxnSpPr>
          <p:cNvPr id="4" name="Gerader Verbinder 3">
            <a:extLst>
              <a:ext uri="{FF2B5EF4-FFF2-40B4-BE49-F238E27FC236}">
                <a16:creationId xmlns:a16="http://schemas.microsoft.com/office/drawing/2014/main" id="{4832DCEF-6EB6-404D-B04E-147561F0D451}"/>
              </a:ext>
            </a:extLst>
          </p:cNvPr>
          <p:cNvCxnSpPr>
            <a:cxnSpLocks/>
          </p:cNvCxnSpPr>
          <p:nvPr/>
        </p:nvCxnSpPr>
        <p:spPr>
          <a:xfrm>
            <a:off x="5575945" y="1544406"/>
            <a:ext cx="0" cy="3252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2380ABBE-4009-4D3F-B198-80642D3FE4DC}"/>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097701260"/>
      </p:ext>
    </p:extLst>
  </p:cSld>
  <p:clrMapOvr>
    <a:masterClrMapping/>
  </p:clrMapOvr>
  <p:transition spd="slow"/>
</p:sld>
</file>

<file path=ppt/slides/slide3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290" y="692696"/>
            <a:ext cx="10801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None/>
            </a:pPr>
            <a:r>
              <a:rPr lang="de-DE" altLang="de-DE" sz="1600" b="1" dirty="0">
                <a:solidFill>
                  <a:srgbClr val="00B0F0"/>
                </a:solidFill>
                <a:latin typeface="Century Gothic" panose="020B0502020202020204" pitchFamily="34" charset="0"/>
              </a:rPr>
              <a:t>9.5.2 </a:t>
            </a:r>
            <a:r>
              <a:rPr lang="de-DE" sz="1600" b="1" dirty="0">
                <a:solidFill>
                  <a:srgbClr val="00B0F0"/>
                </a:solidFill>
                <a:latin typeface="Century Gothic" panose="020B0502020202020204" pitchFamily="34" charset="0"/>
              </a:rPr>
              <a:t>Zahlungsunfähigkeit § </a:t>
            </a:r>
            <a:r>
              <a:rPr lang="de-DE" sz="1600" b="1">
                <a:solidFill>
                  <a:srgbClr val="00B0F0"/>
                </a:solidFill>
                <a:latin typeface="Century Gothic" panose="020B0502020202020204" pitchFamily="34" charset="0"/>
              </a:rPr>
              <a:t>17 InsO</a:t>
            </a:r>
            <a:endParaRPr lang="de-DE" altLang="de-DE" sz="16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Textfeld 8">
            <a:extLst>
              <a:ext uri="{FF2B5EF4-FFF2-40B4-BE49-F238E27FC236}">
                <a16:creationId xmlns:a16="http://schemas.microsoft.com/office/drawing/2014/main" id="{15ECC22E-52B8-4479-B89C-DDBFF0DDC431}"/>
              </a:ext>
            </a:extLst>
          </p:cNvPr>
          <p:cNvSpPr txBox="1"/>
          <p:nvPr/>
        </p:nvSpPr>
        <p:spPr>
          <a:xfrm>
            <a:off x="2556262" y="8666033"/>
            <a:ext cx="5460980" cy="379591"/>
          </a:xfrm>
          <a:prstGeom prst="rect">
            <a:avLst/>
          </a:prstGeom>
          <a:noFill/>
        </p:spPr>
        <p:txBody>
          <a:bodyPr wrap="square" tIns="72000" bIns="72000" rtlCol="0">
            <a:noAutofit/>
          </a:bodyPr>
          <a:lstStyle/>
          <a:p>
            <a:pPr algn="ctr"/>
            <a:endParaRPr lang="de-DE" sz="950" dirty="0">
              <a:latin typeface="Century Gothic" panose="020B0502020202020204" pitchFamily="34" charset="0"/>
            </a:endParaRPr>
          </a:p>
        </p:txBody>
      </p:sp>
      <p:sp>
        <p:nvSpPr>
          <p:cNvPr id="10" name="Textfeld 9">
            <a:extLst>
              <a:ext uri="{FF2B5EF4-FFF2-40B4-BE49-F238E27FC236}">
                <a16:creationId xmlns:a16="http://schemas.microsoft.com/office/drawing/2014/main" id="{16619C03-7EEF-4925-B9E6-721290965F82}"/>
              </a:ext>
            </a:extLst>
          </p:cNvPr>
          <p:cNvSpPr txBox="1"/>
          <p:nvPr/>
        </p:nvSpPr>
        <p:spPr>
          <a:xfrm>
            <a:off x="1060945" y="2647287"/>
            <a:ext cx="10075616" cy="336470"/>
          </a:xfrm>
          <a:prstGeom prst="rect">
            <a:avLst/>
          </a:prstGeom>
          <a:noFill/>
        </p:spPr>
        <p:txBody>
          <a:bodyPr wrap="square" lIns="54000" tIns="54000" rIns="54000" bIns="54000" rtlCol="0" anchor="b" anchorCtr="0">
            <a:noAutofit/>
          </a:bodyPr>
          <a:lstStyle/>
          <a:p>
            <a:pPr algn="ctr"/>
            <a:r>
              <a:rPr lang="de-DE" sz="1600" b="1" dirty="0">
                <a:solidFill>
                  <a:srgbClr val="00B0F0"/>
                </a:solidFill>
                <a:latin typeface="Century Gothic" panose="020B0502020202020204" pitchFamily="34" charset="0"/>
              </a:rPr>
              <a:t>Beurteilung der Zahlungsunfähigkeit</a:t>
            </a:r>
            <a:r>
              <a:rPr lang="de-DE" sz="1600" b="1" cap="small" dirty="0">
                <a:solidFill>
                  <a:srgbClr val="00B0F0"/>
                </a:solidFill>
                <a:latin typeface="Century Gothic" panose="020B0502020202020204" pitchFamily="34" charset="0"/>
              </a:rPr>
              <a:t> </a:t>
            </a:r>
          </a:p>
        </p:txBody>
      </p:sp>
      <p:cxnSp>
        <p:nvCxnSpPr>
          <p:cNvPr id="11" name="Gerade Verbindung mit Pfeil 10">
            <a:extLst>
              <a:ext uri="{FF2B5EF4-FFF2-40B4-BE49-F238E27FC236}">
                <a16:creationId xmlns:a16="http://schemas.microsoft.com/office/drawing/2014/main" id="{4019E6E3-3554-4E34-B2F5-F19C4C2A4993}"/>
              </a:ext>
            </a:extLst>
          </p:cNvPr>
          <p:cNvCxnSpPr>
            <a:cxnSpLocks/>
          </p:cNvCxnSpPr>
          <p:nvPr/>
        </p:nvCxnSpPr>
        <p:spPr>
          <a:xfrm>
            <a:off x="1062295" y="3494122"/>
            <a:ext cx="9138161" cy="41408"/>
          </a:xfrm>
          <a:prstGeom prst="straightConnector1">
            <a:avLst/>
          </a:prstGeom>
          <a:ln w="1905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3662E1EC-01AE-4941-A967-E6B9044E014C}"/>
              </a:ext>
            </a:extLst>
          </p:cNvPr>
          <p:cNvCxnSpPr>
            <a:cxnSpLocks/>
          </p:cNvCxnSpPr>
          <p:nvPr/>
        </p:nvCxnSpPr>
        <p:spPr>
          <a:xfrm flipV="1">
            <a:off x="3171251" y="3511383"/>
            <a:ext cx="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E1496BE-1CB4-4295-8C8E-98DA61C9E0BC}"/>
              </a:ext>
            </a:extLst>
          </p:cNvPr>
          <p:cNvCxnSpPr>
            <a:cxnSpLocks/>
          </p:cNvCxnSpPr>
          <p:nvPr/>
        </p:nvCxnSpPr>
        <p:spPr>
          <a:xfrm flipV="1">
            <a:off x="5722869" y="3259383"/>
            <a:ext cx="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4C542053-B626-4878-89B8-CC4D7D1D9CD7}"/>
              </a:ext>
            </a:extLst>
          </p:cNvPr>
          <p:cNvCxnSpPr>
            <a:cxnSpLocks/>
          </p:cNvCxnSpPr>
          <p:nvPr/>
        </p:nvCxnSpPr>
        <p:spPr>
          <a:xfrm flipV="1">
            <a:off x="7867322" y="3502341"/>
            <a:ext cx="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7607476-39FB-4DA1-9A67-394340748EAE}"/>
              </a:ext>
            </a:extLst>
          </p:cNvPr>
          <p:cNvCxnSpPr>
            <a:cxnSpLocks/>
          </p:cNvCxnSpPr>
          <p:nvPr/>
        </p:nvCxnSpPr>
        <p:spPr>
          <a:xfrm flipV="1">
            <a:off x="9674544" y="3266260"/>
            <a:ext cx="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246C2BD0-515B-4103-A57E-DA0D9E4942EE}"/>
              </a:ext>
            </a:extLst>
          </p:cNvPr>
          <p:cNvSpPr txBox="1"/>
          <p:nvPr/>
        </p:nvSpPr>
        <p:spPr>
          <a:xfrm>
            <a:off x="2292703" y="3706233"/>
            <a:ext cx="1787073" cy="276999"/>
          </a:xfrm>
          <a:prstGeom prst="rect">
            <a:avLst/>
          </a:prstGeom>
          <a:noFill/>
        </p:spPr>
        <p:txBody>
          <a:bodyPr wrap="square" rtlCol="0">
            <a:spAutoFit/>
          </a:bodyPr>
          <a:lstStyle/>
          <a:p>
            <a:pPr algn="ctr"/>
            <a:r>
              <a:rPr lang="de-DE" sz="1200" b="1" dirty="0">
                <a:solidFill>
                  <a:srgbClr val="FF0000"/>
                </a:solidFill>
                <a:latin typeface="Century Gothic" panose="020B0502020202020204" pitchFamily="34" charset="0"/>
              </a:rPr>
              <a:t>Zahlungsstockung</a:t>
            </a:r>
          </a:p>
        </p:txBody>
      </p:sp>
      <p:sp>
        <p:nvSpPr>
          <p:cNvPr id="17" name="Textfeld 16">
            <a:extLst>
              <a:ext uri="{FF2B5EF4-FFF2-40B4-BE49-F238E27FC236}">
                <a16:creationId xmlns:a16="http://schemas.microsoft.com/office/drawing/2014/main" id="{1E4E33B1-781D-4FA5-B3AD-CE19F6C9F40A}"/>
              </a:ext>
            </a:extLst>
          </p:cNvPr>
          <p:cNvSpPr txBox="1"/>
          <p:nvPr/>
        </p:nvSpPr>
        <p:spPr>
          <a:xfrm>
            <a:off x="4382424" y="3001099"/>
            <a:ext cx="2649680" cy="276999"/>
          </a:xfrm>
          <a:prstGeom prst="rect">
            <a:avLst/>
          </a:prstGeom>
          <a:noFill/>
        </p:spPr>
        <p:txBody>
          <a:bodyPr wrap="square" rtlCol="0">
            <a:spAutoFit/>
          </a:bodyPr>
          <a:lstStyle/>
          <a:p>
            <a:pPr algn="ctr"/>
            <a:r>
              <a:rPr lang="de-DE" sz="1200" b="1" dirty="0">
                <a:solidFill>
                  <a:srgbClr val="FF0000"/>
                </a:solidFill>
                <a:latin typeface="Century Gothic" panose="020B0502020202020204" pitchFamily="34" charset="0"/>
              </a:rPr>
              <a:t>Drohende</a:t>
            </a:r>
            <a:r>
              <a:rPr lang="de-DE" sz="1200" dirty="0">
                <a:latin typeface="Century Gothic" panose="020B0502020202020204" pitchFamily="34" charset="0"/>
              </a:rPr>
              <a:t> </a:t>
            </a:r>
            <a:r>
              <a:rPr lang="de-DE" sz="1200" b="1" dirty="0">
                <a:latin typeface="Century Gothic" panose="020B0502020202020204" pitchFamily="34" charset="0"/>
              </a:rPr>
              <a:t>Zahlungsunfähigkeit</a:t>
            </a:r>
          </a:p>
        </p:txBody>
      </p:sp>
      <p:sp>
        <p:nvSpPr>
          <p:cNvPr id="18" name="Textfeld 17">
            <a:extLst>
              <a:ext uri="{FF2B5EF4-FFF2-40B4-BE49-F238E27FC236}">
                <a16:creationId xmlns:a16="http://schemas.microsoft.com/office/drawing/2014/main" id="{8D5D0291-50F8-41D3-AB9F-1099EEF3944C}"/>
              </a:ext>
            </a:extLst>
          </p:cNvPr>
          <p:cNvSpPr txBox="1"/>
          <p:nvPr/>
        </p:nvSpPr>
        <p:spPr>
          <a:xfrm>
            <a:off x="6888088" y="3708224"/>
            <a:ext cx="1931577" cy="276999"/>
          </a:xfrm>
          <a:prstGeom prst="rect">
            <a:avLst/>
          </a:prstGeom>
          <a:noFill/>
        </p:spPr>
        <p:txBody>
          <a:bodyPr wrap="square" rtlCol="0">
            <a:spAutoFit/>
          </a:bodyPr>
          <a:lstStyle/>
          <a:p>
            <a:pPr algn="ctr"/>
            <a:r>
              <a:rPr lang="de-DE" sz="1200" b="1" dirty="0">
                <a:solidFill>
                  <a:srgbClr val="FF0000"/>
                </a:solidFill>
                <a:latin typeface="Century Gothic" panose="020B0502020202020204" pitchFamily="34" charset="0"/>
              </a:rPr>
              <a:t>Zahlungsunfähigkeit</a:t>
            </a:r>
          </a:p>
        </p:txBody>
      </p:sp>
      <p:sp>
        <p:nvSpPr>
          <p:cNvPr id="19" name="Textfeld 18">
            <a:extLst>
              <a:ext uri="{FF2B5EF4-FFF2-40B4-BE49-F238E27FC236}">
                <a16:creationId xmlns:a16="http://schemas.microsoft.com/office/drawing/2014/main" id="{9FB61FBE-6B25-492E-BEE7-DA58D6FA71E2}"/>
              </a:ext>
            </a:extLst>
          </p:cNvPr>
          <p:cNvSpPr txBox="1"/>
          <p:nvPr/>
        </p:nvSpPr>
        <p:spPr>
          <a:xfrm>
            <a:off x="9048328" y="3007124"/>
            <a:ext cx="1252431" cy="276999"/>
          </a:xfrm>
          <a:prstGeom prst="rect">
            <a:avLst/>
          </a:prstGeom>
          <a:noFill/>
        </p:spPr>
        <p:txBody>
          <a:bodyPr wrap="square" rtlCol="0">
            <a:spAutoFit/>
          </a:bodyPr>
          <a:lstStyle/>
          <a:p>
            <a:pPr algn="ctr"/>
            <a:r>
              <a:rPr lang="de-DE" sz="1200" dirty="0">
                <a:latin typeface="Century Gothic" panose="020B0502020202020204" pitchFamily="34" charset="0"/>
              </a:rPr>
              <a:t>Insolvenzlage</a:t>
            </a:r>
          </a:p>
        </p:txBody>
      </p:sp>
      <p:cxnSp>
        <p:nvCxnSpPr>
          <p:cNvPr id="20" name="Gerade Verbindung mit Pfeil 19">
            <a:extLst>
              <a:ext uri="{FF2B5EF4-FFF2-40B4-BE49-F238E27FC236}">
                <a16:creationId xmlns:a16="http://schemas.microsoft.com/office/drawing/2014/main" id="{FAAAB959-8B72-488B-8B2C-4C7A2AD19EF4}"/>
              </a:ext>
            </a:extLst>
          </p:cNvPr>
          <p:cNvCxnSpPr>
            <a:cxnSpLocks/>
          </p:cNvCxnSpPr>
          <p:nvPr/>
        </p:nvCxnSpPr>
        <p:spPr>
          <a:xfrm>
            <a:off x="3171251" y="3983232"/>
            <a:ext cx="0" cy="2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abgerundete Ecken 20">
            <a:extLst>
              <a:ext uri="{FF2B5EF4-FFF2-40B4-BE49-F238E27FC236}">
                <a16:creationId xmlns:a16="http://schemas.microsoft.com/office/drawing/2014/main" id="{8312453D-C318-443D-8C7F-682B5AC3D2D2}"/>
              </a:ext>
            </a:extLst>
          </p:cNvPr>
          <p:cNvSpPr/>
          <p:nvPr/>
        </p:nvSpPr>
        <p:spPr>
          <a:xfrm>
            <a:off x="1062295" y="4260340"/>
            <a:ext cx="4385632" cy="204897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buFont typeface="Arial" panose="020B0604020202020204" pitchFamily="34" charset="0"/>
              <a:buChar char="•"/>
            </a:pPr>
            <a:r>
              <a:rPr lang="de-DE" sz="1200" b="1" dirty="0">
                <a:solidFill>
                  <a:srgbClr val="FF0000"/>
                </a:solidFill>
                <a:latin typeface="Century Gothic" panose="020B0502020202020204" pitchFamily="34" charset="0"/>
              </a:rPr>
              <a:t>Vorübergehende</a:t>
            </a:r>
            <a:r>
              <a:rPr lang="de-DE" sz="1200" b="1" dirty="0">
                <a:solidFill>
                  <a:schemeClr val="tx1"/>
                </a:solidFill>
                <a:latin typeface="Century Gothic" panose="020B0502020202020204" pitchFamily="34" charset="0"/>
              </a:rPr>
              <a:t> Unfähigkeit</a:t>
            </a:r>
            <a:r>
              <a:rPr lang="de-DE" sz="1200" dirty="0">
                <a:solidFill>
                  <a:schemeClr val="tx1"/>
                </a:solidFill>
                <a:latin typeface="Century Gothic" panose="020B0502020202020204" pitchFamily="34" charset="0"/>
              </a:rPr>
              <a:t>, Verbindlichkeiten vollständig zu begleichen</a:t>
            </a:r>
          </a:p>
          <a:p>
            <a:pPr marL="180975" indent="-180975">
              <a:buFont typeface="Arial" panose="020B0604020202020204" pitchFamily="34" charset="0"/>
              <a:buChar char="•"/>
            </a:pPr>
            <a:r>
              <a:rPr lang="de-DE" sz="1200" dirty="0">
                <a:solidFill>
                  <a:schemeClr val="tx1"/>
                </a:solidFill>
                <a:latin typeface="Century Gothic" panose="020B0502020202020204" pitchFamily="34" charset="0"/>
              </a:rPr>
              <a:t>Eine </a:t>
            </a:r>
            <a:r>
              <a:rPr lang="de-DE" sz="1200" b="1" dirty="0">
                <a:solidFill>
                  <a:schemeClr val="tx1"/>
                </a:solidFill>
                <a:latin typeface="Century Gothic" panose="020B0502020202020204" pitchFamily="34" charset="0"/>
              </a:rPr>
              <a:t>Liquiditätslücke</a:t>
            </a:r>
            <a:r>
              <a:rPr lang="de-DE" sz="1200" dirty="0">
                <a:solidFill>
                  <a:schemeClr val="tx1"/>
                </a:solidFill>
                <a:latin typeface="Century Gothic" panose="020B0502020202020204" pitchFamily="34" charset="0"/>
              </a:rPr>
              <a:t> </a:t>
            </a:r>
            <a:r>
              <a:rPr lang="de-DE" sz="1200" b="1" dirty="0">
                <a:solidFill>
                  <a:schemeClr val="tx1"/>
                </a:solidFill>
                <a:latin typeface="Century Gothic" panose="020B0502020202020204" pitchFamily="34" charset="0"/>
              </a:rPr>
              <a:t>kann</a:t>
            </a:r>
            <a:r>
              <a:rPr lang="de-DE" sz="1200" dirty="0">
                <a:solidFill>
                  <a:schemeClr val="tx1"/>
                </a:solidFill>
                <a:latin typeface="Century Gothic" panose="020B0502020202020204" pitchFamily="34" charset="0"/>
              </a:rPr>
              <a:t> innerhalb </a:t>
            </a:r>
            <a:r>
              <a:rPr lang="de-DE" sz="1200" b="1" dirty="0">
                <a:solidFill>
                  <a:srgbClr val="FF0000"/>
                </a:solidFill>
                <a:latin typeface="Century Gothic" panose="020B0502020202020204" pitchFamily="34" charset="0"/>
              </a:rPr>
              <a:t>von 3 Wochen </a:t>
            </a:r>
            <a:r>
              <a:rPr lang="de-DE" sz="1200" b="1" dirty="0">
                <a:solidFill>
                  <a:schemeClr val="tx1"/>
                </a:solidFill>
                <a:latin typeface="Century Gothic" panose="020B0502020202020204" pitchFamily="34" charset="0"/>
              </a:rPr>
              <a:t>geschlossen</a:t>
            </a:r>
            <a:r>
              <a:rPr lang="de-DE" sz="1200" dirty="0">
                <a:solidFill>
                  <a:schemeClr val="tx1"/>
                </a:solidFill>
                <a:latin typeface="Century Gothic" panose="020B0502020202020204" pitchFamily="34" charset="0"/>
              </a:rPr>
              <a:t> werden</a:t>
            </a:r>
          </a:p>
          <a:p>
            <a:pPr marL="180975" indent="-180975">
              <a:buFont typeface="Arial" panose="020B0604020202020204" pitchFamily="34" charset="0"/>
              <a:buChar char="•"/>
            </a:pPr>
            <a:r>
              <a:rPr lang="de-DE" sz="1200" dirty="0">
                <a:solidFill>
                  <a:schemeClr val="tx1"/>
                </a:solidFill>
                <a:latin typeface="Century Gothic" panose="020B0502020202020204" pitchFamily="34" charset="0"/>
              </a:rPr>
              <a:t>Eine </a:t>
            </a:r>
            <a:r>
              <a:rPr lang="de-DE" sz="1200" b="1" dirty="0">
                <a:solidFill>
                  <a:schemeClr val="tx1"/>
                </a:solidFill>
                <a:latin typeface="Century Gothic" panose="020B0502020202020204" pitchFamily="34" charset="0"/>
              </a:rPr>
              <a:t>Liquiditätslücke von weniger als 10% der Gesamtverbindlichkeiten besteht </a:t>
            </a:r>
            <a:r>
              <a:rPr lang="de-DE" sz="1200" dirty="0">
                <a:solidFill>
                  <a:schemeClr val="tx1"/>
                </a:solidFill>
                <a:latin typeface="Century Gothic" panose="020B0502020202020204" pitchFamily="34" charset="0"/>
              </a:rPr>
              <a:t>am Ende der Dreiwochenfrist unter bestimmten Bedingungen </a:t>
            </a:r>
          </a:p>
          <a:p>
            <a:pPr marL="180975" indent="-180975">
              <a:buFont typeface="Arial" panose="020B0604020202020204" pitchFamily="34" charset="0"/>
              <a:buChar char="•"/>
            </a:pPr>
            <a:r>
              <a:rPr lang="de-DE" sz="1200" dirty="0">
                <a:solidFill>
                  <a:schemeClr val="tx1"/>
                </a:solidFill>
                <a:latin typeface="Century Gothic" panose="020B0502020202020204" pitchFamily="34" charset="0"/>
              </a:rPr>
              <a:t>Die Weiterentwicklung der Liquiditätslücke muss anhand eines Finanzplans beurteilt werden</a:t>
            </a:r>
            <a:endParaRPr lang="de-DE" sz="1200" dirty="0">
              <a:solidFill>
                <a:schemeClr val="tx1"/>
              </a:solidFill>
              <a:highlight>
                <a:srgbClr val="FFFF00"/>
              </a:highlight>
              <a:latin typeface="Century Gothic" panose="020B0502020202020204" pitchFamily="34" charset="0"/>
            </a:endParaRPr>
          </a:p>
        </p:txBody>
      </p:sp>
      <p:sp>
        <p:nvSpPr>
          <p:cNvPr id="22" name="Rechteck: abgerundete Ecken 21">
            <a:extLst>
              <a:ext uri="{FF2B5EF4-FFF2-40B4-BE49-F238E27FC236}">
                <a16:creationId xmlns:a16="http://schemas.microsoft.com/office/drawing/2014/main" id="{74824DED-2DE2-4309-8ED4-1880A6D35074}"/>
              </a:ext>
            </a:extLst>
          </p:cNvPr>
          <p:cNvSpPr/>
          <p:nvPr/>
        </p:nvSpPr>
        <p:spPr>
          <a:xfrm>
            <a:off x="5814826" y="4248776"/>
            <a:ext cx="4385630" cy="20849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buFont typeface="Arial" panose="020B0604020202020204" pitchFamily="34" charset="0"/>
              <a:buChar char="•"/>
            </a:pPr>
            <a:r>
              <a:rPr lang="de-DE" sz="1200" dirty="0">
                <a:solidFill>
                  <a:schemeClr val="tx1"/>
                </a:solidFill>
                <a:latin typeface="Century Gothic" panose="020B0502020202020204" pitchFamily="34" charset="0"/>
              </a:rPr>
              <a:t>i. d. R. </a:t>
            </a:r>
            <a:r>
              <a:rPr lang="de-DE" sz="1200" b="1" dirty="0">
                <a:solidFill>
                  <a:schemeClr val="tx1"/>
                </a:solidFill>
                <a:latin typeface="Century Gothic" panose="020B0502020202020204" pitchFamily="34" charset="0"/>
              </a:rPr>
              <a:t>Unfähigkeit,</a:t>
            </a:r>
            <a:r>
              <a:rPr lang="de-DE" sz="1200" dirty="0">
                <a:solidFill>
                  <a:schemeClr val="tx1"/>
                </a:solidFill>
                <a:latin typeface="Century Gothic" panose="020B0502020202020204" pitchFamily="34" charset="0"/>
              </a:rPr>
              <a:t> die fälligen Verbindlichkeiten innerhalb eines überschaubaren Zeitraums zu begleichen</a:t>
            </a:r>
          </a:p>
          <a:p>
            <a:pPr marL="180975" indent="-180975">
              <a:buFont typeface="Arial" panose="020B0604020202020204" pitchFamily="34" charset="0"/>
              <a:buChar char="•"/>
            </a:pPr>
            <a:r>
              <a:rPr lang="de-DE" sz="1200" dirty="0">
                <a:solidFill>
                  <a:schemeClr val="tx1"/>
                </a:solidFill>
                <a:latin typeface="Century Gothic" panose="020B0502020202020204" pitchFamily="34" charset="0"/>
              </a:rPr>
              <a:t>Eine </a:t>
            </a:r>
            <a:r>
              <a:rPr lang="de-DE" sz="1200" b="1" dirty="0">
                <a:solidFill>
                  <a:schemeClr val="tx1"/>
                </a:solidFill>
                <a:latin typeface="Century Gothic" panose="020B0502020202020204" pitchFamily="34" charset="0"/>
              </a:rPr>
              <a:t>Liquiditätslücke von mehr als 10% der Gesamtverbindlichkeiten</a:t>
            </a:r>
            <a:r>
              <a:rPr lang="de-DE" sz="1200" dirty="0">
                <a:solidFill>
                  <a:schemeClr val="tx1"/>
                </a:solidFill>
                <a:latin typeface="Century Gothic" panose="020B0502020202020204" pitchFamily="34" charset="0"/>
              </a:rPr>
              <a:t> am Ende der Dreiwochenfrist</a:t>
            </a:r>
          </a:p>
          <a:p>
            <a:pPr marL="180975" indent="-180975">
              <a:buFont typeface="Arial" panose="020B0604020202020204" pitchFamily="34" charset="0"/>
              <a:buChar char="•"/>
            </a:pPr>
            <a:r>
              <a:rPr lang="de-DE" sz="1200" dirty="0">
                <a:solidFill>
                  <a:schemeClr val="tx1"/>
                </a:solidFill>
                <a:latin typeface="Century Gothic" panose="020B0502020202020204" pitchFamily="34" charset="0"/>
              </a:rPr>
              <a:t>Eine Liquiditätslücke von weniger als 10% der Gesamtverbindlichkeiten am Ende der Dreiwochenfrist, aber die Lücke im Finanzplan steigt über 10 %</a:t>
            </a:r>
          </a:p>
        </p:txBody>
      </p:sp>
      <p:cxnSp>
        <p:nvCxnSpPr>
          <p:cNvPr id="23" name="Gerade Verbindung mit Pfeil 22">
            <a:extLst>
              <a:ext uri="{FF2B5EF4-FFF2-40B4-BE49-F238E27FC236}">
                <a16:creationId xmlns:a16="http://schemas.microsoft.com/office/drawing/2014/main" id="{BCEE975E-22CA-4E4E-89C7-D988830435F3}"/>
              </a:ext>
            </a:extLst>
          </p:cNvPr>
          <p:cNvCxnSpPr>
            <a:cxnSpLocks/>
            <a:stCxn id="18" idx="2"/>
          </p:cNvCxnSpPr>
          <p:nvPr/>
        </p:nvCxnSpPr>
        <p:spPr>
          <a:xfrm>
            <a:off x="7853877" y="3985223"/>
            <a:ext cx="0" cy="25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D9FE4936-1604-48BB-A804-D0A7381E5AD7}"/>
              </a:ext>
            </a:extLst>
          </p:cNvPr>
          <p:cNvSpPr txBox="1">
            <a:spLocks/>
          </p:cNvSpPr>
          <p:nvPr/>
        </p:nvSpPr>
        <p:spPr bwMode="auto">
          <a:xfrm>
            <a:off x="1054089" y="1052736"/>
            <a:ext cx="10801350" cy="143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indent="0">
              <a:lnSpc>
                <a:spcPct val="100000"/>
              </a:lnSpc>
              <a:spcBef>
                <a:spcPts val="600"/>
              </a:spcBef>
              <a:spcAft>
                <a:spcPts val="600"/>
              </a:spcAft>
              <a:tabLst>
                <a:tab pos="628650" algn="l"/>
              </a:tabLst>
              <a:defRPr/>
            </a:pPr>
            <a:r>
              <a:rPr lang="de-DE" sz="1600" b="1">
                <a:latin typeface="Century Gothic" panose="020B0502020202020204" pitchFamily="34" charset="0"/>
              </a:rPr>
              <a:t>Abgrenzung zur Zahlungsstockung</a:t>
            </a:r>
            <a:endParaRPr lang="de-DE" sz="1600" b="1" dirty="0">
              <a:solidFill>
                <a:srgbClr val="00B0F0"/>
              </a:solidFill>
              <a:latin typeface="Century Gothic" panose="020B0502020202020204" pitchFamily="34" charset="0"/>
            </a:endParaRPr>
          </a:p>
          <a:p>
            <a:pPr marL="0" indent="0">
              <a:lnSpc>
                <a:spcPct val="100000"/>
              </a:lnSpc>
              <a:spcBef>
                <a:spcPts val="300"/>
              </a:spcBef>
              <a:spcAft>
                <a:spcPts val="600"/>
              </a:spcAft>
              <a:tabLst>
                <a:tab pos="628650" algn="l"/>
              </a:tabLst>
              <a:defRPr/>
            </a:pPr>
            <a:r>
              <a:rPr lang="de-DE" sz="1600" dirty="0">
                <a:latin typeface="Century Gothic" panose="020B0502020202020204" pitchFamily="34" charset="0"/>
              </a:rPr>
              <a:t>Zunächst ist die </a:t>
            </a:r>
            <a:r>
              <a:rPr lang="de-DE" sz="1600" b="1" dirty="0">
                <a:solidFill>
                  <a:srgbClr val="00B0F0"/>
                </a:solidFill>
                <a:latin typeface="Century Gothic" panose="020B0502020202020204" pitchFamily="34" charset="0"/>
              </a:rPr>
              <a:t>Zahlungsunfähigkeit</a:t>
            </a:r>
            <a:r>
              <a:rPr lang="de-DE" sz="1600" dirty="0">
                <a:latin typeface="Century Gothic" panose="020B0502020202020204" pitchFamily="34" charset="0"/>
              </a:rPr>
              <a:t> von der Zahlungsstockung </a:t>
            </a:r>
            <a:r>
              <a:rPr lang="de-DE" sz="1600">
                <a:latin typeface="Century Gothic" panose="020B0502020202020204" pitchFamily="34" charset="0"/>
              </a:rPr>
              <a:t>abzugrenzen. Hinsichtlich der</a:t>
            </a:r>
            <a:br>
              <a:rPr lang="de-DE" sz="1600">
                <a:latin typeface="Century Gothic" panose="020B0502020202020204" pitchFamily="34" charset="0"/>
              </a:rPr>
            </a:br>
            <a:r>
              <a:rPr lang="de-DE" sz="1600">
                <a:latin typeface="Century Gothic" panose="020B0502020202020204" pitchFamily="34" charset="0"/>
              </a:rPr>
              <a:t>10 % Grenze gilt weiterhin: „Je </a:t>
            </a:r>
            <a:r>
              <a:rPr lang="de-DE" sz="1600" b="1">
                <a:latin typeface="Century Gothic" panose="020B0502020202020204" pitchFamily="34" charset="0"/>
              </a:rPr>
              <a:t>höher die anfängliche Unterdeckung </a:t>
            </a:r>
            <a:r>
              <a:rPr lang="de-DE" sz="1600">
                <a:latin typeface="Century Gothic" panose="020B0502020202020204" pitchFamily="34" charset="0"/>
              </a:rPr>
              <a:t>und je länger der</a:t>
            </a:r>
            <a:br>
              <a:rPr lang="de-DE" sz="1600">
                <a:latin typeface="Century Gothic" panose="020B0502020202020204" pitchFamily="34" charset="0"/>
              </a:rPr>
            </a:br>
            <a:r>
              <a:rPr lang="de-DE" sz="1600">
                <a:latin typeface="Century Gothic" panose="020B0502020202020204" pitchFamily="34" charset="0"/>
              </a:rPr>
              <a:t>Prognosezeitraum ist, </a:t>
            </a:r>
            <a:r>
              <a:rPr lang="de-DE" sz="1600" b="1">
                <a:latin typeface="Century Gothic" panose="020B0502020202020204" pitchFamily="34" charset="0"/>
              </a:rPr>
              <a:t>desto größere Gewissheit </a:t>
            </a:r>
            <a:r>
              <a:rPr lang="de-DE" sz="1600">
                <a:latin typeface="Century Gothic" panose="020B0502020202020204" pitchFamily="34" charset="0"/>
              </a:rPr>
              <a:t>ist für </a:t>
            </a:r>
            <a:r>
              <a:rPr lang="de-DE" sz="1600" b="1">
                <a:latin typeface="Century Gothic" panose="020B0502020202020204" pitchFamily="34" charset="0"/>
              </a:rPr>
              <a:t>den Eintritt und den zeitlichen Verlauf</a:t>
            </a:r>
            <a:br>
              <a:rPr lang="de-DE" sz="1600" b="1">
                <a:latin typeface="Century Gothic" panose="020B0502020202020204" pitchFamily="34" charset="0"/>
              </a:rPr>
            </a:br>
            <a:r>
              <a:rPr lang="de-DE" sz="1600" b="1">
                <a:latin typeface="Century Gothic" panose="020B0502020202020204" pitchFamily="34" charset="0"/>
              </a:rPr>
              <a:t>der Besserung der Liquiditätslage </a:t>
            </a:r>
            <a:r>
              <a:rPr lang="de-DE" sz="1600">
                <a:latin typeface="Century Gothic" panose="020B0502020202020204" pitchFamily="34" charset="0"/>
              </a:rPr>
              <a:t>zu fordern.“ </a:t>
            </a:r>
          </a:p>
          <a:p>
            <a:pPr marL="0" indent="0">
              <a:lnSpc>
                <a:spcPct val="100000"/>
              </a:lnSpc>
              <a:spcBef>
                <a:spcPts val="300"/>
              </a:spcBef>
              <a:spcAft>
                <a:spcPts val="600"/>
              </a:spcAft>
              <a:tabLst>
                <a:tab pos="628650" algn="l"/>
              </a:tabLst>
              <a:defRPr/>
            </a:pPr>
            <a:endParaRPr lang="de-DE" sz="1600" dirty="0">
              <a:latin typeface="Century Gothic" panose="020B0502020202020204" pitchFamily="34" charset="0"/>
            </a:endParaRPr>
          </a:p>
        </p:txBody>
      </p:sp>
      <p:sp>
        <p:nvSpPr>
          <p:cNvPr id="26" name="Textfeld 25">
            <a:extLst>
              <a:ext uri="{FF2B5EF4-FFF2-40B4-BE49-F238E27FC236}">
                <a16:creationId xmlns:a16="http://schemas.microsoft.com/office/drawing/2014/main" id="{75164254-229B-41DF-A4E5-34830B9B0909}"/>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453106476"/>
      </p:ext>
    </p:extLst>
  </p:cSld>
  <p:clrMapOvr>
    <a:masterClrMapping/>
  </p:clrMapOvr>
  <p:transition spd="slow"/>
</p:sld>
</file>

<file path=ppt/slides/slide3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Rectangle 2">
            <a:extLst>
              <a:ext uri="{FF2B5EF4-FFF2-40B4-BE49-F238E27FC236}">
                <a16:creationId xmlns:a16="http://schemas.microsoft.com/office/drawing/2014/main" id="{314DD468-78A4-4929-B64A-7AB1FE35E085}"/>
              </a:ext>
            </a:extLst>
          </p:cNvPr>
          <p:cNvSpPr txBox="1">
            <a:spLocks/>
          </p:cNvSpPr>
          <p:nvPr/>
        </p:nvSpPr>
        <p:spPr bwMode="auto">
          <a:xfrm>
            <a:off x="1055440" y="1412776"/>
            <a:ext cx="108013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a:solidFill>
                  <a:srgbClr val="00B0F0"/>
                </a:solidFill>
                <a:latin typeface="Century Gothic" panose="020B0502020202020204" pitchFamily="34" charset="0"/>
              </a:rPr>
              <a:t>9.5.2.1 Insolvenzeröffnungsgrund „Überschuldung“ – Grundlagen</a:t>
            </a:r>
          </a:p>
          <a:p>
            <a:pPr eaLnBrk="1" hangingPunct="1">
              <a:lnSpc>
                <a:spcPct val="100000"/>
              </a:lnSpc>
              <a:spcBef>
                <a:spcPts val="600"/>
              </a:spcBef>
              <a:spcAft>
                <a:spcPts val="600"/>
              </a:spcAft>
            </a:pPr>
            <a:r>
              <a:rPr lang="de-DE" altLang="de-DE" sz="1600">
                <a:latin typeface="Century Gothic" panose="020B0502020202020204" pitchFamily="34" charset="0"/>
              </a:rPr>
              <a:t>Neben der Zahlungsunfähigkeit kann </a:t>
            </a:r>
          </a:p>
          <a:p>
            <a:pPr marL="542925" indent="-276225" eaLnBrk="1" hangingPunct="1">
              <a:lnSpc>
                <a:spcPct val="100000"/>
              </a:lnSpc>
              <a:spcBef>
                <a:spcPts val="600"/>
              </a:spcBef>
              <a:spcAft>
                <a:spcPts val="600"/>
              </a:spcAft>
              <a:buFont typeface="Arial" panose="020B0604020202020204" pitchFamily="34" charset="0"/>
              <a:buChar char="•"/>
            </a:pPr>
            <a:r>
              <a:rPr lang="de-DE" altLang="de-DE" sz="1600">
                <a:latin typeface="Century Gothic" panose="020B0502020202020204" pitchFamily="34" charset="0"/>
              </a:rPr>
              <a:t>bei juristischen Personen und </a:t>
            </a:r>
          </a:p>
          <a:p>
            <a:pPr marL="542925" indent="-276225" eaLnBrk="1" hangingPunct="1">
              <a:lnSpc>
                <a:spcPct val="100000"/>
              </a:lnSpc>
              <a:spcBef>
                <a:spcPts val="600"/>
              </a:spcBef>
              <a:spcAft>
                <a:spcPts val="600"/>
              </a:spcAft>
              <a:buFont typeface="Arial" panose="020B0604020202020204" pitchFamily="34" charset="0"/>
              <a:buChar char="•"/>
            </a:pPr>
            <a:r>
              <a:rPr lang="de-DE" altLang="de-DE" sz="1600">
                <a:latin typeface="Century Gothic" panose="020B0502020202020204" pitchFamily="34" charset="0"/>
              </a:rPr>
              <a:t>Personengesellschaften i.S. von § 264a HGB</a:t>
            </a:r>
          </a:p>
          <a:p>
            <a:pPr eaLnBrk="1" hangingPunct="1">
              <a:lnSpc>
                <a:spcPct val="100000"/>
              </a:lnSpc>
              <a:spcBef>
                <a:spcPts val="600"/>
              </a:spcBef>
              <a:spcAft>
                <a:spcPts val="600"/>
              </a:spcAft>
            </a:pPr>
            <a:r>
              <a:rPr lang="de-DE" altLang="de-DE" sz="1600">
                <a:latin typeface="Century Gothic" panose="020B0502020202020204" pitchFamily="34" charset="0"/>
              </a:rPr>
              <a:t>eine Überschuldung im Sinne von § 19 Abs. 2 InsO eine Insolvenzantragspflicht auslösen. </a:t>
            </a:r>
          </a:p>
          <a:p>
            <a:pPr eaLnBrk="1" hangingPunct="1">
              <a:lnSpc>
                <a:spcPct val="100000"/>
              </a:lnSpc>
              <a:spcBef>
                <a:spcPts val="600"/>
              </a:spcBef>
              <a:spcAft>
                <a:spcPts val="600"/>
              </a:spcAft>
            </a:pPr>
            <a:r>
              <a:rPr lang="de-DE" altLang="de-DE" sz="1600">
                <a:latin typeface="Century Gothic" panose="020B0502020202020204" pitchFamily="34" charset="0"/>
              </a:rPr>
              <a:t>Eine </a:t>
            </a:r>
            <a:r>
              <a:rPr lang="de-DE" altLang="de-DE" sz="1600" b="1">
                <a:solidFill>
                  <a:srgbClr val="00B0F0"/>
                </a:solidFill>
                <a:latin typeface="Century Gothic" panose="020B0502020202020204" pitchFamily="34" charset="0"/>
              </a:rPr>
              <a:t>„Überschuldung“ </a:t>
            </a:r>
            <a:r>
              <a:rPr lang="de-DE" altLang="de-DE" sz="1600">
                <a:latin typeface="Century Gothic" panose="020B0502020202020204" pitchFamily="34" charset="0"/>
              </a:rPr>
              <a:t>ist dann gegeben, wenn</a:t>
            </a:r>
          </a:p>
          <a:p>
            <a:pPr marL="628650" indent="-266700" eaLnBrk="1" hangingPunct="1">
              <a:lnSpc>
                <a:spcPct val="100000"/>
              </a:lnSpc>
              <a:spcBef>
                <a:spcPts val="600"/>
              </a:spcBef>
              <a:spcAft>
                <a:spcPts val="600"/>
              </a:spcAft>
            </a:pPr>
            <a:r>
              <a:rPr lang="de-DE" altLang="de-DE" sz="1600">
                <a:latin typeface="Century Gothic" panose="020B0502020202020204" pitchFamily="34" charset="0"/>
              </a:rPr>
              <a:t>•	das </a:t>
            </a:r>
            <a:r>
              <a:rPr lang="de-DE" altLang="de-DE" sz="1600" b="1">
                <a:latin typeface="Century Gothic" panose="020B0502020202020204" pitchFamily="34" charset="0"/>
              </a:rPr>
              <a:t>Vermögen die bestehenden Verbindlichkeiten nicht deckt </a:t>
            </a:r>
            <a:r>
              <a:rPr lang="de-DE" altLang="de-DE" sz="1600" b="1">
                <a:solidFill>
                  <a:srgbClr val="FF0000"/>
                </a:solidFill>
                <a:latin typeface="Century Gothic" panose="020B0502020202020204" pitchFamily="34" charset="0"/>
              </a:rPr>
              <a:t>und zusätzlich</a:t>
            </a:r>
          </a:p>
          <a:p>
            <a:pPr marL="628650" indent="-266700" eaLnBrk="1" hangingPunct="1">
              <a:lnSpc>
                <a:spcPct val="100000"/>
              </a:lnSpc>
              <a:spcBef>
                <a:spcPts val="600"/>
              </a:spcBef>
              <a:spcAft>
                <a:spcPts val="600"/>
              </a:spcAft>
            </a:pPr>
            <a:r>
              <a:rPr lang="de-DE" altLang="de-DE" sz="1600">
                <a:latin typeface="Century Gothic" panose="020B0502020202020204" pitchFamily="34" charset="0"/>
              </a:rPr>
              <a:t>•	</a:t>
            </a:r>
            <a:r>
              <a:rPr lang="de-DE" altLang="de-DE" sz="1600" b="1">
                <a:solidFill>
                  <a:srgbClr val="FF0000"/>
                </a:solidFill>
                <a:latin typeface="Century Gothic" panose="020B0502020202020204" pitchFamily="34" charset="0"/>
              </a:rPr>
              <a:t>keine</a:t>
            </a:r>
            <a:r>
              <a:rPr lang="de-DE" altLang="de-DE" sz="1600">
                <a:latin typeface="Century Gothic" panose="020B0502020202020204" pitchFamily="34" charset="0"/>
              </a:rPr>
              <a:t> </a:t>
            </a:r>
            <a:r>
              <a:rPr lang="de-DE" altLang="de-DE" sz="1600" b="1">
                <a:latin typeface="Century Gothic" panose="020B0502020202020204" pitchFamily="34" charset="0"/>
              </a:rPr>
              <a:t>positive Fortbestehensprognose </a:t>
            </a:r>
            <a:r>
              <a:rPr lang="de-DE" altLang="de-DE" sz="1600">
                <a:latin typeface="Century Gothic" panose="020B0502020202020204" pitchFamily="34" charset="0"/>
              </a:rPr>
              <a:t>besteht. </a:t>
            </a:r>
          </a:p>
          <a:p>
            <a:pPr eaLnBrk="1" hangingPunct="1">
              <a:lnSpc>
                <a:spcPct val="100000"/>
              </a:lnSpc>
              <a:spcBef>
                <a:spcPts val="600"/>
              </a:spcBef>
              <a:spcAft>
                <a:spcPts val="600"/>
              </a:spcAft>
            </a:pPr>
            <a:r>
              <a:rPr lang="de-DE" altLang="de-DE" sz="1600">
                <a:latin typeface="Century Gothic" panose="020B0502020202020204" pitchFamily="34" charset="0"/>
              </a:rPr>
              <a:t>Eine </a:t>
            </a:r>
            <a:r>
              <a:rPr lang="de-DE" altLang="de-DE" sz="1600" b="1">
                <a:solidFill>
                  <a:srgbClr val="00B0F0"/>
                </a:solidFill>
                <a:latin typeface="Century Gothic" panose="020B0502020202020204" pitchFamily="34" charset="0"/>
              </a:rPr>
              <a:t>positive Fortbestehensprognose </a:t>
            </a:r>
            <a:r>
              <a:rPr lang="de-DE" altLang="de-DE" sz="1600">
                <a:latin typeface="Century Gothic" panose="020B0502020202020204" pitchFamily="34" charset="0"/>
              </a:rPr>
              <a:t>ist dann gegeben, wenn</a:t>
            </a:r>
          </a:p>
          <a:p>
            <a:pPr marL="628650" indent="-266700" eaLnBrk="1" hangingPunct="1">
              <a:lnSpc>
                <a:spcPct val="100000"/>
              </a:lnSpc>
              <a:spcBef>
                <a:spcPts val="600"/>
              </a:spcBef>
              <a:spcAft>
                <a:spcPts val="600"/>
              </a:spcAft>
            </a:pPr>
            <a:r>
              <a:rPr lang="de-DE" altLang="de-DE" sz="1600">
                <a:latin typeface="Century Gothic" panose="020B0502020202020204" pitchFamily="34" charset="0"/>
              </a:rPr>
              <a:t>•	die </a:t>
            </a:r>
            <a:r>
              <a:rPr lang="de-DE" altLang="de-DE" sz="1600" b="1">
                <a:latin typeface="Century Gothic" panose="020B0502020202020204" pitchFamily="34" charset="0"/>
              </a:rPr>
              <a:t>Unternehmensfortführung überwiegend wahrscheinlich </a:t>
            </a:r>
            <a:r>
              <a:rPr lang="de-DE" altLang="de-DE" sz="1600">
                <a:latin typeface="Century Gothic" panose="020B0502020202020204" pitchFamily="34" charset="0"/>
              </a:rPr>
              <a:t>ist und zugleich</a:t>
            </a:r>
          </a:p>
          <a:p>
            <a:pPr marL="628650" indent="-266700" eaLnBrk="1" hangingPunct="1">
              <a:lnSpc>
                <a:spcPct val="100000"/>
              </a:lnSpc>
              <a:spcBef>
                <a:spcPts val="600"/>
              </a:spcBef>
              <a:spcAft>
                <a:spcPts val="600"/>
              </a:spcAft>
            </a:pPr>
            <a:r>
              <a:rPr lang="de-DE" altLang="de-DE" sz="1600">
                <a:latin typeface="Century Gothic" panose="020B0502020202020204" pitchFamily="34" charset="0"/>
              </a:rPr>
              <a:t>•	</a:t>
            </a:r>
            <a:r>
              <a:rPr lang="de-DE" altLang="de-DE" sz="1600" b="1">
                <a:latin typeface="Century Gothic" panose="020B0502020202020204" pitchFamily="34" charset="0"/>
              </a:rPr>
              <a:t>keine drohende Zahlungsunfähigkeit </a:t>
            </a:r>
            <a:r>
              <a:rPr lang="de-DE" altLang="de-DE" sz="1600">
                <a:latin typeface="Century Gothic" panose="020B0502020202020204" pitchFamily="34" charset="0"/>
              </a:rPr>
              <a:t>vorliegt.</a:t>
            </a:r>
          </a:p>
          <a:p>
            <a:pPr eaLnBrk="1" hangingPunct="1">
              <a:lnSpc>
                <a:spcPct val="100000"/>
              </a:lnSpc>
              <a:spcBef>
                <a:spcPts val="600"/>
              </a:spcBef>
              <a:spcAft>
                <a:spcPts val="600"/>
              </a:spcAft>
            </a:pPr>
            <a:r>
              <a:rPr lang="de-DE" altLang="de-DE" sz="1600">
                <a:latin typeface="Century Gothic" panose="020B0502020202020204" pitchFamily="34" charset="0"/>
              </a:rPr>
              <a:t>Diese Beurteilungen sind sachgerecht zu belegen und zu beurteilen.</a:t>
            </a:r>
          </a:p>
          <a:p>
            <a:pPr eaLnBrk="1" hangingPunct="1">
              <a:lnSpc>
                <a:spcPct val="100000"/>
              </a:lnSpc>
              <a:spcBef>
                <a:spcPts val="600"/>
              </a:spcBef>
              <a:spcAft>
                <a:spcPts val="600"/>
              </a:spcAft>
            </a:pPr>
            <a:endParaRPr lang="de-DE" altLang="de-DE" sz="1600" dirty="0">
              <a:solidFill>
                <a:srgbClr val="00B0F0"/>
              </a:solidFill>
              <a:latin typeface="Century Gothic" panose="020B0502020202020204" pitchFamily="34" charset="0"/>
            </a:endParaRPr>
          </a:p>
        </p:txBody>
      </p:sp>
      <p:sp>
        <p:nvSpPr>
          <p:cNvPr id="10" name="Textfeld 9">
            <a:extLst>
              <a:ext uri="{FF2B5EF4-FFF2-40B4-BE49-F238E27FC236}">
                <a16:creationId xmlns:a16="http://schemas.microsoft.com/office/drawing/2014/main" id="{68048802-8634-4E2B-B78B-0E5AE342D16A}"/>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7" name="Rectangle 2">
            <a:extLst>
              <a:ext uri="{FF2B5EF4-FFF2-40B4-BE49-F238E27FC236}">
                <a16:creationId xmlns:a16="http://schemas.microsoft.com/office/drawing/2014/main" id="{667954B4-B519-406A-BA16-05CE9BA4B666}"/>
              </a:ext>
            </a:extLst>
          </p:cNvPr>
          <p:cNvSpPr txBox="1">
            <a:spLocks/>
          </p:cNvSpPr>
          <p:nvPr/>
        </p:nvSpPr>
        <p:spPr bwMode="auto">
          <a:xfrm>
            <a:off x="1055290" y="1075493"/>
            <a:ext cx="10801350" cy="3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None/>
            </a:pPr>
            <a:r>
              <a:rPr lang="de-DE" altLang="de-DE" sz="1600" b="1" dirty="0">
                <a:solidFill>
                  <a:srgbClr val="00B0F0"/>
                </a:solidFill>
                <a:latin typeface="Century Gothic" panose="020B0502020202020204" pitchFamily="34" charset="0"/>
              </a:rPr>
              <a:t>9.5.2 </a:t>
            </a:r>
            <a:r>
              <a:rPr lang="de-DE" sz="1600" b="1" dirty="0">
                <a:solidFill>
                  <a:srgbClr val="00B0F0"/>
                </a:solidFill>
                <a:latin typeface="Century Gothic" panose="020B0502020202020204" pitchFamily="34" charset="0"/>
              </a:rPr>
              <a:t>Zahlungsunfähigkeit § 17 InsO; </a:t>
            </a:r>
            <a:r>
              <a:rPr lang="de-DE" sz="1600" b="1">
                <a:solidFill>
                  <a:srgbClr val="00B0F0"/>
                </a:solidFill>
                <a:latin typeface="Century Gothic" panose="020B0502020202020204" pitchFamily="34" charset="0"/>
              </a:rPr>
              <a:t>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163442464"/>
      </p:ext>
    </p:extLst>
  </p:cSld>
  <p:clrMapOvr>
    <a:masterClrMapping/>
  </p:clrMapOvr>
  <p:transition spd="slow"/>
</p:sld>
</file>

<file path=ppt/slides/slide3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Rectangle 2">
            <a:extLst>
              <a:ext uri="{FF2B5EF4-FFF2-40B4-BE49-F238E27FC236}">
                <a16:creationId xmlns:a16="http://schemas.microsoft.com/office/drawing/2014/main" id="{314DD468-78A4-4929-B64A-7AB1FE35E085}"/>
              </a:ext>
            </a:extLst>
          </p:cNvPr>
          <p:cNvSpPr txBox="1">
            <a:spLocks/>
          </p:cNvSpPr>
          <p:nvPr/>
        </p:nvSpPr>
        <p:spPr bwMode="auto">
          <a:xfrm>
            <a:off x="1080831" y="1490816"/>
            <a:ext cx="1080135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9.5.2.2 Zweistufiges Vorgehen bei der Überschuldungsprüfung </a:t>
            </a:r>
          </a:p>
          <a:p>
            <a:pPr eaLnBrk="1" hangingPunct="1">
              <a:lnSpc>
                <a:spcPct val="100000"/>
              </a:lnSpc>
              <a:spcBef>
                <a:spcPts val="600"/>
              </a:spcBef>
              <a:spcAft>
                <a:spcPts val="600"/>
              </a:spcAft>
            </a:pPr>
            <a:r>
              <a:rPr lang="de-DE" altLang="de-DE" sz="1600" dirty="0">
                <a:latin typeface="Century Gothic" panose="020B0502020202020204" pitchFamily="34" charset="0"/>
              </a:rPr>
              <a:t>Die Überschuldungsprüfung erfordert üblicherweise ein zweistufiges Vorgehen.</a:t>
            </a:r>
          </a:p>
        </p:txBody>
      </p:sp>
      <p:sp>
        <p:nvSpPr>
          <p:cNvPr id="11" name="Rechteck: abgerundete Ecken 10">
            <a:extLst>
              <a:ext uri="{FF2B5EF4-FFF2-40B4-BE49-F238E27FC236}">
                <a16:creationId xmlns:a16="http://schemas.microsoft.com/office/drawing/2014/main" id="{5CF39799-1439-4BAA-B26C-1D51E0274549}"/>
              </a:ext>
            </a:extLst>
          </p:cNvPr>
          <p:cNvSpPr/>
          <p:nvPr/>
        </p:nvSpPr>
        <p:spPr>
          <a:xfrm>
            <a:off x="1064066" y="2474103"/>
            <a:ext cx="8776350" cy="3825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Century Gothic" panose="020B0502020202020204" pitchFamily="34" charset="0"/>
              </a:rPr>
              <a:t>Prüfung der Fortbestehungsprognose</a:t>
            </a:r>
          </a:p>
        </p:txBody>
      </p:sp>
      <p:sp>
        <p:nvSpPr>
          <p:cNvPr id="12" name="Textfeld 11">
            <a:extLst>
              <a:ext uri="{FF2B5EF4-FFF2-40B4-BE49-F238E27FC236}">
                <a16:creationId xmlns:a16="http://schemas.microsoft.com/office/drawing/2014/main" id="{6906CDC2-D5BB-4EB5-98E1-0EBC771FC963}"/>
              </a:ext>
            </a:extLst>
          </p:cNvPr>
          <p:cNvSpPr txBox="1"/>
          <p:nvPr/>
        </p:nvSpPr>
        <p:spPr>
          <a:xfrm>
            <a:off x="983432" y="2852936"/>
            <a:ext cx="10217239" cy="400110"/>
          </a:xfrm>
          <a:prstGeom prst="rect">
            <a:avLst/>
          </a:prstGeom>
          <a:noFill/>
        </p:spPr>
        <p:txBody>
          <a:bodyPr wrap="square" rtlCol="0">
            <a:spAutoFit/>
          </a:bodyPr>
          <a:lstStyle/>
          <a:p>
            <a:r>
              <a:rPr lang="de-DE" sz="1000" b="1" dirty="0">
                <a:latin typeface="Century Gothic" panose="020B0502020202020204" pitchFamily="34" charset="0"/>
              </a:rPr>
              <a:t>Grundlage: integrierte Ertrags- </a:t>
            </a:r>
            <a:r>
              <a:rPr lang="de-DE" sz="1000" b="1">
                <a:latin typeface="Century Gothic" panose="020B0502020202020204" pitchFamily="34" charset="0"/>
              </a:rPr>
              <a:t>und Liquiditätsplanung</a:t>
            </a:r>
            <a:br>
              <a:rPr lang="de-DE" sz="1000" b="1">
                <a:latin typeface="Century Gothic" panose="020B0502020202020204" pitchFamily="34" charset="0"/>
              </a:rPr>
            </a:br>
            <a:r>
              <a:rPr lang="de-DE" sz="1000" i="1">
                <a:latin typeface="Century Gothic" panose="020B0502020202020204" pitchFamily="34" charset="0"/>
              </a:rPr>
              <a:t>„</a:t>
            </a:r>
            <a:r>
              <a:rPr lang="de-DE" sz="1000" i="1" dirty="0">
                <a:latin typeface="Century Gothic" panose="020B0502020202020204" pitchFamily="34" charset="0"/>
              </a:rPr>
              <a:t>Wird die Zahlungsfähigkeit im Prognosezeitraum mit </a:t>
            </a:r>
            <a:r>
              <a:rPr lang="de-DE" sz="1000" i="1">
                <a:latin typeface="Century Gothic" panose="020B0502020202020204" pitchFamily="34" charset="0"/>
              </a:rPr>
              <a:t>überwiegender Wahrscheinlichkeit aufrechterhalten</a:t>
            </a:r>
            <a:r>
              <a:rPr lang="de-DE" sz="1000" i="1" dirty="0">
                <a:latin typeface="Century Gothic" panose="020B0502020202020204" pitchFamily="34" charset="0"/>
              </a:rPr>
              <a:t>?“</a:t>
            </a:r>
          </a:p>
        </p:txBody>
      </p:sp>
      <p:sp>
        <p:nvSpPr>
          <p:cNvPr id="13" name="Rechteck: abgerundete Ecken 12">
            <a:extLst>
              <a:ext uri="{FF2B5EF4-FFF2-40B4-BE49-F238E27FC236}">
                <a16:creationId xmlns:a16="http://schemas.microsoft.com/office/drawing/2014/main" id="{82722FEB-C6B6-456A-A7A6-568F2FF468AA}"/>
              </a:ext>
            </a:extLst>
          </p:cNvPr>
          <p:cNvSpPr/>
          <p:nvPr/>
        </p:nvSpPr>
        <p:spPr>
          <a:xfrm>
            <a:off x="5377656" y="3718366"/>
            <a:ext cx="4462760" cy="5389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Century Gothic" panose="020B0502020202020204" pitchFamily="34" charset="0"/>
              </a:rPr>
              <a:t>Liquiditätslücke </a:t>
            </a:r>
            <a:r>
              <a:rPr lang="de-DE" sz="1200" b="1" dirty="0">
                <a:solidFill>
                  <a:schemeClr val="tx1"/>
                </a:solidFill>
                <a:latin typeface="Century Gothic" panose="020B0502020202020204" pitchFamily="34" charset="0"/>
              </a:rPr>
              <a:t>innerhalb von 12 Monaten</a:t>
            </a:r>
          </a:p>
        </p:txBody>
      </p:sp>
      <p:sp>
        <p:nvSpPr>
          <p:cNvPr id="14" name="Rechteck: abgerundete Ecken 13">
            <a:extLst>
              <a:ext uri="{FF2B5EF4-FFF2-40B4-BE49-F238E27FC236}">
                <a16:creationId xmlns:a16="http://schemas.microsoft.com/office/drawing/2014/main" id="{7B013E28-9824-43DA-BA3F-643082B2058A}"/>
              </a:ext>
            </a:extLst>
          </p:cNvPr>
          <p:cNvSpPr/>
          <p:nvPr/>
        </p:nvSpPr>
        <p:spPr>
          <a:xfrm>
            <a:off x="2639616" y="3271623"/>
            <a:ext cx="7200800" cy="3633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200" b="1" dirty="0">
                <a:solidFill>
                  <a:schemeClr val="bg1"/>
                </a:solidFill>
                <a:highlight>
                  <a:srgbClr val="FF0000"/>
                </a:highlight>
                <a:latin typeface="Century Gothic" panose="020B0502020202020204" pitchFamily="34" charset="0"/>
              </a:rPr>
              <a:t>Negative</a:t>
            </a:r>
            <a:r>
              <a:rPr lang="de-DE" sz="1200" b="1" dirty="0">
                <a:solidFill>
                  <a:schemeClr val="tx1"/>
                </a:solidFill>
                <a:latin typeface="Century Gothic" panose="020B0502020202020204" pitchFamily="34" charset="0"/>
              </a:rPr>
              <a:t> Fortbestehensprognose</a:t>
            </a:r>
          </a:p>
        </p:txBody>
      </p:sp>
      <p:sp>
        <p:nvSpPr>
          <p:cNvPr id="15" name="Rechteck: abgerundete Ecken 14">
            <a:extLst>
              <a:ext uri="{FF2B5EF4-FFF2-40B4-BE49-F238E27FC236}">
                <a16:creationId xmlns:a16="http://schemas.microsoft.com/office/drawing/2014/main" id="{61FE76CE-7BCC-46DE-B9C9-42980CED3260}"/>
              </a:ext>
            </a:extLst>
          </p:cNvPr>
          <p:cNvSpPr/>
          <p:nvPr/>
        </p:nvSpPr>
        <p:spPr>
          <a:xfrm>
            <a:off x="2627991" y="3715375"/>
            <a:ext cx="2573799" cy="5508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de-DE" sz="1200" dirty="0">
                <a:solidFill>
                  <a:schemeClr val="tx1"/>
                </a:solidFill>
                <a:latin typeface="Century Gothic" panose="020B0502020202020204" pitchFamily="34" charset="0"/>
              </a:rPr>
              <a:t>Liquiditätslücke nach 12 Monaten </a:t>
            </a:r>
            <a:r>
              <a:rPr lang="de-DE" sz="1200" b="1" dirty="0">
                <a:solidFill>
                  <a:schemeClr val="tx1"/>
                </a:solidFill>
                <a:latin typeface="Century Gothic" panose="020B0502020202020204" pitchFamily="34" charset="0"/>
              </a:rPr>
              <a:t>innerhalb von 24 Monaten</a:t>
            </a:r>
          </a:p>
        </p:txBody>
      </p:sp>
      <p:sp>
        <p:nvSpPr>
          <p:cNvPr id="16" name="Rechteck: abgerundete Ecken 15">
            <a:extLst>
              <a:ext uri="{FF2B5EF4-FFF2-40B4-BE49-F238E27FC236}">
                <a16:creationId xmlns:a16="http://schemas.microsoft.com/office/drawing/2014/main" id="{19A0B37F-943B-4DD7-B101-AD29DC8BACE5}"/>
              </a:ext>
            </a:extLst>
          </p:cNvPr>
          <p:cNvSpPr/>
          <p:nvPr/>
        </p:nvSpPr>
        <p:spPr>
          <a:xfrm>
            <a:off x="5373939" y="4496974"/>
            <a:ext cx="4462760" cy="3669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latin typeface="Century Gothic" panose="020B0502020202020204" pitchFamily="34" charset="0"/>
              </a:rPr>
              <a:t>Prüfung Überschuldungsstatus</a:t>
            </a:r>
          </a:p>
        </p:txBody>
      </p:sp>
      <p:sp>
        <p:nvSpPr>
          <p:cNvPr id="17" name="Rechteck: abgerundete Ecken 16">
            <a:extLst>
              <a:ext uri="{FF2B5EF4-FFF2-40B4-BE49-F238E27FC236}">
                <a16:creationId xmlns:a16="http://schemas.microsoft.com/office/drawing/2014/main" id="{5C864E6D-F2DE-4F7B-9B46-7E561C80048F}"/>
              </a:ext>
            </a:extLst>
          </p:cNvPr>
          <p:cNvSpPr/>
          <p:nvPr/>
        </p:nvSpPr>
        <p:spPr>
          <a:xfrm>
            <a:off x="5373939" y="4949137"/>
            <a:ext cx="2082645" cy="59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Positives Reinvermögen</a:t>
            </a:r>
          </a:p>
        </p:txBody>
      </p:sp>
      <p:sp>
        <p:nvSpPr>
          <p:cNvPr id="18" name="Rechteck: abgerundete Ecken 17">
            <a:extLst>
              <a:ext uri="{FF2B5EF4-FFF2-40B4-BE49-F238E27FC236}">
                <a16:creationId xmlns:a16="http://schemas.microsoft.com/office/drawing/2014/main" id="{0D9FAB76-F096-4FF9-A727-8A7C54FEC7B9}"/>
              </a:ext>
            </a:extLst>
          </p:cNvPr>
          <p:cNvSpPr/>
          <p:nvPr/>
        </p:nvSpPr>
        <p:spPr>
          <a:xfrm>
            <a:off x="1065815" y="3243876"/>
            <a:ext cx="1403907" cy="6408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dirty="0">
                <a:solidFill>
                  <a:schemeClr val="bg1"/>
                </a:solidFill>
                <a:highlight>
                  <a:srgbClr val="00B0F0"/>
                </a:highlight>
                <a:latin typeface="Century Gothic" panose="020B0502020202020204" pitchFamily="34" charset="0"/>
              </a:rPr>
              <a:t>Positive</a:t>
            </a:r>
            <a:r>
              <a:rPr lang="de-DE" sz="1200" dirty="0">
                <a:solidFill>
                  <a:schemeClr val="tx1"/>
                </a:solidFill>
                <a:latin typeface="Century Gothic" panose="020B0502020202020204" pitchFamily="34" charset="0"/>
              </a:rPr>
              <a:t> Fortbestehens-prognose</a:t>
            </a:r>
            <a:endParaRPr lang="de-DE" sz="1200" b="1" dirty="0">
              <a:solidFill>
                <a:schemeClr val="tx1"/>
              </a:solidFill>
              <a:highlight>
                <a:srgbClr val="FF0000"/>
              </a:highlight>
              <a:latin typeface="Century Gothic" panose="020B0502020202020204" pitchFamily="34" charset="0"/>
            </a:endParaRPr>
          </a:p>
        </p:txBody>
      </p:sp>
      <p:sp>
        <p:nvSpPr>
          <p:cNvPr id="19" name="Rechteck: abgerundete Ecken 18">
            <a:extLst>
              <a:ext uri="{FF2B5EF4-FFF2-40B4-BE49-F238E27FC236}">
                <a16:creationId xmlns:a16="http://schemas.microsoft.com/office/drawing/2014/main" id="{32F6ED6F-EDE9-404C-BFD0-94337F990141}"/>
              </a:ext>
            </a:extLst>
          </p:cNvPr>
          <p:cNvSpPr/>
          <p:nvPr/>
        </p:nvSpPr>
        <p:spPr>
          <a:xfrm rot="21118525">
            <a:off x="1140006" y="2387849"/>
            <a:ext cx="705223" cy="31954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Century Gothic" panose="020B0502020202020204" pitchFamily="34" charset="0"/>
              </a:rPr>
              <a:t>Stufe 1</a:t>
            </a:r>
          </a:p>
        </p:txBody>
      </p:sp>
      <p:sp>
        <p:nvSpPr>
          <p:cNvPr id="21" name="Rechteck: abgerundete Ecken 20">
            <a:extLst>
              <a:ext uri="{FF2B5EF4-FFF2-40B4-BE49-F238E27FC236}">
                <a16:creationId xmlns:a16="http://schemas.microsoft.com/office/drawing/2014/main" id="{6E1D59D4-5E7D-4D93-9364-F6F522493CC4}"/>
              </a:ext>
            </a:extLst>
          </p:cNvPr>
          <p:cNvSpPr/>
          <p:nvPr/>
        </p:nvSpPr>
        <p:spPr>
          <a:xfrm>
            <a:off x="1013281" y="5564885"/>
            <a:ext cx="1403907" cy="619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dirty="0">
                <a:solidFill>
                  <a:schemeClr val="tx1"/>
                </a:solidFill>
                <a:latin typeface="Century Gothic" panose="020B0502020202020204" pitchFamily="34" charset="0"/>
              </a:rPr>
              <a:t>Laufende Beobachtung</a:t>
            </a:r>
            <a:endParaRPr lang="de-DE" sz="1200" b="1" dirty="0">
              <a:solidFill>
                <a:schemeClr val="tx1"/>
              </a:solidFill>
              <a:highlight>
                <a:srgbClr val="FF0000"/>
              </a:highlight>
              <a:latin typeface="Century Gothic" panose="020B0502020202020204" pitchFamily="34" charset="0"/>
            </a:endParaRPr>
          </a:p>
        </p:txBody>
      </p:sp>
      <p:sp>
        <p:nvSpPr>
          <p:cNvPr id="22" name="Rechteck: abgerundete Ecken 21">
            <a:extLst>
              <a:ext uri="{FF2B5EF4-FFF2-40B4-BE49-F238E27FC236}">
                <a16:creationId xmlns:a16="http://schemas.microsoft.com/office/drawing/2014/main" id="{74700853-8BF3-4F71-A3C8-EE14E0567DA5}"/>
              </a:ext>
            </a:extLst>
          </p:cNvPr>
          <p:cNvSpPr/>
          <p:nvPr/>
        </p:nvSpPr>
        <p:spPr>
          <a:xfrm>
            <a:off x="7754054" y="4970885"/>
            <a:ext cx="2082645" cy="59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FF0000"/>
                </a:solidFill>
                <a:latin typeface="Century Gothic" panose="020B0502020202020204" pitchFamily="34" charset="0"/>
              </a:rPr>
              <a:t>Negatives</a:t>
            </a:r>
            <a:r>
              <a:rPr lang="de-DE" sz="1200" b="1" dirty="0">
                <a:solidFill>
                  <a:schemeClr val="tx1"/>
                </a:solidFill>
                <a:latin typeface="Century Gothic" panose="020B0502020202020204" pitchFamily="34" charset="0"/>
              </a:rPr>
              <a:t> Reinvermögen</a:t>
            </a:r>
          </a:p>
        </p:txBody>
      </p:sp>
      <p:sp>
        <p:nvSpPr>
          <p:cNvPr id="23" name="Rechteck: abgerundete Ecken 22">
            <a:extLst>
              <a:ext uri="{FF2B5EF4-FFF2-40B4-BE49-F238E27FC236}">
                <a16:creationId xmlns:a16="http://schemas.microsoft.com/office/drawing/2014/main" id="{ADF28537-117D-4BBB-8ECC-87A73E1CBCF7}"/>
              </a:ext>
            </a:extLst>
          </p:cNvPr>
          <p:cNvSpPr/>
          <p:nvPr/>
        </p:nvSpPr>
        <p:spPr>
          <a:xfrm>
            <a:off x="7786439" y="5831371"/>
            <a:ext cx="2059509" cy="36102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Century Gothic" panose="020B0502020202020204" pitchFamily="34" charset="0"/>
              </a:rPr>
              <a:t>Antragspflicht</a:t>
            </a:r>
          </a:p>
        </p:txBody>
      </p:sp>
      <p:sp>
        <p:nvSpPr>
          <p:cNvPr id="27" name="Pfeil: nach unten 26">
            <a:extLst>
              <a:ext uri="{FF2B5EF4-FFF2-40B4-BE49-F238E27FC236}">
                <a16:creationId xmlns:a16="http://schemas.microsoft.com/office/drawing/2014/main" id="{8638F802-A602-41ED-9684-7F3A9D72F06B}"/>
              </a:ext>
            </a:extLst>
          </p:cNvPr>
          <p:cNvSpPr/>
          <p:nvPr/>
        </p:nvSpPr>
        <p:spPr>
          <a:xfrm>
            <a:off x="3810971" y="4301619"/>
            <a:ext cx="331839" cy="56225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abgerundete Ecken 27">
            <a:extLst>
              <a:ext uri="{FF2B5EF4-FFF2-40B4-BE49-F238E27FC236}">
                <a16:creationId xmlns:a16="http://schemas.microsoft.com/office/drawing/2014/main" id="{C239E6CE-203B-4551-8752-8968EB6FC7D2}"/>
              </a:ext>
            </a:extLst>
          </p:cNvPr>
          <p:cNvSpPr/>
          <p:nvPr/>
        </p:nvSpPr>
        <p:spPr>
          <a:xfrm>
            <a:off x="2862962" y="5823062"/>
            <a:ext cx="2127106" cy="36933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Century Gothic" panose="020B0502020202020204" pitchFamily="34" charset="0"/>
              </a:rPr>
              <a:t>Antragsrecht</a:t>
            </a:r>
          </a:p>
        </p:txBody>
      </p:sp>
      <p:sp>
        <p:nvSpPr>
          <p:cNvPr id="29" name="Rechteck: abgerundete Ecken 28">
            <a:extLst>
              <a:ext uri="{FF2B5EF4-FFF2-40B4-BE49-F238E27FC236}">
                <a16:creationId xmlns:a16="http://schemas.microsoft.com/office/drawing/2014/main" id="{B46D255E-5B6A-4299-A3B8-C44F0A3F7FF0}"/>
              </a:ext>
            </a:extLst>
          </p:cNvPr>
          <p:cNvSpPr/>
          <p:nvPr/>
        </p:nvSpPr>
        <p:spPr>
          <a:xfrm>
            <a:off x="2627990" y="4949137"/>
            <a:ext cx="2573799" cy="594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Drohende Zahlungsunfähigkeit</a:t>
            </a:r>
          </a:p>
        </p:txBody>
      </p:sp>
      <p:sp>
        <p:nvSpPr>
          <p:cNvPr id="30" name="Pfeil: nach unten 29">
            <a:extLst>
              <a:ext uri="{FF2B5EF4-FFF2-40B4-BE49-F238E27FC236}">
                <a16:creationId xmlns:a16="http://schemas.microsoft.com/office/drawing/2014/main" id="{D9452B00-E9B1-496A-9EFC-FC102F81ABDD}"/>
              </a:ext>
            </a:extLst>
          </p:cNvPr>
          <p:cNvSpPr/>
          <p:nvPr/>
        </p:nvSpPr>
        <p:spPr>
          <a:xfrm>
            <a:off x="3782770" y="5601241"/>
            <a:ext cx="331839" cy="20701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unten 30">
            <a:extLst>
              <a:ext uri="{FF2B5EF4-FFF2-40B4-BE49-F238E27FC236}">
                <a16:creationId xmlns:a16="http://schemas.microsoft.com/office/drawing/2014/main" id="{6D1C5802-B5EF-4A91-93FC-7621801010F9}"/>
              </a:ext>
            </a:extLst>
          </p:cNvPr>
          <p:cNvSpPr/>
          <p:nvPr/>
        </p:nvSpPr>
        <p:spPr>
          <a:xfrm>
            <a:off x="1636240" y="4023845"/>
            <a:ext cx="331839" cy="14763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Pfeil: nach unten 31">
            <a:extLst>
              <a:ext uri="{FF2B5EF4-FFF2-40B4-BE49-F238E27FC236}">
                <a16:creationId xmlns:a16="http://schemas.microsoft.com/office/drawing/2014/main" id="{0D29CECB-42E3-4BFE-B6E9-4247C8851322}"/>
              </a:ext>
            </a:extLst>
          </p:cNvPr>
          <p:cNvSpPr/>
          <p:nvPr/>
        </p:nvSpPr>
        <p:spPr>
          <a:xfrm>
            <a:off x="7439399" y="4309519"/>
            <a:ext cx="331839" cy="16424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bgerundete Ecken 32">
            <a:extLst>
              <a:ext uri="{FF2B5EF4-FFF2-40B4-BE49-F238E27FC236}">
                <a16:creationId xmlns:a16="http://schemas.microsoft.com/office/drawing/2014/main" id="{2EEFE946-BF60-48B6-8981-8D8D3B4F274B}"/>
              </a:ext>
            </a:extLst>
          </p:cNvPr>
          <p:cNvSpPr/>
          <p:nvPr/>
        </p:nvSpPr>
        <p:spPr>
          <a:xfrm>
            <a:off x="5373938" y="5823062"/>
            <a:ext cx="2082645" cy="36933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Century Gothic" panose="020B0502020202020204" pitchFamily="34" charset="0"/>
              </a:rPr>
              <a:t>Antragsrecht</a:t>
            </a:r>
          </a:p>
        </p:txBody>
      </p:sp>
      <p:sp>
        <p:nvSpPr>
          <p:cNvPr id="34" name="Pfeil: nach unten 33">
            <a:extLst>
              <a:ext uri="{FF2B5EF4-FFF2-40B4-BE49-F238E27FC236}">
                <a16:creationId xmlns:a16="http://schemas.microsoft.com/office/drawing/2014/main" id="{61D15B1C-2DCA-4C7A-B192-9A5798EA7C55}"/>
              </a:ext>
            </a:extLst>
          </p:cNvPr>
          <p:cNvSpPr/>
          <p:nvPr/>
        </p:nvSpPr>
        <p:spPr>
          <a:xfrm>
            <a:off x="6290045" y="5599174"/>
            <a:ext cx="331839" cy="20701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unten 34">
            <a:extLst>
              <a:ext uri="{FF2B5EF4-FFF2-40B4-BE49-F238E27FC236}">
                <a16:creationId xmlns:a16="http://schemas.microsoft.com/office/drawing/2014/main" id="{6DB7DD0F-3CB3-41A2-9BCA-0CDFA8C3D411}"/>
              </a:ext>
            </a:extLst>
          </p:cNvPr>
          <p:cNvSpPr/>
          <p:nvPr/>
        </p:nvSpPr>
        <p:spPr>
          <a:xfrm>
            <a:off x="8629456" y="5615730"/>
            <a:ext cx="331839" cy="20701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2">
            <a:extLst>
              <a:ext uri="{FF2B5EF4-FFF2-40B4-BE49-F238E27FC236}">
                <a16:creationId xmlns:a16="http://schemas.microsoft.com/office/drawing/2014/main" id="{577CA7C6-E2D6-4239-9030-6BB34510CE6A}"/>
              </a:ext>
            </a:extLst>
          </p:cNvPr>
          <p:cNvSpPr txBox="1">
            <a:spLocks/>
          </p:cNvSpPr>
          <p:nvPr/>
        </p:nvSpPr>
        <p:spPr bwMode="auto">
          <a:xfrm>
            <a:off x="280604" y="2171412"/>
            <a:ext cx="10049304" cy="27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algn="ctr" eaLnBrk="1" hangingPunct="1">
              <a:lnSpc>
                <a:spcPct val="100000"/>
              </a:lnSpc>
              <a:spcBef>
                <a:spcPts val="600"/>
              </a:spcBef>
              <a:spcAft>
                <a:spcPts val="600"/>
              </a:spcAft>
              <a:buNone/>
            </a:pPr>
            <a:r>
              <a:rPr lang="de-DE" altLang="de-DE" sz="1600" b="1" dirty="0">
                <a:latin typeface="Century Gothic" panose="020B0502020202020204" pitchFamily="34" charset="0"/>
              </a:rPr>
              <a:t>2 Stufen der Überschuldungsprüfung nach IDW S 11</a:t>
            </a:r>
            <a:endParaRPr lang="de-DE" sz="1600" b="1" dirty="0">
              <a:latin typeface="Century Gothic" panose="020B0502020202020204" pitchFamily="34" charset="0"/>
            </a:endParaRPr>
          </a:p>
        </p:txBody>
      </p:sp>
      <p:sp>
        <p:nvSpPr>
          <p:cNvPr id="38" name="Rechteck: abgerundete Ecken 37">
            <a:extLst>
              <a:ext uri="{FF2B5EF4-FFF2-40B4-BE49-F238E27FC236}">
                <a16:creationId xmlns:a16="http://schemas.microsoft.com/office/drawing/2014/main" id="{117D3C18-8D77-44C3-96F9-E016F6C512E0}"/>
              </a:ext>
            </a:extLst>
          </p:cNvPr>
          <p:cNvSpPr/>
          <p:nvPr/>
        </p:nvSpPr>
        <p:spPr>
          <a:xfrm rot="21118525">
            <a:off x="5443934" y="4412764"/>
            <a:ext cx="705223" cy="31954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Century Gothic" panose="020B0502020202020204" pitchFamily="34" charset="0"/>
              </a:rPr>
              <a:t>Stufe 2</a:t>
            </a:r>
          </a:p>
        </p:txBody>
      </p:sp>
      <p:sp>
        <p:nvSpPr>
          <p:cNvPr id="39" name="Textfeld 38">
            <a:extLst>
              <a:ext uri="{FF2B5EF4-FFF2-40B4-BE49-F238E27FC236}">
                <a16:creationId xmlns:a16="http://schemas.microsoft.com/office/drawing/2014/main" id="{CB463D53-3730-4F25-908E-46BCCCD2E3D3}"/>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36" name="Rectangle 2">
            <a:extLst>
              <a:ext uri="{FF2B5EF4-FFF2-40B4-BE49-F238E27FC236}">
                <a16:creationId xmlns:a16="http://schemas.microsoft.com/office/drawing/2014/main" id="{775442B0-8759-4AB4-901A-6EC393F0E749}"/>
              </a:ext>
            </a:extLst>
          </p:cNvPr>
          <p:cNvSpPr txBox="1">
            <a:spLocks/>
          </p:cNvSpPr>
          <p:nvPr/>
        </p:nvSpPr>
        <p:spPr bwMode="auto">
          <a:xfrm>
            <a:off x="1055290" y="1075493"/>
            <a:ext cx="10801350" cy="3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None/>
            </a:pPr>
            <a:r>
              <a:rPr lang="de-DE" altLang="de-DE" sz="1600" b="1" dirty="0">
                <a:solidFill>
                  <a:srgbClr val="00B0F0"/>
                </a:solidFill>
                <a:latin typeface="Century Gothic" panose="020B0502020202020204" pitchFamily="34" charset="0"/>
              </a:rPr>
              <a:t>9.5.2 </a:t>
            </a:r>
            <a:r>
              <a:rPr lang="de-DE" sz="1600" b="1" dirty="0">
                <a:solidFill>
                  <a:srgbClr val="00B0F0"/>
                </a:solidFill>
                <a:latin typeface="Century Gothic" panose="020B0502020202020204" pitchFamily="34" charset="0"/>
              </a:rPr>
              <a:t>Zahlungsunfähigkeit § 17 InsO; </a:t>
            </a:r>
            <a:r>
              <a:rPr lang="de-DE" sz="1600" b="1">
                <a:solidFill>
                  <a:srgbClr val="00B0F0"/>
                </a:solidFill>
                <a:latin typeface="Century Gothic" panose="020B0502020202020204" pitchFamily="34" charset="0"/>
              </a:rPr>
              <a:t>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07244961"/>
      </p:ext>
    </p:extLst>
  </p:cSld>
  <p:clrMapOvr>
    <a:masterClrMapping/>
  </p:clrMapOvr>
  <p:transition spd="slow"/>
</p:sld>
</file>

<file path=ppt/slides/slide3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Rectangle 2">
            <a:extLst>
              <a:ext uri="{FF2B5EF4-FFF2-40B4-BE49-F238E27FC236}">
                <a16:creationId xmlns:a16="http://schemas.microsoft.com/office/drawing/2014/main" id="{314DD468-78A4-4929-B64A-7AB1FE35E085}"/>
              </a:ext>
            </a:extLst>
          </p:cNvPr>
          <p:cNvSpPr txBox="1">
            <a:spLocks/>
          </p:cNvSpPr>
          <p:nvPr/>
        </p:nvSpPr>
        <p:spPr bwMode="auto">
          <a:xfrm>
            <a:off x="1055440" y="1246004"/>
            <a:ext cx="10801350" cy="48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9.5.2.3 Gefordertes Detaillierungsgespräch der Überschuldungsprüfung</a:t>
            </a:r>
          </a:p>
          <a:p>
            <a:pPr eaLnBrk="1" hangingPunct="1">
              <a:lnSpc>
                <a:spcPct val="100000"/>
              </a:lnSpc>
              <a:spcBef>
                <a:spcPts val="600"/>
              </a:spcBef>
              <a:spcAft>
                <a:spcPts val="600"/>
              </a:spcAft>
            </a:pPr>
            <a:r>
              <a:rPr lang="de-DE" altLang="de-DE" sz="1600" b="1" dirty="0">
                <a:latin typeface="Century Gothic" panose="020B0502020202020204" pitchFamily="34" charset="0"/>
              </a:rPr>
              <a:t>Je stärker sich das Ausmaß und das Stadium der Unternehmenskrise </a:t>
            </a:r>
            <a:r>
              <a:rPr lang="de-DE" altLang="de-DE" sz="1600" dirty="0">
                <a:latin typeface="Century Gothic" panose="020B0502020202020204" pitchFamily="34" charset="0"/>
              </a:rPr>
              <a:t>darstellt, </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b="1" dirty="0">
                <a:latin typeface="Century Gothic" panose="020B0502020202020204" pitchFamily="34" charset="0"/>
              </a:rPr>
              <a:t>desto häufiger und detaillierter ist die Überschuldungsprüfung vorzunehmen </a:t>
            </a:r>
            <a:r>
              <a:rPr lang="de-DE" altLang="de-DE" sz="1600" b="1">
                <a:latin typeface="Century Gothic" panose="020B0502020202020204" pitchFamily="34" charset="0"/>
              </a:rPr>
              <a:t>bzw.</a:t>
            </a:r>
            <a:br>
              <a:rPr lang="de-DE" altLang="de-DE" sz="1600" b="1">
                <a:latin typeface="Century Gothic" panose="020B0502020202020204" pitchFamily="34" charset="0"/>
              </a:rPr>
            </a:br>
            <a:r>
              <a:rPr lang="de-DE" altLang="de-DE" sz="1600" b="1">
                <a:latin typeface="Century Gothic" panose="020B0502020202020204" pitchFamily="34" charset="0"/>
              </a:rPr>
              <a:t>„</a:t>
            </a:r>
            <a:r>
              <a:rPr lang="de-DE" altLang="de-DE" sz="1600" b="1" dirty="0">
                <a:latin typeface="Century Gothic" panose="020B0502020202020204" pitchFamily="34" charset="0"/>
              </a:rPr>
              <a:t>fortzuschreiben“.</a:t>
            </a:r>
          </a:p>
          <a:p>
            <a:pPr marL="0" indent="0" eaLnBrk="1" hangingPunct="1">
              <a:lnSpc>
                <a:spcPct val="100000"/>
              </a:lnSpc>
              <a:spcBef>
                <a:spcPts val="600"/>
              </a:spcBef>
              <a:spcAft>
                <a:spcPts val="600"/>
              </a:spcAft>
            </a:pPr>
            <a:r>
              <a:rPr lang="de-DE" altLang="de-DE" sz="1600" dirty="0">
                <a:latin typeface="Century Gothic" panose="020B0502020202020204" pitchFamily="34" charset="0"/>
              </a:rPr>
              <a:t>Das Ausmaß und das Stadium der Unternehmenskrise ist beispielsweise </a:t>
            </a:r>
            <a:r>
              <a:rPr lang="de-DE" altLang="de-DE" sz="1600">
                <a:latin typeface="Century Gothic" panose="020B0502020202020204" pitchFamily="34" charset="0"/>
              </a:rPr>
              <a:t>anhand der</a:t>
            </a:r>
            <a:br>
              <a:rPr lang="de-DE" altLang="de-DE" sz="1600">
                <a:latin typeface="Century Gothic" panose="020B0502020202020204" pitchFamily="34" charset="0"/>
              </a:rPr>
            </a:br>
            <a:r>
              <a:rPr lang="de-DE" altLang="de-DE" sz="1600">
                <a:latin typeface="Century Gothic" panose="020B0502020202020204" pitchFamily="34" charset="0"/>
              </a:rPr>
              <a:t>folgenden </a:t>
            </a:r>
            <a:r>
              <a:rPr lang="de-DE" altLang="de-DE" sz="1600" b="1">
                <a:latin typeface="Century Gothic" panose="020B0502020202020204" pitchFamily="34" charset="0"/>
              </a:rPr>
              <a:t>Kriterien </a:t>
            </a:r>
            <a:r>
              <a:rPr lang="de-DE" altLang="de-DE" sz="1600" dirty="0">
                <a:latin typeface="Century Gothic" panose="020B0502020202020204" pitchFamily="34" charset="0"/>
              </a:rPr>
              <a:t>zu</a:t>
            </a:r>
            <a:r>
              <a:rPr lang="de-DE" altLang="de-DE" sz="1600" b="1" dirty="0">
                <a:latin typeface="Century Gothic" panose="020B0502020202020204" pitchFamily="34" charset="0"/>
              </a:rPr>
              <a:t> </a:t>
            </a:r>
            <a:r>
              <a:rPr lang="de-DE" altLang="de-DE" sz="1600" dirty="0">
                <a:latin typeface="Century Gothic" panose="020B0502020202020204" pitchFamily="34" charset="0"/>
              </a:rPr>
              <a:t>bestimmen:</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b="1" dirty="0">
                <a:latin typeface="Century Gothic" panose="020B0502020202020204" pitchFamily="34" charset="0"/>
              </a:rPr>
              <a:t>Umsatzrückgänge</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b="1" dirty="0">
                <a:latin typeface="Century Gothic" panose="020B0502020202020204" pitchFamily="34" charset="0"/>
              </a:rPr>
              <a:t>Höhe der aktuellen und aufgelaufenen Verluste</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b="1" dirty="0">
                <a:latin typeface="Century Gothic" panose="020B0502020202020204" pitchFamily="34" charset="0"/>
              </a:rPr>
              <a:t>temporäre oder dauerhafte Liquiditätsprobleme</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b="1" dirty="0">
                <a:latin typeface="Century Gothic" panose="020B0502020202020204" pitchFamily="34" charset="0"/>
              </a:rPr>
              <a:t>Forderungsausfälle im eigenen Forderungsbestand</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b="1" dirty="0">
                <a:latin typeface="Century Gothic" panose="020B0502020202020204" pitchFamily="34" charset="0"/>
              </a:rPr>
              <a:t>Wertminderungen bei Warenbeständen, z. B. aufgrund Wechsel des Produktspektrums</a:t>
            </a:r>
          </a:p>
          <a:p>
            <a:pPr eaLnBrk="1" hangingPunct="1">
              <a:lnSpc>
                <a:spcPct val="100000"/>
              </a:lnSpc>
              <a:spcBef>
                <a:spcPts val="1200"/>
              </a:spcBef>
              <a:spcAft>
                <a:spcPts val="600"/>
              </a:spcAft>
            </a:pPr>
            <a:r>
              <a:rPr lang="de-DE" altLang="de-DE" sz="1600" dirty="0">
                <a:solidFill>
                  <a:srgbClr val="00B0F0"/>
                </a:solidFill>
                <a:latin typeface="Century Gothic" panose="020B0502020202020204" pitchFamily="34" charset="0"/>
              </a:rPr>
              <a:t>9.5.2.4 Frequenz der Überschuldungsprüfung</a:t>
            </a:r>
          </a:p>
          <a:p>
            <a:pPr marL="0" indent="0" eaLnBrk="1" hangingPunct="1">
              <a:lnSpc>
                <a:spcPct val="100000"/>
              </a:lnSpc>
              <a:spcBef>
                <a:spcPts val="600"/>
              </a:spcBef>
              <a:spcAft>
                <a:spcPts val="600"/>
              </a:spcAft>
            </a:pPr>
            <a:r>
              <a:rPr lang="de-DE" altLang="de-DE" sz="1600" dirty="0">
                <a:latin typeface="Century Gothic" panose="020B0502020202020204" pitchFamily="34" charset="0"/>
              </a:rPr>
              <a:t>In ganz akuten Situationen ist eine fortlaufende, ggf. wöchentliche oder taggenaue </a:t>
            </a:r>
            <a:br>
              <a:rPr lang="de-DE" altLang="de-DE" sz="1600" dirty="0">
                <a:latin typeface="Century Gothic" panose="020B0502020202020204" pitchFamily="34" charset="0"/>
              </a:rPr>
            </a:br>
            <a:r>
              <a:rPr lang="de-DE" altLang="de-DE" sz="1600" dirty="0">
                <a:latin typeface="Century Gothic" panose="020B0502020202020204" pitchFamily="34" charset="0"/>
              </a:rPr>
              <a:t>Überschuldungsprüfung, unverzichtbar!</a:t>
            </a:r>
          </a:p>
        </p:txBody>
      </p:sp>
      <p:sp>
        <p:nvSpPr>
          <p:cNvPr id="36" name="Textfeld 35">
            <a:extLst>
              <a:ext uri="{FF2B5EF4-FFF2-40B4-BE49-F238E27FC236}">
                <a16:creationId xmlns:a16="http://schemas.microsoft.com/office/drawing/2014/main" id="{BA3E12D9-4226-4558-9D37-074C0638A69A}"/>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7" name="Rectangle 2">
            <a:extLst>
              <a:ext uri="{FF2B5EF4-FFF2-40B4-BE49-F238E27FC236}">
                <a16:creationId xmlns:a16="http://schemas.microsoft.com/office/drawing/2014/main" id="{E954F6F9-D0E3-4FFC-B414-5BC0ACC5A542}"/>
              </a:ext>
            </a:extLst>
          </p:cNvPr>
          <p:cNvSpPr txBox="1">
            <a:spLocks/>
          </p:cNvSpPr>
          <p:nvPr/>
        </p:nvSpPr>
        <p:spPr bwMode="auto">
          <a:xfrm>
            <a:off x="1055290" y="908720"/>
            <a:ext cx="10801350" cy="3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None/>
            </a:pPr>
            <a:r>
              <a:rPr lang="de-DE" altLang="de-DE" sz="1600" b="1" dirty="0">
                <a:solidFill>
                  <a:srgbClr val="00B0F0"/>
                </a:solidFill>
                <a:latin typeface="Century Gothic" panose="020B0502020202020204" pitchFamily="34" charset="0"/>
              </a:rPr>
              <a:t>9.5.2 </a:t>
            </a:r>
            <a:r>
              <a:rPr lang="de-DE" sz="1600" b="1" dirty="0">
                <a:solidFill>
                  <a:srgbClr val="00B0F0"/>
                </a:solidFill>
                <a:latin typeface="Century Gothic" panose="020B0502020202020204" pitchFamily="34" charset="0"/>
              </a:rPr>
              <a:t>Zahlungsunfähigkeit § 17 InsO; </a:t>
            </a:r>
            <a:r>
              <a:rPr lang="de-DE" sz="1600" b="1">
                <a:solidFill>
                  <a:srgbClr val="00B0F0"/>
                </a:solidFill>
                <a:latin typeface="Century Gothic" panose="020B0502020202020204" pitchFamily="34" charset="0"/>
              </a:rPr>
              <a:t>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642116931"/>
      </p:ext>
    </p:extLst>
  </p:cSld>
  <p:clrMapOvr>
    <a:masterClrMapping/>
  </p:clrMapOvr>
  <p:transition spd="slow"/>
</p:sld>
</file>

<file path=ppt/slides/slide3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Rectangle 2">
            <a:extLst>
              <a:ext uri="{FF2B5EF4-FFF2-40B4-BE49-F238E27FC236}">
                <a16:creationId xmlns:a16="http://schemas.microsoft.com/office/drawing/2014/main" id="{314DD468-78A4-4929-B64A-7AB1FE35E085}"/>
              </a:ext>
            </a:extLst>
          </p:cNvPr>
          <p:cNvSpPr txBox="1">
            <a:spLocks/>
          </p:cNvSpPr>
          <p:nvPr/>
        </p:nvSpPr>
        <p:spPr bwMode="auto">
          <a:xfrm>
            <a:off x="1055440" y="1412777"/>
            <a:ext cx="1080135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9.5.2.5 Unterlassen einer Überschuldungsprüfung</a:t>
            </a:r>
          </a:p>
          <a:p>
            <a:pPr marL="0" indent="0" eaLnBrk="1" hangingPunct="1">
              <a:lnSpc>
                <a:spcPct val="100000"/>
              </a:lnSpc>
              <a:spcBef>
                <a:spcPts val="600"/>
              </a:spcBef>
              <a:spcAft>
                <a:spcPts val="600"/>
              </a:spcAft>
            </a:pPr>
            <a:r>
              <a:rPr lang="de-DE" altLang="de-DE" sz="1600" dirty="0">
                <a:latin typeface="Century Gothic" panose="020B0502020202020204" pitchFamily="34" charset="0"/>
              </a:rPr>
              <a:t>In</a:t>
            </a:r>
            <a:r>
              <a:rPr lang="de-DE" altLang="de-DE" sz="1600" b="1" dirty="0">
                <a:latin typeface="Century Gothic" panose="020B0502020202020204" pitchFamily="34" charset="0"/>
              </a:rPr>
              <a:t> einigen wenigen Sondersituationen </a:t>
            </a:r>
            <a:r>
              <a:rPr lang="de-DE" altLang="de-DE" sz="1600" dirty="0">
                <a:latin typeface="Century Gothic" panose="020B0502020202020204" pitchFamily="34" charset="0"/>
              </a:rPr>
              <a:t>kann</a:t>
            </a:r>
            <a:r>
              <a:rPr lang="de-DE" altLang="de-DE" sz="1600" b="1" dirty="0">
                <a:latin typeface="Century Gothic" panose="020B0502020202020204" pitchFamily="34" charset="0"/>
              </a:rPr>
              <a:t> von einer fortlaufenden</a:t>
            </a:r>
            <a:r>
              <a:rPr lang="de-DE" altLang="de-DE" sz="1600" b="1">
                <a:latin typeface="Century Gothic" panose="020B0502020202020204" pitchFamily="34" charset="0"/>
              </a:rPr>
              <a:t>, revolvierenden</a:t>
            </a:r>
            <a:br>
              <a:rPr lang="de-DE" altLang="de-DE" sz="1600" b="1">
                <a:latin typeface="Century Gothic" panose="020B0502020202020204" pitchFamily="34" charset="0"/>
              </a:rPr>
            </a:br>
            <a:r>
              <a:rPr lang="de-DE" altLang="de-DE" sz="1600" b="1">
                <a:latin typeface="Century Gothic" panose="020B0502020202020204" pitchFamily="34" charset="0"/>
              </a:rPr>
              <a:t>Überschuldungsprüfung </a:t>
            </a:r>
            <a:r>
              <a:rPr lang="de-DE" altLang="de-DE" sz="1600" b="1" dirty="0">
                <a:latin typeface="Century Gothic" panose="020B0502020202020204" pitchFamily="34" charset="0"/>
              </a:rPr>
              <a:t>abgesehen </a:t>
            </a:r>
            <a:r>
              <a:rPr lang="de-DE" altLang="de-DE" sz="1600" dirty="0">
                <a:latin typeface="Century Gothic" panose="020B0502020202020204" pitchFamily="34" charset="0"/>
              </a:rPr>
              <a:t>werden. </a:t>
            </a:r>
          </a:p>
          <a:p>
            <a:pPr marL="0" indent="0"/>
            <a:r>
              <a:rPr lang="de-DE" sz="1600" dirty="0">
                <a:latin typeface="Century Gothic" panose="020B0502020202020204" pitchFamily="34" charset="0"/>
              </a:rPr>
              <a:t>Dies ist stets der Fall, wenn </a:t>
            </a:r>
            <a:r>
              <a:rPr lang="de-DE" sz="1600" b="1" dirty="0">
                <a:latin typeface="Century Gothic" panose="020B0502020202020204" pitchFamily="34" charset="0"/>
              </a:rPr>
              <a:t>einfach zu beurteilende Sachverhalte</a:t>
            </a:r>
            <a:r>
              <a:rPr lang="de-DE" sz="1600" dirty="0">
                <a:latin typeface="Century Gothic" panose="020B0502020202020204" pitchFamily="34" charset="0"/>
              </a:rPr>
              <a:t> vorliegen, </a:t>
            </a:r>
            <a:r>
              <a:rPr lang="de-DE" sz="1600">
                <a:latin typeface="Century Gothic" panose="020B0502020202020204" pitchFamily="34" charset="0"/>
              </a:rPr>
              <a:t>die </a:t>
            </a:r>
            <a:r>
              <a:rPr lang="de-DE" sz="1600" b="1">
                <a:latin typeface="Century Gothic" panose="020B0502020202020204" pitchFamily="34" charset="0"/>
              </a:rPr>
              <a:t>eine</a:t>
            </a:r>
            <a:br>
              <a:rPr lang="de-DE" sz="1600" b="1">
                <a:latin typeface="Century Gothic" panose="020B0502020202020204" pitchFamily="34" charset="0"/>
              </a:rPr>
            </a:br>
            <a:r>
              <a:rPr lang="de-DE" sz="1600" b="1">
                <a:latin typeface="Century Gothic" panose="020B0502020202020204" pitchFamily="34" charset="0"/>
              </a:rPr>
              <a:t>Überschuldung </a:t>
            </a:r>
            <a:r>
              <a:rPr lang="de-DE" sz="1600" b="1" dirty="0">
                <a:latin typeface="Century Gothic" panose="020B0502020202020204" pitchFamily="34" charset="0"/>
              </a:rPr>
              <a:t>ausschließen</a:t>
            </a:r>
            <a:r>
              <a:rPr lang="de-DE" sz="1600" dirty="0">
                <a:latin typeface="Century Gothic" panose="020B0502020202020204" pitchFamily="34" charset="0"/>
              </a:rPr>
              <a:t>.</a:t>
            </a:r>
          </a:p>
          <a:p>
            <a:r>
              <a:rPr lang="de-DE" sz="1600" dirty="0">
                <a:latin typeface="Century Gothic" panose="020B0502020202020204" pitchFamily="34" charset="0"/>
              </a:rPr>
              <a:t>Dieses </a:t>
            </a:r>
            <a:r>
              <a:rPr lang="de-DE" sz="1600" b="1" dirty="0">
                <a:solidFill>
                  <a:srgbClr val="FF0000"/>
                </a:solidFill>
                <a:latin typeface="Century Gothic" panose="020B0502020202020204" pitchFamily="34" charset="0"/>
              </a:rPr>
              <a:t>Vorliegen muss schlüssig und sorgfältig belegt </a:t>
            </a:r>
            <a:r>
              <a:rPr lang="de-DE" sz="1600" dirty="0">
                <a:latin typeface="Century Gothic" panose="020B0502020202020204" pitchFamily="34" charset="0"/>
              </a:rPr>
              <a:t>werden. </a:t>
            </a:r>
          </a:p>
          <a:p>
            <a:r>
              <a:rPr lang="de-DE" sz="1600" b="1" dirty="0">
                <a:latin typeface="Century Gothic" panose="020B0502020202020204" pitchFamily="34" charset="0"/>
              </a:rPr>
              <a:t>Beispiele</a:t>
            </a:r>
            <a:r>
              <a:rPr lang="de-DE" sz="1600" dirty="0">
                <a:latin typeface="Century Gothic" panose="020B0502020202020204" pitchFamily="34" charset="0"/>
              </a:rPr>
              <a:t> für solche Sondersituationen sind:</a:t>
            </a:r>
          </a:p>
          <a:p>
            <a:pPr marL="447675" lvl="0" indent="-266700">
              <a:buFont typeface="Arial" panose="020B0604020202020204" pitchFamily="34" charset="0"/>
              <a:buChar char="•"/>
            </a:pPr>
            <a:r>
              <a:rPr lang="de-DE" sz="1600" dirty="0">
                <a:latin typeface="Century Gothic" panose="020B0502020202020204" pitchFamily="34" charset="0"/>
              </a:rPr>
              <a:t>Vorliegen einer </a:t>
            </a:r>
            <a:r>
              <a:rPr lang="de-DE" sz="1600" b="1" dirty="0">
                <a:latin typeface="Century Gothic" panose="020B0502020202020204" pitchFamily="34" charset="0"/>
              </a:rPr>
              <a:t>werthaltigen und rechtlich verbindlichen Sicherung </a:t>
            </a:r>
            <a:r>
              <a:rPr lang="de-DE" sz="1600" b="1">
                <a:latin typeface="Century Gothic" panose="020B0502020202020204" pitchFamily="34" charset="0"/>
              </a:rPr>
              <a:t>des Fortbestands</a:t>
            </a:r>
            <a:br>
              <a:rPr lang="de-DE" sz="1600" b="1">
                <a:latin typeface="Century Gothic" panose="020B0502020202020204" pitchFamily="34" charset="0"/>
              </a:rPr>
            </a:br>
            <a:r>
              <a:rPr lang="de-DE" sz="1600">
                <a:latin typeface="Century Gothic" panose="020B0502020202020204" pitchFamily="34" charset="0"/>
              </a:rPr>
              <a:t>des </a:t>
            </a:r>
            <a:r>
              <a:rPr lang="de-DE" sz="1600" dirty="0">
                <a:latin typeface="Century Gothic" panose="020B0502020202020204" pitchFamily="34" charset="0"/>
              </a:rPr>
              <a:t>Unternehmens durch das Konzernmutterunternehmen/Hauptgesellschafter</a:t>
            </a:r>
          </a:p>
          <a:p>
            <a:pPr marL="447675" lvl="0" indent="-266700">
              <a:buFont typeface="Arial" panose="020B0604020202020204" pitchFamily="34" charset="0"/>
              <a:buChar char="•"/>
            </a:pPr>
            <a:r>
              <a:rPr lang="de-DE" sz="1600" dirty="0">
                <a:latin typeface="Century Gothic" panose="020B0502020202020204" pitchFamily="34" charset="0"/>
              </a:rPr>
              <a:t>Vorliegen einer entsprechend hohen </a:t>
            </a:r>
            <a:r>
              <a:rPr lang="de-DE" sz="1600" b="1" dirty="0">
                <a:latin typeface="Century Gothic" panose="020B0502020202020204" pitchFamily="34" charset="0"/>
              </a:rPr>
              <a:t>Rangrücktrittserklärung</a:t>
            </a:r>
            <a:endParaRPr lang="de-DE" sz="1600" dirty="0">
              <a:latin typeface="Century Gothic" panose="020B0502020202020204" pitchFamily="34" charset="0"/>
            </a:endParaRPr>
          </a:p>
          <a:p>
            <a:pPr marL="447675" lvl="0" indent="-266700">
              <a:buFont typeface="Arial" panose="020B0604020202020204" pitchFamily="34" charset="0"/>
              <a:buChar char="•"/>
            </a:pPr>
            <a:r>
              <a:rPr lang="de-DE" sz="1600" dirty="0">
                <a:latin typeface="Century Gothic" panose="020B0502020202020204" pitchFamily="34" charset="0"/>
              </a:rPr>
              <a:t>Vorhandensein </a:t>
            </a:r>
            <a:r>
              <a:rPr lang="de-DE" sz="1600" b="1" dirty="0">
                <a:latin typeface="Century Gothic" panose="020B0502020202020204" pitchFamily="34" charset="0"/>
              </a:rPr>
              <a:t>ausreichend hoher stiller Reserven</a:t>
            </a:r>
            <a:endParaRPr lang="de-DE" sz="1600" dirty="0">
              <a:latin typeface="Century Gothic" panose="020B0502020202020204" pitchFamily="34" charset="0"/>
            </a:endParaRPr>
          </a:p>
        </p:txBody>
      </p:sp>
      <p:sp>
        <p:nvSpPr>
          <p:cNvPr id="7" name="Textfeld 6">
            <a:extLst>
              <a:ext uri="{FF2B5EF4-FFF2-40B4-BE49-F238E27FC236}">
                <a16:creationId xmlns:a16="http://schemas.microsoft.com/office/drawing/2014/main" id="{7CE62E59-D4F2-4690-BDC0-C0005CE8717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Rectangle 2">
            <a:extLst>
              <a:ext uri="{FF2B5EF4-FFF2-40B4-BE49-F238E27FC236}">
                <a16:creationId xmlns:a16="http://schemas.microsoft.com/office/drawing/2014/main" id="{F3841D4C-BF20-4536-9CF9-60D865BA4A4F}"/>
              </a:ext>
            </a:extLst>
          </p:cNvPr>
          <p:cNvSpPr txBox="1">
            <a:spLocks/>
          </p:cNvSpPr>
          <p:nvPr/>
        </p:nvSpPr>
        <p:spPr bwMode="auto">
          <a:xfrm>
            <a:off x="1055290" y="1075493"/>
            <a:ext cx="10801350" cy="3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None/>
            </a:pPr>
            <a:r>
              <a:rPr lang="de-DE" altLang="de-DE" sz="1600" b="1" dirty="0">
                <a:solidFill>
                  <a:srgbClr val="00B0F0"/>
                </a:solidFill>
                <a:latin typeface="Century Gothic" panose="020B0502020202020204" pitchFamily="34" charset="0"/>
              </a:rPr>
              <a:t>9.5.2 </a:t>
            </a:r>
            <a:r>
              <a:rPr lang="de-DE" sz="1600" b="1" dirty="0">
                <a:solidFill>
                  <a:srgbClr val="00B0F0"/>
                </a:solidFill>
                <a:latin typeface="Century Gothic" panose="020B0502020202020204" pitchFamily="34" charset="0"/>
              </a:rPr>
              <a:t>Zahlungsunfähigkeit § 17 InsO; </a:t>
            </a:r>
            <a:r>
              <a:rPr lang="de-DE" sz="1600" b="1">
                <a:solidFill>
                  <a:srgbClr val="00B0F0"/>
                </a:solidFill>
                <a:latin typeface="Century Gothic" panose="020B0502020202020204" pitchFamily="34" charset="0"/>
              </a:rPr>
              <a:t>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262447538"/>
      </p:ext>
    </p:extLst>
  </p:cSld>
  <p:clrMapOvr>
    <a:masterClrMapping/>
  </p:clrMapOvr>
  <p:transition spd="slow"/>
</p:sld>
</file>

<file path=ppt/slides/slide3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6" name="Rectangle 2">
            <a:extLst>
              <a:ext uri="{FF2B5EF4-FFF2-40B4-BE49-F238E27FC236}">
                <a16:creationId xmlns:a16="http://schemas.microsoft.com/office/drawing/2014/main" id="{72E3D2F8-AC38-4823-ACD4-CE6E33ECDC4B}"/>
              </a:ext>
            </a:extLst>
          </p:cNvPr>
          <p:cNvSpPr txBox="1">
            <a:spLocks/>
          </p:cNvSpPr>
          <p:nvPr/>
        </p:nvSpPr>
        <p:spPr bwMode="auto">
          <a:xfrm>
            <a:off x="1055290" y="1069988"/>
            <a:ext cx="1080135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tabLst>
                <a:tab pos="542925" algn="l"/>
              </a:tabLst>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tabLst>
                <a:tab pos="542925" algn="l"/>
              </a:tabLst>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tabLst>
                <a:tab pos="542925" algn="l"/>
              </a:tabLst>
              <a:defRPr sz="1400">
                <a:solidFill>
                  <a:schemeClr val="tx1"/>
                </a:solidFill>
                <a:latin typeface="Verdana" panose="020B0604030504040204" pitchFamily="34" charset="0"/>
              </a:defRPr>
            </a:lvl9pPr>
          </a:lstStyle>
          <a:p>
            <a:pPr marL="180975" indent="-180975">
              <a:lnSpc>
                <a:spcPct val="100000"/>
              </a:lnSpc>
              <a:spcBef>
                <a:spcPts val="600"/>
              </a:spcBef>
              <a:spcAft>
                <a:spcPts val="600"/>
              </a:spcAft>
              <a:tabLst>
                <a:tab pos="628650" algn="l"/>
              </a:tabLst>
              <a:defRPr/>
            </a:pPr>
            <a:r>
              <a:rPr lang="de-DE" sz="1600" b="1">
                <a:solidFill>
                  <a:srgbClr val="00B0F0"/>
                </a:solidFill>
                <a:latin typeface="Century Gothic" panose="020B0502020202020204" pitchFamily="34" charset="0"/>
              </a:rPr>
              <a:t>9.5.3 Zahlungseinstellung</a:t>
            </a:r>
            <a:endParaRPr lang="de-DE" sz="1600">
              <a:latin typeface="Century Gothic" panose="020B0502020202020204" pitchFamily="34" charset="0"/>
            </a:endParaRPr>
          </a:p>
          <a:p>
            <a:pPr marL="0" lvl="1" eaLnBrk="1" hangingPunct="1">
              <a:lnSpc>
                <a:spcPct val="100000"/>
              </a:lnSpc>
              <a:spcBef>
                <a:spcPts val="600"/>
              </a:spcBef>
              <a:spcAft>
                <a:spcPts val="600"/>
              </a:spcAft>
              <a:buFont typeface="Arial" panose="020B0604020202020204" pitchFamily="34" charset="0"/>
              <a:buNone/>
            </a:pPr>
            <a:endParaRPr lang="de-DE" altLang="de-DE" sz="16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5" name="Rectangle 2">
            <a:extLst>
              <a:ext uri="{FF2B5EF4-FFF2-40B4-BE49-F238E27FC236}">
                <a16:creationId xmlns:a16="http://schemas.microsoft.com/office/drawing/2014/main" id="{B71B1C4D-1217-4B65-9C3D-4EC86748A104}"/>
              </a:ext>
            </a:extLst>
          </p:cNvPr>
          <p:cNvSpPr txBox="1">
            <a:spLocks/>
          </p:cNvSpPr>
          <p:nvPr/>
        </p:nvSpPr>
        <p:spPr bwMode="auto">
          <a:xfrm>
            <a:off x="1127448" y="2031530"/>
            <a:ext cx="10801350" cy="53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9.5.3.1 Indikatoren für die Zahlungseinstellung</a:t>
            </a:r>
          </a:p>
        </p:txBody>
      </p:sp>
      <p:sp>
        <p:nvSpPr>
          <p:cNvPr id="7" name="Textfeld 6">
            <a:extLst>
              <a:ext uri="{FF2B5EF4-FFF2-40B4-BE49-F238E27FC236}">
                <a16:creationId xmlns:a16="http://schemas.microsoft.com/office/drawing/2014/main" id="{A218A224-919D-4165-B0E0-DAB6414AA499}"/>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9" name="Rectangle 2">
            <a:extLst>
              <a:ext uri="{FF2B5EF4-FFF2-40B4-BE49-F238E27FC236}">
                <a16:creationId xmlns:a16="http://schemas.microsoft.com/office/drawing/2014/main" id="{8DBD9B7B-B5B1-44D3-9D84-9944DB42D243}"/>
              </a:ext>
            </a:extLst>
          </p:cNvPr>
          <p:cNvSpPr txBox="1">
            <a:spLocks/>
          </p:cNvSpPr>
          <p:nvPr/>
        </p:nvSpPr>
        <p:spPr bwMode="auto">
          <a:xfrm>
            <a:off x="1064066" y="2420888"/>
            <a:ext cx="1040947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b="1" dirty="0">
                <a:solidFill>
                  <a:srgbClr val="FF0000"/>
                </a:solidFill>
                <a:latin typeface="Century Gothic" panose="020B0502020202020204" pitchFamily="34" charset="0"/>
              </a:rPr>
              <a:t>Anzeichen</a:t>
            </a:r>
            <a:r>
              <a:rPr lang="de-DE" altLang="de-DE" sz="1600" dirty="0">
                <a:latin typeface="Century Gothic" panose="020B0502020202020204" pitchFamily="34" charset="0"/>
              </a:rPr>
              <a:t> für eine Zahlungseinstellung können sein: </a:t>
            </a:r>
          </a:p>
          <a:p>
            <a:pPr eaLnBrk="1" hangingPunct="1">
              <a:lnSpc>
                <a:spcPct val="100000"/>
              </a:lnSpc>
              <a:spcBef>
                <a:spcPts val="600"/>
              </a:spcBef>
              <a:spcAft>
                <a:spcPts val="600"/>
              </a:spcAft>
            </a:pPr>
            <a:r>
              <a:rPr lang="de-DE" altLang="de-DE" sz="1600" dirty="0">
                <a:latin typeface="Century Gothic" panose="020B0502020202020204" pitchFamily="34" charset="0"/>
              </a:rPr>
              <a:t>Der Schuldner </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ist nicht mehr in der Lage, die fälligen Verbindlichkeiten zu begleichen. </a:t>
            </a:r>
            <a:br>
              <a:rPr lang="de-DE" altLang="de-DE" sz="1600" dirty="0">
                <a:latin typeface="Century Gothic" panose="020B0502020202020204" pitchFamily="34" charset="0"/>
              </a:rPr>
            </a:br>
            <a:r>
              <a:rPr lang="de-DE" altLang="de-DE" sz="1600" dirty="0">
                <a:latin typeface="Century Gothic" panose="020B0502020202020204" pitchFamily="34" charset="0"/>
              </a:rPr>
              <a:t>Dieses ist zudem für das beteiligte Umfeld hinreichend erkennbar.  </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bittet </a:t>
            </a:r>
            <a:r>
              <a:rPr lang="de-DE" altLang="de-DE" sz="1600" b="1" dirty="0">
                <a:latin typeface="Century Gothic" panose="020B0502020202020204" pitchFamily="34" charset="0"/>
              </a:rPr>
              <a:t>mit Hinweis auf finanzielle Probleme </a:t>
            </a:r>
            <a:r>
              <a:rPr lang="de-DE" altLang="de-DE" sz="1600" dirty="0">
                <a:latin typeface="Century Gothic" panose="020B0502020202020204" pitchFamily="34" charset="0"/>
              </a:rPr>
              <a:t>um eine </a:t>
            </a:r>
            <a:r>
              <a:rPr lang="de-DE" altLang="de-DE" sz="1600" b="1" dirty="0">
                <a:latin typeface="Century Gothic" panose="020B0502020202020204" pitchFamily="34" charset="0"/>
              </a:rPr>
              <a:t>Stundung.</a:t>
            </a:r>
          </a:p>
          <a:p>
            <a:pPr marL="447675" indent="-266700"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ist nicht in der Lage, </a:t>
            </a:r>
            <a:r>
              <a:rPr lang="de-DE" altLang="de-DE" sz="1600" b="1" dirty="0">
                <a:latin typeface="Century Gothic" panose="020B0502020202020204" pitchFamily="34" charset="0"/>
              </a:rPr>
              <a:t>größere fällige Beträge </a:t>
            </a:r>
            <a:r>
              <a:rPr lang="de-DE" altLang="de-DE" sz="1600" dirty="0">
                <a:latin typeface="Century Gothic" panose="020B0502020202020204" pitchFamily="34" charset="0"/>
              </a:rPr>
              <a:t>binnen drei Wochen </a:t>
            </a:r>
            <a:r>
              <a:rPr lang="de-DE" altLang="de-DE" sz="1600" b="1" dirty="0">
                <a:latin typeface="Century Gothic" panose="020B0502020202020204" pitchFamily="34" charset="0"/>
              </a:rPr>
              <a:t>nicht </a:t>
            </a:r>
            <a:r>
              <a:rPr lang="de-DE" altLang="de-DE" sz="1600" b="1">
                <a:latin typeface="Century Gothic" panose="020B0502020202020204" pitchFamily="34" charset="0"/>
              </a:rPr>
              <a:t>nur ratenweise</a:t>
            </a:r>
            <a:br>
              <a:rPr lang="de-DE" altLang="de-DE" sz="1600" b="1">
                <a:latin typeface="Century Gothic" panose="020B0502020202020204" pitchFamily="34" charset="0"/>
              </a:rPr>
            </a:br>
            <a:r>
              <a:rPr lang="de-DE" altLang="de-DE" sz="1600" b="1">
                <a:latin typeface="Century Gothic" panose="020B0502020202020204" pitchFamily="34" charset="0"/>
              </a:rPr>
              <a:t>zu </a:t>
            </a:r>
            <a:r>
              <a:rPr lang="de-DE" altLang="de-DE" sz="1600" b="1" dirty="0">
                <a:latin typeface="Century Gothic" panose="020B0502020202020204" pitchFamily="34" charset="0"/>
              </a:rPr>
              <a:t>begleichen </a:t>
            </a:r>
          </a:p>
          <a:p>
            <a:pPr marL="180975" indent="0" eaLnBrk="1" hangingPunct="1">
              <a:lnSpc>
                <a:spcPct val="100000"/>
              </a:lnSpc>
              <a:spcBef>
                <a:spcPts val="600"/>
              </a:spcBef>
              <a:spcAft>
                <a:spcPts val="600"/>
              </a:spcAft>
            </a:pPr>
            <a:r>
              <a:rPr lang="de-DE" altLang="de-DE" sz="1600" dirty="0">
                <a:latin typeface="Century Gothic" panose="020B0502020202020204" pitchFamily="34" charset="0"/>
              </a:rPr>
              <a:t>Ebenso denkbar ist es, dass die </a:t>
            </a:r>
            <a:r>
              <a:rPr lang="de-DE" altLang="de-DE" sz="1600" b="1" dirty="0">
                <a:latin typeface="Century Gothic" panose="020B0502020202020204" pitchFamily="34" charset="0"/>
              </a:rPr>
              <a:t>Zahlungseinstellung </a:t>
            </a:r>
            <a:r>
              <a:rPr lang="de-DE" altLang="de-DE" sz="1600" dirty="0">
                <a:latin typeface="Century Gothic" panose="020B0502020202020204" pitchFamily="34" charset="0"/>
              </a:rPr>
              <a:t>aus </a:t>
            </a:r>
            <a:r>
              <a:rPr lang="de-DE" altLang="de-DE" sz="1600">
                <a:latin typeface="Century Gothic" panose="020B0502020202020204" pitchFamily="34" charset="0"/>
              </a:rPr>
              <a:t>einer </a:t>
            </a:r>
            <a:r>
              <a:rPr lang="de-DE" altLang="de-DE" sz="1600" b="1">
                <a:latin typeface="Century Gothic" panose="020B0502020202020204" pitchFamily="34" charset="0"/>
              </a:rPr>
              <a:t>Gesamtbetrachtung</a:t>
            </a:r>
            <a:br>
              <a:rPr lang="de-DE" altLang="de-DE" sz="1600" b="1">
                <a:latin typeface="Century Gothic" panose="020B0502020202020204" pitchFamily="34" charset="0"/>
              </a:rPr>
            </a:br>
            <a:r>
              <a:rPr lang="de-DE" altLang="de-DE" sz="1600" b="1">
                <a:latin typeface="Century Gothic" panose="020B0502020202020204" pitchFamily="34" charset="0"/>
              </a:rPr>
              <a:t>verschiedener </a:t>
            </a:r>
            <a:r>
              <a:rPr lang="de-DE" altLang="de-DE" sz="1600" dirty="0">
                <a:latin typeface="Century Gothic" panose="020B0502020202020204" pitchFamily="34" charset="0"/>
              </a:rPr>
              <a:t>auf eine Zahlungseinstellung hindeutender </a:t>
            </a:r>
            <a:r>
              <a:rPr lang="de-DE" altLang="de-DE" sz="1600" b="1" dirty="0">
                <a:latin typeface="Century Gothic" panose="020B0502020202020204" pitchFamily="34" charset="0"/>
              </a:rPr>
              <a:t>Sachverhalte </a:t>
            </a:r>
            <a:r>
              <a:rPr lang="de-DE" altLang="de-DE" sz="1600" dirty="0">
                <a:latin typeface="Century Gothic" panose="020B0502020202020204" pitchFamily="34" charset="0"/>
              </a:rPr>
              <a:t>abgeleitet wird. </a:t>
            </a:r>
          </a:p>
        </p:txBody>
      </p:sp>
      <p:sp>
        <p:nvSpPr>
          <p:cNvPr id="10" name="Rectangle 2">
            <a:extLst>
              <a:ext uri="{FF2B5EF4-FFF2-40B4-BE49-F238E27FC236}">
                <a16:creationId xmlns:a16="http://schemas.microsoft.com/office/drawing/2014/main" id="{907B70C3-575A-4B11-9465-75AF73D99F71}"/>
              </a:ext>
            </a:extLst>
          </p:cNvPr>
          <p:cNvSpPr txBox="1">
            <a:spLocks/>
          </p:cNvSpPr>
          <p:nvPr/>
        </p:nvSpPr>
        <p:spPr bwMode="auto">
          <a:xfrm>
            <a:off x="1055290" y="1442968"/>
            <a:ext cx="1040947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sz="1600">
                <a:latin typeface="Century Gothic" panose="020B0502020202020204" pitchFamily="34" charset="0"/>
              </a:rPr>
              <a:t>Eine Zahlungsunfähigkeit liegt dann vor, wenn der </a:t>
            </a:r>
            <a:r>
              <a:rPr lang="de-DE" sz="1600" b="1">
                <a:latin typeface="Century Gothic" panose="020B0502020202020204" pitchFamily="34" charset="0"/>
              </a:rPr>
              <a:t>Schuldner seine Zahlungen eingestellt</a:t>
            </a:r>
            <a:r>
              <a:rPr lang="de-DE" sz="1600">
                <a:latin typeface="Century Gothic" panose="020B0502020202020204" pitchFamily="34" charset="0"/>
              </a:rPr>
              <a:t> hat.</a:t>
            </a:r>
            <a:endParaRPr lang="de-DE" altLang="de-DE" sz="1600" dirty="0">
              <a:latin typeface="Century Gothic" panose="020B0502020202020204" pitchFamily="34" charset="0"/>
            </a:endParaRPr>
          </a:p>
        </p:txBody>
      </p:sp>
    </p:spTree>
    <p:extLst>
      <p:ext uri="{BB962C8B-B14F-4D97-AF65-F5344CB8AC3E}">
        <p14:creationId xmlns:p14="http://schemas.microsoft.com/office/powerpoint/2010/main" val="90775653"/>
      </p:ext>
    </p:extLst>
  </p:cSld>
  <p:clrMapOvr>
    <a:masterClrMapping/>
  </p:clrMapOvr>
  <p:transition spd="slow"/>
</p:sld>
</file>

<file path=ppt/slides/slide3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5" name="Rectangle 2">
            <a:extLst>
              <a:ext uri="{FF2B5EF4-FFF2-40B4-BE49-F238E27FC236}">
                <a16:creationId xmlns:a16="http://schemas.microsoft.com/office/drawing/2014/main" id="{B71B1C4D-1217-4B65-9C3D-4EC86748A104}"/>
              </a:ext>
            </a:extLst>
          </p:cNvPr>
          <p:cNvSpPr txBox="1">
            <a:spLocks/>
          </p:cNvSpPr>
          <p:nvPr/>
        </p:nvSpPr>
        <p:spPr bwMode="auto">
          <a:xfrm>
            <a:off x="1046814" y="1066989"/>
            <a:ext cx="6120680" cy="53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9.5.3.1 Indikatoren für die Zahlungseinstellung; Forts.</a:t>
            </a:r>
          </a:p>
        </p:txBody>
      </p:sp>
      <p:sp>
        <p:nvSpPr>
          <p:cNvPr id="7" name="Textfeld 6">
            <a:extLst>
              <a:ext uri="{FF2B5EF4-FFF2-40B4-BE49-F238E27FC236}">
                <a16:creationId xmlns:a16="http://schemas.microsoft.com/office/drawing/2014/main" id="{A218A224-919D-4165-B0E0-DAB6414AA499}"/>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Textfeld 9">
            <a:extLst>
              <a:ext uri="{FF2B5EF4-FFF2-40B4-BE49-F238E27FC236}">
                <a16:creationId xmlns:a16="http://schemas.microsoft.com/office/drawing/2014/main" id="{9C501FF8-C0D4-4345-BDDD-429EDC26EB23}"/>
              </a:ext>
            </a:extLst>
          </p:cNvPr>
          <p:cNvSpPr txBox="1"/>
          <p:nvPr/>
        </p:nvSpPr>
        <p:spPr>
          <a:xfrm>
            <a:off x="2604873" y="7867642"/>
            <a:ext cx="5460980" cy="379591"/>
          </a:xfrm>
          <a:prstGeom prst="rect">
            <a:avLst/>
          </a:prstGeom>
          <a:noFill/>
        </p:spPr>
        <p:txBody>
          <a:bodyPr wrap="square" tIns="72000" bIns="72000" rtlCol="0">
            <a:noAutofit/>
          </a:bodyPr>
          <a:lstStyle/>
          <a:p>
            <a:pPr algn="ctr"/>
            <a:endParaRPr lang="de-DE" sz="950" dirty="0">
              <a:latin typeface="Century Gothic" panose="020B0502020202020204" pitchFamily="34" charset="0"/>
            </a:endParaRPr>
          </a:p>
        </p:txBody>
      </p:sp>
      <p:sp>
        <p:nvSpPr>
          <p:cNvPr id="11" name="Textfeld 10">
            <a:extLst>
              <a:ext uri="{FF2B5EF4-FFF2-40B4-BE49-F238E27FC236}">
                <a16:creationId xmlns:a16="http://schemas.microsoft.com/office/drawing/2014/main" id="{8643BC3C-20D8-45A8-939E-09EA34DD1FA7}"/>
              </a:ext>
            </a:extLst>
          </p:cNvPr>
          <p:cNvSpPr txBox="1"/>
          <p:nvPr/>
        </p:nvSpPr>
        <p:spPr>
          <a:xfrm>
            <a:off x="1012310" y="1348018"/>
            <a:ext cx="8360889" cy="343753"/>
          </a:xfrm>
          <a:prstGeom prst="rect">
            <a:avLst/>
          </a:prstGeom>
          <a:noFill/>
        </p:spPr>
        <p:txBody>
          <a:bodyPr wrap="square" lIns="54000" tIns="54000" rIns="54000" bIns="54000" rtlCol="0" anchor="b" anchorCtr="0">
            <a:noAutofit/>
          </a:bodyPr>
          <a:lstStyle/>
          <a:p>
            <a:r>
              <a:rPr lang="de-DE" sz="1600" b="1" dirty="0">
                <a:solidFill>
                  <a:srgbClr val="00B0F0"/>
                </a:solidFill>
                <a:latin typeface="Century Gothic" panose="020B0502020202020204" pitchFamily="34" charset="0"/>
              </a:rPr>
              <a:t>Weitere Anzeichen einer Zahlungseinstellung</a:t>
            </a:r>
            <a:r>
              <a:rPr lang="de-DE" sz="1600" b="1" cap="small" dirty="0">
                <a:solidFill>
                  <a:srgbClr val="00B0F0"/>
                </a:solidFill>
                <a:latin typeface="Century Gothic" panose="020B0502020202020204" pitchFamily="34" charset="0"/>
              </a:rPr>
              <a:t>  </a:t>
            </a:r>
          </a:p>
        </p:txBody>
      </p:sp>
      <p:sp>
        <p:nvSpPr>
          <p:cNvPr id="12" name="Rechteck: abgerundete Ecken 11">
            <a:extLst>
              <a:ext uri="{FF2B5EF4-FFF2-40B4-BE49-F238E27FC236}">
                <a16:creationId xmlns:a16="http://schemas.microsoft.com/office/drawing/2014/main" id="{833BF654-B74C-44B7-BB76-C2B02D7794EB}"/>
              </a:ext>
            </a:extLst>
          </p:cNvPr>
          <p:cNvSpPr/>
          <p:nvPr/>
        </p:nvSpPr>
        <p:spPr>
          <a:xfrm>
            <a:off x="1601647" y="2871041"/>
            <a:ext cx="1470534" cy="872691"/>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Keine bzw. schleppende Zahlung</a:t>
            </a:r>
          </a:p>
        </p:txBody>
      </p:sp>
      <p:sp>
        <p:nvSpPr>
          <p:cNvPr id="13" name="Rechteck: abgerundete Ecken 12">
            <a:extLst>
              <a:ext uri="{FF2B5EF4-FFF2-40B4-BE49-F238E27FC236}">
                <a16:creationId xmlns:a16="http://schemas.microsoft.com/office/drawing/2014/main" id="{3CD164D2-13FE-48E4-A2F3-F8751C144846}"/>
              </a:ext>
            </a:extLst>
          </p:cNvPr>
          <p:cNvSpPr/>
          <p:nvPr/>
        </p:nvSpPr>
        <p:spPr>
          <a:xfrm>
            <a:off x="1066996" y="4127605"/>
            <a:ext cx="2592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Keine Reaktion </a:t>
            </a:r>
            <a:br>
              <a:rPr lang="de-DE" sz="1200" b="1" dirty="0">
                <a:solidFill>
                  <a:schemeClr val="tx1"/>
                </a:solidFill>
                <a:latin typeface="Century Gothic" panose="020B0502020202020204" pitchFamily="34" charset="0"/>
              </a:rPr>
            </a:br>
            <a:r>
              <a:rPr lang="de-DE" sz="1200" b="1" dirty="0">
                <a:solidFill>
                  <a:schemeClr val="tx1"/>
                </a:solidFill>
                <a:latin typeface="Century Gothic" panose="020B0502020202020204" pitchFamily="34" charset="0"/>
              </a:rPr>
              <a:t>auf Zahlungsaufforderungen</a:t>
            </a:r>
          </a:p>
        </p:txBody>
      </p:sp>
      <p:sp>
        <p:nvSpPr>
          <p:cNvPr id="14" name="Rechteck: abgerundete Ecken 13">
            <a:extLst>
              <a:ext uri="{FF2B5EF4-FFF2-40B4-BE49-F238E27FC236}">
                <a16:creationId xmlns:a16="http://schemas.microsoft.com/office/drawing/2014/main" id="{F0178329-2373-4941-8CEF-235B77E2A328}"/>
              </a:ext>
            </a:extLst>
          </p:cNvPr>
          <p:cNvSpPr/>
          <p:nvPr/>
        </p:nvSpPr>
        <p:spPr>
          <a:xfrm>
            <a:off x="8191612" y="2870180"/>
            <a:ext cx="2088232" cy="8712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Bitten um Ratenzahlung außerhalb der </a:t>
            </a:r>
            <a:r>
              <a:rPr lang="de-DE" sz="1200" b="1" dirty="0" err="1">
                <a:solidFill>
                  <a:schemeClr val="tx1"/>
                </a:solidFill>
                <a:latin typeface="Century Gothic" panose="020B0502020202020204" pitchFamily="34" charset="0"/>
              </a:rPr>
              <a:t>Gepflo-genheiten</a:t>
            </a:r>
            <a:r>
              <a:rPr lang="de-DE" sz="1200" b="1" dirty="0">
                <a:solidFill>
                  <a:schemeClr val="tx1"/>
                </a:solidFill>
                <a:latin typeface="Century Gothic" panose="020B0502020202020204" pitchFamily="34" charset="0"/>
              </a:rPr>
              <a:t> des üblichen Geschäftsverkehrs</a:t>
            </a:r>
          </a:p>
        </p:txBody>
      </p:sp>
      <p:sp>
        <p:nvSpPr>
          <p:cNvPr id="15" name="Rechteck: abgerundete Ecken 14">
            <a:extLst>
              <a:ext uri="{FF2B5EF4-FFF2-40B4-BE49-F238E27FC236}">
                <a16:creationId xmlns:a16="http://schemas.microsoft.com/office/drawing/2014/main" id="{3872CFAC-8D6E-472D-91D2-B47046820A10}"/>
              </a:ext>
            </a:extLst>
          </p:cNvPr>
          <p:cNvSpPr/>
          <p:nvPr/>
        </p:nvSpPr>
        <p:spPr>
          <a:xfrm>
            <a:off x="4777977" y="2870180"/>
            <a:ext cx="1837215" cy="872691"/>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Nichteinhaltung von </a:t>
            </a:r>
            <a:r>
              <a:rPr lang="de-DE" sz="1200" b="1" dirty="0" err="1">
                <a:solidFill>
                  <a:schemeClr val="tx1"/>
                </a:solidFill>
                <a:latin typeface="Century Gothic" panose="020B0502020202020204" pitchFamily="34" charset="0"/>
              </a:rPr>
              <a:t>Zahlungungs</a:t>
            </a:r>
            <a:r>
              <a:rPr lang="de-DE" sz="1200" b="1" dirty="0">
                <a:solidFill>
                  <a:schemeClr val="tx1"/>
                </a:solidFill>
                <a:latin typeface="Century Gothic" panose="020B0502020202020204" pitchFamily="34" charset="0"/>
              </a:rPr>
              <a:t>-vereinbarungen</a:t>
            </a:r>
          </a:p>
        </p:txBody>
      </p:sp>
      <p:sp>
        <p:nvSpPr>
          <p:cNvPr id="16" name="Rechteck: abgerundete Ecken 15">
            <a:extLst>
              <a:ext uri="{FF2B5EF4-FFF2-40B4-BE49-F238E27FC236}">
                <a16:creationId xmlns:a16="http://schemas.microsoft.com/office/drawing/2014/main" id="{6406186D-5028-4288-AE22-A8D82F180333}"/>
              </a:ext>
            </a:extLst>
          </p:cNvPr>
          <p:cNvSpPr/>
          <p:nvPr/>
        </p:nvSpPr>
        <p:spPr>
          <a:xfrm>
            <a:off x="4158506" y="4136270"/>
            <a:ext cx="3096344"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Offenbarung der Zahlungsunfähigkeit durch den Schuldner</a:t>
            </a:r>
          </a:p>
        </p:txBody>
      </p:sp>
      <p:sp>
        <p:nvSpPr>
          <p:cNvPr id="17" name="Rechteck: abgerundete Ecken 16">
            <a:extLst>
              <a:ext uri="{FF2B5EF4-FFF2-40B4-BE49-F238E27FC236}">
                <a16:creationId xmlns:a16="http://schemas.microsoft.com/office/drawing/2014/main" id="{9EAE8F34-162F-49BE-A17B-A5572AE0CB72}"/>
              </a:ext>
            </a:extLst>
          </p:cNvPr>
          <p:cNvSpPr/>
          <p:nvPr/>
        </p:nvSpPr>
        <p:spPr>
          <a:xfrm>
            <a:off x="7790250" y="4144816"/>
            <a:ext cx="2592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Century Gothic" panose="020B0502020202020204" pitchFamily="34" charset="0"/>
              </a:rPr>
              <a:t>Unter-Druck-Setzen des Schuldners durch den Lieferanten</a:t>
            </a:r>
          </a:p>
        </p:txBody>
      </p:sp>
      <p:sp>
        <p:nvSpPr>
          <p:cNvPr id="18" name="Textfeld 17">
            <a:extLst>
              <a:ext uri="{FF2B5EF4-FFF2-40B4-BE49-F238E27FC236}">
                <a16:creationId xmlns:a16="http://schemas.microsoft.com/office/drawing/2014/main" id="{EC5E8A77-1ADB-49D3-8952-82FEE0E5EDD1}"/>
              </a:ext>
            </a:extLst>
          </p:cNvPr>
          <p:cNvSpPr txBox="1"/>
          <p:nvPr/>
        </p:nvSpPr>
        <p:spPr>
          <a:xfrm>
            <a:off x="966269" y="1725469"/>
            <a:ext cx="3305342" cy="1015663"/>
          </a:xfrm>
          <a:prstGeom prst="rect">
            <a:avLst/>
          </a:prstGeom>
          <a:noFill/>
        </p:spPr>
        <p:txBody>
          <a:bodyPr wrap="square" rtlCol="0">
            <a:spAutoFit/>
          </a:bodyPr>
          <a:lstStyle/>
          <a:p>
            <a:pPr marL="200025" indent="-200025">
              <a:buFont typeface="Arial" panose="020B0604020202020204" pitchFamily="34" charset="0"/>
              <a:buChar char="•"/>
            </a:pPr>
            <a:r>
              <a:rPr lang="de-DE" sz="1200" dirty="0">
                <a:latin typeface="Century Gothic" panose="020B0502020202020204" pitchFamily="34" charset="0"/>
              </a:rPr>
              <a:t>Nichtzahlung von SV-Beiträgen oder Strom </a:t>
            </a:r>
          </a:p>
          <a:p>
            <a:pPr marL="200025" indent="-200025">
              <a:buFont typeface="Arial" panose="020B0604020202020204" pitchFamily="34" charset="0"/>
              <a:buChar char="•"/>
            </a:pPr>
            <a:r>
              <a:rPr lang="de-DE" sz="1200" dirty="0">
                <a:latin typeface="Century Gothic" panose="020B0502020202020204" pitchFamily="34" charset="0"/>
              </a:rPr>
              <a:t>Zurückgegebene Lastschriften</a:t>
            </a:r>
          </a:p>
          <a:p>
            <a:pPr marL="200025" indent="-200025">
              <a:buFont typeface="Arial" panose="020B0604020202020204" pitchFamily="34" charset="0"/>
              <a:buChar char="•"/>
            </a:pPr>
            <a:r>
              <a:rPr lang="de-DE" sz="1200" dirty="0">
                <a:latin typeface="Century Gothic" panose="020B0502020202020204" pitchFamily="34" charset="0"/>
              </a:rPr>
              <a:t>Mahnungen</a:t>
            </a:r>
          </a:p>
          <a:p>
            <a:pPr marL="200025" indent="-200025">
              <a:buFont typeface="Arial" panose="020B0604020202020204" pitchFamily="34" charset="0"/>
              <a:buChar char="•"/>
            </a:pPr>
            <a:r>
              <a:rPr lang="de-DE" sz="1200" dirty="0">
                <a:latin typeface="Century Gothic" panose="020B0502020202020204" pitchFamily="34" charset="0"/>
              </a:rPr>
              <a:t>Vor-sich-Herschieben einer Bugwelle</a:t>
            </a:r>
          </a:p>
        </p:txBody>
      </p:sp>
      <p:sp>
        <p:nvSpPr>
          <p:cNvPr id="19" name="Textfeld 18">
            <a:extLst>
              <a:ext uri="{FF2B5EF4-FFF2-40B4-BE49-F238E27FC236}">
                <a16:creationId xmlns:a16="http://schemas.microsoft.com/office/drawing/2014/main" id="{805BC39F-128A-47D6-8398-677E8626ADE7}"/>
              </a:ext>
            </a:extLst>
          </p:cNvPr>
          <p:cNvSpPr txBox="1"/>
          <p:nvPr/>
        </p:nvSpPr>
        <p:spPr>
          <a:xfrm>
            <a:off x="948928" y="5004976"/>
            <a:ext cx="2373602" cy="830997"/>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Century Gothic" panose="020B0502020202020204" pitchFamily="34" charset="0"/>
              </a:rPr>
              <a:t>Monatelanges völliges Schweigen auf die Rechnungen und vielfältigen Mahnungen</a:t>
            </a:r>
          </a:p>
        </p:txBody>
      </p:sp>
      <p:sp>
        <p:nvSpPr>
          <p:cNvPr id="20" name="Textfeld 19">
            <a:extLst>
              <a:ext uri="{FF2B5EF4-FFF2-40B4-BE49-F238E27FC236}">
                <a16:creationId xmlns:a16="http://schemas.microsoft.com/office/drawing/2014/main" id="{60152364-88C7-4EEE-BE11-CA04132C9097}"/>
              </a:ext>
            </a:extLst>
          </p:cNvPr>
          <p:cNvSpPr txBox="1"/>
          <p:nvPr/>
        </p:nvSpPr>
        <p:spPr>
          <a:xfrm>
            <a:off x="4079776" y="1690047"/>
            <a:ext cx="3233619" cy="1015663"/>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Century Gothic" panose="020B0502020202020204" pitchFamily="34" charset="0"/>
              </a:rPr>
              <a:t>nicht </a:t>
            </a:r>
            <a:r>
              <a:rPr lang="de-DE" sz="1200">
                <a:latin typeface="Century Gothic" panose="020B0502020202020204" pitchFamily="34" charset="0"/>
              </a:rPr>
              <a:t>eingehaltene Zahlungszusagen</a:t>
            </a:r>
            <a:endParaRPr lang="de-DE" sz="1200" dirty="0">
              <a:latin typeface="Century Gothic" panose="020B0502020202020204" pitchFamily="34" charset="0"/>
            </a:endParaRPr>
          </a:p>
          <a:p>
            <a:pPr marL="171450" indent="-171450">
              <a:buFont typeface="Arial" panose="020B0604020202020204" pitchFamily="34" charset="0"/>
              <a:buChar char="•"/>
            </a:pPr>
            <a:r>
              <a:rPr lang="de-DE" sz="1200" dirty="0">
                <a:latin typeface="Century Gothic" panose="020B0502020202020204" pitchFamily="34" charset="0"/>
              </a:rPr>
              <a:t>Verspätete Zahlungen werden nach nicht eingehaltenen Zahlungszusagen nur unter Druck von angedrohten Liefersperren geleistet</a:t>
            </a:r>
          </a:p>
        </p:txBody>
      </p:sp>
      <p:sp>
        <p:nvSpPr>
          <p:cNvPr id="21" name="Textfeld 20">
            <a:extLst>
              <a:ext uri="{FF2B5EF4-FFF2-40B4-BE49-F238E27FC236}">
                <a16:creationId xmlns:a16="http://schemas.microsoft.com/office/drawing/2014/main" id="{224ACEF9-F250-448C-A762-880C30131360}"/>
              </a:ext>
            </a:extLst>
          </p:cNvPr>
          <p:cNvSpPr txBox="1"/>
          <p:nvPr/>
        </p:nvSpPr>
        <p:spPr>
          <a:xfrm>
            <a:off x="4114280" y="4975849"/>
            <a:ext cx="2959354" cy="1384995"/>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Century Gothic" panose="020B0502020202020204" pitchFamily="34" charset="0"/>
              </a:rPr>
              <a:t>Eigene Erklärungen des Schuldners, u.U. verbunden mit einer Bitte um Stundung</a:t>
            </a:r>
          </a:p>
          <a:p>
            <a:pPr marL="171450" indent="-171450">
              <a:buFont typeface="Arial" panose="020B0604020202020204" pitchFamily="34" charset="0"/>
              <a:buChar char="•"/>
            </a:pPr>
            <a:r>
              <a:rPr lang="de-DE" sz="1200" dirty="0">
                <a:latin typeface="Century Gothic" panose="020B0502020202020204" pitchFamily="34" charset="0"/>
              </a:rPr>
              <a:t>Ankündigung des Schuldners, hoch angewachsene Verbindlich-</a:t>
            </a:r>
            <a:r>
              <a:rPr lang="de-DE" sz="1200" dirty="0" err="1">
                <a:latin typeface="Century Gothic" panose="020B0502020202020204" pitchFamily="34" charset="0"/>
              </a:rPr>
              <a:t>keiten</a:t>
            </a:r>
            <a:r>
              <a:rPr lang="de-DE" sz="1200" dirty="0">
                <a:latin typeface="Century Gothic" panose="020B0502020202020204" pitchFamily="34" charset="0"/>
              </a:rPr>
              <a:t> nur durch Einmal-zahlung und Monatsraten zu begleichen</a:t>
            </a:r>
          </a:p>
        </p:txBody>
      </p:sp>
      <p:sp>
        <p:nvSpPr>
          <p:cNvPr id="22" name="Textfeld 21">
            <a:extLst>
              <a:ext uri="{FF2B5EF4-FFF2-40B4-BE49-F238E27FC236}">
                <a16:creationId xmlns:a16="http://schemas.microsoft.com/office/drawing/2014/main" id="{BB31E184-D21F-429C-AED8-29CDA3D71493}"/>
              </a:ext>
            </a:extLst>
          </p:cNvPr>
          <p:cNvSpPr txBox="1"/>
          <p:nvPr/>
        </p:nvSpPr>
        <p:spPr>
          <a:xfrm>
            <a:off x="7618919" y="1697522"/>
            <a:ext cx="3233618" cy="1015663"/>
          </a:xfrm>
          <a:prstGeom prst="rect">
            <a:avLst/>
          </a:prstGeom>
          <a:noFill/>
        </p:spPr>
        <p:txBody>
          <a:bodyPr wrap="square" rtlCol="0">
            <a:spAutoFit/>
          </a:bodyPr>
          <a:lstStyle/>
          <a:p>
            <a:pPr marL="180975" indent="-180975">
              <a:buFont typeface="Arial" panose="020B0604020202020204" pitchFamily="34" charset="0"/>
              <a:buChar char="•"/>
            </a:pPr>
            <a:r>
              <a:rPr lang="de-DE" sz="1200" dirty="0">
                <a:latin typeface="Century Gothic" panose="020B0502020202020204" pitchFamily="34" charset="0"/>
              </a:rPr>
              <a:t>Bitte um Ratenzahlung mit gleichzeitigem Resterlass</a:t>
            </a:r>
          </a:p>
          <a:p>
            <a:pPr marL="180975" indent="-180975">
              <a:buFont typeface="Arial" panose="020B0604020202020204" pitchFamily="34" charset="0"/>
              <a:buChar char="•"/>
            </a:pPr>
            <a:r>
              <a:rPr lang="de-DE" sz="1200" dirty="0">
                <a:latin typeface="Century Gothic" panose="020B0502020202020204" pitchFamily="34" charset="0"/>
              </a:rPr>
              <a:t>Ratenzahlungsbitte nach fruchtlosen Mahnungen oder nicht eingehaltenen Zahlungszusagen</a:t>
            </a:r>
          </a:p>
        </p:txBody>
      </p:sp>
      <p:sp>
        <p:nvSpPr>
          <p:cNvPr id="23" name="Textfeld 22">
            <a:extLst>
              <a:ext uri="{FF2B5EF4-FFF2-40B4-BE49-F238E27FC236}">
                <a16:creationId xmlns:a16="http://schemas.microsoft.com/office/drawing/2014/main" id="{65618DFA-2858-4921-9CA6-9B54E4CEFCE0}"/>
              </a:ext>
            </a:extLst>
          </p:cNvPr>
          <p:cNvSpPr txBox="1"/>
          <p:nvPr/>
        </p:nvSpPr>
        <p:spPr>
          <a:xfrm>
            <a:off x="7711501" y="4975849"/>
            <a:ext cx="2670749" cy="1015663"/>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Century Gothic" panose="020B0502020202020204" pitchFamily="34" charset="0"/>
              </a:rPr>
              <a:t>Androhung oder Verhängung von Liefersperren</a:t>
            </a:r>
          </a:p>
          <a:p>
            <a:pPr marL="171450" indent="-171450">
              <a:buFont typeface="Arial" panose="020B0604020202020204" pitchFamily="34" charset="0"/>
              <a:buChar char="•"/>
            </a:pPr>
            <a:r>
              <a:rPr lang="de-DE" sz="1200" dirty="0">
                <a:latin typeface="Century Gothic" panose="020B0502020202020204" pitchFamily="34" charset="0"/>
              </a:rPr>
              <a:t>Androhung der frist-losen Kündigung von Mietverträgen oder anderer Verträge</a:t>
            </a:r>
          </a:p>
        </p:txBody>
      </p:sp>
    </p:spTree>
    <p:extLst>
      <p:ext uri="{BB962C8B-B14F-4D97-AF65-F5344CB8AC3E}">
        <p14:creationId xmlns:p14="http://schemas.microsoft.com/office/powerpoint/2010/main" val="369030948"/>
      </p:ext>
    </p:extLst>
  </p:cSld>
  <p:clrMapOvr>
    <a:masterClrMapping/>
  </p:clrMapOvr>
  <p:transition spd="slow"/>
</p:sld>
</file>

<file path=ppt/slides/slide3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9" name="Rectangle 2">
            <a:extLst>
              <a:ext uri="{FF2B5EF4-FFF2-40B4-BE49-F238E27FC236}">
                <a16:creationId xmlns:a16="http://schemas.microsoft.com/office/drawing/2014/main" id="{314DD468-78A4-4929-B64A-7AB1FE35E085}"/>
              </a:ext>
            </a:extLst>
          </p:cNvPr>
          <p:cNvSpPr txBox="1">
            <a:spLocks/>
          </p:cNvSpPr>
          <p:nvPr/>
        </p:nvSpPr>
        <p:spPr bwMode="auto">
          <a:xfrm>
            <a:off x="1031860" y="1080168"/>
            <a:ext cx="10801350"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9.5.3.2 Folgen der Zahlungseinstellungen</a:t>
            </a:r>
          </a:p>
        </p:txBody>
      </p:sp>
      <p:sp>
        <p:nvSpPr>
          <p:cNvPr id="7" name="Textfeld 6">
            <a:extLst>
              <a:ext uri="{FF2B5EF4-FFF2-40B4-BE49-F238E27FC236}">
                <a16:creationId xmlns:a16="http://schemas.microsoft.com/office/drawing/2014/main" id="{7CE62E59-D4F2-4690-BDC0-C0005CE8717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0" name="Rectangle 2">
            <a:extLst>
              <a:ext uri="{FF2B5EF4-FFF2-40B4-BE49-F238E27FC236}">
                <a16:creationId xmlns:a16="http://schemas.microsoft.com/office/drawing/2014/main" id="{6E83E066-FD2F-41F4-ADB4-C0DBD0266320}"/>
              </a:ext>
            </a:extLst>
          </p:cNvPr>
          <p:cNvSpPr txBox="1">
            <a:spLocks/>
          </p:cNvSpPr>
          <p:nvPr/>
        </p:nvSpPr>
        <p:spPr bwMode="auto">
          <a:xfrm>
            <a:off x="1030231" y="1455877"/>
            <a:ext cx="10478185" cy="93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ts val="600"/>
              </a:spcBef>
              <a:spcAft>
                <a:spcPts val="600"/>
              </a:spcAft>
            </a:pPr>
            <a:r>
              <a:rPr lang="de-DE" altLang="de-DE" sz="1600" dirty="0">
                <a:latin typeface="Century Gothic" panose="020B0502020202020204" pitchFamily="34" charset="0"/>
              </a:rPr>
              <a:t>Bei </a:t>
            </a:r>
            <a:r>
              <a:rPr lang="de-DE" altLang="de-DE" sz="1600" b="1" dirty="0">
                <a:latin typeface="Century Gothic" panose="020B0502020202020204" pitchFamily="34" charset="0"/>
              </a:rPr>
              <a:t>Vorliegen derartiger Indizien, </a:t>
            </a:r>
            <a:r>
              <a:rPr lang="de-DE" altLang="de-DE" sz="1600" b="1" dirty="0">
                <a:solidFill>
                  <a:srgbClr val="FF0000"/>
                </a:solidFill>
                <a:latin typeface="Century Gothic" panose="020B0502020202020204" pitchFamily="34" charset="0"/>
              </a:rPr>
              <a:t>die nicht durch einen Finanzstatus und </a:t>
            </a:r>
            <a:r>
              <a:rPr lang="de-DE" altLang="de-DE" sz="1600" b="1">
                <a:solidFill>
                  <a:srgbClr val="FF0000"/>
                </a:solidFill>
                <a:latin typeface="Century Gothic" panose="020B0502020202020204" pitchFamily="34" charset="0"/>
              </a:rPr>
              <a:t>Finanzplan entkräftet</a:t>
            </a:r>
            <a:br>
              <a:rPr lang="de-DE" altLang="de-DE" sz="1600" b="1">
                <a:solidFill>
                  <a:srgbClr val="FF0000"/>
                </a:solidFill>
                <a:latin typeface="Century Gothic" panose="020B0502020202020204" pitchFamily="34" charset="0"/>
              </a:rPr>
            </a:br>
            <a:r>
              <a:rPr lang="de-DE" altLang="de-DE" sz="1600" b="1">
                <a:solidFill>
                  <a:srgbClr val="FF0000"/>
                </a:solidFill>
                <a:latin typeface="Century Gothic" panose="020B0502020202020204" pitchFamily="34" charset="0"/>
              </a:rPr>
              <a:t>werden </a:t>
            </a:r>
            <a:r>
              <a:rPr lang="de-DE" altLang="de-DE" sz="1600" b="1" dirty="0">
                <a:solidFill>
                  <a:srgbClr val="FF0000"/>
                </a:solidFill>
                <a:latin typeface="Century Gothic" panose="020B0502020202020204" pitchFamily="34" charset="0"/>
              </a:rPr>
              <a:t>können,</a:t>
            </a:r>
            <a:r>
              <a:rPr lang="de-DE" altLang="de-DE" sz="1600" dirty="0">
                <a:latin typeface="Century Gothic" panose="020B0502020202020204" pitchFamily="34" charset="0"/>
              </a:rPr>
              <a:t> kann geschlossen werden, dass eine </a:t>
            </a:r>
            <a:r>
              <a:rPr lang="de-DE" altLang="de-DE" sz="1600" b="1" dirty="0">
                <a:latin typeface="Century Gothic" panose="020B0502020202020204" pitchFamily="34" charset="0"/>
              </a:rPr>
              <a:t>Zahlungseinstellung</a:t>
            </a:r>
            <a:r>
              <a:rPr lang="de-DE" altLang="de-DE" sz="1600" dirty="0">
                <a:latin typeface="Century Gothic" panose="020B0502020202020204" pitchFamily="34" charset="0"/>
              </a:rPr>
              <a:t> vorliegt. </a:t>
            </a:r>
          </a:p>
          <a:p>
            <a:pPr marL="0" indent="0" eaLnBrk="1" hangingPunct="1">
              <a:lnSpc>
                <a:spcPct val="100000"/>
              </a:lnSpc>
              <a:spcBef>
                <a:spcPts val="600"/>
              </a:spcBef>
              <a:spcAft>
                <a:spcPts val="600"/>
              </a:spcAft>
            </a:pPr>
            <a:r>
              <a:rPr lang="de-DE" altLang="de-DE" sz="1600" dirty="0">
                <a:latin typeface="Century Gothic" panose="020B0502020202020204" pitchFamily="34" charset="0"/>
              </a:rPr>
              <a:t>Eine Überprüfung der genauen Finanzlücke und eine Überprüfung, ob </a:t>
            </a:r>
            <a:r>
              <a:rPr lang="de-DE" altLang="de-DE" sz="1600">
                <a:latin typeface="Century Gothic" panose="020B0502020202020204" pitchFamily="34" charset="0"/>
              </a:rPr>
              <a:t>diese mindestens</a:t>
            </a:r>
            <a:br>
              <a:rPr lang="de-DE" altLang="de-DE" sz="1600">
                <a:latin typeface="Century Gothic" panose="020B0502020202020204" pitchFamily="34" charset="0"/>
              </a:rPr>
            </a:br>
            <a:r>
              <a:rPr lang="de-DE" altLang="de-DE" sz="1600">
                <a:latin typeface="Century Gothic" panose="020B0502020202020204" pitchFamily="34" charset="0"/>
              </a:rPr>
              <a:t>10 </a:t>
            </a:r>
            <a:r>
              <a:rPr lang="de-DE" altLang="de-DE" sz="1600" dirty="0">
                <a:latin typeface="Century Gothic" panose="020B0502020202020204" pitchFamily="34" charset="0"/>
              </a:rPr>
              <a:t>% beträgt, erübrigt sich in diesen Fällen.</a:t>
            </a:r>
          </a:p>
        </p:txBody>
      </p:sp>
      <p:sp>
        <p:nvSpPr>
          <p:cNvPr id="11" name="Rectangle 2">
            <a:extLst>
              <a:ext uri="{FF2B5EF4-FFF2-40B4-BE49-F238E27FC236}">
                <a16:creationId xmlns:a16="http://schemas.microsoft.com/office/drawing/2014/main" id="{01420ED4-8907-48D2-909A-BF432236A87E}"/>
              </a:ext>
            </a:extLst>
          </p:cNvPr>
          <p:cNvSpPr txBox="1">
            <a:spLocks/>
          </p:cNvSpPr>
          <p:nvPr/>
        </p:nvSpPr>
        <p:spPr bwMode="auto">
          <a:xfrm>
            <a:off x="1055290" y="3091635"/>
            <a:ext cx="10730454"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9.5.3.3 Beurteilung von Grenzfällen</a:t>
            </a:r>
          </a:p>
        </p:txBody>
      </p:sp>
      <p:sp>
        <p:nvSpPr>
          <p:cNvPr id="13" name="Rectangle 2">
            <a:extLst>
              <a:ext uri="{FF2B5EF4-FFF2-40B4-BE49-F238E27FC236}">
                <a16:creationId xmlns:a16="http://schemas.microsoft.com/office/drawing/2014/main" id="{C9EC4C07-6459-4DDA-90F9-AE3F5DDB29C8}"/>
              </a:ext>
            </a:extLst>
          </p:cNvPr>
          <p:cNvSpPr txBox="1">
            <a:spLocks/>
          </p:cNvSpPr>
          <p:nvPr/>
        </p:nvSpPr>
        <p:spPr bwMode="auto">
          <a:xfrm>
            <a:off x="1060876" y="3479107"/>
            <a:ext cx="10507732" cy="12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ts val="600"/>
              </a:spcBef>
              <a:spcAft>
                <a:spcPts val="600"/>
              </a:spcAft>
            </a:pPr>
            <a:r>
              <a:rPr lang="de-DE" altLang="de-DE" sz="1600" dirty="0">
                <a:latin typeface="Century Gothic" panose="020B0502020202020204" pitchFamily="34" charset="0"/>
              </a:rPr>
              <a:t>Keine Zahlungseinstellung liegt dann vor, wenn die Nichtzahlung auf </a:t>
            </a:r>
            <a:r>
              <a:rPr lang="de-DE" altLang="de-DE" sz="1600">
                <a:latin typeface="Century Gothic" panose="020B0502020202020204" pitchFamily="34" charset="0"/>
              </a:rPr>
              <a:t>einer Verbindlichkeit</a:t>
            </a:r>
            <a:br>
              <a:rPr lang="de-DE" altLang="de-DE" sz="1600">
                <a:latin typeface="Century Gothic" panose="020B0502020202020204" pitchFamily="34" charset="0"/>
              </a:rPr>
            </a:br>
            <a:r>
              <a:rPr lang="de-DE" altLang="de-DE" sz="1600">
                <a:latin typeface="Century Gothic" panose="020B0502020202020204" pitchFamily="34" charset="0"/>
              </a:rPr>
              <a:t>beruht</a:t>
            </a:r>
            <a:r>
              <a:rPr lang="de-DE" altLang="de-DE" sz="1600" dirty="0">
                <a:latin typeface="Century Gothic" panose="020B0502020202020204" pitchFamily="34" charset="0"/>
              </a:rPr>
              <a:t>, die dem Grunde oder der Höhe nach strittig ist. </a:t>
            </a:r>
          </a:p>
          <a:p>
            <a:pPr marL="0" indent="0" eaLnBrk="1" hangingPunct="1">
              <a:lnSpc>
                <a:spcPct val="100000"/>
              </a:lnSpc>
              <a:spcBef>
                <a:spcPts val="600"/>
              </a:spcBef>
              <a:spcAft>
                <a:spcPts val="600"/>
              </a:spcAft>
            </a:pPr>
            <a:r>
              <a:rPr lang="de-DE" altLang="de-DE" sz="1600" dirty="0">
                <a:latin typeface="Century Gothic" panose="020B0502020202020204" pitchFamily="34" charset="0"/>
              </a:rPr>
              <a:t>Ist die Nichtzahlung hingegen auf eine </a:t>
            </a:r>
            <a:r>
              <a:rPr lang="de-DE" altLang="de-DE" sz="1600" b="1" dirty="0">
                <a:solidFill>
                  <a:srgbClr val="00B0F0"/>
                </a:solidFill>
                <a:latin typeface="Century Gothic" panose="020B0502020202020204" pitchFamily="34" charset="0"/>
              </a:rPr>
              <a:t>Zahlungsunwilligkeit bzw</a:t>
            </a:r>
            <a:r>
              <a:rPr lang="de-DE" altLang="de-DE" sz="1600" b="1">
                <a:solidFill>
                  <a:srgbClr val="00B0F0"/>
                </a:solidFill>
                <a:latin typeface="Century Gothic" panose="020B0502020202020204" pitchFamily="34" charset="0"/>
              </a:rPr>
              <a:t>. Zahlungsverweigerung</a:t>
            </a:r>
            <a:br>
              <a:rPr lang="de-DE" altLang="de-DE" sz="1600" b="1" dirty="0">
                <a:solidFill>
                  <a:srgbClr val="00B0F0"/>
                </a:solidFill>
                <a:latin typeface="Century Gothic" panose="020B0502020202020204" pitchFamily="34" charset="0"/>
              </a:rPr>
            </a:br>
            <a:r>
              <a:rPr lang="de-DE" altLang="de-DE" sz="1600">
                <a:latin typeface="Century Gothic" panose="020B0502020202020204" pitchFamily="34" charset="0"/>
              </a:rPr>
              <a:t>zurückzuführen</a:t>
            </a:r>
            <a:r>
              <a:rPr lang="de-DE" altLang="de-DE" sz="1600" dirty="0">
                <a:latin typeface="Century Gothic" panose="020B0502020202020204" pitchFamily="34" charset="0"/>
              </a:rPr>
              <a:t>, liegt </a:t>
            </a:r>
            <a:r>
              <a:rPr lang="de-DE" altLang="de-DE" sz="1600" b="1" dirty="0">
                <a:solidFill>
                  <a:srgbClr val="FF0000"/>
                </a:solidFill>
                <a:latin typeface="Century Gothic" panose="020B0502020202020204" pitchFamily="34" charset="0"/>
              </a:rPr>
              <a:t>nur dann </a:t>
            </a:r>
            <a:r>
              <a:rPr lang="de-DE" altLang="de-DE" sz="1600" b="1" dirty="0">
                <a:latin typeface="Century Gothic" panose="020B0502020202020204" pitchFamily="34" charset="0"/>
              </a:rPr>
              <a:t>keine</a:t>
            </a:r>
            <a:r>
              <a:rPr lang="de-DE" altLang="de-DE" sz="1600" dirty="0">
                <a:latin typeface="Century Gothic" panose="020B0502020202020204" pitchFamily="34" charset="0"/>
              </a:rPr>
              <a:t> </a:t>
            </a:r>
            <a:r>
              <a:rPr lang="de-DE" altLang="de-DE" sz="1600" b="1" dirty="0">
                <a:solidFill>
                  <a:srgbClr val="FF0000"/>
                </a:solidFill>
                <a:latin typeface="Century Gothic" panose="020B0502020202020204" pitchFamily="34" charset="0"/>
              </a:rPr>
              <a:t>Zahlungseinstellung</a:t>
            </a:r>
            <a:r>
              <a:rPr lang="de-DE" altLang="de-DE" sz="1600" dirty="0">
                <a:latin typeface="Century Gothic" panose="020B0502020202020204" pitchFamily="34" charset="0"/>
              </a:rPr>
              <a:t> vor, wenn der </a:t>
            </a:r>
            <a:r>
              <a:rPr lang="de-DE" altLang="de-DE" sz="1600">
                <a:latin typeface="Century Gothic" panose="020B0502020202020204" pitchFamily="34" charset="0"/>
              </a:rPr>
              <a:t>Schuldner </a:t>
            </a:r>
            <a:r>
              <a:rPr lang="de-DE" altLang="de-DE" sz="1600" b="1">
                <a:solidFill>
                  <a:srgbClr val="00B0F0"/>
                </a:solidFill>
                <a:latin typeface="Century Gothic" panose="020B0502020202020204" pitchFamily="34" charset="0"/>
              </a:rPr>
              <a:t>objektiv</a:t>
            </a:r>
            <a:br>
              <a:rPr lang="de-DE" altLang="de-DE" sz="1600" b="1" dirty="0">
                <a:solidFill>
                  <a:srgbClr val="00B0F0"/>
                </a:solidFill>
                <a:latin typeface="Century Gothic" panose="020B0502020202020204" pitchFamily="34" charset="0"/>
              </a:rPr>
            </a:br>
            <a:r>
              <a:rPr lang="de-DE" altLang="de-DE" sz="1600">
                <a:latin typeface="Century Gothic" panose="020B0502020202020204" pitchFamily="34" charset="0"/>
              </a:rPr>
              <a:t>die </a:t>
            </a:r>
            <a:r>
              <a:rPr lang="de-DE" altLang="de-DE" sz="1600" dirty="0">
                <a:latin typeface="Century Gothic" panose="020B0502020202020204" pitchFamily="34" charset="0"/>
              </a:rPr>
              <a:t>Zahlung leisten könnte.</a:t>
            </a:r>
          </a:p>
        </p:txBody>
      </p:sp>
    </p:spTree>
    <p:extLst>
      <p:ext uri="{BB962C8B-B14F-4D97-AF65-F5344CB8AC3E}">
        <p14:creationId xmlns:p14="http://schemas.microsoft.com/office/powerpoint/2010/main" val="414198136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2.3.1 Ermittlung von Schätzwerten: Verhältnis der Risikofaktoren</a:t>
            </a:r>
          </a:p>
        </p:txBody>
      </p:sp>
      <p:sp>
        <p:nvSpPr>
          <p:cNvPr id="41" name="Rectangle 2">
            <a:extLst>
              <a:ext uri="{FF2B5EF4-FFF2-40B4-BE49-F238E27FC236}">
                <a16:creationId xmlns:a16="http://schemas.microsoft.com/office/drawing/2014/main" id="{7E9FD575-E51E-48D2-8896-7E37813BD7DD}"/>
              </a:ext>
            </a:extLst>
          </p:cNvPr>
          <p:cNvSpPr txBox="1">
            <a:spLocks/>
          </p:cNvSpPr>
          <p:nvPr/>
        </p:nvSpPr>
        <p:spPr bwMode="auto">
          <a:xfrm>
            <a:off x="1055290" y="65687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2.3 Identifizierung und Beurteilung der Risiken wesentlicher falscher Darstellungen</a:t>
            </a:r>
          </a:p>
        </p:txBody>
      </p:sp>
      <p:sp>
        <p:nvSpPr>
          <p:cNvPr id="9" name="Rechteck: abgerundete Ecken 8">
            <a:extLst>
              <a:ext uri="{FF2B5EF4-FFF2-40B4-BE49-F238E27FC236}">
                <a16:creationId xmlns:a16="http://schemas.microsoft.com/office/drawing/2014/main" id="{A9035D87-4668-4B20-828E-F404C9DFEA9C}"/>
              </a:ext>
            </a:extLst>
          </p:cNvPr>
          <p:cNvSpPr/>
          <p:nvPr/>
        </p:nvSpPr>
        <p:spPr>
          <a:xfrm>
            <a:off x="1366457" y="3278615"/>
            <a:ext cx="621102" cy="26828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000" b="1" dirty="0">
                <a:solidFill>
                  <a:schemeClr val="tx1"/>
                </a:solidFill>
                <a:latin typeface="Century Gothic" panose="020B0502020202020204" pitchFamily="34" charset="0"/>
              </a:rPr>
              <a:t>Keine Unmittelbare Beobachtung des Geldbetrages für Bewertung möglich</a:t>
            </a:r>
          </a:p>
        </p:txBody>
      </p:sp>
      <p:sp>
        <p:nvSpPr>
          <p:cNvPr id="10" name="Rechteck: abgerundete Ecken 9">
            <a:extLst>
              <a:ext uri="{FF2B5EF4-FFF2-40B4-BE49-F238E27FC236}">
                <a16:creationId xmlns:a16="http://schemas.microsoft.com/office/drawing/2014/main" id="{BDA8D635-9070-46A2-ACA4-61E8CEF69F60}"/>
              </a:ext>
            </a:extLst>
          </p:cNvPr>
          <p:cNvSpPr/>
          <p:nvPr/>
        </p:nvSpPr>
        <p:spPr>
          <a:xfrm>
            <a:off x="2416004" y="3278615"/>
            <a:ext cx="616164" cy="26828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000" b="1" dirty="0">
                <a:solidFill>
                  <a:schemeClr val="bg1"/>
                </a:solidFill>
                <a:latin typeface="Century Gothic" panose="020B0502020202020204" pitchFamily="34" charset="0"/>
              </a:rPr>
              <a:t>SCHÄTZUNSICHERHEIT</a:t>
            </a:r>
          </a:p>
        </p:txBody>
      </p:sp>
      <p:sp>
        <p:nvSpPr>
          <p:cNvPr id="11" name="Rechteck: abgerundete Ecken 10">
            <a:extLst>
              <a:ext uri="{FF2B5EF4-FFF2-40B4-BE49-F238E27FC236}">
                <a16:creationId xmlns:a16="http://schemas.microsoft.com/office/drawing/2014/main" id="{EE24603C-DC12-429C-9AB1-D6AA6DF101FA}"/>
              </a:ext>
            </a:extLst>
          </p:cNvPr>
          <p:cNvSpPr/>
          <p:nvPr/>
        </p:nvSpPr>
        <p:spPr>
          <a:xfrm rot="5400000">
            <a:off x="4014720" y="1854904"/>
            <a:ext cx="456690" cy="15291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000" b="1" dirty="0">
                <a:solidFill>
                  <a:schemeClr val="bg1"/>
                </a:solidFill>
                <a:latin typeface="Century Gothic" panose="020B0502020202020204" pitchFamily="34" charset="0"/>
              </a:rPr>
              <a:t>KOMPLEXITÄT</a:t>
            </a:r>
          </a:p>
        </p:txBody>
      </p:sp>
      <p:sp>
        <p:nvSpPr>
          <p:cNvPr id="12" name="Rechteck: abgerundete Ecken 11">
            <a:extLst>
              <a:ext uri="{FF2B5EF4-FFF2-40B4-BE49-F238E27FC236}">
                <a16:creationId xmlns:a16="http://schemas.microsoft.com/office/drawing/2014/main" id="{4830ECD1-23AE-4DED-8D0A-57379183BB8E}"/>
              </a:ext>
            </a:extLst>
          </p:cNvPr>
          <p:cNvSpPr/>
          <p:nvPr/>
        </p:nvSpPr>
        <p:spPr>
          <a:xfrm rot="5400000">
            <a:off x="5867654" y="1335131"/>
            <a:ext cx="456690" cy="15291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000" b="1" dirty="0">
                <a:solidFill>
                  <a:schemeClr val="bg1"/>
                </a:solidFill>
                <a:latin typeface="Century Gothic" panose="020B0502020202020204" pitchFamily="34" charset="0"/>
              </a:rPr>
              <a:t>SUBJEKTIVITÄT</a:t>
            </a:r>
          </a:p>
        </p:txBody>
      </p:sp>
      <p:sp>
        <p:nvSpPr>
          <p:cNvPr id="14" name="Rechteck: abgerundete Ecken 13">
            <a:extLst>
              <a:ext uri="{FF2B5EF4-FFF2-40B4-BE49-F238E27FC236}">
                <a16:creationId xmlns:a16="http://schemas.microsoft.com/office/drawing/2014/main" id="{681E2463-21BF-4908-A150-3CD6B9FFADA9}"/>
              </a:ext>
            </a:extLst>
          </p:cNvPr>
          <p:cNvSpPr/>
          <p:nvPr/>
        </p:nvSpPr>
        <p:spPr>
          <a:xfrm rot="5400000">
            <a:off x="8192423" y="804567"/>
            <a:ext cx="666727" cy="259023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000" b="1" dirty="0">
                <a:solidFill>
                  <a:schemeClr val="tx1"/>
                </a:solidFill>
                <a:latin typeface="Century Gothic" panose="020B0502020202020204" pitchFamily="34" charset="0"/>
              </a:rPr>
              <a:t>Möglichkeit für absichtliche oder unbeabsichtigte </a:t>
            </a:r>
            <a:r>
              <a:rPr lang="de-DE" sz="1000" b="1" dirty="0">
                <a:solidFill>
                  <a:srgbClr val="FF0000"/>
                </a:solidFill>
                <a:latin typeface="Century Gothic" panose="020B0502020202020204" pitchFamily="34" charset="0"/>
              </a:rPr>
              <a:t>einseitige Ausrichtung </a:t>
            </a:r>
            <a:r>
              <a:rPr lang="de-DE" sz="1000" b="1" dirty="0">
                <a:solidFill>
                  <a:schemeClr val="tx1"/>
                </a:solidFill>
                <a:latin typeface="Century Gothic" panose="020B0502020202020204" pitchFamily="34" charset="0"/>
              </a:rPr>
              <a:t>der Ermessensausübung</a:t>
            </a:r>
          </a:p>
        </p:txBody>
      </p:sp>
      <p:sp>
        <p:nvSpPr>
          <p:cNvPr id="15" name="Rechteck: abgerundete Ecken 14">
            <a:extLst>
              <a:ext uri="{FF2B5EF4-FFF2-40B4-BE49-F238E27FC236}">
                <a16:creationId xmlns:a16="http://schemas.microsoft.com/office/drawing/2014/main" id="{B9CA86DA-5DCA-490B-B6EF-6A17A5106B0F}"/>
              </a:ext>
            </a:extLst>
          </p:cNvPr>
          <p:cNvSpPr/>
          <p:nvPr/>
        </p:nvSpPr>
        <p:spPr>
          <a:xfrm>
            <a:off x="3478514" y="3278615"/>
            <a:ext cx="1529103" cy="2682811"/>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16" name="Rechteck 15">
            <a:extLst>
              <a:ext uri="{FF2B5EF4-FFF2-40B4-BE49-F238E27FC236}">
                <a16:creationId xmlns:a16="http://schemas.microsoft.com/office/drawing/2014/main" id="{914DB32E-82D3-41D4-9F03-3F3B7E47EE9B}"/>
              </a:ext>
            </a:extLst>
          </p:cNvPr>
          <p:cNvSpPr/>
          <p:nvPr/>
        </p:nvSpPr>
        <p:spPr>
          <a:xfrm flipH="1">
            <a:off x="3625051" y="3394992"/>
            <a:ext cx="1281387" cy="72399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b="1" dirty="0">
                <a:solidFill>
                  <a:schemeClr val="tx1"/>
                </a:solidFill>
                <a:latin typeface="Century Gothic" panose="020B0502020202020204" pitchFamily="34" charset="0"/>
              </a:rPr>
              <a:t>Methoden</a:t>
            </a:r>
          </a:p>
        </p:txBody>
      </p:sp>
      <p:sp>
        <p:nvSpPr>
          <p:cNvPr id="17" name="Rechteck 16">
            <a:extLst>
              <a:ext uri="{FF2B5EF4-FFF2-40B4-BE49-F238E27FC236}">
                <a16:creationId xmlns:a16="http://schemas.microsoft.com/office/drawing/2014/main" id="{9747A48D-7EE2-4B73-B782-3EC0397EEC7E}"/>
              </a:ext>
            </a:extLst>
          </p:cNvPr>
          <p:cNvSpPr/>
          <p:nvPr/>
        </p:nvSpPr>
        <p:spPr>
          <a:xfrm flipH="1">
            <a:off x="3634063" y="4235363"/>
            <a:ext cx="1281387" cy="72399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b="1" dirty="0">
                <a:solidFill>
                  <a:schemeClr val="tx1"/>
                </a:solidFill>
                <a:latin typeface="Century Gothic" panose="020B0502020202020204" pitchFamily="34" charset="0"/>
              </a:rPr>
              <a:t>Datenquellen</a:t>
            </a:r>
          </a:p>
        </p:txBody>
      </p:sp>
      <p:sp>
        <p:nvSpPr>
          <p:cNvPr id="18" name="Rechteck 17">
            <a:extLst>
              <a:ext uri="{FF2B5EF4-FFF2-40B4-BE49-F238E27FC236}">
                <a16:creationId xmlns:a16="http://schemas.microsoft.com/office/drawing/2014/main" id="{49B6B73D-A2F8-4707-8E6A-8B28620D4124}"/>
              </a:ext>
            </a:extLst>
          </p:cNvPr>
          <p:cNvSpPr/>
          <p:nvPr/>
        </p:nvSpPr>
        <p:spPr>
          <a:xfrm flipH="1">
            <a:off x="3634063" y="5092594"/>
            <a:ext cx="1281387" cy="72399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b="1" dirty="0">
                <a:solidFill>
                  <a:schemeClr val="tx1"/>
                </a:solidFill>
                <a:latin typeface="Century Gothic" panose="020B0502020202020204" pitchFamily="34" charset="0"/>
              </a:rPr>
              <a:t>Annahmen</a:t>
            </a:r>
          </a:p>
        </p:txBody>
      </p:sp>
      <p:sp>
        <p:nvSpPr>
          <p:cNvPr id="19" name="Rechteck 18">
            <a:extLst>
              <a:ext uri="{FF2B5EF4-FFF2-40B4-BE49-F238E27FC236}">
                <a16:creationId xmlns:a16="http://schemas.microsoft.com/office/drawing/2014/main" id="{03A8A11E-857D-4846-BB4B-F8DBE2BF884E}"/>
              </a:ext>
            </a:extLst>
          </p:cNvPr>
          <p:cNvSpPr/>
          <p:nvPr/>
        </p:nvSpPr>
        <p:spPr>
          <a:xfrm>
            <a:off x="3685433" y="3728895"/>
            <a:ext cx="28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A</a:t>
            </a:r>
          </a:p>
        </p:txBody>
      </p:sp>
      <p:sp>
        <p:nvSpPr>
          <p:cNvPr id="20" name="Rechteck 19">
            <a:extLst>
              <a:ext uri="{FF2B5EF4-FFF2-40B4-BE49-F238E27FC236}">
                <a16:creationId xmlns:a16="http://schemas.microsoft.com/office/drawing/2014/main" id="{A174239E-428E-45D2-8DD9-1C930D3554B9}"/>
              </a:ext>
            </a:extLst>
          </p:cNvPr>
          <p:cNvSpPr/>
          <p:nvPr/>
        </p:nvSpPr>
        <p:spPr>
          <a:xfrm>
            <a:off x="4113523" y="3727193"/>
            <a:ext cx="288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B</a:t>
            </a:r>
          </a:p>
        </p:txBody>
      </p:sp>
      <p:sp>
        <p:nvSpPr>
          <p:cNvPr id="21" name="Rechteck 20">
            <a:extLst>
              <a:ext uri="{FF2B5EF4-FFF2-40B4-BE49-F238E27FC236}">
                <a16:creationId xmlns:a16="http://schemas.microsoft.com/office/drawing/2014/main" id="{7AA8E04E-D9FF-4382-842A-AA38783AF3AF}"/>
              </a:ext>
            </a:extLst>
          </p:cNvPr>
          <p:cNvSpPr/>
          <p:nvPr/>
        </p:nvSpPr>
        <p:spPr>
          <a:xfrm>
            <a:off x="4541613" y="3727193"/>
            <a:ext cx="288000" cy="252000"/>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tx1"/>
                </a:solidFill>
                <a:latin typeface="Century Gothic" panose="020B0502020202020204" pitchFamily="34" charset="0"/>
              </a:rPr>
              <a:t>C</a:t>
            </a:r>
          </a:p>
        </p:txBody>
      </p:sp>
      <p:sp>
        <p:nvSpPr>
          <p:cNvPr id="22" name="Rechteck 21">
            <a:extLst>
              <a:ext uri="{FF2B5EF4-FFF2-40B4-BE49-F238E27FC236}">
                <a16:creationId xmlns:a16="http://schemas.microsoft.com/office/drawing/2014/main" id="{712CFB4A-CF9E-4F77-B27C-7C59D78A92B3}"/>
              </a:ext>
            </a:extLst>
          </p:cNvPr>
          <p:cNvSpPr/>
          <p:nvPr/>
        </p:nvSpPr>
        <p:spPr>
          <a:xfrm>
            <a:off x="3685433" y="4564016"/>
            <a:ext cx="28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A</a:t>
            </a:r>
          </a:p>
        </p:txBody>
      </p:sp>
      <p:sp>
        <p:nvSpPr>
          <p:cNvPr id="23" name="Rechteck 22">
            <a:extLst>
              <a:ext uri="{FF2B5EF4-FFF2-40B4-BE49-F238E27FC236}">
                <a16:creationId xmlns:a16="http://schemas.microsoft.com/office/drawing/2014/main" id="{38BC9112-E075-48F1-A7F6-8568AFBDFAA6}"/>
              </a:ext>
            </a:extLst>
          </p:cNvPr>
          <p:cNvSpPr/>
          <p:nvPr/>
        </p:nvSpPr>
        <p:spPr>
          <a:xfrm>
            <a:off x="4113523" y="4562314"/>
            <a:ext cx="288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B</a:t>
            </a:r>
          </a:p>
        </p:txBody>
      </p:sp>
      <p:sp>
        <p:nvSpPr>
          <p:cNvPr id="24" name="Rechteck 23">
            <a:extLst>
              <a:ext uri="{FF2B5EF4-FFF2-40B4-BE49-F238E27FC236}">
                <a16:creationId xmlns:a16="http://schemas.microsoft.com/office/drawing/2014/main" id="{75F256AD-6014-45C2-9E3C-CAF966C23CB2}"/>
              </a:ext>
            </a:extLst>
          </p:cNvPr>
          <p:cNvSpPr/>
          <p:nvPr/>
        </p:nvSpPr>
        <p:spPr>
          <a:xfrm>
            <a:off x="4541613" y="4562314"/>
            <a:ext cx="288000" cy="252000"/>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tx1"/>
                </a:solidFill>
                <a:latin typeface="Century Gothic" panose="020B0502020202020204" pitchFamily="34" charset="0"/>
              </a:rPr>
              <a:t>C</a:t>
            </a:r>
          </a:p>
        </p:txBody>
      </p:sp>
      <p:sp>
        <p:nvSpPr>
          <p:cNvPr id="25" name="Rechteck 24">
            <a:extLst>
              <a:ext uri="{FF2B5EF4-FFF2-40B4-BE49-F238E27FC236}">
                <a16:creationId xmlns:a16="http://schemas.microsoft.com/office/drawing/2014/main" id="{A709CC1A-76A4-46B0-8677-AED9871D360A}"/>
              </a:ext>
            </a:extLst>
          </p:cNvPr>
          <p:cNvSpPr/>
          <p:nvPr/>
        </p:nvSpPr>
        <p:spPr>
          <a:xfrm>
            <a:off x="3685433" y="5429823"/>
            <a:ext cx="28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A</a:t>
            </a:r>
          </a:p>
        </p:txBody>
      </p:sp>
      <p:sp>
        <p:nvSpPr>
          <p:cNvPr id="27" name="Rechteck 26">
            <a:extLst>
              <a:ext uri="{FF2B5EF4-FFF2-40B4-BE49-F238E27FC236}">
                <a16:creationId xmlns:a16="http://schemas.microsoft.com/office/drawing/2014/main" id="{70CAE79D-D911-418C-B5F0-42BA0C023C42}"/>
              </a:ext>
            </a:extLst>
          </p:cNvPr>
          <p:cNvSpPr/>
          <p:nvPr/>
        </p:nvSpPr>
        <p:spPr>
          <a:xfrm>
            <a:off x="4113523" y="5428121"/>
            <a:ext cx="288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B</a:t>
            </a:r>
          </a:p>
        </p:txBody>
      </p:sp>
      <p:sp>
        <p:nvSpPr>
          <p:cNvPr id="29" name="Rechteck 28">
            <a:extLst>
              <a:ext uri="{FF2B5EF4-FFF2-40B4-BE49-F238E27FC236}">
                <a16:creationId xmlns:a16="http://schemas.microsoft.com/office/drawing/2014/main" id="{7575BC3E-EC9E-4B85-BAFD-D601EA276D93}"/>
              </a:ext>
            </a:extLst>
          </p:cNvPr>
          <p:cNvSpPr/>
          <p:nvPr/>
        </p:nvSpPr>
        <p:spPr>
          <a:xfrm>
            <a:off x="4541613" y="5428121"/>
            <a:ext cx="288000" cy="252000"/>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tx1"/>
                </a:solidFill>
                <a:latin typeface="Century Gothic" panose="020B0502020202020204" pitchFamily="34" charset="0"/>
              </a:rPr>
              <a:t>C</a:t>
            </a:r>
          </a:p>
        </p:txBody>
      </p:sp>
      <p:sp>
        <p:nvSpPr>
          <p:cNvPr id="30" name="Textfeld 29">
            <a:extLst>
              <a:ext uri="{FF2B5EF4-FFF2-40B4-BE49-F238E27FC236}">
                <a16:creationId xmlns:a16="http://schemas.microsoft.com/office/drawing/2014/main" id="{8E2BA7A1-4618-46FB-B2DA-4008FC904272}"/>
              </a:ext>
            </a:extLst>
          </p:cNvPr>
          <p:cNvSpPr txBox="1"/>
          <p:nvPr/>
        </p:nvSpPr>
        <p:spPr>
          <a:xfrm>
            <a:off x="3478514" y="2996952"/>
            <a:ext cx="1529104" cy="261610"/>
          </a:xfrm>
          <a:prstGeom prst="rect">
            <a:avLst/>
          </a:prstGeom>
          <a:noFill/>
        </p:spPr>
        <p:txBody>
          <a:bodyPr wrap="square" rtlCol="0">
            <a:spAutoFit/>
          </a:bodyPr>
          <a:lstStyle/>
          <a:p>
            <a:pPr algn="ctr"/>
            <a:r>
              <a:rPr lang="de-DE" sz="1050" b="1" dirty="0">
                <a:solidFill>
                  <a:srgbClr val="FF0000"/>
                </a:solidFill>
                <a:latin typeface="Century Gothic" panose="020B0502020202020204" pitchFamily="34" charset="0"/>
              </a:rPr>
              <a:t>Variation bei</a:t>
            </a:r>
          </a:p>
        </p:txBody>
      </p:sp>
      <p:sp>
        <p:nvSpPr>
          <p:cNvPr id="31" name="Rechteck: abgerundete Ecken 30">
            <a:extLst>
              <a:ext uri="{FF2B5EF4-FFF2-40B4-BE49-F238E27FC236}">
                <a16:creationId xmlns:a16="http://schemas.microsoft.com/office/drawing/2014/main" id="{72393DC6-EFCF-4BB4-942F-8A38C9C77A19}"/>
              </a:ext>
            </a:extLst>
          </p:cNvPr>
          <p:cNvSpPr/>
          <p:nvPr/>
        </p:nvSpPr>
        <p:spPr>
          <a:xfrm>
            <a:off x="5331447" y="3278615"/>
            <a:ext cx="1529103" cy="2682811"/>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32" name="Rechteck 31">
            <a:extLst>
              <a:ext uri="{FF2B5EF4-FFF2-40B4-BE49-F238E27FC236}">
                <a16:creationId xmlns:a16="http://schemas.microsoft.com/office/drawing/2014/main" id="{B0A85626-0577-4EDA-9826-A92B6BBEDCDA}"/>
              </a:ext>
            </a:extLst>
          </p:cNvPr>
          <p:cNvSpPr/>
          <p:nvPr/>
        </p:nvSpPr>
        <p:spPr>
          <a:xfrm flipH="1">
            <a:off x="5477984" y="3394992"/>
            <a:ext cx="1281387" cy="72399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b="1" dirty="0">
                <a:solidFill>
                  <a:schemeClr val="tx1"/>
                </a:solidFill>
                <a:latin typeface="Century Gothic" panose="020B0502020202020204" pitchFamily="34" charset="0"/>
              </a:rPr>
              <a:t>Methoden</a:t>
            </a:r>
          </a:p>
        </p:txBody>
      </p:sp>
      <p:sp>
        <p:nvSpPr>
          <p:cNvPr id="33" name="Rechteck 32">
            <a:extLst>
              <a:ext uri="{FF2B5EF4-FFF2-40B4-BE49-F238E27FC236}">
                <a16:creationId xmlns:a16="http://schemas.microsoft.com/office/drawing/2014/main" id="{4344F376-B23D-412D-BC7E-C320AC3FB4C9}"/>
              </a:ext>
            </a:extLst>
          </p:cNvPr>
          <p:cNvSpPr/>
          <p:nvPr/>
        </p:nvSpPr>
        <p:spPr>
          <a:xfrm flipH="1">
            <a:off x="5486996" y="4235363"/>
            <a:ext cx="1281387" cy="72399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b="1" dirty="0">
                <a:solidFill>
                  <a:schemeClr val="tx1"/>
                </a:solidFill>
                <a:latin typeface="Century Gothic" panose="020B0502020202020204" pitchFamily="34" charset="0"/>
              </a:rPr>
              <a:t>Datenquellen</a:t>
            </a:r>
          </a:p>
        </p:txBody>
      </p:sp>
      <p:sp>
        <p:nvSpPr>
          <p:cNvPr id="34" name="Rechteck 33">
            <a:extLst>
              <a:ext uri="{FF2B5EF4-FFF2-40B4-BE49-F238E27FC236}">
                <a16:creationId xmlns:a16="http://schemas.microsoft.com/office/drawing/2014/main" id="{CEA522D2-B830-48F1-AA7D-B6EAB1448B54}"/>
              </a:ext>
            </a:extLst>
          </p:cNvPr>
          <p:cNvSpPr/>
          <p:nvPr/>
        </p:nvSpPr>
        <p:spPr>
          <a:xfrm flipH="1">
            <a:off x="5486996" y="5092594"/>
            <a:ext cx="1281387" cy="723994"/>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000" b="1" dirty="0">
                <a:solidFill>
                  <a:schemeClr val="tx1"/>
                </a:solidFill>
                <a:latin typeface="Century Gothic" panose="020B0502020202020204" pitchFamily="34" charset="0"/>
              </a:rPr>
              <a:t>Annahmen</a:t>
            </a:r>
          </a:p>
        </p:txBody>
      </p:sp>
      <p:sp>
        <p:nvSpPr>
          <p:cNvPr id="35" name="Rechteck 34">
            <a:extLst>
              <a:ext uri="{FF2B5EF4-FFF2-40B4-BE49-F238E27FC236}">
                <a16:creationId xmlns:a16="http://schemas.microsoft.com/office/drawing/2014/main" id="{67B6B499-3556-405D-B63D-33F4EED9A5BF}"/>
              </a:ext>
            </a:extLst>
          </p:cNvPr>
          <p:cNvSpPr/>
          <p:nvPr/>
        </p:nvSpPr>
        <p:spPr>
          <a:xfrm>
            <a:off x="5984252" y="3722180"/>
            <a:ext cx="288000" cy="25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B</a:t>
            </a:r>
          </a:p>
        </p:txBody>
      </p:sp>
      <p:sp>
        <p:nvSpPr>
          <p:cNvPr id="36" name="Rechteck 35">
            <a:extLst>
              <a:ext uri="{FF2B5EF4-FFF2-40B4-BE49-F238E27FC236}">
                <a16:creationId xmlns:a16="http://schemas.microsoft.com/office/drawing/2014/main" id="{9C674136-26D2-41C1-B782-2552F091F8C4}"/>
              </a:ext>
            </a:extLst>
          </p:cNvPr>
          <p:cNvSpPr/>
          <p:nvPr/>
        </p:nvSpPr>
        <p:spPr>
          <a:xfrm>
            <a:off x="5551060" y="4562314"/>
            <a:ext cx="288000"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bg1"/>
                </a:solidFill>
                <a:latin typeface="Century Gothic" panose="020B0502020202020204" pitchFamily="34" charset="0"/>
              </a:rPr>
              <a:t>A</a:t>
            </a:r>
          </a:p>
        </p:txBody>
      </p:sp>
      <p:sp>
        <p:nvSpPr>
          <p:cNvPr id="37" name="Rechteck 36">
            <a:extLst>
              <a:ext uri="{FF2B5EF4-FFF2-40B4-BE49-F238E27FC236}">
                <a16:creationId xmlns:a16="http://schemas.microsoft.com/office/drawing/2014/main" id="{46C204D7-2982-452D-AC16-DA1F2D484E55}"/>
              </a:ext>
            </a:extLst>
          </p:cNvPr>
          <p:cNvSpPr/>
          <p:nvPr/>
        </p:nvSpPr>
        <p:spPr>
          <a:xfrm>
            <a:off x="6382467" y="5425513"/>
            <a:ext cx="288000" cy="252000"/>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chemeClr val="tx1"/>
                </a:solidFill>
                <a:latin typeface="Century Gothic" panose="020B0502020202020204" pitchFamily="34" charset="0"/>
              </a:rPr>
              <a:t>C</a:t>
            </a:r>
          </a:p>
        </p:txBody>
      </p:sp>
      <p:sp>
        <p:nvSpPr>
          <p:cNvPr id="38" name="Textfeld 37">
            <a:extLst>
              <a:ext uri="{FF2B5EF4-FFF2-40B4-BE49-F238E27FC236}">
                <a16:creationId xmlns:a16="http://schemas.microsoft.com/office/drawing/2014/main" id="{3688611D-543D-4901-8700-3E8005A1E6E0}"/>
              </a:ext>
            </a:extLst>
          </p:cNvPr>
          <p:cNvSpPr txBox="1"/>
          <p:nvPr/>
        </p:nvSpPr>
        <p:spPr>
          <a:xfrm>
            <a:off x="5325544" y="2712892"/>
            <a:ext cx="2960110" cy="253916"/>
          </a:xfrm>
          <a:prstGeom prst="rect">
            <a:avLst/>
          </a:prstGeom>
          <a:noFill/>
        </p:spPr>
        <p:txBody>
          <a:bodyPr wrap="square" rtlCol="0">
            <a:spAutoFit/>
          </a:bodyPr>
          <a:lstStyle/>
          <a:p>
            <a:pPr algn="ctr"/>
            <a:r>
              <a:rPr lang="de-DE" sz="1050" b="1" dirty="0">
                <a:latin typeface="Century Gothic" panose="020B0502020202020204" pitchFamily="34" charset="0"/>
              </a:rPr>
              <a:t>Vornahme von </a:t>
            </a:r>
            <a:r>
              <a:rPr lang="de-DE" sz="1050" b="1" dirty="0">
                <a:solidFill>
                  <a:srgbClr val="FF0000"/>
                </a:solidFill>
                <a:latin typeface="Century Gothic" panose="020B0502020202020204" pitchFamily="34" charset="0"/>
              </a:rPr>
              <a:t>Beurteilungen bei</a:t>
            </a:r>
          </a:p>
        </p:txBody>
      </p:sp>
      <p:sp>
        <p:nvSpPr>
          <p:cNvPr id="39" name="Textfeld 38">
            <a:extLst>
              <a:ext uri="{FF2B5EF4-FFF2-40B4-BE49-F238E27FC236}">
                <a16:creationId xmlns:a16="http://schemas.microsoft.com/office/drawing/2014/main" id="{40352006-65C2-46C8-B832-5D97D023CCDA}"/>
              </a:ext>
            </a:extLst>
          </p:cNvPr>
          <p:cNvSpPr txBox="1"/>
          <p:nvPr/>
        </p:nvSpPr>
        <p:spPr>
          <a:xfrm>
            <a:off x="5325544" y="3003728"/>
            <a:ext cx="1535006" cy="246221"/>
          </a:xfrm>
          <a:prstGeom prst="rect">
            <a:avLst/>
          </a:prstGeom>
          <a:noFill/>
        </p:spPr>
        <p:txBody>
          <a:bodyPr wrap="square" rtlCol="0">
            <a:spAutoFit/>
          </a:bodyPr>
          <a:lstStyle>
            <a:defPPr>
              <a:defRPr lang="de-DE"/>
            </a:defPPr>
            <a:lvl1pPr>
              <a:defRPr sz="900" b="1">
                <a:solidFill>
                  <a:schemeClr val="accent6">
                    <a:lumMod val="60000"/>
                    <a:lumOff val="40000"/>
                  </a:schemeClr>
                </a:solidFill>
              </a:defRPr>
            </a:lvl1pPr>
          </a:lstStyle>
          <a:p>
            <a:pPr algn="ctr"/>
            <a:r>
              <a:rPr lang="de-DE" sz="1000" dirty="0">
                <a:solidFill>
                  <a:schemeClr val="bg1">
                    <a:lumMod val="50000"/>
                  </a:schemeClr>
                </a:solidFill>
                <a:latin typeface="Century Gothic" panose="020B0502020202020204" pitchFamily="34" charset="0"/>
              </a:rPr>
              <a:t>Auswahl konkrete</a:t>
            </a:r>
          </a:p>
        </p:txBody>
      </p:sp>
      <p:sp>
        <p:nvSpPr>
          <p:cNvPr id="40" name="Textfeld 39">
            <a:extLst>
              <a:ext uri="{FF2B5EF4-FFF2-40B4-BE49-F238E27FC236}">
                <a16:creationId xmlns:a16="http://schemas.microsoft.com/office/drawing/2014/main" id="{E9CF844E-C89A-45E7-81E0-546D2AC75CCE}"/>
              </a:ext>
            </a:extLst>
          </p:cNvPr>
          <p:cNvSpPr txBox="1"/>
          <p:nvPr/>
        </p:nvSpPr>
        <p:spPr>
          <a:xfrm>
            <a:off x="7051625" y="2919739"/>
            <a:ext cx="1337424" cy="400110"/>
          </a:xfrm>
          <a:prstGeom prst="rect">
            <a:avLst/>
          </a:prstGeom>
          <a:noFill/>
        </p:spPr>
        <p:txBody>
          <a:bodyPr wrap="square" rtlCol="0">
            <a:spAutoFit/>
          </a:bodyPr>
          <a:lstStyle/>
          <a:p>
            <a:pPr algn="ctr"/>
            <a:r>
              <a:rPr lang="de-DE" sz="1000" b="1" dirty="0">
                <a:solidFill>
                  <a:schemeClr val="bg1">
                    <a:lumMod val="50000"/>
                  </a:schemeClr>
                </a:solidFill>
                <a:latin typeface="Century Gothic" panose="020B0502020202020204" pitchFamily="34" charset="0"/>
              </a:rPr>
              <a:t>Auswahl der </a:t>
            </a:r>
            <a:br>
              <a:rPr lang="de-DE" sz="1000" b="1" dirty="0">
                <a:solidFill>
                  <a:schemeClr val="bg1">
                    <a:lumMod val="50000"/>
                  </a:schemeClr>
                </a:solidFill>
                <a:latin typeface="Century Gothic" panose="020B0502020202020204" pitchFamily="34" charset="0"/>
              </a:rPr>
            </a:br>
            <a:r>
              <a:rPr lang="de-DE" sz="1000" b="1" dirty="0">
                <a:solidFill>
                  <a:schemeClr val="bg1">
                    <a:lumMod val="50000"/>
                  </a:schemeClr>
                </a:solidFill>
                <a:latin typeface="Century Gothic" panose="020B0502020202020204" pitchFamily="34" charset="0"/>
              </a:rPr>
              <a:t>Punktschätzung</a:t>
            </a:r>
          </a:p>
        </p:txBody>
      </p:sp>
      <p:pic>
        <p:nvPicPr>
          <p:cNvPr id="43" name="Grafik 42" descr="Gehirn im Kopf">
            <a:extLst>
              <a:ext uri="{FF2B5EF4-FFF2-40B4-BE49-F238E27FC236}">
                <a16:creationId xmlns:a16="http://schemas.microsoft.com/office/drawing/2014/main" id="{64A8AE15-7149-49BE-B1F1-8DC3C47AA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9896" y="2026239"/>
            <a:ext cx="476243" cy="476243"/>
          </a:xfrm>
          <a:prstGeom prst="rect">
            <a:avLst/>
          </a:prstGeom>
        </p:spPr>
      </p:pic>
      <p:sp>
        <p:nvSpPr>
          <p:cNvPr id="44" name="Pfeil: nach rechts 43">
            <a:extLst>
              <a:ext uri="{FF2B5EF4-FFF2-40B4-BE49-F238E27FC236}">
                <a16:creationId xmlns:a16="http://schemas.microsoft.com/office/drawing/2014/main" id="{A9A894BA-0503-485D-A32E-A1988588AB71}"/>
              </a:ext>
            </a:extLst>
          </p:cNvPr>
          <p:cNvSpPr/>
          <p:nvPr/>
        </p:nvSpPr>
        <p:spPr>
          <a:xfrm>
            <a:off x="2100126" y="4562314"/>
            <a:ext cx="262633" cy="25199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45" name="Pfeil: nach rechts 44">
            <a:extLst>
              <a:ext uri="{FF2B5EF4-FFF2-40B4-BE49-F238E27FC236}">
                <a16:creationId xmlns:a16="http://schemas.microsoft.com/office/drawing/2014/main" id="{D684DB94-F787-4BFA-B5C2-60FB85F32950}"/>
              </a:ext>
            </a:extLst>
          </p:cNvPr>
          <p:cNvSpPr/>
          <p:nvPr/>
        </p:nvSpPr>
        <p:spPr>
          <a:xfrm>
            <a:off x="3106332" y="4560664"/>
            <a:ext cx="262633" cy="25199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46" name="Pfeil: nach rechts 45">
            <a:extLst>
              <a:ext uri="{FF2B5EF4-FFF2-40B4-BE49-F238E27FC236}">
                <a16:creationId xmlns:a16="http://schemas.microsoft.com/office/drawing/2014/main" id="{88BC912E-EAFF-4252-9785-2BDD8DF0B2DE}"/>
              </a:ext>
            </a:extLst>
          </p:cNvPr>
          <p:cNvSpPr/>
          <p:nvPr/>
        </p:nvSpPr>
        <p:spPr>
          <a:xfrm>
            <a:off x="6919714" y="1973683"/>
            <a:ext cx="262633" cy="25199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47" name="Pfeil: nach rechts 46">
            <a:extLst>
              <a:ext uri="{FF2B5EF4-FFF2-40B4-BE49-F238E27FC236}">
                <a16:creationId xmlns:a16="http://schemas.microsoft.com/office/drawing/2014/main" id="{CC2B2E3C-3137-45F2-B7F9-600C8FFC7A64}"/>
              </a:ext>
            </a:extLst>
          </p:cNvPr>
          <p:cNvSpPr/>
          <p:nvPr/>
        </p:nvSpPr>
        <p:spPr>
          <a:xfrm rot="5400000">
            <a:off x="5917684" y="2411533"/>
            <a:ext cx="350725" cy="25199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48" name="Rechteck 47">
            <a:extLst>
              <a:ext uri="{FF2B5EF4-FFF2-40B4-BE49-F238E27FC236}">
                <a16:creationId xmlns:a16="http://schemas.microsoft.com/office/drawing/2014/main" id="{D0EC77CF-506D-41EA-A1AA-25C63110FBB3}"/>
              </a:ext>
            </a:extLst>
          </p:cNvPr>
          <p:cNvSpPr/>
          <p:nvPr/>
        </p:nvSpPr>
        <p:spPr>
          <a:xfrm flipH="1">
            <a:off x="7230670" y="3557175"/>
            <a:ext cx="1054984" cy="400110"/>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de-DE" sz="1000" b="1" dirty="0">
                <a:solidFill>
                  <a:schemeClr val="tx1"/>
                </a:solidFill>
                <a:latin typeface="Century Gothic" panose="020B0502020202020204" pitchFamily="34" charset="0"/>
              </a:rPr>
              <a:t>WERT 1</a:t>
            </a:r>
          </a:p>
        </p:txBody>
      </p:sp>
      <p:sp>
        <p:nvSpPr>
          <p:cNvPr id="49" name="Rechteck 48">
            <a:extLst>
              <a:ext uri="{FF2B5EF4-FFF2-40B4-BE49-F238E27FC236}">
                <a16:creationId xmlns:a16="http://schemas.microsoft.com/office/drawing/2014/main" id="{D0C8677D-D676-4635-9247-25C2EAFE9A85}"/>
              </a:ext>
            </a:extLst>
          </p:cNvPr>
          <p:cNvSpPr/>
          <p:nvPr/>
        </p:nvSpPr>
        <p:spPr>
          <a:xfrm flipH="1">
            <a:off x="7230670" y="4093872"/>
            <a:ext cx="1054984" cy="400110"/>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de-DE" sz="1000" b="1" dirty="0">
                <a:solidFill>
                  <a:schemeClr val="bg1"/>
                </a:solidFill>
                <a:latin typeface="Century Gothic" panose="020B0502020202020204" pitchFamily="34" charset="0"/>
              </a:rPr>
              <a:t>WERT 2</a:t>
            </a:r>
          </a:p>
        </p:txBody>
      </p:sp>
      <p:sp>
        <p:nvSpPr>
          <p:cNvPr id="50" name="Rechteck 49">
            <a:extLst>
              <a:ext uri="{FF2B5EF4-FFF2-40B4-BE49-F238E27FC236}">
                <a16:creationId xmlns:a16="http://schemas.microsoft.com/office/drawing/2014/main" id="{B7CE55CB-4335-47DA-84AB-E8B8A401BEB1}"/>
              </a:ext>
            </a:extLst>
          </p:cNvPr>
          <p:cNvSpPr/>
          <p:nvPr/>
        </p:nvSpPr>
        <p:spPr>
          <a:xfrm flipH="1">
            <a:off x="7223912" y="4614257"/>
            <a:ext cx="1054984" cy="400110"/>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de-DE" sz="1000" b="1" dirty="0">
                <a:solidFill>
                  <a:schemeClr val="tx1"/>
                </a:solidFill>
                <a:latin typeface="Century Gothic" panose="020B0502020202020204" pitchFamily="34" charset="0"/>
              </a:rPr>
              <a:t>WERT 3</a:t>
            </a:r>
          </a:p>
        </p:txBody>
      </p:sp>
      <p:sp>
        <p:nvSpPr>
          <p:cNvPr id="51" name="Rechteck 50">
            <a:extLst>
              <a:ext uri="{FF2B5EF4-FFF2-40B4-BE49-F238E27FC236}">
                <a16:creationId xmlns:a16="http://schemas.microsoft.com/office/drawing/2014/main" id="{42AE36DD-E0BE-49D5-A126-75C24146494C}"/>
              </a:ext>
            </a:extLst>
          </p:cNvPr>
          <p:cNvSpPr/>
          <p:nvPr/>
        </p:nvSpPr>
        <p:spPr>
          <a:xfrm flipH="1">
            <a:off x="7223912" y="5385108"/>
            <a:ext cx="1054984" cy="400110"/>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de-DE" sz="1000" b="1" dirty="0">
                <a:solidFill>
                  <a:schemeClr val="tx1"/>
                </a:solidFill>
                <a:latin typeface="Century Gothic" panose="020B0502020202020204" pitchFamily="34" charset="0"/>
              </a:rPr>
              <a:t>WERT X</a:t>
            </a:r>
          </a:p>
        </p:txBody>
      </p:sp>
      <p:sp>
        <p:nvSpPr>
          <p:cNvPr id="52" name="Rechteck 51">
            <a:extLst>
              <a:ext uri="{FF2B5EF4-FFF2-40B4-BE49-F238E27FC236}">
                <a16:creationId xmlns:a16="http://schemas.microsoft.com/office/drawing/2014/main" id="{B5E90BC8-A12E-454F-A7AC-7A392AA0DAFA}"/>
              </a:ext>
            </a:extLst>
          </p:cNvPr>
          <p:cNvSpPr/>
          <p:nvPr/>
        </p:nvSpPr>
        <p:spPr>
          <a:xfrm flipH="1">
            <a:off x="8775100" y="3974180"/>
            <a:ext cx="1054984" cy="63422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de-DE" sz="1000" b="1" dirty="0">
                <a:solidFill>
                  <a:schemeClr val="bg1"/>
                </a:solidFill>
                <a:latin typeface="Century Gothic" panose="020B0502020202020204" pitchFamily="34" charset="0"/>
              </a:rPr>
              <a:t>Ausweis / Angabe im Abschluss</a:t>
            </a:r>
          </a:p>
        </p:txBody>
      </p:sp>
      <p:sp>
        <p:nvSpPr>
          <p:cNvPr id="53" name="Pfeil: nach rechts 52">
            <a:extLst>
              <a:ext uri="{FF2B5EF4-FFF2-40B4-BE49-F238E27FC236}">
                <a16:creationId xmlns:a16="http://schemas.microsoft.com/office/drawing/2014/main" id="{3E2C8F5C-9487-46A9-AE92-A9294861DC38}"/>
              </a:ext>
            </a:extLst>
          </p:cNvPr>
          <p:cNvSpPr/>
          <p:nvPr/>
        </p:nvSpPr>
        <p:spPr>
          <a:xfrm>
            <a:off x="8474578" y="4139239"/>
            <a:ext cx="262633" cy="25199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54" name="Textfeld 53">
            <a:extLst>
              <a:ext uri="{FF2B5EF4-FFF2-40B4-BE49-F238E27FC236}">
                <a16:creationId xmlns:a16="http://schemas.microsoft.com/office/drawing/2014/main" id="{6257B1D0-76E5-4F92-9C6C-9AAA90D34ADF}"/>
              </a:ext>
            </a:extLst>
          </p:cNvPr>
          <p:cNvSpPr txBox="1"/>
          <p:nvPr/>
        </p:nvSpPr>
        <p:spPr>
          <a:xfrm>
            <a:off x="7606794" y="4948850"/>
            <a:ext cx="302736" cy="461665"/>
          </a:xfrm>
          <a:prstGeom prst="rect">
            <a:avLst/>
          </a:prstGeom>
          <a:noFill/>
        </p:spPr>
        <p:txBody>
          <a:bodyPr wrap="square" rtlCol="0">
            <a:spAutoFit/>
          </a:bodyPr>
          <a:lstStyle/>
          <a:p>
            <a:pPr algn="ctr"/>
            <a:r>
              <a:rPr lang="de-DE" sz="800" b="1" dirty="0">
                <a:solidFill>
                  <a:srgbClr val="00B0F0"/>
                </a:solidFill>
                <a:latin typeface="Century Gothic" panose="020B0502020202020204" pitchFamily="34" charset="0"/>
              </a:rPr>
              <a:t>○</a:t>
            </a:r>
          </a:p>
          <a:p>
            <a:pPr algn="ctr"/>
            <a:r>
              <a:rPr lang="de-DE" sz="800" b="1" dirty="0">
                <a:solidFill>
                  <a:srgbClr val="00B0F0"/>
                </a:solidFill>
                <a:latin typeface="Century Gothic" panose="020B0502020202020204" pitchFamily="34" charset="0"/>
              </a:rPr>
              <a:t>○</a:t>
            </a:r>
          </a:p>
          <a:p>
            <a:pPr algn="ctr"/>
            <a:r>
              <a:rPr lang="de-DE" sz="800" b="1" dirty="0">
                <a:solidFill>
                  <a:srgbClr val="00B0F0"/>
                </a:solidFill>
                <a:latin typeface="Century Gothic" panose="020B0502020202020204" pitchFamily="34" charset="0"/>
              </a:rPr>
              <a:t>○</a:t>
            </a:r>
          </a:p>
        </p:txBody>
      </p:sp>
      <p:cxnSp>
        <p:nvCxnSpPr>
          <p:cNvPr id="55" name="Gerader Verbinder 54">
            <a:extLst>
              <a:ext uri="{FF2B5EF4-FFF2-40B4-BE49-F238E27FC236}">
                <a16:creationId xmlns:a16="http://schemas.microsoft.com/office/drawing/2014/main" id="{185752E5-4056-4477-99DB-AFA6AFB71437}"/>
              </a:ext>
            </a:extLst>
          </p:cNvPr>
          <p:cNvCxnSpPr/>
          <p:nvPr/>
        </p:nvCxnSpPr>
        <p:spPr>
          <a:xfrm>
            <a:off x="8265506" y="3557174"/>
            <a:ext cx="4315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C0761A30-CEA1-40F0-BE65-8E0C9DDA309C}"/>
              </a:ext>
            </a:extLst>
          </p:cNvPr>
          <p:cNvCxnSpPr/>
          <p:nvPr/>
        </p:nvCxnSpPr>
        <p:spPr>
          <a:xfrm>
            <a:off x="8274376" y="5785218"/>
            <a:ext cx="4315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F9845CA3-9166-4485-A862-0DCBD8FE03EC}"/>
              </a:ext>
            </a:extLst>
          </p:cNvPr>
          <p:cNvSpPr txBox="1"/>
          <p:nvPr/>
        </p:nvSpPr>
        <p:spPr>
          <a:xfrm rot="10800000">
            <a:off x="8344610" y="3646906"/>
            <a:ext cx="299295" cy="2138860"/>
          </a:xfrm>
          <a:prstGeom prst="rect">
            <a:avLst/>
          </a:prstGeom>
          <a:noFill/>
        </p:spPr>
        <p:txBody>
          <a:bodyPr vert="vert" wrap="square" lIns="72000" tIns="72000" rIns="72000" bIns="72000" rtlCol="0">
            <a:spAutoFit/>
          </a:bodyPr>
          <a:lstStyle/>
          <a:p>
            <a:pPr algn="ctr"/>
            <a:r>
              <a:rPr lang="de-DE" sz="1000" b="1" dirty="0">
                <a:solidFill>
                  <a:srgbClr val="FF0000"/>
                </a:solidFill>
                <a:latin typeface="Century Gothic" panose="020B0502020202020204" pitchFamily="34" charset="0"/>
              </a:rPr>
              <a:t>Bandbreite</a:t>
            </a:r>
          </a:p>
        </p:txBody>
      </p:sp>
      <p:cxnSp>
        <p:nvCxnSpPr>
          <p:cNvPr id="58" name="Gerade Verbindung mit Pfeil 57">
            <a:extLst>
              <a:ext uri="{FF2B5EF4-FFF2-40B4-BE49-F238E27FC236}">
                <a16:creationId xmlns:a16="http://schemas.microsoft.com/office/drawing/2014/main" id="{7E34F89B-DBA5-4AF4-9128-D744C580DB99}"/>
              </a:ext>
            </a:extLst>
          </p:cNvPr>
          <p:cNvCxnSpPr>
            <a:cxnSpLocks/>
          </p:cNvCxnSpPr>
          <p:nvPr/>
        </p:nvCxnSpPr>
        <p:spPr>
          <a:xfrm flipH="1" flipV="1">
            <a:off x="8474204" y="3616356"/>
            <a:ext cx="7058" cy="472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AB4E142B-E674-4BBA-A647-507855C52F8A}"/>
              </a:ext>
            </a:extLst>
          </p:cNvPr>
          <p:cNvCxnSpPr>
            <a:cxnSpLocks/>
          </p:cNvCxnSpPr>
          <p:nvPr/>
        </p:nvCxnSpPr>
        <p:spPr>
          <a:xfrm>
            <a:off x="8473671" y="5216133"/>
            <a:ext cx="1813" cy="5242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Geschweifte Klammer rechts 59">
            <a:extLst>
              <a:ext uri="{FF2B5EF4-FFF2-40B4-BE49-F238E27FC236}">
                <a16:creationId xmlns:a16="http://schemas.microsoft.com/office/drawing/2014/main" id="{07EFD31A-DA17-4089-A065-58AF76D06210}"/>
              </a:ext>
            </a:extLst>
          </p:cNvPr>
          <p:cNvSpPr/>
          <p:nvPr/>
        </p:nvSpPr>
        <p:spPr>
          <a:xfrm>
            <a:off x="6975648" y="3397485"/>
            <a:ext cx="123827" cy="2422237"/>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latin typeface="Century Gothic" panose="020B0502020202020204" pitchFamily="34" charset="0"/>
            </a:endParaRPr>
          </a:p>
        </p:txBody>
      </p:sp>
      <p:sp>
        <p:nvSpPr>
          <p:cNvPr id="61" name="Textfeld 60">
            <a:extLst>
              <a:ext uri="{FF2B5EF4-FFF2-40B4-BE49-F238E27FC236}">
                <a16:creationId xmlns:a16="http://schemas.microsoft.com/office/drawing/2014/main" id="{9C068910-1DD9-4427-8AD0-2B994C008FD0}"/>
              </a:ext>
            </a:extLst>
          </p:cNvPr>
          <p:cNvSpPr txBox="1"/>
          <p:nvPr/>
        </p:nvSpPr>
        <p:spPr>
          <a:xfrm>
            <a:off x="7719997" y="6183592"/>
            <a:ext cx="2569611" cy="230832"/>
          </a:xfrm>
          <a:prstGeom prst="rect">
            <a:avLst/>
          </a:prstGeom>
          <a:noFill/>
        </p:spPr>
        <p:txBody>
          <a:bodyPr wrap="square" rtlCol="0">
            <a:spAutoFit/>
          </a:bodyPr>
          <a:lstStyle/>
          <a:p>
            <a:r>
              <a:rPr lang="de-DE" sz="900" dirty="0">
                <a:latin typeface="Century Gothic" panose="020B0502020202020204" pitchFamily="34" charset="0"/>
              </a:rPr>
              <a:t>vgl. ISA [DE] 540 (</a:t>
            </a:r>
            <a:r>
              <a:rPr lang="de-DE" sz="900" dirty="0" err="1">
                <a:latin typeface="Century Gothic" panose="020B0502020202020204" pitchFamily="34" charset="0"/>
              </a:rPr>
              <a:t>Revised</a:t>
            </a:r>
            <a:r>
              <a:rPr lang="de-DE" sz="900" dirty="0">
                <a:latin typeface="Century Gothic" panose="020B0502020202020204" pitchFamily="34" charset="0"/>
              </a:rPr>
              <a:t>) Anlage 1 Tz. 19</a:t>
            </a:r>
          </a:p>
        </p:txBody>
      </p:sp>
      <p:sp>
        <p:nvSpPr>
          <p:cNvPr id="62" name="Textfeld 1">
            <a:extLst>
              <a:ext uri="{FF2B5EF4-FFF2-40B4-BE49-F238E27FC236}">
                <a16:creationId xmlns:a16="http://schemas.microsoft.com/office/drawing/2014/main" id="{13FB51BB-E247-484A-BCA0-DEBBBD3CD53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924940451"/>
      </p:ext>
    </p:extLst>
  </p:cSld>
  <p:clrMapOvr>
    <a:masterClrMapping/>
  </p:clrMapOvr>
  <p:transition spd="slow"/>
</p:sld>
</file>

<file path=ppt/slides/slide3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BB7E492A-FC01-4080-B601-D60C9B232F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Textfeld 6">
            <a:extLst>
              <a:ext uri="{FF2B5EF4-FFF2-40B4-BE49-F238E27FC236}">
                <a16:creationId xmlns:a16="http://schemas.microsoft.com/office/drawing/2014/main" id="{7CE62E59-D4F2-4690-BDC0-C0005CE8717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
        <p:nvSpPr>
          <p:cNvPr id="14" name="Rectangle 2">
            <a:extLst>
              <a:ext uri="{FF2B5EF4-FFF2-40B4-BE49-F238E27FC236}">
                <a16:creationId xmlns:a16="http://schemas.microsoft.com/office/drawing/2014/main" id="{C05023A0-1766-49BE-9881-A0016BBEAC66}"/>
              </a:ext>
            </a:extLst>
          </p:cNvPr>
          <p:cNvSpPr txBox="1">
            <a:spLocks/>
          </p:cNvSpPr>
          <p:nvPr/>
        </p:nvSpPr>
        <p:spPr bwMode="auto">
          <a:xfrm>
            <a:off x="1041258" y="1097312"/>
            <a:ext cx="10801350"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9.5.3.4 Beseitigung einer Zahlungseinstellung</a:t>
            </a:r>
          </a:p>
        </p:txBody>
      </p:sp>
      <p:sp>
        <p:nvSpPr>
          <p:cNvPr id="15" name="Rectangle 2">
            <a:extLst>
              <a:ext uri="{FF2B5EF4-FFF2-40B4-BE49-F238E27FC236}">
                <a16:creationId xmlns:a16="http://schemas.microsoft.com/office/drawing/2014/main" id="{50E779AD-1D4C-4681-96D3-B4D96CEAEEC8}"/>
              </a:ext>
            </a:extLst>
          </p:cNvPr>
          <p:cNvSpPr txBox="1">
            <a:spLocks/>
          </p:cNvSpPr>
          <p:nvPr/>
        </p:nvSpPr>
        <p:spPr bwMode="auto">
          <a:xfrm>
            <a:off x="1057548" y="1534891"/>
            <a:ext cx="10626718" cy="103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ts val="600"/>
              </a:spcBef>
              <a:spcAft>
                <a:spcPts val="600"/>
              </a:spcAft>
            </a:pPr>
            <a:r>
              <a:rPr lang="de-DE" altLang="de-DE" sz="1600" dirty="0">
                <a:latin typeface="Century Gothic" panose="020B0502020202020204" pitchFamily="34" charset="0"/>
              </a:rPr>
              <a:t>Eine </a:t>
            </a:r>
            <a:r>
              <a:rPr lang="de-DE" altLang="de-DE" sz="1600" b="1" dirty="0">
                <a:latin typeface="Century Gothic" panose="020B0502020202020204" pitchFamily="34" charset="0"/>
              </a:rPr>
              <a:t>Beseitigung der Zahlungseinstellung </a:t>
            </a:r>
            <a:r>
              <a:rPr lang="de-DE" altLang="de-DE" sz="1600" dirty="0">
                <a:latin typeface="Century Gothic" panose="020B0502020202020204" pitchFamily="34" charset="0"/>
              </a:rPr>
              <a:t>wird regelmäßig erst durch </a:t>
            </a:r>
            <a:r>
              <a:rPr lang="de-DE" altLang="de-DE" sz="1600">
                <a:latin typeface="Century Gothic" panose="020B0502020202020204" pitchFamily="34" charset="0"/>
              </a:rPr>
              <a:t>die </a:t>
            </a:r>
            <a:r>
              <a:rPr lang="de-DE" altLang="de-DE" sz="1600" b="1">
                <a:latin typeface="Century Gothic" panose="020B0502020202020204" pitchFamily="34" charset="0"/>
              </a:rPr>
              <a:t>Aufnahme der</a:t>
            </a:r>
            <a:br>
              <a:rPr lang="de-DE" altLang="de-DE" sz="1600" b="1">
                <a:latin typeface="Century Gothic" panose="020B0502020202020204" pitchFamily="34" charset="0"/>
              </a:rPr>
            </a:br>
            <a:r>
              <a:rPr lang="de-DE" altLang="de-DE" sz="1600" b="1">
                <a:latin typeface="Century Gothic" panose="020B0502020202020204" pitchFamily="34" charset="0"/>
              </a:rPr>
              <a:t>Zahlungen </a:t>
            </a:r>
            <a:r>
              <a:rPr lang="de-DE" altLang="de-DE" sz="1600" b="1" dirty="0">
                <a:latin typeface="Century Gothic" panose="020B0502020202020204" pitchFamily="34" charset="0"/>
              </a:rPr>
              <a:t>an alle Gläubiger</a:t>
            </a:r>
            <a:r>
              <a:rPr lang="de-DE" altLang="de-DE" sz="1600" dirty="0">
                <a:latin typeface="Century Gothic" panose="020B0502020202020204" pitchFamily="34" charset="0"/>
              </a:rPr>
              <a:t> erreicht. </a:t>
            </a:r>
          </a:p>
          <a:p>
            <a:pPr marL="0" indent="0" eaLnBrk="1" hangingPunct="1">
              <a:lnSpc>
                <a:spcPct val="100000"/>
              </a:lnSpc>
              <a:spcBef>
                <a:spcPts val="600"/>
              </a:spcBef>
              <a:spcAft>
                <a:spcPts val="600"/>
              </a:spcAft>
            </a:pPr>
            <a:r>
              <a:rPr lang="de-DE" altLang="de-DE" sz="1600" dirty="0">
                <a:latin typeface="Century Gothic" panose="020B0502020202020204" pitchFamily="34" charset="0"/>
              </a:rPr>
              <a:t>Das gilt </a:t>
            </a:r>
            <a:r>
              <a:rPr lang="de-DE" altLang="de-DE" sz="1600" b="1" dirty="0">
                <a:latin typeface="Century Gothic" panose="020B0502020202020204" pitchFamily="34" charset="0"/>
              </a:rPr>
              <a:t>unabhängig</a:t>
            </a:r>
            <a:r>
              <a:rPr lang="de-DE" altLang="de-DE" sz="1600" dirty="0">
                <a:latin typeface="Century Gothic" panose="020B0502020202020204" pitchFamily="34" charset="0"/>
              </a:rPr>
              <a:t> davon, ob die </a:t>
            </a:r>
            <a:r>
              <a:rPr lang="de-DE" altLang="de-DE" sz="1600" b="1" dirty="0">
                <a:latin typeface="Century Gothic" panose="020B0502020202020204" pitchFamily="34" charset="0"/>
              </a:rPr>
              <a:t>Zahlungen vor oder </a:t>
            </a:r>
            <a:r>
              <a:rPr lang="de-DE" altLang="de-DE" sz="1600" b="1">
                <a:latin typeface="Century Gothic" panose="020B0502020202020204" pitchFamily="34" charset="0"/>
              </a:rPr>
              <a:t>nach Zahlungseinstellung fällig </a:t>
            </a:r>
            <a:r>
              <a:rPr lang="de-DE" altLang="de-DE" sz="1600" dirty="0">
                <a:latin typeface="Century Gothic" panose="020B0502020202020204" pitchFamily="34" charset="0"/>
              </a:rPr>
              <a:t>sind. </a:t>
            </a:r>
          </a:p>
        </p:txBody>
      </p:sp>
      <p:sp>
        <p:nvSpPr>
          <p:cNvPr id="16" name="Rectangle 2">
            <a:extLst>
              <a:ext uri="{FF2B5EF4-FFF2-40B4-BE49-F238E27FC236}">
                <a16:creationId xmlns:a16="http://schemas.microsoft.com/office/drawing/2014/main" id="{F90DE5B7-E34A-4B41-A7F2-80451F8B595E}"/>
              </a:ext>
            </a:extLst>
          </p:cNvPr>
          <p:cNvSpPr txBox="1">
            <a:spLocks/>
          </p:cNvSpPr>
          <p:nvPr/>
        </p:nvSpPr>
        <p:spPr bwMode="auto">
          <a:xfrm>
            <a:off x="1064066" y="3407099"/>
            <a:ext cx="10507732" cy="12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eaLnBrk="1" hangingPunct="1">
              <a:lnSpc>
                <a:spcPct val="100000"/>
              </a:lnSpc>
              <a:spcBef>
                <a:spcPts val="600"/>
              </a:spcBef>
              <a:spcAft>
                <a:spcPts val="600"/>
              </a:spcAft>
            </a:pPr>
            <a:r>
              <a:rPr lang="de-DE" altLang="de-DE" sz="1600" dirty="0">
                <a:latin typeface="Century Gothic" panose="020B0502020202020204" pitchFamily="34" charset="0"/>
              </a:rPr>
              <a:t>Bei der Prüfung, ob eine Zahlungsunfähigkeit vorliegt, wird ein </a:t>
            </a:r>
            <a:r>
              <a:rPr lang="de-DE" altLang="de-DE" sz="1600">
                <a:latin typeface="Century Gothic" panose="020B0502020202020204" pitchFamily="34" charset="0"/>
              </a:rPr>
              <a:t>mehrstufiges Verfahren</a:t>
            </a:r>
            <a:br>
              <a:rPr lang="de-DE" altLang="de-DE" sz="1600">
                <a:latin typeface="Century Gothic" panose="020B0502020202020204" pitchFamily="34" charset="0"/>
              </a:rPr>
            </a:br>
            <a:r>
              <a:rPr lang="de-DE" altLang="de-DE" sz="1600">
                <a:latin typeface="Century Gothic" panose="020B0502020202020204" pitchFamily="34" charset="0"/>
              </a:rPr>
              <a:t>verwendet</a:t>
            </a:r>
            <a:r>
              <a:rPr lang="de-DE" altLang="de-DE" sz="1600" dirty="0">
                <a:latin typeface="Century Gothic" panose="020B0502020202020204" pitchFamily="34" charset="0"/>
              </a:rPr>
              <a:t>. </a:t>
            </a:r>
          </a:p>
          <a:p>
            <a:pPr marL="0" indent="0" eaLnBrk="1" hangingPunct="1">
              <a:lnSpc>
                <a:spcPct val="100000"/>
              </a:lnSpc>
              <a:spcBef>
                <a:spcPts val="600"/>
              </a:spcBef>
              <a:spcAft>
                <a:spcPts val="600"/>
              </a:spcAft>
            </a:pPr>
            <a:r>
              <a:rPr lang="de-DE" altLang="de-DE" sz="1600" b="1" dirty="0">
                <a:latin typeface="Century Gothic" panose="020B0502020202020204" pitchFamily="34" charset="0"/>
              </a:rPr>
              <a:t>1.	Aufstellen eines Finanzstatus </a:t>
            </a:r>
            <a:r>
              <a:rPr lang="de-DE" altLang="de-DE" sz="1600" dirty="0">
                <a:latin typeface="Century Gothic" panose="020B0502020202020204" pitchFamily="34" charset="0"/>
              </a:rPr>
              <a:t>durch Gegenüberstellen von </a:t>
            </a:r>
            <a:r>
              <a:rPr lang="de-DE" altLang="de-DE" sz="1600">
                <a:latin typeface="Century Gothic" panose="020B0502020202020204" pitchFamily="34" charset="0"/>
              </a:rPr>
              <a:t>Verbindlichkeiten und</a:t>
            </a:r>
            <a:br>
              <a:rPr lang="de-DE" altLang="de-DE" sz="1600">
                <a:latin typeface="Century Gothic" panose="020B0502020202020204" pitchFamily="34" charset="0"/>
              </a:rPr>
            </a:br>
            <a:r>
              <a:rPr lang="de-DE" altLang="de-DE" sz="1600">
                <a:latin typeface="Century Gothic" panose="020B0502020202020204" pitchFamily="34" charset="0"/>
              </a:rPr>
              <a:t>	Finanzmitteln </a:t>
            </a:r>
            <a:r>
              <a:rPr lang="de-DE" altLang="de-DE" sz="1600" dirty="0">
                <a:latin typeface="Century Gothic" panose="020B0502020202020204" pitchFamily="34" charset="0"/>
              </a:rPr>
              <a:t>auf </a:t>
            </a:r>
            <a:r>
              <a:rPr lang="de-DE" altLang="de-DE" sz="1600">
                <a:latin typeface="Century Gothic" panose="020B0502020202020204" pitchFamily="34" charset="0"/>
              </a:rPr>
              <a:t>einen Stichtag</a:t>
            </a:r>
            <a:endParaRPr lang="de-DE" altLang="de-DE" sz="1600" dirty="0">
              <a:latin typeface="Century Gothic" panose="020B0502020202020204" pitchFamily="34" charset="0"/>
            </a:endParaRPr>
          </a:p>
          <a:p>
            <a:pPr marL="0" indent="0" eaLnBrk="1" hangingPunct="1">
              <a:lnSpc>
                <a:spcPct val="100000"/>
              </a:lnSpc>
              <a:spcBef>
                <a:spcPts val="600"/>
              </a:spcBef>
              <a:spcAft>
                <a:spcPts val="600"/>
              </a:spcAft>
            </a:pPr>
            <a:r>
              <a:rPr lang="de-DE" altLang="de-DE" sz="1600" b="1" dirty="0">
                <a:latin typeface="Century Gothic" panose="020B0502020202020204" pitchFamily="34" charset="0"/>
              </a:rPr>
              <a:t>2.	Ggf. Aufstellen eines Finanzplans</a:t>
            </a:r>
          </a:p>
        </p:txBody>
      </p:sp>
      <p:sp>
        <p:nvSpPr>
          <p:cNvPr id="17" name="Rectangle 2">
            <a:extLst>
              <a:ext uri="{FF2B5EF4-FFF2-40B4-BE49-F238E27FC236}">
                <a16:creationId xmlns:a16="http://schemas.microsoft.com/office/drawing/2014/main" id="{969DE130-E78D-467A-AD39-1477C80CB2D7}"/>
              </a:ext>
            </a:extLst>
          </p:cNvPr>
          <p:cNvSpPr txBox="1">
            <a:spLocks/>
          </p:cNvSpPr>
          <p:nvPr/>
        </p:nvSpPr>
        <p:spPr bwMode="auto">
          <a:xfrm>
            <a:off x="1055290" y="3090861"/>
            <a:ext cx="10801350"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9.5.3.5 Könnte eine Zahlungsunfähigkeit vorliegen?</a:t>
            </a:r>
          </a:p>
        </p:txBody>
      </p:sp>
    </p:spTree>
    <p:extLst>
      <p:ext uri="{BB962C8B-B14F-4D97-AF65-F5344CB8AC3E}">
        <p14:creationId xmlns:p14="http://schemas.microsoft.com/office/powerpoint/2010/main" val="3345095123"/>
      </p:ext>
    </p:extLst>
  </p:cSld>
  <p:clrMapOvr>
    <a:masterClrMapping/>
  </p:clrMapOvr>
  <p:transition spd="slow"/>
</p:sld>
</file>

<file path=ppt/slides/slide3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EA26105E-C3B9-4A73-8942-98F45AEA0A5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E8FF1933-9132-4AFE-B0BA-3B5F279259DC}"/>
              </a:ext>
            </a:extLst>
          </p:cNvPr>
          <p:cNvSpPr txBox="1">
            <a:spLocks/>
          </p:cNvSpPr>
          <p:nvPr/>
        </p:nvSpPr>
        <p:spPr bwMode="auto">
          <a:xfrm>
            <a:off x="1056826" y="836712"/>
            <a:ext cx="9673564"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9.6	</a:t>
            </a:r>
            <a:r>
              <a:rPr lang="de-DE" sz="2800" b="1" dirty="0">
                <a:latin typeface="Century Gothic" panose="020B0502020202020204" pitchFamily="34" charset="0"/>
              </a:rPr>
              <a:t>Prüfungshandlungen</a:t>
            </a:r>
          </a:p>
          <a:p>
            <a:pPr lvl="4">
              <a:spcBef>
                <a:spcPts val="600"/>
              </a:spcBef>
              <a:spcAft>
                <a:spcPts val="600"/>
              </a:spcAft>
              <a:tabLst>
                <a:tab pos="444500" algn="l"/>
              </a:tabLst>
            </a:pPr>
            <a:r>
              <a:rPr lang="de-DE" b="1" dirty="0">
                <a:latin typeface="Century Gothic" panose="020B0502020202020204" pitchFamily="34" charset="0"/>
              </a:rPr>
              <a:t>9.6.1	</a:t>
            </a:r>
            <a:r>
              <a:rPr lang="de-DE" dirty="0">
                <a:latin typeface="Century Gothic" panose="020B0502020202020204" pitchFamily="34" charset="0"/>
              </a:rPr>
              <a:t>Grundlage der Risikobeurteilung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9.6.2	</a:t>
            </a:r>
            <a:r>
              <a:rPr lang="de-DE" dirty="0">
                <a:latin typeface="Century Gothic" panose="020B0502020202020204" pitchFamily="34" charset="0"/>
              </a:rPr>
              <a:t>Prüfungshandlungen zur Risikobeurteilung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9.6.3	</a:t>
            </a:r>
            <a:r>
              <a:rPr lang="de-DE" dirty="0">
                <a:latin typeface="Century Gothic" panose="020B0502020202020204" pitchFamily="34" charset="0"/>
              </a:rPr>
              <a:t>Vorläufige Einschätzung der gesetzlichen Vertreter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9.6.4	</a:t>
            </a:r>
            <a:r>
              <a:rPr lang="de-DE" dirty="0">
                <a:latin typeface="Century Gothic" panose="020B0502020202020204" pitchFamily="34" charset="0"/>
              </a:rPr>
              <a:t>Beurteilung der Einschätzung durch die gesetzlichen Vertreter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9.6.5	</a:t>
            </a:r>
            <a:r>
              <a:rPr lang="de-DE" dirty="0">
                <a:latin typeface="Century Gothic" panose="020B0502020202020204" pitchFamily="34" charset="0"/>
              </a:rPr>
              <a:t>Inhaltliche Aspekte</a:t>
            </a:r>
          </a:p>
          <a:p>
            <a:pPr lvl="4">
              <a:spcBef>
                <a:spcPts val="600"/>
              </a:spcBef>
              <a:spcAft>
                <a:spcPts val="600"/>
              </a:spcAft>
              <a:tabLst>
                <a:tab pos="444500" algn="l"/>
              </a:tabLst>
            </a:pPr>
            <a:r>
              <a:rPr lang="de-DE" b="1" dirty="0">
                <a:latin typeface="Century Gothic" panose="020B0502020202020204" pitchFamily="34" charset="0"/>
              </a:rPr>
              <a:t>9.6.6	</a:t>
            </a:r>
            <a:r>
              <a:rPr lang="de-DE" dirty="0">
                <a:latin typeface="Century Gothic" panose="020B0502020202020204" pitchFamily="34" charset="0"/>
              </a:rPr>
              <a:t>Zeitliche Aspekte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9.6.7	</a:t>
            </a:r>
            <a:r>
              <a:rPr lang="de-DE" dirty="0">
                <a:latin typeface="Century Gothic" panose="020B0502020202020204" pitchFamily="34" charset="0"/>
              </a:rPr>
              <a:t>Keine Fortführungsgarantie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9.6.8	</a:t>
            </a:r>
            <a:r>
              <a:rPr lang="de-DE" dirty="0">
                <a:latin typeface="Century Gothic" panose="020B0502020202020204" pitchFamily="34" charset="0"/>
              </a:rPr>
              <a:t>Drohende Insolvenz</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689C2F76-CCCE-44BF-ADBB-D3C2CB15687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951843238"/>
      </p:ext>
    </p:extLst>
  </p:cSld>
  <p:clrMapOvr>
    <a:masterClrMapping/>
  </p:clrMapOvr>
  <p:transition spd="slow"/>
</p:sld>
</file>

<file path=ppt/slides/slide3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a:extLst>
              <a:ext uri="{FF2B5EF4-FFF2-40B4-BE49-F238E27FC236}">
                <a16:creationId xmlns:a16="http://schemas.microsoft.com/office/drawing/2014/main" id="{418B9A0E-8C92-4DB9-B3C8-DF6ABF201B13}"/>
              </a:ext>
            </a:extLst>
          </p:cNvPr>
          <p:cNvSpPr txBox="1">
            <a:spLocks/>
          </p:cNvSpPr>
          <p:nvPr/>
        </p:nvSpPr>
        <p:spPr bwMode="auto">
          <a:xfrm>
            <a:off x="1055290" y="83671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800" b="1" dirty="0">
                <a:solidFill>
                  <a:srgbClr val="00B0F0"/>
                </a:solidFill>
                <a:latin typeface="Century Gothic" panose="020B0502020202020204" pitchFamily="34" charset="0"/>
              </a:rPr>
              <a:t>9.6 </a:t>
            </a:r>
            <a:r>
              <a:rPr lang="de-DE" altLang="de-DE" sz="1600" b="1" dirty="0">
                <a:solidFill>
                  <a:srgbClr val="00B0F0"/>
                </a:solidFill>
                <a:latin typeface="Century Gothic" panose="020B0502020202020204" pitchFamily="34" charset="0"/>
              </a:rPr>
              <a:t>Prüfungshandlungen</a:t>
            </a:r>
          </a:p>
        </p:txBody>
      </p:sp>
      <p:sp>
        <p:nvSpPr>
          <p:cNvPr id="9" name="Rectangle 2">
            <a:extLst>
              <a:ext uri="{FF2B5EF4-FFF2-40B4-BE49-F238E27FC236}">
                <a16:creationId xmlns:a16="http://schemas.microsoft.com/office/drawing/2014/main" id="{41FECC4E-E896-4E6C-995F-9E98E0531031}"/>
              </a:ext>
            </a:extLst>
          </p:cNvPr>
          <p:cNvSpPr txBox="1">
            <a:spLocks/>
          </p:cNvSpPr>
          <p:nvPr/>
        </p:nvSpPr>
        <p:spPr bwMode="auto">
          <a:xfrm>
            <a:off x="1063469" y="1207020"/>
            <a:ext cx="10945813"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a:lnSpc>
                <a:spcPct val="100000"/>
              </a:lnSpc>
              <a:spcBef>
                <a:spcPts val="600"/>
              </a:spcBef>
              <a:spcAft>
                <a:spcPts val="600"/>
              </a:spcAft>
              <a:defRPr/>
            </a:pPr>
            <a:r>
              <a:rPr lang="de-DE" altLang="de-DE" sz="1600" b="1" dirty="0">
                <a:solidFill>
                  <a:srgbClr val="00B0F0"/>
                </a:solidFill>
                <a:latin typeface="Century Gothic" panose="020B0502020202020204" pitchFamily="34" charset="0"/>
                <a:cs typeface="Arial" charset="0"/>
              </a:rPr>
              <a:t>9.6.1 Grundlage der Risikobeurteilung</a:t>
            </a: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Die gesetzlichen Vertreter haben im Rahmen der </a:t>
            </a:r>
            <a:r>
              <a:rPr lang="de-DE" sz="1600" b="1">
                <a:solidFill>
                  <a:srgbClr val="000000"/>
                </a:solidFill>
                <a:latin typeface="Century Gothic" panose="020B0502020202020204" pitchFamily="34" charset="0"/>
              </a:rPr>
              <a:t>Jahresabschlusserstellung</a:t>
            </a:r>
            <a:r>
              <a:rPr lang="de-DE" sz="1600">
                <a:solidFill>
                  <a:srgbClr val="000000"/>
                </a:solidFill>
                <a:latin typeface="Century Gothic" panose="020B0502020202020204" pitchFamily="34" charset="0"/>
              </a:rPr>
              <a:t> regelmäßig</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eine </a:t>
            </a:r>
            <a:r>
              <a:rPr lang="de-DE" sz="1600" b="1" dirty="0">
                <a:solidFill>
                  <a:srgbClr val="00B0F0"/>
                </a:solidFill>
                <a:latin typeface="Century Gothic" panose="020B0502020202020204" pitchFamily="34" charset="0"/>
              </a:rPr>
              <a:t>Fortführungsprognose</a:t>
            </a:r>
            <a:r>
              <a:rPr lang="de-DE" sz="1600" dirty="0">
                <a:solidFill>
                  <a:srgbClr val="00B0F0"/>
                </a:solidFill>
                <a:latin typeface="Century Gothic" panose="020B0502020202020204" pitchFamily="34" charset="0"/>
              </a:rPr>
              <a:t> </a:t>
            </a:r>
            <a:r>
              <a:rPr lang="de-DE" sz="1600" dirty="0">
                <a:solidFill>
                  <a:srgbClr val="000000"/>
                </a:solidFill>
                <a:latin typeface="Century Gothic" panose="020B0502020202020204" pitchFamily="34" charset="0"/>
              </a:rPr>
              <a:t>zu erstellen und zu dokumentieren. </a:t>
            </a:r>
          </a:p>
          <a:p>
            <a:pPr marL="180975" indent="0">
              <a:lnSpc>
                <a:spcPct val="100000"/>
              </a:lnSpc>
              <a:spcBef>
                <a:spcPts val="600"/>
              </a:spcBef>
              <a:spcAft>
                <a:spcPts val="600"/>
              </a:spcAft>
              <a:defRPr/>
            </a:pPr>
            <a:endParaRPr lang="de-DE" sz="8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Die </a:t>
            </a:r>
            <a:r>
              <a:rPr lang="de-DE" sz="1600" b="1" dirty="0">
                <a:solidFill>
                  <a:srgbClr val="FF0000"/>
                </a:solidFill>
                <a:latin typeface="Century Gothic" panose="020B0502020202020204" pitchFamily="34" charset="0"/>
              </a:rPr>
              <a:t>Fortführungsprognose</a:t>
            </a:r>
            <a:r>
              <a:rPr lang="de-DE" sz="1600" dirty="0">
                <a:solidFill>
                  <a:srgbClr val="000000"/>
                </a:solidFill>
                <a:latin typeface="Century Gothic" panose="020B0502020202020204" pitchFamily="34" charset="0"/>
              </a:rPr>
              <a:t>:</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dient zur </a:t>
            </a:r>
            <a:r>
              <a:rPr lang="de-DE" sz="1600" b="1" dirty="0">
                <a:solidFill>
                  <a:srgbClr val="000000"/>
                </a:solidFill>
                <a:latin typeface="Century Gothic" panose="020B0502020202020204" pitchFamily="34" charset="0"/>
              </a:rPr>
              <a:t>Beurteilung</a:t>
            </a:r>
            <a:r>
              <a:rPr lang="de-DE" sz="1600" dirty="0">
                <a:solidFill>
                  <a:srgbClr val="000000"/>
                </a:solidFill>
                <a:latin typeface="Century Gothic" panose="020B0502020202020204" pitchFamily="34" charset="0"/>
              </a:rPr>
              <a:t>, ob die </a:t>
            </a:r>
            <a:r>
              <a:rPr lang="de-DE" sz="1600" b="1" dirty="0">
                <a:solidFill>
                  <a:srgbClr val="000000"/>
                </a:solidFill>
                <a:latin typeface="Century Gothic" panose="020B0502020202020204" pitchFamily="34" charset="0"/>
              </a:rPr>
              <a:t>Bewertung</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im Jahresabschluss</a:t>
            </a:r>
            <a:r>
              <a:rPr lang="de-DE" sz="1600" dirty="0">
                <a:solidFill>
                  <a:srgbClr val="000000"/>
                </a:solidFill>
                <a:latin typeface="Century Gothic" panose="020B0502020202020204" pitchFamily="34" charset="0"/>
              </a:rPr>
              <a:t> weiter </a:t>
            </a:r>
            <a:r>
              <a:rPr lang="de-DE" sz="1600">
                <a:solidFill>
                  <a:srgbClr val="000000"/>
                </a:solidFill>
                <a:latin typeface="Century Gothic" panose="020B0502020202020204" pitchFamily="34" charset="0"/>
              </a:rPr>
              <a:t>zu Fortführungswerten</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vorgenommen </a:t>
            </a:r>
            <a:r>
              <a:rPr lang="de-DE" sz="1600" dirty="0">
                <a:solidFill>
                  <a:srgbClr val="000000"/>
                </a:solidFill>
                <a:latin typeface="Century Gothic" panose="020B0502020202020204" pitchFamily="34" charset="0"/>
              </a:rPr>
              <a:t>werden kann, oder ob sie zu Liquidationswerten erfolgen hat.</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umfasst einen </a:t>
            </a:r>
            <a:r>
              <a:rPr lang="de-DE" sz="1600" b="1" dirty="0">
                <a:solidFill>
                  <a:srgbClr val="000000"/>
                </a:solidFill>
                <a:latin typeface="Century Gothic" panose="020B0502020202020204" pitchFamily="34" charset="0"/>
              </a:rPr>
              <a:t>Zeitraum</a:t>
            </a:r>
            <a:r>
              <a:rPr lang="de-DE" sz="1600" dirty="0">
                <a:solidFill>
                  <a:srgbClr val="000000"/>
                </a:solidFill>
                <a:latin typeface="Century Gothic" panose="020B0502020202020204" pitchFamily="34" charset="0"/>
              </a:rPr>
              <a:t> von </a:t>
            </a:r>
            <a:r>
              <a:rPr lang="de-DE" sz="1600" b="1" dirty="0">
                <a:solidFill>
                  <a:srgbClr val="FF0000"/>
                </a:solidFill>
                <a:latin typeface="Century Gothic" panose="020B0502020202020204" pitchFamily="34" charset="0"/>
              </a:rPr>
              <a:t>mindestens 12 Monaten </a:t>
            </a:r>
            <a:r>
              <a:rPr lang="de-DE" sz="1600" dirty="0">
                <a:solidFill>
                  <a:srgbClr val="000000"/>
                </a:solidFill>
                <a:latin typeface="Century Gothic" panose="020B0502020202020204" pitchFamily="34" charset="0"/>
              </a:rPr>
              <a:t>ab dem Abschlussstichtag.</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wird im Wesentlichen </a:t>
            </a:r>
            <a:r>
              <a:rPr lang="de-DE" sz="1600" b="1" dirty="0">
                <a:solidFill>
                  <a:srgbClr val="000000"/>
                </a:solidFill>
                <a:latin typeface="Century Gothic" panose="020B0502020202020204" pitchFamily="34" charset="0"/>
              </a:rPr>
              <a:t>durch</a:t>
            </a:r>
            <a:r>
              <a:rPr lang="de-DE" sz="1600" dirty="0">
                <a:solidFill>
                  <a:srgbClr val="000000"/>
                </a:solidFill>
                <a:latin typeface="Century Gothic" panose="020B0502020202020204" pitchFamily="34" charset="0"/>
              </a:rPr>
              <a:t> einen </a:t>
            </a:r>
            <a:r>
              <a:rPr lang="de-DE" sz="1600" b="1" dirty="0">
                <a:solidFill>
                  <a:srgbClr val="000000"/>
                </a:solidFill>
                <a:latin typeface="Century Gothic" panose="020B0502020202020204" pitchFamily="34" charset="0"/>
              </a:rPr>
              <a:t>Finanzplan</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dokumentiert</a:t>
            </a:r>
            <a:r>
              <a:rPr lang="de-DE" sz="1600" dirty="0">
                <a:solidFill>
                  <a:srgbClr val="000000"/>
                </a:solidFill>
                <a:latin typeface="Century Gothic" panose="020B0502020202020204" pitchFamily="34" charset="0"/>
              </a:rPr>
              <a:t>.</a:t>
            </a: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Ist zudem ein </a:t>
            </a:r>
            <a:r>
              <a:rPr lang="de-DE" sz="1600" b="1" dirty="0">
                <a:solidFill>
                  <a:srgbClr val="000000"/>
                </a:solidFill>
                <a:latin typeface="Century Gothic" panose="020B0502020202020204" pitchFamily="34" charset="0"/>
              </a:rPr>
              <a:t>Lagebericht</a:t>
            </a:r>
            <a:r>
              <a:rPr lang="de-DE" sz="1600" dirty="0">
                <a:solidFill>
                  <a:srgbClr val="000000"/>
                </a:solidFill>
                <a:latin typeface="Century Gothic" panose="020B0502020202020204" pitchFamily="34" charset="0"/>
              </a:rPr>
              <a:t> zu erstellen, müssen die gesetzlichen </a:t>
            </a:r>
            <a:r>
              <a:rPr lang="de-DE" sz="1600">
                <a:solidFill>
                  <a:srgbClr val="000000"/>
                </a:solidFill>
                <a:latin typeface="Century Gothic" panose="020B0502020202020204" pitchFamily="34" charset="0"/>
              </a:rPr>
              <a:t>Vertreter nach</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 </a:t>
            </a:r>
            <a:r>
              <a:rPr lang="de-DE" sz="1600" dirty="0">
                <a:solidFill>
                  <a:srgbClr val="000000"/>
                </a:solidFill>
                <a:latin typeface="Century Gothic" panose="020B0502020202020204" pitchFamily="34" charset="0"/>
              </a:rPr>
              <a:t>289 Abs. 1 Satz 4 HGB </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einen </a:t>
            </a:r>
            <a:r>
              <a:rPr lang="de-DE" sz="1600" b="1" dirty="0">
                <a:solidFill>
                  <a:srgbClr val="FF0000"/>
                </a:solidFill>
                <a:latin typeface="Century Gothic" panose="020B0502020202020204" pitchFamily="34" charset="0"/>
              </a:rPr>
              <a:t>Prognosebericht</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sowie</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einen </a:t>
            </a:r>
            <a:r>
              <a:rPr lang="de-DE" sz="1600" b="1" dirty="0">
                <a:solidFill>
                  <a:srgbClr val="FF0000"/>
                </a:solidFill>
                <a:latin typeface="Century Gothic" panose="020B0502020202020204" pitchFamily="34" charset="0"/>
              </a:rPr>
              <a:t>Chancen- und Risikobericht</a:t>
            </a:r>
            <a:endParaRPr lang="de-DE" sz="1600" dirty="0">
              <a:solidFill>
                <a:srgbClr val="FF0000"/>
              </a:solidFill>
              <a:latin typeface="Century Gothic" panose="020B0502020202020204" pitchFamily="34" charset="0"/>
            </a:endParaRP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erstellen.</a:t>
            </a:r>
          </a:p>
        </p:txBody>
      </p:sp>
      <p:sp>
        <p:nvSpPr>
          <p:cNvPr id="8" name="Textfeld 1">
            <a:extLst>
              <a:ext uri="{FF2B5EF4-FFF2-40B4-BE49-F238E27FC236}">
                <a16:creationId xmlns:a16="http://schemas.microsoft.com/office/drawing/2014/main" id="{4C3D85CD-8BAF-415A-9F56-2859C6EF2A2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55758083-69E4-4972-8985-009F14E227B9}"/>
              </a:ext>
            </a:extLst>
          </p:cNvPr>
          <p:cNvSpPr>
            <a:spLocks noGrp="1" noChangeArrowheads="1"/>
          </p:cNvSpPr>
          <p:nvPr>
            <p:ph idx="4294967295"/>
          </p:nvPr>
        </p:nvSpPr>
        <p:spPr>
          <a:xfrm>
            <a:off x="938051" y="1482725"/>
            <a:ext cx="10791825" cy="3602038"/>
          </a:xfrm>
          <a:prstGeom prst="rect">
            <a:avLst/>
          </a:prstGeom>
        </p:spPr>
        <p:txBody>
          <a:bodyPr/>
          <a:lstStyle/>
          <a:p>
            <a:pPr>
              <a:lnSpc>
                <a:spcPct val="100000"/>
              </a:lnSpc>
              <a:spcBef>
                <a:spcPts val="600"/>
              </a:spcBef>
              <a:spcAft>
                <a:spcPts val="600"/>
              </a:spcAft>
              <a:defRPr/>
            </a:pPr>
            <a:r>
              <a:rPr lang="de-DE" altLang="de-DE" sz="1600" dirty="0">
                <a:latin typeface="Century Gothic" pitchFamily="34" charset="0"/>
              </a:rPr>
              <a:t>Die Verpflichtung des Abschlussprüfers besteht im Rahmen </a:t>
            </a:r>
            <a:r>
              <a:rPr lang="de-DE" altLang="de-DE" sz="1600">
                <a:latin typeface="Century Gothic" pitchFamily="34" charset="0"/>
              </a:rPr>
              <a:t>des </a:t>
            </a:r>
            <a:r>
              <a:rPr lang="de-DE" altLang="de-DE" sz="1600" b="1">
                <a:latin typeface="Century Gothic" pitchFamily="34" charset="0"/>
              </a:rPr>
              <a:t>risikoorientierten</a:t>
            </a:r>
            <a:br>
              <a:rPr lang="de-DE" altLang="de-DE" sz="1600" b="1">
                <a:latin typeface="Century Gothic" pitchFamily="34" charset="0"/>
              </a:rPr>
            </a:br>
            <a:r>
              <a:rPr lang="de-DE" altLang="de-DE" sz="1600" b="1">
                <a:latin typeface="Century Gothic" pitchFamily="34" charset="0"/>
              </a:rPr>
              <a:t>Prüfungsvorgehens</a:t>
            </a:r>
            <a:r>
              <a:rPr lang="de-DE" altLang="de-DE" sz="1600" dirty="0">
                <a:latin typeface="Century Gothic" pitchFamily="34" charset="0"/>
              </a:rPr>
              <a:t>: </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Bei der Durchführung der nach ISA [DE] 315 (</a:t>
            </a:r>
            <a:r>
              <a:rPr lang="de-DE" altLang="de-DE" sz="1600" dirty="0" err="1">
                <a:latin typeface="Century Gothic" panose="020B0502020202020204" pitchFamily="34" charset="0"/>
              </a:rPr>
              <a:t>Revised</a:t>
            </a:r>
            <a:r>
              <a:rPr lang="de-DE" altLang="de-DE" sz="1600" dirty="0">
                <a:latin typeface="Century Gothic" panose="020B0502020202020204" pitchFamily="34" charset="0"/>
              </a:rPr>
              <a:t> 2019), i. V. m. ISA [DE</a:t>
            </a:r>
            <a:r>
              <a:rPr lang="de-DE" altLang="de-DE" sz="1600">
                <a:latin typeface="Century Gothic" panose="020B0502020202020204" pitchFamily="34" charset="0"/>
              </a:rPr>
              <a:t>] 330</a:t>
            </a:r>
            <a:br>
              <a:rPr lang="de-DE" altLang="de-DE" sz="1600">
                <a:latin typeface="Century Gothic" panose="020B0502020202020204" pitchFamily="34" charset="0"/>
              </a:rPr>
            </a:br>
            <a:r>
              <a:rPr lang="de-DE" altLang="de-DE" sz="1600" b="1">
                <a:latin typeface="Century Gothic" pitchFamily="34" charset="0"/>
              </a:rPr>
              <a:t>erforderlichen </a:t>
            </a:r>
            <a:r>
              <a:rPr lang="de-DE" altLang="de-DE" sz="1600" b="1" dirty="0">
                <a:latin typeface="Century Gothic" pitchFamily="34" charset="0"/>
              </a:rPr>
              <a:t>Prüfungshandlungen</a:t>
            </a:r>
            <a:r>
              <a:rPr lang="de-DE" altLang="de-DE" sz="1600" dirty="0">
                <a:latin typeface="Century Gothic" pitchFamily="34" charset="0"/>
              </a:rPr>
              <a:t> </a:t>
            </a:r>
          </a:p>
          <a:p>
            <a:pPr marL="266700" indent="-266700">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Risiken</a:t>
            </a:r>
            <a:r>
              <a:rPr lang="de-DE" altLang="de-DE" sz="1600" dirty="0">
                <a:latin typeface="Century Gothic" pitchFamily="34" charset="0"/>
              </a:rPr>
              <a:t> </a:t>
            </a:r>
            <a:r>
              <a:rPr lang="de-DE" altLang="de-DE" sz="1600" b="1" dirty="0">
                <a:latin typeface="Century Gothic" pitchFamily="34" charset="0"/>
              </a:rPr>
              <a:t>festzustellen</a:t>
            </a:r>
            <a:r>
              <a:rPr lang="de-DE" altLang="de-DE" sz="1600" dirty="0">
                <a:latin typeface="Century Gothic" pitchFamily="34" charset="0"/>
              </a:rPr>
              <a:t> und zu </a:t>
            </a:r>
            <a:r>
              <a:rPr lang="de-DE" altLang="de-DE" sz="1600" b="1" dirty="0">
                <a:latin typeface="Century Gothic" pitchFamily="34" charset="0"/>
              </a:rPr>
              <a:t>beurteilen</a:t>
            </a:r>
            <a:r>
              <a:rPr lang="de-DE" altLang="de-DE" sz="1600" dirty="0">
                <a:latin typeface="Century Gothic" pitchFamily="34" charset="0"/>
              </a:rPr>
              <a:t>.</a:t>
            </a:r>
          </a:p>
          <a:p>
            <a:pPr>
              <a:lnSpc>
                <a:spcPct val="100000"/>
              </a:lnSpc>
              <a:spcBef>
                <a:spcPts val="600"/>
              </a:spcBef>
              <a:spcAft>
                <a:spcPts val="600"/>
              </a:spcAft>
              <a:defRPr/>
            </a:pPr>
            <a:r>
              <a:rPr lang="de-DE" altLang="de-DE" sz="1600" dirty="0">
                <a:latin typeface="Century Gothic" pitchFamily="34" charset="0"/>
              </a:rPr>
              <a:t>Diese Risiken werden bereits bei der </a:t>
            </a:r>
            <a:r>
              <a:rPr lang="de-DE" altLang="de-DE" sz="1600" b="1" dirty="0">
                <a:latin typeface="Century Gothic" pitchFamily="34" charset="0"/>
              </a:rPr>
              <a:t>Prüfungsplanung</a:t>
            </a:r>
            <a:r>
              <a:rPr lang="de-DE" altLang="de-DE" sz="1600" dirty="0">
                <a:latin typeface="Century Gothic" pitchFamily="34" charset="0"/>
              </a:rPr>
              <a:t> geprüft. Das erfolgt </a:t>
            </a:r>
            <a:r>
              <a:rPr lang="de-DE" altLang="de-DE" sz="1600">
                <a:latin typeface="Century Gothic" pitchFamily="34" charset="0"/>
              </a:rPr>
              <a:t>im Rahmen</a:t>
            </a:r>
            <a:br>
              <a:rPr lang="de-DE" altLang="de-DE" sz="1600">
                <a:latin typeface="Century Gothic" pitchFamily="34" charset="0"/>
              </a:rPr>
            </a:br>
            <a:r>
              <a:rPr lang="de-DE" altLang="de-DE" sz="1600">
                <a:latin typeface="Century Gothic" pitchFamily="34" charset="0"/>
              </a:rPr>
              <a:t>der </a:t>
            </a:r>
            <a:r>
              <a:rPr lang="de-DE" altLang="de-DE" sz="1600" dirty="0">
                <a:latin typeface="Century Gothic" pitchFamily="34" charset="0"/>
              </a:rPr>
              <a:t>Gewinnung des </a:t>
            </a:r>
            <a:r>
              <a:rPr lang="de-DE" altLang="de-DE" sz="1600" b="1" dirty="0">
                <a:latin typeface="Century Gothic" pitchFamily="34" charset="0"/>
              </a:rPr>
              <a:t>Verständnisses vom Unternehmen</a:t>
            </a:r>
            <a:r>
              <a:rPr lang="de-DE" altLang="de-DE" sz="1600" dirty="0">
                <a:latin typeface="Century Gothic" pitchFamily="34" charset="0"/>
              </a:rPr>
              <a:t> sowie von </a:t>
            </a:r>
            <a:r>
              <a:rPr lang="de-DE" altLang="de-DE" sz="1600" b="1">
                <a:latin typeface="Century Gothic" pitchFamily="34" charset="0"/>
              </a:rPr>
              <a:t>dessen rechtlichem</a:t>
            </a:r>
            <a:br>
              <a:rPr lang="de-DE" altLang="de-DE" sz="1600" b="1">
                <a:latin typeface="Century Gothic" pitchFamily="34" charset="0"/>
              </a:rPr>
            </a:br>
            <a:r>
              <a:rPr lang="de-DE" altLang="de-DE" sz="1600" b="1">
                <a:latin typeface="Century Gothic" pitchFamily="34" charset="0"/>
              </a:rPr>
              <a:t>und </a:t>
            </a:r>
            <a:r>
              <a:rPr lang="de-DE" altLang="de-DE" sz="1600" b="1" dirty="0">
                <a:latin typeface="Century Gothic" pitchFamily="34" charset="0"/>
              </a:rPr>
              <a:t>wirtschaftlichem Umfeld</a:t>
            </a:r>
            <a:r>
              <a:rPr lang="de-DE" altLang="de-DE" sz="1600" dirty="0">
                <a:latin typeface="Century Gothic" pitchFamily="34" charset="0"/>
              </a:rPr>
              <a:t>.</a:t>
            </a:r>
          </a:p>
        </p:txBody>
      </p:sp>
      <p:sp>
        <p:nvSpPr>
          <p:cNvPr id="830468" name="Rectangle 2">
            <a:extLst>
              <a:ext uri="{FF2B5EF4-FFF2-40B4-BE49-F238E27FC236}">
                <a16:creationId xmlns:a16="http://schemas.microsoft.com/office/drawing/2014/main" id="{FDCDE95F-1281-4922-8733-07DA592A1E91}"/>
              </a:ext>
            </a:extLst>
          </p:cNvPr>
          <p:cNvSpPr txBox="1">
            <a:spLocks/>
          </p:cNvSpPr>
          <p:nvPr/>
        </p:nvSpPr>
        <p:spPr bwMode="auto">
          <a:xfrm>
            <a:off x="105544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9.6.2 Prüfungshandlungen zur Risikobeurteilung</a:t>
            </a:r>
          </a:p>
        </p:txBody>
      </p:sp>
      <p:sp>
        <p:nvSpPr>
          <p:cNvPr id="9" name="Textfeld 1">
            <a:extLst>
              <a:ext uri="{FF2B5EF4-FFF2-40B4-BE49-F238E27FC236}">
                <a16:creationId xmlns:a16="http://schemas.microsoft.com/office/drawing/2014/main" id="{6E561C94-0F9F-413C-9745-7B7A70189D1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7AC7190A-8DF5-48F9-ABAA-FDB1F45942F8}"/>
              </a:ext>
            </a:extLst>
          </p:cNvPr>
          <p:cNvSpPr txBox="1">
            <a:spLocks noChangeArrowheads="1"/>
          </p:cNvSpPr>
          <p:nvPr/>
        </p:nvSpPr>
        <p:spPr bwMode="auto">
          <a:xfrm>
            <a:off x="1047750" y="1413054"/>
            <a:ext cx="10801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a:solidFill>
                  <a:srgbClr val="000000"/>
                </a:solidFill>
                <a:latin typeface="Century Gothic" panose="020B0502020202020204" pitchFamily="34" charset="0"/>
              </a:rPr>
              <a:t>Ein wesentlicher Anhaltspunkt ist die vorläufige Einschätzung der gesetzlichen Vertreter zur</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Fortführung der Unternehmenstätigkeit. Dabei werden folgende Fälle unterschieden:</a:t>
            </a:r>
          </a:p>
        </p:txBody>
      </p:sp>
      <p:sp>
        <p:nvSpPr>
          <p:cNvPr id="9" name="Abgerundetes Rechteck 8">
            <a:extLst>
              <a:ext uri="{FF2B5EF4-FFF2-40B4-BE49-F238E27FC236}">
                <a16:creationId xmlns:a16="http://schemas.microsoft.com/office/drawing/2014/main" id="{531CF579-FBEC-4C03-884A-4C5856E121AB}"/>
              </a:ext>
            </a:extLst>
          </p:cNvPr>
          <p:cNvSpPr/>
          <p:nvPr/>
        </p:nvSpPr>
        <p:spPr>
          <a:xfrm>
            <a:off x="1774825" y="2043291"/>
            <a:ext cx="7415213" cy="50323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defRPr/>
            </a:pPr>
            <a:r>
              <a:rPr lang="de-DE" sz="1400" b="1" dirty="0">
                <a:solidFill>
                  <a:srgbClr val="000000"/>
                </a:solidFill>
                <a:latin typeface="Century Gothic" panose="020B0502020202020204" pitchFamily="34" charset="0"/>
              </a:rPr>
              <a:t>Vorläufige Einschätzung des gesetzlichen Vertreters liegt vor</a:t>
            </a:r>
          </a:p>
        </p:txBody>
      </p:sp>
      <p:sp>
        <p:nvSpPr>
          <p:cNvPr id="10" name="Abgerundetes Rechteck 9">
            <a:extLst>
              <a:ext uri="{FF2B5EF4-FFF2-40B4-BE49-F238E27FC236}">
                <a16:creationId xmlns:a16="http://schemas.microsoft.com/office/drawing/2014/main" id="{2A795331-4EE2-42E4-88EA-A5024141E27E}"/>
              </a:ext>
            </a:extLst>
          </p:cNvPr>
          <p:cNvSpPr/>
          <p:nvPr/>
        </p:nvSpPr>
        <p:spPr>
          <a:xfrm>
            <a:off x="1774825" y="3410129"/>
            <a:ext cx="3551238" cy="2395537"/>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marL="271397" indent="-271397" eaLnBrk="1" hangingPunct="1">
              <a:spcBef>
                <a:spcPts val="300"/>
              </a:spcBef>
              <a:spcAft>
                <a:spcPts val="300"/>
              </a:spcAft>
              <a:buFont typeface="Arial" panose="020B0604020202020204" pitchFamily="34" charset="0"/>
              <a:buChar char="•"/>
              <a:defRPr/>
            </a:pPr>
            <a:r>
              <a:rPr lang="de-DE" sz="1400" dirty="0">
                <a:solidFill>
                  <a:srgbClr val="000000"/>
                </a:solidFill>
                <a:latin typeface="Century Gothic" panose="020B0502020202020204" pitchFamily="34" charset="0"/>
              </a:rPr>
              <a:t>Erörterung des Abschlussprüfers mit den gesetzlichen Vertretern,  </a:t>
            </a:r>
          </a:p>
          <a:p>
            <a:pPr marL="285681" indent="-285681" eaLnBrk="1" hangingPunct="1">
              <a:spcBef>
                <a:spcPts val="300"/>
              </a:spcBef>
              <a:spcAft>
                <a:spcPts val="300"/>
              </a:spcAft>
              <a:buFont typeface="Arial" panose="020B0604020202020204" pitchFamily="34" charset="0"/>
              <a:buChar char="•"/>
              <a:defRPr/>
            </a:pPr>
            <a:r>
              <a:rPr lang="de-DE" sz="1400" dirty="0">
                <a:solidFill>
                  <a:srgbClr val="000000"/>
                </a:solidFill>
                <a:latin typeface="Century Gothic" panose="020B0502020202020204" pitchFamily="34" charset="0"/>
              </a:rPr>
              <a:t>ob sie Risiken bei der Unternehmensfortführung erkennen, </a:t>
            </a:r>
          </a:p>
          <a:p>
            <a:pPr eaLnBrk="1" hangingPunct="1">
              <a:spcBef>
                <a:spcPts val="600"/>
              </a:spcBef>
              <a:spcAft>
                <a:spcPts val="600"/>
              </a:spcAft>
              <a:defRPr/>
            </a:pPr>
            <a:r>
              <a:rPr lang="de-DE" sz="1400" dirty="0">
                <a:solidFill>
                  <a:srgbClr val="000000"/>
                </a:solidFill>
                <a:latin typeface="Century Gothic" panose="020B0502020202020204" pitchFamily="34" charset="0"/>
              </a:rPr>
              <a:t>und </a:t>
            </a:r>
            <a:r>
              <a:rPr lang="de-DE" sz="1400" b="1" dirty="0">
                <a:solidFill>
                  <a:srgbClr val="000000"/>
                </a:solidFill>
                <a:latin typeface="Century Gothic" panose="020B0502020202020204" pitchFamily="34" charset="0"/>
              </a:rPr>
              <a:t>wenn ja</a:t>
            </a:r>
          </a:p>
          <a:p>
            <a:pPr marL="285681" indent="-285681" eaLnBrk="1" hangingPunct="1">
              <a:spcBef>
                <a:spcPts val="300"/>
              </a:spcBef>
              <a:spcAft>
                <a:spcPts val="300"/>
              </a:spcAft>
              <a:buFont typeface="Arial" panose="020B0604020202020204" pitchFamily="34" charset="0"/>
              <a:buChar char="•"/>
              <a:defRPr/>
            </a:pPr>
            <a:r>
              <a:rPr lang="de-DE" sz="1400" b="1" dirty="0">
                <a:solidFill>
                  <a:srgbClr val="00B0F0"/>
                </a:solidFill>
                <a:latin typeface="Century Gothic" panose="020B0502020202020204" pitchFamily="34" charset="0"/>
              </a:rPr>
              <a:t>welche Pläne </a:t>
            </a:r>
            <a:r>
              <a:rPr lang="de-DE" sz="1400" dirty="0">
                <a:solidFill>
                  <a:srgbClr val="000000"/>
                </a:solidFill>
                <a:latin typeface="Century Gothic" panose="020B0502020202020204" pitchFamily="34" charset="0"/>
              </a:rPr>
              <a:t>sie verfolgen, um diesen Risiken zu begegnen</a:t>
            </a:r>
          </a:p>
        </p:txBody>
      </p:sp>
      <p:sp>
        <p:nvSpPr>
          <p:cNvPr id="11" name="Abgerundetes Rechteck 10">
            <a:extLst>
              <a:ext uri="{FF2B5EF4-FFF2-40B4-BE49-F238E27FC236}">
                <a16:creationId xmlns:a16="http://schemas.microsoft.com/office/drawing/2014/main" id="{1DEDE8C2-4F54-412A-BC11-F2ADF33970AE}"/>
              </a:ext>
            </a:extLst>
          </p:cNvPr>
          <p:cNvSpPr/>
          <p:nvPr/>
        </p:nvSpPr>
        <p:spPr>
          <a:xfrm>
            <a:off x="5638800" y="3410129"/>
            <a:ext cx="3551238" cy="2395537"/>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marL="285681" indent="-285681" eaLnBrk="1" hangingPunct="1">
              <a:spcBef>
                <a:spcPts val="300"/>
              </a:spcBef>
              <a:spcAft>
                <a:spcPts val="300"/>
              </a:spcAft>
              <a:buFont typeface="Arial" panose="020B0604020202020204" pitchFamily="34" charset="0"/>
              <a:buChar char="•"/>
              <a:defRPr/>
            </a:pPr>
            <a:r>
              <a:rPr lang="de-DE" sz="1400" dirty="0">
                <a:solidFill>
                  <a:srgbClr val="000000"/>
                </a:solidFill>
                <a:latin typeface="Century Gothic" panose="020B0502020202020204" pitchFamily="34" charset="0"/>
              </a:rPr>
              <a:t>Erörterung der Frage hinsichtlich der Grundlage der bezogen auf die Unternehmensfortführung beabsichtigten Bewertung</a:t>
            </a:r>
          </a:p>
          <a:p>
            <a:pPr marL="285681" indent="-285681" eaLnBrk="1" hangingPunct="1">
              <a:spcBef>
                <a:spcPts val="300"/>
              </a:spcBef>
              <a:spcAft>
                <a:spcPts val="300"/>
              </a:spcAft>
              <a:buFont typeface="Arial" panose="020B0604020202020204" pitchFamily="34" charset="0"/>
              <a:buChar char="•"/>
              <a:defRPr/>
            </a:pPr>
            <a:r>
              <a:rPr lang="de-DE" sz="1400" dirty="0">
                <a:solidFill>
                  <a:srgbClr val="000000"/>
                </a:solidFill>
                <a:latin typeface="Century Gothic" panose="020B0502020202020204" pitchFamily="34" charset="0"/>
              </a:rPr>
              <a:t>Befragung der gesetzlichen Vertreter, ob sie Risiken bei der Unternehmensfortführung erkennen</a:t>
            </a:r>
          </a:p>
          <a:p>
            <a:pPr marL="285681" indent="-285681" eaLnBrk="1" hangingPunct="1">
              <a:spcBef>
                <a:spcPts val="300"/>
              </a:spcBef>
              <a:spcAft>
                <a:spcPts val="300"/>
              </a:spcAft>
              <a:buFont typeface="Arial" panose="020B0604020202020204" pitchFamily="34" charset="0"/>
              <a:buChar char="•"/>
              <a:defRPr/>
            </a:pPr>
            <a:endParaRPr lang="de-DE" sz="1400" dirty="0">
              <a:solidFill>
                <a:srgbClr val="000000"/>
              </a:solidFill>
              <a:latin typeface="Century Gothic" panose="020B0502020202020204" pitchFamily="34" charset="0"/>
            </a:endParaRPr>
          </a:p>
        </p:txBody>
      </p:sp>
      <p:cxnSp>
        <p:nvCxnSpPr>
          <p:cNvPr id="12" name="Gerade Verbindung mit Pfeil 11">
            <a:extLst>
              <a:ext uri="{FF2B5EF4-FFF2-40B4-BE49-F238E27FC236}">
                <a16:creationId xmlns:a16="http://schemas.microsoft.com/office/drawing/2014/main" id="{A861AF5A-41E8-4735-BE52-B42A4164F666}"/>
              </a:ext>
            </a:extLst>
          </p:cNvPr>
          <p:cNvCxnSpPr/>
          <p:nvPr/>
        </p:nvCxnSpPr>
        <p:spPr>
          <a:xfrm>
            <a:off x="3552825" y="2565579"/>
            <a:ext cx="0" cy="8112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04778A57-B841-4F18-B98E-32F57529926F}"/>
              </a:ext>
            </a:extLst>
          </p:cNvPr>
          <p:cNvCxnSpPr/>
          <p:nvPr/>
        </p:nvCxnSpPr>
        <p:spPr>
          <a:xfrm>
            <a:off x="7272338" y="2565579"/>
            <a:ext cx="0" cy="8112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a:extLst>
              <a:ext uri="{FF2B5EF4-FFF2-40B4-BE49-F238E27FC236}">
                <a16:creationId xmlns:a16="http://schemas.microsoft.com/office/drawing/2014/main" id="{BFA1ECF5-830E-4CAD-84F9-01658FDEDE56}"/>
              </a:ext>
            </a:extLst>
          </p:cNvPr>
          <p:cNvSpPr/>
          <p:nvPr/>
        </p:nvSpPr>
        <p:spPr>
          <a:xfrm>
            <a:off x="7364511" y="2760841"/>
            <a:ext cx="747713" cy="4127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nchorCtr="1"/>
          <a:lstStyle/>
          <a:p>
            <a:pPr algn="ctr" eaLnBrk="1" hangingPunct="1">
              <a:defRPr/>
            </a:pPr>
            <a:r>
              <a:rPr lang="de-DE" sz="1400" b="1" dirty="0">
                <a:solidFill>
                  <a:srgbClr val="FFFFFF"/>
                </a:solidFill>
                <a:latin typeface="Century Gothic" panose="020B0502020202020204" pitchFamily="34" charset="0"/>
              </a:rPr>
              <a:t>NEIN</a:t>
            </a:r>
          </a:p>
        </p:txBody>
      </p:sp>
      <p:sp>
        <p:nvSpPr>
          <p:cNvPr id="15" name="Abgerundetes Rechteck 14">
            <a:extLst>
              <a:ext uri="{FF2B5EF4-FFF2-40B4-BE49-F238E27FC236}">
                <a16:creationId xmlns:a16="http://schemas.microsoft.com/office/drawing/2014/main" id="{CF20A0CC-81E9-4651-8498-F3DAEC8819E7}"/>
              </a:ext>
            </a:extLst>
          </p:cNvPr>
          <p:cNvSpPr/>
          <p:nvPr/>
        </p:nvSpPr>
        <p:spPr>
          <a:xfrm>
            <a:off x="3663056" y="2760841"/>
            <a:ext cx="747713" cy="4127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nchorCtr="1"/>
          <a:lstStyle/>
          <a:p>
            <a:pPr algn="ctr" eaLnBrk="1" hangingPunct="1">
              <a:defRPr/>
            </a:pPr>
            <a:r>
              <a:rPr lang="de-DE" sz="1400" b="1" dirty="0">
                <a:solidFill>
                  <a:srgbClr val="FFFFFF"/>
                </a:solidFill>
                <a:latin typeface="Century Gothic" panose="020B0502020202020204" pitchFamily="34" charset="0"/>
              </a:rPr>
              <a:t>JA</a:t>
            </a:r>
          </a:p>
        </p:txBody>
      </p:sp>
      <p:sp>
        <p:nvSpPr>
          <p:cNvPr id="832523" name="Rechteck 15">
            <a:extLst>
              <a:ext uri="{FF2B5EF4-FFF2-40B4-BE49-F238E27FC236}">
                <a16:creationId xmlns:a16="http://schemas.microsoft.com/office/drawing/2014/main" id="{3FD50FDE-213C-477F-B079-51B7253CFAD2}"/>
              </a:ext>
            </a:extLst>
          </p:cNvPr>
          <p:cNvSpPr>
            <a:spLocks noChangeArrowheads="1"/>
          </p:cNvSpPr>
          <p:nvPr/>
        </p:nvSpPr>
        <p:spPr bwMode="auto">
          <a:xfrm>
            <a:off x="937061" y="5970766"/>
            <a:ext cx="3430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altLang="de-DE" sz="1600" dirty="0">
                <a:solidFill>
                  <a:srgbClr val="000000"/>
                </a:solidFill>
                <a:latin typeface="Century Gothic" panose="020B0502020202020204" pitchFamily="34" charset="0"/>
              </a:rPr>
              <a:t>, Tz. 15)</a:t>
            </a:r>
          </a:p>
        </p:txBody>
      </p:sp>
      <p:sp>
        <p:nvSpPr>
          <p:cNvPr id="832524" name="Rectangle 2">
            <a:extLst>
              <a:ext uri="{FF2B5EF4-FFF2-40B4-BE49-F238E27FC236}">
                <a16:creationId xmlns:a16="http://schemas.microsoft.com/office/drawing/2014/main" id="{63BE028C-3F59-476D-A6F5-1678CB48250C}"/>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9.6.3 Vorläufige Einschätzung der gesetzlichen Vertreter</a:t>
            </a:r>
          </a:p>
        </p:txBody>
      </p:sp>
      <p:sp>
        <p:nvSpPr>
          <p:cNvPr id="17" name="Textfeld 1">
            <a:extLst>
              <a:ext uri="{FF2B5EF4-FFF2-40B4-BE49-F238E27FC236}">
                <a16:creationId xmlns:a16="http://schemas.microsoft.com/office/drawing/2014/main" id="{87A7080B-8C5A-47B4-A0AB-331D49E5D4C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C000AA5-A3F7-4A53-A6AD-3C590D31E85A}"/>
              </a:ext>
            </a:extLst>
          </p:cNvPr>
          <p:cNvSpPr txBox="1">
            <a:spLocks noChangeArrowheads="1"/>
          </p:cNvSpPr>
          <p:nvPr/>
        </p:nvSpPr>
        <p:spPr bwMode="auto">
          <a:xfrm>
            <a:off x="1054843" y="1395572"/>
            <a:ext cx="10945813"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defRPr/>
            </a:pPr>
            <a:r>
              <a:rPr lang="de-DE" altLang="de-DE" sz="1600" dirty="0">
                <a:solidFill>
                  <a:srgbClr val="000000"/>
                </a:solidFill>
                <a:latin typeface="Century Gothic" panose="020B0502020202020204" pitchFamily="34" charset="0"/>
              </a:rPr>
              <a:t>Die von den gesetzlichen Vertretern vorgenommene </a:t>
            </a:r>
            <a:r>
              <a:rPr lang="de-DE" altLang="de-DE" sz="1600" b="1" dirty="0">
                <a:solidFill>
                  <a:srgbClr val="FF0000"/>
                </a:solidFill>
                <a:latin typeface="Century Gothic" panose="020B0502020202020204" pitchFamily="34" charset="0"/>
              </a:rPr>
              <a:t>Einschätzung</a:t>
            </a:r>
            <a:r>
              <a:rPr lang="de-DE" altLang="de-DE" sz="1600" dirty="0">
                <a:solidFill>
                  <a:srgbClr val="FF0000"/>
                </a:solidFill>
                <a:latin typeface="Century Gothic" panose="020B0502020202020204" pitchFamily="34" charset="0"/>
              </a:rPr>
              <a:t> </a:t>
            </a:r>
            <a:r>
              <a:rPr lang="de-DE" altLang="de-DE" sz="1600" dirty="0">
                <a:solidFill>
                  <a:srgbClr val="000000"/>
                </a:solidFill>
                <a:latin typeface="Century Gothic" panose="020B0502020202020204" pitchFamily="34" charset="0"/>
              </a:rPr>
              <a:t>der Fähigkeit</a:t>
            </a:r>
            <a:r>
              <a:rPr lang="de-DE" altLang="de-DE" sz="1600">
                <a:solidFill>
                  <a:srgbClr val="000000"/>
                </a:solidFill>
                <a:latin typeface="Century Gothic" panose="020B0502020202020204" pitchFamily="34" charset="0"/>
              </a:rPr>
              <a:t>, das</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Unternehmen </a:t>
            </a:r>
            <a:r>
              <a:rPr lang="de-DE" altLang="de-DE" sz="1600" dirty="0">
                <a:solidFill>
                  <a:srgbClr val="000000"/>
                </a:solidFill>
                <a:latin typeface="Century Gothic" panose="020B0502020202020204" pitchFamily="34" charset="0"/>
              </a:rPr>
              <a:t>fortzuführen, ist im nächsten Schritt </a:t>
            </a:r>
            <a:r>
              <a:rPr lang="de-DE" altLang="de-DE" sz="1600" b="1" dirty="0">
                <a:solidFill>
                  <a:srgbClr val="FF0000"/>
                </a:solidFill>
                <a:latin typeface="Century Gothic" panose="020B0502020202020204" pitchFamily="34" charset="0"/>
              </a:rPr>
              <a:t>vom Abschlussprüfer zu beurteilen</a:t>
            </a:r>
            <a:r>
              <a:rPr lang="de-DE" altLang="de-DE" sz="1600" dirty="0">
                <a:solidFill>
                  <a:srgbClr val="000000"/>
                </a:solidFill>
                <a:latin typeface="Century Gothic" panose="020B0502020202020204" pitchFamily="34" charset="0"/>
              </a:rPr>
              <a:t>.</a:t>
            </a:r>
          </a:p>
          <a:p>
            <a:pPr>
              <a:lnSpc>
                <a:spcPct val="100000"/>
              </a:lnSpc>
              <a:spcBef>
                <a:spcPts val="600"/>
              </a:spcBef>
              <a:spcAft>
                <a:spcPts val="600"/>
              </a:spcAft>
              <a:defRPr/>
            </a:pPr>
            <a:r>
              <a:rPr lang="de-DE" alt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altLang="de-DE" sz="1600" dirty="0">
                <a:solidFill>
                  <a:srgbClr val="000000"/>
                </a:solidFill>
                <a:latin typeface="Century Gothic" panose="020B0502020202020204" pitchFamily="34" charset="0"/>
              </a:rPr>
              <a:t>, Tz. 17)</a:t>
            </a:r>
          </a:p>
          <a:p>
            <a:pPr>
              <a:lnSpc>
                <a:spcPct val="100000"/>
              </a:lnSpc>
              <a:spcBef>
                <a:spcPts val="600"/>
              </a:spcBef>
              <a:spcAft>
                <a:spcPts val="600"/>
              </a:spcAft>
              <a:defRPr/>
            </a:pPr>
            <a:endParaRPr lang="de-DE" altLang="de-DE" sz="1600" dirty="0">
              <a:solidFill>
                <a:srgbClr val="000000"/>
              </a:solidFill>
            </a:endParaRPr>
          </a:p>
          <a:p>
            <a:pPr marL="0" lvl="2">
              <a:lnSpc>
                <a:spcPct val="100000"/>
              </a:lnSpc>
              <a:spcBef>
                <a:spcPts val="60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9.6.5 Inhaltliche Aspekte</a:t>
            </a:r>
          </a:p>
          <a:p>
            <a:pPr>
              <a:lnSpc>
                <a:spcPct val="100000"/>
              </a:lnSpc>
              <a:spcBef>
                <a:spcPts val="600"/>
              </a:spcBef>
              <a:spcAft>
                <a:spcPts val="600"/>
              </a:spcAft>
              <a:defRPr/>
            </a:pPr>
            <a:r>
              <a:rPr lang="de-DE" altLang="de-DE" sz="1600" dirty="0">
                <a:solidFill>
                  <a:srgbClr val="000000"/>
                </a:solidFill>
                <a:latin typeface="Century Gothic" panose="020B0502020202020204" pitchFamily="34" charset="0"/>
              </a:rPr>
              <a:t>Der Abschlussprüfer muss v.a. beurteilen, </a:t>
            </a:r>
            <a:r>
              <a:rPr lang="de-DE" altLang="de-DE" sz="1600" b="1" dirty="0">
                <a:solidFill>
                  <a:srgbClr val="000000"/>
                </a:solidFill>
                <a:latin typeface="Century Gothic" panose="020B0502020202020204" pitchFamily="34" charset="0"/>
              </a:rPr>
              <a:t>ob</a:t>
            </a:r>
            <a:r>
              <a:rPr lang="de-DE" altLang="de-DE" sz="1600" dirty="0">
                <a:solidFill>
                  <a:srgbClr val="000000"/>
                </a:solidFill>
                <a:latin typeface="Century Gothic" panose="020B0502020202020204" pitchFamily="34" charset="0"/>
              </a:rPr>
              <a:t> die </a:t>
            </a:r>
            <a:r>
              <a:rPr lang="de-DE" altLang="de-DE" sz="1600" b="1" dirty="0">
                <a:solidFill>
                  <a:srgbClr val="000000"/>
                </a:solidFill>
                <a:latin typeface="Century Gothic" panose="020B0502020202020204" pitchFamily="34" charset="0"/>
              </a:rPr>
              <a:t>gesetzlichen</a:t>
            </a:r>
            <a:r>
              <a:rPr lang="de-DE" altLang="de-DE" sz="1600" dirty="0">
                <a:solidFill>
                  <a:srgbClr val="000000"/>
                </a:solidFill>
                <a:latin typeface="Century Gothic" panose="020B0502020202020204" pitchFamily="34" charset="0"/>
              </a:rPr>
              <a:t> </a:t>
            </a:r>
            <a:r>
              <a:rPr lang="de-DE" altLang="de-DE" sz="1600" b="1" dirty="0">
                <a:solidFill>
                  <a:srgbClr val="000000"/>
                </a:solidFill>
                <a:latin typeface="Century Gothic" panose="020B0502020202020204" pitchFamily="34" charset="0"/>
              </a:rPr>
              <a:t>Vertreter</a:t>
            </a:r>
            <a:r>
              <a:rPr lang="de-DE" altLang="de-DE" sz="1600" dirty="0">
                <a:solidFill>
                  <a:srgbClr val="000000"/>
                </a:solidFill>
                <a:latin typeface="Century Gothic" panose="020B0502020202020204" pitchFamily="34" charset="0"/>
              </a:rPr>
              <a:t> </a:t>
            </a:r>
            <a:r>
              <a:rPr lang="de-DE" altLang="de-DE" sz="1600">
                <a:solidFill>
                  <a:srgbClr val="000000"/>
                </a:solidFill>
                <a:latin typeface="Century Gothic" panose="020B0502020202020204" pitchFamily="34" charset="0"/>
              </a:rPr>
              <a:t>alle </a:t>
            </a:r>
            <a:r>
              <a:rPr lang="de-DE" altLang="de-DE" sz="1600" b="1">
                <a:solidFill>
                  <a:srgbClr val="000000"/>
                </a:solidFill>
                <a:latin typeface="Century Gothic" panose="020B0502020202020204" pitchFamily="34" charset="0"/>
              </a:rPr>
              <a:t>relevanten</a:t>
            </a:r>
            <a:br>
              <a:rPr lang="de-DE" altLang="de-DE" sz="1600" b="1">
                <a:solidFill>
                  <a:srgbClr val="000000"/>
                </a:solidFill>
                <a:latin typeface="Century Gothic" panose="020B0502020202020204" pitchFamily="34" charset="0"/>
              </a:rPr>
            </a:br>
            <a:r>
              <a:rPr lang="de-DE" altLang="de-DE" sz="1600" b="1">
                <a:solidFill>
                  <a:srgbClr val="000000"/>
                </a:solidFill>
                <a:latin typeface="Century Gothic" panose="020B0502020202020204" pitchFamily="34" charset="0"/>
              </a:rPr>
              <a:t>Informationen</a:t>
            </a:r>
            <a:r>
              <a:rPr lang="de-DE" altLang="de-DE" sz="1600">
                <a:solidFill>
                  <a:srgbClr val="000000"/>
                </a:solidFill>
                <a:latin typeface="Century Gothic" panose="020B0502020202020204" pitchFamily="34" charset="0"/>
              </a:rPr>
              <a:t> </a:t>
            </a:r>
            <a:r>
              <a:rPr lang="de-DE" altLang="de-DE" sz="1600" b="1" dirty="0">
                <a:solidFill>
                  <a:srgbClr val="000000"/>
                </a:solidFill>
                <a:latin typeface="Century Gothic" panose="020B0502020202020204" pitchFamily="34" charset="0"/>
              </a:rPr>
              <a:t>berücksichtigt</a:t>
            </a:r>
            <a:r>
              <a:rPr lang="de-DE" altLang="de-DE" sz="1600" dirty="0">
                <a:solidFill>
                  <a:srgbClr val="000000"/>
                </a:solidFill>
                <a:latin typeface="Century Gothic" panose="020B0502020202020204" pitchFamily="34" charset="0"/>
              </a:rPr>
              <a:t> haben, die der Abschlussprüfer im Rahmen </a:t>
            </a:r>
            <a:r>
              <a:rPr lang="de-DE" altLang="de-DE" sz="1600">
                <a:solidFill>
                  <a:srgbClr val="000000"/>
                </a:solidFill>
                <a:latin typeface="Century Gothic" panose="020B0502020202020204" pitchFamily="34" charset="0"/>
              </a:rPr>
              <a:t>der Abschlussprüfung</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gewonnen </a:t>
            </a:r>
            <a:r>
              <a:rPr lang="de-DE" altLang="de-DE" sz="1600" dirty="0">
                <a:solidFill>
                  <a:srgbClr val="000000"/>
                </a:solidFill>
                <a:latin typeface="Century Gothic" panose="020B0502020202020204" pitchFamily="34" charset="0"/>
              </a:rPr>
              <a:t>hat.</a:t>
            </a:r>
          </a:p>
          <a:p>
            <a:pPr>
              <a:lnSpc>
                <a:spcPct val="100000"/>
              </a:lnSpc>
              <a:spcBef>
                <a:spcPts val="600"/>
              </a:spcBef>
              <a:spcAft>
                <a:spcPts val="600"/>
              </a:spcAft>
              <a:defRPr/>
            </a:pPr>
            <a:r>
              <a:rPr lang="de-DE" altLang="de-DE" sz="1600" dirty="0">
                <a:solidFill>
                  <a:srgbClr val="000000"/>
                </a:solidFill>
                <a:latin typeface="Century Gothic" panose="020B0502020202020204" pitchFamily="34" charset="0"/>
              </a:rPr>
              <a:t>Hat der Abschlussprüfer im </a:t>
            </a:r>
            <a:r>
              <a:rPr lang="de-DE" altLang="de-DE" sz="1600" b="1" dirty="0">
                <a:solidFill>
                  <a:srgbClr val="000000"/>
                </a:solidFill>
                <a:latin typeface="Century Gothic" panose="020B0502020202020204" pitchFamily="34" charset="0"/>
              </a:rPr>
              <a:t>Prüfungsverlauf </a:t>
            </a:r>
            <a:r>
              <a:rPr lang="de-DE" altLang="de-DE" sz="1600" b="1" dirty="0">
                <a:solidFill>
                  <a:srgbClr val="00B0F0"/>
                </a:solidFill>
                <a:latin typeface="Century Gothic" panose="020B0502020202020204" pitchFamily="34" charset="0"/>
              </a:rPr>
              <a:t>neuere Erkenntnisse</a:t>
            </a:r>
            <a:r>
              <a:rPr lang="de-DE" altLang="de-DE" sz="1600" dirty="0">
                <a:solidFill>
                  <a:srgbClr val="00B0F0"/>
                </a:solidFill>
                <a:latin typeface="Century Gothic" panose="020B0502020202020204" pitchFamily="34" charset="0"/>
              </a:rPr>
              <a:t> </a:t>
            </a:r>
            <a:r>
              <a:rPr lang="de-DE" altLang="de-DE" sz="1600" dirty="0">
                <a:solidFill>
                  <a:srgbClr val="000000"/>
                </a:solidFill>
                <a:latin typeface="Century Gothic" panose="020B0502020202020204" pitchFamily="34" charset="0"/>
              </a:rPr>
              <a:t>gewonnen, </a:t>
            </a:r>
            <a:r>
              <a:rPr lang="de-DE" altLang="de-DE" sz="1600">
                <a:solidFill>
                  <a:srgbClr val="000000"/>
                </a:solidFill>
                <a:latin typeface="Century Gothic" panose="020B0502020202020204" pitchFamily="34" charset="0"/>
              </a:rPr>
              <a:t>können eine</a:t>
            </a:r>
            <a:br>
              <a:rPr lang="de-DE" altLang="de-DE" sz="1600">
                <a:solidFill>
                  <a:srgbClr val="000000"/>
                </a:solidFill>
                <a:latin typeface="Century Gothic" panose="020B0502020202020204" pitchFamily="34" charset="0"/>
              </a:rPr>
            </a:br>
            <a:r>
              <a:rPr lang="de-DE" altLang="de-DE" sz="1600" b="1">
                <a:solidFill>
                  <a:srgbClr val="00B0F0"/>
                </a:solidFill>
                <a:latin typeface="Century Gothic" panose="020B0502020202020204" pitchFamily="34" charset="0"/>
              </a:rPr>
              <a:t>Anpassung </a:t>
            </a:r>
            <a:r>
              <a:rPr lang="de-DE" altLang="de-DE" sz="1600" b="1" dirty="0">
                <a:solidFill>
                  <a:srgbClr val="00B0F0"/>
                </a:solidFill>
                <a:latin typeface="Century Gothic" panose="020B0502020202020204" pitchFamily="34" charset="0"/>
              </a:rPr>
              <a:t>der Prüfungsplanung</a:t>
            </a:r>
            <a:r>
              <a:rPr lang="de-DE" altLang="de-DE" sz="1600" dirty="0">
                <a:solidFill>
                  <a:srgbClr val="00B0F0"/>
                </a:solidFill>
                <a:latin typeface="Century Gothic" panose="020B0502020202020204" pitchFamily="34" charset="0"/>
              </a:rPr>
              <a:t> </a:t>
            </a:r>
            <a:r>
              <a:rPr lang="de-DE" altLang="de-DE" sz="1600" dirty="0">
                <a:solidFill>
                  <a:srgbClr val="000000"/>
                </a:solidFill>
                <a:latin typeface="Century Gothic" panose="020B0502020202020204" pitchFamily="34" charset="0"/>
              </a:rPr>
              <a:t>und somit </a:t>
            </a:r>
            <a:r>
              <a:rPr lang="de-DE" altLang="de-DE" sz="1600" b="1" dirty="0">
                <a:solidFill>
                  <a:srgbClr val="000000"/>
                </a:solidFill>
                <a:latin typeface="Century Gothic" panose="020B0502020202020204" pitchFamily="34" charset="0"/>
              </a:rPr>
              <a:t>zusätzliche Prüfungshandlungen </a:t>
            </a:r>
            <a:r>
              <a:rPr lang="de-DE" altLang="de-DE" sz="1600" dirty="0">
                <a:solidFill>
                  <a:srgbClr val="000000"/>
                </a:solidFill>
                <a:latin typeface="Century Gothic" panose="020B0502020202020204" pitchFamily="34" charset="0"/>
              </a:rPr>
              <a:t>notwendig sein. </a:t>
            </a:r>
          </a:p>
          <a:p>
            <a:pPr>
              <a:lnSpc>
                <a:spcPct val="100000"/>
              </a:lnSpc>
              <a:spcBef>
                <a:spcPts val="600"/>
              </a:spcBef>
              <a:spcAft>
                <a:spcPts val="600"/>
              </a:spcAft>
              <a:defRPr/>
            </a:pPr>
            <a:r>
              <a:rPr lang="de-DE" alt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altLang="de-DE" sz="1600" dirty="0">
                <a:solidFill>
                  <a:srgbClr val="000000"/>
                </a:solidFill>
                <a:latin typeface="Century Gothic" panose="020B0502020202020204" pitchFamily="34" charset="0"/>
              </a:rPr>
              <a:t>, Tz. 17, 19)</a:t>
            </a:r>
          </a:p>
          <a:p>
            <a:pPr>
              <a:lnSpc>
                <a:spcPct val="100000"/>
              </a:lnSpc>
              <a:spcBef>
                <a:spcPts val="600"/>
              </a:spcBef>
              <a:spcAft>
                <a:spcPts val="600"/>
              </a:spcAft>
              <a:defRPr/>
            </a:pPr>
            <a:endParaRPr lang="de-DE" altLang="de-DE" sz="1600" dirty="0">
              <a:solidFill>
                <a:srgbClr val="000000"/>
              </a:solidFill>
            </a:endParaRPr>
          </a:p>
        </p:txBody>
      </p:sp>
      <p:sp>
        <p:nvSpPr>
          <p:cNvPr id="834566" name="Rectangle 2">
            <a:extLst>
              <a:ext uri="{FF2B5EF4-FFF2-40B4-BE49-F238E27FC236}">
                <a16:creationId xmlns:a16="http://schemas.microsoft.com/office/drawing/2014/main" id="{C3E48491-6E29-4EF5-B6D9-D79E03E43462}"/>
              </a:ext>
            </a:extLst>
          </p:cNvPr>
          <p:cNvSpPr txBox="1">
            <a:spLocks/>
          </p:cNvSpPr>
          <p:nvPr/>
        </p:nvSpPr>
        <p:spPr bwMode="auto">
          <a:xfrm>
            <a:off x="1054843" y="105251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9.6.4 Beurteilung der Einschätzung durch die gesetzlichen Vertreter</a:t>
            </a:r>
          </a:p>
        </p:txBody>
      </p:sp>
      <p:sp>
        <p:nvSpPr>
          <p:cNvPr id="10" name="Textfeld 1">
            <a:extLst>
              <a:ext uri="{FF2B5EF4-FFF2-40B4-BE49-F238E27FC236}">
                <a16:creationId xmlns:a16="http://schemas.microsoft.com/office/drawing/2014/main" id="{FECEC514-BC47-4B97-BE8F-689F86D14FF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43B0613F-28F4-43C4-A725-ED83E4C37AE9}"/>
              </a:ext>
            </a:extLst>
          </p:cNvPr>
          <p:cNvSpPr txBox="1">
            <a:spLocks noChangeArrowheads="1"/>
          </p:cNvSpPr>
          <p:nvPr/>
        </p:nvSpPr>
        <p:spPr bwMode="auto">
          <a:xfrm>
            <a:off x="1059073" y="1428540"/>
            <a:ext cx="108013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lnSpc>
                <a:spcPct val="110000"/>
              </a:lnSpc>
              <a:spcBef>
                <a:spcPts val="800"/>
              </a:spcBef>
              <a:spcAft>
                <a:spcPct val="0"/>
              </a:spcAft>
              <a:buFont typeface="Arial"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600"/>
              </a:spcAft>
              <a:defRPr/>
            </a:pPr>
            <a:r>
              <a:rPr lang="de-DE" sz="1600" dirty="0">
                <a:solidFill>
                  <a:srgbClr val="000000"/>
                </a:solidFill>
                <a:latin typeface="Century Gothic" panose="020B0502020202020204" pitchFamily="34" charset="0"/>
              </a:rPr>
              <a:t>Der </a:t>
            </a:r>
            <a:r>
              <a:rPr lang="de-DE" sz="1600" b="1" dirty="0">
                <a:solidFill>
                  <a:srgbClr val="000000"/>
                </a:solidFill>
                <a:latin typeface="Century Gothic" panose="020B0502020202020204" pitchFamily="34" charset="0"/>
              </a:rPr>
              <a:t>Abschlussprüfer</a:t>
            </a:r>
            <a:r>
              <a:rPr lang="de-DE" sz="1600" dirty="0">
                <a:solidFill>
                  <a:srgbClr val="000000"/>
                </a:solidFill>
                <a:latin typeface="Century Gothic" panose="020B0502020202020204" pitchFamily="34" charset="0"/>
              </a:rPr>
              <a:t> muss seiner Beurteilung </a:t>
            </a:r>
            <a:r>
              <a:rPr lang="de-DE" sz="1600" b="1" dirty="0">
                <a:solidFill>
                  <a:srgbClr val="000000"/>
                </a:solidFill>
                <a:latin typeface="Century Gothic" panose="020B0502020202020204" pitchFamily="34" charset="0"/>
              </a:rPr>
              <a:t>denselben zeitlichen Horizont</a:t>
            </a:r>
            <a:r>
              <a:rPr lang="de-DE" sz="1600" dirty="0">
                <a:solidFill>
                  <a:srgbClr val="000000"/>
                </a:solidFill>
                <a:latin typeface="Century Gothic" panose="020B0502020202020204" pitchFamily="34" charset="0"/>
              </a:rPr>
              <a:t> zugrunde </a:t>
            </a:r>
            <a:r>
              <a:rPr lang="de-DE" sz="1600">
                <a:solidFill>
                  <a:srgbClr val="000000"/>
                </a:solidFill>
                <a:latin typeface="Century Gothic" panose="020B0502020202020204" pitchFamily="34" charset="0"/>
              </a:rPr>
              <a:t>legen,</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den </a:t>
            </a:r>
            <a:r>
              <a:rPr lang="de-DE" sz="1600" dirty="0">
                <a:solidFill>
                  <a:srgbClr val="000000"/>
                </a:solidFill>
                <a:latin typeface="Century Gothic" panose="020B0502020202020204" pitchFamily="34" charset="0"/>
              </a:rPr>
              <a:t>die gesetzlichen Vertreter bei ihrer Einschätzung zu Grunde gelegt haben.</a:t>
            </a:r>
          </a:p>
          <a:p>
            <a:pPr>
              <a:lnSpc>
                <a:spcPct val="100000"/>
              </a:lnSpc>
              <a:spcBef>
                <a:spcPts val="600"/>
              </a:spcBef>
              <a:spcAft>
                <a:spcPts val="600"/>
              </a:spcAft>
              <a:defRPr/>
            </a:pPr>
            <a:r>
              <a:rPr lang="de-DE" sz="1600" dirty="0">
                <a:solidFill>
                  <a:srgbClr val="000000"/>
                </a:solidFill>
                <a:latin typeface="Century Gothic" panose="020B0502020202020204" pitchFamily="34" charset="0"/>
              </a:rPr>
              <a:t>Zusätzlich hat der Abschlussprüfer die </a:t>
            </a:r>
            <a:r>
              <a:rPr lang="de-DE" sz="1600" b="1" dirty="0">
                <a:solidFill>
                  <a:srgbClr val="000000"/>
                </a:solidFill>
                <a:latin typeface="Century Gothic" panose="020B0502020202020204" pitchFamily="34" charset="0"/>
              </a:rPr>
              <a:t>gesetzlichen Vertreter zu befragen</a:t>
            </a:r>
            <a:r>
              <a:rPr lang="de-DE" sz="1600" dirty="0">
                <a:solidFill>
                  <a:srgbClr val="000000"/>
                </a:solidFill>
                <a:latin typeface="Century Gothic" panose="020B0502020202020204" pitchFamily="34" charset="0"/>
              </a:rPr>
              <a:t>, ob </a:t>
            </a:r>
            <a:r>
              <a:rPr lang="de-DE" sz="1600">
                <a:solidFill>
                  <a:srgbClr val="000000"/>
                </a:solidFill>
                <a:latin typeface="Century Gothic" panose="020B0502020202020204" pitchFamily="34" charset="0"/>
              </a:rPr>
              <a:t>ihnen Ereignisse</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oder </a:t>
            </a:r>
            <a:r>
              <a:rPr lang="de-DE" sz="1600" dirty="0">
                <a:solidFill>
                  <a:srgbClr val="000000"/>
                </a:solidFill>
                <a:latin typeface="Century Gothic" panose="020B0502020202020204" pitchFamily="34" charset="0"/>
              </a:rPr>
              <a:t>Begebenheiten bekannt sind, die</a:t>
            </a:r>
          </a:p>
          <a:p>
            <a:pPr marL="266700" indent="-266700">
              <a:lnSpc>
                <a:spcPct val="100000"/>
              </a:lnSpc>
              <a:spcBef>
                <a:spcPts val="600"/>
              </a:spcBef>
              <a:spcAft>
                <a:spcPts val="600"/>
              </a:spcAft>
              <a:buFont typeface="Arial" pitchFamily="34" charset="0"/>
              <a:buChar char="•"/>
              <a:defRPr/>
            </a:pPr>
            <a:r>
              <a:rPr lang="de-DE" sz="1600" dirty="0">
                <a:solidFill>
                  <a:srgbClr val="000000"/>
                </a:solidFill>
                <a:latin typeface="Century Gothic" panose="020B0502020202020204" pitchFamily="34" charset="0"/>
              </a:rPr>
              <a:t>erst </a:t>
            </a:r>
            <a:r>
              <a:rPr lang="de-DE" sz="1600" b="1" dirty="0">
                <a:solidFill>
                  <a:srgbClr val="000000"/>
                </a:solidFill>
                <a:latin typeface="Century Gothic" panose="020B0502020202020204" pitchFamily="34" charset="0"/>
              </a:rPr>
              <a:t>nach</a:t>
            </a:r>
            <a:r>
              <a:rPr lang="de-DE" sz="1600" dirty="0">
                <a:solidFill>
                  <a:srgbClr val="000000"/>
                </a:solidFill>
                <a:latin typeface="Century Gothic" panose="020B0502020202020204" pitchFamily="34" charset="0"/>
              </a:rPr>
              <a:t> dem </a:t>
            </a:r>
            <a:r>
              <a:rPr lang="de-DE" sz="1600" b="1" dirty="0">
                <a:solidFill>
                  <a:srgbClr val="000000"/>
                </a:solidFill>
                <a:latin typeface="Century Gothic" panose="020B0502020202020204" pitchFamily="34" charset="0"/>
              </a:rPr>
              <a:t>Prognosezeitraum eintreten</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und</a:t>
            </a:r>
            <a:endParaRPr lang="de-DE" sz="1600" dirty="0">
              <a:solidFill>
                <a:srgbClr val="000000"/>
              </a:solidFill>
              <a:latin typeface="Century Gothic" panose="020B0502020202020204" pitchFamily="34" charset="0"/>
            </a:endParaRPr>
          </a:p>
          <a:p>
            <a:pPr marL="266700" indent="-266700">
              <a:lnSpc>
                <a:spcPct val="100000"/>
              </a:lnSpc>
              <a:spcBef>
                <a:spcPts val="600"/>
              </a:spcBef>
              <a:spcAft>
                <a:spcPts val="600"/>
              </a:spcAft>
              <a:buFont typeface="Arial" pitchFamily="34" charset="0"/>
              <a:buChar char="•"/>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Zweifel</a:t>
            </a:r>
            <a:r>
              <a:rPr lang="de-DE" sz="1600" dirty="0">
                <a:solidFill>
                  <a:srgbClr val="000000"/>
                </a:solidFill>
                <a:latin typeface="Century Gothic" panose="020B0502020202020204" pitchFamily="34" charset="0"/>
              </a:rPr>
              <a:t> an der Fortführungsprognose nach sich ziehen können.</a:t>
            </a:r>
          </a:p>
          <a:p>
            <a:pPr marL="542925" indent="-276225">
              <a:lnSpc>
                <a:spcPct val="100000"/>
              </a:lnSpc>
              <a:spcBef>
                <a:spcPts val="600"/>
              </a:spcBef>
              <a:spcAft>
                <a:spcPts val="600"/>
              </a:spcAft>
              <a:buFont typeface="Arial" pitchFamily="34" charset="0"/>
              <a:buChar char="•"/>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defRPr/>
            </a:pPr>
            <a:r>
              <a:rPr 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Tz. 18, 20)</a:t>
            </a:r>
          </a:p>
        </p:txBody>
      </p:sp>
      <p:sp>
        <p:nvSpPr>
          <p:cNvPr id="836612" name="Rectangle 2">
            <a:extLst>
              <a:ext uri="{FF2B5EF4-FFF2-40B4-BE49-F238E27FC236}">
                <a16:creationId xmlns:a16="http://schemas.microsoft.com/office/drawing/2014/main" id="{370CE092-8B1F-4FE5-B03C-8E4AC346A196}"/>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9.6.6 Zeitliche Aspekte</a:t>
            </a:r>
          </a:p>
        </p:txBody>
      </p:sp>
      <p:sp>
        <p:nvSpPr>
          <p:cNvPr id="10" name="Textfeld 1">
            <a:extLst>
              <a:ext uri="{FF2B5EF4-FFF2-40B4-BE49-F238E27FC236}">
                <a16:creationId xmlns:a16="http://schemas.microsoft.com/office/drawing/2014/main" id="{6DD70184-953F-4E26-848A-ADAF8742BAC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A29F2374-A22B-40BD-8BAC-E45FBA035206}"/>
              </a:ext>
            </a:extLst>
          </p:cNvPr>
          <p:cNvSpPr txBox="1">
            <a:spLocks noChangeArrowheads="1"/>
          </p:cNvSpPr>
          <p:nvPr/>
        </p:nvSpPr>
        <p:spPr bwMode="auto">
          <a:xfrm>
            <a:off x="1065213" y="1088082"/>
            <a:ext cx="10791825" cy="283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lnSpc>
                <a:spcPct val="110000"/>
              </a:lnSpc>
              <a:spcBef>
                <a:spcPts val="800"/>
              </a:spcBef>
              <a:spcAft>
                <a:spcPct val="0"/>
              </a:spcAft>
              <a:buFont typeface="Arial"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600"/>
              </a:spcAft>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Abschlussprüfung</a:t>
            </a:r>
            <a:r>
              <a:rPr lang="de-DE" sz="1600" dirty="0">
                <a:solidFill>
                  <a:srgbClr val="000000"/>
                </a:solidFill>
                <a:latin typeface="Century Gothic" panose="020B0502020202020204" pitchFamily="34" charset="0"/>
              </a:rPr>
              <a:t> erstreckt sich </a:t>
            </a:r>
            <a:r>
              <a:rPr lang="de-DE" sz="1600" b="1" dirty="0">
                <a:solidFill>
                  <a:srgbClr val="000000"/>
                </a:solidFill>
                <a:latin typeface="Century Gothic" panose="020B0502020202020204" pitchFamily="34" charset="0"/>
              </a:rPr>
              <a:t>nicht</a:t>
            </a:r>
            <a:r>
              <a:rPr lang="de-DE" sz="1600" dirty="0">
                <a:solidFill>
                  <a:srgbClr val="000000"/>
                </a:solidFill>
                <a:latin typeface="Century Gothic" panose="020B0502020202020204" pitchFamily="34" charset="0"/>
              </a:rPr>
              <a:t> darauf, ob der </a:t>
            </a:r>
            <a:r>
              <a:rPr lang="de-DE" sz="1600" b="1" dirty="0">
                <a:solidFill>
                  <a:srgbClr val="000000"/>
                </a:solidFill>
                <a:latin typeface="Century Gothic" panose="020B0502020202020204" pitchFamily="34" charset="0"/>
              </a:rPr>
              <a:t>Fortbestand</a:t>
            </a:r>
            <a:r>
              <a:rPr lang="de-DE" sz="1600" dirty="0">
                <a:solidFill>
                  <a:srgbClr val="000000"/>
                </a:solidFill>
                <a:latin typeface="Century Gothic" panose="020B0502020202020204" pitchFamily="34" charset="0"/>
              </a:rPr>
              <a:t> des </a:t>
            </a:r>
            <a:r>
              <a:rPr lang="de-DE" sz="1600" b="1">
                <a:solidFill>
                  <a:srgbClr val="000000"/>
                </a:solidFill>
                <a:latin typeface="Century Gothic" panose="020B0502020202020204" pitchFamily="34" charset="0"/>
              </a:rPr>
              <a:t>Unternehmens gesichert</a:t>
            </a:r>
            <a:br>
              <a:rPr lang="de-DE" sz="1600" b="1">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ist oder </a:t>
            </a:r>
            <a:r>
              <a:rPr lang="de-DE" sz="1600" dirty="0">
                <a:solidFill>
                  <a:srgbClr val="000000"/>
                </a:solidFill>
                <a:latin typeface="Century Gothic" panose="020B0502020202020204" pitchFamily="34" charset="0"/>
              </a:rPr>
              <a:t>ob gar der Antrag auf Eröffnung eines Insolvenzverfahrens zu stellen ist (vgl. § 317a HGB). </a:t>
            </a:r>
          </a:p>
          <a:p>
            <a:pPr>
              <a:lnSpc>
                <a:spcPct val="100000"/>
              </a:lnSpc>
              <a:spcBef>
                <a:spcPts val="600"/>
              </a:spcBef>
              <a:spcAft>
                <a:spcPts val="600"/>
              </a:spcAft>
              <a:defRPr/>
            </a:pPr>
            <a:r>
              <a:rPr lang="de-DE" sz="1600" dirty="0">
                <a:solidFill>
                  <a:srgbClr val="000000"/>
                </a:solidFill>
                <a:latin typeface="Century Gothic" panose="020B0502020202020204" pitchFamily="34" charset="0"/>
              </a:rPr>
              <a:t>Der </a:t>
            </a:r>
            <a:r>
              <a:rPr lang="de-DE" sz="1600" b="1" dirty="0">
                <a:solidFill>
                  <a:srgbClr val="000000"/>
                </a:solidFill>
                <a:latin typeface="Century Gothic" panose="020B0502020202020204" pitchFamily="34" charset="0"/>
              </a:rPr>
              <a:t>Abschlussprüfer</a:t>
            </a:r>
            <a:r>
              <a:rPr lang="de-DE" sz="1600" dirty="0">
                <a:solidFill>
                  <a:srgbClr val="000000"/>
                </a:solidFill>
                <a:latin typeface="Century Gothic" panose="020B0502020202020204" pitchFamily="34" charset="0"/>
              </a:rPr>
              <a:t> ist </a:t>
            </a:r>
            <a:r>
              <a:rPr lang="de-DE" sz="1600" b="1" dirty="0">
                <a:solidFill>
                  <a:srgbClr val="000000"/>
                </a:solidFill>
                <a:latin typeface="Century Gothic" panose="020B0502020202020204" pitchFamily="34" charset="0"/>
              </a:rPr>
              <a:t>kein Garant</a:t>
            </a:r>
            <a:r>
              <a:rPr lang="de-DE" sz="1600" dirty="0">
                <a:solidFill>
                  <a:srgbClr val="000000"/>
                </a:solidFill>
                <a:latin typeface="Century Gothic" panose="020B0502020202020204" pitchFamily="34" charset="0"/>
              </a:rPr>
              <a:t> dafür, dass ein </a:t>
            </a:r>
            <a:r>
              <a:rPr lang="de-DE" sz="1600" b="1" dirty="0">
                <a:solidFill>
                  <a:srgbClr val="000000"/>
                </a:solidFill>
                <a:latin typeface="Century Gothic" panose="020B0502020202020204" pitchFamily="34" charset="0"/>
              </a:rPr>
              <a:t>Unternehmen</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fortbesteht</a:t>
            </a:r>
            <a:r>
              <a:rPr lang="de-DE" sz="1600" dirty="0">
                <a:solidFill>
                  <a:srgbClr val="000000"/>
                </a:solidFill>
                <a:latin typeface="Century Gothic" panose="020B0502020202020204" pitchFamily="34" charset="0"/>
              </a:rPr>
              <a:t>. Die mit </a:t>
            </a:r>
            <a:r>
              <a:rPr lang="de-DE" sz="1600">
                <a:solidFill>
                  <a:srgbClr val="000000"/>
                </a:solidFill>
                <a:latin typeface="Century Gothic" panose="020B0502020202020204" pitchFamily="34" charset="0"/>
              </a:rPr>
              <a:t>dem AReG</a:t>
            </a:r>
            <a:br>
              <a:rPr lang="de-DE" sz="1600"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eingeführte </a:t>
            </a:r>
            <a:r>
              <a:rPr lang="de-DE" sz="1600" dirty="0">
                <a:solidFill>
                  <a:srgbClr val="000000"/>
                </a:solidFill>
                <a:latin typeface="Century Gothic" panose="020B0502020202020204" pitchFamily="34" charset="0"/>
              </a:rPr>
              <a:t>Regelung des § 317 Abs. 4a HGB </a:t>
            </a:r>
          </a:p>
          <a:p>
            <a:pPr marL="266700">
              <a:lnSpc>
                <a:spcPct val="100000"/>
              </a:lnSpc>
              <a:spcBef>
                <a:spcPts val="600"/>
              </a:spcBef>
              <a:spcAft>
                <a:spcPts val="600"/>
              </a:spcAft>
              <a:defRPr/>
            </a:pPr>
            <a:r>
              <a:rPr lang="de-DE" sz="1600" i="1" dirty="0">
                <a:solidFill>
                  <a:srgbClr val="000000"/>
                </a:solidFill>
                <a:latin typeface="Century Gothic" panose="020B0502020202020204" pitchFamily="34" charset="0"/>
              </a:rPr>
              <a:t>„Soweit nichts anderes bestimmt ist, hat die Prüfung sich nicht darauf zu erstrecken, </a:t>
            </a:r>
            <a:r>
              <a:rPr lang="de-DE" sz="1600" i="1">
                <a:solidFill>
                  <a:srgbClr val="000000"/>
                </a:solidFill>
                <a:latin typeface="Century Gothic" panose="020B0502020202020204" pitchFamily="34" charset="0"/>
              </a:rPr>
              <a:t>ob der</a:t>
            </a:r>
            <a:br>
              <a:rPr lang="de-DE" sz="1600" i="1">
                <a:solidFill>
                  <a:srgbClr val="000000"/>
                </a:solidFill>
                <a:latin typeface="Century Gothic" panose="020B0502020202020204" pitchFamily="34" charset="0"/>
              </a:rPr>
            </a:br>
            <a:r>
              <a:rPr lang="de-DE" sz="1600" i="1">
                <a:solidFill>
                  <a:srgbClr val="000000"/>
                </a:solidFill>
                <a:latin typeface="Century Gothic" panose="020B0502020202020204" pitchFamily="34" charset="0"/>
              </a:rPr>
              <a:t>Fortbestand </a:t>
            </a:r>
            <a:r>
              <a:rPr lang="de-DE" sz="1600" i="1" dirty="0">
                <a:solidFill>
                  <a:srgbClr val="000000"/>
                </a:solidFill>
                <a:latin typeface="Century Gothic" panose="020B0502020202020204" pitchFamily="34" charset="0"/>
              </a:rPr>
              <a:t>des geprüften Unternehmens oder die Wirksamkeit und Wirtschaftlichkeit der Geschäftsführung zugesichert werden kann.“</a:t>
            </a:r>
          </a:p>
          <a:p>
            <a:pPr>
              <a:lnSpc>
                <a:spcPct val="100000"/>
              </a:lnSpc>
              <a:spcBef>
                <a:spcPts val="600"/>
              </a:spcBef>
              <a:spcAft>
                <a:spcPts val="600"/>
              </a:spcAft>
              <a:defRPr/>
            </a:pPr>
            <a:r>
              <a:rPr lang="de-DE" sz="1600" dirty="0">
                <a:solidFill>
                  <a:srgbClr val="000000"/>
                </a:solidFill>
                <a:latin typeface="Century Gothic" panose="020B0502020202020204" pitchFamily="34" charset="0"/>
              </a:rPr>
              <a:t>stellt nur eine Klarstellung der Aufgabenverteilung dar. Sie hat </a:t>
            </a:r>
            <a:r>
              <a:rPr lang="de-DE" sz="1600" b="1" dirty="0">
                <a:solidFill>
                  <a:srgbClr val="FF0000"/>
                </a:solidFill>
                <a:latin typeface="Century Gothic" panose="020B0502020202020204" pitchFamily="34" charset="0"/>
              </a:rPr>
              <a:t>keine </a:t>
            </a:r>
            <a:r>
              <a:rPr lang="de-DE" sz="1600" b="1">
                <a:solidFill>
                  <a:srgbClr val="FF0000"/>
                </a:solidFill>
                <a:latin typeface="Century Gothic" panose="020B0502020202020204" pitchFamily="34" charset="0"/>
              </a:rPr>
              <a:t>materiellen Auswirkungen</a:t>
            </a:r>
            <a:br>
              <a:rPr lang="de-DE" sz="1600" b="1">
                <a:solidFill>
                  <a:srgbClr val="FF0000"/>
                </a:solidFill>
                <a:latin typeface="Century Gothic" panose="020B0502020202020204" pitchFamily="34" charset="0"/>
              </a:rPr>
            </a:br>
            <a:r>
              <a:rPr lang="de-DE" sz="1600" b="1">
                <a:solidFill>
                  <a:srgbClr val="FF0000"/>
                </a:solidFill>
                <a:latin typeface="Century Gothic" panose="020B0502020202020204" pitchFamily="34" charset="0"/>
              </a:rPr>
              <a:t>auf </a:t>
            </a:r>
            <a:r>
              <a:rPr lang="de-DE" sz="1600" b="1" dirty="0">
                <a:solidFill>
                  <a:srgbClr val="FF0000"/>
                </a:solidFill>
                <a:latin typeface="Century Gothic" panose="020B0502020202020204" pitchFamily="34" charset="0"/>
              </a:rPr>
              <a:t>die Durchführung der Abschlussprüfung</a:t>
            </a:r>
            <a:r>
              <a:rPr lang="de-DE" sz="1600" dirty="0">
                <a:solidFill>
                  <a:srgbClr val="000000"/>
                </a:solidFill>
                <a:latin typeface="Century Gothic" panose="020B0502020202020204" pitchFamily="34" charset="0"/>
              </a:rPr>
              <a:t>.</a:t>
            </a:r>
          </a:p>
        </p:txBody>
      </p:sp>
      <p:sp>
        <p:nvSpPr>
          <p:cNvPr id="838660" name="Rectangle 2">
            <a:extLst>
              <a:ext uri="{FF2B5EF4-FFF2-40B4-BE49-F238E27FC236}">
                <a16:creationId xmlns:a16="http://schemas.microsoft.com/office/drawing/2014/main" id="{AF4636CF-0FC6-4E0B-AD87-19771DA59E06}"/>
              </a:ext>
            </a:extLst>
          </p:cNvPr>
          <p:cNvSpPr txBox="1">
            <a:spLocks/>
          </p:cNvSpPr>
          <p:nvPr/>
        </p:nvSpPr>
        <p:spPr bwMode="auto">
          <a:xfrm>
            <a:off x="1055440" y="764704"/>
            <a:ext cx="10801350" cy="25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9.6.7 Keine Fortführungsgarantie</a:t>
            </a:r>
          </a:p>
        </p:txBody>
      </p:sp>
      <p:sp>
        <p:nvSpPr>
          <p:cNvPr id="10" name="Textfeld 1">
            <a:extLst>
              <a:ext uri="{FF2B5EF4-FFF2-40B4-BE49-F238E27FC236}">
                <a16:creationId xmlns:a16="http://schemas.microsoft.com/office/drawing/2014/main" id="{D7B3C12C-CC0D-4742-A3CE-E518DF573A8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11" name="Rectangle 3">
            <a:extLst>
              <a:ext uri="{FF2B5EF4-FFF2-40B4-BE49-F238E27FC236}">
                <a16:creationId xmlns:a16="http://schemas.microsoft.com/office/drawing/2014/main" id="{89EADE90-A656-403B-8423-E40ADE3F353E}"/>
              </a:ext>
            </a:extLst>
          </p:cNvPr>
          <p:cNvSpPr txBox="1">
            <a:spLocks noChangeArrowheads="1"/>
          </p:cNvSpPr>
          <p:nvPr/>
        </p:nvSpPr>
        <p:spPr bwMode="auto">
          <a:xfrm>
            <a:off x="1065412" y="4401840"/>
            <a:ext cx="10575204"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lnSpc>
                <a:spcPct val="110000"/>
              </a:lnSpc>
              <a:spcBef>
                <a:spcPts val="800"/>
              </a:spcBef>
              <a:spcAft>
                <a:spcPct val="0"/>
              </a:spcAft>
              <a:buFont typeface="Arial"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600"/>
              </a:spcAft>
              <a:defRPr/>
            </a:pPr>
            <a:r>
              <a:rPr lang="de-DE" sz="1600" dirty="0">
                <a:solidFill>
                  <a:srgbClr val="000000"/>
                </a:solidFill>
                <a:latin typeface="Century Gothic" panose="020B0502020202020204" pitchFamily="34" charset="0"/>
              </a:rPr>
              <a:t>Wenn der Abschlussprüfer im Rahmen der Prüfung </a:t>
            </a:r>
            <a:r>
              <a:rPr lang="de-DE" sz="1600" b="1" dirty="0">
                <a:solidFill>
                  <a:srgbClr val="000000"/>
                </a:solidFill>
                <a:latin typeface="Century Gothic" panose="020B0502020202020204" pitchFamily="34" charset="0"/>
              </a:rPr>
              <a:t>Anhaltspunkte</a:t>
            </a:r>
            <a:r>
              <a:rPr lang="de-DE" sz="1600" dirty="0">
                <a:solidFill>
                  <a:srgbClr val="000000"/>
                </a:solidFill>
                <a:latin typeface="Century Gothic" panose="020B0502020202020204" pitchFamily="34" charset="0"/>
              </a:rPr>
              <a:t> feststellt, die </a:t>
            </a:r>
            <a:r>
              <a:rPr lang="de-DE" sz="1600" b="1">
                <a:solidFill>
                  <a:srgbClr val="000000"/>
                </a:solidFill>
                <a:latin typeface="Century Gothic" panose="020B0502020202020204" pitchFamily="34" charset="0"/>
              </a:rPr>
              <a:t>auf eine</a:t>
            </a:r>
            <a:br>
              <a:rPr lang="de-DE" sz="1600" b="1">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Insolvenzgefahr </a:t>
            </a:r>
            <a:r>
              <a:rPr lang="de-DE" sz="1600" b="1" dirty="0">
                <a:solidFill>
                  <a:srgbClr val="000000"/>
                </a:solidFill>
                <a:latin typeface="Century Gothic" panose="020B0502020202020204" pitchFamily="34" charset="0"/>
              </a:rPr>
              <a:t>hindeuten</a:t>
            </a:r>
            <a:r>
              <a:rPr lang="de-DE" sz="1600" dirty="0">
                <a:solidFill>
                  <a:srgbClr val="000000"/>
                </a:solidFill>
                <a:latin typeface="Century Gothic" panose="020B0502020202020204" pitchFamily="34" charset="0"/>
              </a:rPr>
              <a:t>, muss er auf die eventuellen </a:t>
            </a:r>
            <a:r>
              <a:rPr lang="de-DE" sz="1600" b="1">
                <a:solidFill>
                  <a:srgbClr val="000000"/>
                </a:solidFill>
                <a:latin typeface="Century Gothic" panose="020B0502020202020204" pitchFamily="34" charset="0"/>
              </a:rPr>
              <a:t>insolvenzrechtlichen Verpflichtungen</a:t>
            </a:r>
            <a:br>
              <a:rPr lang="de-DE" sz="1600" b="1">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hinweisen</a:t>
            </a:r>
            <a:r>
              <a:rPr lang="de-DE" sz="1600" dirty="0">
                <a:solidFill>
                  <a:srgbClr val="000000"/>
                </a:solidFill>
                <a:latin typeface="Century Gothic" panose="020B0502020202020204" pitchFamily="34" charset="0"/>
              </a:rPr>
              <a:t>. </a:t>
            </a:r>
          </a:p>
          <a:p>
            <a:pPr>
              <a:lnSpc>
                <a:spcPct val="100000"/>
              </a:lnSpc>
              <a:spcBef>
                <a:spcPts val="600"/>
              </a:spcBef>
              <a:spcAft>
                <a:spcPts val="600"/>
              </a:spcAft>
              <a:defRPr/>
            </a:pPr>
            <a:r>
              <a:rPr lang="de-DE" sz="1600" dirty="0">
                <a:solidFill>
                  <a:srgbClr val="000000"/>
                </a:solidFill>
                <a:latin typeface="Century Gothic" panose="020B0502020202020204" pitchFamily="34" charset="0"/>
              </a:rPr>
              <a:t>Dabei sollte der Abschlussprüfer </a:t>
            </a:r>
            <a:r>
              <a:rPr lang="de-DE" sz="1600" b="1" dirty="0">
                <a:solidFill>
                  <a:srgbClr val="000000"/>
                </a:solidFill>
                <a:latin typeface="Century Gothic" panose="020B0502020202020204" pitchFamily="34" charset="0"/>
              </a:rPr>
              <a:t>konkret</a:t>
            </a:r>
            <a:r>
              <a:rPr lang="de-DE" sz="1600" dirty="0">
                <a:solidFill>
                  <a:srgbClr val="000000"/>
                </a:solidFill>
                <a:latin typeface="Century Gothic" panose="020B0502020202020204" pitchFamily="34" charset="0"/>
              </a:rPr>
              <a:t> sein, im Bezug auf </a:t>
            </a:r>
          </a:p>
          <a:p>
            <a:pPr marL="285750" indent="-285750">
              <a:lnSpc>
                <a:spcPct val="100000"/>
              </a:lnSpc>
              <a:spcBef>
                <a:spcPts val="600"/>
              </a:spcBef>
              <a:spcAft>
                <a:spcPts val="600"/>
              </a:spcAft>
              <a:buFont typeface="Arial" pitchFamily="34" charset="0"/>
              <a:buChar char="•"/>
              <a:defRPr/>
            </a:pPr>
            <a:r>
              <a:rPr lang="de-DE" sz="1600" dirty="0">
                <a:solidFill>
                  <a:srgbClr val="000000"/>
                </a:solidFill>
                <a:latin typeface="Century Gothic" panose="020B0502020202020204" pitchFamily="34" charset="0"/>
              </a:rPr>
              <a:t>die von ihm erkannten Probleme und </a:t>
            </a:r>
          </a:p>
          <a:p>
            <a:pPr marL="285750" indent="-285750">
              <a:lnSpc>
                <a:spcPct val="100000"/>
              </a:lnSpc>
              <a:spcBef>
                <a:spcPts val="600"/>
              </a:spcBef>
              <a:spcAft>
                <a:spcPts val="600"/>
              </a:spcAft>
              <a:buFont typeface="Arial" pitchFamily="34" charset="0"/>
              <a:buChar char="•"/>
              <a:defRPr/>
            </a:pPr>
            <a:r>
              <a:rPr lang="de-DE" sz="1600" dirty="0">
                <a:solidFill>
                  <a:srgbClr val="000000"/>
                </a:solidFill>
                <a:latin typeface="Century Gothic" panose="020B0502020202020204" pitchFamily="34" charset="0"/>
              </a:rPr>
              <a:t>insolvenzrechtlichen Verpflichtungen.</a:t>
            </a:r>
          </a:p>
        </p:txBody>
      </p:sp>
      <p:sp>
        <p:nvSpPr>
          <p:cNvPr id="12" name="Rectangle 2">
            <a:extLst>
              <a:ext uri="{FF2B5EF4-FFF2-40B4-BE49-F238E27FC236}">
                <a16:creationId xmlns:a16="http://schemas.microsoft.com/office/drawing/2014/main" id="{71C4E019-FD78-42C2-A98F-EE2B9917E50D}"/>
              </a:ext>
            </a:extLst>
          </p:cNvPr>
          <p:cNvSpPr txBox="1">
            <a:spLocks/>
          </p:cNvSpPr>
          <p:nvPr/>
        </p:nvSpPr>
        <p:spPr bwMode="auto">
          <a:xfrm>
            <a:off x="1055639" y="407687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9.6.8 Drohende Insolvenz</a:t>
            </a:r>
          </a:p>
        </p:txBody>
      </p:sp>
    </p:spTree>
  </p:cSld>
  <p:clrMapOvr>
    <a:masterClrMapping/>
  </p:clrMapOvr>
  <p:transition spd="slow"/>
</p:sld>
</file>

<file path=ppt/slides/slide3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1FB40785-E6CD-4417-9308-4E68D723B54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01C7B8B9-61D9-43C7-92C5-467566F9586C}"/>
              </a:ext>
            </a:extLst>
          </p:cNvPr>
          <p:cNvSpPr txBox="1">
            <a:spLocks/>
          </p:cNvSpPr>
          <p:nvPr/>
        </p:nvSpPr>
        <p:spPr bwMode="auto">
          <a:xfrm>
            <a:off x="1060002" y="90872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9.7	</a:t>
            </a:r>
            <a:r>
              <a:rPr lang="de-DE" sz="2800" b="1" dirty="0">
                <a:latin typeface="Century Gothic" panose="020B0502020202020204" pitchFamily="34" charset="0"/>
              </a:rPr>
              <a:t>Mängel bei der Ermittlung der vorläufigen Einschätzung</a:t>
            </a:r>
          </a:p>
          <a:p>
            <a:pPr lvl="4">
              <a:spcBef>
                <a:spcPts val="600"/>
              </a:spcBef>
              <a:spcAft>
                <a:spcPts val="600"/>
              </a:spcAft>
              <a:tabLst>
                <a:tab pos="444500" algn="l"/>
              </a:tabLst>
            </a:pPr>
            <a:r>
              <a:rPr lang="de-DE" b="1" dirty="0">
                <a:latin typeface="Century Gothic" panose="020B0502020202020204" pitchFamily="34" charset="0"/>
              </a:rPr>
              <a:t>9.7.1	</a:t>
            </a:r>
            <a:r>
              <a:rPr lang="de-DE" dirty="0">
                <a:latin typeface="Century Gothic" panose="020B0502020202020204" pitchFamily="34" charset="0"/>
              </a:rPr>
              <a:t>Grundsatz</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9.7.2	</a:t>
            </a:r>
            <a:r>
              <a:rPr lang="de-DE" dirty="0">
                <a:latin typeface="Century Gothic" panose="020B0502020202020204" pitchFamily="34" charset="0"/>
              </a:rPr>
              <a:t>Ausnahme 1: Besonderheiten bei der Prüfung von KMU</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9.7.3	</a:t>
            </a:r>
            <a:r>
              <a:rPr lang="de-DE" dirty="0">
                <a:latin typeface="Century Gothic" panose="020B0502020202020204" pitchFamily="34" charset="0"/>
              </a:rPr>
              <a:t>Ausnahme 2: Angemessenheit der Annahme der 	Unternehmensfortführung trotz </a:t>
            </a:r>
            <a:r>
              <a:rPr lang="de-DE">
                <a:latin typeface="Century Gothic" panose="020B0502020202020204" pitchFamily="34" charset="0"/>
              </a:rPr>
              <a:t>fehlender Einschätzung</a:t>
            </a:r>
            <a:br>
              <a:rPr lang="de-DE">
                <a:latin typeface="Century Gothic" panose="020B0502020202020204" pitchFamily="34" charset="0"/>
              </a:rPr>
            </a:br>
            <a:r>
              <a:rPr lang="de-DE">
                <a:latin typeface="Century Gothic" panose="020B0502020202020204" pitchFamily="34" charset="0"/>
              </a:rPr>
              <a:t>	des gesetzlichen </a:t>
            </a:r>
            <a:r>
              <a:rPr lang="de-DE" dirty="0">
                <a:latin typeface="Century Gothic" panose="020B0502020202020204" pitchFamily="34" charset="0"/>
              </a:rPr>
              <a:t>Vertreters</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08CAD926-8BA7-4128-8253-F810B90B376F}"/>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a:extLst>
              <a:ext uri="{FF2B5EF4-FFF2-40B4-BE49-F238E27FC236}">
                <a16:creationId xmlns:a16="http://schemas.microsoft.com/office/drawing/2014/main" id="{4057EC46-5E0C-4CBF-9A08-01EC1C173020}"/>
              </a:ext>
            </a:extLst>
          </p:cNvPr>
          <p:cNvSpPr txBox="1">
            <a:spLocks/>
          </p:cNvSpPr>
          <p:nvPr/>
        </p:nvSpPr>
        <p:spPr bwMode="auto">
          <a:xfrm>
            <a:off x="1055290" y="1069143"/>
            <a:ext cx="10801350" cy="29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9.7 Mängel bei der Ermittlung der vorläufigen Einschätzung</a:t>
            </a:r>
          </a:p>
        </p:txBody>
      </p:sp>
      <p:sp>
        <p:nvSpPr>
          <p:cNvPr id="9" name="Rectangle 2">
            <a:extLst>
              <a:ext uri="{FF2B5EF4-FFF2-40B4-BE49-F238E27FC236}">
                <a16:creationId xmlns:a16="http://schemas.microsoft.com/office/drawing/2014/main" id="{AB9908DE-6B0A-4F81-A06D-B920BC03EDA8}"/>
              </a:ext>
            </a:extLst>
          </p:cNvPr>
          <p:cNvSpPr txBox="1">
            <a:spLocks/>
          </p:cNvSpPr>
          <p:nvPr/>
        </p:nvSpPr>
        <p:spPr bwMode="auto">
          <a:xfrm>
            <a:off x="875612" y="1844601"/>
            <a:ext cx="10972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Bei der Erstellung der </a:t>
            </a:r>
            <a:r>
              <a:rPr lang="de-DE" sz="1600" b="1" dirty="0">
                <a:solidFill>
                  <a:srgbClr val="000000"/>
                </a:solidFill>
                <a:latin typeface="Century Gothic" panose="020B0502020202020204" pitchFamily="34" charset="0"/>
              </a:rPr>
              <a:t>vorläufigen Einschätzung</a:t>
            </a:r>
            <a:r>
              <a:rPr lang="de-DE" sz="1600" dirty="0">
                <a:solidFill>
                  <a:srgbClr val="000000"/>
                </a:solidFill>
                <a:latin typeface="Century Gothic" panose="020B0502020202020204" pitchFamily="34" charset="0"/>
              </a:rPr>
              <a:t> sind die folgenden </a:t>
            </a:r>
            <a:r>
              <a:rPr lang="de-DE" sz="1600" b="1">
                <a:solidFill>
                  <a:srgbClr val="000000"/>
                </a:solidFill>
                <a:latin typeface="Century Gothic" panose="020B0502020202020204" pitchFamily="34" charset="0"/>
              </a:rPr>
              <a:t>zwei Problemfälle</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zu </a:t>
            </a:r>
            <a:r>
              <a:rPr lang="de-DE" sz="1600" dirty="0">
                <a:solidFill>
                  <a:srgbClr val="000000"/>
                </a:solidFill>
                <a:latin typeface="Century Gothic" panose="020B0502020202020204" pitchFamily="34" charset="0"/>
              </a:rPr>
              <a:t>beachten:</a:t>
            </a:r>
          </a:p>
          <a:p>
            <a:pPr marL="442913" indent="-261938">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Umfasst die vorläufige </a:t>
            </a:r>
            <a:r>
              <a:rPr lang="de-DE" sz="1600" b="1" dirty="0">
                <a:solidFill>
                  <a:srgbClr val="000000"/>
                </a:solidFill>
                <a:latin typeface="Century Gothic" panose="020B0502020202020204" pitchFamily="34" charset="0"/>
              </a:rPr>
              <a:t>Einschätzung</a:t>
            </a:r>
            <a:r>
              <a:rPr lang="de-DE" sz="1600" dirty="0">
                <a:solidFill>
                  <a:srgbClr val="000000"/>
                </a:solidFill>
                <a:latin typeface="Century Gothic" panose="020B0502020202020204" pitchFamily="34" charset="0"/>
              </a:rPr>
              <a:t> des gesetzlichen Vertreters </a:t>
            </a:r>
            <a:r>
              <a:rPr lang="de-DE" sz="1600" b="1" dirty="0">
                <a:solidFill>
                  <a:srgbClr val="000000"/>
                </a:solidFill>
                <a:latin typeface="Century Gothic" panose="020B0502020202020204" pitchFamily="34" charset="0"/>
              </a:rPr>
              <a:t>weniger als 12 </a:t>
            </a:r>
            <a:r>
              <a:rPr lang="de-DE" sz="1600" b="1">
                <a:solidFill>
                  <a:srgbClr val="000000"/>
                </a:solidFill>
                <a:latin typeface="Century Gothic" panose="020B0502020202020204" pitchFamily="34" charset="0"/>
              </a:rPr>
              <a:t>Monate</a:t>
            </a:r>
            <a:r>
              <a:rPr lang="de-DE" sz="1600">
                <a:solidFill>
                  <a:srgbClr val="000000"/>
                </a:solidFill>
                <a:latin typeface="Century Gothic" panose="020B0502020202020204" pitchFamily="34" charset="0"/>
              </a:rPr>
              <a: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muss diese nach </a:t>
            </a:r>
            <a:r>
              <a:rPr lang="de-DE" sz="1600" b="1" dirty="0">
                <a:solidFill>
                  <a:srgbClr val="000000"/>
                </a:solidFill>
                <a:latin typeface="Century Gothic" panose="020B0502020202020204" pitchFamily="34" charset="0"/>
              </a:rPr>
              <a:t>Aufforderung</a:t>
            </a:r>
            <a:r>
              <a:rPr lang="de-DE" sz="1600" dirty="0">
                <a:solidFill>
                  <a:srgbClr val="000000"/>
                </a:solidFill>
                <a:latin typeface="Century Gothic" panose="020B0502020202020204" pitchFamily="34" charset="0"/>
              </a:rPr>
              <a:t> durch den Abschlussprüfer </a:t>
            </a:r>
            <a:r>
              <a:rPr lang="de-DE" sz="1600">
                <a:solidFill>
                  <a:srgbClr val="000000"/>
                </a:solidFill>
                <a:latin typeface="Century Gothic" panose="020B0502020202020204" pitchFamily="34" charset="0"/>
              </a:rPr>
              <a:t>entsprechend </a:t>
            </a:r>
            <a:r>
              <a:rPr lang="de-DE" sz="1600" b="1">
                <a:solidFill>
                  <a:srgbClr val="000000"/>
                </a:solidFill>
                <a:latin typeface="Century Gothic" panose="020B0502020202020204" pitchFamily="34" charset="0"/>
              </a:rPr>
              <a:t>ausgedehnt</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werden</a:t>
            </a:r>
            <a:r>
              <a:rPr lang="de-DE" sz="1600" dirty="0">
                <a:solidFill>
                  <a:srgbClr val="000000"/>
                </a:solidFill>
                <a:latin typeface="Century Gothic" panose="020B0502020202020204" pitchFamily="34" charset="0"/>
              </a:rPr>
              <a:t>.</a:t>
            </a:r>
          </a:p>
          <a:p>
            <a:pPr marL="442913" indent="-261938">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Wird von dem gesetzlichen Vertreter </a:t>
            </a:r>
            <a:r>
              <a:rPr lang="de-DE" sz="1600" b="1" dirty="0">
                <a:solidFill>
                  <a:srgbClr val="000000"/>
                </a:solidFill>
                <a:latin typeface="Century Gothic" panose="020B0502020202020204" pitchFamily="34" charset="0"/>
              </a:rPr>
              <a:t>keine</a:t>
            </a:r>
            <a:r>
              <a:rPr lang="de-DE" sz="1600" dirty="0">
                <a:solidFill>
                  <a:srgbClr val="000000"/>
                </a:solidFill>
                <a:latin typeface="Century Gothic" panose="020B0502020202020204" pitchFamily="34" charset="0"/>
              </a:rPr>
              <a:t> angemessene </a:t>
            </a:r>
            <a:r>
              <a:rPr lang="de-DE" sz="1600" b="1" dirty="0">
                <a:solidFill>
                  <a:srgbClr val="000000"/>
                </a:solidFill>
                <a:latin typeface="Century Gothic" panose="020B0502020202020204" pitchFamily="34" charset="0"/>
              </a:rPr>
              <a:t>Einschätzung</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für die</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Fortführbarkeit </a:t>
            </a:r>
            <a:r>
              <a:rPr lang="de-DE" sz="1600" dirty="0">
                <a:solidFill>
                  <a:srgbClr val="000000"/>
                </a:solidFill>
                <a:latin typeface="Century Gothic" panose="020B0502020202020204" pitchFamily="34" charset="0"/>
              </a:rPr>
              <a:t>der Unternehmenstätigkeit vorgelegt, ist es </a:t>
            </a:r>
            <a:r>
              <a:rPr lang="de-DE" sz="1600" b="1" dirty="0">
                <a:solidFill>
                  <a:srgbClr val="000000"/>
                </a:solidFill>
                <a:latin typeface="Century Gothic" panose="020B0502020202020204" pitchFamily="34" charset="0"/>
              </a:rPr>
              <a:t>nicht</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Aufgabe des</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Abschlussprüfers</a:t>
            </a:r>
            <a:r>
              <a:rPr lang="de-DE" sz="1600" dirty="0">
                <a:solidFill>
                  <a:srgbClr val="000000"/>
                </a:solidFill>
                <a:latin typeface="Century Gothic" panose="020B0502020202020204" pitchFamily="34" charset="0"/>
              </a:rPr>
              <a:t>, eine solche zu erstellen.</a:t>
            </a:r>
          </a:p>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A8)</a:t>
            </a:r>
          </a:p>
          <a:p>
            <a:pPr marL="361950" lvl="1" indent="0" eaLnBrk="1" hangingPunct="1">
              <a:lnSpc>
                <a:spcPct val="100000"/>
              </a:lnSpc>
              <a:spcBef>
                <a:spcPts val="600"/>
              </a:spcBef>
              <a:spcAft>
                <a:spcPts val="600"/>
              </a:spcAft>
              <a:buFont typeface="Arial" charset="0"/>
              <a:buNone/>
              <a:defRPr/>
            </a:pPr>
            <a:endParaRPr lang="de-DE" altLang="de-DE" sz="1600" b="1" dirty="0">
              <a:solidFill>
                <a:prstClr val="black"/>
              </a:solidFill>
              <a:latin typeface="Century Gothic" pitchFamily="34" charset="0"/>
              <a:cs typeface="Arial" charset="0"/>
            </a:endParaRPr>
          </a:p>
          <a:p>
            <a:pPr>
              <a:lnSpc>
                <a:spcPct val="100000"/>
              </a:lnSpc>
              <a:spcBef>
                <a:spcPts val="600"/>
              </a:spcBef>
              <a:spcAft>
                <a:spcPts val="600"/>
              </a:spcAft>
              <a:defRPr/>
            </a:pPr>
            <a:endParaRPr lang="de-DE" altLang="de-DE" sz="1600" b="1" dirty="0">
              <a:solidFill>
                <a:prstClr val="black"/>
              </a:solidFill>
              <a:latin typeface="Century Gothic" pitchFamily="34" charset="0"/>
              <a:cs typeface="Arial" charset="0"/>
            </a:endParaRPr>
          </a:p>
        </p:txBody>
      </p:sp>
      <p:sp>
        <p:nvSpPr>
          <p:cNvPr id="8" name="Rectangle 3">
            <a:extLst>
              <a:ext uri="{FF2B5EF4-FFF2-40B4-BE49-F238E27FC236}">
                <a16:creationId xmlns:a16="http://schemas.microsoft.com/office/drawing/2014/main" id="{C797DC5D-DFA3-4084-A453-9C9A4A83DD61}"/>
              </a:ext>
            </a:extLst>
          </p:cNvPr>
          <p:cNvSpPr>
            <a:spLocks noGrp="1"/>
          </p:cNvSpPr>
          <p:nvPr>
            <p:ph idx="4294967295"/>
          </p:nvPr>
        </p:nvSpPr>
        <p:spPr>
          <a:xfrm>
            <a:off x="966180" y="1430338"/>
            <a:ext cx="10953750" cy="339725"/>
          </a:xfrm>
          <a:prstGeom prst="rect">
            <a:avLst/>
          </a:prstGeom>
        </p:spPr>
        <p:txBody>
          <a:body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9.7.1 Grundsatz</a:t>
            </a:r>
          </a:p>
        </p:txBody>
      </p:sp>
      <p:sp>
        <p:nvSpPr>
          <p:cNvPr id="12" name="Textfeld 1">
            <a:extLst>
              <a:ext uri="{FF2B5EF4-FFF2-40B4-BE49-F238E27FC236}">
                <a16:creationId xmlns:a16="http://schemas.microsoft.com/office/drawing/2014/main" id="{CE40F338-DDC6-49D5-84AD-FFFA7A64E50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2.3.2 Spektrum inhärenter Risiken bei Schätzwerten</a:t>
            </a:r>
          </a:p>
        </p:txBody>
      </p:sp>
      <p:cxnSp>
        <p:nvCxnSpPr>
          <p:cNvPr id="62" name="Gerade Verbindung mit Pfeil 61">
            <a:extLst>
              <a:ext uri="{FF2B5EF4-FFF2-40B4-BE49-F238E27FC236}">
                <a16:creationId xmlns:a16="http://schemas.microsoft.com/office/drawing/2014/main" id="{E945CA50-E21F-40CF-8871-C73ADDB464A4}"/>
              </a:ext>
            </a:extLst>
          </p:cNvPr>
          <p:cNvCxnSpPr/>
          <p:nvPr/>
        </p:nvCxnSpPr>
        <p:spPr>
          <a:xfrm>
            <a:off x="4229271" y="5613746"/>
            <a:ext cx="4926842" cy="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B0C744EE-5DC8-4EDF-9C64-E975636B1279}"/>
              </a:ext>
            </a:extLst>
          </p:cNvPr>
          <p:cNvCxnSpPr/>
          <p:nvPr/>
        </p:nvCxnSpPr>
        <p:spPr>
          <a:xfrm flipV="1">
            <a:off x="4231460" y="2515705"/>
            <a:ext cx="0" cy="3098041"/>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feld 63">
            <a:extLst>
              <a:ext uri="{FF2B5EF4-FFF2-40B4-BE49-F238E27FC236}">
                <a16:creationId xmlns:a16="http://schemas.microsoft.com/office/drawing/2014/main" id="{3537A21A-12E9-4D76-A50B-047445EEA5B4}"/>
              </a:ext>
            </a:extLst>
          </p:cNvPr>
          <p:cNvSpPr txBox="1"/>
          <p:nvPr/>
        </p:nvSpPr>
        <p:spPr>
          <a:xfrm>
            <a:off x="8191160" y="5721815"/>
            <a:ext cx="2025545" cy="600164"/>
          </a:xfrm>
          <a:prstGeom prst="rect">
            <a:avLst/>
          </a:prstGeom>
          <a:noFill/>
        </p:spPr>
        <p:txBody>
          <a:bodyPr wrap="square" rtlCol="0">
            <a:spAutoFit/>
          </a:bodyPr>
          <a:lstStyle/>
          <a:p>
            <a:r>
              <a:rPr lang="de-DE" sz="1000" b="1" dirty="0">
                <a:latin typeface="Century Gothic" panose="020B0502020202020204" pitchFamily="34" charset="0"/>
              </a:rPr>
              <a:t>WAHRSCHEINLICHKEIT</a:t>
            </a:r>
            <a:br>
              <a:rPr lang="de-DE" sz="1000" b="1" dirty="0">
                <a:latin typeface="Century Gothic" panose="020B0502020202020204" pitchFamily="34" charset="0"/>
              </a:rPr>
            </a:br>
            <a:r>
              <a:rPr lang="de-DE" sz="900" b="1" dirty="0">
                <a:latin typeface="Century Gothic" panose="020B0502020202020204" pitchFamily="34" charset="0"/>
              </a:rPr>
              <a:t>fehlerhafter Darstellungen</a:t>
            </a:r>
            <a:br>
              <a:rPr lang="de-DE" sz="900" b="1" dirty="0">
                <a:latin typeface="Century Gothic" panose="020B0502020202020204" pitchFamily="34" charset="0"/>
              </a:rPr>
            </a:br>
            <a:r>
              <a:rPr lang="de-DE" sz="700" dirty="0">
                <a:latin typeface="Century Gothic" panose="020B0502020202020204" pitchFamily="34" charset="0"/>
              </a:rPr>
              <a:t>(Wie hoch ist die Wahrscheinlichkeit, dass das Risiko eintritt?)</a:t>
            </a:r>
            <a:endParaRPr lang="de-DE" sz="1000" dirty="0">
              <a:latin typeface="Century Gothic" panose="020B0502020202020204" pitchFamily="34" charset="0"/>
            </a:endParaRPr>
          </a:p>
        </p:txBody>
      </p:sp>
      <p:sp>
        <p:nvSpPr>
          <p:cNvPr id="65" name="Textfeld 64">
            <a:extLst>
              <a:ext uri="{FF2B5EF4-FFF2-40B4-BE49-F238E27FC236}">
                <a16:creationId xmlns:a16="http://schemas.microsoft.com/office/drawing/2014/main" id="{90E825E4-A5CE-4B9F-9722-EF4015C58B3C}"/>
              </a:ext>
            </a:extLst>
          </p:cNvPr>
          <p:cNvSpPr txBox="1"/>
          <p:nvPr/>
        </p:nvSpPr>
        <p:spPr>
          <a:xfrm>
            <a:off x="2241096" y="1823561"/>
            <a:ext cx="1943784" cy="784830"/>
          </a:xfrm>
          <a:prstGeom prst="rect">
            <a:avLst/>
          </a:prstGeom>
          <a:noFill/>
        </p:spPr>
        <p:txBody>
          <a:bodyPr wrap="square" rtlCol="0">
            <a:spAutoFit/>
          </a:bodyPr>
          <a:lstStyle/>
          <a:p>
            <a:r>
              <a:rPr lang="de-DE" sz="1050" b="1" dirty="0">
                <a:latin typeface="Century Gothic" panose="020B0502020202020204" pitchFamily="34" charset="0"/>
              </a:rPr>
              <a:t>AUSMASS </a:t>
            </a:r>
            <a:br>
              <a:rPr lang="de-DE" sz="1050" b="1" dirty="0">
                <a:latin typeface="Century Gothic" panose="020B0502020202020204" pitchFamily="34" charset="0"/>
              </a:rPr>
            </a:br>
            <a:r>
              <a:rPr lang="de-DE" sz="1050" b="1" dirty="0">
                <a:latin typeface="Century Gothic" panose="020B0502020202020204" pitchFamily="34" charset="0"/>
              </a:rPr>
              <a:t>fehlerhafter Darstellungen</a:t>
            </a:r>
            <a:br>
              <a:rPr lang="de-DE" sz="1050" b="1" dirty="0">
                <a:latin typeface="Century Gothic" panose="020B0502020202020204" pitchFamily="34" charset="0"/>
              </a:rPr>
            </a:br>
            <a:r>
              <a:rPr lang="de-DE" sz="800" dirty="0">
                <a:latin typeface="Century Gothic" panose="020B0502020202020204" pitchFamily="34" charset="0"/>
              </a:rPr>
              <a:t>(wenn das Risiko eintritt, wie hoch wären die finanziellen Auswirkungen ?)</a:t>
            </a:r>
            <a:endParaRPr lang="de-DE" sz="1050" dirty="0">
              <a:latin typeface="Century Gothic" panose="020B0502020202020204" pitchFamily="34" charset="0"/>
            </a:endParaRPr>
          </a:p>
        </p:txBody>
      </p:sp>
      <p:sp>
        <p:nvSpPr>
          <p:cNvPr id="66" name="Textfeld 65">
            <a:extLst>
              <a:ext uri="{FF2B5EF4-FFF2-40B4-BE49-F238E27FC236}">
                <a16:creationId xmlns:a16="http://schemas.microsoft.com/office/drawing/2014/main" id="{B9AEF96C-917B-4867-A097-A513290389EA}"/>
              </a:ext>
            </a:extLst>
          </p:cNvPr>
          <p:cNvSpPr txBox="1"/>
          <p:nvPr/>
        </p:nvSpPr>
        <p:spPr>
          <a:xfrm>
            <a:off x="3518440" y="3194068"/>
            <a:ext cx="580966" cy="276999"/>
          </a:xfrm>
          <a:prstGeom prst="rect">
            <a:avLst/>
          </a:prstGeom>
          <a:noFill/>
        </p:spPr>
        <p:txBody>
          <a:bodyPr wrap="square" rtlCol="0">
            <a:spAutoFit/>
          </a:bodyPr>
          <a:lstStyle/>
          <a:p>
            <a:r>
              <a:rPr lang="de-DE" sz="1200" b="1" dirty="0">
                <a:latin typeface="Century Gothic" panose="020B0502020202020204" pitchFamily="34" charset="0"/>
              </a:rPr>
              <a:t>hoch</a:t>
            </a:r>
          </a:p>
        </p:txBody>
      </p:sp>
      <p:sp>
        <p:nvSpPr>
          <p:cNvPr id="67" name="Textfeld 66">
            <a:extLst>
              <a:ext uri="{FF2B5EF4-FFF2-40B4-BE49-F238E27FC236}">
                <a16:creationId xmlns:a16="http://schemas.microsoft.com/office/drawing/2014/main" id="{65923077-0B74-4AFE-89EE-6816BC998071}"/>
              </a:ext>
            </a:extLst>
          </p:cNvPr>
          <p:cNvSpPr txBox="1"/>
          <p:nvPr/>
        </p:nvSpPr>
        <p:spPr>
          <a:xfrm>
            <a:off x="3368711" y="5151890"/>
            <a:ext cx="751539" cy="276999"/>
          </a:xfrm>
          <a:prstGeom prst="rect">
            <a:avLst/>
          </a:prstGeom>
          <a:noFill/>
        </p:spPr>
        <p:txBody>
          <a:bodyPr wrap="square" rtlCol="0">
            <a:spAutoFit/>
          </a:bodyPr>
          <a:lstStyle/>
          <a:p>
            <a:r>
              <a:rPr lang="de-DE" sz="1200" b="1" dirty="0">
                <a:latin typeface="Century Gothic" panose="020B0502020202020204" pitchFamily="34" charset="0"/>
              </a:rPr>
              <a:t>niedrig</a:t>
            </a:r>
          </a:p>
        </p:txBody>
      </p:sp>
      <p:cxnSp>
        <p:nvCxnSpPr>
          <p:cNvPr id="68" name="Gerader Verbinder 67">
            <a:extLst>
              <a:ext uri="{FF2B5EF4-FFF2-40B4-BE49-F238E27FC236}">
                <a16:creationId xmlns:a16="http://schemas.microsoft.com/office/drawing/2014/main" id="{B22F9C47-70AF-4E91-8164-4201C1980A5D}"/>
              </a:ext>
            </a:extLst>
          </p:cNvPr>
          <p:cNvCxnSpPr>
            <a:cxnSpLocks/>
          </p:cNvCxnSpPr>
          <p:nvPr/>
        </p:nvCxnSpPr>
        <p:spPr>
          <a:xfrm>
            <a:off x="4049840" y="5316361"/>
            <a:ext cx="161675"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FF64EE10-BD38-4100-AD0A-1959FB0A3C9E}"/>
              </a:ext>
            </a:extLst>
          </p:cNvPr>
          <p:cNvSpPr txBox="1"/>
          <p:nvPr/>
        </p:nvSpPr>
        <p:spPr>
          <a:xfrm>
            <a:off x="1487488" y="1157106"/>
            <a:ext cx="8687087" cy="378307"/>
          </a:xfrm>
          <a:prstGeom prst="roundRect">
            <a:avLst/>
          </a:prstGeom>
          <a:solidFill>
            <a:srgbClr val="00B0F0"/>
          </a:solidFill>
        </p:spPr>
        <p:txBody>
          <a:bodyPr wrap="square" rtlCol="0" anchor="ctr" anchorCtr="1">
            <a:noAutofit/>
          </a:bodyPr>
          <a:lstStyle/>
          <a:p>
            <a:pPr algn="ctr"/>
            <a:r>
              <a:rPr lang="de-DE" sz="1200" b="1" dirty="0">
                <a:solidFill>
                  <a:schemeClr val="bg1"/>
                </a:solidFill>
                <a:latin typeface="Century Gothic" panose="020B0502020202020204" pitchFamily="34" charset="0"/>
              </a:rPr>
              <a:t>Inhärente Risiken „R“ sind in Abhängigkeit von individueller Einschätzung einzutragen</a:t>
            </a:r>
          </a:p>
        </p:txBody>
      </p:sp>
      <p:sp>
        <p:nvSpPr>
          <p:cNvPr id="70" name="Textfeld 69">
            <a:extLst>
              <a:ext uri="{FF2B5EF4-FFF2-40B4-BE49-F238E27FC236}">
                <a16:creationId xmlns:a16="http://schemas.microsoft.com/office/drawing/2014/main" id="{CCAC4293-8BA0-4143-8EAF-8F1289312648}"/>
              </a:ext>
            </a:extLst>
          </p:cNvPr>
          <p:cNvSpPr txBox="1"/>
          <p:nvPr/>
        </p:nvSpPr>
        <p:spPr>
          <a:xfrm>
            <a:off x="4211515" y="5666259"/>
            <a:ext cx="821915" cy="276999"/>
          </a:xfrm>
          <a:prstGeom prst="rect">
            <a:avLst/>
          </a:prstGeom>
          <a:noFill/>
        </p:spPr>
        <p:txBody>
          <a:bodyPr wrap="square" rtlCol="0">
            <a:spAutoFit/>
          </a:bodyPr>
          <a:lstStyle/>
          <a:p>
            <a:r>
              <a:rPr lang="de-DE" sz="1200" b="1" dirty="0">
                <a:latin typeface="Century Gothic" panose="020B0502020202020204" pitchFamily="34" charset="0"/>
              </a:rPr>
              <a:t>niedrig</a:t>
            </a:r>
          </a:p>
        </p:txBody>
      </p:sp>
      <p:sp>
        <p:nvSpPr>
          <p:cNvPr id="71" name="Textfeld 70">
            <a:extLst>
              <a:ext uri="{FF2B5EF4-FFF2-40B4-BE49-F238E27FC236}">
                <a16:creationId xmlns:a16="http://schemas.microsoft.com/office/drawing/2014/main" id="{1D739AD2-2B2C-402B-8302-088B87D6A8E1}"/>
              </a:ext>
            </a:extLst>
          </p:cNvPr>
          <p:cNvSpPr txBox="1"/>
          <p:nvPr/>
        </p:nvSpPr>
        <p:spPr>
          <a:xfrm>
            <a:off x="7608168" y="5648369"/>
            <a:ext cx="629594" cy="276999"/>
          </a:xfrm>
          <a:prstGeom prst="rect">
            <a:avLst/>
          </a:prstGeom>
          <a:noFill/>
        </p:spPr>
        <p:txBody>
          <a:bodyPr wrap="square" rtlCol="0">
            <a:spAutoFit/>
          </a:bodyPr>
          <a:lstStyle/>
          <a:p>
            <a:r>
              <a:rPr lang="de-DE" sz="1200" b="1" dirty="0">
                <a:latin typeface="Century Gothic" panose="020B0502020202020204" pitchFamily="34" charset="0"/>
              </a:rPr>
              <a:t>hoch</a:t>
            </a:r>
          </a:p>
        </p:txBody>
      </p:sp>
      <p:sp>
        <p:nvSpPr>
          <p:cNvPr id="72" name="Rechteck 71">
            <a:extLst>
              <a:ext uri="{FF2B5EF4-FFF2-40B4-BE49-F238E27FC236}">
                <a16:creationId xmlns:a16="http://schemas.microsoft.com/office/drawing/2014/main" id="{11FE10CE-A1CF-4463-B868-8D3B06B8247B}"/>
              </a:ext>
            </a:extLst>
          </p:cNvPr>
          <p:cNvSpPr/>
          <p:nvPr/>
        </p:nvSpPr>
        <p:spPr>
          <a:xfrm>
            <a:off x="4306901" y="3161107"/>
            <a:ext cx="1879129" cy="1077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Century Gothic" panose="020B0502020202020204" pitchFamily="34" charset="0"/>
            </a:endParaRPr>
          </a:p>
        </p:txBody>
      </p:sp>
      <p:sp>
        <p:nvSpPr>
          <p:cNvPr id="73" name="Rechteck 72">
            <a:extLst>
              <a:ext uri="{FF2B5EF4-FFF2-40B4-BE49-F238E27FC236}">
                <a16:creationId xmlns:a16="http://schemas.microsoft.com/office/drawing/2014/main" id="{488CD09B-84D0-4D39-A18B-FA58D9D3D7F6}"/>
              </a:ext>
            </a:extLst>
          </p:cNvPr>
          <p:cNvSpPr/>
          <p:nvPr/>
        </p:nvSpPr>
        <p:spPr>
          <a:xfrm>
            <a:off x="4306901" y="4352631"/>
            <a:ext cx="1879129" cy="107762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74" name="Rechteck 73">
            <a:extLst>
              <a:ext uri="{FF2B5EF4-FFF2-40B4-BE49-F238E27FC236}">
                <a16:creationId xmlns:a16="http://schemas.microsoft.com/office/drawing/2014/main" id="{C96C0E3F-58F7-4143-9088-95F212CCC937}"/>
              </a:ext>
            </a:extLst>
          </p:cNvPr>
          <p:cNvSpPr/>
          <p:nvPr/>
        </p:nvSpPr>
        <p:spPr>
          <a:xfrm>
            <a:off x="6387627" y="4363000"/>
            <a:ext cx="1879129" cy="1077624"/>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75" name="Rechteck 74">
            <a:extLst>
              <a:ext uri="{FF2B5EF4-FFF2-40B4-BE49-F238E27FC236}">
                <a16:creationId xmlns:a16="http://schemas.microsoft.com/office/drawing/2014/main" id="{72B11A24-B30D-4B50-A7D0-9ED4BB13E6F4}"/>
              </a:ext>
            </a:extLst>
          </p:cNvPr>
          <p:cNvSpPr/>
          <p:nvPr/>
        </p:nvSpPr>
        <p:spPr>
          <a:xfrm>
            <a:off x="6387627" y="3161107"/>
            <a:ext cx="1879129" cy="1077624"/>
          </a:xfrm>
          <a:prstGeom prst="rect">
            <a:avLst/>
          </a:prstGeom>
          <a:solidFill>
            <a:srgbClr val="F2DB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76" name="Explosion: 8 Zacken 75">
            <a:extLst>
              <a:ext uri="{FF2B5EF4-FFF2-40B4-BE49-F238E27FC236}">
                <a16:creationId xmlns:a16="http://schemas.microsoft.com/office/drawing/2014/main" id="{76BE5F9C-B65F-4E74-8D95-F3F3C56B8C7D}"/>
              </a:ext>
            </a:extLst>
          </p:cNvPr>
          <p:cNvSpPr/>
          <p:nvPr/>
        </p:nvSpPr>
        <p:spPr>
          <a:xfrm>
            <a:off x="4566960" y="4526058"/>
            <a:ext cx="369116" cy="413334"/>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dirty="0">
                <a:latin typeface="Century Gothic" panose="020B0502020202020204" pitchFamily="34" charset="0"/>
              </a:rPr>
              <a:t>R1</a:t>
            </a:r>
          </a:p>
        </p:txBody>
      </p:sp>
      <p:sp>
        <p:nvSpPr>
          <p:cNvPr id="77" name="Explosion: 8 Zacken 76">
            <a:extLst>
              <a:ext uri="{FF2B5EF4-FFF2-40B4-BE49-F238E27FC236}">
                <a16:creationId xmlns:a16="http://schemas.microsoft.com/office/drawing/2014/main" id="{B1F17911-7699-48B0-9BEE-AD124C0D54A4}"/>
              </a:ext>
            </a:extLst>
          </p:cNvPr>
          <p:cNvSpPr/>
          <p:nvPr/>
        </p:nvSpPr>
        <p:spPr>
          <a:xfrm>
            <a:off x="5794031" y="3929445"/>
            <a:ext cx="369116" cy="413334"/>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dirty="0">
                <a:latin typeface="Century Gothic" panose="020B0502020202020204" pitchFamily="34" charset="0"/>
              </a:rPr>
              <a:t>R3</a:t>
            </a:r>
          </a:p>
        </p:txBody>
      </p:sp>
      <p:sp>
        <p:nvSpPr>
          <p:cNvPr id="78" name="Explosion: 8 Zacken 77">
            <a:extLst>
              <a:ext uri="{FF2B5EF4-FFF2-40B4-BE49-F238E27FC236}">
                <a16:creationId xmlns:a16="http://schemas.microsoft.com/office/drawing/2014/main" id="{B357B028-6673-43CE-8617-A157DB51151D}"/>
              </a:ext>
            </a:extLst>
          </p:cNvPr>
          <p:cNvSpPr/>
          <p:nvPr/>
        </p:nvSpPr>
        <p:spPr>
          <a:xfrm>
            <a:off x="6675138" y="4782428"/>
            <a:ext cx="369116" cy="413334"/>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dirty="0">
                <a:latin typeface="Century Gothic" panose="020B0502020202020204" pitchFamily="34" charset="0"/>
              </a:rPr>
              <a:t>R5</a:t>
            </a:r>
          </a:p>
        </p:txBody>
      </p:sp>
      <p:sp>
        <p:nvSpPr>
          <p:cNvPr id="79" name="Explosion: 8 Zacken 78">
            <a:extLst>
              <a:ext uri="{FF2B5EF4-FFF2-40B4-BE49-F238E27FC236}">
                <a16:creationId xmlns:a16="http://schemas.microsoft.com/office/drawing/2014/main" id="{5000F447-944A-4507-AA60-E2ED375BCAC4}"/>
              </a:ext>
            </a:extLst>
          </p:cNvPr>
          <p:cNvSpPr/>
          <p:nvPr/>
        </p:nvSpPr>
        <p:spPr>
          <a:xfrm>
            <a:off x="7765586" y="3404055"/>
            <a:ext cx="369116" cy="413334"/>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dirty="0">
                <a:solidFill>
                  <a:schemeClr val="bg1"/>
                </a:solidFill>
                <a:latin typeface="Century Gothic" panose="020B0502020202020204" pitchFamily="34" charset="0"/>
              </a:rPr>
              <a:t>R6</a:t>
            </a:r>
          </a:p>
        </p:txBody>
      </p:sp>
      <p:sp>
        <p:nvSpPr>
          <p:cNvPr id="80" name="Explosion: 8 Zacken 79">
            <a:extLst>
              <a:ext uri="{FF2B5EF4-FFF2-40B4-BE49-F238E27FC236}">
                <a16:creationId xmlns:a16="http://schemas.microsoft.com/office/drawing/2014/main" id="{D2ADA02B-6877-4DD3-9624-C2A34D65E1D5}"/>
              </a:ext>
            </a:extLst>
          </p:cNvPr>
          <p:cNvSpPr/>
          <p:nvPr/>
        </p:nvSpPr>
        <p:spPr>
          <a:xfrm>
            <a:off x="5014775" y="3610722"/>
            <a:ext cx="369116" cy="413334"/>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dirty="0">
                <a:latin typeface="Century Gothic" panose="020B0502020202020204" pitchFamily="34" charset="0"/>
              </a:rPr>
              <a:t>R2</a:t>
            </a:r>
          </a:p>
        </p:txBody>
      </p:sp>
      <p:sp>
        <p:nvSpPr>
          <p:cNvPr id="81" name="Explosion: 8 Zacken 80">
            <a:extLst>
              <a:ext uri="{FF2B5EF4-FFF2-40B4-BE49-F238E27FC236}">
                <a16:creationId xmlns:a16="http://schemas.microsoft.com/office/drawing/2014/main" id="{FA538671-3018-4458-9A56-E55FD938DA0C}"/>
              </a:ext>
            </a:extLst>
          </p:cNvPr>
          <p:cNvSpPr/>
          <p:nvPr/>
        </p:nvSpPr>
        <p:spPr>
          <a:xfrm>
            <a:off x="6684374" y="3998519"/>
            <a:ext cx="369116" cy="413334"/>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dirty="0">
                <a:solidFill>
                  <a:schemeClr val="bg1"/>
                </a:solidFill>
                <a:latin typeface="Century Gothic" panose="020B0502020202020204" pitchFamily="34" charset="0"/>
              </a:rPr>
              <a:t>R4</a:t>
            </a:r>
          </a:p>
        </p:txBody>
      </p:sp>
      <p:sp>
        <p:nvSpPr>
          <p:cNvPr id="82" name="Rechteck 81">
            <a:extLst>
              <a:ext uri="{FF2B5EF4-FFF2-40B4-BE49-F238E27FC236}">
                <a16:creationId xmlns:a16="http://schemas.microsoft.com/office/drawing/2014/main" id="{0AE7423D-6EFC-47B6-91C6-2B0812A119AF}"/>
              </a:ext>
            </a:extLst>
          </p:cNvPr>
          <p:cNvSpPr/>
          <p:nvPr/>
        </p:nvSpPr>
        <p:spPr>
          <a:xfrm>
            <a:off x="8394157" y="2578407"/>
            <a:ext cx="1780421" cy="14201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rgbClr val="FF0000"/>
                </a:solidFill>
                <a:latin typeface="Century Gothic" panose="020B0502020202020204" pitchFamily="34" charset="0"/>
              </a:rPr>
              <a:t>Bedeutsame Risiken</a:t>
            </a:r>
            <a:br>
              <a:rPr lang="de-DE" sz="1200" b="1" dirty="0">
                <a:solidFill>
                  <a:srgbClr val="FF0000"/>
                </a:solidFill>
                <a:latin typeface="Century Gothic" panose="020B0502020202020204" pitchFamily="34" charset="0"/>
              </a:rPr>
            </a:br>
            <a:r>
              <a:rPr lang="de-DE" sz="1000" dirty="0">
                <a:solidFill>
                  <a:schemeClr val="tx1"/>
                </a:solidFill>
                <a:latin typeface="Century Gothic" panose="020B0502020202020204" pitchFamily="34" charset="0"/>
              </a:rPr>
              <a:t>(Inhärente Risiken, die nahe am </a:t>
            </a:r>
            <a:r>
              <a:rPr lang="de-DE" sz="1000">
                <a:solidFill>
                  <a:schemeClr val="tx1"/>
                </a:solidFill>
                <a:latin typeface="Century Gothic" panose="020B0502020202020204" pitchFamily="34" charset="0"/>
              </a:rPr>
              <a:t>oberen Ende des </a:t>
            </a:r>
            <a:r>
              <a:rPr lang="de-DE" sz="1000" dirty="0">
                <a:solidFill>
                  <a:schemeClr val="tx1"/>
                </a:solidFill>
                <a:latin typeface="Century Gothic" panose="020B0502020202020204" pitchFamily="34" charset="0"/>
              </a:rPr>
              <a:t>Spektrums liegen)</a:t>
            </a:r>
          </a:p>
          <a:p>
            <a:r>
              <a:rPr lang="de-DE" sz="1000" dirty="0">
                <a:solidFill>
                  <a:schemeClr val="tx1"/>
                </a:solidFill>
                <a:latin typeface="Century Gothic" panose="020B0502020202020204" pitchFamily="34" charset="0"/>
              </a:rPr>
              <a:t>erfordern</a:t>
            </a:r>
          </a:p>
          <a:p>
            <a:r>
              <a:rPr lang="de-DE" sz="1000" dirty="0">
                <a:solidFill>
                  <a:schemeClr val="tx1"/>
                </a:solidFill>
                <a:latin typeface="Century Gothic" panose="020B0502020202020204" pitchFamily="34" charset="0"/>
              </a:rPr>
              <a:t>besondere Aufmerksamkeit </a:t>
            </a:r>
          </a:p>
        </p:txBody>
      </p:sp>
      <p:pic>
        <p:nvPicPr>
          <p:cNvPr id="83" name="Grafik 82" descr="Gehirn im Kopf">
            <a:extLst>
              <a:ext uri="{FF2B5EF4-FFF2-40B4-BE49-F238E27FC236}">
                <a16:creationId xmlns:a16="http://schemas.microsoft.com/office/drawing/2014/main" id="{48FCDEC4-B4C5-4FEA-9B21-8FD622BC8E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1469" y="3384512"/>
            <a:ext cx="590408" cy="590408"/>
          </a:xfrm>
          <a:prstGeom prst="rect">
            <a:avLst/>
          </a:prstGeom>
        </p:spPr>
      </p:pic>
      <p:sp>
        <p:nvSpPr>
          <p:cNvPr id="84" name="Pfeil: nach rechts 83">
            <a:extLst>
              <a:ext uri="{FF2B5EF4-FFF2-40B4-BE49-F238E27FC236}">
                <a16:creationId xmlns:a16="http://schemas.microsoft.com/office/drawing/2014/main" id="{A9E29223-416B-46AB-9C8E-317D7499045C}"/>
              </a:ext>
            </a:extLst>
          </p:cNvPr>
          <p:cNvSpPr/>
          <p:nvPr/>
        </p:nvSpPr>
        <p:spPr>
          <a:xfrm>
            <a:off x="1598919" y="3339919"/>
            <a:ext cx="1584000" cy="3600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chemeClr val="tx1"/>
                </a:solidFill>
                <a:latin typeface="Century Gothic" panose="020B0502020202020204" pitchFamily="34" charset="0"/>
              </a:rPr>
              <a:t>Schätzunsicherheit</a:t>
            </a:r>
          </a:p>
        </p:txBody>
      </p:sp>
      <p:sp>
        <p:nvSpPr>
          <p:cNvPr id="85" name="Pfeil: nach rechts 84">
            <a:extLst>
              <a:ext uri="{FF2B5EF4-FFF2-40B4-BE49-F238E27FC236}">
                <a16:creationId xmlns:a16="http://schemas.microsoft.com/office/drawing/2014/main" id="{50F84430-155B-4B44-8234-F44F059BEB6C}"/>
              </a:ext>
            </a:extLst>
          </p:cNvPr>
          <p:cNvSpPr/>
          <p:nvPr/>
        </p:nvSpPr>
        <p:spPr>
          <a:xfrm>
            <a:off x="1594847" y="3789040"/>
            <a:ext cx="1584000" cy="3600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chemeClr val="tx1"/>
                </a:solidFill>
                <a:latin typeface="Century Gothic" panose="020B0502020202020204" pitchFamily="34" charset="0"/>
              </a:rPr>
              <a:t>Komplexität</a:t>
            </a:r>
          </a:p>
        </p:txBody>
      </p:sp>
      <p:sp>
        <p:nvSpPr>
          <p:cNvPr id="86" name="Pfeil: nach rechts 85">
            <a:extLst>
              <a:ext uri="{FF2B5EF4-FFF2-40B4-BE49-F238E27FC236}">
                <a16:creationId xmlns:a16="http://schemas.microsoft.com/office/drawing/2014/main" id="{02F1FC09-A42F-4BD6-A45F-6A01228977D9}"/>
              </a:ext>
            </a:extLst>
          </p:cNvPr>
          <p:cNvSpPr/>
          <p:nvPr/>
        </p:nvSpPr>
        <p:spPr>
          <a:xfrm>
            <a:off x="1599537" y="4283088"/>
            <a:ext cx="1584000" cy="3600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chemeClr val="tx1"/>
                </a:solidFill>
                <a:latin typeface="Century Gothic" panose="020B0502020202020204" pitchFamily="34" charset="0"/>
              </a:rPr>
              <a:t>Subjektivität</a:t>
            </a:r>
          </a:p>
        </p:txBody>
      </p:sp>
      <p:sp>
        <p:nvSpPr>
          <p:cNvPr id="87" name="Pfeil: nach rechts 86">
            <a:extLst>
              <a:ext uri="{FF2B5EF4-FFF2-40B4-BE49-F238E27FC236}">
                <a16:creationId xmlns:a16="http://schemas.microsoft.com/office/drawing/2014/main" id="{3A7715FA-F12D-41E2-9519-6173191EBEE1}"/>
              </a:ext>
            </a:extLst>
          </p:cNvPr>
          <p:cNvSpPr/>
          <p:nvPr/>
        </p:nvSpPr>
        <p:spPr>
          <a:xfrm>
            <a:off x="1599537" y="4745240"/>
            <a:ext cx="1584000" cy="3600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chemeClr val="tx1"/>
                </a:solidFill>
                <a:latin typeface="Century Gothic" panose="020B0502020202020204" pitchFamily="34" charset="0"/>
              </a:rPr>
              <a:t>Sonstige Risikofaktoren</a:t>
            </a:r>
          </a:p>
        </p:txBody>
      </p:sp>
      <p:sp>
        <p:nvSpPr>
          <p:cNvPr id="88" name="Rechteck: abgerundete Ecken 87">
            <a:extLst>
              <a:ext uri="{FF2B5EF4-FFF2-40B4-BE49-F238E27FC236}">
                <a16:creationId xmlns:a16="http://schemas.microsoft.com/office/drawing/2014/main" id="{77E377EF-07E5-46E7-8D2B-9C06C471319A}"/>
              </a:ext>
            </a:extLst>
          </p:cNvPr>
          <p:cNvSpPr/>
          <p:nvPr/>
        </p:nvSpPr>
        <p:spPr>
          <a:xfrm>
            <a:off x="1487488" y="3194067"/>
            <a:ext cx="1808099" cy="2122293"/>
          </a:xfrm>
          <a:prstGeom prst="roundRect">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89" name="Textfeld 88">
            <a:extLst>
              <a:ext uri="{FF2B5EF4-FFF2-40B4-BE49-F238E27FC236}">
                <a16:creationId xmlns:a16="http://schemas.microsoft.com/office/drawing/2014/main" id="{BCBF5989-E902-43FD-9774-BAE4B920DF0A}"/>
              </a:ext>
            </a:extLst>
          </p:cNvPr>
          <p:cNvSpPr txBox="1"/>
          <p:nvPr/>
        </p:nvSpPr>
        <p:spPr>
          <a:xfrm>
            <a:off x="1736289" y="2879923"/>
            <a:ext cx="1338459" cy="276999"/>
          </a:xfrm>
          <a:prstGeom prst="rect">
            <a:avLst/>
          </a:prstGeom>
          <a:noFill/>
        </p:spPr>
        <p:txBody>
          <a:bodyPr wrap="square" rtlCol="0">
            <a:spAutoFit/>
          </a:bodyPr>
          <a:lstStyle/>
          <a:p>
            <a:r>
              <a:rPr lang="de-DE" sz="1200" b="1" dirty="0">
                <a:solidFill>
                  <a:srgbClr val="FF0000"/>
                </a:solidFill>
                <a:latin typeface="Century Gothic" panose="020B0502020202020204" pitchFamily="34" charset="0"/>
              </a:rPr>
              <a:t>Risikofaktoren</a:t>
            </a:r>
          </a:p>
        </p:txBody>
      </p:sp>
      <p:sp>
        <p:nvSpPr>
          <p:cNvPr id="90" name="Pfeil: nach rechts 89">
            <a:extLst>
              <a:ext uri="{FF2B5EF4-FFF2-40B4-BE49-F238E27FC236}">
                <a16:creationId xmlns:a16="http://schemas.microsoft.com/office/drawing/2014/main" id="{75F745BC-34D9-417C-8564-665C0B8028A7}"/>
              </a:ext>
            </a:extLst>
          </p:cNvPr>
          <p:cNvSpPr/>
          <p:nvPr/>
        </p:nvSpPr>
        <p:spPr>
          <a:xfrm>
            <a:off x="3449135" y="3741916"/>
            <a:ext cx="658329" cy="91113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91" name="Rechteck: abgerundete Ecken 90">
            <a:extLst>
              <a:ext uri="{FF2B5EF4-FFF2-40B4-BE49-F238E27FC236}">
                <a16:creationId xmlns:a16="http://schemas.microsoft.com/office/drawing/2014/main" id="{4634FA88-78ED-46E3-B70B-A32ED2952791}"/>
              </a:ext>
            </a:extLst>
          </p:cNvPr>
          <p:cNvSpPr/>
          <p:nvPr/>
        </p:nvSpPr>
        <p:spPr>
          <a:xfrm>
            <a:off x="4472932" y="1985028"/>
            <a:ext cx="3661770" cy="478796"/>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latin typeface="Century Gothic" panose="020B0502020202020204" pitchFamily="34" charset="0"/>
              </a:rPr>
              <a:t>Berücksichtigung Risiko aus </a:t>
            </a:r>
            <a:r>
              <a:rPr lang="de-DE" sz="1100" b="1" dirty="0">
                <a:solidFill>
                  <a:srgbClr val="FF0000"/>
                </a:solidFill>
                <a:latin typeface="Century Gothic" panose="020B0502020202020204" pitchFamily="34" charset="0"/>
              </a:rPr>
              <a:t>dolosen Handlungen</a:t>
            </a:r>
            <a:br>
              <a:rPr lang="de-DE" sz="1100" b="1" dirty="0">
                <a:solidFill>
                  <a:schemeClr val="tx1"/>
                </a:solidFill>
                <a:latin typeface="Century Gothic" panose="020B0502020202020204" pitchFamily="34" charset="0"/>
              </a:rPr>
            </a:br>
            <a:r>
              <a:rPr lang="de-DE" sz="1100" b="1" dirty="0">
                <a:solidFill>
                  <a:schemeClr val="tx1"/>
                </a:solidFill>
                <a:latin typeface="Century Gothic" panose="020B0502020202020204" pitchFamily="34" charset="0"/>
              </a:rPr>
              <a:t>(einseitige Ausrichtung bei Schätzwerten)</a:t>
            </a:r>
          </a:p>
        </p:txBody>
      </p:sp>
      <p:sp>
        <p:nvSpPr>
          <p:cNvPr id="92" name="Pfeil: nach unten 91">
            <a:extLst>
              <a:ext uri="{FF2B5EF4-FFF2-40B4-BE49-F238E27FC236}">
                <a16:creationId xmlns:a16="http://schemas.microsoft.com/office/drawing/2014/main" id="{717BDF94-ECBC-4E39-8328-4F55146EE58F}"/>
              </a:ext>
            </a:extLst>
          </p:cNvPr>
          <p:cNvSpPr/>
          <p:nvPr/>
        </p:nvSpPr>
        <p:spPr>
          <a:xfrm>
            <a:off x="5145088" y="2608391"/>
            <a:ext cx="331831" cy="22241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Century Gothic" panose="020B0502020202020204" pitchFamily="34" charset="0"/>
            </a:endParaRPr>
          </a:p>
        </p:txBody>
      </p:sp>
      <p:sp>
        <p:nvSpPr>
          <p:cNvPr id="93" name="Pfeil: nach unten 92">
            <a:extLst>
              <a:ext uri="{FF2B5EF4-FFF2-40B4-BE49-F238E27FC236}">
                <a16:creationId xmlns:a16="http://schemas.microsoft.com/office/drawing/2014/main" id="{2B331D77-72FB-4876-AE3A-4CAC53CA1AD4}"/>
              </a:ext>
            </a:extLst>
          </p:cNvPr>
          <p:cNvSpPr/>
          <p:nvPr/>
        </p:nvSpPr>
        <p:spPr>
          <a:xfrm>
            <a:off x="6911081" y="2550269"/>
            <a:ext cx="331831" cy="22241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Century Gothic" panose="020B0502020202020204" pitchFamily="34" charset="0"/>
            </a:endParaRPr>
          </a:p>
        </p:txBody>
      </p:sp>
      <p:cxnSp>
        <p:nvCxnSpPr>
          <p:cNvPr id="94" name="Gerader Verbinder 93">
            <a:extLst>
              <a:ext uri="{FF2B5EF4-FFF2-40B4-BE49-F238E27FC236}">
                <a16:creationId xmlns:a16="http://schemas.microsoft.com/office/drawing/2014/main" id="{A4DD5B18-269F-4504-A218-D8B846BF7354}"/>
              </a:ext>
            </a:extLst>
          </p:cNvPr>
          <p:cNvCxnSpPr>
            <a:cxnSpLocks/>
          </p:cNvCxnSpPr>
          <p:nvPr/>
        </p:nvCxnSpPr>
        <p:spPr>
          <a:xfrm>
            <a:off x="4031445" y="3354736"/>
            <a:ext cx="161675"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Textfeld 1">
            <a:extLst>
              <a:ext uri="{FF2B5EF4-FFF2-40B4-BE49-F238E27FC236}">
                <a16:creationId xmlns:a16="http://schemas.microsoft.com/office/drawing/2014/main" id="{94549AFB-EEC6-4172-9CF7-933B6A0764E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170513009"/>
      </p:ext>
    </p:extLst>
  </p:cSld>
  <p:clrMapOvr>
    <a:masterClrMapping/>
  </p:clrMapOvr>
  <p:transition spd="slow"/>
</p:sld>
</file>

<file path=ppt/slides/slide3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3">
            <a:extLst>
              <a:ext uri="{FF2B5EF4-FFF2-40B4-BE49-F238E27FC236}">
                <a16:creationId xmlns:a16="http://schemas.microsoft.com/office/drawing/2014/main" id="{F257CD84-FD9A-4909-9739-5094F6C8EB72}"/>
              </a:ext>
            </a:extLst>
          </p:cNvPr>
          <p:cNvSpPr>
            <a:spLocks noGrp="1"/>
          </p:cNvSpPr>
          <p:nvPr>
            <p:ph idx="4294967295"/>
          </p:nvPr>
        </p:nvSpPr>
        <p:spPr>
          <a:xfrm>
            <a:off x="948928" y="1473257"/>
            <a:ext cx="10801350" cy="3816350"/>
          </a:xfrm>
          <a:prstGeom prst="rect">
            <a:avLst/>
          </a:prstGeom>
        </p:spPr>
        <p:txBody>
          <a:bodyPr/>
          <a:lstStyle/>
          <a:p>
            <a:pPr>
              <a:lnSpc>
                <a:spcPct val="100000"/>
              </a:lnSpc>
              <a:spcBef>
                <a:spcPts val="600"/>
              </a:spcBef>
              <a:spcAft>
                <a:spcPts val="600"/>
              </a:spcAft>
              <a:tabLst>
                <a:tab pos="266700" algn="l"/>
              </a:tabLst>
              <a:defRPr/>
            </a:pPr>
            <a:r>
              <a:rPr lang="de-DE" altLang="de-DE" sz="1600" dirty="0">
                <a:latin typeface="Century Gothic" panose="020B0502020202020204" pitchFamily="34" charset="0"/>
              </a:rPr>
              <a:t>Bei </a:t>
            </a:r>
            <a:r>
              <a:rPr lang="de-DE" altLang="de-DE" sz="1600" b="1" dirty="0">
                <a:latin typeface="Century Gothic" panose="020B0502020202020204" pitchFamily="34" charset="0"/>
              </a:rPr>
              <a:t>kleinen und mittelständischen Unternehmen</a:t>
            </a:r>
            <a:r>
              <a:rPr lang="de-DE" altLang="de-DE" sz="1600" dirty="0">
                <a:latin typeface="Century Gothic" panose="020B0502020202020204" pitchFamily="34" charset="0"/>
              </a:rPr>
              <a:t> </a:t>
            </a:r>
            <a:r>
              <a:rPr lang="de-DE" altLang="de-DE" sz="1600" b="1" dirty="0">
                <a:latin typeface="Century Gothic" panose="020B0502020202020204" pitchFamily="34" charset="0"/>
              </a:rPr>
              <a:t>erstellen</a:t>
            </a:r>
            <a:r>
              <a:rPr lang="de-DE" altLang="de-DE" sz="1600" dirty="0">
                <a:latin typeface="Century Gothic" panose="020B0502020202020204" pitchFamily="34" charset="0"/>
              </a:rPr>
              <a:t> die gesetzlichen </a:t>
            </a:r>
            <a:r>
              <a:rPr lang="de-DE" altLang="de-DE" sz="1600">
                <a:latin typeface="Century Gothic" panose="020B0502020202020204" pitchFamily="34" charset="0"/>
              </a:rPr>
              <a:t>Vertreter oft </a:t>
            </a:r>
            <a:r>
              <a:rPr lang="de-DE" altLang="de-DE" sz="1600" b="1">
                <a:solidFill>
                  <a:srgbClr val="FF0000"/>
                </a:solidFill>
                <a:latin typeface="Century Gothic" panose="020B0502020202020204" pitchFamily="34" charset="0"/>
              </a:rPr>
              <a:t>keine</a:t>
            </a:r>
            <a:br>
              <a:rPr lang="de-DE" altLang="de-DE" sz="1600" b="1">
                <a:solidFill>
                  <a:srgbClr val="FF0000"/>
                </a:solidFill>
                <a:latin typeface="Century Gothic" panose="020B0502020202020204" pitchFamily="34" charset="0"/>
              </a:rPr>
            </a:br>
            <a:r>
              <a:rPr lang="de-DE" altLang="de-DE" sz="1600" b="1">
                <a:solidFill>
                  <a:srgbClr val="FF0000"/>
                </a:solidFill>
                <a:latin typeface="Century Gothic" panose="020B0502020202020204" pitchFamily="34" charset="0"/>
              </a:rPr>
              <a:t>fundierte </a:t>
            </a:r>
            <a:r>
              <a:rPr lang="de-DE" altLang="de-DE" sz="1600" b="1" dirty="0">
                <a:solidFill>
                  <a:srgbClr val="FF0000"/>
                </a:solidFill>
                <a:latin typeface="Century Gothic" panose="020B0502020202020204" pitchFamily="34" charset="0"/>
              </a:rPr>
              <a:t>Finanzplanung</a:t>
            </a:r>
            <a:r>
              <a:rPr lang="de-DE" altLang="de-DE" sz="1600" dirty="0">
                <a:solidFill>
                  <a:srgbClr val="FF0000"/>
                </a:solidFill>
                <a:latin typeface="Century Gothic" panose="020B0502020202020204" pitchFamily="34" charset="0"/>
              </a:rPr>
              <a:t> </a:t>
            </a:r>
            <a:r>
              <a:rPr lang="de-DE" altLang="de-DE" sz="1600" dirty="0">
                <a:latin typeface="Century Gothic" panose="020B0502020202020204" pitchFamily="34" charset="0"/>
              </a:rPr>
              <a:t>für mindestens 12 Monate. Sie berufen </a:t>
            </a:r>
            <a:r>
              <a:rPr lang="de-DE" altLang="de-DE" sz="1600">
                <a:latin typeface="Century Gothic" panose="020B0502020202020204" pitchFamily="34" charset="0"/>
              </a:rPr>
              <a:t>sich stattdessen auf ihre</a:t>
            </a:r>
            <a:br>
              <a:rPr lang="de-DE" altLang="de-DE" sz="1600">
                <a:latin typeface="Century Gothic" panose="020B0502020202020204" pitchFamily="34" charset="0"/>
              </a:rPr>
            </a:br>
            <a:r>
              <a:rPr lang="de-DE" altLang="de-DE" sz="1600" b="1">
                <a:latin typeface="Century Gothic" panose="020B0502020202020204" pitchFamily="34" charset="0"/>
              </a:rPr>
              <a:t>Erfahrung</a:t>
            </a:r>
            <a:r>
              <a:rPr lang="de-DE" altLang="de-DE" sz="1600" dirty="0">
                <a:latin typeface="Century Gothic" panose="020B0502020202020204" pitchFamily="34" charset="0"/>
              </a:rPr>
              <a:t>.</a:t>
            </a:r>
            <a:r>
              <a:rPr lang="de-DE" altLang="de-DE" sz="1600" b="1" dirty="0">
                <a:latin typeface="Century Gothic" panose="020B0502020202020204" pitchFamily="34" charset="0"/>
              </a:rPr>
              <a:t> </a:t>
            </a:r>
            <a:r>
              <a:rPr lang="de-DE" altLang="de-DE" sz="1600" dirty="0">
                <a:latin typeface="Century Gothic" panose="020B0502020202020204" pitchFamily="34" charset="0"/>
              </a:rPr>
              <a:t>Eine </a:t>
            </a:r>
            <a:r>
              <a:rPr lang="de-DE" altLang="de-DE" sz="1600" b="1" dirty="0">
                <a:latin typeface="Century Gothic" panose="020B0502020202020204" pitchFamily="34" charset="0"/>
              </a:rPr>
              <a:t>gesonderte Dokumentation </a:t>
            </a:r>
            <a:r>
              <a:rPr lang="de-DE" altLang="de-DE" sz="1600" dirty="0">
                <a:latin typeface="Century Gothic" panose="020B0502020202020204" pitchFamily="34" charset="0"/>
              </a:rPr>
              <a:t>erfolgt oft </a:t>
            </a:r>
            <a:r>
              <a:rPr lang="de-DE" altLang="de-DE" sz="1600" b="1" dirty="0">
                <a:latin typeface="Century Gothic" panose="020B0502020202020204" pitchFamily="34" charset="0"/>
              </a:rPr>
              <a:t>nicht</a:t>
            </a:r>
            <a:r>
              <a:rPr lang="de-DE" altLang="de-DE" sz="1600" dirty="0">
                <a:latin typeface="Century Gothic" panose="020B0502020202020204" pitchFamily="34" charset="0"/>
              </a:rPr>
              <a:t>. </a:t>
            </a:r>
          </a:p>
          <a:p>
            <a:pPr>
              <a:lnSpc>
                <a:spcPct val="100000"/>
              </a:lnSpc>
              <a:spcBef>
                <a:spcPts val="600"/>
              </a:spcBef>
              <a:spcAft>
                <a:spcPts val="600"/>
              </a:spcAft>
              <a:tabLst>
                <a:tab pos="266700" algn="l"/>
              </a:tabLst>
              <a:defRPr/>
            </a:pPr>
            <a:r>
              <a:rPr lang="de-DE" altLang="de-DE" sz="1600">
                <a:latin typeface="Century Gothic" panose="020B0502020202020204" pitchFamily="34" charset="0"/>
              </a:rPr>
              <a:t>Der </a:t>
            </a:r>
            <a:r>
              <a:rPr lang="de-DE" altLang="de-DE" sz="1600" dirty="0">
                <a:latin typeface="Century Gothic" panose="020B0502020202020204" pitchFamily="34" charset="0"/>
              </a:rPr>
              <a:t>Abschlussprüfer muss dann:</a:t>
            </a:r>
          </a:p>
          <a:p>
            <a:pPr marL="271463" indent="-271463">
              <a:lnSpc>
                <a:spcPct val="100000"/>
              </a:lnSpc>
              <a:spcBef>
                <a:spcPts val="600"/>
              </a:spcBef>
              <a:spcAft>
                <a:spcPts val="600"/>
              </a:spcAft>
              <a:buFont typeface="Arial" panose="020B0604020202020204" pitchFamily="34" charset="0"/>
              <a:buChar char="•"/>
              <a:tabLst>
                <a:tab pos="266700" algn="l"/>
              </a:tabLst>
              <a:defRPr/>
            </a:pPr>
            <a:r>
              <a:rPr lang="de-DE" altLang="de-DE" sz="1600" dirty="0">
                <a:latin typeface="Century Gothic" panose="020B0502020202020204" pitchFamily="34" charset="0"/>
              </a:rPr>
              <a:t>d</a:t>
            </a:r>
            <a:r>
              <a:rPr lang="de-DE" altLang="de-DE" sz="1600">
                <a:latin typeface="Century Gothic" panose="020B0502020202020204" pitchFamily="34" charset="0"/>
              </a:rPr>
              <a:t>ie </a:t>
            </a:r>
            <a:r>
              <a:rPr lang="de-DE" altLang="de-DE" sz="1600" dirty="0">
                <a:latin typeface="Century Gothic" panose="020B0502020202020204" pitchFamily="34" charset="0"/>
              </a:rPr>
              <a:t>gesetzlichen Vertreter bezogen </a:t>
            </a:r>
            <a:r>
              <a:rPr lang="de-DE" altLang="de-DE" sz="1600" b="1" dirty="0">
                <a:latin typeface="Century Gothic" panose="020B0502020202020204" pitchFamily="34" charset="0"/>
              </a:rPr>
              <a:t>auf </a:t>
            </a:r>
            <a:r>
              <a:rPr lang="de-DE" altLang="de-DE" sz="1600" b="1" dirty="0">
                <a:solidFill>
                  <a:srgbClr val="00B0F0"/>
                </a:solidFill>
                <a:latin typeface="Century Gothic" panose="020B0502020202020204" pitchFamily="34" charset="0"/>
              </a:rPr>
              <a:t>Ereignisse</a:t>
            </a:r>
            <a:r>
              <a:rPr lang="de-DE" altLang="de-DE" sz="1600" b="1" dirty="0">
                <a:latin typeface="Century Gothic" panose="020B0502020202020204" pitchFamily="34" charset="0"/>
              </a:rPr>
              <a:t> und </a:t>
            </a:r>
            <a:r>
              <a:rPr lang="de-DE" altLang="de-DE" sz="1600" b="1" dirty="0">
                <a:solidFill>
                  <a:srgbClr val="00B0F0"/>
                </a:solidFill>
                <a:latin typeface="Century Gothic" panose="020B0502020202020204" pitchFamily="34" charset="0"/>
              </a:rPr>
              <a:t>Gegebenheiten</a:t>
            </a:r>
            <a:r>
              <a:rPr lang="de-DE" altLang="de-DE" sz="1600" dirty="0">
                <a:solidFill>
                  <a:srgbClr val="00B0F0"/>
                </a:solidFill>
                <a:latin typeface="Century Gothic" panose="020B0502020202020204" pitchFamily="34" charset="0"/>
              </a:rPr>
              <a:t> </a:t>
            </a:r>
            <a:r>
              <a:rPr lang="de-DE" altLang="de-DE" sz="1600" b="1" dirty="0">
                <a:solidFill>
                  <a:srgbClr val="FF0000"/>
                </a:solidFill>
                <a:latin typeface="Century Gothic" panose="020B0502020202020204" pitchFamily="34" charset="0"/>
              </a:rPr>
              <a:t>befragen</a:t>
            </a:r>
            <a:endParaRPr lang="de-DE" altLang="de-DE" sz="1600" dirty="0">
              <a:solidFill>
                <a:srgbClr val="FF0000"/>
              </a:solidFill>
              <a:latin typeface="Century Gothic" panose="020B0502020202020204" pitchFamily="34" charset="0"/>
            </a:endParaRPr>
          </a:p>
          <a:p>
            <a:pPr marL="271463" indent="-271463">
              <a:lnSpc>
                <a:spcPct val="100000"/>
              </a:lnSpc>
              <a:spcBef>
                <a:spcPts val="600"/>
              </a:spcBef>
              <a:spcAft>
                <a:spcPts val="600"/>
              </a:spcAft>
              <a:buFont typeface="Arial" panose="020B0604020202020204" pitchFamily="34" charset="0"/>
              <a:buChar char="•"/>
              <a:tabLst>
                <a:tab pos="266700" algn="l"/>
              </a:tabLst>
              <a:defRPr/>
            </a:pPr>
            <a:r>
              <a:rPr lang="de-DE" altLang="de-DE" sz="1600">
                <a:latin typeface="Century Gothic" panose="020B0502020202020204" pitchFamily="34" charset="0"/>
              </a:rPr>
              <a:t>die </a:t>
            </a:r>
            <a:r>
              <a:rPr lang="de-DE" altLang="de-DE" sz="1600" b="1" dirty="0">
                <a:latin typeface="Century Gothic" panose="020B0502020202020204" pitchFamily="34" charset="0"/>
              </a:rPr>
              <a:t>mittel- bis langfristige Finanzierung</a:t>
            </a:r>
            <a:r>
              <a:rPr lang="de-DE" altLang="de-DE" sz="1600" dirty="0">
                <a:latin typeface="Century Gothic" panose="020B0502020202020204" pitchFamily="34" charset="0"/>
              </a:rPr>
              <a:t> mit den gesetzlichen Vertretern </a:t>
            </a:r>
            <a:r>
              <a:rPr lang="de-DE" altLang="de-DE" sz="1600" b="1" dirty="0">
                <a:solidFill>
                  <a:srgbClr val="FF0000"/>
                </a:solidFill>
                <a:latin typeface="Century Gothic" panose="020B0502020202020204" pitchFamily="34" charset="0"/>
              </a:rPr>
              <a:t>erörtern</a:t>
            </a:r>
            <a:endParaRPr lang="de-DE" altLang="de-DE" sz="1600" dirty="0">
              <a:solidFill>
                <a:srgbClr val="FF0000"/>
              </a:solidFill>
              <a:latin typeface="Century Gothic" panose="020B0502020202020204" pitchFamily="34" charset="0"/>
            </a:endParaRPr>
          </a:p>
          <a:p>
            <a:pPr marL="271463" indent="-271463">
              <a:lnSpc>
                <a:spcPct val="100000"/>
              </a:lnSpc>
              <a:spcBef>
                <a:spcPts val="600"/>
              </a:spcBef>
              <a:spcAft>
                <a:spcPts val="600"/>
              </a:spcAft>
              <a:buFont typeface="Arial" panose="020B0604020202020204" pitchFamily="34" charset="0"/>
              <a:buChar char="•"/>
              <a:tabLst>
                <a:tab pos="266700" algn="l"/>
              </a:tabLst>
              <a:defRPr/>
            </a:pPr>
            <a:r>
              <a:rPr lang="de-DE" altLang="de-DE" sz="1600" dirty="0">
                <a:latin typeface="Century Gothic" panose="020B0502020202020204" pitchFamily="34" charset="0"/>
              </a:rPr>
              <a:t>s</a:t>
            </a:r>
            <a:r>
              <a:rPr lang="de-DE" altLang="de-DE" sz="1600">
                <a:latin typeface="Century Gothic" panose="020B0502020202020204" pitchFamily="34" charset="0"/>
              </a:rPr>
              <a:t>ich </a:t>
            </a:r>
            <a:r>
              <a:rPr lang="de-DE" altLang="de-DE" sz="1600" dirty="0">
                <a:latin typeface="Century Gothic" panose="020B0502020202020204" pitchFamily="34" charset="0"/>
              </a:rPr>
              <a:t>ausreichende </a:t>
            </a:r>
            <a:r>
              <a:rPr lang="de-DE" altLang="de-DE" sz="1600" b="1" dirty="0">
                <a:solidFill>
                  <a:srgbClr val="FF0000"/>
                </a:solidFill>
                <a:latin typeface="Century Gothic" panose="020B0502020202020204" pitchFamily="34" charset="0"/>
              </a:rPr>
              <a:t>schriftliche Nachweise</a:t>
            </a:r>
            <a:r>
              <a:rPr lang="de-DE" altLang="de-DE" sz="1600" dirty="0">
                <a:solidFill>
                  <a:srgbClr val="FF0000"/>
                </a:solidFill>
                <a:latin typeface="Century Gothic" panose="020B0502020202020204" pitchFamily="34" charset="0"/>
              </a:rPr>
              <a:t> </a:t>
            </a:r>
            <a:r>
              <a:rPr lang="de-DE" altLang="de-DE" sz="1600" b="1" dirty="0">
                <a:solidFill>
                  <a:srgbClr val="FF0000"/>
                </a:solidFill>
                <a:latin typeface="Century Gothic" panose="020B0502020202020204" pitchFamily="34" charset="0"/>
              </a:rPr>
              <a:t>beschaffen</a:t>
            </a:r>
            <a:endParaRPr lang="de-DE" altLang="de-DE" sz="1600" dirty="0">
              <a:solidFill>
                <a:srgbClr val="FF0000"/>
              </a:solidFill>
              <a:latin typeface="Century Gothic" panose="020B0502020202020204" pitchFamily="34" charset="0"/>
            </a:endParaRPr>
          </a:p>
          <a:p>
            <a:pPr marL="271463" indent="-271463">
              <a:lnSpc>
                <a:spcPct val="100000"/>
              </a:lnSpc>
              <a:spcBef>
                <a:spcPts val="600"/>
              </a:spcBef>
              <a:spcAft>
                <a:spcPts val="600"/>
              </a:spcAft>
              <a:buFont typeface="Arial" panose="020B0604020202020204" pitchFamily="34" charset="0"/>
              <a:buChar char="•"/>
              <a:tabLst>
                <a:tab pos="266700" algn="l"/>
              </a:tabLst>
              <a:defRPr/>
            </a:pPr>
            <a:r>
              <a:rPr lang="de-DE" altLang="de-DE" sz="1600" dirty="0">
                <a:latin typeface="Century Gothic" panose="020B0502020202020204" pitchFamily="34" charset="0"/>
              </a:rPr>
              <a:t>b</a:t>
            </a:r>
            <a:r>
              <a:rPr lang="de-DE" altLang="de-DE" sz="1600">
                <a:latin typeface="Century Gothic" panose="020B0502020202020204" pitchFamily="34" charset="0"/>
              </a:rPr>
              <a:t>ei </a:t>
            </a:r>
            <a:r>
              <a:rPr lang="de-DE" altLang="de-DE" sz="1600" b="1" dirty="0">
                <a:latin typeface="Century Gothic" panose="020B0502020202020204" pitchFamily="34" charset="0"/>
              </a:rPr>
              <a:t>Nichterreichen des Mindestzeitraums </a:t>
            </a:r>
            <a:r>
              <a:rPr lang="de-DE" altLang="de-DE" sz="1600" dirty="0">
                <a:latin typeface="Century Gothic" panose="020B0502020202020204" pitchFamily="34" charset="0"/>
              </a:rPr>
              <a:t>ggf. </a:t>
            </a:r>
            <a:r>
              <a:rPr lang="de-DE" altLang="de-DE" sz="1600" b="1" dirty="0">
                <a:latin typeface="Century Gothic" panose="020B0502020202020204" pitchFamily="34" charset="0"/>
              </a:rPr>
              <a:t>analog vorgehen</a:t>
            </a:r>
            <a:endParaRPr lang="de-DE" altLang="de-DE" sz="1600" dirty="0">
              <a:latin typeface="Century Gothic" panose="020B0502020202020204" pitchFamily="34" charset="0"/>
            </a:endParaRPr>
          </a:p>
          <a:p>
            <a:pPr eaLnBrk="1" hangingPunct="1">
              <a:lnSpc>
                <a:spcPct val="100000"/>
              </a:lnSpc>
              <a:spcBef>
                <a:spcPts val="600"/>
              </a:spcBef>
              <a:spcAft>
                <a:spcPts val="600"/>
              </a:spcAft>
              <a:tabLst>
                <a:tab pos="266700" algn="l"/>
              </a:tabLst>
              <a:defRPr/>
            </a:pPr>
            <a:endParaRPr lang="de-DE" altLang="de-DE" sz="1600" dirty="0">
              <a:latin typeface="Century Gothic" panose="020B0502020202020204" pitchFamily="34" charset="0"/>
            </a:endParaRPr>
          </a:p>
        </p:txBody>
      </p:sp>
      <p:sp>
        <p:nvSpPr>
          <p:cNvPr id="846852" name="Rectangle 2">
            <a:extLst>
              <a:ext uri="{FF2B5EF4-FFF2-40B4-BE49-F238E27FC236}">
                <a16:creationId xmlns:a16="http://schemas.microsoft.com/office/drawing/2014/main" id="{5FB28666-D7AA-4A52-82D4-651F189B118E}"/>
              </a:ext>
            </a:extLst>
          </p:cNvPr>
          <p:cNvSpPr txBox="1">
            <a:spLocks/>
          </p:cNvSpPr>
          <p:nvPr/>
        </p:nvSpPr>
        <p:spPr bwMode="auto">
          <a:xfrm>
            <a:off x="105544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9.7.2 Ausnahme 1: Besonderheiten bei der Prüfung von KMU</a:t>
            </a:r>
          </a:p>
        </p:txBody>
      </p:sp>
      <p:sp>
        <p:nvSpPr>
          <p:cNvPr id="8" name="Textfeld 1">
            <a:extLst>
              <a:ext uri="{FF2B5EF4-FFF2-40B4-BE49-F238E27FC236}">
                <a16:creationId xmlns:a16="http://schemas.microsoft.com/office/drawing/2014/main" id="{EEAF0996-AD6F-48BE-A1D0-E92F8B700B8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3234" name="Rectangle 3">
            <a:extLst>
              <a:ext uri="{FF2B5EF4-FFF2-40B4-BE49-F238E27FC236}">
                <a16:creationId xmlns:a16="http://schemas.microsoft.com/office/drawing/2014/main" id="{7F7699BA-A91D-48B1-9505-C72AFE98554A}"/>
              </a:ext>
            </a:extLst>
          </p:cNvPr>
          <p:cNvSpPr>
            <a:spLocks noGrp="1"/>
          </p:cNvSpPr>
          <p:nvPr>
            <p:ph idx="4294967295"/>
          </p:nvPr>
        </p:nvSpPr>
        <p:spPr>
          <a:xfrm>
            <a:off x="948928" y="1741488"/>
            <a:ext cx="10801350" cy="4064000"/>
          </a:xfrm>
          <a:prstGeom prst="rect">
            <a:avLst/>
          </a:prstGeom>
        </p:spPr>
        <p:txBody>
          <a:bodyPr/>
          <a:lstStyle/>
          <a:p>
            <a:pPr>
              <a:lnSpc>
                <a:spcPct val="100000"/>
              </a:lnSpc>
              <a:spcBef>
                <a:spcPts val="600"/>
              </a:spcBef>
              <a:spcAft>
                <a:spcPts val="600"/>
              </a:spcAft>
              <a:defRPr/>
            </a:pPr>
            <a:r>
              <a:rPr lang="de-DE" altLang="de-DE" sz="1600" dirty="0">
                <a:latin typeface="Century Gothic" panose="020B0502020202020204" pitchFamily="34" charset="0"/>
              </a:rPr>
              <a:t>Es ist denkbar, dass </a:t>
            </a:r>
            <a:r>
              <a:rPr lang="de-DE" altLang="de-DE" sz="1600" b="1" dirty="0">
                <a:solidFill>
                  <a:srgbClr val="FF0000"/>
                </a:solidFill>
                <a:latin typeface="Century Gothic" panose="020B0502020202020204" pitchFamily="34" charset="0"/>
              </a:rPr>
              <a:t>offensichtlich</a:t>
            </a:r>
            <a:r>
              <a:rPr lang="de-DE" altLang="de-DE" sz="1600" dirty="0">
                <a:solidFill>
                  <a:srgbClr val="FF0000"/>
                </a:solidFill>
                <a:latin typeface="Century Gothic" panose="020B0502020202020204" pitchFamily="34" charset="0"/>
              </a:rPr>
              <a:t> </a:t>
            </a:r>
            <a:r>
              <a:rPr lang="de-DE" altLang="de-DE" sz="1600" b="1" dirty="0">
                <a:solidFill>
                  <a:srgbClr val="FF0000"/>
                </a:solidFill>
                <a:latin typeface="Century Gothic" panose="020B0502020202020204" pitchFamily="34" charset="0"/>
              </a:rPr>
              <a:t>keine Gefährdung</a:t>
            </a:r>
            <a:r>
              <a:rPr lang="de-DE" altLang="de-DE" sz="1600" dirty="0">
                <a:solidFill>
                  <a:srgbClr val="FF0000"/>
                </a:solidFill>
                <a:latin typeface="Century Gothic" panose="020B0502020202020204" pitchFamily="34" charset="0"/>
              </a:rPr>
              <a:t> </a:t>
            </a:r>
            <a:r>
              <a:rPr lang="de-DE" altLang="de-DE" sz="1600" dirty="0">
                <a:latin typeface="Century Gothic" panose="020B0502020202020204" pitchFamily="34" charset="0"/>
              </a:rPr>
              <a:t>der Fortführbarkeit des Unternehmens vorliegt. </a:t>
            </a:r>
          </a:p>
          <a:p>
            <a:pPr>
              <a:lnSpc>
                <a:spcPct val="100000"/>
              </a:lnSpc>
              <a:spcBef>
                <a:spcPts val="600"/>
              </a:spcBef>
              <a:spcAft>
                <a:spcPts val="600"/>
              </a:spcAft>
              <a:defRPr/>
            </a:pPr>
            <a:r>
              <a:rPr lang="de-DE" altLang="de-DE" sz="1600" dirty="0">
                <a:latin typeface="Century Gothic" panose="020B0502020202020204" pitchFamily="34" charset="0"/>
              </a:rPr>
              <a:t>In diesem Fall kann der Abschlussprüfer die </a:t>
            </a:r>
            <a:r>
              <a:rPr lang="de-DE" altLang="de-DE" sz="1600" b="1" dirty="0">
                <a:latin typeface="Century Gothic" panose="020B0502020202020204" pitchFamily="34" charset="0"/>
              </a:rPr>
              <a:t>Bilanzierung zu Fortführungswerten</a:t>
            </a:r>
            <a:r>
              <a:rPr lang="de-DE" altLang="de-DE" sz="1600" dirty="0">
                <a:latin typeface="Century Gothic" panose="020B0502020202020204" pitchFamily="34" charset="0"/>
              </a:rPr>
              <a:t> </a:t>
            </a:r>
            <a:r>
              <a:rPr lang="de-DE" altLang="de-DE" sz="1600" b="1" dirty="0">
                <a:latin typeface="Century Gothic" panose="020B0502020202020204" pitchFamily="34" charset="0"/>
              </a:rPr>
              <a:t>akzeptieren</a:t>
            </a:r>
            <a:r>
              <a:rPr lang="de-DE" altLang="de-DE" sz="1600">
                <a:latin typeface="Century Gothic" panose="020B0502020202020204" pitchFamily="34" charset="0"/>
              </a:rPr>
              <a:t>, obwohl</a:t>
            </a:r>
            <a:br>
              <a:rPr lang="de-DE" altLang="de-DE" sz="1600">
                <a:latin typeface="Century Gothic" panose="020B0502020202020204" pitchFamily="34" charset="0"/>
              </a:rPr>
            </a:br>
            <a:r>
              <a:rPr lang="de-DE" altLang="de-DE" sz="1600">
                <a:latin typeface="Century Gothic" panose="020B0502020202020204" pitchFamily="34" charset="0"/>
              </a:rPr>
              <a:t>die </a:t>
            </a:r>
            <a:r>
              <a:rPr lang="de-DE" altLang="de-DE" sz="1600" dirty="0">
                <a:latin typeface="Century Gothic" panose="020B0502020202020204" pitchFamily="34" charset="0"/>
              </a:rPr>
              <a:t>Einschätzung der gesetzlichen Vertreter fehlt.</a:t>
            </a:r>
          </a:p>
          <a:p>
            <a:pPr>
              <a:lnSpc>
                <a:spcPct val="100000"/>
              </a:lnSpc>
              <a:spcBef>
                <a:spcPts val="600"/>
              </a:spcBef>
              <a:spcAft>
                <a:spcPts val="600"/>
              </a:spcAft>
              <a:defRPr/>
            </a:pPr>
            <a:r>
              <a:rPr lang="de-DE" altLang="de-DE" sz="1600" b="1" dirty="0">
                <a:latin typeface="Century Gothic" panose="020B0502020202020204" pitchFamily="34" charset="0"/>
              </a:rPr>
              <a:t>Kein Gefährdung</a:t>
            </a:r>
            <a:r>
              <a:rPr lang="de-DE" altLang="de-DE" sz="1600" dirty="0">
                <a:latin typeface="Century Gothic" panose="020B0502020202020204" pitchFamily="34" charset="0"/>
              </a:rPr>
              <a:t> liegt vor, wenn:</a:t>
            </a:r>
          </a:p>
          <a:p>
            <a:pPr marL="271463" indent="-271463">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rPr>
              <a:t>Nachhaltige Gewinne</a:t>
            </a:r>
            <a:r>
              <a:rPr lang="de-DE" altLang="de-DE" sz="1600" dirty="0">
                <a:latin typeface="Century Gothic" panose="020B0502020202020204" pitchFamily="34" charset="0"/>
              </a:rPr>
              <a:t> in der Vergangenheit erzielt wurden</a:t>
            </a:r>
          </a:p>
          <a:p>
            <a:pPr marL="271463" indent="-271463">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Ein </a:t>
            </a:r>
            <a:r>
              <a:rPr lang="de-DE" altLang="de-DE" sz="1600" b="1" dirty="0">
                <a:latin typeface="Century Gothic" panose="020B0502020202020204" pitchFamily="34" charset="0"/>
              </a:rPr>
              <a:t>leichter Rückgriff auf finanzielle Mittel</a:t>
            </a:r>
            <a:r>
              <a:rPr lang="de-DE" altLang="de-DE" sz="1600" dirty="0">
                <a:latin typeface="Century Gothic" panose="020B0502020202020204" pitchFamily="34" charset="0"/>
              </a:rPr>
              <a:t> möglich ist und</a:t>
            </a:r>
          </a:p>
          <a:p>
            <a:pPr marL="271463" indent="-271463">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rPr>
              <a:t>Keine bilanzielle Überschuldung</a:t>
            </a:r>
            <a:r>
              <a:rPr lang="de-DE" altLang="de-DE" sz="1600" dirty="0">
                <a:latin typeface="Century Gothic" panose="020B0502020202020204" pitchFamily="34" charset="0"/>
              </a:rPr>
              <a:t> droht</a:t>
            </a:r>
          </a:p>
          <a:p>
            <a:pPr>
              <a:lnSpc>
                <a:spcPct val="100000"/>
              </a:lnSpc>
              <a:spcBef>
                <a:spcPts val="600"/>
              </a:spcBef>
              <a:spcAft>
                <a:spcPts val="600"/>
              </a:spcAft>
              <a:defRPr/>
            </a:pPr>
            <a:r>
              <a:rPr lang="de-DE" altLang="de-DE" sz="1600" dirty="0">
                <a:latin typeface="Century Gothic" panose="020B0502020202020204" pitchFamily="34" charset="0"/>
              </a:rPr>
              <a:t>Sind die übrigen </a:t>
            </a:r>
            <a:r>
              <a:rPr lang="de-DE" altLang="de-DE" sz="1600" b="1" dirty="0">
                <a:latin typeface="Century Gothic" panose="020B0502020202020204" pitchFamily="34" charset="0"/>
              </a:rPr>
              <a:t>Prüfungshandlungen</a:t>
            </a:r>
            <a:r>
              <a:rPr lang="de-DE" altLang="de-DE" sz="1600" dirty="0">
                <a:latin typeface="Century Gothic" panose="020B0502020202020204" pitchFamily="34" charset="0"/>
              </a:rPr>
              <a:t> durch den Abschlussprüfer </a:t>
            </a:r>
            <a:r>
              <a:rPr lang="de-DE" altLang="de-DE" sz="1600" b="1" dirty="0">
                <a:latin typeface="Century Gothic" panose="020B0502020202020204" pitchFamily="34" charset="0"/>
              </a:rPr>
              <a:t>ausreichend</a:t>
            </a:r>
            <a:r>
              <a:rPr lang="de-DE" altLang="de-DE" sz="1600" dirty="0">
                <a:latin typeface="Century Gothic" panose="020B0502020202020204" pitchFamily="34" charset="0"/>
              </a:rPr>
              <a:t>, um </a:t>
            </a:r>
            <a:r>
              <a:rPr lang="de-DE" altLang="de-DE" sz="1600">
                <a:latin typeface="Century Gothic" panose="020B0502020202020204" pitchFamily="34" charset="0"/>
              </a:rPr>
              <a:t>von der</a:t>
            </a:r>
            <a:br>
              <a:rPr lang="de-DE" altLang="de-DE" sz="1600">
                <a:latin typeface="Century Gothic" panose="020B0502020202020204" pitchFamily="34" charset="0"/>
              </a:rPr>
            </a:br>
            <a:r>
              <a:rPr lang="de-DE" altLang="de-DE" sz="1600">
                <a:latin typeface="Century Gothic" panose="020B0502020202020204" pitchFamily="34" charset="0"/>
              </a:rPr>
              <a:t>Erfüllung </a:t>
            </a:r>
            <a:r>
              <a:rPr lang="de-DE" altLang="de-DE" sz="1600" dirty="0">
                <a:latin typeface="Century Gothic" panose="020B0502020202020204" pitchFamily="34" charset="0"/>
              </a:rPr>
              <a:t>der Fortführungsannahme auszugehen, kann der Abschlussprüfer </a:t>
            </a:r>
            <a:r>
              <a:rPr lang="de-DE" altLang="de-DE" sz="1600">
                <a:latin typeface="Century Gothic" panose="020B0502020202020204" pitchFamily="34" charset="0"/>
              </a:rPr>
              <a:t>die </a:t>
            </a:r>
            <a:r>
              <a:rPr lang="de-DE" altLang="de-DE" sz="1600" b="1">
                <a:latin typeface="Century Gothic" panose="020B0502020202020204" pitchFamily="34" charset="0"/>
              </a:rPr>
              <a:t>Fortführungs-</a:t>
            </a:r>
            <a:br>
              <a:rPr lang="de-DE" altLang="de-DE" sz="1600" b="1">
                <a:latin typeface="Century Gothic" panose="020B0502020202020204" pitchFamily="34" charset="0"/>
              </a:rPr>
            </a:br>
            <a:r>
              <a:rPr lang="de-DE" altLang="de-DE" sz="1600" b="1">
                <a:latin typeface="Century Gothic" panose="020B0502020202020204" pitchFamily="34" charset="0"/>
              </a:rPr>
              <a:t>annahme</a:t>
            </a:r>
            <a:r>
              <a:rPr lang="de-DE" altLang="de-DE" sz="1600">
                <a:latin typeface="Century Gothic" panose="020B0502020202020204" pitchFamily="34" charset="0"/>
              </a:rPr>
              <a:t> </a:t>
            </a:r>
            <a:r>
              <a:rPr lang="de-DE" altLang="de-DE" sz="1600" dirty="0">
                <a:latin typeface="Century Gothic" panose="020B0502020202020204" pitchFamily="34" charset="0"/>
              </a:rPr>
              <a:t>ohne besondere ergänzende Prüfungshandlungen </a:t>
            </a:r>
            <a:r>
              <a:rPr lang="de-DE" altLang="de-DE" sz="1600" b="1" dirty="0">
                <a:latin typeface="Century Gothic" panose="020B0502020202020204" pitchFamily="34" charset="0"/>
              </a:rPr>
              <a:t>akzeptieren</a:t>
            </a:r>
            <a:r>
              <a:rPr lang="de-DE" altLang="de-DE" sz="1600" dirty="0">
                <a:latin typeface="Century Gothic" panose="020B0502020202020204" pitchFamily="34" charset="0"/>
              </a:rPr>
              <a:t>.</a:t>
            </a:r>
          </a:p>
          <a:p>
            <a:pPr eaLnBrk="1" hangingPunct="1">
              <a:lnSpc>
                <a:spcPct val="100000"/>
              </a:lnSpc>
              <a:spcBef>
                <a:spcPts val="600"/>
              </a:spcBef>
              <a:spcAft>
                <a:spcPts val="600"/>
              </a:spcAft>
              <a:defRPr/>
            </a:pPr>
            <a:endParaRPr lang="de-DE" altLang="de-DE" sz="1600" dirty="0">
              <a:latin typeface="Century Gothic" panose="020B0502020202020204" pitchFamily="34" charset="0"/>
            </a:endParaRPr>
          </a:p>
        </p:txBody>
      </p:sp>
      <p:sp>
        <p:nvSpPr>
          <p:cNvPr id="848902" name="Rectangle 2">
            <a:extLst>
              <a:ext uri="{FF2B5EF4-FFF2-40B4-BE49-F238E27FC236}">
                <a16:creationId xmlns:a16="http://schemas.microsoft.com/office/drawing/2014/main" id="{0C2EF536-6A93-47B3-B856-8F94A01AA857}"/>
              </a:ext>
            </a:extLst>
          </p:cNvPr>
          <p:cNvSpPr txBox="1">
            <a:spLocks/>
          </p:cNvSpPr>
          <p:nvPr/>
        </p:nvSpPr>
        <p:spPr bwMode="auto">
          <a:xfrm>
            <a:off x="1055290" y="1098668"/>
            <a:ext cx="108013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54200" indent="-18542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tabLst>
                <a:tab pos="1990725" algn="l"/>
              </a:tabLst>
            </a:pPr>
            <a:r>
              <a:rPr lang="de-DE" altLang="de-DE" sz="1600" b="1" dirty="0">
                <a:solidFill>
                  <a:srgbClr val="00B0F0"/>
                </a:solidFill>
                <a:latin typeface="Century Gothic" panose="020B0502020202020204" pitchFamily="34" charset="0"/>
              </a:rPr>
              <a:t>9.7.3 Ausnahme 2: Angemessenheit der Annahme der Unternehmensfortführung </a:t>
            </a:r>
            <a:r>
              <a:rPr lang="de-DE" altLang="de-DE" sz="1600" b="1">
                <a:solidFill>
                  <a:srgbClr val="00B0F0"/>
                </a:solidFill>
                <a:latin typeface="Century Gothic" panose="020B0502020202020204" pitchFamily="34" charset="0"/>
              </a:rPr>
              <a:t>trotz fehlender</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Einschätzung des </a:t>
            </a:r>
            <a:r>
              <a:rPr lang="de-DE" altLang="de-DE" sz="1600" b="1" dirty="0">
                <a:solidFill>
                  <a:srgbClr val="00B0F0"/>
                </a:solidFill>
                <a:latin typeface="Century Gothic" panose="020B0502020202020204" pitchFamily="34" charset="0"/>
              </a:rPr>
              <a:t>gesetzlichen Vertreters</a:t>
            </a:r>
          </a:p>
        </p:txBody>
      </p:sp>
      <p:sp>
        <p:nvSpPr>
          <p:cNvPr id="8" name="Textfeld 1">
            <a:extLst>
              <a:ext uri="{FF2B5EF4-FFF2-40B4-BE49-F238E27FC236}">
                <a16:creationId xmlns:a16="http://schemas.microsoft.com/office/drawing/2014/main" id="{ED0FF14F-0C01-436F-8E6F-A1866EF46DD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6EC16610-EB79-4AB9-964E-420568DC241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8FCF30EE-D1AD-416F-B544-11A5E46FF467}"/>
              </a:ext>
            </a:extLst>
          </p:cNvPr>
          <p:cNvSpPr txBox="1">
            <a:spLocks/>
          </p:cNvSpPr>
          <p:nvPr/>
        </p:nvSpPr>
        <p:spPr bwMode="auto">
          <a:xfrm>
            <a:off x="1056826" y="352908"/>
            <a:ext cx="9889588"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9.8	</a:t>
            </a:r>
            <a:r>
              <a:rPr lang="de-DE" sz="2800" b="1" dirty="0">
                <a:latin typeface="Century Gothic" panose="020B0502020202020204" pitchFamily="34" charset="0"/>
              </a:rPr>
              <a:t>Zusätzliche Prüfungshandlungen</a:t>
            </a:r>
          </a:p>
          <a:p>
            <a:pPr lvl="4">
              <a:spcBef>
                <a:spcPts val="600"/>
              </a:spcBef>
              <a:spcAft>
                <a:spcPts val="600"/>
              </a:spcAft>
              <a:tabLst>
                <a:tab pos="444500" algn="l"/>
              </a:tabLst>
            </a:pPr>
            <a:r>
              <a:rPr lang="de-DE" b="1" dirty="0">
                <a:latin typeface="Century Gothic" panose="020B0502020202020204" pitchFamily="34" charset="0"/>
              </a:rPr>
              <a:t>9.8.1	</a:t>
            </a:r>
            <a:r>
              <a:rPr lang="de-DE" dirty="0">
                <a:latin typeface="Century Gothic" panose="020B0502020202020204" pitchFamily="34" charset="0"/>
              </a:rPr>
              <a:t>Grundsatz</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9.8.2	</a:t>
            </a:r>
            <a:r>
              <a:rPr lang="de-DE" dirty="0">
                <a:latin typeface="Century Gothic" panose="020B0502020202020204" pitchFamily="34" charset="0"/>
              </a:rPr>
              <a:t>Weitere Prüfungshandlungen bei der Unterstützung durch Dritte</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83C53577-BE80-4776-9168-C4F6B5600FFC}"/>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a:extLst>
              <a:ext uri="{FF2B5EF4-FFF2-40B4-BE49-F238E27FC236}">
                <a16:creationId xmlns:a16="http://schemas.microsoft.com/office/drawing/2014/main" id="{9D8CD373-C886-4355-B9D5-5348D69EAC0D}"/>
              </a:ext>
            </a:extLst>
          </p:cNvPr>
          <p:cNvSpPr txBox="1">
            <a:spLocks/>
          </p:cNvSpPr>
          <p:nvPr/>
        </p:nvSpPr>
        <p:spPr bwMode="auto">
          <a:xfrm>
            <a:off x="1055290" y="10801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9.8 Zusätzliche Prüfungshandlungen</a:t>
            </a:r>
          </a:p>
        </p:txBody>
      </p:sp>
      <p:sp>
        <p:nvSpPr>
          <p:cNvPr id="9" name="Rectangle 2">
            <a:extLst>
              <a:ext uri="{FF2B5EF4-FFF2-40B4-BE49-F238E27FC236}">
                <a16:creationId xmlns:a16="http://schemas.microsoft.com/office/drawing/2014/main" id="{BA5003EE-CF59-42E5-B9C4-8CFAF67D3E87}"/>
              </a:ext>
            </a:extLst>
          </p:cNvPr>
          <p:cNvSpPr txBox="1">
            <a:spLocks/>
          </p:cNvSpPr>
          <p:nvPr/>
        </p:nvSpPr>
        <p:spPr bwMode="auto">
          <a:xfrm>
            <a:off x="876300" y="1773238"/>
            <a:ext cx="11123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Wenn </a:t>
            </a:r>
            <a:r>
              <a:rPr lang="de-DE" sz="1600" b="1" dirty="0">
                <a:solidFill>
                  <a:srgbClr val="000000"/>
                </a:solidFill>
                <a:latin typeface="Century Gothic" panose="020B0502020202020204" pitchFamily="34" charset="0"/>
              </a:rPr>
              <a:t>Fortführungsrisiken</a:t>
            </a:r>
            <a:r>
              <a:rPr lang="de-DE" sz="1600" dirty="0">
                <a:solidFill>
                  <a:srgbClr val="000000"/>
                </a:solidFill>
                <a:latin typeface="Century Gothic" panose="020B0502020202020204" pitchFamily="34" charset="0"/>
              </a:rPr>
              <a:t> durch den Abschlussprüfer </a:t>
            </a:r>
            <a:r>
              <a:rPr lang="de-DE" sz="1600" b="1" dirty="0">
                <a:solidFill>
                  <a:srgbClr val="000000"/>
                </a:solidFill>
                <a:latin typeface="Century Gothic" panose="020B0502020202020204" pitchFamily="34" charset="0"/>
              </a:rPr>
              <a:t>identifiziert</a:t>
            </a:r>
            <a:r>
              <a:rPr lang="de-DE" sz="1600" dirty="0">
                <a:solidFill>
                  <a:srgbClr val="000000"/>
                </a:solidFill>
                <a:latin typeface="Century Gothic" panose="020B0502020202020204" pitchFamily="34" charset="0"/>
              </a:rPr>
              <a:t> wurden, muss </a:t>
            </a:r>
            <a:r>
              <a:rPr lang="de-DE" sz="1600">
                <a:solidFill>
                  <a:srgbClr val="000000"/>
                </a:solidFill>
                <a:latin typeface="Century Gothic" panose="020B0502020202020204" pitchFamily="34" charset="0"/>
              </a:rPr>
              <a:t>er </a:t>
            </a:r>
            <a:r>
              <a:rPr lang="de-DE" sz="1600" b="1">
                <a:solidFill>
                  <a:srgbClr val="000000"/>
                </a:solidFill>
                <a:latin typeface="Century Gothic" panose="020B0502020202020204" pitchFamily="34" charset="0"/>
              </a:rPr>
              <a:t>Erkenntnisse</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darüber </a:t>
            </a:r>
            <a:r>
              <a:rPr lang="de-DE" sz="1600" dirty="0">
                <a:solidFill>
                  <a:srgbClr val="000000"/>
                </a:solidFill>
                <a:latin typeface="Century Gothic" panose="020B0502020202020204" pitchFamily="34" charset="0"/>
              </a:rPr>
              <a:t>gewinnen, ob </a:t>
            </a:r>
            <a:r>
              <a:rPr lang="de-DE" sz="1600" b="1" dirty="0">
                <a:solidFill>
                  <a:srgbClr val="000000"/>
                </a:solidFill>
                <a:latin typeface="Century Gothic" panose="020B0502020202020204" pitchFamily="34" charset="0"/>
              </a:rPr>
              <a:t>zudem</a:t>
            </a:r>
            <a:r>
              <a:rPr lang="de-DE" sz="1600" dirty="0">
                <a:solidFill>
                  <a:srgbClr val="000000"/>
                </a:solidFill>
                <a:latin typeface="Century Gothic" panose="020B0502020202020204" pitchFamily="34" charset="0"/>
              </a:rPr>
              <a:t> eine </a:t>
            </a:r>
            <a:r>
              <a:rPr lang="de-DE" sz="1600" b="1" dirty="0">
                <a:solidFill>
                  <a:srgbClr val="FF0000"/>
                </a:solidFill>
                <a:latin typeface="Century Gothic" panose="020B0502020202020204" pitchFamily="34" charset="0"/>
              </a:rPr>
              <a:t>wesentliche Unsicherheit</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vorliegt, also </a:t>
            </a:r>
            <a:r>
              <a:rPr lang="de-DE" sz="1600">
                <a:solidFill>
                  <a:srgbClr val="000000"/>
                </a:solidFill>
                <a:latin typeface="Century Gothic" panose="020B0502020202020204" pitchFamily="34" charset="0"/>
              </a:rPr>
              <a:t>ob eine </a:t>
            </a:r>
            <a:r>
              <a:rPr lang="de-DE" sz="1600" b="1">
                <a:solidFill>
                  <a:srgbClr val="FF0000"/>
                </a:solidFill>
                <a:latin typeface="Century Gothic" panose="020B0502020202020204" pitchFamily="34" charset="0"/>
              </a:rPr>
              <a:t>Bestands-</a:t>
            </a:r>
            <a:br>
              <a:rPr lang="de-DE" sz="1600" b="1">
                <a:solidFill>
                  <a:srgbClr val="FF0000"/>
                </a:solidFill>
                <a:latin typeface="Century Gothic" panose="020B0502020202020204" pitchFamily="34" charset="0"/>
              </a:rPr>
            </a:br>
            <a:r>
              <a:rPr lang="de-DE" sz="1600" b="1">
                <a:solidFill>
                  <a:srgbClr val="FF0000"/>
                </a:solidFill>
                <a:latin typeface="Century Gothic" panose="020B0502020202020204" pitchFamily="34" charset="0"/>
              </a:rPr>
              <a:t>gefährdung</a:t>
            </a:r>
            <a:r>
              <a:rPr lang="de-DE" sz="160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vorliegt.</a:t>
            </a:r>
          </a:p>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vorzunehmenden Prüfungshandlungen</a:t>
            </a:r>
            <a:r>
              <a:rPr lang="de-DE" sz="1600" dirty="0">
                <a:solidFill>
                  <a:srgbClr val="000000"/>
                </a:solidFill>
                <a:latin typeface="Century Gothic" panose="020B0502020202020204" pitchFamily="34" charset="0"/>
              </a:rPr>
              <a:t> durch den Abschlussprüfer </a:t>
            </a:r>
            <a:r>
              <a:rPr lang="de-DE" sz="1600">
                <a:solidFill>
                  <a:srgbClr val="000000"/>
                </a:solidFill>
                <a:latin typeface="Century Gothic" panose="020B0502020202020204" pitchFamily="34" charset="0"/>
              </a:rPr>
              <a:t>haben Folgendes</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zu </a:t>
            </a:r>
            <a:r>
              <a:rPr lang="de-DE" sz="1600" dirty="0">
                <a:solidFill>
                  <a:srgbClr val="000000"/>
                </a:solidFill>
                <a:latin typeface="Century Gothic" panose="020B0502020202020204" pitchFamily="34" charset="0"/>
              </a:rPr>
              <a:t>umfassen:</a:t>
            </a:r>
          </a:p>
          <a:p>
            <a:pPr marL="361950" lvl="1" indent="0" eaLnBrk="1" hangingPunct="1">
              <a:lnSpc>
                <a:spcPct val="100000"/>
              </a:lnSpc>
              <a:spcBef>
                <a:spcPts val="600"/>
              </a:spcBef>
              <a:spcAft>
                <a:spcPts val="600"/>
              </a:spcAft>
              <a:buFont typeface="Arial" charset="0"/>
              <a:buNone/>
              <a:defRPr/>
            </a:pPr>
            <a:endParaRPr lang="de-DE" altLang="de-DE" sz="1600" b="1" dirty="0">
              <a:solidFill>
                <a:prstClr val="black"/>
              </a:solidFill>
              <a:latin typeface="Century Gothic" pitchFamily="34" charset="0"/>
              <a:cs typeface="Arial" charset="0"/>
            </a:endParaRPr>
          </a:p>
          <a:p>
            <a:pPr>
              <a:lnSpc>
                <a:spcPct val="100000"/>
              </a:lnSpc>
              <a:spcBef>
                <a:spcPts val="600"/>
              </a:spcBef>
              <a:spcAft>
                <a:spcPts val="600"/>
              </a:spcAft>
              <a:defRPr/>
            </a:pPr>
            <a:endParaRPr lang="de-DE" altLang="de-DE" sz="1600" b="1" dirty="0">
              <a:solidFill>
                <a:prstClr val="black"/>
              </a:solidFill>
              <a:latin typeface="Century Gothic" pitchFamily="34" charset="0"/>
              <a:cs typeface="Arial" charset="0"/>
            </a:endParaRPr>
          </a:p>
        </p:txBody>
      </p:sp>
      <p:graphicFrame>
        <p:nvGraphicFramePr>
          <p:cNvPr id="4" name="Tabelle 3">
            <a:extLst>
              <a:ext uri="{FF2B5EF4-FFF2-40B4-BE49-F238E27FC236}">
                <a16:creationId xmlns:a16="http://schemas.microsoft.com/office/drawing/2014/main" id="{254A3071-3568-48FD-A4F2-D31F1F9285DB}"/>
              </a:ext>
            </a:extLst>
          </p:cNvPr>
          <p:cNvGraphicFramePr>
            <a:graphicFrameLocks noGrp="1"/>
          </p:cNvGraphicFramePr>
          <p:nvPr>
            <p:extLst>
              <p:ext uri="{D42A27DB-BD31-4B8C-83A1-F6EECF244321}">
                <p14:modId xmlns:p14="http://schemas.microsoft.com/office/powerpoint/2010/main" val="4072244774"/>
              </p:ext>
            </p:extLst>
          </p:nvPr>
        </p:nvGraphicFramePr>
        <p:xfrm>
          <a:off x="1055440" y="3356992"/>
          <a:ext cx="9649072" cy="2597465"/>
        </p:xfrm>
        <a:graphic>
          <a:graphicData uri="http://schemas.openxmlformats.org/drawingml/2006/table">
            <a:tbl>
              <a:tblPr firstRow="1" firstCol="1" bandRow="1">
                <a:tableStyleId>{5C22544A-7EE6-4342-B048-85BDC9FD1C3A}</a:tableStyleId>
              </a:tblPr>
              <a:tblGrid>
                <a:gridCol w="3508753">
                  <a:extLst>
                    <a:ext uri="{9D8B030D-6E8A-4147-A177-3AD203B41FA5}">
                      <a16:colId xmlns:a16="http://schemas.microsoft.com/office/drawing/2014/main" val="20000"/>
                    </a:ext>
                  </a:extLst>
                </a:gridCol>
                <a:gridCol w="6140319">
                  <a:extLst>
                    <a:ext uri="{9D8B030D-6E8A-4147-A177-3AD203B41FA5}">
                      <a16:colId xmlns:a16="http://schemas.microsoft.com/office/drawing/2014/main" val="20001"/>
                    </a:ext>
                  </a:extLst>
                </a:gridCol>
              </a:tblGrid>
              <a:tr h="369861">
                <a:tc>
                  <a:txBody>
                    <a:bodyPr/>
                    <a:lstStyle/>
                    <a:p>
                      <a:pPr algn="ctr">
                        <a:spcBef>
                          <a:spcPts val="600"/>
                        </a:spcBef>
                        <a:spcAft>
                          <a:spcPts val="0"/>
                        </a:spcAft>
                        <a:tabLst>
                          <a:tab pos="180340" algn="l"/>
                          <a:tab pos="540385" algn="l"/>
                          <a:tab pos="900430" algn="l"/>
                          <a:tab pos="1260475" algn="l"/>
                          <a:tab pos="1620520" algn="l"/>
                          <a:tab pos="1980565" algn="l"/>
                          <a:tab pos="2340610" algn="l"/>
                          <a:tab pos="2700655" algn="l"/>
                          <a:tab pos="3060700" algn="l"/>
                          <a:tab pos="3420745" algn="l"/>
                        </a:tabLst>
                      </a:pPr>
                      <a:r>
                        <a:rPr lang="de-DE" sz="1400" b="1" i="0" u="none" strike="noStrike" dirty="0">
                          <a:solidFill>
                            <a:schemeClr val="tx1"/>
                          </a:solidFill>
                          <a:effectLst/>
                          <a:latin typeface="Century Gothic" panose="020B0502020202020204" pitchFamily="34" charset="0"/>
                        </a:rPr>
                        <a:t>Sachverhalt</a:t>
                      </a:r>
                      <a:endParaRPr lang="de-DE" sz="1400" b="1" i="0" dirty="0">
                        <a:solidFill>
                          <a:schemeClr val="tx1"/>
                        </a:solidFill>
                        <a:effectLst/>
                        <a:latin typeface="Century Gothic" panose="020B0502020202020204" pitchFamily="34" charset="0"/>
                        <a:ea typeface="Times New Roman"/>
                        <a:cs typeface="Times New Roman"/>
                      </a:endParaRPr>
                    </a:p>
                  </a:txBody>
                  <a:tcPr marL="68584" marR="68584" marT="53981" marB="53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spcAft>
                          <a:spcPts val="0"/>
                        </a:spcAft>
                        <a:tabLst>
                          <a:tab pos="180340" algn="l"/>
                          <a:tab pos="540385" algn="l"/>
                          <a:tab pos="900430" algn="l"/>
                          <a:tab pos="1260475" algn="l"/>
                          <a:tab pos="1620520" algn="l"/>
                          <a:tab pos="1980565" algn="l"/>
                          <a:tab pos="2340610" algn="l"/>
                          <a:tab pos="2700655" algn="l"/>
                          <a:tab pos="3060700" algn="l"/>
                          <a:tab pos="3420745" algn="l"/>
                        </a:tabLst>
                      </a:pPr>
                      <a:r>
                        <a:rPr lang="de-DE" sz="1400" b="1" i="0" u="none" strike="noStrike" dirty="0">
                          <a:solidFill>
                            <a:schemeClr val="tx1"/>
                          </a:solidFill>
                          <a:effectLst/>
                          <a:latin typeface="Century Gothic" panose="020B0502020202020204" pitchFamily="34" charset="0"/>
                        </a:rPr>
                        <a:t>Prüfungshandlungen</a:t>
                      </a:r>
                      <a:endParaRPr lang="de-DE" sz="1400" b="1" i="0" dirty="0">
                        <a:solidFill>
                          <a:schemeClr val="tx1"/>
                        </a:solidFill>
                        <a:effectLst/>
                        <a:latin typeface="Century Gothic" panose="020B0502020202020204" pitchFamily="34" charset="0"/>
                        <a:ea typeface="Times New Roman"/>
                        <a:cs typeface="Times New Roman"/>
                      </a:endParaRPr>
                    </a:p>
                  </a:txBody>
                  <a:tcPr marL="68584" marR="68584" marT="53981" marB="53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94533">
                <a:tc>
                  <a:txBody>
                    <a:bodyPr/>
                    <a:lstStyle/>
                    <a:p>
                      <a:pPr marL="0" indent="0" algn="l">
                        <a:spcBef>
                          <a:spcPts val="600"/>
                        </a:spcBef>
                        <a:spcAft>
                          <a:spcPts val="0"/>
                        </a:spcAft>
                      </a:pPr>
                      <a:r>
                        <a:rPr lang="de-DE" sz="1400" b="0" dirty="0">
                          <a:solidFill>
                            <a:schemeClr val="tx1"/>
                          </a:solidFill>
                          <a:effectLst/>
                          <a:latin typeface="Century Gothic" panose="020B0502020202020204" pitchFamily="34" charset="0"/>
                        </a:rPr>
                        <a:t>Bei </a:t>
                      </a:r>
                      <a:r>
                        <a:rPr lang="de-DE" sz="1400" u="none" strike="noStrike" dirty="0">
                          <a:solidFill>
                            <a:srgbClr val="00B0F0"/>
                          </a:solidFill>
                          <a:effectLst/>
                          <a:latin typeface="Century Gothic" panose="020B0502020202020204" pitchFamily="34" charset="0"/>
                        </a:rPr>
                        <a:t>Fehlen</a:t>
                      </a:r>
                      <a:r>
                        <a:rPr lang="de-DE" sz="1400" dirty="0">
                          <a:solidFill>
                            <a:srgbClr val="00B0F0"/>
                          </a:solidFill>
                          <a:effectLst/>
                          <a:latin typeface="Century Gothic" panose="020B0502020202020204" pitchFamily="34" charset="0"/>
                        </a:rPr>
                        <a:t> </a:t>
                      </a:r>
                      <a:r>
                        <a:rPr lang="de-DE" sz="1400" b="0" dirty="0">
                          <a:solidFill>
                            <a:schemeClr val="tx1"/>
                          </a:solidFill>
                          <a:effectLst/>
                          <a:latin typeface="Century Gothic" panose="020B0502020202020204" pitchFamily="34" charset="0"/>
                        </a:rPr>
                        <a:t>der </a:t>
                      </a:r>
                      <a:r>
                        <a:rPr lang="de-DE" sz="1400" u="none" strike="noStrike" dirty="0">
                          <a:solidFill>
                            <a:srgbClr val="00B0F0"/>
                          </a:solidFill>
                          <a:effectLst/>
                          <a:latin typeface="Century Gothic" panose="020B0502020202020204" pitchFamily="34" charset="0"/>
                        </a:rPr>
                        <a:t>Einschätzung</a:t>
                      </a:r>
                      <a:r>
                        <a:rPr lang="de-DE" sz="1400" dirty="0">
                          <a:solidFill>
                            <a:srgbClr val="00B0F0"/>
                          </a:solidFill>
                          <a:effectLst/>
                          <a:latin typeface="Century Gothic" panose="020B0502020202020204" pitchFamily="34" charset="0"/>
                        </a:rPr>
                        <a:t> </a:t>
                      </a:r>
                      <a:r>
                        <a:rPr lang="de-DE" sz="1400" b="0" dirty="0">
                          <a:solidFill>
                            <a:schemeClr val="tx1"/>
                          </a:solidFill>
                          <a:effectLst/>
                          <a:latin typeface="Century Gothic" panose="020B0502020202020204" pitchFamily="34" charset="0"/>
                        </a:rPr>
                        <a:t>der gesetzlichen Vertreter </a:t>
                      </a:r>
                      <a:endParaRPr lang="de-DE" sz="1400" b="0" dirty="0">
                        <a:solidFill>
                          <a:schemeClr val="tx1"/>
                        </a:solidFill>
                        <a:effectLst/>
                        <a:latin typeface="Century Gothic" panose="020B0502020202020204" pitchFamily="34" charset="0"/>
                        <a:ea typeface="Times New Roman"/>
                        <a:cs typeface="Times New Roman"/>
                      </a:endParaRPr>
                    </a:p>
                  </a:txBody>
                  <a:tcPr marL="68584" marR="68584" marT="53981" marB="539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lvl="0" indent="-266700" algn="just">
                        <a:spcBef>
                          <a:spcPts val="300"/>
                        </a:spcBef>
                        <a:spcAft>
                          <a:spcPts val="0"/>
                        </a:spcAft>
                        <a:buFont typeface="Symbol"/>
                        <a:buChar char=""/>
                      </a:pPr>
                      <a:r>
                        <a:rPr lang="de-DE" sz="1400" dirty="0">
                          <a:solidFill>
                            <a:schemeClr val="tx1"/>
                          </a:solidFill>
                          <a:effectLst/>
                          <a:latin typeface="Century Gothic" panose="020B0502020202020204" pitchFamily="34" charset="0"/>
                        </a:rPr>
                        <a:t>Aufforderung zur Abgabe</a:t>
                      </a:r>
                      <a:endParaRPr lang="de-DE" sz="1400" dirty="0">
                        <a:solidFill>
                          <a:schemeClr val="tx1"/>
                        </a:solidFill>
                        <a:effectLst/>
                        <a:latin typeface="Century Gothic" panose="020B0502020202020204" pitchFamily="34" charset="0"/>
                        <a:ea typeface="Times New Roman"/>
                        <a:cs typeface="Times New Roman"/>
                      </a:endParaRPr>
                    </a:p>
                  </a:txBody>
                  <a:tcPr marL="68584" marR="68584" marT="53981" marB="539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63250">
                <a:tc>
                  <a:txBody>
                    <a:bodyPr/>
                    <a:lstStyle/>
                    <a:p>
                      <a:pPr marL="0" indent="0" algn="l">
                        <a:spcBef>
                          <a:spcPts val="600"/>
                        </a:spcBef>
                        <a:spcAft>
                          <a:spcPts val="0"/>
                        </a:spcAft>
                      </a:pPr>
                      <a:r>
                        <a:rPr lang="de-DE" sz="1400" u="none" strike="noStrike" dirty="0">
                          <a:solidFill>
                            <a:srgbClr val="00B0F0"/>
                          </a:solidFill>
                          <a:effectLst/>
                          <a:latin typeface="Century Gothic" panose="020B0502020202020204" pitchFamily="34" charset="0"/>
                        </a:rPr>
                        <a:t>Beurteilung</a:t>
                      </a:r>
                      <a:r>
                        <a:rPr lang="de-DE" sz="1400" dirty="0">
                          <a:solidFill>
                            <a:srgbClr val="00B0F0"/>
                          </a:solidFill>
                          <a:effectLst/>
                          <a:latin typeface="Century Gothic" panose="020B0502020202020204" pitchFamily="34" charset="0"/>
                        </a:rPr>
                        <a:t> </a:t>
                      </a:r>
                      <a:r>
                        <a:rPr lang="de-DE" sz="1400" b="0" dirty="0">
                          <a:solidFill>
                            <a:schemeClr val="tx1"/>
                          </a:solidFill>
                          <a:effectLst/>
                          <a:latin typeface="Century Gothic" panose="020B0502020202020204" pitchFamily="34" charset="0"/>
                        </a:rPr>
                        <a:t>der Pläne der gesetzlichen Vertreter für </a:t>
                      </a:r>
                      <a:r>
                        <a:rPr lang="de-DE" sz="1400" u="none" strike="noStrike" dirty="0">
                          <a:solidFill>
                            <a:srgbClr val="00B0F0"/>
                          </a:solidFill>
                          <a:effectLst/>
                          <a:latin typeface="Century Gothic" panose="020B0502020202020204" pitchFamily="34" charset="0"/>
                        </a:rPr>
                        <a:t>zukünftige</a:t>
                      </a:r>
                      <a:r>
                        <a:rPr lang="de-DE" sz="1400" u="none" strike="noStrike" dirty="0">
                          <a:solidFill>
                            <a:schemeClr val="tx1"/>
                          </a:solidFill>
                          <a:effectLst/>
                          <a:latin typeface="Century Gothic" panose="020B0502020202020204" pitchFamily="34" charset="0"/>
                        </a:rPr>
                        <a:t> </a:t>
                      </a:r>
                      <a:r>
                        <a:rPr lang="de-DE" sz="1400" u="none" strike="noStrike" dirty="0">
                          <a:solidFill>
                            <a:srgbClr val="00B0F0"/>
                          </a:solidFill>
                          <a:effectLst/>
                          <a:latin typeface="Century Gothic" panose="020B0502020202020204" pitchFamily="34" charset="0"/>
                        </a:rPr>
                        <a:t>Maßnahmen</a:t>
                      </a:r>
                      <a:endParaRPr lang="de-DE" sz="1400" dirty="0">
                        <a:solidFill>
                          <a:srgbClr val="00B0F0"/>
                        </a:solidFill>
                        <a:effectLst/>
                        <a:latin typeface="Century Gothic" panose="020B0502020202020204" pitchFamily="34" charset="0"/>
                        <a:ea typeface="Times New Roman"/>
                        <a:cs typeface="Times New Roman"/>
                      </a:endParaRPr>
                    </a:p>
                  </a:txBody>
                  <a:tcPr marL="68584" marR="68584" marT="53981" marB="539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lvl="0" indent="-266700">
                        <a:spcAft>
                          <a:spcPts val="600"/>
                        </a:spcAft>
                        <a:buFont typeface="Symbol"/>
                        <a:buChar char=""/>
                      </a:pPr>
                      <a:r>
                        <a:rPr lang="de-DE" sz="1400" dirty="0">
                          <a:solidFill>
                            <a:schemeClr val="tx1"/>
                          </a:solidFill>
                          <a:effectLst/>
                          <a:latin typeface="Century Gothic" panose="020B0502020202020204" pitchFamily="34" charset="0"/>
                        </a:rPr>
                        <a:t>Beurteilung, wie </a:t>
                      </a:r>
                      <a:r>
                        <a:rPr lang="de-DE" sz="1400" u="none" strike="noStrike" dirty="0">
                          <a:solidFill>
                            <a:schemeClr val="tx1"/>
                          </a:solidFill>
                          <a:effectLst/>
                          <a:latin typeface="Century Gothic" panose="020B0502020202020204" pitchFamily="34" charset="0"/>
                        </a:rPr>
                        <a:t>unerledigte Aufträge abgewickelt</a:t>
                      </a:r>
                      <a:r>
                        <a:rPr lang="de-DE" sz="1400" dirty="0">
                          <a:solidFill>
                            <a:schemeClr val="tx1"/>
                          </a:solidFill>
                          <a:effectLst/>
                          <a:latin typeface="Century Gothic" panose="020B0502020202020204" pitchFamily="34" charset="0"/>
                        </a:rPr>
                        <a:t> werden sollen</a:t>
                      </a:r>
                    </a:p>
                    <a:p>
                      <a:pPr marL="266700" lvl="0" indent="-266700">
                        <a:spcAft>
                          <a:spcPts val="600"/>
                        </a:spcAft>
                        <a:buFont typeface="Symbol"/>
                        <a:buChar char=""/>
                      </a:pPr>
                      <a:r>
                        <a:rPr lang="de-DE" sz="1400" dirty="0">
                          <a:solidFill>
                            <a:schemeClr val="tx1"/>
                          </a:solidFill>
                          <a:effectLst/>
                          <a:latin typeface="Century Gothic" panose="020B0502020202020204" pitchFamily="34" charset="0"/>
                        </a:rPr>
                        <a:t>Feststellung, ob die </a:t>
                      </a:r>
                      <a:r>
                        <a:rPr lang="de-DE" sz="1400" u="none" strike="noStrike" dirty="0">
                          <a:solidFill>
                            <a:schemeClr val="tx1"/>
                          </a:solidFill>
                          <a:effectLst/>
                          <a:latin typeface="Century Gothic" panose="020B0502020202020204" pitchFamily="34" charset="0"/>
                        </a:rPr>
                        <a:t>Realisierbarkeit</a:t>
                      </a:r>
                      <a:r>
                        <a:rPr lang="de-DE" sz="1400" dirty="0">
                          <a:solidFill>
                            <a:schemeClr val="tx1"/>
                          </a:solidFill>
                          <a:effectLst/>
                          <a:latin typeface="Century Gothic" panose="020B0502020202020204" pitchFamily="34" charset="0"/>
                        </a:rPr>
                        <a:t> von geplanten Veräußerungen von Vermögenswerten angemessen nachgewiesen wird</a:t>
                      </a:r>
                    </a:p>
                    <a:p>
                      <a:pPr marL="266700" lvl="0" indent="-266700">
                        <a:spcAft>
                          <a:spcPts val="600"/>
                        </a:spcAft>
                        <a:buFont typeface="Symbol"/>
                        <a:buChar char=""/>
                      </a:pPr>
                      <a:r>
                        <a:rPr lang="de-DE" sz="1400" dirty="0">
                          <a:solidFill>
                            <a:schemeClr val="tx1"/>
                          </a:solidFill>
                          <a:effectLst/>
                          <a:latin typeface="Century Gothic" panose="020B0502020202020204" pitchFamily="34" charset="0"/>
                        </a:rPr>
                        <a:t>Darlehensaufnahmen</a:t>
                      </a:r>
                    </a:p>
                    <a:p>
                      <a:pPr marL="266700" lvl="0" indent="-266700">
                        <a:spcAft>
                          <a:spcPts val="600"/>
                        </a:spcAft>
                        <a:buFont typeface="Symbol"/>
                        <a:buChar char=""/>
                      </a:pPr>
                      <a:r>
                        <a:rPr lang="de-DE" sz="1400" dirty="0">
                          <a:solidFill>
                            <a:schemeClr val="tx1"/>
                          </a:solidFill>
                          <a:effectLst/>
                          <a:latin typeface="Century Gothic" panose="020B0502020202020204" pitchFamily="34" charset="0"/>
                        </a:rPr>
                        <a:t>Umstrukturierung von Schulden</a:t>
                      </a:r>
                    </a:p>
                    <a:p>
                      <a:pPr marL="266700" lvl="0" indent="-266700">
                        <a:spcAft>
                          <a:spcPts val="600"/>
                        </a:spcAft>
                        <a:buFont typeface="Symbol"/>
                        <a:buChar char=""/>
                      </a:pPr>
                      <a:r>
                        <a:rPr lang="de-DE" sz="1400" dirty="0">
                          <a:solidFill>
                            <a:schemeClr val="tx1"/>
                          </a:solidFill>
                          <a:effectLst/>
                          <a:latin typeface="Century Gothic" panose="020B0502020202020204" pitchFamily="34" charset="0"/>
                        </a:rPr>
                        <a:t>Eigenkapitalerhöhung</a:t>
                      </a:r>
                      <a:endParaRPr lang="de-DE" sz="1400" dirty="0">
                        <a:solidFill>
                          <a:schemeClr val="tx1"/>
                        </a:solidFill>
                        <a:effectLst/>
                        <a:latin typeface="Century Gothic" panose="020B0502020202020204" pitchFamily="34" charset="0"/>
                        <a:ea typeface="Times New Roman"/>
                      </a:endParaRPr>
                    </a:p>
                  </a:txBody>
                  <a:tcPr marL="68584" marR="68584" marT="53981" marB="539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Rectangle 3">
            <a:extLst>
              <a:ext uri="{FF2B5EF4-FFF2-40B4-BE49-F238E27FC236}">
                <a16:creationId xmlns:a16="http://schemas.microsoft.com/office/drawing/2014/main" id="{1389A7E6-E8F0-48B3-924C-8199C6BCDCB8}"/>
              </a:ext>
            </a:extLst>
          </p:cNvPr>
          <p:cNvSpPr>
            <a:spLocks noGrp="1"/>
          </p:cNvSpPr>
          <p:nvPr>
            <p:ph idx="4294967295"/>
          </p:nvPr>
        </p:nvSpPr>
        <p:spPr>
          <a:xfrm>
            <a:off x="957646" y="1413086"/>
            <a:ext cx="10953750" cy="339725"/>
          </a:xfrm>
          <a:prstGeom prst="rect">
            <a:avLst/>
          </a:prstGeom>
        </p:spPr>
        <p:txBody>
          <a:body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9.8.1 Grundsatz</a:t>
            </a:r>
          </a:p>
        </p:txBody>
      </p:sp>
      <p:sp>
        <p:nvSpPr>
          <p:cNvPr id="13" name="Textfeld 1">
            <a:extLst>
              <a:ext uri="{FF2B5EF4-FFF2-40B4-BE49-F238E27FC236}">
                <a16:creationId xmlns:a16="http://schemas.microsoft.com/office/drawing/2014/main" id="{62FF0087-9219-4127-9544-FE87C4BDB84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768E593B-02B5-4381-AEA9-7399C3DF5E24}"/>
              </a:ext>
            </a:extLst>
          </p:cNvPr>
          <p:cNvGraphicFramePr>
            <a:graphicFrameLocks noGrp="1"/>
          </p:cNvGraphicFramePr>
          <p:nvPr>
            <p:extLst>
              <p:ext uri="{D42A27DB-BD31-4B8C-83A1-F6EECF244321}">
                <p14:modId xmlns:p14="http://schemas.microsoft.com/office/powerpoint/2010/main" val="3279322144"/>
              </p:ext>
            </p:extLst>
          </p:nvPr>
        </p:nvGraphicFramePr>
        <p:xfrm>
          <a:off x="1064067" y="1628800"/>
          <a:ext cx="9496430" cy="4118587"/>
        </p:xfrm>
        <a:graphic>
          <a:graphicData uri="http://schemas.openxmlformats.org/drawingml/2006/table">
            <a:tbl>
              <a:tblPr firstRow="1" firstCol="1" bandRow="1">
                <a:tableStyleId>{5C22544A-7EE6-4342-B048-85BDC9FD1C3A}</a:tableStyleId>
              </a:tblPr>
              <a:tblGrid>
                <a:gridCol w="3391432">
                  <a:extLst>
                    <a:ext uri="{9D8B030D-6E8A-4147-A177-3AD203B41FA5}">
                      <a16:colId xmlns:a16="http://schemas.microsoft.com/office/drawing/2014/main" val="20000"/>
                    </a:ext>
                  </a:extLst>
                </a:gridCol>
                <a:gridCol w="6104998">
                  <a:extLst>
                    <a:ext uri="{9D8B030D-6E8A-4147-A177-3AD203B41FA5}">
                      <a16:colId xmlns:a16="http://schemas.microsoft.com/office/drawing/2014/main" val="20001"/>
                    </a:ext>
                  </a:extLst>
                </a:gridCol>
              </a:tblGrid>
              <a:tr h="321303">
                <a:tc>
                  <a:txBody>
                    <a:bodyPr/>
                    <a:lstStyle/>
                    <a:p>
                      <a:pPr algn="ctr">
                        <a:spcBef>
                          <a:spcPts val="600"/>
                        </a:spcBef>
                        <a:spcAft>
                          <a:spcPts val="0"/>
                        </a:spcAft>
                        <a:tabLst>
                          <a:tab pos="180340" algn="l"/>
                          <a:tab pos="540385" algn="l"/>
                          <a:tab pos="900430" algn="l"/>
                          <a:tab pos="1260475" algn="l"/>
                          <a:tab pos="1620520" algn="l"/>
                          <a:tab pos="1980565" algn="l"/>
                          <a:tab pos="2340610" algn="l"/>
                          <a:tab pos="2700655" algn="l"/>
                          <a:tab pos="3060700" algn="l"/>
                          <a:tab pos="3420745" algn="l"/>
                        </a:tabLst>
                      </a:pPr>
                      <a:r>
                        <a:rPr lang="de-DE" sz="1400" b="1" i="0" u="none" strike="noStrike" dirty="0">
                          <a:solidFill>
                            <a:schemeClr val="tx1"/>
                          </a:solidFill>
                          <a:effectLst/>
                          <a:latin typeface="Century Gothic" panose="020B0502020202020204" pitchFamily="34" charset="0"/>
                        </a:rPr>
                        <a:t>Sachverhalt</a:t>
                      </a:r>
                      <a:endParaRPr lang="de-DE" sz="1400" b="1" i="0" dirty="0">
                        <a:solidFill>
                          <a:schemeClr val="tx1"/>
                        </a:solidFill>
                        <a:effectLst/>
                        <a:latin typeface="Century Gothic" panose="020B0502020202020204" pitchFamily="34" charset="0"/>
                        <a:ea typeface="Times New Roman"/>
                        <a:cs typeface="Times New Roman"/>
                      </a:endParaRPr>
                    </a:p>
                  </a:txBody>
                  <a:tcPr marL="68574" marR="68574" marT="53971" marB="53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spcAft>
                          <a:spcPts val="0"/>
                        </a:spcAft>
                        <a:tabLst>
                          <a:tab pos="180340" algn="l"/>
                          <a:tab pos="540385" algn="l"/>
                          <a:tab pos="900430" algn="l"/>
                          <a:tab pos="1260475" algn="l"/>
                          <a:tab pos="1620520" algn="l"/>
                          <a:tab pos="1980565" algn="l"/>
                          <a:tab pos="2340610" algn="l"/>
                          <a:tab pos="2700655" algn="l"/>
                          <a:tab pos="3060700" algn="l"/>
                          <a:tab pos="3420745" algn="l"/>
                        </a:tabLst>
                      </a:pPr>
                      <a:r>
                        <a:rPr lang="de-DE" sz="1400" b="1" i="0" u="none" strike="noStrike" dirty="0">
                          <a:solidFill>
                            <a:schemeClr val="tx1"/>
                          </a:solidFill>
                          <a:effectLst/>
                          <a:latin typeface="Century Gothic" panose="020B0502020202020204" pitchFamily="34" charset="0"/>
                        </a:rPr>
                        <a:t>Prüfungshandlungen</a:t>
                      </a:r>
                      <a:endParaRPr lang="de-DE" sz="1400" b="1" i="0" dirty="0">
                        <a:solidFill>
                          <a:schemeClr val="tx1"/>
                        </a:solidFill>
                        <a:effectLst/>
                        <a:latin typeface="Century Gothic" panose="020B0502020202020204" pitchFamily="34" charset="0"/>
                        <a:ea typeface="Times New Roman"/>
                        <a:cs typeface="Times New Roman"/>
                      </a:endParaRPr>
                    </a:p>
                  </a:txBody>
                  <a:tcPr marL="68574" marR="68574" marT="53971" marB="539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222023">
                <a:tc>
                  <a:txBody>
                    <a:bodyPr/>
                    <a:lstStyle/>
                    <a:p>
                      <a:pPr marL="0" indent="0" algn="l">
                        <a:spcBef>
                          <a:spcPts val="600"/>
                        </a:spcBef>
                        <a:spcAft>
                          <a:spcPts val="0"/>
                        </a:spcAft>
                      </a:pPr>
                      <a:r>
                        <a:rPr lang="de-DE" sz="1400" b="1" u="none" strike="noStrike" kern="1200" dirty="0">
                          <a:solidFill>
                            <a:srgbClr val="00B0F0"/>
                          </a:solidFill>
                          <a:effectLst/>
                          <a:latin typeface="Century Gothic" panose="020B0502020202020204" pitchFamily="34" charset="0"/>
                          <a:ea typeface="+mn-ea"/>
                          <a:cs typeface="+mn-cs"/>
                        </a:rPr>
                        <a:t>Prüfung</a:t>
                      </a:r>
                      <a:r>
                        <a:rPr lang="de-DE" sz="1400" b="0" kern="1200" dirty="0">
                          <a:solidFill>
                            <a:srgbClr val="00B0F0"/>
                          </a:solidFill>
                          <a:effectLst/>
                          <a:latin typeface="Century Gothic" panose="020B0502020202020204" pitchFamily="34" charset="0"/>
                          <a:ea typeface="+mn-ea"/>
                          <a:cs typeface="+mn-cs"/>
                        </a:rPr>
                        <a:t> </a:t>
                      </a:r>
                      <a:r>
                        <a:rPr lang="de-DE" sz="1400" b="0" kern="1200" dirty="0">
                          <a:solidFill>
                            <a:schemeClr val="tx1"/>
                          </a:solidFill>
                          <a:effectLst/>
                          <a:latin typeface="Century Gothic" panose="020B0502020202020204" pitchFamily="34" charset="0"/>
                          <a:ea typeface="+mn-ea"/>
                          <a:cs typeface="+mn-cs"/>
                        </a:rPr>
                        <a:t>der </a:t>
                      </a:r>
                      <a:r>
                        <a:rPr lang="de-DE" sz="1400" b="1" u="none" strike="noStrike" kern="1200" dirty="0">
                          <a:solidFill>
                            <a:srgbClr val="00B0F0"/>
                          </a:solidFill>
                          <a:effectLst/>
                          <a:latin typeface="Century Gothic" panose="020B0502020202020204" pitchFamily="34" charset="0"/>
                          <a:ea typeface="+mn-ea"/>
                          <a:cs typeface="+mn-cs"/>
                        </a:rPr>
                        <a:t>Liquiditätsprognose</a:t>
                      </a:r>
                      <a:r>
                        <a:rPr lang="de-DE" sz="1400" b="0" kern="1200" dirty="0">
                          <a:solidFill>
                            <a:srgbClr val="00B0F0"/>
                          </a:solidFill>
                          <a:effectLst/>
                          <a:latin typeface="Century Gothic" panose="020B0502020202020204" pitchFamily="34" charset="0"/>
                          <a:ea typeface="+mn-ea"/>
                          <a:cs typeface="+mn-cs"/>
                        </a:rPr>
                        <a:t> </a:t>
                      </a:r>
                      <a:r>
                        <a:rPr lang="de-DE" sz="1400" b="0" kern="1200" dirty="0">
                          <a:solidFill>
                            <a:schemeClr val="tx1"/>
                          </a:solidFill>
                          <a:effectLst/>
                          <a:latin typeface="Century Gothic" panose="020B0502020202020204" pitchFamily="34" charset="0"/>
                          <a:ea typeface="+mn-ea"/>
                          <a:cs typeface="+mn-cs"/>
                        </a:rPr>
                        <a:t>der gesetzlichen Vertreter bezogen auf die </a:t>
                      </a:r>
                      <a:r>
                        <a:rPr lang="de-DE" sz="1400" b="1" u="none" strike="noStrike" kern="1200" dirty="0">
                          <a:solidFill>
                            <a:schemeClr val="tx1"/>
                          </a:solidFill>
                          <a:effectLst/>
                          <a:latin typeface="Century Gothic" panose="020B0502020202020204" pitchFamily="34" charset="0"/>
                          <a:ea typeface="+mn-ea"/>
                          <a:cs typeface="+mn-cs"/>
                        </a:rPr>
                        <a:t>Verlässlichkeit</a:t>
                      </a:r>
                      <a:r>
                        <a:rPr lang="de-DE" sz="1400" b="0" kern="1200" dirty="0">
                          <a:solidFill>
                            <a:schemeClr val="tx1"/>
                          </a:solidFill>
                          <a:effectLst/>
                          <a:latin typeface="Century Gothic" panose="020B0502020202020204" pitchFamily="34" charset="0"/>
                          <a:ea typeface="+mn-ea"/>
                          <a:cs typeface="+mn-cs"/>
                        </a:rPr>
                        <a:t> der zugrundeliegenden </a:t>
                      </a:r>
                      <a:r>
                        <a:rPr lang="de-DE" sz="1400" b="1" u="none" strike="noStrike" kern="1200" dirty="0">
                          <a:solidFill>
                            <a:schemeClr val="tx1"/>
                          </a:solidFill>
                          <a:effectLst/>
                          <a:latin typeface="Century Gothic" panose="020B0502020202020204" pitchFamily="34" charset="0"/>
                          <a:ea typeface="+mn-ea"/>
                          <a:cs typeface="+mn-cs"/>
                        </a:rPr>
                        <a:t>Daten</a:t>
                      </a:r>
                      <a:r>
                        <a:rPr lang="de-DE" sz="1400" b="0" kern="1200" dirty="0">
                          <a:solidFill>
                            <a:schemeClr val="tx1"/>
                          </a:solidFill>
                          <a:effectLst/>
                          <a:latin typeface="Century Gothic" panose="020B0502020202020204" pitchFamily="34" charset="0"/>
                          <a:ea typeface="+mn-ea"/>
                          <a:cs typeface="+mn-cs"/>
                        </a:rPr>
                        <a:t> und </a:t>
                      </a:r>
                      <a:r>
                        <a:rPr lang="de-DE" sz="1400" b="1" u="none" strike="noStrike" kern="1200" dirty="0">
                          <a:solidFill>
                            <a:schemeClr val="tx1"/>
                          </a:solidFill>
                          <a:effectLst/>
                          <a:latin typeface="Century Gothic" panose="020B0502020202020204" pitchFamily="34" charset="0"/>
                          <a:ea typeface="+mn-ea"/>
                          <a:cs typeface="+mn-cs"/>
                        </a:rPr>
                        <a:t>Beurteilung</a:t>
                      </a:r>
                      <a:r>
                        <a:rPr lang="de-DE" sz="1400" b="0" kern="1200" dirty="0">
                          <a:solidFill>
                            <a:schemeClr val="tx1"/>
                          </a:solidFill>
                          <a:effectLst/>
                          <a:latin typeface="Century Gothic" panose="020B0502020202020204" pitchFamily="34" charset="0"/>
                          <a:ea typeface="+mn-ea"/>
                          <a:cs typeface="+mn-cs"/>
                        </a:rPr>
                        <a:t> der </a:t>
                      </a:r>
                      <a:r>
                        <a:rPr lang="de-DE" sz="1400" b="1" u="none" strike="noStrike" kern="1200" dirty="0">
                          <a:solidFill>
                            <a:schemeClr val="tx1"/>
                          </a:solidFill>
                          <a:effectLst/>
                          <a:latin typeface="Century Gothic" panose="020B0502020202020204" pitchFamily="34" charset="0"/>
                          <a:ea typeface="+mn-ea"/>
                          <a:cs typeface="+mn-cs"/>
                        </a:rPr>
                        <a:t>zugrundeliegenden</a:t>
                      </a:r>
                      <a:r>
                        <a:rPr lang="de-DE" sz="1400" b="0" u="none" strike="noStrike" kern="1200" dirty="0">
                          <a:solidFill>
                            <a:schemeClr val="tx1"/>
                          </a:solidFill>
                          <a:effectLst/>
                          <a:latin typeface="Century Gothic" panose="020B0502020202020204" pitchFamily="34" charset="0"/>
                          <a:ea typeface="+mn-ea"/>
                          <a:cs typeface="+mn-cs"/>
                        </a:rPr>
                        <a:t> </a:t>
                      </a:r>
                      <a:r>
                        <a:rPr lang="de-DE" sz="1400" b="1" u="none" strike="noStrike" kern="1200" dirty="0">
                          <a:solidFill>
                            <a:schemeClr val="tx1"/>
                          </a:solidFill>
                          <a:effectLst/>
                          <a:latin typeface="Century Gothic" panose="020B0502020202020204" pitchFamily="34" charset="0"/>
                          <a:ea typeface="+mn-ea"/>
                          <a:cs typeface="+mn-cs"/>
                        </a:rPr>
                        <a:t>Annahmen</a:t>
                      </a:r>
                      <a:endParaRPr lang="de-DE" sz="1400" b="1" dirty="0">
                        <a:solidFill>
                          <a:schemeClr val="tx1"/>
                        </a:solidFill>
                        <a:effectLst/>
                        <a:latin typeface="Century Gothic" panose="020B0502020202020204" pitchFamily="34" charset="0"/>
                        <a:ea typeface="Times New Roman"/>
                        <a:cs typeface="Times New Roman"/>
                      </a:endParaRPr>
                    </a:p>
                  </a:txBody>
                  <a:tcPr marL="68574" marR="68574" marT="53971" marB="539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spcAft>
                          <a:spcPts val="600"/>
                        </a:spcAft>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Analyse</a:t>
                      </a:r>
                      <a:r>
                        <a:rPr lang="de-DE" sz="1400" dirty="0">
                          <a:effectLst/>
                          <a:latin typeface="Century Gothic" panose="020B0502020202020204" pitchFamily="34" charset="0"/>
                        </a:rPr>
                        <a:t> von Cashflow-, Ergebnis- und sonstigen relevanten </a:t>
                      </a:r>
                      <a:r>
                        <a:rPr lang="de-DE" sz="1400" b="1" u="none" strike="noStrike" kern="1200" dirty="0">
                          <a:solidFill>
                            <a:schemeClr val="dk1"/>
                          </a:solidFill>
                          <a:effectLst/>
                          <a:latin typeface="Century Gothic" panose="020B0502020202020204" pitchFamily="34" charset="0"/>
                          <a:ea typeface="+mn-ea"/>
                          <a:cs typeface="+mn-cs"/>
                        </a:rPr>
                        <a:t>Prognosekennzahlen</a:t>
                      </a:r>
                      <a:r>
                        <a:rPr lang="de-DE" sz="1400" dirty="0">
                          <a:effectLst/>
                          <a:latin typeface="Century Gothic" panose="020B0502020202020204" pitchFamily="34" charset="0"/>
                        </a:rPr>
                        <a:t> und </a:t>
                      </a:r>
                      <a:r>
                        <a:rPr lang="de-DE" sz="1400" b="1" u="none" strike="noStrike" kern="1200" dirty="0">
                          <a:solidFill>
                            <a:schemeClr val="dk1"/>
                          </a:solidFill>
                          <a:effectLst/>
                          <a:latin typeface="Century Gothic" panose="020B0502020202020204" pitchFamily="34" charset="0"/>
                          <a:ea typeface="+mn-ea"/>
                          <a:cs typeface="+mn-cs"/>
                        </a:rPr>
                        <a:t>Erörterung</a:t>
                      </a:r>
                      <a:r>
                        <a:rPr lang="de-DE" sz="1400" dirty="0">
                          <a:effectLst/>
                          <a:latin typeface="Century Gothic" panose="020B0502020202020204" pitchFamily="34" charset="0"/>
                        </a:rPr>
                        <a:t> dieser mit der Unternehmensleitung</a:t>
                      </a:r>
                    </a:p>
                    <a:p>
                      <a:pPr marL="285750" lvl="0" indent="-285750">
                        <a:spcAft>
                          <a:spcPts val="600"/>
                        </a:spcAft>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Analyse</a:t>
                      </a:r>
                      <a:r>
                        <a:rPr lang="de-DE" sz="1400" dirty="0">
                          <a:effectLst/>
                          <a:latin typeface="Century Gothic" panose="020B0502020202020204" pitchFamily="34" charset="0"/>
                        </a:rPr>
                        <a:t> und </a:t>
                      </a:r>
                      <a:r>
                        <a:rPr lang="de-DE" sz="1400" b="1" u="none" strike="noStrike" kern="1200" dirty="0">
                          <a:solidFill>
                            <a:schemeClr val="dk1"/>
                          </a:solidFill>
                          <a:effectLst/>
                          <a:latin typeface="Century Gothic" panose="020B0502020202020204" pitchFamily="34" charset="0"/>
                          <a:ea typeface="+mn-ea"/>
                          <a:cs typeface="+mn-cs"/>
                        </a:rPr>
                        <a:t>Erörterung</a:t>
                      </a:r>
                      <a:r>
                        <a:rPr lang="de-DE" sz="1400" dirty="0">
                          <a:effectLst/>
                          <a:latin typeface="Century Gothic" panose="020B0502020202020204" pitchFamily="34" charset="0"/>
                        </a:rPr>
                        <a:t> des aktuellen </a:t>
                      </a:r>
                      <a:r>
                        <a:rPr lang="de-DE" sz="1400" b="1" u="none" strike="noStrike" kern="1200" dirty="0">
                          <a:solidFill>
                            <a:schemeClr val="dk1"/>
                          </a:solidFill>
                          <a:effectLst/>
                          <a:latin typeface="Century Gothic" panose="020B0502020202020204" pitchFamily="34" charset="0"/>
                          <a:ea typeface="+mn-ea"/>
                          <a:cs typeface="+mn-cs"/>
                        </a:rPr>
                        <a:t>Zwischenabschlusses</a:t>
                      </a:r>
                      <a:endParaRPr lang="de-DE" sz="1400" dirty="0">
                        <a:effectLst/>
                        <a:latin typeface="Century Gothic" panose="020B0502020202020204" pitchFamily="34" charset="0"/>
                      </a:endParaRPr>
                    </a:p>
                    <a:p>
                      <a:pPr marL="285750" lvl="0" indent="-285750">
                        <a:spcAft>
                          <a:spcPts val="600"/>
                        </a:spcAft>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Durchsicht</a:t>
                      </a:r>
                      <a:r>
                        <a:rPr lang="de-DE" sz="1400" dirty="0">
                          <a:effectLst/>
                          <a:latin typeface="Century Gothic" panose="020B0502020202020204" pitchFamily="34" charset="0"/>
                        </a:rPr>
                        <a:t> der </a:t>
                      </a:r>
                      <a:r>
                        <a:rPr lang="de-DE" sz="1400" b="1" u="none" strike="noStrike" kern="1200" dirty="0">
                          <a:solidFill>
                            <a:schemeClr val="dk1"/>
                          </a:solidFill>
                          <a:effectLst/>
                          <a:latin typeface="Century Gothic" panose="020B0502020202020204" pitchFamily="34" charset="0"/>
                          <a:ea typeface="+mn-ea"/>
                          <a:cs typeface="+mn-cs"/>
                        </a:rPr>
                        <a:t>Vertragskonditionen</a:t>
                      </a:r>
                      <a:r>
                        <a:rPr lang="de-DE" sz="1400" dirty="0">
                          <a:effectLst/>
                          <a:latin typeface="Century Gothic" panose="020B0502020202020204" pitchFamily="34" charset="0"/>
                        </a:rPr>
                        <a:t> von Verbindlichkeiten und </a:t>
                      </a:r>
                      <a:r>
                        <a:rPr lang="de-DE" sz="1400" b="1" u="none" strike="noStrike" kern="1200" dirty="0">
                          <a:solidFill>
                            <a:schemeClr val="dk1"/>
                          </a:solidFill>
                          <a:effectLst/>
                          <a:latin typeface="Century Gothic" panose="020B0502020202020204" pitchFamily="34" charset="0"/>
                          <a:ea typeface="+mn-ea"/>
                          <a:cs typeface="+mn-cs"/>
                        </a:rPr>
                        <a:t>Feststellung</a:t>
                      </a:r>
                      <a:r>
                        <a:rPr lang="de-DE" sz="1400" dirty="0">
                          <a:effectLst/>
                          <a:latin typeface="Century Gothic" panose="020B0502020202020204" pitchFamily="34" charset="0"/>
                        </a:rPr>
                        <a:t> eventueller Verstöße</a:t>
                      </a:r>
                    </a:p>
                    <a:p>
                      <a:pPr marL="285750" lvl="0" indent="-285750">
                        <a:spcAft>
                          <a:spcPts val="600"/>
                        </a:spcAft>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Durchsicht</a:t>
                      </a:r>
                      <a:r>
                        <a:rPr lang="de-DE" sz="1400" kern="1200" dirty="0">
                          <a:solidFill>
                            <a:schemeClr val="dk1"/>
                          </a:solidFill>
                          <a:effectLst/>
                          <a:latin typeface="Century Gothic" panose="020B0502020202020204" pitchFamily="34" charset="0"/>
                          <a:ea typeface="+mn-ea"/>
                          <a:cs typeface="+mn-cs"/>
                        </a:rPr>
                        <a:t> von </a:t>
                      </a:r>
                      <a:r>
                        <a:rPr lang="de-DE" sz="1400" b="1" u="none" strike="noStrike" kern="1200" dirty="0">
                          <a:solidFill>
                            <a:schemeClr val="dk1"/>
                          </a:solidFill>
                          <a:effectLst/>
                          <a:latin typeface="Century Gothic" panose="020B0502020202020204" pitchFamily="34" charset="0"/>
                          <a:ea typeface="+mn-ea"/>
                          <a:cs typeface="+mn-cs"/>
                        </a:rPr>
                        <a:t>Protokollen</a:t>
                      </a:r>
                      <a:r>
                        <a:rPr lang="de-DE" sz="1400" kern="1200" dirty="0">
                          <a:solidFill>
                            <a:schemeClr val="dk1"/>
                          </a:solidFill>
                          <a:effectLst/>
                          <a:latin typeface="Century Gothic" panose="020B0502020202020204" pitchFamily="34" charset="0"/>
                          <a:ea typeface="+mn-ea"/>
                          <a:cs typeface="+mn-cs"/>
                        </a:rPr>
                        <a:t> wichtiger Gremien auf Hinweise von </a:t>
                      </a:r>
                      <a:r>
                        <a:rPr lang="de-DE" sz="1400" b="1" u="none" strike="noStrike" kern="1200" dirty="0">
                          <a:solidFill>
                            <a:schemeClr val="dk1"/>
                          </a:solidFill>
                          <a:effectLst/>
                          <a:latin typeface="Century Gothic" panose="020B0502020202020204" pitchFamily="34" charset="0"/>
                          <a:ea typeface="+mn-ea"/>
                          <a:cs typeface="+mn-cs"/>
                        </a:rPr>
                        <a:t>Finanzierungsschwierigkeiten</a:t>
                      </a:r>
                      <a:endParaRPr lang="de-DE" sz="1400" kern="1200" dirty="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Einholung</a:t>
                      </a:r>
                      <a:r>
                        <a:rPr lang="de-DE" sz="1400" kern="1200" dirty="0">
                          <a:solidFill>
                            <a:schemeClr val="dk1"/>
                          </a:solidFill>
                          <a:effectLst/>
                          <a:latin typeface="Century Gothic" panose="020B0502020202020204" pitchFamily="34" charset="0"/>
                          <a:ea typeface="+mn-ea"/>
                          <a:cs typeface="+mn-cs"/>
                        </a:rPr>
                        <a:t> von </a:t>
                      </a:r>
                      <a:r>
                        <a:rPr lang="de-DE" sz="1400" b="1" u="none" strike="noStrike" kern="1200" dirty="0">
                          <a:solidFill>
                            <a:schemeClr val="dk1"/>
                          </a:solidFill>
                          <a:effectLst/>
                          <a:latin typeface="Century Gothic" panose="020B0502020202020204" pitchFamily="34" charset="0"/>
                          <a:ea typeface="+mn-ea"/>
                          <a:cs typeface="+mn-cs"/>
                        </a:rPr>
                        <a:t>Nachweisen</a:t>
                      </a:r>
                      <a:r>
                        <a:rPr lang="de-DE" sz="1400" kern="1200" dirty="0">
                          <a:solidFill>
                            <a:schemeClr val="dk1"/>
                          </a:solidFill>
                          <a:effectLst/>
                          <a:latin typeface="Century Gothic" panose="020B0502020202020204" pitchFamily="34" charset="0"/>
                          <a:ea typeface="+mn-ea"/>
                          <a:cs typeface="+mn-cs"/>
                        </a:rPr>
                        <a:t> über das Vorhandensein von </a:t>
                      </a:r>
                      <a:r>
                        <a:rPr lang="de-DE" sz="1400" b="1" u="none" strike="noStrike" kern="1200" dirty="0">
                          <a:solidFill>
                            <a:schemeClr val="dk1"/>
                          </a:solidFill>
                          <a:effectLst/>
                          <a:latin typeface="Century Gothic" panose="020B0502020202020204" pitchFamily="34" charset="0"/>
                          <a:ea typeface="+mn-ea"/>
                          <a:cs typeface="+mn-cs"/>
                        </a:rPr>
                        <a:t>Kreditlinien</a:t>
                      </a:r>
                      <a:r>
                        <a:rPr lang="de-DE" sz="1400" kern="1200" dirty="0">
                          <a:solidFill>
                            <a:schemeClr val="dk1"/>
                          </a:solidFill>
                          <a:effectLst/>
                          <a:latin typeface="Century Gothic" panose="020B0502020202020204" pitchFamily="34" charset="0"/>
                          <a:ea typeface="+mn-ea"/>
                          <a:cs typeface="+mn-cs"/>
                        </a:rPr>
                        <a:t> sowie die Würdigung möglicher Sicherheiten</a:t>
                      </a:r>
                      <a:endParaRPr lang="de-DE" sz="1400" dirty="0">
                        <a:solidFill>
                          <a:schemeClr val="tx1"/>
                        </a:solidFill>
                        <a:effectLst/>
                        <a:latin typeface="Century Gothic" panose="020B0502020202020204" pitchFamily="34" charset="0"/>
                        <a:ea typeface="Times New Roman"/>
                        <a:cs typeface="Times New Roman"/>
                      </a:endParaRPr>
                    </a:p>
                  </a:txBody>
                  <a:tcPr marL="68574" marR="68574" marT="53971" marB="539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60601">
                <a:tc>
                  <a:txBody>
                    <a:bodyPr/>
                    <a:lstStyle/>
                    <a:p>
                      <a:pPr marL="0" indent="0" algn="l">
                        <a:spcBef>
                          <a:spcPts val="600"/>
                        </a:spcBef>
                        <a:spcAft>
                          <a:spcPts val="0"/>
                        </a:spcAft>
                      </a:pPr>
                      <a:r>
                        <a:rPr lang="de-DE" sz="1400" b="1" u="none" strike="noStrike" kern="1200" dirty="0">
                          <a:solidFill>
                            <a:srgbClr val="00B0F0"/>
                          </a:solidFill>
                          <a:effectLst/>
                          <a:latin typeface="Century Gothic" panose="020B0502020202020204" pitchFamily="34" charset="0"/>
                          <a:ea typeface="+mn-ea"/>
                          <a:cs typeface="+mn-cs"/>
                        </a:rPr>
                        <a:t>Abwägung</a:t>
                      </a:r>
                      <a:r>
                        <a:rPr lang="de-DE" sz="1400" b="0" kern="1200" dirty="0">
                          <a:solidFill>
                            <a:schemeClr val="tx1"/>
                          </a:solidFill>
                          <a:effectLst/>
                          <a:latin typeface="Century Gothic" panose="020B0502020202020204" pitchFamily="34" charset="0"/>
                          <a:ea typeface="+mn-ea"/>
                          <a:cs typeface="+mn-cs"/>
                        </a:rPr>
                        <a:t>, ob nach dem Zeitpunkt der Erstellung der Einschätzung </a:t>
                      </a:r>
                      <a:r>
                        <a:rPr lang="de-DE" sz="1400" b="1" u="none" strike="noStrike" kern="1200" dirty="0">
                          <a:solidFill>
                            <a:schemeClr val="tx1"/>
                          </a:solidFill>
                          <a:effectLst/>
                          <a:latin typeface="Century Gothic" panose="020B0502020202020204" pitchFamily="34" charset="0"/>
                          <a:ea typeface="+mn-ea"/>
                          <a:cs typeface="+mn-cs"/>
                        </a:rPr>
                        <a:t>zusätzliche Informationen</a:t>
                      </a:r>
                      <a:r>
                        <a:rPr lang="de-DE" sz="1400" b="0" kern="1200" dirty="0">
                          <a:solidFill>
                            <a:schemeClr val="tx1"/>
                          </a:solidFill>
                          <a:effectLst/>
                          <a:latin typeface="Century Gothic" panose="020B0502020202020204" pitchFamily="34" charset="0"/>
                          <a:ea typeface="+mn-ea"/>
                          <a:cs typeface="+mn-cs"/>
                        </a:rPr>
                        <a:t> oder </a:t>
                      </a:r>
                      <a:r>
                        <a:rPr lang="de-DE" sz="1400" b="1" u="none" strike="noStrike" kern="1200" dirty="0">
                          <a:solidFill>
                            <a:schemeClr val="tx1"/>
                          </a:solidFill>
                          <a:effectLst/>
                          <a:latin typeface="Century Gothic" panose="020B0502020202020204" pitchFamily="34" charset="0"/>
                          <a:ea typeface="+mn-ea"/>
                          <a:cs typeface="+mn-cs"/>
                        </a:rPr>
                        <a:t>Tatsachen</a:t>
                      </a:r>
                      <a:r>
                        <a:rPr lang="de-DE" sz="1400" b="0" kern="1200" dirty="0">
                          <a:solidFill>
                            <a:schemeClr val="tx1"/>
                          </a:solidFill>
                          <a:effectLst/>
                          <a:latin typeface="Century Gothic" panose="020B0502020202020204" pitchFamily="34" charset="0"/>
                          <a:ea typeface="+mn-ea"/>
                          <a:cs typeface="+mn-cs"/>
                        </a:rPr>
                        <a:t> verfügbar geworden sind</a:t>
                      </a:r>
                      <a:endParaRPr lang="de-DE" sz="1400" b="0" dirty="0">
                        <a:solidFill>
                          <a:schemeClr val="tx1"/>
                        </a:solidFill>
                        <a:effectLst/>
                        <a:latin typeface="Century Gothic" panose="020B0502020202020204" pitchFamily="34" charset="0"/>
                        <a:ea typeface="Times New Roman"/>
                        <a:cs typeface="Times New Roman"/>
                      </a:endParaRPr>
                    </a:p>
                  </a:txBody>
                  <a:tcPr marL="68574" marR="68574" marT="53971" marB="539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spcAft>
                          <a:spcPts val="600"/>
                        </a:spcAft>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Befragung</a:t>
                      </a:r>
                      <a:r>
                        <a:rPr lang="de-DE" sz="1400" kern="1200" dirty="0">
                          <a:solidFill>
                            <a:schemeClr val="dk1"/>
                          </a:solidFill>
                          <a:effectLst/>
                          <a:latin typeface="Century Gothic" panose="020B0502020202020204" pitchFamily="34" charset="0"/>
                          <a:ea typeface="+mn-ea"/>
                          <a:cs typeface="+mn-cs"/>
                        </a:rPr>
                        <a:t> von </a:t>
                      </a:r>
                      <a:r>
                        <a:rPr lang="de-DE" sz="1400" b="1" u="none" strike="noStrike" kern="1200" dirty="0">
                          <a:solidFill>
                            <a:schemeClr val="dk1"/>
                          </a:solidFill>
                          <a:effectLst/>
                          <a:latin typeface="Century Gothic" panose="020B0502020202020204" pitchFamily="34" charset="0"/>
                          <a:ea typeface="+mn-ea"/>
                          <a:cs typeface="+mn-cs"/>
                        </a:rPr>
                        <a:t>Rechtsanwälten</a:t>
                      </a:r>
                      <a:r>
                        <a:rPr lang="de-DE" sz="1400" kern="1200" dirty="0">
                          <a:solidFill>
                            <a:schemeClr val="dk1"/>
                          </a:solidFill>
                          <a:effectLst/>
                          <a:latin typeface="Century Gothic" panose="020B0502020202020204" pitchFamily="34" charset="0"/>
                          <a:ea typeface="+mn-ea"/>
                          <a:cs typeface="+mn-cs"/>
                        </a:rPr>
                        <a:t> hinsichtlich </a:t>
                      </a:r>
                      <a:r>
                        <a:rPr lang="de-DE" sz="1400" b="1" u="none" strike="noStrike" kern="1200" dirty="0">
                          <a:solidFill>
                            <a:schemeClr val="dk1"/>
                          </a:solidFill>
                          <a:effectLst/>
                          <a:latin typeface="Century Gothic" panose="020B0502020202020204" pitchFamily="34" charset="0"/>
                          <a:ea typeface="+mn-ea"/>
                          <a:cs typeface="+mn-cs"/>
                        </a:rPr>
                        <a:t>Rechtsstreitigkeiten</a:t>
                      </a:r>
                      <a:r>
                        <a:rPr lang="de-DE" sz="1400" kern="1200" dirty="0">
                          <a:solidFill>
                            <a:schemeClr val="dk1"/>
                          </a:solidFill>
                          <a:effectLst/>
                          <a:latin typeface="Century Gothic" panose="020B0502020202020204" pitchFamily="34" charset="0"/>
                          <a:ea typeface="+mn-ea"/>
                          <a:cs typeface="+mn-cs"/>
                        </a:rPr>
                        <a:t>, </a:t>
                      </a:r>
                      <a:r>
                        <a:rPr lang="de-DE" sz="1400" b="1" u="none" strike="noStrike" kern="1200" dirty="0">
                          <a:solidFill>
                            <a:schemeClr val="dk1"/>
                          </a:solidFill>
                          <a:effectLst/>
                          <a:latin typeface="Century Gothic" panose="020B0502020202020204" pitchFamily="34" charset="0"/>
                          <a:ea typeface="+mn-ea"/>
                          <a:cs typeface="+mn-cs"/>
                        </a:rPr>
                        <a:t>Ansprüchen</a:t>
                      </a:r>
                      <a:r>
                        <a:rPr lang="de-DE" sz="1400" kern="1200" dirty="0">
                          <a:solidFill>
                            <a:schemeClr val="dk1"/>
                          </a:solidFill>
                          <a:effectLst/>
                          <a:latin typeface="Century Gothic" panose="020B0502020202020204" pitchFamily="34" charset="0"/>
                          <a:ea typeface="+mn-ea"/>
                          <a:cs typeface="+mn-cs"/>
                        </a:rPr>
                        <a:t> und der </a:t>
                      </a:r>
                      <a:r>
                        <a:rPr lang="de-DE" sz="1400" b="1" u="none" strike="noStrike" kern="1200" dirty="0">
                          <a:solidFill>
                            <a:schemeClr val="dk1"/>
                          </a:solidFill>
                          <a:effectLst/>
                          <a:latin typeface="Century Gothic" panose="020B0502020202020204" pitchFamily="34" charset="0"/>
                          <a:ea typeface="+mn-ea"/>
                          <a:cs typeface="+mn-cs"/>
                        </a:rPr>
                        <a:t>Vertretbarkeit</a:t>
                      </a:r>
                      <a:r>
                        <a:rPr lang="de-DE" sz="1400" kern="1200" dirty="0">
                          <a:solidFill>
                            <a:schemeClr val="dk1"/>
                          </a:solidFill>
                          <a:effectLst/>
                          <a:latin typeface="Century Gothic" panose="020B0502020202020204" pitchFamily="34" charset="0"/>
                          <a:ea typeface="+mn-ea"/>
                          <a:cs typeface="+mn-cs"/>
                        </a:rPr>
                        <a:t> der </a:t>
                      </a:r>
                      <a:r>
                        <a:rPr lang="de-DE" sz="1400" kern="1200">
                          <a:solidFill>
                            <a:schemeClr val="dk1"/>
                          </a:solidFill>
                          <a:effectLst/>
                          <a:latin typeface="Century Gothic" panose="020B0502020202020204" pitchFamily="34" charset="0"/>
                          <a:ea typeface="+mn-ea"/>
                          <a:cs typeface="+mn-cs"/>
                        </a:rPr>
                        <a:t>Einschätzungen der</a:t>
                      </a:r>
                      <a:br>
                        <a:rPr lang="de-DE" sz="1400" kern="1200">
                          <a:solidFill>
                            <a:schemeClr val="dk1"/>
                          </a:solidFill>
                          <a:effectLst/>
                          <a:latin typeface="Century Gothic" panose="020B0502020202020204" pitchFamily="34" charset="0"/>
                          <a:ea typeface="+mn-ea"/>
                          <a:cs typeface="+mn-cs"/>
                        </a:rPr>
                      </a:br>
                      <a:r>
                        <a:rPr lang="de-DE" sz="1400" kern="1200">
                          <a:solidFill>
                            <a:schemeClr val="dk1"/>
                          </a:solidFill>
                          <a:effectLst/>
                          <a:latin typeface="Century Gothic" panose="020B0502020202020204" pitchFamily="34" charset="0"/>
                          <a:ea typeface="+mn-ea"/>
                          <a:cs typeface="+mn-cs"/>
                        </a:rPr>
                        <a:t>gesetzlichen </a:t>
                      </a:r>
                      <a:r>
                        <a:rPr lang="de-DE" sz="1400" kern="1200" dirty="0">
                          <a:solidFill>
                            <a:schemeClr val="dk1"/>
                          </a:solidFill>
                          <a:effectLst/>
                          <a:latin typeface="Century Gothic" panose="020B0502020202020204" pitchFamily="34" charset="0"/>
                          <a:ea typeface="+mn-ea"/>
                          <a:cs typeface="+mn-cs"/>
                        </a:rPr>
                        <a:t>Vertreter zum Ausgang und zu finanziellen Folgen </a:t>
                      </a:r>
                    </a:p>
                    <a:p>
                      <a:pPr marL="285750" indent="-285750">
                        <a:buFont typeface="Arial" panose="020B0604020202020204" pitchFamily="34" charset="0"/>
                        <a:buChar char="•"/>
                      </a:pPr>
                      <a:r>
                        <a:rPr lang="de-DE" sz="1400" b="1" u="none" strike="noStrike" kern="1200" dirty="0">
                          <a:solidFill>
                            <a:schemeClr val="dk1"/>
                          </a:solidFill>
                          <a:effectLst/>
                          <a:latin typeface="Century Gothic" panose="020B0502020202020204" pitchFamily="34" charset="0"/>
                          <a:ea typeface="+mn-ea"/>
                          <a:cs typeface="+mn-cs"/>
                        </a:rPr>
                        <a:t>Einholung</a:t>
                      </a:r>
                      <a:r>
                        <a:rPr lang="de-DE" sz="1400" kern="1200" dirty="0">
                          <a:solidFill>
                            <a:schemeClr val="dk1"/>
                          </a:solidFill>
                          <a:effectLst/>
                          <a:latin typeface="Century Gothic" panose="020B0502020202020204" pitchFamily="34" charset="0"/>
                          <a:ea typeface="+mn-ea"/>
                          <a:cs typeface="+mn-cs"/>
                        </a:rPr>
                        <a:t> und </a:t>
                      </a:r>
                      <a:r>
                        <a:rPr lang="de-DE" sz="1400" b="1" u="none" strike="noStrike" kern="1200" dirty="0">
                          <a:solidFill>
                            <a:schemeClr val="dk1"/>
                          </a:solidFill>
                          <a:effectLst/>
                          <a:latin typeface="Century Gothic" panose="020B0502020202020204" pitchFamily="34" charset="0"/>
                          <a:ea typeface="+mn-ea"/>
                          <a:cs typeface="+mn-cs"/>
                        </a:rPr>
                        <a:t>Durchsicht</a:t>
                      </a:r>
                      <a:r>
                        <a:rPr lang="de-DE" sz="1400" kern="1200" dirty="0">
                          <a:solidFill>
                            <a:schemeClr val="dk1"/>
                          </a:solidFill>
                          <a:effectLst/>
                          <a:latin typeface="Century Gothic" panose="020B0502020202020204" pitchFamily="34" charset="0"/>
                          <a:ea typeface="+mn-ea"/>
                          <a:cs typeface="+mn-cs"/>
                        </a:rPr>
                        <a:t> von </a:t>
                      </a:r>
                      <a:r>
                        <a:rPr lang="de-DE" sz="1400" b="1" u="none" strike="noStrike" kern="1200" dirty="0">
                          <a:solidFill>
                            <a:schemeClr val="dk1"/>
                          </a:solidFill>
                          <a:effectLst/>
                          <a:latin typeface="Century Gothic" panose="020B0502020202020204" pitchFamily="34" charset="0"/>
                          <a:ea typeface="+mn-ea"/>
                          <a:cs typeface="+mn-cs"/>
                        </a:rPr>
                        <a:t>Unterlagen</a:t>
                      </a:r>
                      <a:r>
                        <a:rPr lang="de-DE" sz="1400" kern="1200" dirty="0">
                          <a:solidFill>
                            <a:schemeClr val="dk1"/>
                          </a:solidFill>
                          <a:effectLst/>
                          <a:latin typeface="Century Gothic" panose="020B0502020202020204" pitchFamily="34" charset="0"/>
                          <a:ea typeface="+mn-ea"/>
                          <a:cs typeface="+mn-cs"/>
                        </a:rPr>
                        <a:t> über etwaige Maßnahmen von Aufsichtsbehörden</a:t>
                      </a:r>
                      <a:endParaRPr lang="de-DE" sz="1400" dirty="0">
                        <a:solidFill>
                          <a:schemeClr val="tx1"/>
                        </a:solidFill>
                        <a:effectLst/>
                        <a:latin typeface="Century Gothic" panose="020B0502020202020204" pitchFamily="34" charset="0"/>
                        <a:ea typeface="Times New Roman"/>
                      </a:endParaRPr>
                    </a:p>
                  </a:txBody>
                  <a:tcPr marL="68574" marR="68574" marT="53971" marB="539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Rectangle 3">
            <a:extLst>
              <a:ext uri="{FF2B5EF4-FFF2-40B4-BE49-F238E27FC236}">
                <a16:creationId xmlns:a16="http://schemas.microsoft.com/office/drawing/2014/main" id="{3DA11194-FF91-4488-8EF5-9700523BB1E5}"/>
              </a:ext>
            </a:extLst>
          </p:cNvPr>
          <p:cNvSpPr>
            <a:spLocks noGrp="1"/>
          </p:cNvSpPr>
          <p:nvPr>
            <p:ph idx="4294967295"/>
          </p:nvPr>
        </p:nvSpPr>
        <p:spPr>
          <a:xfrm>
            <a:off x="966180" y="1043887"/>
            <a:ext cx="10953750" cy="339725"/>
          </a:xfrm>
          <a:prstGeom prst="rect">
            <a:avLst/>
          </a:prstGeom>
        </p:spPr>
        <p:txBody>
          <a:body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9.8.1 Grundsatz; Forts.</a:t>
            </a:r>
          </a:p>
        </p:txBody>
      </p:sp>
      <p:sp>
        <p:nvSpPr>
          <p:cNvPr id="9" name="Textfeld 1">
            <a:extLst>
              <a:ext uri="{FF2B5EF4-FFF2-40B4-BE49-F238E27FC236}">
                <a16:creationId xmlns:a16="http://schemas.microsoft.com/office/drawing/2014/main" id="{63F1D669-1548-4380-B3C8-5A30981FF4C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4193D0F6-4878-4B63-9C30-6809F9E1B154}"/>
              </a:ext>
            </a:extLst>
          </p:cNvPr>
          <p:cNvGraphicFramePr>
            <a:graphicFrameLocks noGrp="1"/>
          </p:cNvGraphicFramePr>
          <p:nvPr>
            <p:extLst>
              <p:ext uri="{D42A27DB-BD31-4B8C-83A1-F6EECF244321}">
                <p14:modId xmlns:p14="http://schemas.microsoft.com/office/powerpoint/2010/main" val="3341295945"/>
              </p:ext>
            </p:extLst>
          </p:nvPr>
        </p:nvGraphicFramePr>
        <p:xfrm>
          <a:off x="1064066" y="1634825"/>
          <a:ext cx="9352414" cy="2730279"/>
        </p:xfrm>
        <a:graphic>
          <a:graphicData uri="http://schemas.openxmlformats.org/drawingml/2006/table">
            <a:tbl>
              <a:tblPr firstRow="1" firstCol="1" bandRow="1">
                <a:tableStyleId>{5C22544A-7EE6-4342-B048-85BDC9FD1C3A}</a:tableStyleId>
              </a:tblPr>
              <a:tblGrid>
                <a:gridCol w="3015710">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321387">
                <a:tc>
                  <a:txBody>
                    <a:bodyPr/>
                    <a:lstStyle/>
                    <a:p>
                      <a:pPr algn="ctr">
                        <a:spcBef>
                          <a:spcPts val="600"/>
                        </a:spcBef>
                        <a:spcAft>
                          <a:spcPts val="0"/>
                        </a:spcAft>
                        <a:tabLst>
                          <a:tab pos="180340" algn="l"/>
                          <a:tab pos="540385" algn="l"/>
                          <a:tab pos="900430" algn="l"/>
                          <a:tab pos="1260475" algn="l"/>
                          <a:tab pos="1620520" algn="l"/>
                          <a:tab pos="1980565" algn="l"/>
                          <a:tab pos="2340610" algn="l"/>
                          <a:tab pos="2700655" algn="l"/>
                          <a:tab pos="3060700" algn="l"/>
                          <a:tab pos="3420745" algn="l"/>
                        </a:tabLst>
                      </a:pPr>
                      <a:r>
                        <a:rPr lang="de-DE" sz="1400" b="1" i="0" u="none" strike="noStrike" dirty="0">
                          <a:solidFill>
                            <a:schemeClr val="tx1"/>
                          </a:solidFill>
                          <a:effectLst/>
                          <a:latin typeface="Century Gothic" panose="020B0502020202020204" pitchFamily="34" charset="0"/>
                        </a:rPr>
                        <a:t>Sachverhalt</a:t>
                      </a:r>
                      <a:endParaRPr lang="de-DE" sz="1400" b="1" i="0" dirty="0">
                        <a:solidFill>
                          <a:schemeClr val="tx1"/>
                        </a:solidFill>
                        <a:effectLst/>
                        <a:latin typeface="Century Gothic" panose="020B0502020202020204" pitchFamily="34" charset="0"/>
                        <a:ea typeface="Times New Roman"/>
                        <a:cs typeface="Times New Roman"/>
                      </a:endParaRPr>
                    </a:p>
                  </a:txBody>
                  <a:tcPr marL="68574" marR="68574" marT="53987" marB="539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spcAft>
                          <a:spcPts val="0"/>
                        </a:spcAft>
                        <a:tabLst>
                          <a:tab pos="180340" algn="l"/>
                          <a:tab pos="540385" algn="l"/>
                          <a:tab pos="900430" algn="l"/>
                          <a:tab pos="1260475" algn="l"/>
                          <a:tab pos="1620520" algn="l"/>
                          <a:tab pos="1980565" algn="l"/>
                          <a:tab pos="2340610" algn="l"/>
                          <a:tab pos="2700655" algn="l"/>
                          <a:tab pos="3060700" algn="l"/>
                          <a:tab pos="3420745" algn="l"/>
                        </a:tabLst>
                      </a:pPr>
                      <a:r>
                        <a:rPr lang="de-DE" sz="1400" b="1" i="0" u="none" strike="noStrike" dirty="0">
                          <a:solidFill>
                            <a:schemeClr val="tx1"/>
                          </a:solidFill>
                          <a:effectLst/>
                          <a:latin typeface="Century Gothic" panose="020B0502020202020204" pitchFamily="34" charset="0"/>
                        </a:rPr>
                        <a:t>Prüfungshandlungen</a:t>
                      </a:r>
                      <a:endParaRPr lang="de-DE" sz="1400" b="1" i="0" dirty="0">
                        <a:solidFill>
                          <a:schemeClr val="tx1"/>
                        </a:solidFill>
                        <a:effectLst/>
                        <a:latin typeface="Century Gothic" panose="020B0502020202020204" pitchFamily="34" charset="0"/>
                        <a:ea typeface="Times New Roman"/>
                        <a:cs typeface="Times New Roman"/>
                      </a:endParaRPr>
                    </a:p>
                  </a:txBody>
                  <a:tcPr marL="68574" marR="68574" marT="53987" marB="539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408892">
                <a:tc>
                  <a:txBody>
                    <a:bodyPr/>
                    <a:lstStyle/>
                    <a:p>
                      <a:pPr marL="0" indent="0" algn="l">
                        <a:spcBef>
                          <a:spcPts val="600"/>
                        </a:spcBef>
                        <a:spcAft>
                          <a:spcPts val="0"/>
                        </a:spcAft>
                      </a:pPr>
                      <a:r>
                        <a:rPr lang="de-DE" sz="1400" b="0" dirty="0">
                          <a:solidFill>
                            <a:schemeClr val="tx1"/>
                          </a:solidFill>
                          <a:effectLst/>
                          <a:latin typeface="Century Gothic" panose="020B0502020202020204" pitchFamily="34" charset="0"/>
                          <a:ea typeface="Times New Roman"/>
                          <a:cs typeface="Times New Roman"/>
                        </a:rPr>
                        <a:t>Prüfung der </a:t>
                      </a:r>
                      <a:r>
                        <a:rPr lang="de-DE" sz="1400" b="1" dirty="0">
                          <a:solidFill>
                            <a:srgbClr val="00B0F0"/>
                          </a:solidFill>
                          <a:effectLst/>
                          <a:latin typeface="Century Gothic" panose="020B0502020202020204" pitchFamily="34" charset="0"/>
                          <a:ea typeface="Times New Roman"/>
                          <a:cs typeface="Times New Roman"/>
                        </a:rPr>
                        <a:t>Durchführbarkeit der Pläne</a:t>
                      </a:r>
                    </a:p>
                  </a:txBody>
                  <a:tcPr marL="68574" marR="68574" marT="53987" marB="5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lvl="0" indent="-266700" algn="l">
                        <a:lnSpc>
                          <a:spcPct val="100000"/>
                        </a:lnSpc>
                        <a:spcAft>
                          <a:spcPts val="600"/>
                        </a:spcAft>
                        <a:buFont typeface="Symbol"/>
                        <a:buChar char=""/>
                        <a:tabLst>
                          <a:tab pos="408305" algn="l"/>
                          <a:tab pos="233680" algn="l"/>
                        </a:tabLst>
                      </a:pPr>
                      <a:r>
                        <a:rPr lang="de-DE" sz="1400" b="1" u="none" strike="noStrike" dirty="0">
                          <a:solidFill>
                            <a:schemeClr val="tx1"/>
                          </a:solidFill>
                          <a:effectLst/>
                          <a:latin typeface="Century Gothic" panose="020B0502020202020204" pitchFamily="34" charset="0"/>
                          <a:ea typeface="Times New Roman"/>
                          <a:cs typeface="Times New Roman"/>
                        </a:rPr>
                        <a:t>Beschaffung</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von </a:t>
                      </a:r>
                      <a:r>
                        <a:rPr lang="de-DE" sz="1400" b="1" u="none" strike="noStrike" dirty="0">
                          <a:solidFill>
                            <a:schemeClr val="tx1"/>
                          </a:solidFill>
                          <a:effectLst/>
                          <a:latin typeface="Century Gothic" panose="020B0502020202020204" pitchFamily="34" charset="0"/>
                          <a:ea typeface="Times New Roman"/>
                          <a:cs typeface="Times New Roman"/>
                        </a:rPr>
                        <a:t>Nachweisen</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über das </a:t>
                      </a:r>
                      <a:r>
                        <a:rPr lang="de-DE" sz="1400" b="1" u="none" strike="noStrike" dirty="0">
                          <a:solidFill>
                            <a:schemeClr val="tx1"/>
                          </a:solidFill>
                          <a:effectLst/>
                          <a:latin typeface="Century Gothic" panose="020B0502020202020204" pitchFamily="34" charset="0"/>
                          <a:ea typeface="Times New Roman"/>
                          <a:cs typeface="Times New Roman"/>
                        </a:rPr>
                        <a:t>Vorhandensein</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von </a:t>
                      </a:r>
                      <a:r>
                        <a:rPr lang="de-DE" sz="1400" b="1" u="none" strike="noStrike" dirty="0">
                          <a:solidFill>
                            <a:schemeClr val="tx1"/>
                          </a:solidFill>
                          <a:effectLst/>
                          <a:latin typeface="Century Gothic" panose="020B0502020202020204" pitchFamily="34" charset="0"/>
                          <a:ea typeface="Times New Roman"/>
                          <a:cs typeface="Times New Roman"/>
                        </a:rPr>
                        <a:t>Vereinbarungen</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mit nahe stehenden Personen oder sonstigen Dritten und </a:t>
                      </a:r>
                      <a:r>
                        <a:rPr lang="de-DE" sz="1400" b="1" u="none" strike="noStrike" dirty="0">
                          <a:solidFill>
                            <a:schemeClr val="tx1"/>
                          </a:solidFill>
                          <a:effectLst/>
                          <a:latin typeface="Century Gothic" panose="020B0502020202020204" pitchFamily="34" charset="0"/>
                          <a:ea typeface="Times New Roman"/>
                          <a:cs typeface="Times New Roman"/>
                        </a:rPr>
                        <a:t>Würdigung</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von deren rechtlicher </a:t>
                      </a:r>
                      <a:r>
                        <a:rPr lang="de-DE" sz="1400" b="1" u="none" strike="noStrike" dirty="0">
                          <a:solidFill>
                            <a:schemeClr val="tx1"/>
                          </a:solidFill>
                          <a:effectLst/>
                          <a:latin typeface="Century Gothic" panose="020B0502020202020204" pitchFamily="34" charset="0"/>
                          <a:ea typeface="Times New Roman"/>
                          <a:cs typeface="Times New Roman"/>
                        </a:rPr>
                        <a:t>Zulässigkeit</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und der </a:t>
                      </a:r>
                      <a:r>
                        <a:rPr lang="de-DE" sz="1400" b="1" u="none" strike="noStrike" dirty="0">
                          <a:solidFill>
                            <a:schemeClr val="tx1"/>
                          </a:solidFill>
                          <a:effectLst/>
                          <a:latin typeface="Century Gothic" panose="020B0502020202020204" pitchFamily="34" charset="0"/>
                          <a:ea typeface="Times New Roman"/>
                          <a:cs typeface="Times New Roman"/>
                        </a:rPr>
                        <a:t>Durchsetzbarkeit</a:t>
                      </a:r>
                      <a:r>
                        <a:rPr lang="de-DE" sz="1400" b="1" dirty="0">
                          <a:solidFill>
                            <a:schemeClr val="tx1"/>
                          </a:solidFill>
                          <a:effectLst/>
                          <a:latin typeface="Century Gothic" panose="020B0502020202020204" pitchFamily="34" charset="0"/>
                          <a:ea typeface="Times New Roman"/>
                          <a:cs typeface="Times New Roman"/>
                        </a:rPr>
                        <a:t> </a:t>
                      </a:r>
                      <a:endParaRPr lang="de-DE" sz="1400" b="1" dirty="0">
                        <a:solidFill>
                          <a:schemeClr val="tx1"/>
                        </a:solidFill>
                        <a:effectLst/>
                        <a:latin typeface="Century Gothic" panose="020B0502020202020204" pitchFamily="34" charset="0"/>
                        <a:ea typeface="Calibri"/>
                        <a:cs typeface="Times New Roman"/>
                      </a:endParaRPr>
                    </a:p>
                    <a:p>
                      <a:pPr marL="266700" lvl="0" indent="-266700" algn="l">
                        <a:lnSpc>
                          <a:spcPct val="100000"/>
                        </a:lnSpc>
                        <a:spcAft>
                          <a:spcPts val="600"/>
                        </a:spcAft>
                        <a:buFont typeface="Symbol"/>
                        <a:buChar char=""/>
                        <a:tabLst>
                          <a:tab pos="408305" algn="l"/>
                          <a:tab pos="233680" algn="l"/>
                        </a:tabLst>
                      </a:pPr>
                      <a:r>
                        <a:rPr lang="de-DE" sz="1400" b="1" u="none" strike="noStrike" dirty="0">
                          <a:solidFill>
                            <a:schemeClr val="tx1"/>
                          </a:solidFill>
                          <a:effectLst/>
                          <a:latin typeface="Century Gothic" panose="020B0502020202020204" pitchFamily="34" charset="0"/>
                          <a:ea typeface="Times New Roman"/>
                          <a:cs typeface="Times New Roman"/>
                        </a:rPr>
                        <a:t>Beschaffung</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von </a:t>
                      </a:r>
                      <a:r>
                        <a:rPr lang="de-DE" sz="1400" b="1" u="none" strike="noStrike" dirty="0">
                          <a:solidFill>
                            <a:schemeClr val="tx1"/>
                          </a:solidFill>
                          <a:effectLst/>
                          <a:latin typeface="Century Gothic" panose="020B0502020202020204" pitchFamily="34" charset="0"/>
                          <a:ea typeface="Times New Roman"/>
                          <a:cs typeface="Times New Roman"/>
                        </a:rPr>
                        <a:t>Nachweisen</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über die </a:t>
                      </a:r>
                      <a:r>
                        <a:rPr lang="de-DE" sz="1400" b="1" u="none" strike="noStrike" dirty="0">
                          <a:solidFill>
                            <a:schemeClr val="tx1"/>
                          </a:solidFill>
                          <a:effectLst/>
                          <a:latin typeface="Century Gothic" panose="020B0502020202020204" pitchFamily="34" charset="0"/>
                          <a:ea typeface="Times New Roman"/>
                          <a:cs typeface="Times New Roman"/>
                        </a:rPr>
                        <a:t>Beurteilung</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der </a:t>
                      </a:r>
                      <a:r>
                        <a:rPr lang="de-DE" sz="1400" b="1" u="none" strike="noStrike" dirty="0">
                          <a:solidFill>
                            <a:schemeClr val="tx1"/>
                          </a:solidFill>
                          <a:effectLst/>
                          <a:latin typeface="Century Gothic" panose="020B0502020202020204" pitchFamily="34" charset="0"/>
                          <a:ea typeface="Times New Roman"/>
                          <a:cs typeface="Times New Roman"/>
                        </a:rPr>
                        <a:t>finanziellen Fähigkeit</a:t>
                      </a:r>
                      <a:r>
                        <a:rPr lang="de-DE" sz="1400" b="1" dirty="0">
                          <a:solidFill>
                            <a:schemeClr val="tx1"/>
                          </a:solidFill>
                          <a:effectLst/>
                          <a:latin typeface="Century Gothic" panose="020B0502020202020204" pitchFamily="34" charset="0"/>
                          <a:ea typeface="Times New Roman"/>
                          <a:cs typeface="Times New Roman"/>
                        </a:rPr>
                        <a:t> </a:t>
                      </a:r>
                      <a:r>
                        <a:rPr lang="de-DE" sz="1400" b="0" dirty="0">
                          <a:solidFill>
                            <a:schemeClr val="tx1"/>
                          </a:solidFill>
                          <a:effectLst/>
                          <a:latin typeface="Century Gothic" panose="020B0502020202020204" pitchFamily="34" charset="0"/>
                          <a:ea typeface="Times New Roman"/>
                          <a:cs typeface="Times New Roman"/>
                        </a:rPr>
                        <a:t>von potenziellen Geldgebern, diese Verpflichtungen zu erfüllen</a:t>
                      </a:r>
                      <a:endParaRPr lang="de-DE" sz="1400" b="0" dirty="0">
                        <a:solidFill>
                          <a:schemeClr val="tx1"/>
                        </a:solidFill>
                        <a:effectLst/>
                        <a:latin typeface="Century Gothic" panose="020B0502020202020204" pitchFamily="34" charset="0"/>
                        <a:ea typeface="Calibri"/>
                        <a:cs typeface="Times New Roman"/>
                      </a:endParaRPr>
                    </a:p>
                    <a:p>
                      <a:pPr marL="266700" lvl="0" indent="-266700" algn="l">
                        <a:lnSpc>
                          <a:spcPct val="100000"/>
                        </a:lnSpc>
                        <a:spcAft>
                          <a:spcPts val="0"/>
                        </a:spcAft>
                        <a:buFont typeface="Symbol"/>
                        <a:buChar char=""/>
                        <a:tabLst>
                          <a:tab pos="408305" algn="l"/>
                          <a:tab pos="233680" algn="l"/>
                        </a:tabLst>
                      </a:pPr>
                      <a:r>
                        <a:rPr lang="de-DE" sz="1400" b="0" dirty="0">
                          <a:solidFill>
                            <a:schemeClr val="tx1"/>
                          </a:solidFill>
                          <a:effectLst/>
                          <a:latin typeface="Century Gothic" panose="020B0502020202020204" pitchFamily="34" charset="0"/>
                          <a:ea typeface="Times New Roman"/>
                          <a:cs typeface="Times New Roman"/>
                        </a:rPr>
                        <a:t>Ggf. </a:t>
                      </a:r>
                      <a:r>
                        <a:rPr lang="de-DE" sz="1400" b="1" u="none" strike="noStrike" dirty="0">
                          <a:solidFill>
                            <a:schemeClr val="tx1"/>
                          </a:solidFill>
                          <a:effectLst/>
                          <a:latin typeface="Century Gothic" panose="020B0502020202020204" pitchFamily="34" charset="0"/>
                          <a:ea typeface="Times New Roman"/>
                          <a:cs typeface="Times New Roman"/>
                        </a:rPr>
                        <a:t>Anforderung schriftlicher Erklärungen </a:t>
                      </a:r>
                      <a:r>
                        <a:rPr lang="de-DE" sz="1400" b="0" dirty="0">
                          <a:solidFill>
                            <a:schemeClr val="tx1"/>
                          </a:solidFill>
                          <a:effectLst/>
                          <a:latin typeface="Century Gothic" panose="020B0502020202020204" pitchFamily="34" charset="0"/>
                          <a:ea typeface="Times New Roman"/>
                          <a:cs typeface="Times New Roman"/>
                        </a:rPr>
                        <a:t>der gesetzlichen Vertretern</a:t>
                      </a:r>
                      <a:endParaRPr lang="de-DE" sz="1400" b="0" dirty="0">
                        <a:solidFill>
                          <a:schemeClr val="tx1"/>
                        </a:solidFill>
                        <a:effectLst/>
                        <a:latin typeface="Century Gothic" panose="020B0502020202020204" pitchFamily="34" charset="0"/>
                        <a:ea typeface="Calibri"/>
                        <a:cs typeface="Times New Roman"/>
                      </a:endParaRPr>
                    </a:p>
                  </a:txBody>
                  <a:tcPr marL="68574" marR="68574" marT="53987" marB="5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57102" name="Rechteck 1">
            <a:extLst>
              <a:ext uri="{FF2B5EF4-FFF2-40B4-BE49-F238E27FC236}">
                <a16:creationId xmlns:a16="http://schemas.microsoft.com/office/drawing/2014/main" id="{3199C8E3-EE41-4322-9B6D-938B89C6BD2D}"/>
              </a:ext>
            </a:extLst>
          </p:cNvPr>
          <p:cNvSpPr>
            <a:spLocks noChangeArrowheads="1"/>
          </p:cNvSpPr>
          <p:nvPr/>
        </p:nvSpPr>
        <p:spPr bwMode="auto">
          <a:xfrm>
            <a:off x="939533" y="4508500"/>
            <a:ext cx="4370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en-US" alt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en-US" altLang="de-DE" sz="1600" dirty="0">
                <a:solidFill>
                  <a:srgbClr val="000000"/>
                </a:solidFill>
                <a:latin typeface="Century Gothic" panose="020B0502020202020204" pitchFamily="34" charset="0"/>
              </a:rPr>
              <a:t>, </a:t>
            </a:r>
            <a:r>
              <a:rPr lang="en-US" altLang="de-DE" sz="1600" dirty="0" err="1">
                <a:solidFill>
                  <a:srgbClr val="000000"/>
                </a:solidFill>
                <a:latin typeface="Century Gothic" panose="020B0502020202020204" pitchFamily="34" charset="0"/>
              </a:rPr>
              <a:t>Tz</a:t>
            </a:r>
            <a:r>
              <a:rPr lang="en-US" altLang="de-DE" sz="1600" dirty="0">
                <a:solidFill>
                  <a:srgbClr val="000000"/>
                </a:solidFill>
                <a:latin typeface="Century Gothic" panose="020B0502020202020204" pitchFamily="34" charset="0"/>
              </a:rPr>
              <a:t>. 21 und A18)</a:t>
            </a:r>
            <a:endParaRPr lang="de-DE" altLang="de-DE" sz="1600" dirty="0">
              <a:solidFill>
                <a:srgbClr val="000000"/>
              </a:solidFill>
              <a:latin typeface="Century Gothic" panose="020B0502020202020204" pitchFamily="34" charset="0"/>
            </a:endParaRPr>
          </a:p>
        </p:txBody>
      </p:sp>
      <p:sp>
        <p:nvSpPr>
          <p:cNvPr id="11" name="Textfeld 1">
            <a:extLst>
              <a:ext uri="{FF2B5EF4-FFF2-40B4-BE49-F238E27FC236}">
                <a16:creationId xmlns:a16="http://schemas.microsoft.com/office/drawing/2014/main" id="{175B4592-7B66-416D-AE51-CE19DFFC2B2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10" name="Rectangle 3">
            <a:extLst>
              <a:ext uri="{FF2B5EF4-FFF2-40B4-BE49-F238E27FC236}">
                <a16:creationId xmlns:a16="http://schemas.microsoft.com/office/drawing/2014/main" id="{5C34357A-1233-4174-92B9-5E5E067CFB6E}"/>
              </a:ext>
            </a:extLst>
          </p:cNvPr>
          <p:cNvSpPr txBox="1">
            <a:spLocks/>
          </p:cNvSpPr>
          <p:nvPr/>
        </p:nvSpPr>
        <p:spPr>
          <a:xfrm>
            <a:off x="966180" y="1043887"/>
            <a:ext cx="10953750" cy="339725"/>
          </a:xfrm>
          <a:prstGeom prst="rect">
            <a:avLst/>
          </a:prstGeom>
        </p:spPr>
        <p:txBody>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a:solidFill>
                  <a:srgbClr val="00B0F0"/>
                </a:solidFill>
                <a:latin typeface="Century Gothic" panose="020B0502020202020204" pitchFamily="34" charset="0"/>
              </a:rPr>
              <a:t>9.8.1 Grundsatz;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3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A5DE0530-E559-40B2-8BBA-6583451B8997}"/>
              </a:ext>
            </a:extLst>
          </p:cNvPr>
          <p:cNvSpPr txBox="1">
            <a:spLocks/>
          </p:cNvSpPr>
          <p:nvPr/>
        </p:nvSpPr>
        <p:spPr bwMode="auto">
          <a:xfrm>
            <a:off x="1065213" y="1500724"/>
            <a:ext cx="108013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Die Unterstützung Dritter kann erfolgen durch: </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Gesellschafter</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der Gesellschaft nahestehende Personen</a:t>
            </a:r>
          </a:p>
          <a:p>
            <a:pPr marL="266700" indent="-266700">
              <a:lnSpc>
                <a:spcPct val="100000"/>
              </a:lnSpc>
              <a:spcBef>
                <a:spcPts val="600"/>
              </a:spcBef>
              <a:spcAft>
                <a:spcPts val="1200"/>
              </a:spcAft>
              <a:buFont typeface="Arial" panose="020B0604020202020204" pitchFamily="34" charset="0"/>
              <a:buChar char="•"/>
              <a:defRPr/>
            </a:pPr>
            <a:r>
              <a:rPr lang="de-DE" sz="1600">
                <a:solidFill>
                  <a:srgbClr val="000000"/>
                </a:solidFill>
                <a:latin typeface="Century Gothic" panose="020B0502020202020204" pitchFamily="34" charset="0"/>
              </a:rPr>
              <a:t>sonstige Dritte.</a:t>
            </a:r>
            <a:endParaRPr lang="de-DE" sz="16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Wenn für die Fortführung der Unternehmenstätigkeit die </a:t>
            </a:r>
            <a:r>
              <a:rPr lang="de-DE" sz="1600" b="1" dirty="0">
                <a:solidFill>
                  <a:srgbClr val="000000"/>
                </a:solidFill>
                <a:latin typeface="Century Gothic" panose="020B0502020202020204" pitchFamily="34" charset="0"/>
              </a:rPr>
              <a:t>Unterstützung</a:t>
            </a:r>
            <a:r>
              <a:rPr lang="de-DE" sz="1600" dirty="0">
                <a:solidFill>
                  <a:srgbClr val="000000"/>
                </a:solidFill>
                <a:latin typeface="Century Gothic" panose="020B0502020202020204" pitchFamily="34" charset="0"/>
              </a:rPr>
              <a:t> von </a:t>
            </a:r>
            <a:r>
              <a:rPr lang="de-DE" sz="1600" b="1" dirty="0">
                <a:solidFill>
                  <a:srgbClr val="000000"/>
                </a:solidFill>
                <a:latin typeface="Century Gothic" panose="020B0502020202020204" pitchFamily="34" charset="0"/>
              </a:rPr>
              <a:t>Dritten notwendig</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ist,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sollten </a:t>
            </a:r>
            <a:endParaRPr lang="de-DE" sz="1600" dirty="0">
              <a:solidFill>
                <a:srgbClr val="000000"/>
              </a:solidFill>
              <a:latin typeface="Century Gothic" panose="020B0502020202020204"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schriftliche</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Bestätigung</a:t>
            </a:r>
            <a:r>
              <a:rPr lang="de-DE" sz="1600" dirty="0">
                <a:solidFill>
                  <a:srgbClr val="000000"/>
                </a:solidFill>
                <a:latin typeface="Century Gothic" panose="020B0502020202020204" pitchFamily="34" charset="0"/>
              </a:rPr>
              <a:t> zu den Vertragsbedingungen </a:t>
            </a:r>
            <a:r>
              <a:rPr lang="de-DE" sz="1600">
                <a:solidFill>
                  <a:srgbClr val="000000"/>
                </a:solidFill>
                <a:latin typeface="Century Gothic" panose="020B0502020202020204" pitchFamily="34" charset="0"/>
              </a:rPr>
              <a:t>eingeholt werden,</a:t>
            </a:r>
            <a:endParaRPr lang="de-DE" sz="1600" dirty="0">
              <a:solidFill>
                <a:srgbClr val="000000"/>
              </a:solidFill>
              <a:latin typeface="Century Gothic" panose="020B0502020202020204"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Erfüllbarkeit</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der</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Zusagen</a:t>
            </a:r>
            <a:r>
              <a:rPr lang="de-DE" sz="1600" dirty="0">
                <a:solidFill>
                  <a:srgbClr val="000000"/>
                </a:solidFill>
                <a:latin typeface="Century Gothic" panose="020B0502020202020204" pitchFamily="34" charset="0"/>
              </a:rPr>
              <a:t> geprüft werden.</a:t>
            </a:r>
          </a:p>
        </p:txBody>
      </p:sp>
      <p:sp>
        <p:nvSpPr>
          <p:cNvPr id="859140" name="Rectangle 2">
            <a:extLst>
              <a:ext uri="{FF2B5EF4-FFF2-40B4-BE49-F238E27FC236}">
                <a16:creationId xmlns:a16="http://schemas.microsoft.com/office/drawing/2014/main" id="{09534D50-753D-47E1-8155-D432606110F7}"/>
              </a:ext>
            </a:extLst>
          </p:cNvPr>
          <p:cNvSpPr txBox="1">
            <a:spLocks/>
          </p:cNvSpPr>
          <p:nvPr/>
        </p:nvSpPr>
        <p:spPr bwMode="auto">
          <a:xfrm>
            <a:off x="1055440" y="106976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9.8.2 Weitere Prüfungshandlungen bei der Unterstützung durch Dritte</a:t>
            </a:r>
          </a:p>
        </p:txBody>
      </p:sp>
      <p:sp>
        <p:nvSpPr>
          <p:cNvPr id="8" name="Textfeld 1">
            <a:extLst>
              <a:ext uri="{FF2B5EF4-FFF2-40B4-BE49-F238E27FC236}">
                <a16:creationId xmlns:a16="http://schemas.microsoft.com/office/drawing/2014/main" id="{234B3F26-0ACD-4EEC-9109-83EFBC20B90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B21AA8BA-46A4-4A1E-993F-6975C502D674}"/>
              </a:ext>
            </a:extLst>
          </p:cNvPr>
          <p:cNvSpPr txBox="1">
            <a:spLocks/>
          </p:cNvSpPr>
          <p:nvPr/>
        </p:nvSpPr>
        <p:spPr bwMode="auto">
          <a:xfrm>
            <a:off x="1055688" y="1485428"/>
            <a:ext cx="108013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Von Dritten </a:t>
            </a:r>
            <a:r>
              <a:rPr lang="de-DE" sz="1600" b="1" dirty="0">
                <a:solidFill>
                  <a:srgbClr val="000000"/>
                </a:solidFill>
                <a:latin typeface="Century Gothic" panose="020B0502020202020204" pitchFamily="34" charset="0"/>
              </a:rPr>
              <a:t>vorzunehmende Maßnahmen</a:t>
            </a:r>
            <a:r>
              <a:rPr lang="de-DE" sz="1600" dirty="0">
                <a:solidFill>
                  <a:srgbClr val="000000"/>
                </a:solidFill>
                <a:latin typeface="Century Gothic" panose="020B0502020202020204" pitchFamily="34" charset="0"/>
              </a:rPr>
              <a:t> können z. B. sein:</a:t>
            </a:r>
          </a:p>
          <a:p>
            <a:pPr>
              <a:lnSpc>
                <a:spcPct val="100000"/>
              </a:lnSpc>
              <a:spcBef>
                <a:spcPts val="600"/>
              </a:spcBef>
              <a:spcAft>
                <a:spcPts val="600"/>
              </a:spcAft>
              <a:buFont typeface="+mj-lt"/>
              <a:buAutoNum type="alphaLcPeriod"/>
              <a:defRPr/>
            </a:pPr>
            <a:r>
              <a:rPr lang="de-DE" sz="1600" dirty="0">
                <a:solidFill>
                  <a:srgbClr val="000000"/>
                </a:solidFill>
                <a:latin typeface="Century Gothic" panose="020B0502020202020204" pitchFamily="34" charset="0"/>
              </a:rPr>
              <a:t>Erklärung der </a:t>
            </a:r>
            <a:r>
              <a:rPr lang="de-DE" sz="1600" b="1" dirty="0">
                <a:solidFill>
                  <a:srgbClr val="000000"/>
                </a:solidFill>
                <a:latin typeface="Century Gothic" panose="020B0502020202020204" pitchFamily="34" charset="0"/>
              </a:rPr>
              <a:t>Nachrangigkeit</a:t>
            </a:r>
            <a:r>
              <a:rPr lang="de-DE" sz="1600" dirty="0">
                <a:solidFill>
                  <a:srgbClr val="000000"/>
                </a:solidFill>
                <a:latin typeface="Century Gothic" panose="020B0502020202020204" pitchFamily="34" charset="0"/>
              </a:rPr>
              <a:t> von Darlehen</a:t>
            </a:r>
          </a:p>
          <a:p>
            <a:pPr>
              <a:lnSpc>
                <a:spcPct val="100000"/>
              </a:lnSpc>
              <a:spcBef>
                <a:spcPts val="600"/>
              </a:spcBef>
              <a:spcAft>
                <a:spcPts val="600"/>
              </a:spcAft>
              <a:buFont typeface="+mj-lt"/>
              <a:buAutoNum type="alphaLcPeriod"/>
              <a:defRPr/>
            </a:pPr>
            <a:r>
              <a:rPr lang="de-DE" sz="1600" dirty="0">
                <a:solidFill>
                  <a:srgbClr val="000000"/>
                </a:solidFill>
                <a:latin typeface="Century Gothic" panose="020B0502020202020204" pitchFamily="34" charset="0"/>
              </a:rPr>
              <a:t>Verpflichtung zu Bereitstellung bzw. Aufrechterhaltung zusätzlicher finanzieller Mittel</a:t>
            </a:r>
          </a:p>
          <a:p>
            <a:pPr>
              <a:lnSpc>
                <a:spcPct val="100000"/>
              </a:lnSpc>
              <a:spcBef>
                <a:spcPts val="600"/>
              </a:spcBef>
              <a:spcAft>
                <a:spcPts val="600"/>
              </a:spcAft>
              <a:buFont typeface="+mj-lt"/>
              <a:buAutoNum type="alphaLcPeriod"/>
              <a:defRPr/>
            </a:pPr>
            <a:r>
              <a:rPr lang="de-DE" sz="1600" dirty="0">
                <a:solidFill>
                  <a:srgbClr val="000000"/>
                </a:solidFill>
                <a:latin typeface="Century Gothic" panose="020B0502020202020204" pitchFamily="34" charset="0"/>
              </a:rPr>
              <a:t>Gewährung von </a:t>
            </a:r>
            <a:r>
              <a:rPr lang="de-DE" sz="1600" b="1" dirty="0">
                <a:solidFill>
                  <a:srgbClr val="000000"/>
                </a:solidFill>
                <a:latin typeface="Century Gothic" panose="020B0502020202020204" pitchFamily="34" charset="0"/>
              </a:rPr>
              <a:t>Bürgschaften</a:t>
            </a:r>
            <a:endParaRPr lang="de-DE" sz="1600" dirty="0">
              <a:solidFill>
                <a:srgbClr val="000000"/>
              </a:solidFill>
              <a:latin typeface="Century Gothic" panose="020B0502020202020204" pitchFamily="34" charset="0"/>
            </a:endParaRPr>
          </a:p>
          <a:p>
            <a:pPr>
              <a:lnSpc>
                <a:spcPct val="100000"/>
              </a:lnSpc>
              <a:spcBef>
                <a:spcPts val="600"/>
              </a:spcBef>
              <a:spcAft>
                <a:spcPts val="600"/>
              </a:spcAft>
              <a:buFont typeface="+mj-lt"/>
              <a:buAutoNum type="alphaLcPeriod"/>
              <a:defRPr/>
            </a:pPr>
            <a:r>
              <a:rPr lang="de-DE" sz="1600" dirty="0">
                <a:solidFill>
                  <a:srgbClr val="000000"/>
                </a:solidFill>
                <a:latin typeface="Century Gothic" panose="020B0502020202020204" pitchFamily="34" charset="0"/>
              </a:rPr>
              <a:t>Erteilung einer </a:t>
            </a:r>
            <a:r>
              <a:rPr lang="de-DE" sz="1600" b="1" dirty="0">
                <a:solidFill>
                  <a:srgbClr val="000000"/>
                </a:solidFill>
                <a:latin typeface="Century Gothic" panose="020B0502020202020204" pitchFamily="34" charset="0"/>
              </a:rPr>
              <a:t>harten Patronatserklärung</a:t>
            </a:r>
            <a:endParaRPr lang="de-DE" sz="1600" dirty="0">
              <a:solidFill>
                <a:srgbClr val="000000"/>
              </a:solidFill>
              <a:latin typeface="Century Gothic" panose="020B0502020202020204" pitchFamily="34" charset="0"/>
            </a:endParaRPr>
          </a:p>
          <a:p>
            <a:pPr>
              <a:lnSpc>
                <a:spcPct val="100000"/>
              </a:lnSpc>
              <a:spcBef>
                <a:spcPts val="600"/>
              </a:spcBef>
              <a:spcAft>
                <a:spcPts val="600"/>
              </a:spcAft>
              <a:buFont typeface="+mj-lt"/>
              <a:buAutoNum type="alphaLcPeriod"/>
              <a:defRPr/>
            </a:pPr>
            <a:r>
              <a:rPr lang="de-DE" sz="1600" b="1" dirty="0">
                <a:solidFill>
                  <a:srgbClr val="000000"/>
                </a:solidFill>
                <a:latin typeface="Century Gothic" panose="020B0502020202020204" pitchFamily="34" charset="0"/>
              </a:rPr>
              <a:t>Forderungsverzichte</a:t>
            </a:r>
            <a:endParaRPr lang="de-DE" sz="1600" dirty="0">
              <a:solidFill>
                <a:srgbClr val="000000"/>
              </a:solidFill>
              <a:latin typeface="Century Gothic" panose="020B0502020202020204" pitchFamily="34" charset="0"/>
            </a:endParaRPr>
          </a:p>
          <a:p>
            <a:pPr>
              <a:lnSpc>
                <a:spcPct val="100000"/>
              </a:lnSpc>
              <a:spcBef>
                <a:spcPts val="600"/>
              </a:spcBef>
              <a:spcAft>
                <a:spcPts val="600"/>
              </a:spcAft>
              <a:buFont typeface="+mj-lt"/>
              <a:buAutoNum type="alphaLcPeriod"/>
              <a:defRPr/>
            </a:pPr>
            <a:r>
              <a:rPr lang="de-DE" sz="1600" dirty="0">
                <a:solidFill>
                  <a:srgbClr val="000000"/>
                </a:solidFill>
                <a:latin typeface="Century Gothic" panose="020B0502020202020204" pitchFamily="34" charset="0"/>
              </a:rPr>
              <a:t>Erklärung des </a:t>
            </a:r>
            <a:r>
              <a:rPr lang="de-DE" sz="1600" b="1" dirty="0">
                <a:solidFill>
                  <a:srgbClr val="000000"/>
                </a:solidFill>
                <a:latin typeface="Century Gothic" panose="020B0502020202020204" pitchFamily="34" charset="0"/>
              </a:rPr>
              <a:t>Rangrücktritts</a:t>
            </a:r>
            <a:endParaRPr lang="de-DE" sz="16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Diese Maßnahmen sind gem. </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A34 allerdings </a:t>
            </a:r>
            <a:r>
              <a:rPr lang="de-DE" sz="1600" b="1" dirty="0">
                <a:solidFill>
                  <a:srgbClr val="FF0000"/>
                </a:solidFill>
                <a:latin typeface="Century Gothic" panose="020B0502020202020204" pitchFamily="34" charset="0"/>
              </a:rPr>
              <a:t>nur</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zu </a:t>
            </a:r>
            <a:r>
              <a:rPr lang="de-DE" sz="1600" b="1">
                <a:solidFill>
                  <a:srgbClr val="FF0000"/>
                </a:solidFill>
                <a:latin typeface="Century Gothic" panose="020B0502020202020204" pitchFamily="34" charset="0"/>
              </a:rPr>
              <a:t>berücksichtigen</a:t>
            </a:r>
            <a:r>
              <a:rPr lang="de-DE" sz="1600">
                <a:solidFill>
                  <a:srgbClr val="000000"/>
                </a:solidFill>
                <a:latin typeface="Century Gothic" panose="020B0502020202020204" pitchFamily="34" charset="0"/>
              </a:rPr>
              <a: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wenn usie bis zur </a:t>
            </a:r>
            <a:r>
              <a:rPr lang="de-DE" sz="1600" b="1">
                <a:solidFill>
                  <a:srgbClr val="FF0000"/>
                </a:solidFill>
                <a:latin typeface="Century Gothic" panose="020B0502020202020204" pitchFamily="34" charset="0"/>
              </a:rPr>
              <a:t>Erteilung </a:t>
            </a:r>
            <a:r>
              <a:rPr lang="de-DE" sz="1600" b="1" dirty="0">
                <a:solidFill>
                  <a:srgbClr val="FF0000"/>
                </a:solidFill>
                <a:latin typeface="Century Gothic" panose="020B0502020202020204" pitchFamily="34" charset="0"/>
              </a:rPr>
              <a:t>des Bestätigungsvermerks</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rechtsverbindlich</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vorliegen. </a:t>
            </a:r>
          </a:p>
        </p:txBody>
      </p:sp>
      <p:sp>
        <p:nvSpPr>
          <p:cNvPr id="861190" name="Rectangle 2">
            <a:extLst>
              <a:ext uri="{FF2B5EF4-FFF2-40B4-BE49-F238E27FC236}">
                <a16:creationId xmlns:a16="http://schemas.microsoft.com/office/drawing/2014/main" id="{D6AEF99C-83DB-4C66-8C96-51CE69F98276}"/>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9.8.2 Weitere Prüfungshandlungen bei der Unterstützung durch Dritte; Forts.</a:t>
            </a:r>
          </a:p>
        </p:txBody>
      </p:sp>
      <p:sp>
        <p:nvSpPr>
          <p:cNvPr id="8" name="Textfeld 1">
            <a:extLst>
              <a:ext uri="{FF2B5EF4-FFF2-40B4-BE49-F238E27FC236}">
                <a16:creationId xmlns:a16="http://schemas.microsoft.com/office/drawing/2014/main" id="{CA7E7BFE-9D02-44CA-940B-EDD5ACFBE1A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3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CEC9184E-13F9-475C-BA2E-7790BCAE645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20456E8A-DCBC-41BB-A376-42060685B6DC}"/>
              </a:ext>
            </a:extLst>
          </p:cNvPr>
          <p:cNvSpPr txBox="1">
            <a:spLocks/>
          </p:cNvSpPr>
          <p:nvPr/>
        </p:nvSpPr>
        <p:spPr bwMode="auto">
          <a:xfrm>
            <a:off x="1056826" y="-99392"/>
            <a:ext cx="981758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9.9	</a:t>
            </a:r>
            <a:r>
              <a:rPr lang="de-DE" sz="2800" b="1" dirty="0">
                <a:latin typeface="Century Gothic" panose="020B0502020202020204" pitchFamily="34" charset="0"/>
              </a:rPr>
              <a:t>Besondere Probleme bei der Fortführungsprognose</a:t>
            </a:r>
          </a:p>
        </p:txBody>
      </p:sp>
      <p:sp>
        <p:nvSpPr>
          <p:cNvPr id="8" name="Textfeld 7">
            <a:extLst>
              <a:ext uri="{FF2B5EF4-FFF2-40B4-BE49-F238E27FC236}">
                <a16:creationId xmlns:a16="http://schemas.microsoft.com/office/drawing/2014/main" id="{8CADB1C9-E647-42DD-AA9D-4F1314735C85}"/>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3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5282" name="Rectangle 2">
            <a:extLst>
              <a:ext uri="{FF2B5EF4-FFF2-40B4-BE49-F238E27FC236}">
                <a16:creationId xmlns:a16="http://schemas.microsoft.com/office/drawing/2014/main" id="{29539015-57BC-4EEE-AE3E-335579422C78}"/>
              </a:ext>
            </a:extLst>
          </p:cNvPr>
          <p:cNvSpPr txBox="1">
            <a:spLocks/>
          </p:cNvSpPr>
          <p:nvPr/>
        </p:nvSpPr>
        <p:spPr bwMode="auto">
          <a:xfrm>
            <a:off x="1055290" y="10699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9.9 Besondere Probleme bei der Fortführungsprognose</a:t>
            </a:r>
          </a:p>
        </p:txBody>
      </p:sp>
      <p:sp>
        <p:nvSpPr>
          <p:cNvPr id="9" name="Rectangle 2">
            <a:extLst>
              <a:ext uri="{FF2B5EF4-FFF2-40B4-BE49-F238E27FC236}">
                <a16:creationId xmlns:a16="http://schemas.microsoft.com/office/drawing/2014/main" id="{64CC0620-AF1A-45B2-A4AC-44EA929C23BC}"/>
              </a:ext>
            </a:extLst>
          </p:cNvPr>
          <p:cNvSpPr txBox="1">
            <a:spLocks/>
          </p:cNvSpPr>
          <p:nvPr/>
        </p:nvSpPr>
        <p:spPr bwMode="auto">
          <a:xfrm>
            <a:off x="1056587" y="1497434"/>
            <a:ext cx="108013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Angesichts des Mindestzeitraums der Fortführungsprognose von 12 Monaten ist es </a:t>
            </a:r>
            <a:r>
              <a:rPr lang="de-DE" sz="1600">
                <a:solidFill>
                  <a:srgbClr val="000000"/>
                </a:solidFill>
                <a:latin typeface="Century Gothic" panose="020B0502020202020204" pitchFamily="34" charset="0"/>
              </a:rPr>
              <a:t>möglich,</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dass </a:t>
            </a: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gesetzlichen Vertreter</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bewusst</a:t>
            </a:r>
            <a:r>
              <a:rPr lang="de-DE" sz="1600" dirty="0">
                <a:solidFill>
                  <a:srgbClr val="000000"/>
                </a:solidFill>
                <a:latin typeface="Century Gothic" panose="020B0502020202020204" pitchFamily="34" charset="0"/>
              </a:rPr>
              <a:t> die </a:t>
            </a:r>
            <a:r>
              <a:rPr lang="de-DE" sz="1600" b="1" dirty="0">
                <a:solidFill>
                  <a:srgbClr val="000000"/>
                </a:solidFill>
                <a:latin typeface="Century Gothic" panose="020B0502020202020204" pitchFamily="34" charset="0"/>
              </a:rPr>
              <a:t>Aufstellung</a:t>
            </a:r>
            <a:r>
              <a:rPr lang="de-DE" sz="1600" dirty="0">
                <a:solidFill>
                  <a:srgbClr val="000000"/>
                </a:solidFill>
                <a:latin typeface="Century Gothic" panose="020B0502020202020204" pitchFamily="34" charset="0"/>
              </a:rPr>
              <a:t> von Abschluss und ggf</a:t>
            </a:r>
            <a:r>
              <a:rPr lang="de-DE" sz="1600">
                <a:solidFill>
                  <a:srgbClr val="000000"/>
                </a:solidFill>
                <a:latin typeface="Century Gothic" panose="020B0502020202020204" pitchFamily="34" charset="0"/>
              </a:rPr>
              <a:t>. Lagebericht</a:t>
            </a:r>
            <a:br>
              <a:rPr lang="de-DE" sz="1600">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verzögern</a:t>
            </a:r>
            <a:r>
              <a:rPr lang="de-DE" sz="1600" dirty="0">
                <a:solidFill>
                  <a:srgbClr val="000000"/>
                </a:solidFill>
                <a:latin typeface="Century Gothic" panose="020B0502020202020204" pitchFamily="34" charset="0"/>
              </a:rPr>
              <a:t>. </a:t>
            </a:r>
          </a:p>
          <a:p>
            <a:pPr marL="0" indent="0">
              <a:lnSpc>
                <a:spcPct val="100000"/>
              </a:lnSpc>
              <a:spcBef>
                <a:spcPts val="600"/>
              </a:spcBef>
              <a:spcAft>
                <a:spcPts val="600"/>
              </a:spcAft>
              <a:defRPr/>
            </a:pPr>
            <a:r>
              <a:rPr lang="de-DE" sz="1600" b="1">
                <a:solidFill>
                  <a:srgbClr val="000000"/>
                </a:solidFill>
                <a:latin typeface="Century Gothic" panose="020B0502020202020204" pitchFamily="34" charset="0"/>
              </a:rPr>
              <a:t>Maßnahmen</a:t>
            </a:r>
            <a:r>
              <a:rPr lang="de-DE" sz="1600">
                <a:solidFill>
                  <a:srgbClr val="000000"/>
                </a:solidFill>
                <a:latin typeface="Century Gothic" panose="020B0502020202020204" pitchFamily="34" charset="0"/>
              </a:rPr>
              <a:t> </a:t>
            </a:r>
            <a:r>
              <a:rPr lang="de-DE" sz="1600" dirty="0">
                <a:solidFill>
                  <a:srgbClr val="000000"/>
                </a:solidFill>
                <a:latin typeface="Century Gothic" panose="020B0502020202020204" pitchFamily="34" charset="0"/>
              </a:rPr>
              <a:t>des </a:t>
            </a:r>
            <a:r>
              <a:rPr lang="de-DE" sz="1600" b="1" dirty="0">
                <a:solidFill>
                  <a:srgbClr val="000000"/>
                </a:solidFill>
                <a:latin typeface="Century Gothic" panose="020B0502020202020204" pitchFamily="34" charset="0"/>
              </a:rPr>
              <a:t>Abschlussprüfers</a:t>
            </a:r>
            <a:r>
              <a:rPr lang="de-DE" sz="1600" dirty="0">
                <a:solidFill>
                  <a:srgbClr val="000000"/>
                </a:solidFill>
                <a:latin typeface="Century Gothic" panose="020B0502020202020204" pitchFamily="34" charset="0"/>
              </a:rPr>
              <a:t>:</a:t>
            </a:r>
          </a:p>
          <a:p>
            <a:pPr marL="271463" indent="-271463">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Erfragung der </a:t>
            </a:r>
            <a:r>
              <a:rPr lang="de-DE" sz="1600" b="1" dirty="0">
                <a:solidFill>
                  <a:srgbClr val="000000"/>
                </a:solidFill>
                <a:latin typeface="Century Gothic" panose="020B0502020202020204" pitchFamily="34" charset="0"/>
              </a:rPr>
              <a:t>Gründe</a:t>
            </a:r>
            <a:r>
              <a:rPr lang="de-DE" sz="1600" dirty="0">
                <a:solidFill>
                  <a:srgbClr val="000000"/>
                </a:solidFill>
                <a:latin typeface="Century Gothic" panose="020B0502020202020204" pitchFamily="34" charset="0"/>
              </a:rPr>
              <a:t> für die </a:t>
            </a:r>
            <a:r>
              <a:rPr lang="de-DE" sz="1600" b="1" dirty="0">
                <a:solidFill>
                  <a:srgbClr val="000000"/>
                </a:solidFill>
                <a:latin typeface="Century Gothic" panose="020B0502020202020204" pitchFamily="34" charset="0"/>
              </a:rPr>
              <a:t>Verzögerung</a:t>
            </a:r>
            <a:r>
              <a:rPr lang="de-DE" sz="1600" dirty="0">
                <a:solidFill>
                  <a:srgbClr val="000000"/>
                </a:solidFill>
                <a:latin typeface="Century Gothic" panose="020B0502020202020204" pitchFamily="34" charset="0"/>
              </a:rPr>
              <a:t> und </a:t>
            </a:r>
          </a:p>
          <a:p>
            <a:pPr marL="271463" indent="-271463">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ggf. Vornahme </a:t>
            </a:r>
            <a:r>
              <a:rPr lang="de-DE" sz="1600" b="1" dirty="0">
                <a:solidFill>
                  <a:srgbClr val="000000"/>
                </a:solidFill>
                <a:latin typeface="Century Gothic" panose="020B0502020202020204" pitchFamily="34" charset="0"/>
              </a:rPr>
              <a:t>zusätzlicher Prüfungshandlungen</a:t>
            </a:r>
            <a:r>
              <a:rPr lang="de-DE" sz="1600" dirty="0">
                <a:solidFill>
                  <a:srgbClr val="000000"/>
                </a:solidFill>
                <a:latin typeface="Century Gothic" panose="020B0502020202020204" pitchFamily="34" charset="0"/>
              </a:rPr>
              <a:t> bei Anzeichen, dass </a:t>
            </a:r>
            <a:r>
              <a:rPr lang="de-DE" sz="1600">
                <a:solidFill>
                  <a:srgbClr val="000000"/>
                </a:solidFill>
                <a:latin typeface="Century Gothic" panose="020B0502020202020204" pitchFamily="34" charset="0"/>
              </a:rPr>
              <a:t>die Verzögerungen</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mit </a:t>
            </a:r>
            <a:r>
              <a:rPr lang="de-DE" sz="1600" dirty="0">
                <a:solidFill>
                  <a:srgbClr val="000000"/>
                </a:solidFill>
                <a:latin typeface="Century Gothic" panose="020B0502020202020204" pitchFamily="34" charset="0"/>
              </a:rPr>
              <a:t>der Fortführungsannahme zusammenhängen </a:t>
            </a:r>
          </a:p>
          <a:p>
            <a:pPr marL="271463" indent="-271463">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Ausdehnung des Prognosezeitraums bei einer bedeutsamen Verzögerung</a:t>
            </a:r>
          </a:p>
          <a:p>
            <a:pPr marL="466725" indent="-285750">
              <a:lnSpc>
                <a:spcPct val="100000"/>
              </a:lnSpc>
              <a:spcBef>
                <a:spcPts val="600"/>
              </a:spcBef>
              <a:spcAft>
                <a:spcPts val="600"/>
              </a:spcAft>
              <a:buFont typeface="Arial" panose="020B0604020202020204" pitchFamily="34" charset="0"/>
              <a:buChar char="•"/>
              <a:defRPr/>
            </a:pPr>
            <a:endParaRPr lang="de-DE" sz="16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Tz. 37 und A44)</a:t>
            </a:r>
            <a:endParaRPr lang="de-DE" altLang="de-DE" sz="1600" b="1" dirty="0">
              <a:solidFill>
                <a:prstClr val="black"/>
              </a:solidFill>
              <a:latin typeface="Century Gothic" pitchFamily="34" charset="0"/>
              <a:cs typeface="Arial" charset="0"/>
            </a:endParaRPr>
          </a:p>
        </p:txBody>
      </p:sp>
      <p:sp>
        <p:nvSpPr>
          <p:cNvPr id="8" name="Textfeld 1">
            <a:extLst>
              <a:ext uri="{FF2B5EF4-FFF2-40B4-BE49-F238E27FC236}">
                <a16:creationId xmlns:a16="http://schemas.microsoft.com/office/drawing/2014/main" id="{81E159EA-9A6A-4CC9-BE6D-097193A9972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C934B61C-68BA-4C69-BDE8-39B1D900504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7" name="Rectangle 2">
            <a:extLst>
              <a:ext uri="{FF2B5EF4-FFF2-40B4-BE49-F238E27FC236}">
                <a16:creationId xmlns:a16="http://schemas.microsoft.com/office/drawing/2014/main" id="{5DA00F78-A013-468D-8E12-71560892D2C5}"/>
              </a:ext>
            </a:extLst>
          </p:cNvPr>
          <p:cNvSpPr txBox="1">
            <a:spLocks/>
          </p:cNvSpPr>
          <p:nvPr/>
        </p:nvSpPr>
        <p:spPr bwMode="auto">
          <a:xfrm>
            <a:off x="1060337" y="702627"/>
            <a:ext cx="93281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5350" indent="-895350">
              <a:spcBef>
                <a:spcPts val="600"/>
              </a:spcBef>
              <a:spcAft>
                <a:spcPts val="1200"/>
              </a:spcAft>
              <a:tabLst>
                <a:tab pos="444500" algn="l"/>
              </a:tabLst>
            </a:pPr>
            <a:r>
              <a:rPr lang="de-DE" altLang="de-DE" sz="2800" b="1" dirty="0">
                <a:latin typeface="Century Gothic" panose="020B0502020202020204" pitchFamily="34" charset="0"/>
              </a:rPr>
              <a:t>1.1	E</a:t>
            </a:r>
            <a:r>
              <a:rPr lang="de-DE" altLang="de-DE" sz="2800" b="1" dirty="0">
                <a:solidFill>
                  <a:srgbClr val="000000"/>
                </a:solidFill>
                <a:latin typeface="Century Gothic" panose="020B0502020202020204" pitchFamily="34" charset="0"/>
              </a:rPr>
              <a:t>rstprüfungen</a:t>
            </a:r>
            <a:r>
              <a:rPr lang="de-DE" altLang="de-DE" sz="2800" b="1">
                <a:solidFill>
                  <a:srgbClr val="000000"/>
                </a:solidFill>
                <a:latin typeface="Century Gothic" panose="020B0502020202020204" pitchFamily="34" charset="0"/>
              </a:rPr>
              <a:t>: Gezeichnetes</a:t>
            </a:r>
            <a:br>
              <a:rPr lang="de-DE" altLang="de-DE" sz="2800" b="1">
                <a:solidFill>
                  <a:srgbClr val="000000"/>
                </a:solidFill>
                <a:latin typeface="Century Gothic" panose="020B0502020202020204" pitchFamily="34" charset="0"/>
              </a:rPr>
            </a:br>
            <a:r>
              <a:rPr lang="de-DE" altLang="de-DE" sz="2800" b="1">
                <a:solidFill>
                  <a:srgbClr val="000000"/>
                </a:solidFill>
                <a:latin typeface="Century Gothic" panose="020B0502020202020204" pitchFamily="34" charset="0"/>
              </a:rPr>
              <a:t>Kapital / Kapitalanteile</a:t>
            </a:r>
            <a:endParaRPr lang="de-DE" altLang="de-DE" sz="2800" b="1" dirty="0">
              <a:latin typeface="Century Gothic" panose="020B0502020202020204" pitchFamily="34" charset="0"/>
            </a:endParaRPr>
          </a:p>
          <a:p>
            <a:pPr marL="2724150" lvl="4" indent="-895350">
              <a:spcBef>
                <a:spcPts val="600"/>
              </a:spcBef>
              <a:spcAft>
                <a:spcPts val="600"/>
              </a:spcAft>
              <a:tabLst>
                <a:tab pos="444500" algn="l"/>
              </a:tabLst>
            </a:pPr>
            <a:r>
              <a:rPr lang="de-DE" sz="1800" b="1" dirty="0">
                <a:latin typeface="Century Gothic" panose="020B0502020202020204" pitchFamily="34" charset="0"/>
              </a:rPr>
              <a:t>1.1.1</a:t>
            </a:r>
            <a:r>
              <a:rPr lang="de-DE" sz="1800" dirty="0">
                <a:latin typeface="Century Gothic" panose="020B0502020202020204" pitchFamily="34" charset="0"/>
              </a:rPr>
              <a:t>	</a:t>
            </a:r>
            <a:r>
              <a:rPr lang="de-DE" dirty="0">
                <a:latin typeface="Century Gothic" panose="020B0502020202020204" pitchFamily="34" charset="0"/>
              </a:rPr>
              <a:t>Vorangehende Abstimmungstätigkeiten</a:t>
            </a:r>
            <a:endParaRPr lang="de-DE" sz="1800" dirty="0">
              <a:latin typeface="Century Gothic" panose="020B0502020202020204" pitchFamily="34" charset="0"/>
            </a:endParaRPr>
          </a:p>
          <a:p>
            <a:pPr marL="2724150" lvl="4" indent="-895350">
              <a:spcBef>
                <a:spcPts val="600"/>
              </a:spcBef>
              <a:spcAft>
                <a:spcPts val="600"/>
              </a:spcAft>
              <a:tabLst>
                <a:tab pos="444500" algn="l"/>
              </a:tabLst>
            </a:pPr>
            <a:r>
              <a:rPr lang="de-DE" sz="1800" b="1" dirty="0">
                <a:latin typeface="Century Gothic" panose="020B0502020202020204" pitchFamily="34" charset="0"/>
              </a:rPr>
              <a:t>1.1.2</a:t>
            </a:r>
            <a:r>
              <a:rPr lang="de-DE" sz="1800" dirty="0">
                <a:latin typeface="Century Gothic" panose="020B0502020202020204" pitchFamily="34" charset="0"/>
              </a:rPr>
              <a:t>	</a:t>
            </a:r>
            <a:r>
              <a:rPr lang="de-DE" dirty="0">
                <a:latin typeface="Century Gothic" panose="020B0502020202020204" pitchFamily="34" charset="0"/>
              </a:rPr>
              <a:t>Sonderfall AG</a:t>
            </a:r>
            <a:endParaRPr lang="de-DE" sz="1800" b="0" dirty="0">
              <a:latin typeface="Century Gothic" panose="020B0502020202020204" pitchFamily="34" charset="0"/>
            </a:endParaRPr>
          </a:p>
          <a:p>
            <a:pPr marL="2724150" lvl="4" indent="-895350">
              <a:spcBef>
                <a:spcPts val="600"/>
              </a:spcBef>
              <a:spcAft>
                <a:spcPts val="600"/>
              </a:spcAft>
              <a:tabLst>
                <a:tab pos="444500" algn="l"/>
              </a:tabLst>
            </a:pPr>
            <a:r>
              <a:rPr lang="de-DE" sz="1800" b="1" dirty="0">
                <a:latin typeface="Century Gothic" panose="020B0502020202020204" pitchFamily="34" charset="0"/>
              </a:rPr>
              <a:t>1.1.3</a:t>
            </a:r>
            <a:r>
              <a:rPr lang="de-DE" sz="1800" dirty="0">
                <a:latin typeface="Century Gothic" panose="020B0502020202020204" pitchFamily="34" charset="0"/>
              </a:rPr>
              <a:t>	</a:t>
            </a:r>
            <a:r>
              <a:rPr lang="de-DE" dirty="0">
                <a:latin typeface="Century Gothic" panose="020B0502020202020204" pitchFamily="34" charset="0"/>
              </a:rPr>
              <a:t>Wurden die „Leistungen“ ordentlich erbracht?</a:t>
            </a:r>
          </a:p>
          <a:p>
            <a:pPr marL="2724150" lvl="4" indent="-895350">
              <a:spcBef>
                <a:spcPts val="600"/>
              </a:spcBef>
              <a:spcAft>
                <a:spcPts val="600"/>
              </a:spcAft>
              <a:tabLst>
                <a:tab pos="444500" algn="l"/>
              </a:tabLst>
            </a:pPr>
            <a:r>
              <a:rPr lang="de-DE" sz="1800" b="1" dirty="0">
                <a:latin typeface="Century Gothic" panose="020B0502020202020204" pitchFamily="34" charset="0"/>
              </a:rPr>
              <a:t>1.1.4</a:t>
            </a:r>
            <a:r>
              <a:rPr lang="de-DE" sz="1800" b="0" dirty="0">
                <a:latin typeface="Century Gothic" panose="020B0502020202020204" pitchFamily="34" charset="0"/>
              </a:rPr>
              <a:t>	</a:t>
            </a:r>
            <a:r>
              <a:rPr lang="de-DE" dirty="0">
                <a:latin typeface="Century Gothic" panose="020B0502020202020204" pitchFamily="34" charset="0"/>
              </a:rPr>
              <a:t>Wurden die Mindestbeträge eingehalten?</a:t>
            </a:r>
          </a:p>
          <a:p>
            <a:pPr marL="2724150" lvl="4" indent="-895350">
              <a:spcBef>
                <a:spcPts val="600"/>
              </a:spcBef>
              <a:spcAft>
                <a:spcPts val="600"/>
              </a:spcAft>
              <a:tabLst>
                <a:tab pos="444500" algn="l"/>
              </a:tabLst>
            </a:pPr>
            <a:r>
              <a:rPr lang="de-DE" sz="1800" b="1" dirty="0">
                <a:latin typeface="Century Gothic" panose="020B0502020202020204" pitchFamily="34" charset="0"/>
              </a:rPr>
              <a:t>1</a:t>
            </a:r>
            <a:r>
              <a:rPr lang="de-DE" b="1" dirty="0">
                <a:latin typeface="Century Gothic" panose="020B0502020202020204" pitchFamily="34" charset="0"/>
              </a:rPr>
              <a:t>.1.5</a:t>
            </a:r>
            <a:r>
              <a:rPr lang="de-DE" dirty="0">
                <a:latin typeface="Century Gothic" panose="020B0502020202020204" pitchFamily="34" charset="0"/>
              </a:rPr>
              <a:t>	Prüfung von Sonderfällen bei Ausweis / Bewertung</a:t>
            </a:r>
          </a:p>
          <a:p>
            <a:pPr marL="2724150" lvl="4" indent="-895350">
              <a:spcBef>
                <a:spcPts val="600"/>
              </a:spcBef>
              <a:spcAft>
                <a:spcPts val="600"/>
              </a:spcAft>
              <a:tabLst>
                <a:tab pos="444500" algn="l"/>
              </a:tabLst>
            </a:pPr>
            <a:r>
              <a:rPr lang="de-DE" sz="1800" b="1" dirty="0">
                <a:latin typeface="Century Gothic" panose="020B0502020202020204" pitchFamily="34" charset="0"/>
              </a:rPr>
              <a:t>1.1.6</a:t>
            </a:r>
            <a:r>
              <a:rPr lang="de-DE" sz="1800" b="0" dirty="0">
                <a:latin typeface="Century Gothic" panose="020B0502020202020204" pitchFamily="34" charset="0"/>
              </a:rPr>
              <a:t>	</a:t>
            </a:r>
            <a:r>
              <a:rPr lang="de-DE" dirty="0">
                <a:latin typeface="Century Gothic" panose="020B0502020202020204" pitchFamily="34" charset="0"/>
              </a:rPr>
              <a:t>Prüfung von Sonderfällen bei der Bewertung</a:t>
            </a:r>
            <a:endParaRPr lang="de-DE" sz="1800" b="0" dirty="0">
              <a:latin typeface="Century Gothic" panose="020B0502020202020204" pitchFamily="34" charset="0"/>
            </a:endParaRPr>
          </a:p>
        </p:txBody>
      </p:sp>
    </p:spTree>
    <p:extLst>
      <p:ext uri="{BB962C8B-B14F-4D97-AF65-F5344CB8AC3E}">
        <p14:creationId xmlns:p14="http://schemas.microsoft.com/office/powerpoint/2010/main" val="32749920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7D73F4EE-4C3C-425E-B522-4A6039885B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
        <p:nvSpPr>
          <p:cNvPr id="7" name="Rectangle 2">
            <a:extLst>
              <a:ext uri="{FF2B5EF4-FFF2-40B4-BE49-F238E27FC236}">
                <a16:creationId xmlns:a16="http://schemas.microsoft.com/office/drawing/2014/main" id="{1EC7B849-2A4C-4482-A7A7-17953DD43D81}"/>
              </a:ext>
            </a:extLst>
          </p:cNvPr>
          <p:cNvSpPr txBox="1">
            <a:spLocks/>
          </p:cNvSpPr>
          <p:nvPr/>
        </p:nvSpPr>
        <p:spPr bwMode="auto">
          <a:xfrm>
            <a:off x="1064066" y="765304"/>
            <a:ext cx="972172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3763" indent="-893763">
              <a:spcBef>
                <a:spcPts val="600"/>
              </a:spcBef>
              <a:spcAft>
                <a:spcPts val="1200"/>
              </a:spcAft>
              <a:tabLst>
                <a:tab pos="444500" algn="l"/>
              </a:tabLst>
            </a:pPr>
            <a:r>
              <a:rPr lang="de-DE" altLang="de-DE" sz="2800" b="1" dirty="0">
                <a:latin typeface="Century Gothic" panose="020B0502020202020204" pitchFamily="34" charset="0"/>
              </a:rPr>
              <a:t>2.4	</a:t>
            </a:r>
            <a:r>
              <a:rPr lang="de-DE" sz="2800" b="1" dirty="0">
                <a:latin typeface="Century Gothic" panose="020B0502020202020204" pitchFamily="34" charset="0"/>
              </a:rPr>
              <a:t>Reaktionen auf die </a:t>
            </a:r>
            <a:r>
              <a:rPr lang="de-DE" sz="2800" b="1">
                <a:latin typeface="Century Gothic" panose="020B0502020202020204" pitchFamily="34" charset="0"/>
              </a:rPr>
              <a:t>beurteilten Risiken</a:t>
            </a:r>
            <a:br>
              <a:rPr lang="de-DE" sz="2800" b="1">
                <a:latin typeface="Century Gothic" panose="020B0502020202020204" pitchFamily="34" charset="0"/>
              </a:rPr>
            </a:br>
            <a:r>
              <a:rPr lang="de-DE" sz="2800" b="1">
                <a:latin typeface="Century Gothic" panose="020B0502020202020204" pitchFamily="34" charset="0"/>
              </a:rPr>
              <a:t>wesentlicher </a:t>
            </a:r>
            <a:r>
              <a:rPr lang="de-DE" sz="2800" b="1" dirty="0">
                <a:latin typeface="Century Gothic" panose="020B0502020202020204" pitchFamily="34" charset="0"/>
              </a:rPr>
              <a:t>falscher Darstellungen</a:t>
            </a:r>
          </a:p>
          <a:p>
            <a:pPr marL="2722563" lvl="4" indent="-893763">
              <a:spcBef>
                <a:spcPts val="600"/>
              </a:spcBef>
              <a:spcAft>
                <a:spcPts val="600"/>
              </a:spcAft>
              <a:tabLst>
                <a:tab pos="444500" algn="l"/>
              </a:tabLst>
            </a:pPr>
            <a:r>
              <a:rPr lang="de-DE" b="1" dirty="0">
                <a:latin typeface="Century Gothic" panose="020B0502020202020204" pitchFamily="34" charset="0"/>
              </a:rPr>
              <a:t>2.4.1	</a:t>
            </a:r>
            <a:r>
              <a:rPr lang="de-DE" dirty="0">
                <a:latin typeface="Century Gothic" panose="020B0502020202020204" pitchFamily="34" charset="0"/>
              </a:rPr>
              <a:t>Funktionsprüfungen</a:t>
            </a:r>
            <a:endParaRPr lang="de-DE" b="1" dirty="0">
              <a:latin typeface="Century Gothic" panose="020B0502020202020204" pitchFamily="34" charset="0"/>
            </a:endParaRPr>
          </a:p>
          <a:p>
            <a:pPr marL="2722563" lvl="4" indent="-893763">
              <a:spcBef>
                <a:spcPts val="600"/>
              </a:spcBef>
              <a:spcAft>
                <a:spcPts val="600"/>
              </a:spcAft>
              <a:tabLst>
                <a:tab pos="444500" algn="l"/>
              </a:tabLst>
            </a:pPr>
            <a:r>
              <a:rPr lang="de-DE" b="1" dirty="0">
                <a:latin typeface="Century Gothic" panose="020B0502020202020204" pitchFamily="34" charset="0"/>
              </a:rPr>
              <a:t>2.4.2	</a:t>
            </a:r>
            <a:r>
              <a:rPr lang="de-DE" dirty="0">
                <a:latin typeface="Century Gothic" panose="020B0502020202020204" pitchFamily="34" charset="0"/>
              </a:rPr>
              <a:t>Drei Prüfansätze für geschätzte Werte</a:t>
            </a:r>
          </a:p>
          <a:p>
            <a:pPr marL="2722563" lvl="4" indent="-893763">
              <a:spcBef>
                <a:spcPts val="600"/>
              </a:spcBef>
              <a:spcAft>
                <a:spcPts val="600"/>
              </a:spcAft>
              <a:tabLst>
                <a:tab pos="444500" algn="l"/>
              </a:tabLst>
            </a:pPr>
            <a:r>
              <a:rPr lang="de-DE" b="1" dirty="0">
                <a:latin typeface="Century Gothic" panose="020B0502020202020204" pitchFamily="34" charset="0"/>
              </a:rPr>
              <a:t>2.4.3</a:t>
            </a:r>
            <a:r>
              <a:rPr lang="de-DE" b="0" dirty="0">
                <a:latin typeface="Century Gothic" panose="020B0502020202020204" pitchFamily="34" charset="0"/>
              </a:rPr>
              <a:t>	</a:t>
            </a:r>
            <a:r>
              <a:rPr lang="de-DE" dirty="0">
                <a:latin typeface="Century Gothic" panose="020B0502020202020204" pitchFamily="34" charset="0"/>
              </a:rPr>
              <a:t>Auswahl Punktschätzung und Angaben zur Schätzunsicherheit</a:t>
            </a:r>
          </a:p>
        </p:txBody>
      </p:sp>
    </p:spTree>
    <p:extLst>
      <p:ext uri="{BB962C8B-B14F-4D97-AF65-F5344CB8AC3E}">
        <p14:creationId xmlns:p14="http://schemas.microsoft.com/office/powerpoint/2010/main" val="2295057476"/>
      </p:ext>
    </p:extLst>
  </p:cSld>
  <p:clrMapOvr>
    <a:masterClrMapping/>
  </p:clrMapOvr>
  <p:transition spd="slow"/>
</p:sld>
</file>

<file path=ppt/slides/slide4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4D662BAA-BD43-4809-8E82-7814F0DE585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ADC8CDB4-DAB9-4A50-B890-7C0DD99FE5FB}"/>
              </a:ext>
            </a:extLst>
          </p:cNvPr>
          <p:cNvSpPr txBox="1">
            <a:spLocks/>
          </p:cNvSpPr>
          <p:nvPr/>
        </p:nvSpPr>
        <p:spPr bwMode="auto">
          <a:xfrm>
            <a:off x="1055440" y="63794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9.10	</a:t>
            </a:r>
            <a:r>
              <a:rPr lang="de-DE" sz="2800" b="1" dirty="0">
                <a:latin typeface="Century Gothic" panose="020B0502020202020204" pitchFamily="34" charset="0"/>
              </a:rPr>
              <a:t>Schlussfolgerungen des Abschlussprüfers</a:t>
            </a:r>
          </a:p>
          <a:p>
            <a:pPr lvl="4">
              <a:spcBef>
                <a:spcPts val="600"/>
              </a:spcBef>
              <a:spcAft>
                <a:spcPts val="600"/>
              </a:spcAft>
              <a:tabLst>
                <a:tab pos="444500" algn="l"/>
              </a:tabLst>
            </a:pPr>
            <a:r>
              <a:rPr lang="de-DE" b="1" dirty="0">
                <a:latin typeface="Century Gothic" panose="020B0502020202020204" pitchFamily="34" charset="0"/>
              </a:rPr>
              <a:t>9.10.1	</a:t>
            </a:r>
            <a:r>
              <a:rPr lang="de-DE" dirty="0">
                <a:latin typeface="Century Gothic" panose="020B0502020202020204" pitchFamily="34" charset="0"/>
              </a:rPr>
              <a:t>Schlussfolgerungen zur Fortführungsannahme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9.10.2	</a:t>
            </a:r>
            <a:r>
              <a:rPr lang="de-DE" dirty="0">
                <a:latin typeface="Century Gothic" panose="020B0502020202020204" pitchFamily="34" charset="0"/>
              </a:rPr>
              <a:t>Fall 1: Schlussfolgerungen zur Angemessenheit von 	Angaben im Abschluss und im Lagebericht bei 	wesentlicher Unsicherheit</a:t>
            </a:r>
          </a:p>
          <a:p>
            <a:pPr lvl="4">
              <a:spcBef>
                <a:spcPts val="600"/>
              </a:spcBef>
              <a:spcAft>
                <a:spcPts val="600"/>
              </a:spcAft>
              <a:tabLst>
                <a:tab pos="444500" algn="l"/>
              </a:tabLst>
            </a:pPr>
            <a:r>
              <a:rPr lang="de-DE" b="1" dirty="0">
                <a:latin typeface="Century Gothic" panose="020B0502020202020204" pitchFamily="34" charset="0"/>
              </a:rPr>
              <a:t>9.10.3	</a:t>
            </a:r>
            <a:r>
              <a:rPr lang="de-DE" dirty="0">
                <a:latin typeface="Century Gothic" panose="020B0502020202020204" pitchFamily="34" charset="0"/>
              </a:rPr>
              <a:t>Fall 2: Schlussfolgerungen zur Angemessenheit von 	Angaben im Abschluss und im Lagebericht bei Ereignissen 	oder Gegebenheiten und keiner wesentlichen Unsicherheit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9.10.4	</a:t>
            </a:r>
            <a:r>
              <a:rPr lang="de-DE" dirty="0">
                <a:latin typeface="Century Gothic" panose="020B0502020202020204" pitchFamily="34" charset="0"/>
              </a:rPr>
              <a:t>Praxishinweis</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1C15EBB0-895B-4B2F-A568-A4772DDD938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9378" name="Rectangle 2">
            <a:extLst>
              <a:ext uri="{FF2B5EF4-FFF2-40B4-BE49-F238E27FC236}">
                <a16:creationId xmlns:a16="http://schemas.microsoft.com/office/drawing/2014/main" id="{01822A99-EBE7-4403-90A6-57028BEB1823}"/>
              </a:ext>
            </a:extLst>
          </p:cNvPr>
          <p:cNvSpPr txBox="1">
            <a:spLocks/>
          </p:cNvSpPr>
          <p:nvPr/>
        </p:nvSpPr>
        <p:spPr bwMode="auto">
          <a:xfrm>
            <a:off x="1055290" y="10699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9.10 Schlussfolgerungen des Abschlussprüfers</a:t>
            </a:r>
          </a:p>
        </p:txBody>
      </p:sp>
      <p:sp>
        <p:nvSpPr>
          <p:cNvPr id="9" name="Rectangle 2">
            <a:extLst>
              <a:ext uri="{FF2B5EF4-FFF2-40B4-BE49-F238E27FC236}">
                <a16:creationId xmlns:a16="http://schemas.microsoft.com/office/drawing/2014/main" id="{85561D6B-2D16-472B-9573-F9E2A5251916}"/>
              </a:ext>
            </a:extLst>
          </p:cNvPr>
          <p:cNvSpPr txBox="1">
            <a:spLocks/>
          </p:cNvSpPr>
          <p:nvPr/>
        </p:nvSpPr>
        <p:spPr bwMode="auto">
          <a:xfrm>
            <a:off x="865000" y="1854045"/>
            <a:ext cx="109743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tabLst>
                <a:tab pos="266700" algn="l"/>
              </a:tabLst>
              <a:defRPr/>
            </a:pPr>
            <a:r>
              <a:rPr lang="de-DE" sz="1600" dirty="0">
                <a:solidFill>
                  <a:srgbClr val="000000"/>
                </a:solidFill>
                <a:latin typeface="Century Gothic" panose="020B0502020202020204" pitchFamily="34" charset="0"/>
              </a:rPr>
              <a:t>Das </a:t>
            </a:r>
            <a:r>
              <a:rPr lang="de-DE" sz="1600" b="1" dirty="0">
                <a:solidFill>
                  <a:srgbClr val="000000"/>
                </a:solidFill>
                <a:latin typeface="Century Gothic" panose="020B0502020202020204" pitchFamily="34" charset="0"/>
              </a:rPr>
              <a:t>Ergebnis</a:t>
            </a:r>
            <a:r>
              <a:rPr lang="de-DE" sz="1600" dirty="0">
                <a:solidFill>
                  <a:srgbClr val="000000"/>
                </a:solidFill>
                <a:latin typeface="Century Gothic" panose="020B0502020202020204" pitchFamily="34" charset="0"/>
              </a:rPr>
              <a:t> der geschilderten </a:t>
            </a:r>
            <a:r>
              <a:rPr lang="de-DE" sz="1600" b="1" dirty="0">
                <a:solidFill>
                  <a:srgbClr val="000000"/>
                </a:solidFill>
                <a:latin typeface="Century Gothic" panose="020B0502020202020204" pitchFamily="34" charset="0"/>
              </a:rPr>
              <a:t>Prüfungsmaßnahmen</a:t>
            </a:r>
            <a:r>
              <a:rPr lang="de-DE" sz="1600" dirty="0">
                <a:solidFill>
                  <a:srgbClr val="000000"/>
                </a:solidFill>
                <a:latin typeface="Century Gothic" panose="020B0502020202020204" pitchFamily="34" charset="0"/>
              </a:rPr>
              <a:t> ist die </a:t>
            </a:r>
            <a:r>
              <a:rPr lang="de-DE" sz="1600" b="1">
                <a:solidFill>
                  <a:srgbClr val="000000"/>
                </a:solidFill>
                <a:latin typeface="Century Gothic" panose="020B0502020202020204" pitchFamily="34" charset="0"/>
              </a:rPr>
              <a:t>Schlussfolgerung</a:t>
            </a:r>
            <a:r>
              <a:rPr lang="de-DE" sz="1600">
                <a:solidFill>
                  <a:srgbClr val="000000"/>
                </a:solidFill>
                <a:latin typeface="Century Gothic" panose="020B0502020202020204" pitchFamily="34" charset="0"/>
              </a:rPr>
              <a:t> desAbschlussprüfers,</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ob</a:t>
            </a:r>
            <a:endParaRPr lang="de-DE" sz="1600" dirty="0">
              <a:solidFill>
                <a:srgbClr val="000000"/>
              </a:solidFill>
              <a:latin typeface="Century Gothic" panose="020B0502020202020204" pitchFamily="34" charset="0"/>
            </a:endParaRPr>
          </a:p>
          <a:p>
            <a:pPr marL="442913" indent="-261938">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Anwendung</a:t>
            </a:r>
            <a:r>
              <a:rPr lang="de-DE" sz="1600" dirty="0">
                <a:solidFill>
                  <a:srgbClr val="000000"/>
                </a:solidFill>
                <a:latin typeface="Century Gothic" panose="020B0502020202020204" pitchFamily="34" charset="0"/>
              </a:rPr>
              <a:t> bzw. </a:t>
            </a:r>
            <a:r>
              <a:rPr lang="de-DE" sz="1600" b="1" dirty="0">
                <a:solidFill>
                  <a:srgbClr val="000000"/>
                </a:solidFill>
                <a:latin typeface="Century Gothic" panose="020B0502020202020204" pitchFamily="34" charset="0"/>
              </a:rPr>
              <a:t>Nichtanwendung</a:t>
            </a:r>
            <a:r>
              <a:rPr lang="de-DE" sz="1600" dirty="0">
                <a:solidFill>
                  <a:srgbClr val="000000"/>
                </a:solidFill>
                <a:latin typeface="Century Gothic" panose="020B0502020202020204" pitchFamily="34" charset="0"/>
              </a:rPr>
              <a:t> der </a:t>
            </a:r>
            <a:r>
              <a:rPr lang="de-DE" sz="1600" b="1" dirty="0" err="1">
                <a:solidFill>
                  <a:srgbClr val="000000"/>
                </a:solidFill>
                <a:latin typeface="Century Gothic" panose="020B0502020202020204" pitchFamily="34" charset="0"/>
              </a:rPr>
              <a:t>Going</a:t>
            </a:r>
            <a:r>
              <a:rPr lang="de-DE" sz="1600" b="1" dirty="0">
                <a:solidFill>
                  <a:srgbClr val="000000"/>
                </a:solidFill>
                <a:latin typeface="Century Gothic" panose="020B0502020202020204" pitchFamily="34" charset="0"/>
              </a:rPr>
              <a:t>-</a:t>
            </a:r>
            <a:r>
              <a:rPr lang="de-DE" sz="1600" b="1" dirty="0" err="1">
                <a:solidFill>
                  <a:srgbClr val="000000"/>
                </a:solidFill>
                <a:latin typeface="Century Gothic" panose="020B0502020202020204" pitchFamily="34" charset="0"/>
              </a:rPr>
              <a:t>Concern</a:t>
            </a:r>
            <a:r>
              <a:rPr lang="de-DE" sz="1600" b="1" dirty="0">
                <a:solidFill>
                  <a:srgbClr val="000000"/>
                </a:solidFill>
                <a:latin typeface="Century Gothic" panose="020B0502020202020204" pitchFamily="34" charset="0"/>
              </a:rPr>
              <a:t>-Prämisse</a:t>
            </a:r>
            <a:r>
              <a:rPr lang="de-DE" sz="1600" dirty="0">
                <a:solidFill>
                  <a:srgbClr val="000000"/>
                </a:solidFill>
                <a:latin typeface="Century Gothic" panose="020B0502020202020204" pitchFamily="34" charset="0"/>
              </a:rPr>
              <a:t> angemessen ist</a:t>
            </a:r>
          </a:p>
          <a:p>
            <a:pPr marL="442913" indent="-261938">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wesentliche Unsicherheiten</a:t>
            </a:r>
            <a:r>
              <a:rPr lang="de-DE" sz="1600" dirty="0">
                <a:solidFill>
                  <a:srgbClr val="000000"/>
                </a:solidFill>
                <a:latin typeface="Century Gothic" panose="020B0502020202020204" pitchFamily="34" charset="0"/>
              </a:rPr>
              <a:t> vorliegt</a:t>
            </a:r>
          </a:p>
          <a:p>
            <a:pPr marL="442913" indent="-261938">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Ereignisse oder Gegebenheiten </a:t>
            </a:r>
            <a:r>
              <a:rPr lang="de-DE" sz="1600" dirty="0">
                <a:solidFill>
                  <a:srgbClr val="000000"/>
                </a:solidFill>
                <a:latin typeface="Century Gothic" panose="020B0502020202020204" pitchFamily="34" charset="0"/>
              </a:rPr>
              <a:t>vorliegen, die Zweifel an </a:t>
            </a:r>
            <a:r>
              <a:rPr lang="de-DE" sz="1600">
                <a:solidFill>
                  <a:srgbClr val="000000"/>
                </a:solidFill>
                <a:latin typeface="Century Gothic" panose="020B0502020202020204" pitchFamily="34" charset="0"/>
              </a:rPr>
              <a:t>der Unternehmensfortführung</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aufwerfen</a:t>
            </a:r>
            <a:endParaRPr lang="de-DE" sz="1600" dirty="0">
              <a:solidFill>
                <a:srgbClr val="000000"/>
              </a:solidFill>
              <a:latin typeface="Century Gothic" panose="020B0502020202020204" pitchFamily="34" charset="0"/>
            </a:endParaRPr>
          </a:p>
        </p:txBody>
      </p:sp>
      <p:sp>
        <p:nvSpPr>
          <p:cNvPr id="8" name="Rectangle 3">
            <a:extLst>
              <a:ext uri="{FF2B5EF4-FFF2-40B4-BE49-F238E27FC236}">
                <a16:creationId xmlns:a16="http://schemas.microsoft.com/office/drawing/2014/main" id="{4A37ABD6-2796-4820-8BBE-B27F7FFA6490}"/>
              </a:ext>
            </a:extLst>
          </p:cNvPr>
          <p:cNvSpPr>
            <a:spLocks noGrp="1"/>
          </p:cNvSpPr>
          <p:nvPr>
            <p:ph idx="4294967295"/>
          </p:nvPr>
        </p:nvSpPr>
        <p:spPr>
          <a:xfrm>
            <a:off x="966272" y="1430338"/>
            <a:ext cx="10953750" cy="339725"/>
          </a:xfrm>
          <a:prstGeom prst="rect">
            <a:avLst/>
          </a:prstGeom>
        </p:spPr>
        <p:txBody>
          <a:body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9.10.1 </a:t>
            </a:r>
            <a:r>
              <a:rPr lang="de-DE" altLang="de-DE" sz="1600" b="1" dirty="0">
                <a:solidFill>
                  <a:srgbClr val="00B0F0"/>
                </a:solidFill>
                <a:latin typeface="Century Gothic" panose="020B0502020202020204" pitchFamily="34" charset="0"/>
                <a:cs typeface="Arial" panose="020B0604020202020204" pitchFamily="34" charset="0"/>
              </a:rPr>
              <a:t>Schlussfolgerungen zur Fortführungsannahme</a:t>
            </a:r>
            <a:endParaRPr lang="de-DE" altLang="de-DE" sz="1600" b="1" dirty="0">
              <a:solidFill>
                <a:srgbClr val="00B0F0"/>
              </a:solidFill>
              <a:latin typeface="Century Gothic" panose="020B0502020202020204" pitchFamily="34" charset="0"/>
            </a:endParaRPr>
          </a:p>
        </p:txBody>
      </p:sp>
      <p:sp>
        <p:nvSpPr>
          <p:cNvPr id="12" name="Textfeld 1">
            <a:extLst>
              <a:ext uri="{FF2B5EF4-FFF2-40B4-BE49-F238E27FC236}">
                <a16:creationId xmlns:a16="http://schemas.microsoft.com/office/drawing/2014/main" id="{22A0FF7F-C053-4BD2-9B84-E1708280B7E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4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6995FAB1-5B6E-4622-8F3A-AEFD0A19B31F}"/>
              </a:ext>
            </a:extLst>
          </p:cNvPr>
          <p:cNvSpPr txBox="1">
            <a:spLocks/>
          </p:cNvSpPr>
          <p:nvPr/>
        </p:nvSpPr>
        <p:spPr bwMode="auto">
          <a:xfrm>
            <a:off x="1065213" y="1733550"/>
            <a:ext cx="107188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Der Abschlussprüfer hat zu beurteilen, ob die </a:t>
            </a:r>
            <a:r>
              <a:rPr lang="de-DE" sz="1600" b="1" dirty="0">
                <a:solidFill>
                  <a:srgbClr val="000000"/>
                </a:solidFill>
                <a:latin typeface="Century Gothic" panose="020B0502020202020204" pitchFamily="34" charset="0"/>
              </a:rPr>
              <a:t>Angaben</a:t>
            </a:r>
            <a:r>
              <a:rPr lang="de-DE" sz="1600" dirty="0">
                <a:solidFill>
                  <a:srgbClr val="000000"/>
                </a:solidFill>
                <a:latin typeface="Century Gothic" panose="020B0502020202020204" pitchFamily="34" charset="0"/>
              </a:rPr>
              <a:t> im Jahresabschluss und </a:t>
            </a:r>
            <a:r>
              <a:rPr lang="de-DE" sz="1600">
                <a:solidFill>
                  <a:srgbClr val="000000"/>
                </a:solidFill>
                <a:latin typeface="Century Gothic" panose="020B0502020202020204" pitchFamily="34" charset="0"/>
              </a:rPr>
              <a:t>im Lagebericht</a:t>
            </a:r>
            <a:br>
              <a:rPr lang="de-DE" sz="1600">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angemessen</a:t>
            </a:r>
            <a:r>
              <a:rPr lang="de-DE" sz="1600">
                <a:solidFill>
                  <a:srgbClr val="000000"/>
                </a:solidFill>
                <a:latin typeface="Century Gothic" panose="020B0502020202020204" pitchFamily="34" charset="0"/>
              </a:rPr>
              <a:t> </a:t>
            </a:r>
            <a:r>
              <a:rPr lang="de-DE" sz="1600" dirty="0">
                <a:solidFill>
                  <a:srgbClr val="000000"/>
                </a:solidFill>
                <a:latin typeface="Century Gothic" panose="020B0502020202020204" pitchFamily="34" charset="0"/>
              </a:rPr>
              <a:t>sind.</a:t>
            </a: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Er hat dafür </a:t>
            </a:r>
            <a:r>
              <a:rPr lang="de-DE" sz="1600" b="1" dirty="0">
                <a:solidFill>
                  <a:srgbClr val="FF0000"/>
                </a:solidFill>
                <a:latin typeface="Century Gothic" panose="020B0502020202020204" pitchFamily="34" charset="0"/>
              </a:rPr>
              <a:t>festzustellen</a:t>
            </a:r>
            <a:r>
              <a:rPr lang="de-DE" sz="1600" dirty="0">
                <a:solidFill>
                  <a:srgbClr val="000000"/>
                </a:solidFill>
                <a:latin typeface="Century Gothic" panose="020B0502020202020204" pitchFamily="34" charset="0"/>
              </a:rPr>
              <a:t>:</a:t>
            </a:r>
          </a:p>
          <a:p>
            <a:pPr marL="266700" indent="-266700">
              <a:lnSpc>
                <a:spcPct val="100000"/>
              </a:lnSpc>
              <a:spcBef>
                <a:spcPts val="600"/>
              </a:spcBef>
              <a:spcAft>
                <a:spcPts val="600"/>
              </a:spcAft>
              <a:buFont typeface="Arial" panose="020B0604020202020204" pitchFamily="34" charset="0"/>
              <a:buChar char="•"/>
              <a:defRPr/>
            </a:pPr>
            <a:r>
              <a:rPr lang="de-DE" sz="1600" b="1" dirty="0">
                <a:solidFill>
                  <a:srgbClr val="FF0000"/>
                </a:solidFill>
                <a:latin typeface="Century Gothic" panose="020B0502020202020204" pitchFamily="34" charset="0"/>
              </a:rPr>
              <a:t>Angemessenheit</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der </a:t>
            </a:r>
            <a:r>
              <a:rPr lang="de-DE" sz="1600" b="1" dirty="0">
                <a:solidFill>
                  <a:srgbClr val="FF0000"/>
                </a:solidFill>
                <a:latin typeface="Century Gothic" panose="020B0502020202020204" pitchFamily="34" charset="0"/>
              </a:rPr>
              <a:t>Darstellung</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im Abschluss bezogen auf die </a:t>
            </a:r>
            <a:r>
              <a:rPr lang="de-DE" sz="1600" b="1">
                <a:solidFill>
                  <a:srgbClr val="000000"/>
                </a:solidFill>
                <a:latin typeface="Century Gothic" panose="020B0502020202020204" pitchFamily="34" charset="0"/>
              </a:rPr>
              <a:t>wesentliche Unsicherheit</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und </a:t>
            </a: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Pläne </a:t>
            </a:r>
            <a:r>
              <a:rPr lang="de-DE" sz="1600" dirty="0">
                <a:solidFill>
                  <a:srgbClr val="000000"/>
                </a:solidFill>
                <a:latin typeface="Century Gothic" panose="020B0502020202020204" pitchFamily="34" charset="0"/>
              </a:rPr>
              <a:t>der gesetzlichen Vertreter, damit umzugehen.</a:t>
            </a:r>
          </a:p>
          <a:p>
            <a:pPr marL="266700" indent="-266700">
              <a:lnSpc>
                <a:spcPct val="100000"/>
              </a:lnSpc>
              <a:spcBef>
                <a:spcPts val="600"/>
              </a:spcBef>
              <a:spcAft>
                <a:spcPts val="600"/>
              </a:spcAft>
              <a:buFont typeface="Arial" panose="020B0604020202020204" pitchFamily="34" charset="0"/>
              <a:buChar char="•"/>
              <a:defRPr/>
            </a:pPr>
            <a:r>
              <a:rPr lang="de-DE" sz="1600" b="1" dirty="0">
                <a:solidFill>
                  <a:srgbClr val="FF0000"/>
                </a:solidFill>
                <a:latin typeface="Century Gothic" panose="020B0502020202020204" pitchFamily="34" charset="0"/>
              </a:rPr>
              <a:t>Eindeutigkeit</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der</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Angabe</a:t>
            </a:r>
            <a:r>
              <a:rPr lang="de-DE" sz="1600" dirty="0">
                <a:solidFill>
                  <a:srgbClr val="000000"/>
                </a:solidFill>
                <a:latin typeface="Century Gothic" panose="020B0502020202020204" pitchFamily="34" charset="0"/>
              </a:rPr>
              <a:t>, dass </a:t>
            </a:r>
            <a:r>
              <a:rPr lang="de-DE" sz="1600" b="1" dirty="0">
                <a:solidFill>
                  <a:srgbClr val="000000"/>
                </a:solidFill>
                <a:latin typeface="Century Gothic" panose="020B0502020202020204" pitchFamily="34" charset="0"/>
              </a:rPr>
              <a:t>bedeutsame Zweifel</a:t>
            </a:r>
            <a:r>
              <a:rPr lang="de-DE" sz="1600" dirty="0">
                <a:solidFill>
                  <a:srgbClr val="000000"/>
                </a:solidFill>
                <a:latin typeface="Century Gothic" panose="020B0502020202020204" pitchFamily="34" charset="0"/>
              </a:rPr>
              <a:t> an der </a:t>
            </a:r>
            <a:r>
              <a:rPr lang="de-DE" sz="1600" b="1" dirty="0">
                <a:solidFill>
                  <a:srgbClr val="000000"/>
                </a:solidFill>
                <a:latin typeface="Century Gothic" panose="020B0502020202020204" pitchFamily="34" charset="0"/>
              </a:rPr>
              <a:t>Fortführung</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der Unternehmens-</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tätigkeit </a:t>
            </a:r>
            <a:r>
              <a:rPr lang="de-DE" sz="1600" b="1" dirty="0">
                <a:solidFill>
                  <a:srgbClr val="000000"/>
                </a:solidFill>
                <a:latin typeface="Century Gothic" panose="020B0502020202020204" pitchFamily="34" charset="0"/>
              </a:rPr>
              <a:t>bestehen</a:t>
            </a:r>
            <a:r>
              <a:rPr lang="de-DE" sz="1600" dirty="0">
                <a:solidFill>
                  <a:srgbClr val="000000"/>
                </a:solidFill>
                <a:latin typeface="Century Gothic" panose="020B0502020202020204" pitchFamily="34" charset="0"/>
              </a:rPr>
              <a:t> mit dem Risiko, Schulden nicht zu begleichen </a:t>
            </a:r>
            <a:r>
              <a:rPr lang="de-DE" sz="1600">
                <a:solidFill>
                  <a:srgbClr val="000000"/>
                </a:solidFill>
                <a:latin typeface="Century Gothic" panose="020B0502020202020204" pitchFamily="34" charset="0"/>
              </a:rPr>
              <a:t>oder Vermögenswerte</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nicht </a:t>
            </a:r>
            <a:r>
              <a:rPr lang="de-DE" sz="1600" dirty="0">
                <a:solidFill>
                  <a:srgbClr val="000000"/>
                </a:solidFill>
                <a:latin typeface="Century Gothic" panose="020B0502020202020204" pitchFamily="34" charset="0"/>
              </a:rPr>
              <a:t>zu realisieren.</a:t>
            </a:r>
          </a:p>
          <a:p>
            <a:pPr marL="266700" indent="-266700">
              <a:lnSpc>
                <a:spcPct val="100000"/>
              </a:lnSpc>
              <a:spcBef>
                <a:spcPts val="600"/>
              </a:spcBef>
              <a:spcAft>
                <a:spcPts val="600"/>
              </a:spcAft>
              <a:buFont typeface="Arial" panose="020B0604020202020204" pitchFamily="34" charset="0"/>
              <a:buChar char="•"/>
              <a:defRPr/>
            </a:pPr>
            <a:r>
              <a:rPr lang="de-DE" sz="1600" b="1" dirty="0">
                <a:solidFill>
                  <a:srgbClr val="FF0000"/>
                </a:solidFill>
                <a:latin typeface="Century Gothic" panose="020B0502020202020204" pitchFamily="34" charset="0"/>
              </a:rPr>
              <a:t>Vollständigkeit</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und </a:t>
            </a:r>
            <a:r>
              <a:rPr lang="de-DE" sz="1600" b="1" dirty="0">
                <a:solidFill>
                  <a:srgbClr val="FF0000"/>
                </a:solidFill>
                <a:latin typeface="Century Gothic" panose="020B0502020202020204" pitchFamily="34" charset="0"/>
              </a:rPr>
              <a:t>Angemessenheit</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der Angaben </a:t>
            </a:r>
            <a:r>
              <a:rPr lang="de-DE" sz="1600" b="1" dirty="0">
                <a:solidFill>
                  <a:srgbClr val="FF0000"/>
                </a:solidFill>
                <a:latin typeface="Century Gothic" panose="020B0502020202020204" pitchFamily="34" charset="0"/>
              </a:rPr>
              <a:t>im</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Lagebericht</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hinsichtlich </a:t>
            </a:r>
            <a:r>
              <a:rPr lang="de-DE" sz="1600">
                <a:solidFill>
                  <a:srgbClr val="000000"/>
                </a:solidFill>
                <a:latin typeface="Century Gothic" panose="020B0502020202020204" pitchFamily="34" charset="0"/>
              </a:rPr>
              <a:t>der Beurteilung</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und </a:t>
            </a:r>
            <a:r>
              <a:rPr lang="de-DE" sz="1600" dirty="0">
                <a:solidFill>
                  <a:srgbClr val="000000"/>
                </a:solidFill>
                <a:latin typeface="Century Gothic" panose="020B0502020202020204" pitchFamily="34" charset="0"/>
              </a:rPr>
              <a:t>Erläuterung der </a:t>
            </a:r>
            <a:r>
              <a:rPr lang="de-DE" sz="1600" b="1" dirty="0">
                <a:solidFill>
                  <a:srgbClr val="000000"/>
                </a:solidFill>
                <a:latin typeface="Century Gothic" panose="020B0502020202020204" pitchFamily="34" charset="0"/>
              </a:rPr>
              <a:t>voraussichtlichen</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Entwicklung</a:t>
            </a:r>
            <a:r>
              <a:rPr lang="de-DE" sz="1600" dirty="0">
                <a:solidFill>
                  <a:srgbClr val="000000"/>
                </a:solidFill>
                <a:latin typeface="Century Gothic" panose="020B0502020202020204" pitchFamily="34" charset="0"/>
              </a:rPr>
              <a:t> des Unternehmens mit </a:t>
            </a:r>
            <a:r>
              <a:rPr lang="de-DE" sz="1600">
                <a:solidFill>
                  <a:srgbClr val="000000"/>
                </a:solidFill>
                <a:latin typeface="Century Gothic" panose="020B0502020202020204" pitchFamily="34" charset="0"/>
              </a:rPr>
              <a:t>ihren </a:t>
            </a:r>
            <a:r>
              <a:rPr lang="de-DE" sz="1600" b="1">
                <a:solidFill>
                  <a:srgbClr val="000000"/>
                </a:solidFill>
                <a:latin typeface="Century Gothic" panose="020B0502020202020204" pitchFamily="34" charset="0"/>
              </a:rPr>
              <a:t>Chancen</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und </a:t>
            </a:r>
            <a:r>
              <a:rPr lang="de-DE" sz="1600" b="1" dirty="0">
                <a:solidFill>
                  <a:srgbClr val="000000"/>
                </a:solidFill>
                <a:latin typeface="Century Gothic" panose="020B0502020202020204" pitchFamily="34" charset="0"/>
              </a:rPr>
              <a:t>Risiken</a:t>
            </a:r>
            <a:r>
              <a:rPr lang="de-DE" sz="1600" dirty="0">
                <a:solidFill>
                  <a:srgbClr val="000000"/>
                </a:solidFill>
                <a:latin typeface="Century Gothic" panose="020B0502020202020204" pitchFamily="34" charset="0"/>
              </a:rPr>
              <a:t>.</a:t>
            </a:r>
          </a:p>
          <a:p>
            <a:pPr marL="0" indent="0">
              <a:lnSpc>
                <a:spcPct val="100000"/>
              </a:lnSpc>
              <a:spcBef>
                <a:spcPts val="600"/>
              </a:spcBef>
              <a:spcAft>
                <a:spcPts val="600"/>
              </a:spcAft>
              <a:tabLst>
                <a:tab pos="361950" algn="l"/>
              </a:tabLst>
              <a:defRPr/>
            </a:pPr>
            <a:r>
              <a:rPr lang="de-DE" sz="1600" dirty="0">
                <a:solidFill>
                  <a:srgbClr val="000000"/>
                </a:solidFill>
                <a:latin typeface="Century Gothic" panose="020B0502020202020204" pitchFamily="34" charset="0"/>
              </a:rPr>
              <a:t>Ist auch ein </a:t>
            </a:r>
            <a:r>
              <a:rPr lang="de-DE" sz="1600" b="1" dirty="0">
                <a:solidFill>
                  <a:srgbClr val="000000"/>
                </a:solidFill>
                <a:latin typeface="Century Gothic" panose="020B0502020202020204" pitchFamily="34" charset="0"/>
              </a:rPr>
              <a:t>Lagebericht</a:t>
            </a:r>
            <a:r>
              <a:rPr lang="de-DE" sz="1600" dirty="0">
                <a:solidFill>
                  <a:srgbClr val="000000"/>
                </a:solidFill>
                <a:latin typeface="Century Gothic" panose="020B0502020202020204" pitchFamily="34" charset="0"/>
              </a:rPr>
              <a:t> aufzustellen, ist es ausreichend, wenn die </a:t>
            </a:r>
            <a:r>
              <a:rPr lang="de-DE" sz="1600" b="1" dirty="0">
                <a:solidFill>
                  <a:srgbClr val="000000"/>
                </a:solidFill>
                <a:latin typeface="Century Gothic" panose="020B0502020202020204" pitchFamily="34" charset="0"/>
              </a:rPr>
              <a:t>Angabe einmal</a:t>
            </a:r>
            <a:r>
              <a:rPr lang="de-DE" sz="1600" dirty="0">
                <a:solidFill>
                  <a:srgbClr val="000000"/>
                </a:solidFill>
                <a:latin typeface="Century Gothic" panose="020B0502020202020204" pitchFamily="34" charset="0"/>
              </a:rPr>
              <a:t> gemacht wird. </a:t>
            </a:r>
            <a:endParaRPr lang="de-DE" sz="1600" dirty="0">
              <a:solidFill>
                <a:srgbClr val="000000"/>
              </a:solidFill>
            </a:endParaRPr>
          </a:p>
        </p:txBody>
      </p:sp>
      <p:sp>
        <p:nvSpPr>
          <p:cNvPr id="871428" name="Rectangle 2">
            <a:extLst>
              <a:ext uri="{FF2B5EF4-FFF2-40B4-BE49-F238E27FC236}">
                <a16:creationId xmlns:a16="http://schemas.microsoft.com/office/drawing/2014/main" id="{2454FDAE-3ED6-4840-9E1E-28FC17FA4791}"/>
              </a:ext>
            </a:extLst>
          </p:cNvPr>
          <p:cNvSpPr txBox="1">
            <a:spLocks/>
          </p:cNvSpPr>
          <p:nvPr/>
        </p:nvSpPr>
        <p:spPr bwMode="auto">
          <a:xfrm>
            <a:off x="1063916" y="1057275"/>
            <a:ext cx="10801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1258888" indent="-1258888">
              <a:lnSpc>
                <a:spcPct val="100000"/>
              </a:lnSpc>
              <a:spcBef>
                <a:spcPts val="600"/>
              </a:spcBef>
              <a:spcAft>
                <a:spcPts val="600"/>
              </a:spcAft>
              <a:tabLst>
                <a:tab pos="1258888" algn="l"/>
              </a:tabLst>
            </a:pPr>
            <a:r>
              <a:rPr lang="de-DE" altLang="de-DE" sz="1600" b="1" dirty="0">
                <a:solidFill>
                  <a:srgbClr val="00B0F0"/>
                </a:solidFill>
                <a:latin typeface="Century Gothic" panose="020B0502020202020204" pitchFamily="34" charset="0"/>
              </a:rPr>
              <a:t>9.10.2 Fall 1: Schlussfolgerungen zur Angemessenheit von Angaben im Abschluss </a:t>
            </a:r>
            <a:r>
              <a:rPr lang="de-DE" altLang="de-DE" sz="1600" b="1">
                <a:solidFill>
                  <a:srgbClr val="00B0F0"/>
                </a:solidFill>
                <a:latin typeface="Century Gothic" panose="020B0502020202020204" pitchFamily="34" charset="0"/>
              </a:rPr>
              <a:t>und im</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Lagebericht </a:t>
            </a:r>
            <a:r>
              <a:rPr lang="de-DE" altLang="de-DE" sz="1600" b="1" dirty="0">
                <a:solidFill>
                  <a:srgbClr val="00B0F0"/>
                </a:solidFill>
                <a:latin typeface="Century Gothic" panose="020B0502020202020204" pitchFamily="34" charset="0"/>
              </a:rPr>
              <a:t>bei </a:t>
            </a:r>
            <a:r>
              <a:rPr lang="de-DE" altLang="de-DE" sz="1600" b="1" dirty="0">
                <a:solidFill>
                  <a:srgbClr val="FF0000"/>
                </a:solidFill>
                <a:latin typeface="Century Gothic" panose="020B0502020202020204" pitchFamily="34" charset="0"/>
              </a:rPr>
              <a:t>wesentlicher Unsicherheit</a:t>
            </a:r>
          </a:p>
        </p:txBody>
      </p:sp>
      <p:sp>
        <p:nvSpPr>
          <p:cNvPr id="8" name="Textfeld 1">
            <a:extLst>
              <a:ext uri="{FF2B5EF4-FFF2-40B4-BE49-F238E27FC236}">
                <a16:creationId xmlns:a16="http://schemas.microsoft.com/office/drawing/2014/main" id="{F1D49C69-8E02-4AFE-A24A-F5DBFD8B9B3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4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DAC200CA-D551-4ED2-A55C-7FCB78BB99CF}"/>
              </a:ext>
            </a:extLst>
          </p:cNvPr>
          <p:cNvSpPr txBox="1">
            <a:spLocks/>
          </p:cNvSpPr>
          <p:nvPr/>
        </p:nvSpPr>
        <p:spPr bwMode="auto">
          <a:xfrm>
            <a:off x="1065213" y="1774825"/>
            <a:ext cx="10791825"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Der </a:t>
            </a:r>
            <a:r>
              <a:rPr lang="de-DE" sz="1600" b="1" dirty="0">
                <a:solidFill>
                  <a:srgbClr val="00B0F0"/>
                </a:solidFill>
                <a:latin typeface="Century Gothic" panose="020B0502020202020204" pitchFamily="34" charset="0"/>
              </a:rPr>
              <a:t>Abschlussprüfer</a:t>
            </a:r>
            <a:r>
              <a:rPr lang="de-DE" sz="1600" dirty="0">
                <a:solidFill>
                  <a:srgbClr val="00B0F0"/>
                </a:solidFill>
                <a:latin typeface="Century Gothic" panose="020B0502020202020204" pitchFamily="34" charset="0"/>
              </a:rPr>
              <a:t> </a:t>
            </a:r>
            <a:r>
              <a:rPr lang="de-DE" sz="1600" dirty="0">
                <a:solidFill>
                  <a:srgbClr val="000000"/>
                </a:solidFill>
                <a:latin typeface="Century Gothic" panose="020B0502020202020204" pitchFamily="34" charset="0"/>
              </a:rPr>
              <a:t>muss dann feststellen, ob</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ein </a:t>
            </a:r>
            <a:r>
              <a:rPr lang="de-DE" sz="1600" b="1" dirty="0">
                <a:solidFill>
                  <a:srgbClr val="00B0F0"/>
                </a:solidFill>
                <a:latin typeface="Century Gothic" panose="020B0502020202020204" pitchFamily="34" charset="0"/>
              </a:rPr>
              <a:t>Querverweis</a:t>
            </a:r>
            <a:r>
              <a:rPr lang="de-DE" sz="1600" dirty="0">
                <a:solidFill>
                  <a:srgbClr val="00B0F0"/>
                </a:solidFill>
                <a:latin typeface="Century Gothic" panose="020B0502020202020204" pitchFamily="34" charset="0"/>
              </a:rPr>
              <a:t> </a:t>
            </a:r>
            <a:r>
              <a:rPr lang="de-DE" sz="1600" b="1" dirty="0">
                <a:solidFill>
                  <a:srgbClr val="00B0F0"/>
                </a:solidFill>
                <a:latin typeface="Century Gothic" panose="020B0502020202020204" pitchFamily="34" charset="0"/>
              </a:rPr>
              <a:t>im</a:t>
            </a:r>
            <a:r>
              <a:rPr lang="de-DE" sz="1600" dirty="0">
                <a:solidFill>
                  <a:srgbClr val="00B0F0"/>
                </a:solidFill>
                <a:latin typeface="Century Gothic" panose="020B0502020202020204" pitchFamily="34" charset="0"/>
              </a:rPr>
              <a:t> </a:t>
            </a:r>
            <a:r>
              <a:rPr lang="de-DE" sz="1600" b="1" dirty="0">
                <a:solidFill>
                  <a:srgbClr val="00B0F0"/>
                </a:solidFill>
                <a:latin typeface="Century Gothic" panose="020B0502020202020204" pitchFamily="34" charset="0"/>
              </a:rPr>
              <a:t>Abschluss</a:t>
            </a:r>
            <a:r>
              <a:rPr lang="de-DE" sz="1600" dirty="0">
                <a:solidFill>
                  <a:srgbClr val="00B0F0"/>
                </a:solidFill>
                <a:latin typeface="Century Gothic" panose="020B0502020202020204" pitchFamily="34" charset="0"/>
              </a:rPr>
              <a:t> </a:t>
            </a:r>
            <a:r>
              <a:rPr lang="de-DE" sz="1600" dirty="0">
                <a:solidFill>
                  <a:srgbClr val="000000"/>
                </a:solidFill>
                <a:latin typeface="Century Gothic" panose="020B0502020202020204" pitchFamily="34" charset="0"/>
              </a:rPr>
              <a:t>oder (ausnahmsweise) im Lagebericht vorliegt</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unter </a:t>
            </a:r>
            <a:r>
              <a:rPr lang="de-DE" sz="1600" b="1" dirty="0">
                <a:solidFill>
                  <a:srgbClr val="00B0F0"/>
                </a:solidFill>
                <a:latin typeface="Century Gothic" panose="020B0502020202020204" pitchFamily="34" charset="0"/>
              </a:rPr>
              <a:t>eindeutiger</a:t>
            </a:r>
            <a:r>
              <a:rPr lang="de-DE" sz="1600" dirty="0">
                <a:solidFill>
                  <a:srgbClr val="00B0F0"/>
                </a:solidFill>
                <a:latin typeface="Century Gothic" panose="020B0502020202020204" pitchFamily="34" charset="0"/>
              </a:rPr>
              <a:t> </a:t>
            </a:r>
            <a:r>
              <a:rPr lang="de-DE" sz="1600" b="1" dirty="0">
                <a:solidFill>
                  <a:srgbClr val="00B0F0"/>
                </a:solidFill>
                <a:latin typeface="Century Gothic" panose="020B0502020202020204" pitchFamily="34" charset="0"/>
              </a:rPr>
              <a:t>Bezugnahme</a:t>
            </a:r>
            <a:r>
              <a:rPr lang="de-DE" sz="1600" dirty="0">
                <a:solidFill>
                  <a:srgbClr val="00B0F0"/>
                </a:solidFill>
                <a:latin typeface="Century Gothic" panose="020B0502020202020204" pitchFamily="34" charset="0"/>
              </a:rPr>
              <a:t> </a:t>
            </a:r>
            <a:r>
              <a:rPr lang="de-DE" sz="1600" dirty="0">
                <a:solidFill>
                  <a:srgbClr val="000000"/>
                </a:solidFill>
                <a:latin typeface="Century Gothic" panose="020B0502020202020204" pitchFamily="34" charset="0"/>
              </a:rPr>
              <a:t>auf die </a:t>
            </a:r>
            <a:r>
              <a:rPr lang="de-DE" sz="1600" b="1" dirty="0">
                <a:solidFill>
                  <a:srgbClr val="00B0F0"/>
                </a:solidFill>
                <a:latin typeface="Century Gothic" panose="020B0502020202020204" pitchFamily="34" charset="0"/>
              </a:rPr>
              <a:t>wesentliche</a:t>
            </a:r>
            <a:r>
              <a:rPr lang="de-DE" sz="1600" dirty="0">
                <a:solidFill>
                  <a:srgbClr val="00B0F0"/>
                </a:solidFill>
                <a:latin typeface="Century Gothic" panose="020B0502020202020204" pitchFamily="34" charset="0"/>
              </a:rPr>
              <a:t> </a:t>
            </a:r>
            <a:r>
              <a:rPr lang="de-DE" sz="1600" b="1" dirty="0">
                <a:solidFill>
                  <a:srgbClr val="00B0F0"/>
                </a:solidFill>
                <a:latin typeface="Century Gothic" panose="020B0502020202020204" pitchFamily="34" charset="0"/>
              </a:rPr>
              <a:t>Unsicherheit</a:t>
            </a:r>
          </a:p>
          <a:p>
            <a:pPr marL="361950" indent="0">
              <a:lnSpc>
                <a:spcPct val="100000"/>
              </a:lnSpc>
              <a:spcBef>
                <a:spcPts val="600"/>
              </a:spcBef>
              <a:spcAft>
                <a:spcPts val="600"/>
              </a:spcAft>
              <a:defRPr/>
            </a:pPr>
            <a:endParaRPr lang="de-DE" sz="16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Die Ausnahme besteht darin, dass die wirtschaftliche Bedeutung </a:t>
            </a:r>
            <a:r>
              <a:rPr lang="de-DE" sz="1600" b="1">
                <a:solidFill>
                  <a:srgbClr val="000000"/>
                </a:solidFill>
                <a:latin typeface="Century Gothic" panose="020B0502020202020204" pitchFamily="34" charset="0"/>
              </a:rPr>
              <a:t>wesentlicher Unsicherheit</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für </a:t>
            </a:r>
            <a:r>
              <a:rPr lang="de-DE" sz="1600" dirty="0">
                <a:solidFill>
                  <a:srgbClr val="000000"/>
                </a:solidFill>
                <a:latin typeface="Century Gothic" panose="020B0502020202020204" pitchFamily="34" charset="0"/>
              </a:rPr>
              <a:t>die künftige Unternehmensentwicklung </a:t>
            </a:r>
            <a:r>
              <a:rPr lang="de-DE" sz="1600" b="1" dirty="0">
                <a:solidFill>
                  <a:srgbClr val="FF0000"/>
                </a:solidFill>
                <a:latin typeface="Century Gothic" panose="020B0502020202020204" pitchFamily="34" charset="0"/>
              </a:rPr>
              <a:t>Pflichtbestandteil</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im Lagebericht </a:t>
            </a:r>
            <a:r>
              <a:rPr lang="de-DE" sz="1600">
                <a:solidFill>
                  <a:srgbClr val="000000"/>
                </a:solidFill>
                <a:latin typeface="Century Gothic" panose="020B0502020202020204" pitchFamily="34" charset="0"/>
              </a:rPr>
              <a:t>ist.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Die </a:t>
            </a:r>
            <a:r>
              <a:rPr lang="de-DE" sz="1600" dirty="0">
                <a:solidFill>
                  <a:srgbClr val="000000"/>
                </a:solidFill>
                <a:latin typeface="Century Gothic" panose="020B0502020202020204" pitchFamily="34" charset="0"/>
              </a:rPr>
              <a:t>Darstellung erfolgt dort im Rahmen der </a:t>
            </a:r>
            <a:r>
              <a:rPr lang="de-DE" sz="1600" b="1" dirty="0">
                <a:solidFill>
                  <a:srgbClr val="FF0000"/>
                </a:solidFill>
                <a:latin typeface="Century Gothic" panose="020B0502020202020204" pitchFamily="34" charset="0"/>
              </a:rPr>
              <a:t>Chancen- und </a:t>
            </a:r>
            <a:r>
              <a:rPr lang="de-DE" sz="1600" b="1">
                <a:solidFill>
                  <a:srgbClr val="FF0000"/>
                </a:solidFill>
                <a:latin typeface="Century Gothic" panose="020B0502020202020204" pitchFamily="34" charset="0"/>
              </a:rPr>
              <a:t>Risikoberichterstattung</a:t>
            </a:r>
            <a:r>
              <a:rPr lang="de-DE" sz="1600">
                <a:solidFill>
                  <a:srgbClr val="000000"/>
                </a:solidFill>
                <a:latin typeface="Century Gothic" panose="020B0502020202020204" pitchFamily="34" charset="0"/>
              </a:rPr>
              <a:t>.</a:t>
            </a:r>
          </a:p>
          <a:p>
            <a:pPr marL="0" indent="0">
              <a:lnSpc>
                <a:spcPct val="100000"/>
              </a:lnSpc>
              <a:spcBef>
                <a:spcPts val="300"/>
              </a:spcBef>
              <a:spcAft>
                <a:spcPts val="300"/>
              </a:spcAft>
              <a:defRPr/>
            </a:pPr>
            <a:endParaRPr lang="de-DE" sz="16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en-US"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Tz</a:t>
            </a:r>
            <a:r>
              <a:rPr lang="en-US" sz="1600" dirty="0">
                <a:solidFill>
                  <a:srgbClr val="000000"/>
                </a:solidFill>
                <a:latin typeface="Century Gothic" panose="020B0502020202020204" pitchFamily="34" charset="0"/>
              </a:rPr>
              <a:t>. 24 f., A27 ff.)</a:t>
            </a:r>
            <a:endParaRPr lang="de-DE" sz="1600" dirty="0">
              <a:solidFill>
                <a:srgbClr val="000000"/>
              </a:solidFill>
              <a:latin typeface="Century Gothic" panose="020B0502020202020204" pitchFamily="34" charset="0"/>
            </a:endParaRPr>
          </a:p>
        </p:txBody>
      </p:sp>
      <p:sp>
        <p:nvSpPr>
          <p:cNvPr id="8" name="Textfeld 1">
            <a:extLst>
              <a:ext uri="{FF2B5EF4-FFF2-40B4-BE49-F238E27FC236}">
                <a16:creationId xmlns:a16="http://schemas.microsoft.com/office/drawing/2014/main" id="{76D23D62-5243-4934-AE7F-79BF16218F6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Rectangle 2">
            <a:extLst>
              <a:ext uri="{FF2B5EF4-FFF2-40B4-BE49-F238E27FC236}">
                <a16:creationId xmlns:a16="http://schemas.microsoft.com/office/drawing/2014/main" id="{83E5628F-8815-49BD-8A60-06D8E1A85BEF}"/>
              </a:ext>
            </a:extLst>
          </p:cNvPr>
          <p:cNvSpPr txBox="1">
            <a:spLocks/>
          </p:cNvSpPr>
          <p:nvPr/>
        </p:nvSpPr>
        <p:spPr bwMode="auto">
          <a:xfrm>
            <a:off x="1063916" y="1057275"/>
            <a:ext cx="10801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1258888" indent="-1258888">
              <a:lnSpc>
                <a:spcPct val="100000"/>
              </a:lnSpc>
              <a:spcBef>
                <a:spcPts val="600"/>
              </a:spcBef>
              <a:spcAft>
                <a:spcPts val="600"/>
              </a:spcAft>
              <a:tabLst>
                <a:tab pos="1258888" algn="l"/>
              </a:tabLst>
            </a:pPr>
            <a:r>
              <a:rPr lang="de-DE" altLang="de-DE" sz="1600" b="1" dirty="0">
                <a:solidFill>
                  <a:srgbClr val="00B0F0"/>
                </a:solidFill>
                <a:latin typeface="Century Gothic" panose="020B0502020202020204" pitchFamily="34" charset="0"/>
              </a:rPr>
              <a:t>9.10.2 Fall 1: Schlussfolgerungen zur Angemessenheit von Angaben im Abschluss </a:t>
            </a:r>
            <a:r>
              <a:rPr lang="de-DE" altLang="de-DE" sz="1600" b="1">
                <a:solidFill>
                  <a:srgbClr val="00B0F0"/>
                </a:solidFill>
                <a:latin typeface="Century Gothic" panose="020B0502020202020204" pitchFamily="34" charset="0"/>
              </a:rPr>
              <a:t>und im</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Lagebericht </a:t>
            </a:r>
            <a:r>
              <a:rPr lang="de-DE" altLang="de-DE" sz="1600" b="1" dirty="0">
                <a:solidFill>
                  <a:srgbClr val="00B0F0"/>
                </a:solidFill>
                <a:latin typeface="Century Gothic" panose="020B0502020202020204" pitchFamily="34" charset="0"/>
              </a:rPr>
              <a:t>bei </a:t>
            </a:r>
            <a:r>
              <a:rPr lang="de-DE" altLang="de-DE" sz="1600" b="1">
                <a:solidFill>
                  <a:srgbClr val="FF0000"/>
                </a:solidFill>
                <a:latin typeface="Century Gothic" panose="020B0502020202020204" pitchFamily="34" charset="0"/>
              </a:rPr>
              <a:t>wesentlicher Unsicherheit</a:t>
            </a:r>
            <a:r>
              <a:rPr lang="de-DE" altLang="de-DE" sz="1600" b="1">
                <a:solidFill>
                  <a:srgbClr val="00B0F0"/>
                </a:solidFill>
                <a:latin typeface="Century Gothic" panose="020B0502020202020204" pitchFamily="34" charset="0"/>
              </a:rPr>
              <a:t>;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4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BF8D4FC6-0071-4AA7-B734-B73A86CEF9EB}"/>
              </a:ext>
            </a:extLst>
          </p:cNvPr>
          <p:cNvSpPr txBox="1">
            <a:spLocks/>
          </p:cNvSpPr>
          <p:nvPr/>
        </p:nvSpPr>
        <p:spPr bwMode="auto">
          <a:xfrm>
            <a:off x="911225" y="1917254"/>
            <a:ext cx="10945813" cy="453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Bestehen bedeutsame Zweifel an der Fähigkeit der Unternehmensfortführung, muss </a:t>
            </a:r>
            <a:r>
              <a:rPr lang="de-DE" sz="1600">
                <a:solidFill>
                  <a:srgbClr val="000000"/>
                </a:solidFill>
                <a:latin typeface="Century Gothic" panose="020B0502020202020204" pitchFamily="34" charset="0"/>
              </a:rPr>
              <a:t>der Abschlussprüfer</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die </a:t>
            </a:r>
            <a:r>
              <a:rPr lang="de-DE" sz="1600" dirty="0">
                <a:solidFill>
                  <a:srgbClr val="000000"/>
                </a:solidFill>
                <a:latin typeface="Century Gothic" panose="020B0502020202020204" pitchFamily="34" charset="0"/>
              </a:rPr>
              <a:t>Angemessenheit derselben Angaben wie im ersten Fall feststellen.</a:t>
            </a:r>
          </a:p>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Werden hingegen keine bedeutsamen Zweifel aufgeworfen, ist grundsätzlich keine Angabe </a:t>
            </a:r>
            <a:r>
              <a:rPr lang="de-DE" sz="1600">
                <a:solidFill>
                  <a:srgbClr val="000000"/>
                </a:solidFill>
                <a:latin typeface="Century Gothic" panose="020B0502020202020204" pitchFamily="34" charset="0"/>
              </a:rPr>
              <a:t>im Anhang</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und </a:t>
            </a:r>
            <a:r>
              <a:rPr lang="de-DE" sz="1600" dirty="0">
                <a:solidFill>
                  <a:srgbClr val="000000"/>
                </a:solidFill>
                <a:latin typeface="Century Gothic" panose="020B0502020202020204" pitchFamily="34" charset="0"/>
              </a:rPr>
              <a:t>ggf. im Lagebericht notwendig. Es können aber Angaben nach IAS 1.122 oder DRS </a:t>
            </a:r>
            <a:r>
              <a:rPr lang="de-DE" sz="1600">
                <a:solidFill>
                  <a:srgbClr val="000000"/>
                </a:solidFill>
                <a:latin typeface="Century Gothic" panose="020B0502020202020204" pitchFamily="34" charset="0"/>
              </a:rPr>
              <a:t>20 einschlägig</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sein</a:t>
            </a:r>
            <a:r>
              <a:rPr lang="de-DE" sz="1600" dirty="0">
                <a:solidFill>
                  <a:srgbClr val="000000"/>
                </a:solidFill>
                <a:latin typeface="Century Gothic" panose="020B0502020202020204" pitchFamily="34" charset="0"/>
              </a:rPr>
              <a:t>.</a:t>
            </a:r>
          </a:p>
          <a:p>
            <a:pPr marL="361950" indent="0">
              <a:lnSpc>
                <a:spcPct val="100000"/>
              </a:lnSpc>
              <a:spcBef>
                <a:spcPts val="600"/>
              </a:spcBef>
              <a:spcAft>
                <a:spcPts val="600"/>
              </a:spcAft>
              <a:defRPr/>
            </a:pPr>
            <a:endParaRPr lang="de-DE" sz="1600" dirty="0">
              <a:solidFill>
                <a:srgbClr val="000000"/>
              </a:solidFill>
              <a:latin typeface="Century Gothic" panose="020B0502020202020204" pitchFamily="34" charset="0"/>
            </a:endParaRPr>
          </a:p>
          <a:p>
            <a:pPr marL="180975" indent="0">
              <a:lnSpc>
                <a:spcPct val="100000"/>
              </a:lnSpc>
              <a:spcBef>
                <a:spcPts val="600"/>
              </a:spcBef>
              <a:spcAft>
                <a:spcPts val="600"/>
              </a:spcAft>
              <a:defRPr/>
            </a:pPr>
            <a:endParaRPr lang="de-DE" sz="1600">
              <a:solidFill>
                <a:srgbClr val="000000"/>
              </a:solidFill>
              <a:latin typeface="Century Gothic" panose="020B0502020202020204" pitchFamily="34" charset="0"/>
            </a:endParaRPr>
          </a:p>
          <a:p>
            <a:pPr marL="180975" indent="0">
              <a:lnSpc>
                <a:spcPct val="100000"/>
              </a:lnSpc>
              <a:spcBef>
                <a:spcPts val="600"/>
              </a:spcBef>
              <a:spcAft>
                <a:spcPts val="600"/>
              </a:spcAft>
              <a:defRPr/>
            </a:pPr>
            <a:r>
              <a:rPr lang="de-DE" sz="1600">
                <a:solidFill>
                  <a:srgbClr val="000000"/>
                </a:solidFill>
                <a:latin typeface="Century Gothic" panose="020B0502020202020204" pitchFamily="34" charset="0"/>
              </a:rPr>
              <a:t>Bereits </a:t>
            </a:r>
            <a:r>
              <a:rPr lang="de-DE" sz="1600" dirty="0">
                <a:solidFill>
                  <a:srgbClr val="000000"/>
                </a:solidFill>
                <a:latin typeface="Century Gothic" panose="020B0502020202020204" pitchFamily="34" charset="0"/>
              </a:rPr>
              <a:t>bei der </a:t>
            </a:r>
            <a:r>
              <a:rPr lang="de-DE" sz="1600" b="1" dirty="0">
                <a:solidFill>
                  <a:srgbClr val="000000"/>
                </a:solidFill>
                <a:latin typeface="Century Gothic" panose="020B0502020202020204" pitchFamily="34" charset="0"/>
              </a:rPr>
              <a:t>Berichterstattung</a:t>
            </a:r>
            <a:r>
              <a:rPr lang="de-DE" sz="1600" dirty="0">
                <a:solidFill>
                  <a:srgbClr val="000000"/>
                </a:solidFill>
                <a:latin typeface="Century Gothic" panose="020B0502020202020204" pitchFamily="34" charset="0"/>
              </a:rPr>
              <a:t> im </a:t>
            </a:r>
            <a:r>
              <a:rPr lang="de-DE" sz="1600" b="1" dirty="0">
                <a:solidFill>
                  <a:srgbClr val="000000"/>
                </a:solidFill>
                <a:latin typeface="Century Gothic" panose="020B0502020202020204" pitchFamily="34" charset="0"/>
              </a:rPr>
              <a:t>Fall 1</a:t>
            </a:r>
            <a:r>
              <a:rPr lang="de-DE" sz="1600" dirty="0">
                <a:solidFill>
                  <a:srgbClr val="000000"/>
                </a:solidFill>
                <a:latin typeface="Century Gothic" panose="020B0502020202020204" pitchFamily="34" charset="0"/>
              </a:rPr>
              <a:t> ist in der </a:t>
            </a:r>
            <a:r>
              <a:rPr lang="de-DE" sz="1600" b="1" dirty="0">
                <a:solidFill>
                  <a:srgbClr val="000000"/>
                </a:solidFill>
                <a:latin typeface="Century Gothic" panose="020B0502020202020204" pitchFamily="34" charset="0"/>
              </a:rPr>
              <a:t>Praxis</a:t>
            </a:r>
            <a:r>
              <a:rPr lang="de-DE" sz="1600" dirty="0">
                <a:solidFill>
                  <a:srgbClr val="000000"/>
                </a:solidFill>
                <a:latin typeface="Century Gothic" panose="020B0502020202020204" pitchFamily="34" charset="0"/>
              </a:rPr>
              <a:t> mit erheblichen </a:t>
            </a:r>
            <a:r>
              <a:rPr lang="de-DE" sz="1600" b="1" dirty="0">
                <a:solidFill>
                  <a:srgbClr val="000000"/>
                </a:solidFill>
                <a:latin typeface="Century Gothic" panose="020B0502020202020204" pitchFamily="34" charset="0"/>
              </a:rPr>
              <a:t>Widerständen</a:t>
            </a:r>
            <a:r>
              <a:rPr lang="de-DE" sz="1600" dirty="0">
                <a:solidFill>
                  <a:srgbClr val="000000"/>
                </a:solidFill>
                <a:latin typeface="Century Gothic" panose="020B0502020202020204" pitchFamily="34" charset="0"/>
              </a:rPr>
              <a:t> zu </a:t>
            </a:r>
            <a:r>
              <a:rPr lang="de-DE" sz="1600">
                <a:solidFill>
                  <a:srgbClr val="000000"/>
                </a:solidFill>
                <a:latin typeface="Century Gothic" panose="020B0502020202020204" pitchFamily="34" charset="0"/>
              </a:rPr>
              <a:t>rechen.</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Diese </a:t>
            </a:r>
            <a:r>
              <a:rPr lang="de-DE" sz="1600" dirty="0">
                <a:solidFill>
                  <a:srgbClr val="000000"/>
                </a:solidFill>
                <a:latin typeface="Century Gothic" panose="020B0502020202020204" pitchFamily="34" charset="0"/>
              </a:rPr>
              <a:t>Vorbehalte werden noch stärker werden, wenn keine wesentliche Unsicherheit </a:t>
            </a:r>
            <a:r>
              <a:rPr lang="de-DE" sz="1600">
                <a:solidFill>
                  <a:srgbClr val="000000"/>
                </a:solidFill>
                <a:latin typeface="Century Gothic" panose="020B0502020202020204" pitchFamily="34" charset="0"/>
              </a:rPr>
              <a:t>vorliegt.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Dies </a:t>
            </a:r>
            <a:r>
              <a:rPr lang="de-DE" sz="1600" dirty="0">
                <a:solidFill>
                  <a:srgbClr val="000000"/>
                </a:solidFill>
                <a:latin typeface="Century Gothic" panose="020B0502020202020204" pitchFamily="34" charset="0"/>
              </a:rPr>
              <a:t>betrifft aufgrund der Pflichtangabe im Lagebericht aber nur Unternehmen, die keinen Lagebericht aufstellen müssen. </a:t>
            </a:r>
          </a:p>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In </a:t>
            </a:r>
            <a:r>
              <a:rPr lang="de-DE" sz="1600" b="1" dirty="0">
                <a:solidFill>
                  <a:srgbClr val="000000"/>
                </a:solidFill>
                <a:latin typeface="Century Gothic" panose="020B0502020202020204" pitchFamily="34" charset="0"/>
              </a:rPr>
              <a:t>Fall 2</a:t>
            </a:r>
            <a:r>
              <a:rPr lang="de-DE" sz="1600" dirty="0">
                <a:solidFill>
                  <a:srgbClr val="000000"/>
                </a:solidFill>
                <a:latin typeface="Century Gothic" panose="020B0502020202020204" pitchFamily="34" charset="0"/>
              </a:rPr>
              <a:t> wird sowohl die Abwägung, ob eine Angabe im Rahmen der Generalnorm notwendig </a:t>
            </a:r>
            <a:r>
              <a:rPr lang="de-DE" sz="1600">
                <a:solidFill>
                  <a:srgbClr val="000000"/>
                </a:solidFill>
                <a:latin typeface="Century Gothic" panose="020B0502020202020204" pitchFamily="34" charset="0"/>
              </a:rPr>
              <a:t>ist,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als </a:t>
            </a:r>
            <a:r>
              <a:rPr lang="de-DE" sz="1600" dirty="0">
                <a:solidFill>
                  <a:srgbClr val="000000"/>
                </a:solidFill>
                <a:latin typeface="Century Gothic" panose="020B0502020202020204" pitchFamily="34" charset="0"/>
              </a:rPr>
              <a:t>auch die Durchsetzung der Angaben im Abschluss schwierig sein.</a:t>
            </a:r>
          </a:p>
          <a:p>
            <a:pPr marL="0" indent="0">
              <a:lnSpc>
                <a:spcPct val="100000"/>
              </a:lnSpc>
              <a:spcBef>
                <a:spcPts val="600"/>
              </a:spcBef>
              <a:spcAft>
                <a:spcPts val="600"/>
              </a:spcAft>
              <a:defRPr/>
            </a:pPr>
            <a:endParaRPr lang="de-DE" sz="1600" b="1" dirty="0">
              <a:solidFill>
                <a:srgbClr val="FF0000"/>
              </a:solidFill>
              <a:latin typeface="Century Gothic" panose="020B0502020202020204" pitchFamily="34" charset="0"/>
              <a:cs typeface="Arial" charset="0"/>
            </a:endParaRPr>
          </a:p>
          <a:p>
            <a:pPr>
              <a:lnSpc>
                <a:spcPct val="100000"/>
              </a:lnSpc>
              <a:spcBef>
                <a:spcPts val="600"/>
              </a:spcBef>
              <a:spcAft>
                <a:spcPts val="600"/>
              </a:spcAft>
              <a:tabLst>
                <a:tab pos="628650" algn="l"/>
              </a:tabLst>
              <a:defRPr/>
            </a:pPr>
            <a:endParaRPr lang="de-DE" sz="1600" b="1" dirty="0">
              <a:solidFill>
                <a:srgbClr val="FF0000"/>
              </a:solidFill>
              <a:latin typeface="Century Gothic" panose="020B0502020202020204" pitchFamily="34" charset="0"/>
              <a:cs typeface="Arial" charset="0"/>
            </a:endParaRPr>
          </a:p>
        </p:txBody>
      </p:sp>
      <p:sp>
        <p:nvSpPr>
          <p:cNvPr id="875526" name="Rectangle 2">
            <a:extLst>
              <a:ext uri="{FF2B5EF4-FFF2-40B4-BE49-F238E27FC236}">
                <a16:creationId xmlns:a16="http://schemas.microsoft.com/office/drawing/2014/main" id="{282E167E-98F1-4800-B05D-CC70C3B347E8}"/>
              </a:ext>
            </a:extLst>
          </p:cNvPr>
          <p:cNvSpPr txBox="1">
            <a:spLocks/>
          </p:cNvSpPr>
          <p:nvPr/>
        </p:nvSpPr>
        <p:spPr bwMode="auto">
          <a:xfrm>
            <a:off x="1063916" y="1057275"/>
            <a:ext cx="10801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1258888" indent="-1258888">
              <a:lnSpc>
                <a:spcPct val="100000"/>
              </a:lnSpc>
              <a:spcBef>
                <a:spcPts val="600"/>
              </a:spcBef>
              <a:spcAft>
                <a:spcPts val="600"/>
              </a:spcAft>
            </a:pPr>
            <a:r>
              <a:rPr lang="de-DE" altLang="de-DE" sz="1600" b="1" dirty="0">
                <a:solidFill>
                  <a:srgbClr val="00B0F0"/>
                </a:solidFill>
                <a:latin typeface="Century Gothic" panose="020B0502020202020204" pitchFamily="34" charset="0"/>
              </a:rPr>
              <a:t>9.10.3 Fall 2: Schlussfolgerungen zur Angemessenheit von Angaben im Abschluss </a:t>
            </a:r>
            <a:r>
              <a:rPr lang="de-DE" altLang="de-DE" sz="1600" b="1">
                <a:solidFill>
                  <a:srgbClr val="00B0F0"/>
                </a:solidFill>
                <a:latin typeface="Century Gothic" panose="020B0502020202020204" pitchFamily="34" charset="0"/>
              </a:rPr>
              <a:t>und im</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Lagebericht </a:t>
            </a:r>
            <a:r>
              <a:rPr lang="de-DE" altLang="de-DE" sz="1600" b="1" dirty="0">
                <a:solidFill>
                  <a:srgbClr val="00B0F0"/>
                </a:solidFill>
                <a:latin typeface="Century Gothic" panose="020B0502020202020204" pitchFamily="34" charset="0"/>
              </a:rPr>
              <a:t>bei </a:t>
            </a:r>
            <a:r>
              <a:rPr lang="de-DE" altLang="de-DE" sz="1600" b="1" dirty="0">
                <a:solidFill>
                  <a:srgbClr val="FF0000"/>
                </a:solidFill>
                <a:latin typeface="Century Gothic" panose="020B0502020202020204" pitchFamily="34" charset="0"/>
              </a:rPr>
              <a:t>Ereignissen</a:t>
            </a:r>
            <a:r>
              <a:rPr lang="de-DE" altLang="de-DE" sz="1600" b="1" dirty="0">
                <a:solidFill>
                  <a:srgbClr val="00B0F0"/>
                </a:solidFill>
                <a:latin typeface="Century Gothic" panose="020B0502020202020204" pitchFamily="34" charset="0"/>
              </a:rPr>
              <a:t> oder </a:t>
            </a:r>
            <a:r>
              <a:rPr lang="de-DE" altLang="de-DE" sz="1600" b="1" dirty="0">
                <a:solidFill>
                  <a:srgbClr val="FF0000"/>
                </a:solidFill>
                <a:latin typeface="Century Gothic" panose="020B0502020202020204" pitchFamily="34" charset="0"/>
              </a:rPr>
              <a:t>Gegebenheiten</a:t>
            </a:r>
            <a:r>
              <a:rPr lang="de-DE" altLang="de-DE" sz="1600" b="1" dirty="0">
                <a:solidFill>
                  <a:srgbClr val="00B0F0"/>
                </a:solidFill>
                <a:latin typeface="Century Gothic" panose="020B0502020202020204" pitchFamily="34" charset="0"/>
              </a:rPr>
              <a:t> und </a:t>
            </a:r>
            <a:r>
              <a:rPr lang="de-DE" altLang="de-DE" sz="1600" b="1">
                <a:solidFill>
                  <a:srgbClr val="FF0000"/>
                </a:solidFill>
                <a:latin typeface="Century Gothic" panose="020B0502020202020204" pitchFamily="34" charset="0"/>
              </a:rPr>
              <a:t>keiner</a:t>
            </a:r>
            <a:r>
              <a:rPr lang="de-DE" altLang="de-DE" sz="1600" b="1">
                <a:solidFill>
                  <a:srgbClr val="00B0F0"/>
                </a:solidFill>
                <a:latin typeface="Century Gothic" panose="020B0502020202020204" pitchFamily="34" charset="0"/>
              </a:rPr>
              <a:t> wesentlichen</a:t>
            </a:r>
            <a:br>
              <a:rPr lang="de-DE" altLang="de-DE" sz="1600" b="1">
                <a:solidFill>
                  <a:srgbClr val="00B0F0"/>
                </a:solidFill>
                <a:latin typeface="Century Gothic" panose="020B0502020202020204" pitchFamily="34" charset="0"/>
              </a:rPr>
            </a:br>
            <a:r>
              <a:rPr lang="de-DE" altLang="de-DE" sz="1600" b="1">
                <a:solidFill>
                  <a:srgbClr val="FF0000"/>
                </a:solidFill>
                <a:latin typeface="Century Gothic" panose="020B0502020202020204" pitchFamily="34" charset="0"/>
              </a:rPr>
              <a:t>Unsicherheit</a:t>
            </a:r>
            <a:endParaRPr lang="de-DE" altLang="de-DE" sz="16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9DED025C-23B5-4D3C-998B-4930623F462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Rectangle 2">
            <a:extLst>
              <a:ext uri="{FF2B5EF4-FFF2-40B4-BE49-F238E27FC236}">
                <a16:creationId xmlns:a16="http://schemas.microsoft.com/office/drawing/2014/main" id="{CAFBDC90-F669-4BAD-A9F9-04FE5946218D}"/>
              </a:ext>
            </a:extLst>
          </p:cNvPr>
          <p:cNvSpPr txBox="1">
            <a:spLocks/>
          </p:cNvSpPr>
          <p:nvPr/>
        </p:nvSpPr>
        <p:spPr bwMode="auto">
          <a:xfrm>
            <a:off x="1071021" y="3818911"/>
            <a:ext cx="10801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a:lnSpc>
                <a:spcPct val="100000"/>
              </a:lnSpc>
              <a:spcBef>
                <a:spcPts val="600"/>
              </a:spcBef>
              <a:spcAft>
                <a:spcPts val="600"/>
              </a:spcAft>
              <a:tabLst>
                <a:tab pos="628650" algn="l"/>
              </a:tabLst>
              <a:defRPr/>
            </a:pPr>
            <a:r>
              <a:rPr lang="de-DE" altLang="de-DE" sz="1600" b="1">
                <a:solidFill>
                  <a:srgbClr val="00B0F0"/>
                </a:solidFill>
                <a:latin typeface="Century Gothic" panose="020B0502020202020204" pitchFamily="34" charset="0"/>
                <a:cs typeface="Arial" charset="0"/>
              </a:rPr>
              <a:t>9.10.4 Praxishinweis</a:t>
            </a:r>
            <a:endParaRPr lang="de-DE" altLang="de-DE" sz="1600" b="1" dirty="0">
              <a:solidFill>
                <a:srgbClr val="00B0F0"/>
              </a:solidFill>
              <a:latin typeface="Century Gothic" panose="020B0502020202020204" pitchFamily="34" charset="0"/>
              <a:cs typeface="Arial" charset="0"/>
            </a:endParaRPr>
          </a:p>
        </p:txBody>
      </p:sp>
    </p:spTree>
  </p:cSld>
  <p:clrMapOvr>
    <a:masterClrMapping/>
  </p:clrMapOvr>
  <p:transition spd="slow"/>
</p:sld>
</file>

<file path=ppt/slides/slide4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BFA86E02-AACD-4BC8-8376-55F1CBED22F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041E8E87-8D11-4CE9-8920-A67AC95D437E}"/>
              </a:ext>
            </a:extLst>
          </p:cNvPr>
          <p:cNvSpPr txBox="1">
            <a:spLocks/>
          </p:cNvSpPr>
          <p:nvPr/>
        </p:nvSpPr>
        <p:spPr bwMode="auto">
          <a:xfrm>
            <a:off x="1060003" y="90932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9.11	</a:t>
            </a:r>
            <a:r>
              <a:rPr lang="de-DE" sz="2800" b="1" dirty="0">
                <a:latin typeface="Century Gothic" panose="020B0502020202020204" pitchFamily="34" charset="0"/>
              </a:rPr>
              <a:t>Auswirkungen auf den Bestätigungsvermerk</a:t>
            </a:r>
          </a:p>
          <a:p>
            <a:pPr lvl="4">
              <a:spcBef>
                <a:spcPts val="600"/>
              </a:spcBef>
              <a:spcAft>
                <a:spcPts val="600"/>
              </a:spcAft>
              <a:tabLst>
                <a:tab pos="444500" algn="l"/>
              </a:tabLst>
            </a:pPr>
            <a:r>
              <a:rPr lang="de-DE" b="1" dirty="0">
                <a:latin typeface="Century Gothic" panose="020B0502020202020204" pitchFamily="34" charset="0"/>
              </a:rPr>
              <a:t>9.11.1	</a:t>
            </a:r>
            <a:r>
              <a:rPr lang="de-DE" dirty="0" err="1">
                <a:latin typeface="Century Gothic" panose="020B0502020202020204" pitchFamily="34" charset="0"/>
              </a:rPr>
              <a:t>Angabepflichten</a:t>
            </a:r>
            <a:r>
              <a:rPr lang="de-DE" dirty="0">
                <a:latin typeface="Century Gothic" panose="020B0502020202020204" pitchFamily="34" charset="0"/>
              </a:rPr>
              <a:t> im Bestätigungsvermerk</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9.11.2	</a:t>
            </a:r>
            <a:r>
              <a:rPr lang="de-DE" dirty="0">
                <a:latin typeface="Century Gothic" panose="020B0502020202020204" pitchFamily="34" charset="0"/>
              </a:rPr>
              <a:t>Zusammenfassung: Denkbare Konstellationen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9.11.3	</a:t>
            </a:r>
            <a:r>
              <a:rPr lang="de-DE" dirty="0">
                <a:latin typeface="Century Gothic" panose="020B0502020202020204" pitchFamily="34" charset="0"/>
              </a:rPr>
              <a:t>Fall 1: </a:t>
            </a:r>
            <a:r>
              <a:rPr lang="de-DE">
                <a:latin typeface="Century Gothic" panose="020B0502020202020204" pitchFamily="34" charset="0"/>
              </a:rPr>
              <a:t>„Erfreulich - GmbH</a:t>
            </a:r>
            <a:r>
              <a:rPr lang="de-DE" dirty="0">
                <a:latin typeface="Century Gothic" panose="020B0502020202020204" pitchFamily="34" charset="0"/>
              </a:rPr>
              <a: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9.11.4	</a:t>
            </a:r>
            <a:r>
              <a:rPr lang="de-DE" dirty="0">
                <a:latin typeface="Century Gothic" panose="020B0502020202020204" pitchFamily="34" charset="0"/>
              </a:rPr>
              <a:t>Fall 2: „Unsicherheit – wir stehen dazu - GmbH“</a:t>
            </a:r>
          </a:p>
          <a:p>
            <a:pPr lvl="4">
              <a:spcBef>
                <a:spcPts val="600"/>
              </a:spcBef>
              <a:spcAft>
                <a:spcPts val="600"/>
              </a:spcAft>
              <a:tabLst>
                <a:tab pos="444500" algn="l"/>
              </a:tabLst>
            </a:pPr>
            <a:r>
              <a:rPr lang="de-DE" b="1" dirty="0">
                <a:latin typeface="Century Gothic" panose="020B0502020202020204" pitchFamily="34" charset="0"/>
              </a:rPr>
              <a:t>9.11.5	</a:t>
            </a:r>
            <a:r>
              <a:rPr lang="de-DE" dirty="0">
                <a:latin typeface="Century Gothic" panose="020B0502020202020204" pitchFamily="34" charset="0"/>
              </a:rPr>
              <a:t>Fall 3</a:t>
            </a:r>
            <a:r>
              <a:rPr lang="de-DE">
                <a:latin typeface="Century Gothic" panose="020B0502020202020204" pitchFamily="34" charset="0"/>
              </a:rPr>
              <a:t>: „Wir </a:t>
            </a:r>
            <a:r>
              <a:rPr lang="de-DE" dirty="0">
                <a:latin typeface="Century Gothic" panose="020B0502020202020204" pitchFamily="34" charset="0"/>
              </a:rPr>
              <a:t>wissen es, schweigen aber lieber - GmbH“</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9.11.6	</a:t>
            </a:r>
            <a:r>
              <a:rPr lang="de-DE" dirty="0">
                <a:latin typeface="Century Gothic" panose="020B0502020202020204" pitchFamily="34" charset="0"/>
              </a:rPr>
              <a:t>Fall 4: „Ende bekannt – Ende benannt - GmbH</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9.11.7	</a:t>
            </a:r>
            <a:r>
              <a:rPr lang="de-DE" dirty="0">
                <a:latin typeface="Century Gothic" panose="020B0502020202020204" pitchFamily="34" charset="0"/>
              </a:rPr>
              <a:t>Fall 5: „Ende bekannt – Ende verschwiegen - GmbH</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9.11.8	</a:t>
            </a:r>
            <a:r>
              <a:rPr lang="de-DE" dirty="0">
                <a:latin typeface="Century Gothic" panose="020B0502020202020204" pitchFamily="34" charset="0"/>
              </a:rPr>
              <a:t>Fall 6: „Wir lügen uns selbst an - GmbH“</a:t>
            </a:r>
            <a:endParaRPr lang="de-DE" b="1" dirty="0">
              <a:latin typeface="Century Gothic" panose="020B0502020202020204" pitchFamily="34" charset="0"/>
            </a:endParaRPr>
          </a:p>
        </p:txBody>
      </p:sp>
      <p:sp>
        <p:nvSpPr>
          <p:cNvPr id="8" name="Textfeld 7">
            <a:extLst>
              <a:ext uri="{FF2B5EF4-FFF2-40B4-BE49-F238E27FC236}">
                <a16:creationId xmlns:a16="http://schemas.microsoft.com/office/drawing/2014/main" id="{57959E04-0A5F-43AF-AF61-6D2612682ED2}"/>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9618" name="Rectangle 2">
            <a:extLst>
              <a:ext uri="{FF2B5EF4-FFF2-40B4-BE49-F238E27FC236}">
                <a16:creationId xmlns:a16="http://schemas.microsoft.com/office/drawing/2014/main" id="{ACC76C12-48EA-447D-9BC6-4A9FB64531B4}"/>
              </a:ext>
            </a:extLst>
          </p:cNvPr>
          <p:cNvSpPr txBox="1">
            <a:spLocks/>
          </p:cNvSpPr>
          <p:nvPr/>
        </p:nvSpPr>
        <p:spPr bwMode="auto">
          <a:xfrm>
            <a:off x="1055290" y="927008"/>
            <a:ext cx="108013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9.11 Auswirkungen auf den Bestätigungsvermerk</a:t>
            </a:r>
          </a:p>
        </p:txBody>
      </p:sp>
      <p:sp>
        <p:nvSpPr>
          <p:cNvPr id="879619" name="Rectangle 2">
            <a:extLst>
              <a:ext uri="{FF2B5EF4-FFF2-40B4-BE49-F238E27FC236}">
                <a16:creationId xmlns:a16="http://schemas.microsoft.com/office/drawing/2014/main" id="{39514063-A36B-499A-87BD-C3407ED9D53B}"/>
              </a:ext>
            </a:extLst>
          </p:cNvPr>
          <p:cNvSpPr txBox="1">
            <a:spLocks/>
          </p:cNvSpPr>
          <p:nvPr/>
        </p:nvSpPr>
        <p:spPr bwMode="auto">
          <a:xfrm>
            <a:off x="856668" y="1594296"/>
            <a:ext cx="10953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0975">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a:solidFill>
                  <a:srgbClr val="000000"/>
                </a:solidFill>
                <a:latin typeface="Century Gothic" panose="020B0502020202020204" pitchFamily="34" charset="0"/>
              </a:rPr>
              <a:t>In Abhängigkeit von der Anwendung der Angabepflichten oder deren Unterlassung wird zwischen</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den nachfolgenden </a:t>
            </a:r>
            <a:r>
              <a:rPr lang="de-DE" altLang="de-DE" sz="1600" b="1">
                <a:solidFill>
                  <a:srgbClr val="000000"/>
                </a:solidFill>
                <a:latin typeface="Century Gothic" panose="020B0502020202020204" pitchFamily="34" charset="0"/>
              </a:rPr>
              <a:t>Auswirkungen</a:t>
            </a:r>
            <a:r>
              <a:rPr lang="de-DE" altLang="de-DE" sz="1600">
                <a:solidFill>
                  <a:srgbClr val="000000"/>
                </a:solidFill>
                <a:latin typeface="Century Gothic" panose="020B0502020202020204" pitchFamily="34" charset="0"/>
              </a:rPr>
              <a:t> auf den </a:t>
            </a:r>
            <a:r>
              <a:rPr lang="de-DE" altLang="de-DE" sz="1600" b="1">
                <a:solidFill>
                  <a:srgbClr val="000000"/>
                </a:solidFill>
                <a:latin typeface="Century Gothic" panose="020B0502020202020204" pitchFamily="34" charset="0"/>
              </a:rPr>
              <a:t>Bestätigungsvermerk</a:t>
            </a:r>
            <a:r>
              <a:rPr lang="de-DE" altLang="de-DE" sz="1600">
                <a:solidFill>
                  <a:srgbClr val="000000"/>
                </a:solidFill>
                <a:latin typeface="Century Gothic" panose="020B0502020202020204" pitchFamily="34" charset="0"/>
              </a:rPr>
              <a:t> unterschieden:</a:t>
            </a:r>
            <a:endParaRPr lang="de-DE" altLang="de-DE" sz="1600" b="1">
              <a:solidFill>
                <a:srgbClr val="00B0F0"/>
              </a:solidFill>
              <a:latin typeface="Century Gothic" panose="020B0502020202020204" pitchFamily="34" charset="0"/>
            </a:endParaRPr>
          </a:p>
        </p:txBody>
      </p:sp>
      <p:sp>
        <p:nvSpPr>
          <p:cNvPr id="879620" name="Textfeld 14">
            <a:extLst>
              <a:ext uri="{FF2B5EF4-FFF2-40B4-BE49-F238E27FC236}">
                <a16:creationId xmlns:a16="http://schemas.microsoft.com/office/drawing/2014/main" id="{FDAC38FD-AE2D-416A-94D7-2F99C9DE3591}"/>
              </a:ext>
            </a:extLst>
          </p:cNvPr>
          <p:cNvSpPr txBox="1">
            <a:spLocks noChangeArrowheads="1"/>
          </p:cNvSpPr>
          <p:nvPr/>
        </p:nvSpPr>
        <p:spPr bwMode="auto">
          <a:xfrm rot="-5400000">
            <a:off x="1397769" y="3695080"/>
            <a:ext cx="1330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B0F0"/>
                </a:solidFill>
                <a:latin typeface="Century Gothic" panose="020B0502020202020204" pitchFamily="34" charset="0"/>
              </a:rPr>
              <a:t>Gesetzliche</a:t>
            </a:r>
          </a:p>
          <a:p>
            <a:pPr algn="ctr" eaLnBrk="1" hangingPunct="1">
              <a:lnSpc>
                <a:spcPct val="100000"/>
              </a:lnSpc>
              <a:spcBef>
                <a:spcPct val="0"/>
              </a:spcBef>
              <a:buFontTx/>
              <a:buNone/>
            </a:pPr>
            <a:r>
              <a:rPr lang="de-DE" altLang="de-DE" b="1">
                <a:solidFill>
                  <a:srgbClr val="00B0F0"/>
                </a:solidFill>
                <a:latin typeface="Century Gothic" panose="020B0502020202020204" pitchFamily="34" charset="0"/>
              </a:rPr>
              <a:t>Vertreter</a:t>
            </a:r>
          </a:p>
        </p:txBody>
      </p:sp>
      <p:sp>
        <p:nvSpPr>
          <p:cNvPr id="879621" name="Textfeld 15">
            <a:extLst>
              <a:ext uri="{FF2B5EF4-FFF2-40B4-BE49-F238E27FC236}">
                <a16:creationId xmlns:a16="http://schemas.microsoft.com/office/drawing/2014/main" id="{4F2F1E9A-504D-4F6A-A90D-5E69D276CB0B}"/>
              </a:ext>
            </a:extLst>
          </p:cNvPr>
          <p:cNvSpPr txBox="1">
            <a:spLocks noChangeArrowheads="1"/>
          </p:cNvSpPr>
          <p:nvPr/>
        </p:nvSpPr>
        <p:spPr bwMode="auto">
          <a:xfrm rot="-5400000">
            <a:off x="1501750" y="5208761"/>
            <a:ext cx="112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B0F0"/>
                </a:solidFill>
                <a:latin typeface="Century Gothic" panose="020B0502020202020204" pitchFamily="34" charset="0"/>
              </a:rPr>
              <a:t>Abschluss-</a:t>
            </a:r>
          </a:p>
          <a:p>
            <a:pPr algn="ctr" eaLnBrk="1" hangingPunct="1">
              <a:lnSpc>
                <a:spcPct val="100000"/>
              </a:lnSpc>
              <a:spcBef>
                <a:spcPct val="0"/>
              </a:spcBef>
              <a:buFontTx/>
              <a:buNone/>
            </a:pPr>
            <a:r>
              <a:rPr lang="de-DE" altLang="de-DE" b="1">
                <a:solidFill>
                  <a:srgbClr val="00B0F0"/>
                </a:solidFill>
                <a:latin typeface="Century Gothic" panose="020B0502020202020204" pitchFamily="34" charset="0"/>
              </a:rPr>
              <a:t>prüfer</a:t>
            </a:r>
          </a:p>
        </p:txBody>
      </p:sp>
      <p:cxnSp>
        <p:nvCxnSpPr>
          <p:cNvPr id="17" name="Gerade Verbindung 16">
            <a:extLst>
              <a:ext uri="{FF2B5EF4-FFF2-40B4-BE49-F238E27FC236}">
                <a16:creationId xmlns:a16="http://schemas.microsoft.com/office/drawing/2014/main" id="{9A809610-22DC-48EC-B77C-C1D45A535A6C}"/>
              </a:ext>
            </a:extLst>
          </p:cNvPr>
          <p:cNvCxnSpPr>
            <a:endCxn id="11" idx="0"/>
          </p:cNvCxnSpPr>
          <p:nvPr/>
        </p:nvCxnSpPr>
        <p:spPr>
          <a:xfrm>
            <a:off x="6063431" y="2748930"/>
            <a:ext cx="0" cy="371475"/>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E185A9F9-B63F-477B-9A72-FF6D64A06167}"/>
              </a:ext>
            </a:extLst>
          </p:cNvPr>
          <p:cNvCxnSpPr>
            <a:stCxn id="21" idx="0"/>
            <a:endCxn id="14" idx="2"/>
          </p:cNvCxnSpPr>
          <p:nvPr/>
        </p:nvCxnSpPr>
        <p:spPr>
          <a:xfrm flipV="1">
            <a:off x="8752656" y="4723780"/>
            <a:ext cx="0" cy="165100"/>
          </a:xfrm>
          <a:prstGeom prst="line">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41A7C605-C17D-46C2-ABBD-098EDADBEC39}"/>
              </a:ext>
            </a:extLst>
          </p:cNvPr>
          <p:cNvCxnSpPr>
            <a:cxnSpLocks/>
            <a:stCxn id="12" idx="0"/>
            <a:endCxn id="8" idx="2"/>
          </p:cNvCxnSpPr>
          <p:nvPr/>
        </p:nvCxnSpPr>
        <p:spPr>
          <a:xfrm flipV="1">
            <a:off x="3564706" y="4622180"/>
            <a:ext cx="0" cy="266700"/>
          </a:xfrm>
          <a:prstGeom prst="line">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7ACDF1A1-38B2-4131-933E-02912D2D2E19}"/>
              </a:ext>
            </a:extLst>
          </p:cNvPr>
          <p:cNvCxnSpPr>
            <a:stCxn id="11" idx="2"/>
            <a:endCxn id="13" idx="0"/>
          </p:cNvCxnSpPr>
          <p:nvPr/>
        </p:nvCxnSpPr>
        <p:spPr>
          <a:xfrm>
            <a:off x="6063431" y="4622180"/>
            <a:ext cx="0" cy="287337"/>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Abgerundetes Rechteck 7">
            <a:extLst>
              <a:ext uri="{FF2B5EF4-FFF2-40B4-BE49-F238E27FC236}">
                <a16:creationId xmlns:a16="http://schemas.microsoft.com/office/drawing/2014/main" id="{17146831-1B7A-4C9F-B944-9802ED98A3DB}"/>
              </a:ext>
            </a:extLst>
          </p:cNvPr>
          <p:cNvSpPr/>
          <p:nvPr/>
        </p:nvSpPr>
        <p:spPr>
          <a:xfrm>
            <a:off x="2520131" y="3120405"/>
            <a:ext cx="2087563" cy="15017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eaLnBrk="1" hangingPunct="1">
              <a:defRPr/>
            </a:pPr>
            <a:r>
              <a:rPr lang="de-DE" sz="1200" dirty="0">
                <a:solidFill>
                  <a:srgbClr val="000000"/>
                </a:solidFill>
                <a:latin typeface="Century Gothic" panose="020B0502020202020204" pitchFamily="34" charset="0"/>
              </a:rPr>
              <a:t>alle notwendigen </a:t>
            </a:r>
            <a:r>
              <a:rPr lang="de-DE" sz="1200" b="1" dirty="0">
                <a:solidFill>
                  <a:srgbClr val="000000"/>
                </a:solidFill>
                <a:latin typeface="Century Gothic" panose="020B0502020202020204" pitchFamily="34" charset="0"/>
              </a:rPr>
              <a:t>Angaben</a:t>
            </a:r>
            <a:r>
              <a:rPr lang="de-DE" sz="1200" dirty="0">
                <a:solidFill>
                  <a:srgbClr val="000000"/>
                </a:solidFill>
                <a:latin typeface="Century Gothic" panose="020B0502020202020204" pitchFamily="34" charset="0"/>
              </a:rPr>
              <a:t> im </a:t>
            </a:r>
            <a:r>
              <a:rPr lang="de-DE" sz="1200" b="1" dirty="0">
                <a:solidFill>
                  <a:srgbClr val="000000"/>
                </a:solidFill>
                <a:latin typeface="Century Gothic" panose="020B0502020202020204" pitchFamily="34" charset="0"/>
              </a:rPr>
              <a:t>Jahresabschluss</a:t>
            </a:r>
            <a:r>
              <a:rPr lang="de-DE" sz="1200" dirty="0">
                <a:solidFill>
                  <a:srgbClr val="000000"/>
                </a:solidFill>
                <a:latin typeface="Century Gothic" panose="020B0502020202020204" pitchFamily="34" charset="0"/>
              </a:rPr>
              <a:t> und ggf. im </a:t>
            </a:r>
            <a:r>
              <a:rPr lang="de-DE" sz="1200" b="1" dirty="0">
                <a:solidFill>
                  <a:srgbClr val="000000"/>
                </a:solidFill>
                <a:latin typeface="Century Gothic" panose="020B0502020202020204" pitchFamily="34" charset="0"/>
              </a:rPr>
              <a:t>Lagebericht</a:t>
            </a:r>
            <a:r>
              <a:rPr lang="de-DE" sz="1200" dirty="0">
                <a:solidFill>
                  <a:srgbClr val="000000"/>
                </a:solidFill>
                <a:latin typeface="Century Gothic" panose="020B0502020202020204" pitchFamily="34" charset="0"/>
              </a:rPr>
              <a:t> wurden </a:t>
            </a:r>
            <a:r>
              <a:rPr lang="de-DE" sz="1200" b="1" dirty="0">
                <a:solidFill>
                  <a:srgbClr val="000000"/>
                </a:solidFill>
                <a:latin typeface="Century Gothic" panose="020B0502020202020204" pitchFamily="34" charset="0"/>
              </a:rPr>
              <a:t>gemacht</a:t>
            </a:r>
          </a:p>
        </p:txBody>
      </p:sp>
      <p:sp>
        <p:nvSpPr>
          <p:cNvPr id="11" name="Abgerundetes Rechteck 10">
            <a:extLst>
              <a:ext uri="{FF2B5EF4-FFF2-40B4-BE49-F238E27FC236}">
                <a16:creationId xmlns:a16="http://schemas.microsoft.com/office/drawing/2014/main" id="{523180EF-5FDD-4988-BD58-F612D5817657}"/>
              </a:ext>
            </a:extLst>
          </p:cNvPr>
          <p:cNvSpPr/>
          <p:nvPr/>
        </p:nvSpPr>
        <p:spPr>
          <a:xfrm>
            <a:off x="5142681" y="3120405"/>
            <a:ext cx="1843088" cy="15017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eaLnBrk="1" hangingPunct="1">
              <a:defRPr/>
            </a:pPr>
            <a:r>
              <a:rPr lang="de-DE" sz="1200" dirty="0">
                <a:solidFill>
                  <a:srgbClr val="000000"/>
                </a:solidFill>
                <a:latin typeface="Century Gothic" panose="020B0502020202020204" pitchFamily="34" charset="0"/>
              </a:rPr>
              <a:t>angemessene </a:t>
            </a:r>
            <a:r>
              <a:rPr lang="de-DE" sz="1200" b="1" dirty="0">
                <a:solidFill>
                  <a:srgbClr val="000000"/>
                </a:solidFill>
                <a:latin typeface="Century Gothic" panose="020B0502020202020204" pitchFamily="34" charset="0"/>
              </a:rPr>
              <a:t>An-</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gaben</a:t>
            </a:r>
            <a:r>
              <a:rPr lang="de-DE" sz="1200" dirty="0">
                <a:solidFill>
                  <a:srgbClr val="000000"/>
                </a:solidFill>
                <a:latin typeface="Century Gothic" panose="020B0502020202020204" pitchFamily="34" charset="0"/>
              </a:rPr>
              <a:t> im </a:t>
            </a:r>
            <a:r>
              <a:rPr lang="de-DE" sz="1200" b="1" dirty="0">
                <a:solidFill>
                  <a:srgbClr val="000000"/>
                </a:solidFill>
                <a:latin typeface="Century Gothic" panose="020B0502020202020204" pitchFamily="34" charset="0"/>
              </a:rPr>
              <a:t>Jahresabschluss</a:t>
            </a:r>
            <a:r>
              <a:rPr lang="de-DE" sz="1200" dirty="0">
                <a:solidFill>
                  <a:srgbClr val="000000"/>
                </a:solidFill>
                <a:latin typeface="Century Gothic" panose="020B0502020202020204" pitchFamily="34" charset="0"/>
              </a:rPr>
              <a:t> und ggf. im </a:t>
            </a:r>
            <a:r>
              <a:rPr lang="de-DE" sz="1200" b="1" dirty="0">
                <a:solidFill>
                  <a:srgbClr val="000000"/>
                </a:solidFill>
                <a:latin typeface="Century Gothic" panose="020B0502020202020204" pitchFamily="34" charset="0"/>
              </a:rPr>
              <a:t>Lagebericht</a:t>
            </a:r>
            <a:r>
              <a:rPr lang="de-DE" sz="1200" dirty="0">
                <a:solidFill>
                  <a:srgbClr val="000000"/>
                </a:solidFill>
                <a:latin typeface="Century Gothic" panose="020B0502020202020204" pitchFamily="34" charset="0"/>
              </a:rPr>
              <a:t> wurden </a:t>
            </a:r>
            <a:r>
              <a:rPr lang="de-DE" sz="1200" b="1" dirty="0">
                <a:solidFill>
                  <a:srgbClr val="000000"/>
                </a:solidFill>
                <a:latin typeface="Century Gothic" panose="020B0502020202020204" pitchFamily="34" charset="0"/>
              </a:rPr>
              <a:t>nicht</a:t>
            </a:r>
            <a:r>
              <a:rPr lang="de-DE" sz="1200" dirty="0">
                <a:solidFill>
                  <a:srgbClr val="000000"/>
                </a:solidFill>
                <a:latin typeface="Century Gothic" panose="020B0502020202020204" pitchFamily="34" charset="0"/>
              </a:rPr>
              <a:t> gemacht</a:t>
            </a:r>
          </a:p>
        </p:txBody>
      </p:sp>
      <p:sp>
        <p:nvSpPr>
          <p:cNvPr id="12" name="Abgerundetes Rechteck 11">
            <a:extLst>
              <a:ext uri="{FF2B5EF4-FFF2-40B4-BE49-F238E27FC236}">
                <a16:creationId xmlns:a16="http://schemas.microsoft.com/office/drawing/2014/main" id="{15653821-1032-467E-B7D6-CA20F7618BCC}"/>
              </a:ext>
            </a:extLst>
          </p:cNvPr>
          <p:cNvSpPr/>
          <p:nvPr/>
        </p:nvSpPr>
        <p:spPr>
          <a:xfrm>
            <a:off x="2520131" y="4888880"/>
            <a:ext cx="2087563" cy="122872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eaLnBrk="1" hangingPunct="1">
              <a:defRPr/>
            </a:pPr>
            <a:r>
              <a:rPr lang="de-DE" sz="1200" b="1" dirty="0">
                <a:solidFill>
                  <a:srgbClr val="00B0F0"/>
                </a:solidFill>
                <a:latin typeface="Century Gothic" panose="020B0502020202020204" pitchFamily="34" charset="0"/>
              </a:rPr>
              <a:t>Hinweis</a:t>
            </a:r>
            <a:r>
              <a:rPr lang="de-DE" sz="1200" dirty="0">
                <a:solidFill>
                  <a:srgbClr val="00B0F0"/>
                </a:solidFill>
                <a:latin typeface="Century Gothic" panose="020B0502020202020204" pitchFamily="34" charset="0"/>
              </a:rPr>
              <a:t> </a:t>
            </a:r>
            <a:r>
              <a:rPr lang="de-DE" sz="1200" b="1" dirty="0">
                <a:solidFill>
                  <a:srgbClr val="000000"/>
                </a:solidFill>
                <a:latin typeface="Century Gothic" panose="020B0502020202020204" pitchFamily="34" charset="0"/>
              </a:rPr>
              <a:t>auf</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die</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Angabe</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im</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Abschluss</a:t>
            </a:r>
            <a:r>
              <a:rPr lang="de-DE" sz="1200" dirty="0">
                <a:solidFill>
                  <a:srgbClr val="000000"/>
                </a:solidFill>
                <a:latin typeface="Century Gothic" panose="020B0502020202020204" pitchFamily="34" charset="0"/>
              </a:rPr>
              <a:t> und ggf. </a:t>
            </a:r>
            <a:r>
              <a:rPr lang="de-DE" sz="1200" b="1" dirty="0">
                <a:solidFill>
                  <a:srgbClr val="000000"/>
                </a:solidFill>
                <a:latin typeface="Century Gothic" panose="020B0502020202020204" pitchFamily="34" charset="0"/>
              </a:rPr>
              <a:t>Lagebericht</a:t>
            </a:r>
            <a:r>
              <a:rPr lang="de-DE" sz="1200" dirty="0">
                <a:solidFill>
                  <a:srgbClr val="000000"/>
                </a:solidFill>
                <a:latin typeface="Century Gothic" panose="020B0502020202020204" pitchFamily="34" charset="0"/>
              </a:rPr>
              <a:t> in einem gesonderten Abschnitt des </a:t>
            </a:r>
            <a:r>
              <a:rPr lang="de-DE" sz="1200" b="1" dirty="0">
                <a:solidFill>
                  <a:srgbClr val="00B0F0"/>
                </a:solidFill>
                <a:latin typeface="Century Gothic" panose="020B0502020202020204" pitchFamily="34" charset="0"/>
              </a:rPr>
              <a:t>Bestätigungs-vermerks</a:t>
            </a:r>
          </a:p>
        </p:txBody>
      </p:sp>
      <p:sp>
        <p:nvSpPr>
          <p:cNvPr id="13" name="Abgerundetes Rechteck 12">
            <a:extLst>
              <a:ext uri="{FF2B5EF4-FFF2-40B4-BE49-F238E27FC236}">
                <a16:creationId xmlns:a16="http://schemas.microsoft.com/office/drawing/2014/main" id="{DF9E8B17-B677-4714-A9C2-3A9AC1C32202}"/>
              </a:ext>
            </a:extLst>
          </p:cNvPr>
          <p:cNvSpPr/>
          <p:nvPr/>
        </p:nvSpPr>
        <p:spPr>
          <a:xfrm>
            <a:off x="5142681" y="4909517"/>
            <a:ext cx="1843088" cy="8921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eaLnBrk="1" hangingPunct="1">
              <a:defRPr/>
            </a:pPr>
            <a:r>
              <a:rPr lang="de-DE" sz="1200" dirty="0">
                <a:solidFill>
                  <a:srgbClr val="000000"/>
                </a:solidFill>
                <a:latin typeface="Century Gothic" panose="020B0502020202020204" pitchFamily="34" charset="0"/>
              </a:rPr>
              <a:t>Das </a:t>
            </a:r>
            <a:r>
              <a:rPr lang="de-DE" sz="1200" b="1" dirty="0">
                <a:solidFill>
                  <a:srgbClr val="FF0000"/>
                </a:solidFill>
                <a:latin typeface="Century Gothic" panose="020B0502020202020204" pitchFamily="34" charset="0"/>
              </a:rPr>
              <a:t>Prüfungsurteil</a:t>
            </a:r>
            <a:r>
              <a:rPr lang="de-DE" sz="1200" dirty="0">
                <a:solidFill>
                  <a:srgbClr val="000000"/>
                </a:solidFill>
                <a:latin typeface="Century Gothic" panose="020B0502020202020204" pitchFamily="34" charset="0"/>
              </a:rPr>
              <a:t> ist </a:t>
            </a:r>
            <a:r>
              <a:rPr lang="de-DE" sz="1200" b="1" dirty="0">
                <a:solidFill>
                  <a:srgbClr val="FF0000"/>
                </a:solidFill>
                <a:latin typeface="Century Gothic" panose="020B0502020202020204" pitchFamily="34" charset="0"/>
              </a:rPr>
              <a:t>einzuschränken</a:t>
            </a:r>
            <a:r>
              <a:rPr lang="de-DE" sz="1200" dirty="0">
                <a:solidFill>
                  <a:srgbClr val="000000"/>
                </a:solidFill>
                <a:latin typeface="Century Gothic" panose="020B0502020202020204" pitchFamily="34" charset="0"/>
              </a:rPr>
              <a:t> oder zu </a:t>
            </a:r>
            <a:r>
              <a:rPr lang="de-DE" sz="1200" b="1" dirty="0">
                <a:solidFill>
                  <a:srgbClr val="FF0000"/>
                </a:solidFill>
                <a:latin typeface="Century Gothic" panose="020B0502020202020204" pitchFamily="34" charset="0"/>
              </a:rPr>
              <a:t>versagen</a:t>
            </a:r>
          </a:p>
        </p:txBody>
      </p:sp>
      <p:sp>
        <p:nvSpPr>
          <p:cNvPr id="14" name="Abgerundetes Rechteck 13">
            <a:extLst>
              <a:ext uri="{FF2B5EF4-FFF2-40B4-BE49-F238E27FC236}">
                <a16:creationId xmlns:a16="http://schemas.microsoft.com/office/drawing/2014/main" id="{F77E7935-8644-480B-BD11-D6129374C247}"/>
              </a:ext>
            </a:extLst>
          </p:cNvPr>
          <p:cNvSpPr/>
          <p:nvPr/>
        </p:nvSpPr>
        <p:spPr>
          <a:xfrm>
            <a:off x="7303269" y="2802905"/>
            <a:ext cx="2897187" cy="19208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eaLnBrk="1" hangingPunct="1">
              <a:defRPr/>
            </a:pPr>
            <a:r>
              <a:rPr lang="de-DE" sz="1200" dirty="0">
                <a:solidFill>
                  <a:srgbClr val="000000"/>
                </a:solidFill>
                <a:latin typeface="Century Gothic" panose="020B0502020202020204" pitchFamily="34" charset="0"/>
              </a:rPr>
              <a:t>Die </a:t>
            </a:r>
            <a:r>
              <a:rPr lang="de-DE" sz="1200" b="1" dirty="0">
                <a:solidFill>
                  <a:srgbClr val="000000"/>
                </a:solidFill>
                <a:latin typeface="Century Gothic" panose="020B0502020202020204" pitchFamily="34" charset="0"/>
              </a:rPr>
              <a:t>Annahme der</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Unternehmensfortführung</a:t>
            </a:r>
            <a:r>
              <a:rPr lang="de-DE" sz="1200" dirty="0">
                <a:solidFill>
                  <a:srgbClr val="000000"/>
                </a:solidFill>
                <a:latin typeface="Century Gothic" panose="020B0502020202020204" pitchFamily="34" charset="0"/>
              </a:rPr>
              <a:t> ist dann </a:t>
            </a:r>
            <a:r>
              <a:rPr lang="de-DE" sz="1200" b="1" dirty="0">
                <a:solidFill>
                  <a:srgbClr val="000000"/>
                </a:solidFill>
                <a:latin typeface="Century Gothic" panose="020B0502020202020204" pitchFamily="34" charset="0"/>
              </a:rPr>
              <a:t>unangemessen</a:t>
            </a:r>
            <a:r>
              <a:rPr lang="de-DE" sz="1200" dirty="0">
                <a:solidFill>
                  <a:srgbClr val="000000"/>
                </a:solidFill>
                <a:latin typeface="Century Gothic" panose="020B0502020202020204" pitchFamily="34" charset="0"/>
              </a:rPr>
              <a:t>, wenn </a:t>
            </a:r>
          </a:p>
          <a:p>
            <a:pPr eaLnBrk="1" hangingPunct="1">
              <a:defRPr/>
            </a:pPr>
            <a:r>
              <a:rPr lang="de-DE" sz="1200" dirty="0">
                <a:solidFill>
                  <a:srgbClr val="000000"/>
                </a:solidFill>
                <a:latin typeface="Century Gothic" panose="020B0502020202020204" pitchFamily="34" charset="0"/>
              </a:rPr>
              <a:t>eine </a:t>
            </a:r>
            <a:r>
              <a:rPr lang="de-DE" sz="1200" b="1" dirty="0">
                <a:solidFill>
                  <a:srgbClr val="000000"/>
                </a:solidFill>
                <a:latin typeface="Century Gothic" panose="020B0502020202020204" pitchFamily="34" charset="0"/>
              </a:rPr>
              <a:t>Fortführung</a:t>
            </a:r>
            <a:r>
              <a:rPr lang="de-DE" sz="1200" dirty="0">
                <a:solidFill>
                  <a:srgbClr val="000000"/>
                </a:solidFill>
                <a:latin typeface="Century Gothic" panose="020B0502020202020204" pitchFamily="34" charset="0"/>
              </a:rPr>
              <a:t> des Unternehmens mit </a:t>
            </a:r>
            <a:r>
              <a:rPr lang="de-DE" sz="1200" b="1" dirty="0">
                <a:solidFill>
                  <a:srgbClr val="000000"/>
                </a:solidFill>
                <a:latin typeface="Century Gothic" panose="020B0502020202020204" pitchFamily="34" charset="0"/>
              </a:rPr>
              <a:t>hoher Wahrscheinlichkeit</a:t>
            </a:r>
            <a:r>
              <a:rPr lang="de-DE" sz="1200" dirty="0">
                <a:solidFill>
                  <a:srgbClr val="000000"/>
                </a:solidFill>
                <a:latin typeface="Century Gothic" panose="020B0502020202020204" pitchFamily="34" charset="0"/>
              </a:rPr>
              <a:t> </a:t>
            </a:r>
            <a:r>
              <a:rPr lang="de-DE" sz="1200" b="1" dirty="0">
                <a:solidFill>
                  <a:srgbClr val="000000"/>
                </a:solidFill>
                <a:latin typeface="Century Gothic" panose="020B0502020202020204" pitchFamily="34" charset="0"/>
              </a:rPr>
              <a:t>nicht möglich</a:t>
            </a:r>
            <a:r>
              <a:rPr lang="de-DE" sz="1200" dirty="0">
                <a:solidFill>
                  <a:srgbClr val="000000"/>
                </a:solidFill>
                <a:latin typeface="Century Gothic" panose="020B0502020202020204" pitchFamily="34" charset="0"/>
              </a:rPr>
              <a:t> ist oder sich die gesetzlichen Vertreter </a:t>
            </a:r>
            <a:r>
              <a:rPr lang="de-DE" sz="1200" b="1" dirty="0">
                <a:solidFill>
                  <a:srgbClr val="000000"/>
                </a:solidFill>
                <a:latin typeface="Century Gothic" panose="020B0502020202020204" pitchFamily="34" charset="0"/>
              </a:rPr>
              <a:t>entschieden</a:t>
            </a:r>
            <a:r>
              <a:rPr lang="de-DE" sz="1200" dirty="0">
                <a:solidFill>
                  <a:srgbClr val="000000"/>
                </a:solidFill>
                <a:latin typeface="Century Gothic" panose="020B0502020202020204" pitchFamily="34" charset="0"/>
              </a:rPr>
              <a:t> haben, das </a:t>
            </a:r>
            <a:r>
              <a:rPr lang="de-DE" sz="1200" b="1" dirty="0">
                <a:solidFill>
                  <a:srgbClr val="000000"/>
                </a:solidFill>
                <a:latin typeface="Century Gothic" panose="020B0502020202020204" pitchFamily="34" charset="0"/>
              </a:rPr>
              <a:t>Unternehmen zu liquidieren</a:t>
            </a:r>
            <a:endParaRPr lang="de-DE" sz="1200" dirty="0">
              <a:solidFill>
                <a:srgbClr val="000000"/>
              </a:solidFill>
              <a:latin typeface="Century Gothic" panose="020B0502020202020204" pitchFamily="34" charset="0"/>
            </a:endParaRPr>
          </a:p>
        </p:txBody>
      </p:sp>
      <p:sp>
        <p:nvSpPr>
          <p:cNvPr id="21" name="Abgerundetes Rechteck 20">
            <a:extLst>
              <a:ext uri="{FF2B5EF4-FFF2-40B4-BE49-F238E27FC236}">
                <a16:creationId xmlns:a16="http://schemas.microsoft.com/office/drawing/2014/main" id="{CC22305E-952D-47A0-BE93-B72F3386512F}"/>
              </a:ext>
            </a:extLst>
          </p:cNvPr>
          <p:cNvSpPr/>
          <p:nvPr/>
        </p:nvSpPr>
        <p:spPr>
          <a:xfrm>
            <a:off x="7303269" y="4888880"/>
            <a:ext cx="2897187" cy="122872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eaLnBrk="1" hangingPunct="1">
              <a:defRPr/>
            </a:pPr>
            <a:r>
              <a:rPr lang="de-DE" sz="1200" dirty="0">
                <a:solidFill>
                  <a:srgbClr val="000000"/>
                </a:solidFill>
                <a:latin typeface="Century Gothic" panose="020B0502020202020204" pitchFamily="34" charset="0"/>
              </a:rPr>
              <a:t>Wird dann der Jahresabschluss </a:t>
            </a:r>
            <a:r>
              <a:rPr lang="de-DE" sz="1200" b="1" dirty="0">
                <a:solidFill>
                  <a:srgbClr val="000000"/>
                </a:solidFill>
                <a:latin typeface="Century Gothic" panose="020B0502020202020204" pitchFamily="34" charset="0"/>
              </a:rPr>
              <a:t>trotzdem</a:t>
            </a:r>
            <a:r>
              <a:rPr lang="de-DE" sz="1200" dirty="0">
                <a:solidFill>
                  <a:srgbClr val="000000"/>
                </a:solidFill>
                <a:latin typeface="Century Gothic" panose="020B0502020202020204" pitchFamily="34" charset="0"/>
              </a:rPr>
              <a:t> zu </a:t>
            </a:r>
            <a:r>
              <a:rPr lang="de-DE" sz="1200" b="1" dirty="0">
                <a:solidFill>
                  <a:srgbClr val="000000"/>
                </a:solidFill>
                <a:latin typeface="Century Gothic" panose="020B0502020202020204" pitchFamily="34" charset="0"/>
              </a:rPr>
              <a:t>Fortführungswerten</a:t>
            </a:r>
            <a:r>
              <a:rPr lang="de-DE" sz="1200" dirty="0">
                <a:solidFill>
                  <a:srgbClr val="000000"/>
                </a:solidFill>
                <a:latin typeface="Century Gothic" panose="020B0502020202020204" pitchFamily="34" charset="0"/>
              </a:rPr>
              <a:t>  erstellt, muss der Abschlussprüfer den Bestätigungsvermerk </a:t>
            </a:r>
            <a:r>
              <a:rPr lang="de-DE" sz="1200" b="1" dirty="0">
                <a:solidFill>
                  <a:srgbClr val="FF0000"/>
                </a:solidFill>
                <a:latin typeface="Century Gothic" panose="020B0502020202020204" pitchFamily="34" charset="0"/>
              </a:rPr>
              <a:t>versagen</a:t>
            </a:r>
            <a:r>
              <a:rPr lang="de-DE" sz="1200" dirty="0">
                <a:solidFill>
                  <a:srgbClr val="000000"/>
                </a:solidFill>
                <a:latin typeface="Century Gothic" panose="020B0502020202020204" pitchFamily="34" charset="0"/>
              </a:rPr>
              <a:t>.  </a:t>
            </a:r>
          </a:p>
          <a:p>
            <a:pPr eaLnBrk="1" hangingPunct="1">
              <a:defRPr/>
            </a:pPr>
            <a:r>
              <a:rPr lang="en-US" sz="1200" dirty="0" err="1">
                <a:solidFill>
                  <a:srgbClr val="000000"/>
                </a:solidFill>
                <a:latin typeface="Century Gothic" panose="020B0502020202020204" pitchFamily="34" charset="0"/>
              </a:rPr>
              <a:t>Vgl</a:t>
            </a:r>
            <a:r>
              <a:rPr lang="en-US" sz="1200" dirty="0">
                <a:solidFill>
                  <a:srgbClr val="000000"/>
                </a:solidFill>
                <a:latin typeface="Century Gothic" panose="020B0502020202020204" pitchFamily="34" charset="0"/>
              </a:rPr>
              <a:t> </a:t>
            </a:r>
            <a:r>
              <a:rPr lang="de-DE" sz="1200" dirty="0">
                <a:solidFill>
                  <a:schemeClr val="tx1"/>
                </a:solidFill>
                <a:latin typeface="Century Gothic" panose="020B0502020202020204" pitchFamily="34" charset="0"/>
              </a:rPr>
              <a:t>IDW PS 270 n.F. (10.2021)</a:t>
            </a:r>
            <a:r>
              <a:rPr lang="en-US" sz="1200" dirty="0">
                <a:solidFill>
                  <a:srgbClr val="000000"/>
                </a:solidFill>
                <a:latin typeface="Century Gothic" panose="020B0502020202020204" pitchFamily="34" charset="0"/>
              </a:rPr>
              <a:t>, S. 2</a:t>
            </a:r>
            <a:endParaRPr lang="de-DE" sz="1200" dirty="0">
              <a:solidFill>
                <a:srgbClr val="000000"/>
              </a:solidFill>
              <a:latin typeface="Century Gothic" panose="020B0502020202020204" pitchFamily="34" charset="0"/>
            </a:endParaRPr>
          </a:p>
        </p:txBody>
      </p:sp>
      <p:cxnSp>
        <p:nvCxnSpPr>
          <p:cNvPr id="20" name="Gerade Verbindung 19">
            <a:extLst>
              <a:ext uri="{FF2B5EF4-FFF2-40B4-BE49-F238E27FC236}">
                <a16:creationId xmlns:a16="http://schemas.microsoft.com/office/drawing/2014/main" id="{B69F912E-F54F-453D-8054-39F53945D522}"/>
              </a:ext>
            </a:extLst>
          </p:cNvPr>
          <p:cNvCxnSpPr>
            <a:stCxn id="14" idx="0"/>
            <a:endCxn id="7" idx="3"/>
          </p:cNvCxnSpPr>
          <p:nvPr/>
        </p:nvCxnSpPr>
        <p:spPr>
          <a:xfrm flipH="1" flipV="1">
            <a:off x="7442969" y="2506042"/>
            <a:ext cx="1309687" cy="296863"/>
          </a:xfrm>
          <a:prstGeom prst="line">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CBD94315-6344-43E5-BF87-B498588E92C7}"/>
              </a:ext>
            </a:extLst>
          </p:cNvPr>
          <p:cNvCxnSpPr>
            <a:stCxn id="8" idx="0"/>
          </p:cNvCxnSpPr>
          <p:nvPr/>
        </p:nvCxnSpPr>
        <p:spPr>
          <a:xfrm flipV="1">
            <a:off x="3564706" y="2748930"/>
            <a:ext cx="0" cy="371475"/>
          </a:xfrm>
          <a:prstGeom prst="line">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 name="Abgerundetes Rechteck 6">
            <a:extLst>
              <a:ext uri="{FF2B5EF4-FFF2-40B4-BE49-F238E27FC236}">
                <a16:creationId xmlns:a16="http://schemas.microsoft.com/office/drawing/2014/main" id="{D434BBB3-94D7-4BEF-A050-E1DE12560E1F}"/>
              </a:ext>
            </a:extLst>
          </p:cNvPr>
          <p:cNvSpPr/>
          <p:nvPr/>
        </p:nvSpPr>
        <p:spPr>
          <a:xfrm>
            <a:off x="2520131" y="2263155"/>
            <a:ext cx="4922838" cy="48577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eaLnBrk="1" hangingPunct="1">
              <a:defRPr/>
            </a:pPr>
            <a:r>
              <a:rPr lang="de-DE" sz="1200" b="1" dirty="0">
                <a:solidFill>
                  <a:srgbClr val="000000"/>
                </a:solidFill>
                <a:latin typeface="Century Gothic" panose="020B0502020202020204" pitchFamily="34" charset="0"/>
              </a:rPr>
              <a:t>Vorliegen einer wesentlichen Unsicherheit</a:t>
            </a:r>
          </a:p>
        </p:txBody>
      </p:sp>
      <p:sp>
        <p:nvSpPr>
          <p:cNvPr id="25" name="Rectangle 3">
            <a:extLst>
              <a:ext uri="{FF2B5EF4-FFF2-40B4-BE49-F238E27FC236}">
                <a16:creationId xmlns:a16="http://schemas.microsoft.com/office/drawing/2014/main" id="{9640E503-C9FC-406E-8DF2-B8052FF71B20}"/>
              </a:ext>
            </a:extLst>
          </p:cNvPr>
          <p:cNvSpPr>
            <a:spLocks noGrp="1"/>
          </p:cNvSpPr>
          <p:nvPr>
            <p:ph idx="4294967295"/>
          </p:nvPr>
        </p:nvSpPr>
        <p:spPr>
          <a:xfrm>
            <a:off x="963180" y="1244946"/>
            <a:ext cx="10953750" cy="339725"/>
          </a:xfrm>
          <a:prstGeom prst="rect">
            <a:avLst/>
          </a:prstGeom>
        </p:spPr>
        <p:txBody>
          <a:bodyPr/>
          <a:lstStyle/>
          <a:p>
            <a:pPr marL="0" lvl="1" indent="0" eaLnBrk="1" hangingPunct="1">
              <a:lnSpc>
                <a:spcPct val="100000"/>
              </a:lnSpc>
              <a:spcBef>
                <a:spcPts val="60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9.11.1 </a:t>
            </a:r>
            <a:r>
              <a:rPr lang="de-DE" altLang="de-DE" sz="1600" b="1" dirty="0" err="1">
                <a:solidFill>
                  <a:srgbClr val="00B0F0"/>
                </a:solidFill>
                <a:latin typeface="Century Gothic" panose="020B0502020202020204" pitchFamily="34" charset="0"/>
              </a:rPr>
              <a:t>Angabepflichten</a:t>
            </a:r>
            <a:r>
              <a:rPr lang="de-DE" altLang="de-DE" sz="1600" b="1" dirty="0">
                <a:solidFill>
                  <a:srgbClr val="00B0F0"/>
                </a:solidFill>
                <a:latin typeface="Century Gothic" panose="020B0502020202020204" pitchFamily="34" charset="0"/>
              </a:rPr>
              <a:t> im Bestätigungsvermerk</a:t>
            </a:r>
          </a:p>
        </p:txBody>
      </p:sp>
      <p:sp>
        <p:nvSpPr>
          <p:cNvPr id="27" name="Textfeld 1">
            <a:extLst>
              <a:ext uri="{FF2B5EF4-FFF2-40B4-BE49-F238E27FC236}">
                <a16:creationId xmlns:a16="http://schemas.microsoft.com/office/drawing/2014/main" id="{397DC6B1-FD9B-4E12-AFD2-13386FD5003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4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78B18EC-FE31-4639-AFC8-331E37764C27}"/>
              </a:ext>
            </a:extLst>
          </p:cNvPr>
          <p:cNvSpPr txBox="1">
            <a:spLocks/>
          </p:cNvSpPr>
          <p:nvPr/>
        </p:nvSpPr>
        <p:spPr bwMode="auto">
          <a:xfrm>
            <a:off x="859469" y="1412776"/>
            <a:ext cx="10872788"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Bezogen auf die </a:t>
            </a:r>
            <a:r>
              <a:rPr lang="de-DE" sz="1600" b="1" dirty="0">
                <a:solidFill>
                  <a:srgbClr val="000000"/>
                </a:solidFill>
                <a:latin typeface="Century Gothic" panose="020B0502020202020204" pitchFamily="34" charset="0"/>
              </a:rPr>
              <a:t>Darstellung im Bestätigungsvermerk</a:t>
            </a:r>
            <a:r>
              <a:rPr lang="de-DE" sz="1600" dirty="0">
                <a:solidFill>
                  <a:srgbClr val="000000"/>
                </a:solidFill>
                <a:latin typeface="Century Gothic" panose="020B0502020202020204" pitchFamily="34" charset="0"/>
              </a:rPr>
              <a:t> sind in Abhängigkeit von der</a:t>
            </a:r>
          </a:p>
          <a:p>
            <a:pPr marL="442913" indent="-261938">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Beurteilung der Fortführungsannahme</a:t>
            </a:r>
            <a:r>
              <a:rPr lang="de-DE" sz="1600" dirty="0">
                <a:solidFill>
                  <a:srgbClr val="000000"/>
                </a:solidFill>
                <a:latin typeface="Century Gothic" panose="020B0502020202020204" pitchFamily="34" charset="0"/>
              </a:rPr>
              <a:t> und </a:t>
            </a:r>
          </a:p>
          <a:p>
            <a:pPr marL="442913" indent="-261938">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Angemessenheit</a:t>
            </a:r>
            <a:r>
              <a:rPr lang="de-DE" sz="1600" dirty="0">
                <a:solidFill>
                  <a:srgbClr val="000000"/>
                </a:solidFill>
                <a:latin typeface="Century Gothic" panose="020B0502020202020204" pitchFamily="34" charset="0"/>
              </a:rPr>
              <a:t> der </a:t>
            </a:r>
            <a:r>
              <a:rPr lang="de-DE" sz="1600" b="1" dirty="0">
                <a:solidFill>
                  <a:srgbClr val="000000"/>
                </a:solidFill>
                <a:latin typeface="Century Gothic" panose="020B0502020202020204" pitchFamily="34" charset="0"/>
              </a:rPr>
              <a:t>Angaben</a:t>
            </a:r>
            <a:r>
              <a:rPr lang="de-DE" sz="1600" dirty="0">
                <a:solidFill>
                  <a:srgbClr val="000000"/>
                </a:solidFill>
                <a:latin typeface="Century Gothic" panose="020B0502020202020204" pitchFamily="34" charset="0"/>
              </a:rPr>
              <a:t> </a:t>
            </a:r>
          </a:p>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sechs Fallkonstellationen denkbar. </a:t>
            </a:r>
          </a:p>
          <a:p>
            <a:pPr marL="180975" indent="0">
              <a:lnSpc>
                <a:spcPct val="100000"/>
              </a:lnSpc>
              <a:spcBef>
                <a:spcPts val="600"/>
              </a:spcBef>
              <a:spcAft>
                <a:spcPts val="600"/>
              </a:spcAft>
              <a:defRPr/>
            </a:pPr>
            <a:r>
              <a:rPr lang="de-DE" sz="1600" dirty="0">
                <a:solidFill>
                  <a:srgbClr val="000000"/>
                </a:solidFill>
                <a:latin typeface="Century Gothic" panose="020B0502020202020204" pitchFamily="34" charset="0"/>
              </a:rPr>
              <a:t>Diese lassen sich wie folgt unterscheiden:</a:t>
            </a:r>
          </a:p>
          <a:p>
            <a:pPr marL="0" indent="0">
              <a:lnSpc>
                <a:spcPct val="100000"/>
              </a:lnSpc>
              <a:spcBef>
                <a:spcPts val="600"/>
              </a:spcBef>
              <a:spcAft>
                <a:spcPts val="600"/>
              </a:spcAft>
              <a:defRPr/>
            </a:pPr>
            <a:endParaRPr lang="de-DE" sz="1600" dirty="0">
              <a:solidFill>
                <a:srgbClr val="000000"/>
              </a:solidFill>
              <a:latin typeface="Century Gothic" panose="020B0502020202020204" pitchFamily="34" charset="0"/>
            </a:endParaRPr>
          </a:p>
          <a:p>
            <a:pPr marL="180975" indent="0">
              <a:lnSpc>
                <a:spcPct val="100000"/>
              </a:lnSpc>
              <a:spcBef>
                <a:spcPts val="600"/>
              </a:spcBef>
              <a:spcAft>
                <a:spcPts val="600"/>
              </a:spcAft>
              <a:defRPr/>
            </a:pPr>
            <a:endParaRPr lang="de-DE" sz="1600">
              <a:solidFill>
                <a:srgbClr val="000000"/>
              </a:solidFill>
              <a:latin typeface="Century Gothic" panose="020B0502020202020204" pitchFamily="34" charset="0"/>
            </a:endParaRPr>
          </a:p>
          <a:p>
            <a:pPr marL="180975" indent="0">
              <a:lnSpc>
                <a:spcPct val="100000"/>
              </a:lnSpc>
              <a:spcBef>
                <a:spcPts val="600"/>
              </a:spcBef>
              <a:spcAft>
                <a:spcPts val="600"/>
              </a:spcAft>
              <a:defRPr/>
            </a:pPr>
            <a:r>
              <a:rPr lang="de-DE" sz="1600">
                <a:solidFill>
                  <a:srgbClr val="000000"/>
                </a:solidFill>
                <a:latin typeface="Century Gothic" panose="020B0502020202020204" pitchFamily="34" charset="0"/>
              </a:rPr>
              <a:t>Dabei </a:t>
            </a:r>
            <a:r>
              <a:rPr lang="de-DE" sz="1600" dirty="0">
                <a:solidFill>
                  <a:srgbClr val="000000"/>
                </a:solidFill>
                <a:latin typeface="Century Gothic" panose="020B0502020202020204" pitchFamily="34" charset="0"/>
              </a:rPr>
              <a:t>handelt es sich um ein Unternehmen, bei dem nach Durchführung ausreichender Prüfungshandlungen </a:t>
            </a:r>
            <a:r>
              <a:rPr lang="de-DE" sz="1600" b="1" dirty="0">
                <a:solidFill>
                  <a:srgbClr val="000000"/>
                </a:solidFill>
                <a:latin typeface="Century Gothic" panose="020B0502020202020204" pitchFamily="34" charset="0"/>
              </a:rPr>
              <a:t>offenkundig keine Gefährdung</a:t>
            </a:r>
            <a:r>
              <a:rPr lang="de-DE" sz="1600" dirty="0">
                <a:solidFill>
                  <a:srgbClr val="000000"/>
                </a:solidFill>
                <a:latin typeface="Century Gothic" panose="020B0502020202020204" pitchFamily="34" charset="0"/>
              </a:rPr>
              <a:t> vorliegt. </a:t>
            </a:r>
          </a:p>
          <a:p>
            <a:pPr marL="442913" indent="-261938">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In dem Fall wird der Abschlussprüfer einen </a:t>
            </a:r>
            <a:r>
              <a:rPr lang="de-DE" sz="1600" b="1" dirty="0">
                <a:solidFill>
                  <a:srgbClr val="000000"/>
                </a:solidFill>
                <a:latin typeface="Century Gothic" panose="020B0502020202020204" pitchFamily="34" charset="0"/>
              </a:rPr>
              <a:t>nicht modifizierten Bestätigungsvermerk</a:t>
            </a:r>
            <a:r>
              <a:rPr lang="de-DE" sz="1600" dirty="0">
                <a:solidFill>
                  <a:srgbClr val="000000"/>
                </a:solidFill>
                <a:latin typeface="Century Gothic" panose="020B0502020202020204" pitchFamily="34" charset="0"/>
              </a:rPr>
              <a:t> erteilen.</a:t>
            </a:r>
          </a:p>
          <a:p>
            <a:pPr marL="442913" indent="-261938">
              <a:lnSpc>
                <a:spcPct val="100000"/>
              </a:lnSpc>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Hinweise</a:t>
            </a:r>
            <a:r>
              <a:rPr lang="de-DE" sz="1600" dirty="0">
                <a:solidFill>
                  <a:srgbClr val="000000"/>
                </a:solidFill>
                <a:latin typeface="Century Gothic" panose="020B0502020202020204" pitchFamily="34" charset="0"/>
              </a:rPr>
              <a:t> sind </a:t>
            </a:r>
            <a:r>
              <a:rPr lang="de-DE" sz="1600" b="1" dirty="0">
                <a:solidFill>
                  <a:srgbClr val="000000"/>
                </a:solidFill>
                <a:latin typeface="Century Gothic" panose="020B0502020202020204" pitchFamily="34" charset="0"/>
              </a:rPr>
              <a:t>nicht</a:t>
            </a:r>
            <a:r>
              <a:rPr lang="de-DE" sz="1600" dirty="0">
                <a:solidFill>
                  <a:srgbClr val="000000"/>
                </a:solidFill>
                <a:latin typeface="Century Gothic" panose="020B0502020202020204" pitchFamily="34" charset="0"/>
              </a:rPr>
              <a:t> erforderlich.</a:t>
            </a:r>
          </a:p>
          <a:p>
            <a:pPr marL="361950" indent="0">
              <a:lnSpc>
                <a:spcPct val="100000"/>
              </a:lnSpc>
              <a:spcBef>
                <a:spcPts val="600"/>
              </a:spcBef>
              <a:spcAft>
                <a:spcPts val="600"/>
              </a:spcAft>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defRPr/>
            </a:pPr>
            <a:endParaRPr lang="de-DE" altLang="de-DE" sz="1600" b="1" dirty="0">
              <a:solidFill>
                <a:srgbClr val="00B0F0"/>
              </a:solidFill>
              <a:latin typeface="Century Gothic" panose="020B0502020202020204" pitchFamily="34" charset="0"/>
              <a:cs typeface="Arial" charset="0"/>
            </a:endParaRPr>
          </a:p>
        </p:txBody>
      </p:sp>
      <p:sp>
        <p:nvSpPr>
          <p:cNvPr id="881670" name="Rectangle 2">
            <a:extLst>
              <a:ext uri="{FF2B5EF4-FFF2-40B4-BE49-F238E27FC236}">
                <a16:creationId xmlns:a16="http://schemas.microsoft.com/office/drawing/2014/main" id="{DBE151AF-A93D-4F33-8729-84C2E46E5CB9}"/>
              </a:ext>
            </a:extLst>
          </p:cNvPr>
          <p:cNvSpPr txBox="1">
            <a:spLocks/>
          </p:cNvSpPr>
          <p:nvPr/>
        </p:nvSpPr>
        <p:spPr bwMode="auto">
          <a:xfrm>
            <a:off x="1055290" y="1074638"/>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9.11.2 Zusammenfassung: Denkbare Konstellationen</a:t>
            </a:r>
          </a:p>
        </p:txBody>
      </p:sp>
      <p:sp>
        <p:nvSpPr>
          <p:cNvPr id="8" name="Textfeld 1">
            <a:extLst>
              <a:ext uri="{FF2B5EF4-FFF2-40B4-BE49-F238E27FC236}">
                <a16:creationId xmlns:a16="http://schemas.microsoft.com/office/drawing/2014/main" id="{8046F5CF-751F-42F7-A82C-3E6FB0BEC44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Rectangle 2">
            <a:extLst>
              <a:ext uri="{FF2B5EF4-FFF2-40B4-BE49-F238E27FC236}">
                <a16:creationId xmlns:a16="http://schemas.microsoft.com/office/drawing/2014/main" id="{C9901769-6371-495D-8B96-953F6A5D8698}"/>
              </a:ext>
            </a:extLst>
          </p:cNvPr>
          <p:cNvSpPr txBox="1">
            <a:spLocks/>
          </p:cNvSpPr>
          <p:nvPr/>
        </p:nvSpPr>
        <p:spPr bwMode="auto">
          <a:xfrm>
            <a:off x="1055290" y="3861048"/>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indent="0">
              <a:lnSpc>
                <a:spcPct val="100000"/>
              </a:lnSpc>
              <a:spcBef>
                <a:spcPts val="600"/>
              </a:spcBef>
              <a:spcAft>
                <a:spcPts val="600"/>
              </a:spcAft>
              <a:defRPr/>
            </a:pPr>
            <a:r>
              <a:rPr lang="de-DE" altLang="de-DE" sz="1600" b="1">
                <a:solidFill>
                  <a:srgbClr val="00B0F0"/>
                </a:solidFill>
                <a:latin typeface="Century Gothic" panose="020B0502020202020204" pitchFamily="34" charset="0"/>
                <a:cs typeface="Arial" charset="0"/>
              </a:rPr>
              <a:t>9.11.3 Fall 1: „Erfreulich - GmbH“</a:t>
            </a:r>
            <a:endParaRPr lang="de-DE" altLang="de-DE" sz="1600" b="1" dirty="0">
              <a:solidFill>
                <a:srgbClr val="00B0F0"/>
              </a:solidFill>
              <a:latin typeface="Century Gothic" panose="020B0502020202020204" pitchFamily="34" charset="0"/>
              <a:cs typeface="Arial" charset="0"/>
            </a:endParaRPr>
          </a:p>
        </p:txBody>
      </p:sp>
    </p:spTree>
  </p:cSld>
  <p:clrMapOvr>
    <a:masterClrMapping/>
  </p:clrMapOvr>
  <p:transition spd="slow"/>
</p:sld>
</file>

<file path=ppt/slides/slide4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E468E1B4-6B15-4D94-8240-045937B843C7}"/>
              </a:ext>
            </a:extLst>
          </p:cNvPr>
          <p:cNvSpPr txBox="1">
            <a:spLocks/>
          </p:cNvSpPr>
          <p:nvPr/>
        </p:nvSpPr>
        <p:spPr bwMode="auto">
          <a:xfrm>
            <a:off x="1065213" y="1464532"/>
            <a:ext cx="108013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In dem Fall wird vom Unternehmen </a:t>
            </a:r>
            <a:r>
              <a:rPr lang="de-DE" sz="1600" b="1" dirty="0">
                <a:solidFill>
                  <a:srgbClr val="000000"/>
                </a:solidFill>
                <a:latin typeface="Century Gothic" panose="020B0502020202020204" pitchFamily="34" charset="0"/>
              </a:rPr>
              <a:t>zutreffend die Fortführungsannahme </a:t>
            </a:r>
            <a:r>
              <a:rPr lang="de-DE" sz="1600">
                <a:solidFill>
                  <a:srgbClr val="000000"/>
                </a:solidFill>
                <a:latin typeface="Century Gothic" panose="020B0502020202020204" pitchFamily="34" charset="0"/>
              </a:rPr>
              <a:t>unterstellt.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Gleichzeitig liegt </a:t>
            </a:r>
            <a:r>
              <a:rPr lang="de-DE" sz="1600" dirty="0">
                <a:solidFill>
                  <a:srgbClr val="000000"/>
                </a:solidFill>
                <a:latin typeface="Century Gothic" panose="020B0502020202020204" pitchFamily="34" charset="0"/>
              </a:rPr>
              <a:t>eine </a:t>
            </a:r>
            <a:r>
              <a:rPr lang="de-DE" sz="1600" b="1" dirty="0">
                <a:solidFill>
                  <a:srgbClr val="000000"/>
                </a:solidFill>
                <a:latin typeface="Century Gothic" panose="020B0502020202020204" pitchFamily="34" charset="0"/>
              </a:rPr>
              <a:t>wesentliche Unsicherheit</a:t>
            </a:r>
            <a:r>
              <a:rPr lang="de-DE" sz="1600" dirty="0">
                <a:solidFill>
                  <a:srgbClr val="000000"/>
                </a:solidFill>
                <a:latin typeface="Century Gothic" panose="020B0502020202020204" pitchFamily="34" charset="0"/>
              </a:rPr>
              <a:t> vor, oder es sind Risiken </a:t>
            </a:r>
            <a:r>
              <a:rPr lang="de-DE" sz="1600">
                <a:solidFill>
                  <a:srgbClr val="000000"/>
                </a:solidFill>
                <a:latin typeface="Century Gothic" panose="020B0502020202020204" pitchFamily="34" charset="0"/>
              </a:rPr>
              <a:t>erkennbar.</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Über </a:t>
            </a:r>
            <a:r>
              <a:rPr lang="de-DE" sz="1600" dirty="0">
                <a:solidFill>
                  <a:srgbClr val="000000"/>
                </a:solidFill>
                <a:latin typeface="Century Gothic" panose="020B0502020202020204" pitchFamily="34" charset="0"/>
              </a:rPr>
              <a:t>die </a:t>
            </a:r>
            <a:r>
              <a:rPr lang="de-DE" sz="1600" b="1">
                <a:solidFill>
                  <a:srgbClr val="000000"/>
                </a:solidFill>
                <a:latin typeface="Century Gothic" panose="020B0502020202020204" pitchFamily="34" charset="0"/>
              </a:rPr>
              <a:t>Risiken</a:t>
            </a:r>
            <a:r>
              <a:rPr lang="de-DE" sz="1600">
                <a:solidFill>
                  <a:srgbClr val="000000"/>
                </a:solidFill>
                <a:latin typeface="Century Gothic" panose="020B0502020202020204" pitchFamily="34" charset="0"/>
              </a:rPr>
              <a:t> haben die </a:t>
            </a:r>
            <a:r>
              <a:rPr lang="de-DE" sz="1600" b="1" dirty="0">
                <a:solidFill>
                  <a:srgbClr val="000000"/>
                </a:solidFill>
                <a:latin typeface="Century Gothic" panose="020B0502020202020204" pitchFamily="34" charset="0"/>
              </a:rPr>
              <a:t>gesetzlichen Vertreter </a:t>
            </a:r>
            <a:r>
              <a:rPr lang="de-DE" sz="1600" dirty="0">
                <a:solidFill>
                  <a:srgbClr val="000000"/>
                </a:solidFill>
                <a:latin typeface="Century Gothic" panose="020B0502020202020204" pitchFamily="34" charset="0"/>
              </a:rPr>
              <a:t>jedoch </a:t>
            </a:r>
            <a:r>
              <a:rPr lang="de-DE" sz="1600" b="1" dirty="0">
                <a:solidFill>
                  <a:srgbClr val="000000"/>
                </a:solidFill>
                <a:latin typeface="Century Gothic" panose="020B0502020202020204" pitchFamily="34" charset="0"/>
              </a:rPr>
              <a:t>hinreichend informiert</a:t>
            </a:r>
            <a:r>
              <a:rPr lang="de-DE" sz="1600" dirty="0">
                <a:solidFill>
                  <a:srgbClr val="000000"/>
                </a:solidFill>
                <a:latin typeface="Century Gothic" panose="020B0502020202020204" pitchFamily="34" charset="0"/>
              </a:rPr>
              <a:t>. </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Der Abschlussprüfer wird dann einen </a:t>
            </a:r>
            <a:r>
              <a:rPr lang="de-DE" sz="1600" b="1" dirty="0">
                <a:solidFill>
                  <a:srgbClr val="000000"/>
                </a:solidFill>
                <a:latin typeface="Century Gothic" panose="020B0502020202020204" pitchFamily="34" charset="0"/>
              </a:rPr>
              <a:t>nicht modifizierten Bestätigungsvermerk</a:t>
            </a:r>
            <a:r>
              <a:rPr lang="de-DE" sz="1600" dirty="0">
                <a:solidFill>
                  <a:srgbClr val="000000"/>
                </a:solidFill>
                <a:latin typeface="Century Gothic" panose="020B0502020202020204" pitchFamily="34" charset="0"/>
              </a:rPr>
              <a:t> erteilen. </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Im Bestätigungsvermerk ist auf </a:t>
            </a:r>
            <a:r>
              <a:rPr lang="de-DE" sz="1600" b="1" dirty="0">
                <a:solidFill>
                  <a:srgbClr val="000000"/>
                </a:solidFill>
                <a:latin typeface="Century Gothic" panose="020B0502020202020204" pitchFamily="34" charset="0"/>
              </a:rPr>
              <a:t>die bestandsgefährdenden Risiken gesondert</a:t>
            </a:r>
            <a:r>
              <a:rPr lang="de-DE" sz="1600" dirty="0">
                <a:solidFill>
                  <a:srgbClr val="000000"/>
                </a:solidFill>
                <a:latin typeface="Century Gothic" panose="020B0502020202020204" pitchFamily="34" charset="0"/>
              </a:rPr>
              <a:t> nach</a:t>
            </a:r>
            <a:br>
              <a:rPr lang="de-DE" sz="1600" dirty="0">
                <a:solidFill>
                  <a:srgbClr val="000000"/>
                </a:solidFill>
                <a:latin typeface="Century Gothic" panose="020B0502020202020204" pitchFamily="34" charset="0"/>
              </a:rPr>
            </a:br>
            <a:r>
              <a:rPr lang="de-DE" sz="1600" dirty="0">
                <a:solidFill>
                  <a:srgbClr val="000000"/>
                </a:solidFill>
                <a:latin typeface="Century Gothic" panose="020B0502020202020204" pitchFamily="34" charset="0"/>
              </a:rPr>
              <a:t>§ 322 Abs. 2 Satz 3 und 4 HGB </a:t>
            </a:r>
            <a:r>
              <a:rPr lang="de-DE" sz="1600" b="1" dirty="0">
                <a:solidFill>
                  <a:srgbClr val="000000"/>
                </a:solidFill>
                <a:latin typeface="Century Gothic" panose="020B0502020202020204" pitchFamily="34" charset="0"/>
              </a:rPr>
              <a:t>einzugehen</a:t>
            </a:r>
            <a:r>
              <a:rPr lang="de-DE" sz="1600" dirty="0">
                <a:solidFill>
                  <a:srgbClr val="000000"/>
                </a:solidFill>
                <a:latin typeface="Century Gothic" panose="020B0502020202020204" pitchFamily="34" charset="0"/>
              </a:rPr>
              <a:t>. </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In der Anlage 1 zum </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wird ein </a:t>
            </a:r>
            <a:r>
              <a:rPr lang="de-DE" sz="1600" b="1" dirty="0">
                <a:solidFill>
                  <a:srgbClr val="000000"/>
                </a:solidFill>
                <a:latin typeface="Century Gothic" panose="020B0502020202020204" pitchFamily="34" charset="0"/>
              </a:rPr>
              <a:t>Formulierungsbeispiel</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zu dem</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gesonderten </a:t>
            </a:r>
            <a:r>
              <a:rPr lang="de-DE" sz="1600" dirty="0">
                <a:solidFill>
                  <a:srgbClr val="000000"/>
                </a:solidFill>
                <a:latin typeface="Century Gothic" panose="020B0502020202020204" pitchFamily="34" charset="0"/>
              </a:rPr>
              <a:t>Abschnitt im Bestätigungsvermerk gegeben. Ein Hinweis im </a:t>
            </a:r>
            <a:r>
              <a:rPr lang="de-DE" sz="1600">
                <a:solidFill>
                  <a:srgbClr val="000000"/>
                </a:solidFill>
                <a:latin typeface="Century Gothic" panose="020B0502020202020204" pitchFamily="34" charset="0"/>
              </a:rPr>
              <a:t>Sinne von</a:t>
            </a:r>
            <a:br>
              <a:rPr lang="de-DE" sz="1600">
                <a:solidFill>
                  <a:srgbClr val="000000"/>
                </a:solidFill>
                <a:latin typeface="Century Gothic" panose="020B0502020202020204" pitchFamily="34" charset="0"/>
              </a:rPr>
            </a:br>
            <a:r>
              <a:rPr lang="de-DE" altLang="de-DE" sz="1600">
                <a:latin typeface="Century Gothic" pitchFamily="34" charset="0"/>
                <a:ea typeface="Verdana" pitchFamily="34" charset="0"/>
                <a:cs typeface="Verdana" pitchFamily="34" charset="0"/>
                <a:sym typeface="Wingdings" pitchFamily="2" charset="2"/>
              </a:rPr>
              <a:t>IDW </a:t>
            </a:r>
            <a:r>
              <a:rPr lang="de-DE" altLang="de-DE" sz="1600" dirty="0">
                <a:latin typeface="Century Gothic" pitchFamily="34" charset="0"/>
                <a:ea typeface="Verdana" pitchFamily="34" charset="0"/>
                <a:cs typeface="Verdana" pitchFamily="34" charset="0"/>
                <a:sym typeface="Wingdings" pitchFamily="2" charset="2"/>
              </a:rPr>
              <a:t>PS 406 n.F. (10.2021)</a:t>
            </a:r>
            <a:r>
              <a:rPr lang="de-DE" sz="1600" dirty="0">
                <a:solidFill>
                  <a:srgbClr val="000000"/>
                </a:solidFill>
                <a:latin typeface="Century Gothic" panose="020B0502020202020204" pitchFamily="34" charset="0"/>
              </a:rPr>
              <a:t> reicht nicht </a:t>
            </a:r>
            <a:r>
              <a:rPr lang="de-DE" sz="1600">
                <a:solidFill>
                  <a:srgbClr val="000000"/>
                </a:solidFill>
                <a:latin typeface="Century Gothic" panose="020B0502020202020204" pitchFamily="34" charset="0"/>
              </a:rPr>
              <a:t>aus.</a:t>
            </a:r>
          </a:p>
          <a:p>
            <a:pPr marL="0" indent="0">
              <a:lnSpc>
                <a:spcPct val="100000"/>
              </a:lnSpc>
              <a:spcBef>
                <a:spcPts val="0"/>
              </a:spcBef>
              <a:spcAft>
                <a:spcPts val="0"/>
              </a:spcAft>
              <a:defRPr/>
            </a:pPr>
            <a:endParaRPr lang="de-DE" sz="1600" dirty="0">
              <a:solidFill>
                <a:srgbClr val="000000"/>
              </a:solidFill>
              <a:latin typeface="Century Gothic" panose="020B0502020202020204" pitchFamily="34" charset="0"/>
            </a:endParaRPr>
          </a:p>
          <a:p>
            <a:pPr marL="0" indent="0">
              <a:lnSpc>
                <a:spcPct val="100000"/>
              </a:lnSpc>
              <a:spcBef>
                <a:spcPts val="600"/>
              </a:spcBef>
              <a:spcAft>
                <a:spcPts val="600"/>
              </a:spcAft>
              <a:defRPr/>
            </a:pPr>
            <a:r>
              <a:rPr lang="en-US"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Tz</a:t>
            </a:r>
            <a:r>
              <a:rPr lang="en-US" sz="1600" dirty="0">
                <a:solidFill>
                  <a:srgbClr val="000000"/>
                </a:solidFill>
                <a:latin typeface="Century Gothic" panose="020B0502020202020204" pitchFamily="34" charset="0"/>
              </a:rPr>
              <a:t>. 10, 49, A2)</a:t>
            </a:r>
            <a:endParaRPr lang="de-DE" sz="1600" dirty="0">
              <a:solidFill>
                <a:srgbClr val="000000"/>
              </a:solidFill>
              <a:latin typeface="Century Gothic" panose="020B0502020202020204" pitchFamily="34" charset="0"/>
            </a:endParaRPr>
          </a:p>
          <a:p>
            <a:pPr>
              <a:lnSpc>
                <a:spcPct val="100000"/>
              </a:lnSpc>
              <a:spcBef>
                <a:spcPts val="600"/>
              </a:spcBef>
              <a:spcAft>
                <a:spcPts val="600"/>
              </a:spcAft>
              <a:defRPr/>
            </a:pPr>
            <a:endParaRPr lang="de-DE" sz="1600" dirty="0">
              <a:solidFill>
                <a:srgbClr val="000000"/>
              </a:solidFill>
              <a:latin typeface="Century Gothic" panose="020B0502020202020204" pitchFamily="34" charset="0"/>
            </a:endParaRPr>
          </a:p>
          <a:p>
            <a:pPr marL="361950" indent="0">
              <a:lnSpc>
                <a:spcPct val="100000"/>
              </a:lnSpc>
              <a:spcBef>
                <a:spcPts val="600"/>
              </a:spcBef>
              <a:spcAft>
                <a:spcPts val="600"/>
              </a:spcAft>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defRPr/>
            </a:pPr>
            <a:endParaRPr lang="de-DE" altLang="de-DE" sz="1800" b="1" dirty="0">
              <a:solidFill>
                <a:srgbClr val="00B0F0"/>
              </a:solidFill>
              <a:latin typeface="Century Gothic" panose="020B0502020202020204" pitchFamily="34" charset="0"/>
              <a:cs typeface="Arial" charset="0"/>
            </a:endParaRPr>
          </a:p>
        </p:txBody>
      </p:sp>
      <p:sp>
        <p:nvSpPr>
          <p:cNvPr id="883716" name="Rectangle 2">
            <a:extLst>
              <a:ext uri="{FF2B5EF4-FFF2-40B4-BE49-F238E27FC236}">
                <a16:creationId xmlns:a16="http://schemas.microsoft.com/office/drawing/2014/main" id="{262B0B0C-1FA6-4D3E-80D4-F5D756163A13}"/>
              </a:ext>
            </a:extLst>
          </p:cNvPr>
          <p:cNvSpPr txBox="1">
            <a:spLocks/>
          </p:cNvSpPr>
          <p:nvPr/>
        </p:nvSpPr>
        <p:spPr bwMode="auto">
          <a:xfrm>
            <a:off x="1055290" y="1087240"/>
            <a:ext cx="108013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9.11.4 Fall 2: „Unsicherheit – wir stehen </a:t>
            </a:r>
            <a:r>
              <a:rPr lang="de-DE" altLang="de-DE" sz="1600" b="1">
                <a:solidFill>
                  <a:srgbClr val="00B0F0"/>
                </a:solidFill>
                <a:latin typeface="Century Gothic" panose="020B0502020202020204" pitchFamily="34" charset="0"/>
              </a:rPr>
              <a:t>dazu - </a:t>
            </a:r>
            <a:r>
              <a:rPr lang="de-DE" altLang="de-DE" sz="1600" b="1" dirty="0">
                <a:solidFill>
                  <a:srgbClr val="00B0F0"/>
                </a:solidFill>
                <a:latin typeface="Century Gothic" panose="020B0502020202020204" pitchFamily="34" charset="0"/>
              </a:rPr>
              <a:t>GmbH“</a:t>
            </a:r>
          </a:p>
        </p:txBody>
      </p:sp>
      <p:sp>
        <p:nvSpPr>
          <p:cNvPr id="8" name="Textfeld 1">
            <a:extLst>
              <a:ext uri="{FF2B5EF4-FFF2-40B4-BE49-F238E27FC236}">
                <a16:creationId xmlns:a16="http://schemas.microsoft.com/office/drawing/2014/main" id="{00994636-EBBB-447C-87C5-CB93499A10D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4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AD2D3475-83ED-461F-BF97-5ABD13EDB3E8}"/>
              </a:ext>
            </a:extLst>
          </p:cNvPr>
          <p:cNvSpPr txBox="1">
            <a:spLocks/>
          </p:cNvSpPr>
          <p:nvPr/>
        </p:nvSpPr>
        <p:spPr bwMode="auto">
          <a:xfrm>
            <a:off x="865294" y="1124744"/>
            <a:ext cx="109362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tabLst>
                <a:tab pos="714375" algn="l"/>
              </a:tabLst>
              <a:defRPr/>
            </a:pPr>
            <a:r>
              <a:rPr lang="de-DE" sz="1600" dirty="0">
                <a:solidFill>
                  <a:srgbClr val="000000"/>
                </a:solidFill>
                <a:latin typeface="Century Gothic" panose="020B0502020202020204" pitchFamily="34" charset="0"/>
              </a:rPr>
              <a:t>Zwar wird in dem Fall die </a:t>
            </a:r>
            <a:r>
              <a:rPr lang="de-DE" sz="1600" b="1" dirty="0">
                <a:solidFill>
                  <a:srgbClr val="000000"/>
                </a:solidFill>
                <a:latin typeface="Century Gothic" panose="020B0502020202020204" pitchFamily="34" charset="0"/>
              </a:rPr>
              <a:t>Fortführungsannahme</a:t>
            </a:r>
            <a:r>
              <a:rPr lang="de-DE" sz="1600" dirty="0">
                <a:solidFill>
                  <a:srgbClr val="000000"/>
                </a:solidFill>
                <a:latin typeface="Century Gothic" panose="020B0502020202020204" pitchFamily="34" charset="0"/>
              </a:rPr>
              <a:t> durch die gesetzlichen </a:t>
            </a:r>
            <a:r>
              <a:rPr lang="de-DE" sz="1600">
                <a:solidFill>
                  <a:srgbClr val="000000"/>
                </a:solidFill>
                <a:latin typeface="Century Gothic" panose="020B0502020202020204" pitchFamily="34" charset="0"/>
              </a:rPr>
              <a:t>Vertreter </a:t>
            </a:r>
            <a:r>
              <a:rPr lang="de-DE" sz="1600" b="1">
                <a:solidFill>
                  <a:srgbClr val="000000"/>
                </a:solidFill>
                <a:latin typeface="Century Gothic" panose="020B0502020202020204" pitchFamily="34" charset="0"/>
              </a:rPr>
              <a:t>zutreffend</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angenommen</a:t>
            </a:r>
            <a:r>
              <a:rPr lang="de-DE" sz="1600" dirty="0">
                <a:solidFill>
                  <a:srgbClr val="000000"/>
                </a:solidFill>
                <a:latin typeface="Century Gothic" panose="020B0502020202020204" pitchFamily="34" charset="0"/>
              </a:rPr>
              <a:t>, allerdings sind die zu machenden </a:t>
            </a:r>
            <a:r>
              <a:rPr lang="de-DE" sz="1600" b="1" dirty="0">
                <a:solidFill>
                  <a:srgbClr val="000000"/>
                </a:solidFill>
                <a:latin typeface="Century Gothic" panose="020B0502020202020204" pitchFamily="34" charset="0"/>
              </a:rPr>
              <a:t>Angaben nicht angemessen</a:t>
            </a:r>
            <a:r>
              <a:rPr lang="de-DE" sz="1600" dirty="0">
                <a:solidFill>
                  <a:srgbClr val="000000"/>
                </a:solidFill>
                <a:latin typeface="Century Gothic" panose="020B0502020202020204" pitchFamily="34" charset="0"/>
              </a:rPr>
              <a:t>.</a:t>
            </a:r>
          </a:p>
          <a:p>
            <a:pPr marL="442913" indent="-261938">
              <a:lnSpc>
                <a:spcPct val="100000"/>
              </a:lnSpc>
              <a:spcBef>
                <a:spcPts val="600"/>
              </a:spcBef>
              <a:spcAft>
                <a:spcPts val="600"/>
              </a:spcAft>
              <a:buFont typeface="Arial" panose="020B0604020202020204" pitchFamily="34" charset="0"/>
              <a:buChar char="•"/>
              <a:tabLst>
                <a:tab pos="714375" algn="l"/>
              </a:tabLst>
              <a:defRPr/>
            </a:pPr>
            <a:r>
              <a:rPr lang="de-DE" sz="1600" dirty="0">
                <a:solidFill>
                  <a:srgbClr val="000000"/>
                </a:solidFill>
                <a:latin typeface="Century Gothic" panose="020B0502020202020204" pitchFamily="34" charset="0"/>
              </a:rPr>
              <a:t>Der Abschlussprüfer wird dann </a:t>
            </a:r>
            <a:r>
              <a:rPr lang="de-DE" sz="1600" b="1" dirty="0">
                <a:solidFill>
                  <a:srgbClr val="000000"/>
                </a:solidFill>
                <a:latin typeface="Century Gothic" panose="020B0502020202020204" pitchFamily="34" charset="0"/>
              </a:rPr>
              <a:t>grundsätzlich</a:t>
            </a:r>
            <a:r>
              <a:rPr lang="de-DE" sz="1600" dirty="0">
                <a:solidFill>
                  <a:srgbClr val="000000"/>
                </a:solidFill>
                <a:latin typeface="Century Gothic" panose="020B0502020202020204" pitchFamily="34" charset="0"/>
              </a:rPr>
              <a:t> den </a:t>
            </a:r>
            <a:r>
              <a:rPr lang="de-DE" sz="1600" b="1" dirty="0">
                <a:solidFill>
                  <a:srgbClr val="000000"/>
                </a:solidFill>
                <a:latin typeface="Century Gothic" panose="020B0502020202020204" pitchFamily="34" charset="0"/>
              </a:rPr>
              <a:t>Bestätigungsvermerk</a:t>
            </a:r>
            <a:r>
              <a:rPr lang="de-DE" sz="1600" dirty="0">
                <a:solidFill>
                  <a:srgbClr val="000000"/>
                </a:solidFill>
                <a:latin typeface="Century Gothic" panose="020B0502020202020204" pitchFamily="34" charset="0"/>
              </a:rPr>
              <a:t> je </a:t>
            </a:r>
            <a:r>
              <a:rPr lang="de-DE" sz="1600">
                <a:solidFill>
                  <a:srgbClr val="000000"/>
                </a:solidFill>
                <a:latin typeface="Century Gothic" panose="020B0502020202020204" pitchFamily="34" charset="0"/>
              </a:rPr>
              <a:t>nach Reichweite</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des </a:t>
            </a:r>
            <a:r>
              <a:rPr lang="de-DE" sz="1600" dirty="0">
                <a:solidFill>
                  <a:srgbClr val="000000"/>
                </a:solidFill>
                <a:latin typeface="Century Gothic" panose="020B0502020202020204" pitchFamily="34" charset="0"/>
              </a:rPr>
              <a:t>Mangels entweder </a:t>
            </a:r>
            <a:r>
              <a:rPr lang="de-DE" sz="1600" b="1" dirty="0">
                <a:solidFill>
                  <a:srgbClr val="000000"/>
                </a:solidFill>
                <a:latin typeface="Century Gothic" panose="020B0502020202020204" pitchFamily="34" charset="0"/>
              </a:rPr>
              <a:t>einschränken</a:t>
            </a:r>
            <a:r>
              <a:rPr lang="de-DE" sz="1600" dirty="0">
                <a:solidFill>
                  <a:srgbClr val="000000"/>
                </a:solidFill>
                <a:latin typeface="Century Gothic" panose="020B0502020202020204" pitchFamily="34" charset="0"/>
              </a:rPr>
              <a:t> oder </a:t>
            </a:r>
            <a:r>
              <a:rPr lang="de-DE" sz="1600" b="1" dirty="0">
                <a:solidFill>
                  <a:srgbClr val="000000"/>
                </a:solidFill>
                <a:latin typeface="Century Gothic" panose="020B0502020202020204" pitchFamily="34" charset="0"/>
              </a:rPr>
              <a:t>versagen</a:t>
            </a:r>
            <a:r>
              <a:rPr lang="de-DE" sz="1600" dirty="0">
                <a:solidFill>
                  <a:srgbClr val="000000"/>
                </a:solidFill>
                <a:latin typeface="Century Gothic" panose="020B0502020202020204" pitchFamily="34" charset="0"/>
              </a:rPr>
              <a:t>. </a:t>
            </a:r>
          </a:p>
          <a:p>
            <a:pPr marL="449263" indent="-268288">
              <a:lnSpc>
                <a:spcPct val="100000"/>
              </a:lnSpc>
              <a:spcBef>
                <a:spcPts val="600"/>
              </a:spcBef>
              <a:spcAft>
                <a:spcPts val="600"/>
              </a:spcAft>
              <a:buFont typeface="Arial" panose="020B0604020202020204" pitchFamily="34" charset="0"/>
              <a:buChar char="•"/>
              <a:tabLst>
                <a:tab pos="180975" algn="l"/>
              </a:tabLst>
              <a:defRPr/>
            </a:pPr>
            <a:r>
              <a:rPr lang="de-DE" sz="1600" dirty="0">
                <a:solidFill>
                  <a:srgbClr val="000000"/>
                </a:solidFill>
                <a:latin typeface="Century Gothic" panose="020B0502020202020204" pitchFamily="34" charset="0"/>
              </a:rPr>
              <a:t>In einem </a:t>
            </a:r>
            <a:r>
              <a:rPr lang="de-DE" sz="1600" b="1" dirty="0">
                <a:solidFill>
                  <a:srgbClr val="000000"/>
                </a:solidFill>
                <a:latin typeface="Century Gothic" panose="020B0502020202020204" pitchFamily="34" charset="0"/>
              </a:rPr>
              <a:t>Ausnahmefall</a:t>
            </a:r>
            <a:r>
              <a:rPr lang="de-DE" sz="1600" dirty="0">
                <a:solidFill>
                  <a:srgbClr val="000000"/>
                </a:solidFill>
                <a:latin typeface="Century Gothic" panose="020B0502020202020204" pitchFamily="34" charset="0"/>
              </a:rPr>
              <a:t> von </a:t>
            </a:r>
            <a:r>
              <a:rPr lang="de-DE" sz="1600" b="1" dirty="0">
                <a:solidFill>
                  <a:srgbClr val="000000"/>
                </a:solidFill>
                <a:latin typeface="Century Gothic" panose="020B0502020202020204" pitchFamily="34" charset="0"/>
              </a:rPr>
              <a:t>mehreren</a:t>
            </a:r>
            <a:r>
              <a:rPr lang="de-DE" sz="1600" dirty="0">
                <a:solidFill>
                  <a:srgbClr val="000000"/>
                </a:solidFill>
                <a:latin typeface="Century Gothic" panose="020B0502020202020204" pitchFamily="34" charset="0"/>
              </a:rPr>
              <a:t> als Ganzes wesentlichen </a:t>
            </a:r>
            <a:r>
              <a:rPr lang="de-DE" sz="1600" b="1" dirty="0">
                <a:solidFill>
                  <a:srgbClr val="000000"/>
                </a:solidFill>
                <a:latin typeface="Century Gothic" panose="020B0502020202020204" pitchFamily="34" charset="0"/>
              </a:rPr>
              <a:t>Unsicherheiten</a:t>
            </a:r>
            <a:r>
              <a:rPr lang="de-DE" sz="1600">
                <a:solidFill>
                  <a:srgbClr val="000000"/>
                </a:solidFill>
                <a:latin typeface="Century Gothic" panose="020B0502020202020204" pitchFamily="34" charset="0"/>
              </a:rPr>
              <a:t>, kann</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aufgrund </a:t>
            </a:r>
            <a:r>
              <a:rPr lang="de-DE" sz="1600" dirty="0">
                <a:solidFill>
                  <a:srgbClr val="000000"/>
                </a:solidFill>
                <a:latin typeface="Century Gothic" panose="020B0502020202020204" pitchFamily="34" charset="0"/>
              </a:rPr>
              <a:t>möglicher </a:t>
            </a:r>
            <a:r>
              <a:rPr lang="de-DE" sz="1600" b="1" dirty="0">
                <a:solidFill>
                  <a:srgbClr val="000000"/>
                </a:solidFill>
                <a:latin typeface="Century Gothic" panose="020B0502020202020204" pitchFamily="34" charset="0"/>
              </a:rPr>
              <a:t>Wechselwirkungen</a:t>
            </a:r>
            <a:r>
              <a:rPr lang="de-DE" sz="1600" dirty="0">
                <a:solidFill>
                  <a:srgbClr val="000000"/>
                </a:solidFill>
                <a:latin typeface="Century Gothic" panose="020B0502020202020204" pitchFamily="34" charset="0"/>
              </a:rPr>
              <a:t> auch die </a:t>
            </a:r>
            <a:r>
              <a:rPr lang="de-DE" sz="1600" b="1" dirty="0">
                <a:solidFill>
                  <a:srgbClr val="000000"/>
                </a:solidFill>
                <a:latin typeface="Century Gothic" panose="020B0502020202020204" pitchFamily="34" charset="0"/>
              </a:rPr>
              <a:t>Nichtabgabe </a:t>
            </a:r>
            <a:r>
              <a:rPr lang="de-DE" sz="1600" b="1">
                <a:solidFill>
                  <a:srgbClr val="000000"/>
                </a:solidFill>
                <a:latin typeface="Century Gothic" panose="020B0502020202020204" pitchFamily="34" charset="0"/>
              </a:rPr>
              <a:t>des Bestätigungsvermerks</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in </a:t>
            </a:r>
            <a:r>
              <a:rPr lang="de-DE" sz="1600" dirty="0">
                <a:solidFill>
                  <a:srgbClr val="000000"/>
                </a:solidFill>
                <a:latin typeface="Century Gothic" panose="020B0502020202020204" pitchFamily="34" charset="0"/>
              </a:rPr>
              <a:t>Frage </a:t>
            </a:r>
            <a:r>
              <a:rPr lang="de-DE" sz="1600">
                <a:solidFill>
                  <a:srgbClr val="000000"/>
                </a:solidFill>
                <a:latin typeface="Century Gothic" panose="020B0502020202020204" pitchFamily="34" charset="0"/>
              </a:rPr>
              <a:t>kommen.</a:t>
            </a:r>
          </a:p>
          <a:p>
            <a:pPr marL="180975" indent="0">
              <a:lnSpc>
                <a:spcPct val="100000"/>
              </a:lnSpc>
              <a:spcBef>
                <a:spcPts val="0"/>
              </a:spcBef>
              <a:spcAft>
                <a:spcPts val="0"/>
              </a:spcAft>
              <a:tabLst>
                <a:tab pos="180975" algn="l"/>
              </a:tabLst>
              <a:defRPr/>
            </a:pP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t>
            </a:r>
            <a:r>
              <a:rPr lang="de-DE" sz="1600">
                <a:latin typeface="Century Gothic" panose="020B0502020202020204" pitchFamily="34" charset="0"/>
              </a:rPr>
              <a:t>IDW </a:t>
            </a:r>
            <a:r>
              <a:rPr lang="de-DE" sz="1600" dirty="0">
                <a:latin typeface="Century Gothic" panose="020B0502020202020204" pitchFamily="34" charset="0"/>
              </a:rPr>
              <a:t>PS 270 n.F. (10.2021)</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Tz</a:t>
            </a:r>
            <a:r>
              <a:rPr lang="en-US" sz="1600" dirty="0">
                <a:solidFill>
                  <a:srgbClr val="000000"/>
                </a:solidFill>
                <a:latin typeface="Century Gothic" panose="020B0502020202020204" pitchFamily="34" charset="0"/>
              </a:rPr>
              <a:t>. 31, A40 f.)</a:t>
            </a:r>
          </a:p>
          <a:p>
            <a:pPr marL="0" indent="0">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marL="180975" indent="0">
              <a:lnSpc>
                <a:spcPct val="100000"/>
              </a:lnSpc>
              <a:spcBef>
                <a:spcPts val="600"/>
              </a:spcBef>
              <a:spcAft>
                <a:spcPts val="600"/>
              </a:spcAft>
              <a:tabLst>
                <a:tab pos="714375" algn="l"/>
              </a:tabLst>
              <a:defRPr/>
            </a:pPr>
            <a:endParaRPr lang="de-DE" sz="1000">
              <a:solidFill>
                <a:srgbClr val="000000"/>
              </a:solidFill>
              <a:latin typeface="Century Gothic" panose="020B0502020202020204" pitchFamily="34" charset="0"/>
            </a:endParaRPr>
          </a:p>
          <a:p>
            <a:pPr marL="180975" indent="0">
              <a:lnSpc>
                <a:spcPct val="100000"/>
              </a:lnSpc>
              <a:spcBef>
                <a:spcPts val="600"/>
              </a:spcBef>
              <a:spcAft>
                <a:spcPts val="600"/>
              </a:spcAft>
              <a:tabLst>
                <a:tab pos="714375" algn="l"/>
              </a:tabLst>
              <a:defRPr/>
            </a:pPr>
            <a:r>
              <a:rPr lang="de-DE" sz="1600">
                <a:solidFill>
                  <a:srgbClr val="000000"/>
                </a:solidFill>
                <a:latin typeface="Century Gothic" panose="020B0502020202020204" pitchFamily="34" charset="0"/>
              </a:rPr>
              <a:t>Die </a:t>
            </a:r>
            <a:r>
              <a:rPr lang="de-DE" sz="1600" dirty="0">
                <a:solidFill>
                  <a:srgbClr val="000000"/>
                </a:solidFill>
                <a:latin typeface="Century Gothic" panose="020B0502020202020204" pitchFamily="34" charset="0"/>
              </a:rPr>
              <a:t>gesetzlichen Vertreter sind </a:t>
            </a:r>
            <a:r>
              <a:rPr lang="de-DE" sz="1600" b="1" dirty="0">
                <a:solidFill>
                  <a:srgbClr val="000000"/>
                </a:solidFill>
                <a:latin typeface="Century Gothic" panose="020B0502020202020204" pitchFamily="34" charset="0"/>
              </a:rPr>
              <a:t>zutreffend</a:t>
            </a:r>
            <a:r>
              <a:rPr lang="de-DE" sz="1600" dirty="0">
                <a:solidFill>
                  <a:srgbClr val="000000"/>
                </a:solidFill>
                <a:latin typeface="Century Gothic" panose="020B0502020202020204" pitchFamily="34" charset="0"/>
              </a:rPr>
              <a:t> von der </a:t>
            </a:r>
            <a:r>
              <a:rPr lang="de-DE" sz="1600" b="1" dirty="0">
                <a:solidFill>
                  <a:srgbClr val="000000"/>
                </a:solidFill>
                <a:latin typeface="Century Gothic" panose="020B0502020202020204" pitchFamily="34" charset="0"/>
              </a:rPr>
              <a:t>Nichtfortführungsannahme</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ausgegangen.</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Sie </a:t>
            </a:r>
            <a:r>
              <a:rPr lang="de-DE" sz="1600" dirty="0">
                <a:solidFill>
                  <a:srgbClr val="000000"/>
                </a:solidFill>
                <a:latin typeface="Century Gothic" panose="020B0502020202020204" pitchFamily="34" charset="0"/>
              </a:rPr>
              <a:t>haben das auch </a:t>
            </a:r>
            <a:r>
              <a:rPr lang="de-DE" sz="1600" b="1" dirty="0">
                <a:solidFill>
                  <a:srgbClr val="000000"/>
                </a:solidFill>
                <a:latin typeface="Century Gothic" panose="020B0502020202020204" pitchFamily="34" charset="0"/>
              </a:rPr>
              <a:t>angemessen</a:t>
            </a:r>
            <a:r>
              <a:rPr lang="de-DE" sz="1600" dirty="0">
                <a:solidFill>
                  <a:srgbClr val="000000"/>
                </a:solidFill>
                <a:latin typeface="Century Gothic" panose="020B0502020202020204" pitchFamily="34" charset="0"/>
              </a:rPr>
              <a:t> im Jahresabschluss und ggf. im Lagebericht </a:t>
            </a:r>
            <a:r>
              <a:rPr lang="de-DE" sz="1600" b="1" dirty="0">
                <a:solidFill>
                  <a:srgbClr val="000000"/>
                </a:solidFill>
                <a:latin typeface="Century Gothic" panose="020B0502020202020204" pitchFamily="34" charset="0"/>
              </a:rPr>
              <a:t>dokumentiert</a:t>
            </a:r>
            <a:r>
              <a:rPr lang="de-DE" sz="1600" dirty="0">
                <a:solidFill>
                  <a:srgbClr val="000000"/>
                </a:solidFill>
                <a:latin typeface="Century Gothic" panose="020B0502020202020204" pitchFamily="34" charset="0"/>
              </a:rPr>
              <a:t>.</a:t>
            </a:r>
          </a:p>
          <a:p>
            <a:pPr marL="442913" indent="-261938">
              <a:lnSpc>
                <a:spcPct val="100000"/>
              </a:lnSpc>
              <a:spcBef>
                <a:spcPts val="600"/>
              </a:spcBef>
              <a:spcAft>
                <a:spcPts val="600"/>
              </a:spcAft>
              <a:buFont typeface="Arial" panose="020B0604020202020204" pitchFamily="34" charset="0"/>
              <a:buChar char="•"/>
              <a:tabLst>
                <a:tab pos="714375" algn="l"/>
              </a:tabLst>
              <a:defRPr/>
            </a:pPr>
            <a:r>
              <a:rPr lang="de-DE" sz="1600" dirty="0">
                <a:solidFill>
                  <a:srgbClr val="000000"/>
                </a:solidFill>
                <a:latin typeface="Century Gothic" panose="020B0502020202020204" pitchFamily="34" charset="0"/>
              </a:rPr>
              <a:t>Der Abschlussprüfer wird einen </a:t>
            </a:r>
            <a:r>
              <a:rPr lang="de-DE" sz="1600" b="1" dirty="0">
                <a:solidFill>
                  <a:srgbClr val="000000"/>
                </a:solidFill>
                <a:latin typeface="Century Gothic" panose="020B0502020202020204" pitchFamily="34" charset="0"/>
              </a:rPr>
              <a:t>nicht modifizierten Bestätigungsvermerk</a:t>
            </a:r>
            <a:r>
              <a:rPr lang="de-DE" sz="1600" dirty="0">
                <a:solidFill>
                  <a:srgbClr val="000000"/>
                </a:solidFill>
                <a:latin typeface="Century Gothic" panose="020B0502020202020204" pitchFamily="34" charset="0"/>
              </a:rPr>
              <a:t> erteilen.</a:t>
            </a:r>
          </a:p>
          <a:p>
            <a:pPr marL="442913" indent="-261938">
              <a:lnSpc>
                <a:spcPct val="100000"/>
              </a:lnSpc>
              <a:spcBef>
                <a:spcPts val="600"/>
              </a:spcBef>
              <a:spcAft>
                <a:spcPts val="600"/>
              </a:spcAft>
              <a:buFont typeface="Arial" panose="020B0604020202020204" pitchFamily="34" charset="0"/>
              <a:buChar char="•"/>
              <a:tabLst>
                <a:tab pos="714375" algn="l"/>
              </a:tabLst>
              <a:defRPr/>
            </a:pPr>
            <a:r>
              <a:rPr lang="de-DE" sz="1600" dirty="0">
                <a:solidFill>
                  <a:srgbClr val="000000"/>
                </a:solidFill>
                <a:latin typeface="Century Gothic" panose="020B0502020202020204" pitchFamily="34" charset="0"/>
              </a:rPr>
              <a:t>Es ist ein </a:t>
            </a:r>
            <a:r>
              <a:rPr lang="de-DE" sz="1600" b="1" dirty="0">
                <a:solidFill>
                  <a:srgbClr val="000000"/>
                </a:solidFill>
                <a:latin typeface="Century Gothic" panose="020B0502020202020204" pitchFamily="34" charset="0"/>
              </a:rPr>
              <a:t>Hinweis</a:t>
            </a:r>
            <a:r>
              <a:rPr lang="de-DE" sz="1600" dirty="0">
                <a:solidFill>
                  <a:srgbClr val="000000"/>
                </a:solidFill>
                <a:latin typeface="Century Gothic" panose="020B0502020202020204" pitchFamily="34" charset="0"/>
              </a:rPr>
              <a:t> nach </a:t>
            </a:r>
            <a:r>
              <a:rPr lang="de-DE" altLang="de-DE" sz="1600" dirty="0">
                <a:latin typeface="Century Gothic" pitchFamily="34" charset="0"/>
                <a:ea typeface="Verdana" pitchFamily="34" charset="0"/>
                <a:cs typeface="Verdana" pitchFamily="34" charset="0"/>
                <a:sym typeface="Wingdings" pitchFamily="2" charset="2"/>
              </a:rPr>
              <a:t>IDW PS 406 n.F. (10.2021)</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erforderlich</a:t>
            </a:r>
            <a:r>
              <a:rPr lang="de-DE" sz="1600" dirty="0">
                <a:solidFill>
                  <a:srgbClr val="000000"/>
                </a:solidFill>
                <a:latin typeface="Century Gothic" panose="020B0502020202020204" pitchFamily="34" charset="0"/>
              </a:rPr>
              <a:t>, in der auf die Aufgabe der Fortführungsannahme hingewiesen wird. Außerdem sollte </a:t>
            </a:r>
            <a:r>
              <a:rPr lang="de-DE" sz="1600" b="1" dirty="0">
                <a:solidFill>
                  <a:srgbClr val="000000"/>
                </a:solidFill>
                <a:latin typeface="Century Gothic" panose="020B0502020202020204" pitchFamily="34" charset="0"/>
              </a:rPr>
              <a:t>auf</a:t>
            </a:r>
            <a:r>
              <a:rPr lang="de-DE" sz="1600" dirty="0">
                <a:solidFill>
                  <a:srgbClr val="000000"/>
                </a:solidFill>
                <a:latin typeface="Century Gothic" panose="020B0502020202020204" pitchFamily="34" charset="0"/>
              </a:rPr>
              <a:t> die </a:t>
            </a:r>
            <a:r>
              <a:rPr lang="de-DE" sz="1600" b="1" dirty="0">
                <a:solidFill>
                  <a:srgbClr val="000000"/>
                </a:solidFill>
                <a:latin typeface="Century Gothic" panose="020B0502020202020204" pitchFamily="34" charset="0"/>
              </a:rPr>
              <a:t>Darstellung</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im </a:t>
            </a:r>
            <a:r>
              <a:rPr lang="de-DE" sz="1600" b="1">
                <a:solidFill>
                  <a:srgbClr val="000000"/>
                </a:solidFill>
                <a:latin typeface="Century Gothic" panose="020B0502020202020204" pitchFamily="34" charset="0"/>
              </a:rPr>
              <a:t>Abschluss</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und </a:t>
            </a:r>
            <a:r>
              <a:rPr lang="de-DE" sz="1600" dirty="0">
                <a:solidFill>
                  <a:srgbClr val="000000"/>
                </a:solidFill>
                <a:latin typeface="Century Gothic" panose="020B0502020202020204" pitchFamily="34" charset="0"/>
              </a:rPr>
              <a:t>ggf. im </a:t>
            </a:r>
            <a:r>
              <a:rPr lang="de-DE" sz="1600" b="1" dirty="0">
                <a:solidFill>
                  <a:srgbClr val="000000"/>
                </a:solidFill>
                <a:latin typeface="Century Gothic" panose="020B0502020202020204" pitchFamily="34" charset="0"/>
              </a:rPr>
              <a:t>Lagebericht</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Bezug</a:t>
            </a:r>
            <a:r>
              <a:rPr lang="de-DE" sz="1600" dirty="0">
                <a:solidFill>
                  <a:srgbClr val="000000"/>
                </a:solidFill>
                <a:latin typeface="Century Gothic" panose="020B0502020202020204" pitchFamily="34" charset="0"/>
              </a:rPr>
              <a:t> genommen werden.</a:t>
            </a:r>
          </a:p>
          <a:p>
            <a:pPr>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marL="361950" indent="0">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tabLst>
                <a:tab pos="714375" algn="l"/>
              </a:tabLst>
              <a:defRPr/>
            </a:pPr>
            <a:endParaRPr lang="de-DE" altLang="de-DE" sz="1600" b="1" dirty="0">
              <a:solidFill>
                <a:srgbClr val="00B0F0"/>
              </a:solidFill>
              <a:latin typeface="Century Gothic" panose="020B0502020202020204" pitchFamily="34" charset="0"/>
              <a:cs typeface="Arial" charset="0"/>
            </a:endParaRPr>
          </a:p>
        </p:txBody>
      </p:sp>
      <p:sp>
        <p:nvSpPr>
          <p:cNvPr id="885766" name="Rectangle 2">
            <a:extLst>
              <a:ext uri="{FF2B5EF4-FFF2-40B4-BE49-F238E27FC236}">
                <a16:creationId xmlns:a16="http://schemas.microsoft.com/office/drawing/2014/main" id="{C6A582B3-D250-442E-A497-8403276EC847}"/>
              </a:ext>
            </a:extLst>
          </p:cNvPr>
          <p:cNvSpPr txBox="1">
            <a:spLocks/>
          </p:cNvSpPr>
          <p:nvPr/>
        </p:nvSpPr>
        <p:spPr bwMode="auto">
          <a:xfrm>
            <a:off x="1055290" y="764704"/>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9.11.5 Fall 3: „Wir wissen es, schweigen aber </a:t>
            </a:r>
            <a:r>
              <a:rPr lang="de-DE" altLang="de-DE" sz="1600" b="1">
                <a:solidFill>
                  <a:srgbClr val="00B0F0"/>
                </a:solidFill>
                <a:latin typeface="Century Gothic" panose="020B0502020202020204" pitchFamily="34" charset="0"/>
              </a:rPr>
              <a:t>lieber - </a:t>
            </a:r>
            <a:r>
              <a:rPr lang="de-DE" altLang="de-DE" sz="1600" b="1" dirty="0">
                <a:solidFill>
                  <a:srgbClr val="00B0F0"/>
                </a:solidFill>
                <a:latin typeface="Century Gothic" panose="020B0502020202020204" pitchFamily="34" charset="0"/>
              </a:rPr>
              <a:t>GmbH“</a:t>
            </a:r>
          </a:p>
        </p:txBody>
      </p:sp>
      <p:sp>
        <p:nvSpPr>
          <p:cNvPr id="8" name="Textfeld 1">
            <a:extLst>
              <a:ext uri="{FF2B5EF4-FFF2-40B4-BE49-F238E27FC236}">
                <a16:creationId xmlns:a16="http://schemas.microsoft.com/office/drawing/2014/main" id="{5626CD8F-3640-44CE-A5D5-3102FE54D5B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Rectangle 2">
            <a:extLst>
              <a:ext uri="{FF2B5EF4-FFF2-40B4-BE49-F238E27FC236}">
                <a16:creationId xmlns:a16="http://schemas.microsoft.com/office/drawing/2014/main" id="{6DCAACFE-1399-49DE-9A06-90C3D1D7E69C}"/>
              </a:ext>
            </a:extLst>
          </p:cNvPr>
          <p:cNvSpPr txBox="1">
            <a:spLocks/>
          </p:cNvSpPr>
          <p:nvPr/>
        </p:nvSpPr>
        <p:spPr bwMode="auto">
          <a:xfrm>
            <a:off x="1055290" y="4102406"/>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defRPr/>
            </a:pPr>
            <a:r>
              <a:rPr lang="de-DE" altLang="de-DE" sz="1600" b="1">
                <a:solidFill>
                  <a:srgbClr val="00B0F0"/>
                </a:solidFill>
                <a:latin typeface="Century Gothic" panose="020B0502020202020204" pitchFamily="34" charset="0"/>
                <a:cs typeface="Arial" charset="0"/>
              </a:rPr>
              <a:t>9.11.6 Fall 4: „Ende bekannt – Ende benannt - GmbH“</a:t>
            </a:r>
            <a:endParaRPr lang="de-DE" altLang="de-DE" sz="1600" b="1" dirty="0">
              <a:solidFill>
                <a:srgbClr val="00B0F0"/>
              </a:solidFill>
              <a:latin typeface="Century Gothic" panose="020B0502020202020204" pitchFamily="34" charset="0"/>
              <a:cs typeface="Arial"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440" y="104491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2.4.1 Funktionsprüfungen</a:t>
            </a:r>
          </a:p>
        </p:txBody>
      </p:sp>
      <p:sp>
        <p:nvSpPr>
          <p:cNvPr id="41" name="Rectangle 2">
            <a:extLst>
              <a:ext uri="{FF2B5EF4-FFF2-40B4-BE49-F238E27FC236}">
                <a16:creationId xmlns:a16="http://schemas.microsoft.com/office/drawing/2014/main" id="{7E9FD575-E51E-48D2-8896-7E37813BD7DD}"/>
              </a:ext>
            </a:extLst>
          </p:cNvPr>
          <p:cNvSpPr txBox="1">
            <a:spLocks/>
          </p:cNvSpPr>
          <p:nvPr/>
        </p:nvSpPr>
        <p:spPr bwMode="auto">
          <a:xfrm>
            <a:off x="1055440" y="65687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2.4 Reaktionen auf die beurteilten Risiken wesentlicher falscher Darstellungen</a:t>
            </a:r>
          </a:p>
        </p:txBody>
      </p:sp>
      <p:graphicFrame>
        <p:nvGraphicFramePr>
          <p:cNvPr id="62" name="Tabelle 61">
            <a:extLst>
              <a:ext uri="{FF2B5EF4-FFF2-40B4-BE49-F238E27FC236}">
                <a16:creationId xmlns:a16="http://schemas.microsoft.com/office/drawing/2014/main" id="{52A7C19B-927C-4FCB-B6DC-8D2FDC158CBA}"/>
              </a:ext>
            </a:extLst>
          </p:cNvPr>
          <p:cNvGraphicFramePr>
            <a:graphicFrameLocks noGrp="1"/>
          </p:cNvGraphicFramePr>
          <p:nvPr>
            <p:extLst>
              <p:ext uri="{D42A27DB-BD31-4B8C-83A1-F6EECF244321}">
                <p14:modId xmlns:p14="http://schemas.microsoft.com/office/powerpoint/2010/main" val="176772502"/>
              </p:ext>
            </p:extLst>
          </p:nvPr>
        </p:nvGraphicFramePr>
        <p:xfrm>
          <a:off x="1442950" y="1772816"/>
          <a:ext cx="8360890" cy="4074816"/>
        </p:xfrm>
        <a:graphic>
          <a:graphicData uri="http://schemas.openxmlformats.org/drawingml/2006/table">
            <a:tbl>
              <a:tblPr firstRow="1" bandRow="1">
                <a:tableStyleId>{5C22544A-7EE6-4342-B048-85BDC9FD1C3A}</a:tableStyleId>
              </a:tblPr>
              <a:tblGrid>
                <a:gridCol w="4180445">
                  <a:extLst>
                    <a:ext uri="{9D8B030D-6E8A-4147-A177-3AD203B41FA5}">
                      <a16:colId xmlns:a16="http://schemas.microsoft.com/office/drawing/2014/main" val="738529146"/>
                    </a:ext>
                  </a:extLst>
                </a:gridCol>
                <a:gridCol w="4180445">
                  <a:extLst>
                    <a:ext uri="{9D8B030D-6E8A-4147-A177-3AD203B41FA5}">
                      <a16:colId xmlns:a16="http://schemas.microsoft.com/office/drawing/2014/main" val="2951624412"/>
                    </a:ext>
                  </a:extLst>
                </a:gridCol>
              </a:tblGrid>
              <a:tr h="4375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rgbClr val="FF0000"/>
                          </a:solidFill>
                          <a:latin typeface="Century Gothic" panose="020B0502020202020204" pitchFamily="34" charset="0"/>
                        </a:rPr>
                        <a:t>Faktoren</a:t>
                      </a:r>
                      <a:r>
                        <a:rPr lang="de-DE" sz="1200" dirty="0">
                          <a:latin typeface="Century Gothic" panose="020B0502020202020204" pitchFamily="34" charset="0"/>
                        </a:rPr>
                        <a:t> </a:t>
                      </a:r>
                      <a:r>
                        <a:rPr lang="de-DE" sz="1200" dirty="0">
                          <a:solidFill>
                            <a:schemeClr val="tx1"/>
                          </a:solidFill>
                          <a:latin typeface="Century Gothic" panose="020B0502020202020204" pitchFamily="34" charset="0"/>
                        </a:rPr>
                        <a:t>für die Festlegung von Art, zeitlicher Einteilung und Umfang von Funktionsprüfungen</a:t>
                      </a:r>
                      <a:endParaRPr lang="de-DE"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3390969"/>
                  </a:ext>
                </a:extLst>
              </a:tr>
              <a:tr h="370840">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Allgemeine Kontrollen im Zusammenhang mit geschätzten Werten</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Aussagebezogene Prüfungshandlungen alleine nicht ausreichend</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4662117"/>
                  </a:ext>
                </a:extLst>
              </a:tr>
              <a:tr h="370840">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Art/Häufigkeit/Umfang </a:t>
                      </a:r>
                      <a:r>
                        <a:rPr lang="de-DE" sz="1100" b="0" kern="1200" dirty="0">
                          <a:solidFill>
                            <a:schemeClr val="tx1"/>
                          </a:solidFill>
                          <a:latin typeface="Century Gothic" panose="020B0502020202020204" pitchFamily="34" charset="0"/>
                          <a:ea typeface="+mn-ea"/>
                          <a:cs typeface="+mn-cs"/>
                        </a:rPr>
                        <a:t>von Geschäftsvorfällen</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kern="1200" dirty="0">
                          <a:solidFill>
                            <a:schemeClr val="tx1"/>
                          </a:solidFill>
                          <a:latin typeface="Century Gothic" panose="020B0502020202020204" pitchFamily="34" charset="0"/>
                          <a:ea typeface="+mn-ea"/>
                          <a:cs typeface="+mn-cs"/>
                        </a:rPr>
                        <a:t>Kontrollen notwendig, um Risiken aus der Verarbeitung </a:t>
                      </a:r>
                      <a:r>
                        <a:rPr lang="de-DE" sz="1100" b="1" kern="1200" dirty="0">
                          <a:solidFill>
                            <a:schemeClr val="tx1"/>
                          </a:solidFill>
                          <a:latin typeface="Century Gothic" panose="020B0502020202020204" pitchFamily="34" charset="0"/>
                          <a:ea typeface="+mn-ea"/>
                          <a:cs typeface="+mn-cs"/>
                        </a:rPr>
                        <a:t>von außerhalb der Buchführung erlangten Informationen </a:t>
                      </a:r>
                      <a:r>
                        <a:rPr lang="de-DE" sz="1100" b="0" kern="1200" dirty="0">
                          <a:solidFill>
                            <a:schemeClr val="tx1"/>
                          </a:solidFill>
                          <a:latin typeface="Century Gothic" panose="020B0502020202020204" pitchFamily="34" charset="0"/>
                          <a:ea typeface="+mn-ea"/>
                          <a:cs typeface="+mn-cs"/>
                        </a:rPr>
                        <a:t>abzuschwächen</a:t>
                      </a:r>
                      <a:endParaRPr lang="de-DE" sz="1100" b="0" kern="1200" dirty="0">
                        <a:solidFill>
                          <a:schemeClr val="dk1"/>
                        </a:solidFill>
                        <a:latin typeface="Century Gothic" panose="020B0502020202020204" pitchFamily="34" charset="0"/>
                        <a:ea typeface="+mn-ea"/>
                        <a:cs typeface="+mn-cs"/>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264807"/>
                  </a:ext>
                </a:extLst>
              </a:tr>
              <a:tr h="250760">
                <a:tc>
                  <a:txBody>
                    <a:bodyPr/>
                    <a:lstStyle/>
                    <a:p>
                      <a:pPr marL="0" algn="l" defTabSz="914400" rtl="0" eaLnBrk="1" latinLnBrk="0" hangingPunct="1"/>
                      <a:r>
                        <a:rPr lang="de-DE" sz="1100" b="0" kern="1200" dirty="0">
                          <a:solidFill>
                            <a:schemeClr val="tx1"/>
                          </a:solidFill>
                          <a:latin typeface="Century Gothic" panose="020B0502020202020204" pitchFamily="34" charset="0"/>
                          <a:ea typeface="+mn-ea"/>
                          <a:cs typeface="+mn-cs"/>
                        </a:rPr>
                        <a:t>Wirksamkeit der </a:t>
                      </a:r>
                      <a:r>
                        <a:rPr lang="de-DE" sz="1100" b="1" kern="1200" dirty="0">
                          <a:solidFill>
                            <a:schemeClr val="tx1"/>
                          </a:solidFill>
                          <a:latin typeface="Century Gothic" panose="020B0502020202020204" pitchFamily="34" charset="0"/>
                          <a:ea typeface="+mn-ea"/>
                          <a:cs typeface="+mn-cs"/>
                        </a:rPr>
                        <a:t>Konzeption und Überwachungsintensität </a:t>
                      </a:r>
                      <a:r>
                        <a:rPr lang="de-DE" sz="1100" b="0" kern="1200" dirty="0">
                          <a:solidFill>
                            <a:schemeClr val="tx1"/>
                          </a:solidFill>
                          <a:latin typeface="Century Gothic" panose="020B0502020202020204" pitchFamily="34" charset="0"/>
                          <a:ea typeface="+mn-ea"/>
                          <a:cs typeface="+mn-cs"/>
                        </a:rPr>
                        <a:t>der Kontrollen</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kern="1200" dirty="0">
                          <a:solidFill>
                            <a:schemeClr val="tx1"/>
                          </a:solidFill>
                          <a:latin typeface="Century Gothic" panose="020B0502020202020204" pitchFamily="34" charset="0"/>
                          <a:ea typeface="+mn-ea"/>
                          <a:cs typeface="+mn-cs"/>
                        </a:rPr>
                        <a:t>Abschlussrelevante Informationen </a:t>
                      </a:r>
                      <a:r>
                        <a:rPr lang="de-DE" sz="1100" b="1" kern="1200" dirty="0">
                          <a:solidFill>
                            <a:schemeClr val="tx1"/>
                          </a:solidFill>
                          <a:latin typeface="Century Gothic" panose="020B0502020202020204" pitchFamily="34" charset="0"/>
                          <a:ea typeface="+mn-ea"/>
                          <a:cs typeface="+mn-cs"/>
                        </a:rPr>
                        <a:t>werden IT-technisch ausgelöst, aufgezeichnet, verarbeitet oder berichtet </a:t>
                      </a:r>
                      <a:br>
                        <a:rPr lang="de-DE" sz="1100" b="1" kern="1200" dirty="0">
                          <a:solidFill>
                            <a:schemeClr val="tx1"/>
                          </a:solidFill>
                          <a:latin typeface="Century Gothic" panose="020B0502020202020204" pitchFamily="34" charset="0"/>
                          <a:ea typeface="+mn-ea"/>
                          <a:cs typeface="+mn-cs"/>
                        </a:rPr>
                      </a:br>
                      <a:br>
                        <a:rPr lang="de-DE" sz="1100" b="0" kern="1200" dirty="0">
                          <a:solidFill>
                            <a:schemeClr val="tx1"/>
                          </a:solidFill>
                          <a:latin typeface="Century Gothic" panose="020B0502020202020204" pitchFamily="34" charset="0"/>
                          <a:ea typeface="+mn-ea"/>
                          <a:cs typeface="+mn-cs"/>
                        </a:rPr>
                      </a:br>
                      <a:r>
                        <a:rPr lang="de-DE" sz="1100" b="0" kern="1200" dirty="0">
                          <a:solidFill>
                            <a:schemeClr val="tx1"/>
                          </a:solidFill>
                          <a:latin typeface="Century Gothic" panose="020B0502020202020204" pitchFamily="34" charset="0"/>
                          <a:ea typeface="+mn-ea"/>
                          <a:cs typeface="+mn-cs"/>
                        </a:rPr>
                        <a:t>(z. B. </a:t>
                      </a:r>
                      <a:r>
                        <a:rPr lang="de-DE" sz="1100" b="1" kern="1200" dirty="0">
                          <a:solidFill>
                            <a:schemeClr val="tx1"/>
                          </a:solidFill>
                          <a:latin typeface="Century Gothic" panose="020B0502020202020204" pitchFamily="34" charset="0"/>
                          <a:ea typeface="+mn-ea"/>
                          <a:cs typeface="+mn-cs"/>
                        </a:rPr>
                        <a:t>großer Umfang </a:t>
                      </a:r>
                      <a:r>
                        <a:rPr lang="de-DE" sz="1100" b="0" kern="1200" dirty="0">
                          <a:solidFill>
                            <a:schemeClr val="tx1"/>
                          </a:solidFill>
                          <a:latin typeface="Century Gothic" panose="020B0502020202020204" pitchFamily="34" charset="0"/>
                          <a:ea typeface="+mn-ea"/>
                          <a:cs typeface="+mn-cs"/>
                        </a:rPr>
                        <a:t>an Geschäftsvorfällen/Daten;</a:t>
                      </a:r>
                      <a:br>
                        <a:rPr lang="de-DE" sz="1100" b="0" kern="1200" dirty="0">
                          <a:solidFill>
                            <a:schemeClr val="tx1"/>
                          </a:solidFill>
                          <a:latin typeface="Century Gothic" panose="020B0502020202020204" pitchFamily="34" charset="0"/>
                          <a:ea typeface="+mn-ea"/>
                          <a:cs typeface="+mn-cs"/>
                        </a:rPr>
                      </a:br>
                      <a:r>
                        <a:rPr lang="de-DE" sz="1100" b="0" kern="1200" dirty="0">
                          <a:solidFill>
                            <a:schemeClr val="tx1"/>
                          </a:solidFill>
                          <a:latin typeface="Century Gothic" panose="020B0502020202020204" pitchFamily="34" charset="0"/>
                          <a:ea typeface="+mn-ea"/>
                          <a:cs typeface="+mn-cs"/>
                        </a:rPr>
                        <a:t>Verwendung </a:t>
                      </a:r>
                      <a:r>
                        <a:rPr lang="de-DE" sz="1100" b="1" kern="1200" dirty="0">
                          <a:solidFill>
                            <a:schemeClr val="tx1"/>
                          </a:solidFill>
                          <a:latin typeface="Century Gothic" panose="020B0502020202020204" pitchFamily="34" charset="0"/>
                          <a:ea typeface="+mn-ea"/>
                          <a:cs typeface="+mn-cs"/>
                        </a:rPr>
                        <a:t>IT-gestützter, komplexer Modelle</a:t>
                      </a:r>
                      <a:r>
                        <a:rPr lang="de-DE" sz="1100" b="0" kern="1200" dirty="0">
                          <a:solidFill>
                            <a:schemeClr val="tx1"/>
                          </a:solidFill>
                          <a:latin typeface="Century Gothic" panose="020B0502020202020204" pitchFamily="34" charset="0"/>
                          <a:ea typeface="+mn-ea"/>
                          <a:cs typeface="+mn-cs"/>
                        </a:rPr>
                        <a:t> zur Wertermittlung)</a:t>
                      </a:r>
                      <a:endParaRPr lang="de-DE" sz="1100" b="0" kern="1200" dirty="0">
                        <a:solidFill>
                          <a:schemeClr val="dk1"/>
                        </a:solidFill>
                        <a:latin typeface="Century Gothic" panose="020B0502020202020204" pitchFamily="34" charset="0"/>
                        <a:ea typeface="+mn-ea"/>
                        <a:cs typeface="+mn-cs"/>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6422"/>
                  </a:ext>
                </a:extLst>
              </a:tr>
              <a:tr h="370840">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Bedeutung</a:t>
                      </a:r>
                      <a:r>
                        <a:rPr lang="de-DE" sz="1100" b="0" kern="1200" dirty="0">
                          <a:solidFill>
                            <a:schemeClr val="tx1"/>
                          </a:solidFill>
                          <a:latin typeface="Century Gothic" panose="020B0502020202020204" pitchFamily="34" charset="0"/>
                          <a:ea typeface="+mn-ea"/>
                          <a:cs typeface="+mn-cs"/>
                        </a:rPr>
                        <a:t> der Kontrollen für allgemeine </a:t>
                      </a:r>
                      <a:r>
                        <a:rPr lang="de-DE" sz="1100" b="1" kern="1200" dirty="0">
                          <a:solidFill>
                            <a:schemeClr val="tx1"/>
                          </a:solidFill>
                          <a:latin typeface="Century Gothic" panose="020B0502020202020204" pitchFamily="34" charset="0"/>
                          <a:ea typeface="+mn-ea"/>
                          <a:cs typeface="+mn-cs"/>
                        </a:rPr>
                        <a:t>Kontrollziele und Prozesse</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171450" indent="-171450" algn="l" defTabSz="914400" rtl="0" eaLnBrk="1" latinLnBrk="0" hangingPunct="1">
                        <a:buFont typeface="Arial" panose="020B0604020202020204" pitchFamily="34" charset="0"/>
                        <a:buChar char="•"/>
                      </a:pPr>
                      <a:endParaRPr lang="de-DE" sz="11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01579"/>
                  </a:ext>
                </a:extLst>
              </a:tr>
              <a:tr h="0">
                <a:tc>
                  <a:txBody>
                    <a:bodyPr/>
                    <a:lstStyle/>
                    <a:p>
                      <a:pPr marL="0" algn="l" defTabSz="914400" rtl="0" eaLnBrk="1" latinLnBrk="0" hangingPunct="1">
                        <a:spcBef>
                          <a:spcPts val="600"/>
                        </a:spcBef>
                      </a:pPr>
                      <a:r>
                        <a:rPr lang="de-DE" sz="1100" b="1" kern="1200" dirty="0">
                          <a:solidFill>
                            <a:schemeClr val="tx1"/>
                          </a:solidFill>
                          <a:latin typeface="Century Gothic" panose="020B0502020202020204" pitchFamily="34" charset="0"/>
                          <a:ea typeface="+mn-ea"/>
                          <a:cs typeface="+mn-cs"/>
                        </a:rPr>
                        <a:t>Überwachung</a:t>
                      </a:r>
                      <a:r>
                        <a:rPr lang="de-DE" sz="1100" b="0" kern="1200" dirty="0">
                          <a:solidFill>
                            <a:schemeClr val="tx1"/>
                          </a:solidFill>
                          <a:latin typeface="Century Gothic" panose="020B0502020202020204" pitchFamily="34" charset="0"/>
                          <a:ea typeface="+mn-ea"/>
                          <a:cs typeface="+mn-cs"/>
                        </a:rPr>
                        <a:t> der Kontrollen und </a:t>
                      </a:r>
                      <a:r>
                        <a:rPr lang="de-DE" sz="1100" b="1" kern="1200" dirty="0">
                          <a:solidFill>
                            <a:schemeClr val="tx1"/>
                          </a:solidFill>
                          <a:latin typeface="Century Gothic" panose="020B0502020202020204" pitchFamily="34" charset="0"/>
                          <a:ea typeface="+mn-ea"/>
                          <a:cs typeface="+mn-cs"/>
                        </a:rPr>
                        <a:t>identifizierte IKS-Mängel</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171450" indent="-171450" algn="l" defTabSz="914400" rtl="0" eaLnBrk="1" latinLnBrk="0" hangingPunct="1">
                        <a:buFont typeface="Arial" panose="020B0604020202020204" pitchFamily="34" charset="0"/>
                        <a:buChar char="•"/>
                      </a:pPr>
                      <a:endParaRPr lang="de-DE" sz="11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197458"/>
                  </a:ext>
                </a:extLst>
              </a:tr>
              <a:tr h="370840">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Risikoart</a:t>
                      </a:r>
                      <a:r>
                        <a:rPr lang="de-DE" sz="1100" b="0" kern="1200" dirty="0">
                          <a:solidFill>
                            <a:schemeClr val="tx1"/>
                          </a:solidFill>
                          <a:latin typeface="Century Gothic" panose="020B0502020202020204" pitchFamily="34" charset="0"/>
                          <a:ea typeface="+mn-ea"/>
                          <a:cs typeface="+mn-cs"/>
                        </a:rPr>
                        <a:t>, auf die sich Kontrolle bezieht</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lgn="l" defTabSz="914400" rtl="0" eaLnBrk="1" latinLnBrk="0" hangingPunct="1">
                        <a:buFont typeface="Arial" panose="020B0604020202020204" pitchFamily="34" charset="0"/>
                        <a:buNone/>
                      </a:pPr>
                      <a:endParaRPr lang="de-DE" sz="1100" b="0" kern="1200" dirty="0">
                        <a:solidFill>
                          <a:schemeClr val="dk1"/>
                        </a:solidFill>
                        <a:latin typeface="Century Gothic" panose="020B0502020202020204" pitchFamily="34" charset="0"/>
                        <a:ea typeface="+mn-ea"/>
                        <a:cs typeface="+mn-cs"/>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772818"/>
                  </a:ext>
                </a:extLst>
              </a:tr>
              <a:tr h="370840">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Kompetenz</a:t>
                      </a:r>
                      <a:r>
                        <a:rPr lang="de-DE" sz="1100" b="0" kern="1200" dirty="0">
                          <a:solidFill>
                            <a:schemeClr val="tx1"/>
                          </a:solidFill>
                          <a:latin typeface="Century Gothic" panose="020B0502020202020204" pitchFamily="34" charset="0"/>
                          <a:ea typeface="+mn-ea"/>
                          <a:cs typeface="+mn-cs"/>
                        </a:rPr>
                        <a:t> der für Kontrollen eingesetzten Personen</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71450" indent="-171450" algn="l" defTabSz="914400" rtl="0" eaLnBrk="1" latinLnBrk="0" hangingPunct="1">
                        <a:buFont typeface="Arial" panose="020B0604020202020204" pitchFamily="34" charset="0"/>
                        <a:buChar char="•"/>
                      </a:pPr>
                      <a:endParaRPr lang="de-DE" sz="11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2844144"/>
                  </a:ext>
                </a:extLst>
              </a:tr>
              <a:tr h="370840">
                <a:tc>
                  <a:txBody>
                    <a:bodyPr/>
                    <a:lstStyle/>
                    <a:p>
                      <a:pPr marL="0" algn="l" defTabSz="914400" rtl="0" eaLnBrk="1" latinLnBrk="0" hangingPunct="1"/>
                      <a:r>
                        <a:rPr lang="de-DE" sz="1100" b="1" kern="1200" dirty="0">
                          <a:solidFill>
                            <a:schemeClr val="tx1"/>
                          </a:solidFill>
                          <a:latin typeface="Century Gothic" panose="020B0502020202020204" pitchFamily="34" charset="0"/>
                          <a:ea typeface="+mn-ea"/>
                          <a:cs typeface="+mn-cs"/>
                        </a:rPr>
                        <a:t>Häufigkeit und Nachweise </a:t>
                      </a:r>
                      <a:r>
                        <a:rPr lang="de-DE" sz="1100" b="0" kern="1200" dirty="0">
                          <a:solidFill>
                            <a:schemeClr val="tx1"/>
                          </a:solidFill>
                          <a:latin typeface="Century Gothic" panose="020B0502020202020204" pitchFamily="34" charset="0"/>
                          <a:ea typeface="+mn-ea"/>
                          <a:cs typeface="+mn-cs"/>
                        </a:rPr>
                        <a:t>der durchgeführten </a:t>
                      </a:r>
                      <a:r>
                        <a:rPr lang="de-DE" sz="1100" b="1" kern="1200" dirty="0">
                          <a:solidFill>
                            <a:schemeClr val="tx1"/>
                          </a:solidFill>
                          <a:latin typeface="Century Gothic" panose="020B0502020202020204" pitchFamily="34" charset="0"/>
                          <a:ea typeface="+mn-ea"/>
                          <a:cs typeface="+mn-cs"/>
                        </a:rPr>
                        <a:t>Kontrollaktivitäten</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0" kern="1200" dirty="0">
                          <a:solidFill>
                            <a:schemeClr val="tx1"/>
                          </a:solidFill>
                          <a:latin typeface="Century Gothic" panose="020B0502020202020204" pitchFamily="34" charset="0"/>
                          <a:ea typeface="+mn-ea"/>
                          <a:cs typeface="+mn-cs"/>
                        </a:rPr>
                        <a:t>Ausreichender Umfang und Eignung von Prüfungsnachweisen </a:t>
                      </a:r>
                      <a:r>
                        <a:rPr lang="de-DE" sz="1100" b="1" kern="1200" dirty="0">
                          <a:solidFill>
                            <a:srgbClr val="FF0000"/>
                          </a:solidFill>
                          <a:latin typeface="Century Gothic" panose="020B0502020202020204" pitchFamily="34" charset="0"/>
                          <a:ea typeface="+mn-ea"/>
                          <a:cs typeface="+mn-cs"/>
                        </a:rPr>
                        <a:t>abhängig</a:t>
                      </a:r>
                      <a:r>
                        <a:rPr lang="de-DE" sz="1100" b="0" kern="1200" dirty="0">
                          <a:solidFill>
                            <a:schemeClr val="tx1"/>
                          </a:solidFill>
                          <a:latin typeface="Century Gothic" panose="020B0502020202020204" pitchFamily="34" charset="0"/>
                          <a:ea typeface="+mn-ea"/>
                          <a:cs typeface="+mn-cs"/>
                        </a:rPr>
                        <a:t> von </a:t>
                      </a:r>
                      <a:r>
                        <a:rPr lang="de-DE" sz="1100" b="1" kern="1200" dirty="0">
                          <a:solidFill>
                            <a:schemeClr val="tx1"/>
                          </a:solidFill>
                          <a:latin typeface="Century Gothic" panose="020B0502020202020204" pitchFamily="34" charset="0"/>
                          <a:ea typeface="+mn-ea"/>
                          <a:cs typeface="+mn-cs"/>
                        </a:rPr>
                        <a:t>Wirksamkeit </a:t>
                      </a:r>
                      <a:r>
                        <a:rPr lang="de-DE" sz="1100" b="0" kern="1200" dirty="0">
                          <a:solidFill>
                            <a:schemeClr val="tx1"/>
                          </a:solidFill>
                          <a:latin typeface="Century Gothic" panose="020B0502020202020204" pitchFamily="34" charset="0"/>
                          <a:ea typeface="+mn-ea"/>
                          <a:cs typeface="+mn-cs"/>
                        </a:rPr>
                        <a:t>der Kontrollen </a:t>
                      </a:r>
                      <a:r>
                        <a:rPr lang="de-DE" sz="1100" b="1" kern="1200" dirty="0">
                          <a:solidFill>
                            <a:schemeClr val="tx1"/>
                          </a:solidFill>
                          <a:latin typeface="Century Gothic" panose="020B0502020202020204" pitchFamily="34" charset="0"/>
                          <a:ea typeface="+mn-ea"/>
                          <a:cs typeface="+mn-cs"/>
                        </a:rPr>
                        <a:t>bezogen auf Genauigkeit und Vollständigkeit </a:t>
                      </a:r>
                      <a:r>
                        <a:rPr lang="de-DE" sz="1100" b="0" kern="1200" dirty="0">
                          <a:solidFill>
                            <a:schemeClr val="tx1"/>
                          </a:solidFill>
                          <a:latin typeface="Century Gothic" panose="020B0502020202020204" pitchFamily="34" charset="0"/>
                          <a:ea typeface="+mn-ea"/>
                          <a:cs typeface="+mn-cs"/>
                        </a:rPr>
                        <a:t>der Informationen</a:t>
                      </a:r>
                      <a:endParaRPr lang="de-DE" sz="1100" b="0" kern="1200" dirty="0">
                        <a:solidFill>
                          <a:schemeClr val="dk1"/>
                        </a:solidFill>
                        <a:latin typeface="Century Gothic" panose="020B0502020202020204" pitchFamily="34" charset="0"/>
                        <a:ea typeface="+mn-ea"/>
                        <a:cs typeface="+mn-cs"/>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204457"/>
                  </a:ext>
                </a:extLst>
              </a:tr>
            </a:tbl>
          </a:graphicData>
        </a:graphic>
      </p:graphicFrame>
      <p:sp>
        <p:nvSpPr>
          <p:cNvPr id="63" name="Pfeil: nach unten 62">
            <a:extLst>
              <a:ext uri="{FF2B5EF4-FFF2-40B4-BE49-F238E27FC236}">
                <a16:creationId xmlns:a16="http://schemas.microsoft.com/office/drawing/2014/main" id="{7D7B656C-3F18-49D4-BB9C-C112501EAD7C}"/>
              </a:ext>
            </a:extLst>
          </p:cNvPr>
          <p:cNvSpPr/>
          <p:nvPr/>
        </p:nvSpPr>
        <p:spPr>
          <a:xfrm>
            <a:off x="7551264" y="4433195"/>
            <a:ext cx="301925" cy="586597"/>
          </a:xfrm>
          <a:prstGeom prst="downArrow">
            <a:avLst>
              <a:gd name="adj1" fmla="val 50000"/>
              <a:gd name="adj2" fmla="val 5185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64" name="Textfeld 1">
            <a:extLst>
              <a:ext uri="{FF2B5EF4-FFF2-40B4-BE49-F238E27FC236}">
                <a16:creationId xmlns:a16="http://schemas.microsoft.com/office/drawing/2014/main" id="{EC9152CC-2C77-40B7-96BB-56D5516A5EB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3396768374"/>
      </p:ext>
    </p:extLst>
  </p:cSld>
  <p:clrMapOvr>
    <a:masterClrMapping/>
  </p:clrMapOvr>
  <p:transition spd="slow"/>
</p:sld>
</file>

<file path=ppt/slides/slide4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19F650C-BCEB-42AE-BD92-2159B12C2495}"/>
              </a:ext>
            </a:extLst>
          </p:cNvPr>
          <p:cNvSpPr txBox="1">
            <a:spLocks/>
          </p:cNvSpPr>
          <p:nvPr/>
        </p:nvSpPr>
        <p:spPr bwMode="auto">
          <a:xfrm>
            <a:off x="860368" y="1412875"/>
            <a:ext cx="108632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180975" indent="0">
              <a:lnSpc>
                <a:spcPct val="100000"/>
              </a:lnSpc>
              <a:spcBef>
                <a:spcPts val="600"/>
              </a:spcBef>
              <a:spcAft>
                <a:spcPts val="600"/>
              </a:spcAft>
              <a:tabLst>
                <a:tab pos="714375" algn="l"/>
              </a:tabLst>
              <a:defRPr/>
            </a:pPr>
            <a:r>
              <a:rPr lang="de-DE" sz="1600" dirty="0">
                <a:solidFill>
                  <a:srgbClr val="000000"/>
                </a:solidFill>
                <a:latin typeface="Century Gothic" panose="020B0502020202020204" pitchFamily="34" charset="0"/>
              </a:rPr>
              <a:t>Die gesetzlichen Vertreter sind ebenfalls </a:t>
            </a:r>
            <a:r>
              <a:rPr lang="de-DE" sz="1600" b="1" dirty="0">
                <a:solidFill>
                  <a:srgbClr val="000000"/>
                </a:solidFill>
                <a:latin typeface="Century Gothic" panose="020B0502020202020204" pitchFamily="34" charset="0"/>
              </a:rPr>
              <a:t>zutreffend</a:t>
            </a:r>
            <a:r>
              <a:rPr lang="de-DE" sz="1600" dirty="0">
                <a:solidFill>
                  <a:srgbClr val="000000"/>
                </a:solidFill>
                <a:latin typeface="Century Gothic" panose="020B0502020202020204" pitchFamily="34" charset="0"/>
              </a:rPr>
              <a:t> von </a:t>
            </a:r>
            <a:r>
              <a:rPr lang="de-DE" sz="1600">
                <a:solidFill>
                  <a:srgbClr val="000000"/>
                </a:solidFill>
                <a:latin typeface="Century Gothic" panose="020B0502020202020204" pitchFamily="34" charset="0"/>
              </a:rPr>
              <a:t>der </a:t>
            </a:r>
            <a:r>
              <a:rPr lang="de-DE" sz="1600" b="1">
                <a:solidFill>
                  <a:srgbClr val="000000"/>
                </a:solidFill>
                <a:latin typeface="Century Gothic" panose="020B0502020202020204" pitchFamily="34" charset="0"/>
              </a:rPr>
              <a:t>Nichtfortführungsannahme</a:t>
            </a:r>
            <a:br>
              <a:rPr lang="de-DE" sz="1600" b="1" dirty="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ausgegangen. Es </a:t>
            </a:r>
            <a:r>
              <a:rPr lang="de-DE" sz="1600" dirty="0">
                <a:solidFill>
                  <a:srgbClr val="000000"/>
                </a:solidFill>
                <a:latin typeface="Century Gothic" panose="020B0502020202020204" pitchFamily="34" charset="0"/>
              </a:rPr>
              <a:t>ist aber </a:t>
            </a:r>
            <a:r>
              <a:rPr lang="de-DE" sz="1600" b="1" dirty="0">
                <a:solidFill>
                  <a:srgbClr val="000000"/>
                </a:solidFill>
                <a:latin typeface="Century Gothic" panose="020B0502020202020204" pitchFamily="34" charset="0"/>
              </a:rPr>
              <a:t>nicht</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angemessen</a:t>
            </a:r>
            <a:r>
              <a:rPr lang="de-DE" sz="1600" dirty="0">
                <a:solidFill>
                  <a:srgbClr val="000000"/>
                </a:solidFill>
                <a:latin typeface="Century Gothic" panose="020B0502020202020204" pitchFamily="34" charset="0"/>
              </a:rPr>
              <a:t> im Jahresabschluss bzw. </a:t>
            </a:r>
            <a:r>
              <a:rPr lang="de-DE" sz="1600">
                <a:solidFill>
                  <a:srgbClr val="000000"/>
                </a:solidFill>
                <a:latin typeface="Century Gothic" panose="020B0502020202020204" pitchFamily="34" charset="0"/>
              </a:rPr>
              <a:t>im Lagebericht</a:t>
            </a:r>
            <a:br>
              <a:rPr lang="de-DE" sz="1600">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dokumentiert</a:t>
            </a:r>
            <a:r>
              <a:rPr lang="de-DE" sz="1600" dirty="0">
                <a:solidFill>
                  <a:srgbClr val="000000"/>
                </a:solidFill>
                <a:latin typeface="Century Gothic" panose="020B0502020202020204" pitchFamily="34" charset="0"/>
              </a:rPr>
              <a:t>. </a:t>
            </a:r>
          </a:p>
          <a:p>
            <a:pPr marL="442913" indent="-261938">
              <a:lnSpc>
                <a:spcPct val="100000"/>
              </a:lnSpc>
              <a:spcBef>
                <a:spcPts val="600"/>
              </a:spcBef>
              <a:spcAft>
                <a:spcPts val="600"/>
              </a:spcAft>
              <a:buFont typeface="Arial" panose="020B0604020202020204" pitchFamily="34" charset="0"/>
              <a:buChar char="•"/>
              <a:tabLst>
                <a:tab pos="714375" algn="l"/>
              </a:tabLst>
              <a:defRPr/>
            </a:pPr>
            <a:r>
              <a:rPr lang="de-DE" sz="1600" dirty="0">
                <a:solidFill>
                  <a:srgbClr val="000000"/>
                </a:solidFill>
                <a:latin typeface="Century Gothic" panose="020B0502020202020204" pitchFamily="34" charset="0"/>
              </a:rPr>
              <a:t>Der Abschlussprüfer wird den Bestätigungsvermerk entweder </a:t>
            </a:r>
            <a:r>
              <a:rPr lang="de-DE" sz="1600" b="1" dirty="0">
                <a:solidFill>
                  <a:srgbClr val="000000"/>
                </a:solidFill>
                <a:latin typeface="Century Gothic" panose="020B0502020202020204" pitchFamily="34" charset="0"/>
              </a:rPr>
              <a:t>einschränken</a:t>
            </a:r>
            <a:r>
              <a:rPr lang="de-DE" sz="1600" dirty="0">
                <a:solidFill>
                  <a:srgbClr val="000000"/>
                </a:solidFill>
                <a:latin typeface="Century Gothic" panose="020B0502020202020204" pitchFamily="34" charset="0"/>
              </a:rPr>
              <a:t> oder </a:t>
            </a:r>
            <a:r>
              <a:rPr lang="de-DE" sz="1600" b="1" dirty="0">
                <a:solidFill>
                  <a:srgbClr val="000000"/>
                </a:solidFill>
                <a:latin typeface="Century Gothic" panose="020B0502020202020204" pitchFamily="34" charset="0"/>
              </a:rPr>
              <a:t>versagen</a:t>
            </a:r>
            <a:r>
              <a:rPr lang="de-DE" sz="1600" dirty="0">
                <a:solidFill>
                  <a:srgbClr val="000000"/>
                </a:solidFill>
                <a:latin typeface="Century Gothic" panose="020B0502020202020204" pitchFamily="34" charset="0"/>
              </a:rPr>
              <a:t>.</a:t>
            </a:r>
          </a:p>
          <a:p>
            <a:pPr>
              <a:lnSpc>
                <a:spcPct val="100000"/>
              </a:lnSpc>
              <a:spcBef>
                <a:spcPts val="600"/>
              </a:spcBef>
              <a:spcAft>
                <a:spcPts val="600"/>
              </a:spcAft>
              <a:tabLst>
                <a:tab pos="714375" algn="l"/>
              </a:tabLst>
              <a:defRPr/>
            </a:pPr>
            <a:endParaRPr lang="de-DE" altLang="de-DE" sz="1600" b="1" dirty="0">
              <a:solidFill>
                <a:srgbClr val="00B0F0"/>
              </a:solidFill>
              <a:latin typeface="Century Gothic" panose="020B0502020202020204" pitchFamily="34" charset="0"/>
              <a:cs typeface="Arial" charset="0"/>
            </a:endParaRPr>
          </a:p>
          <a:p>
            <a:pPr marL="180975" indent="0">
              <a:lnSpc>
                <a:spcPct val="100000"/>
              </a:lnSpc>
              <a:spcBef>
                <a:spcPts val="600"/>
              </a:spcBef>
              <a:spcAft>
                <a:spcPts val="600"/>
              </a:spcAft>
              <a:tabLst>
                <a:tab pos="714375" algn="l"/>
              </a:tabLst>
              <a:defRPr/>
            </a:pPr>
            <a:endParaRPr lang="de-DE" sz="1600">
              <a:solidFill>
                <a:srgbClr val="000000"/>
              </a:solidFill>
              <a:latin typeface="Century Gothic" panose="020B0502020202020204" pitchFamily="34" charset="0"/>
            </a:endParaRPr>
          </a:p>
          <a:p>
            <a:pPr marL="180975" indent="0">
              <a:lnSpc>
                <a:spcPct val="100000"/>
              </a:lnSpc>
              <a:spcBef>
                <a:spcPts val="600"/>
              </a:spcBef>
              <a:spcAft>
                <a:spcPts val="600"/>
              </a:spcAft>
              <a:tabLst>
                <a:tab pos="714375" algn="l"/>
              </a:tabLst>
              <a:defRPr/>
            </a:pPr>
            <a:r>
              <a:rPr lang="de-DE" sz="160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Fortführungsannahme </a:t>
            </a:r>
            <a:r>
              <a:rPr lang="de-DE" sz="1600" dirty="0">
                <a:solidFill>
                  <a:srgbClr val="000000"/>
                </a:solidFill>
                <a:latin typeface="Century Gothic" panose="020B0502020202020204" pitchFamily="34" charset="0"/>
              </a:rPr>
              <a:t>wird durch die gesetzlichen Vertreter </a:t>
            </a:r>
            <a:r>
              <a:rPr lang="de-DE" sz="1600" b="1" dirty="0">
                <a:solidFill>
                  <a:srgbClr val="000000"/>
                </a:solidFill>
                <a:latin typeface="Century Gothic" panose="020B0502020202020204" pitchFamily="34" charset="0"/>
              </a:rPr>
              <a:t>unzutreffend</a:t>
            </a:r>
            <a:r>
              <a:rPr lang="de-DE" sz="1600" dirty="0">
                <a:solidFill>
                  <a:srgbClr val="000000"/>
                </a:solidFill>
                <a:latin typeface="Century Gothic" panose="020B0502020202020204" pitchFamily="34" charset="0"/>
              </a:rPr>
              <a:t> </a:t>
            </a:r>
            <a:r>
              <a:rPr lang="de-DE" sz="1600">
                <a:solidFill>
                  <a:srgbClr val="000000"/>
                </a:solidFill>
                <a:latin typeface="Century Gothic" panose="020B0502020202020204" pitchFamily="34" charset="0"/>
              </a:rPr>
              <a:t>angenommen,</a:t>
            </a:r>
            <a:br>
              <a:rPr lang="de-DE" sz="1600">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unabhängig</a:t>
            </a:r>
            <a:r>
              <a:rPr lang="de-DE" sz="1600">
                <a:solidFill>
                  <a:srgbClr val="000000"/>
                </a:solidFill>
                <a:latin typeface="Century Gothic" panose="020B0502020202020204" pitchFamily="34" charset="0"/>
              </a:rPr>
              <a:t> </a:t>
            </a:r>
            <a:r>
              <a:rPr lang="de-DE" sz="1600" dirty="0">
                <a:solidFill>
                  <a:srgbClr val="000000"/>
                </a:solidFill>
                <a:latin typeface="Century Gothic" panose="020B0502020202020204" pitchFamily="34" charset="0"/>
              </a:rPr>
              <a:t>davon, ob die zu machenden Angaben </a:t>
            </a:r>
            <a:r>
              <a:rPr lang="de-DE" sz="1600" b="1" dirty="0">
                <a:solidFill>
                  <a:srgbClr val="000000"/>
                </a:solidFill>
                <a:latin typeface="Century Gothic" panose="020B0502020202020204" pitchFamily="34" charset="0"/>
              </a:rPr>
              <a:t>angemessen</a:t>
            </a:r>
            <a:r>
              <a:rPr lang="de-DE" sz="1600" dirty="0">
                <a:solidFill>
                  <a:srgbClr val="000000"/>
                </a:solidFill>
                <a:latin typeface="Century Gothic" panose="020B0502020202020204" pitchFamily="34" charset="0"/>
              </a:rPr>
              <a:t> sind </a:t>
            </a:r>
            <a:r>
              <a:rPr lang="de-DE" sz="1600" b="1" dirty="0">
                <a:solidFill>
                  <a:srgbClr val="000000"/>
                </a:solidFill>
                <a:latin typeface="Century Gothic" panose="020B0502020202020204" pitchFamily="34" charset="0"/>
              </a:rPr>
              <a:t>oder</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nicht</a:t>
            </a:r>
            <a:r>
              <a:rPr lang="de-DE" sz="1600" dirty="0">
                <a:solidFill>
                  <a:srgbClr val="000000"/>
                </a:solidFill>
                <a:latin typeface="Century Gothic" panose="020B0502020202020204" pitchFamily="34" charset="0"/>
              </a:rPr>
              <a:t>.</a:t>
            </a:r>
          </a:p>
          <a:p>
            <a:pPr marL="442913" indent="-261938">
              <a:lnSpc>
                <a:spcPct val="100000"/>
              </a:lnSpc>
              <a:spcBef>
                <a:spcPts val="600"/>
              </a:spcBef>
              <a:spcAft>
                <a:spcPts val="600"/>
              </a:spcAft>
              <a:buFont typeface="Arial" panose="020B0604020202020204" pitchFamily="34" charset="0"/>
              <a:buChar char="•"/>
              <a:tabLst>
                <a:tab pos="714375" algn="l"/>
              </a:tabLst>
              <a:defRPr/>
            </a:pPr>
            <a:r>
              <a:rPr lang="de-DE" sz="1600" dirty="0">
                <a:solidFill>
                  <a:srgbClr val="000000"/>
                </a:solidFill>
                <a:latin typeface="Century Gothic" panose="020B0502020202020204" pitchFamily="34" charset="0"/>
              </a:rPr>
              <a:t>Der Abschlussprüfer hat den Bestätigungsvermerk </a:t>
            </a:r>
            <a:r>
              <a:rPr lang="de-DE" sz="1600" b="1" dirty="0">
                <a:solidFill>
                  <a:srgbClr val="000000"/>
                </a:solidFill>
                <a:latin typeface="Century Gothic" panose="020B0502020202020204" pitchFamily="34" charset="0"/>
              </a:rPr>
              <a:t>zwingend</a:t>
            </a:r>
            <a:r>
              <a:rPr lang="de-DE" sz="1600" dirty="0">
                <a:solidFill>
                  <a:srgbClr val="000000"/>
                </a:solidFill>
                <a:latin typeface="Century Gothic" panose="020B0502020202020204" pitchFamily="34" charset="0"/>
              </a:rPr>
              <a:t> zu </a:t>
            </a:r>
            <a:r>
              <a:rPr lang="de-DE" sz="1600" b="1">
                <a:solidFill>
                  <a:srgbClr val="000000"/>
                </a:solidFill>
                <a:latin typeface="Century Gothic" panose="020B0502020202020204" pitchFamily="34" charset="0"/>
              </a:rPr>
              <a:t>versagen</a:t>
            </a:r>
            <a:r>
              <a:rPr lang="de-DE" sz="1600">
                <a:solidFill>
                  <a:srgbClr val="000000"/>
                </a:solidFill>
                <a:latin typeface="Century Gothic" panose="020B0502020202020204" pitchFamily="34" charset="0"/>
              </a:rPr>
              <a:t>.</a:t>
            </a:r>
            <a:br>
              <a:rPr lang="de-DE" sz="1600">
                <a:solidFill>
                  <a:srgbClr val="000000"/>
                </a:solidFill>
                <a:latin typeface="Century Gothic" panose="020B0502020202020204" pitchFamily="34" charset="0"/>
              </a:rPr>
            </a:br>
            <a:endParaRPr lang="de-DE" sz="1600" dirty="0">
              <a:solidFill>
                <a:srgbClr val="000000"/>
              </a:solidFill>
              <a:latin typeface="Century Gothic" panose="020B0502020202020204" pitchFamily="34" charset="0"/>
            </a:endParaRPr>
          </a:p>
          <a:p>
            <a:pPr marL="180975" indent="0">
              <a:lnSpc>
                <a:spcPct val="100000"/>
              </a:lnSpc>
              <a:spcBef>
                <a:spcPts val="0"/>
              </a:spcBef>
              <a:spcAft>
                <a:spcPts val="600"/>
              </a:spcAft>
              <a:tabLst>
                <a:tab pos="714375" algn="l"/>
              </a:tabLst>
              <a:defRPr/>
            </a:pPr>
            <a:r>
              <a:rPr 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Tz. 28)</a:t>
            </a:r>
          </a:p>
          <a:p>
            <a:pPr>
              <a:lnSpc>
                <a:spcPct val="100000"/>
              </a:lnSpc>
              <a:spcBef>
                <a:spcPts val="600"/>
              </a:spcBef>
              <a:spcAft>
                <a:spcPts val="600"/>
              </a:spcAft>
              <a:tabLst>
                <a:tab pos="714375" algn="l"/>
              </a:tabLst>
              <a:defRPr/>
            </a:pPr>
            <a:endParaRPr lang="de-DE" altLang="de-DE" sz="1600" b="1" dirty="0">
              <a:solidFill>
                <a:srgbClr val="00B0F0"/>
              </a:solidFill>
              <a:latin typeface="Century Gothic" panose="020B0502020202020204" pitchFamily="34" charset="0"/>
              <a:cs typeface="Arial" charset="0"/>
            </a:endParaRPr>
          </a:p>
          <a:p>
            <a:pPr>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marL="361950" indent="0">
              <a:lnSpc>
                <a:spcPct val="100000"/>
              </a:lnSpc>
              <a:spcBef>
                <a:spcPts val="600"/>
              </a:spcBef>
              <a:spcAft>
                <a:spcPts val="600"/>
              </a:spcAft>
              <a:tabLst>
                <a:tab pos="714375" algn="l"/>
              </a:tabLst>
              <a:defRPr/>
            </a:pPr>
            <a:endParaRPr lang="de-DE" sz="1600" dirty="0">
              <a:solidFill>
                <a:srgbClr val="000000"/>
              </a:solidFill>
              <a:latin typeface="Century Gothic" panose="020B0502020202020204" pitchFamily="34" charset="0"/>
            </a:endParaRPr>
          </a:p>
          <a:p>
            <a:pPr>
              <a:lnSpc>
                <a:spcPct val="100000"/>
              </a:lnSpc>
              <a:spcBef>
                <a:spcPts val="600"/>
              </a:spcBef>
              <a:spcAft>
                <a:spcPts val="600"/>
              </a:spcAft>
              <a:tabLst>
                <a:tab pos="714375" algn="l"/>
              </a:tabLst>
              <a:defRPr/>
            </a:pPr>
            <a:endParaRPr lang="de-DE" altLang="de-DE" sz="1600" b="1" dirty="0">
              <a:solidFill>
                <a:srgbClr val="00B0F0"/>
              </a:solidFill>
              <a:latin typeface="Century Gothic" panose="020B0502020202020204" pitchFamily="34" charset="0"/>
              <a:cs typeface="Arial" charset="0"/>
            </a:endParaRPr>
          </a:p>
        </p:txBody>
      </p:sp>
      <p:sp>
        <p:nvSpPr>
          <p:cNvPr id="887814" name="Rectangle 2">
            <a:extLst>
              <a:ext uri="{FF2B5EF4-FFF2-40B4-BE49-F238E27FC236}">
                <a16:creationId xmlns:a16="http://schemas.microsoft.com/office/drawing/2014/main" id="{1E08958A-E24A-447D-AC4A-4A6DC960C184}"/>
              </a:ext>
            </a:extLst>
          </p:cNvPr>
          <p:cNvSpPr txBox="1">
            <a:spLocks/>
          </p:cNvSpPr>
          <p:nvPr/>
        </p:nvSpPr>
        <p:spPr bwMode="auto">
          <a:xfrm>
            <a:off x="1055290" y="1074527"/>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pPr>
            <a:r>
              <a:rPr lang="de-DE" altLang="de-DE" sz="1600" b="1" dirty="0">
                <a:solidFill>
                  <a:srgbClr val="00B0F0"/>
                </a:solidFill>
                <a:latin typeface="Century Gothic" panose="020B0502020202020204" pitchFamily="34" charset="0"/>
              </a:rPr>
              <a:t>9.11.7 Fall 5: „Ende bekannt – Ende </a:t>
            </a:r>
            <a:r>
              <a:rPr lang="de-DE" altLang="de-DE" sz="1600" b="1">
                <a:solidFill>
                  <a:srgbClr val="00B0F0"/>
                </a:solidFill>
                <a:latin typeface="Century Gothic" panose="020B0502020202020204" pitchFamily="34" charset="0"/>
              </a:rPr>
              <a:t>verschwiegen - </a:t>
            </a:r>
            <a:r>
              <a:rPr lang="de-DE" altLang="de-DE" sz="1600" b="1" dirty="0">
                <a:solidFill>
                  <a:srgbClr val="00B0F0"/>
                </a:solidFill>
                <a:latin typeface="Century Gothic" panose="020B0502020202020204" pitchFamily="34" charset="0"/>
              </a:rPr>
              <a:t>GmbH“</a:t>
            </a:r>
          </a:p>
        </p:txBody>
      </p:sp>
      <p:sp>
        <p:nvSpPr>
          <p:cNvPr id="8" name="Textfeld 1">
            <a:extLst>
              <a:ext uri="{FF2B5EF4-FFF2-40B4-BE49-F238E27FC236}">
                <a16:creationId xmlns:a16="http://schemas.microsoft.com/office/drawing/2014/main" id="{B9BCD881-2CBB-464C-98CD-2D078EE4AB9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Rectangle 2">
            <a:extLst>
              <a:ext uri="{FF2B5EF4-FFF2-40B4-BE49-F238E27FC236}">
                <a16:creationId xmlns:a16="http://schemas.microsoft.com/office/drawing/2014/main" id="{11E73A2C-2F23-4D33-9837-42DA89B0F0D8}"/>
              </a:ext>
            </a:extLst>
          </p:cNvPr>
          <p:cNvSpPr txBox="1">
            <a:spLocks/>
          </p:cNvSpPr>
          <p:nvPr/>
        </p:nvSpPr>
        <p:spPr bwMode="auto">
          <a:xfrm>
            <a:off x="1055290" y="2852936"/>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38238" indent="-1138238">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ts val="600"/>
              </a:spcBef>
              <a:spcAft>
                <a:spcPts val="600"/>
              </a:spcAft>
              <a:defRPr/>
            </a:pPr>
            <a:r>
              <a:rPr lang="de-DE" sz="1600" b="1">
                <a:solidFill>
                  <a:srgbClr val="00B0F0"/>
                </a:solidFill>
                <a:latin typeface="Century Gothic" panose="020B0502020202020204" pitchFamily="34" charset="0"/>
                <a:cs typeface="Arial" charset="0"/>
              </a:rPr>
              <a:t>9.11.8 Fall 6: „Wir lügen uns selbst an - GmbH“</a:t>
            </a:r>
            <a:endParaRPr lang="de-DE" sz="1600" b="1" dirty="0">
              <a:solidFill>
                <a:srgbClr val="00B0F0"/>
              </a:solidFill>
              <a:latin typeface="Century Gothic" panose="020B0502020202020204" pitchFamily="34" charset="0"/>
              <a:cs typeface="Arial" charset="0"/>
            </a:endParaRPr>
          </a:p>
        </p:txBody>
      </p:sp>
    </p:spTree>
  </p:cSld>
  <p:clrMapOvr>
    <a:masterClrMapping/>
  </p:clrMapOvr>
  <p:transition spd="slow"/>
</p:sld>
</file>

<file path=ppt/slides/slide4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FBCAC956-10CA-4215-9E32-5FBF07EDCB0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69A25A7E-A165-4E3B-A9D7-9F330B90A706}"/>
              </a:ext>
            </a:extLst>
          </p:cNvPr>
          <p:cNvSpPr txBox="1">
            <a:spLocks/>
          </p:cNvSpPr>
          <p:nvPr/>
        </p:nvSpPr>
        <p:spPr bwMode="auto">
          <a:xfrm>
            <a:off x="1060002" y="-108018"/>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a:latin typeface="Century Gothic" panose="020B0502020202020204" pitchFamily="34" charset="0"/>
              </a:rPr>
              <a:t>9.12</a:t>
            </a:r>
            <a:r>
              <a:rPr lang="de-DE" altLang="de-DE" sz="2800" b="1" dirty="0">
                <a:latin typeface="Century Gothic" panose="020B0502020202020204" pitchFamily="34" charset="0"/>
              </a:rPr>
              <a:t>	</a:t>
            </a:r>
            <a:r>
              <a:rPr lang="de-DE" sz="2800" b="1" dirty="0">
                <a:latin typeface="Century Gothic" panose="020B0502020202020204" pitchFamily="34" charset="0"/>
              </a:rPr>
              <a:t>Berichterstattung im Prüfungsbericht</a:t>
            </a:r>
          </a:p>
        </p:txBody>
      </p:sp>
      <p:sp>
        <p:nvSpPr>
          <p:cNvPr id="8" name="Textfeld 7">
            <a:extLst>
              <a:ext uri="{FF2B5EF4-FFF2-40B4-BE49-F238E27FC236}">
                <a16:creationId xmlns:a16="http://schemas.microsoft.com/office/drawing/2014/main" id="{DF4D5B93-EA22-419F-8AB0-0AC1B3776F52}"/>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1906" name="Rectangle 2">
            <a:extLst>
              <a:ext uri="{FF2B5EF4-FFF2-40B4-BE49-F238E27FC236}">
                <a16:creationId xmlns:a16="http://schemas.microsoft.com/office/drawing/2014/main" id="{8A9C14A9-F3A2-46DA-922F-39227DFC730B}"/>
              </a:ext>
            </a:extLst>
          </p:cNvPr>
          <p:cNvSpPr txBox="1">
            <a:spLocks/>
          </p:cNvSpPr>
          <p:nvPr/>
        </p:nvSpPr>
        <p:spPr bwMode="auto">
          <a:xfrm>
            <a:off x="1055290" y="1067335"/>
            <a:ext cx="108013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a:solidFill>
                  <a:srgbClr val="00B0F0"/>
                </a:solidFill>
                <a:latin typeface="Century Gothic" panose="020B0502020202020204" pitchFamily="34" charset="0"/>
              </a:rPr>
              <a:t>9.12 </a:t>
            </a:r>
            <a:r>
              <a:rPr lang="de-DE" altLang="de-DE" sz="1600" b="1" dirty="0">
                <a:solidFill>
                  <a:srgbClr val="00B0F0"/>
                </a:solidFill>
                <a:latin typeface="Century Gothic" panose="020B0502020202020204" pitchFamily="34" charset="0"/>
              </a:rPr>
              <a:t>Berichterstattung im Prüfungsbericht</a:t>
            </a:r>
          </a:p>
        </p:txBody>
      </p:sp>
      <p:sp>
        <p:nvSpPr>
          <p:cNvPr id="9" name="Rectangle 2">
            <a:extLst>
              <a:ext uri="{FF2B5EF4-FFF2-40B4-BE49-F238E27FC236}">
                <a16:creationId xmlns:a16="http://schemas.microsoft.com/office/drawing/2014/main" id="{DA31992B-CE07-4B34-B966-3FB3F2D28686}"/>
              </a:ext>
            </a:extLst>
          </p:cNvPr>
          <p:cNvSpPr txBox="1">
            <a:spLocks/>
          </p:cNvSpPr>
          <p:nvPr/>
        </p:nvSpPr>
        <p:spPr bwMode="auto">
          <a:xfrm>
            <a:off x="1065213" y="1486049"/>
            <a:ext cx="1080135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Erläuterungen in Bezug auf </a:t>
            </a:r>
            <a:r>
              <a:rPr lang="de-DE" sz="1600" b="1" dirty="0" err="1">
                <a:solidFill>
                  <a:srgbClr val="00B0F0"/>
                </a:solidFill>
                <a:latin typeface="Century Gothic" panose="020B0502020202020204" pitchFamily="34" charset="0"/>
              </a:rPr>
              <a:t>Going-Concern</a:t>
            </a:r>
            <a:r>
              <a:rPr lang="de-DE" sz="1600" dirty="0">
                <a:solidFill>
                  <a:srgbClr val="000000"/>
                </a:solidFill>
                <a:latin typeface="Century Gothic" panose="020B0502020202020204" pitchFamily="34" charset="0"/>
              </a:rPr>
              <a:t> erfolgen im Prüfungsbericht im Rahmen des Abschnitts </a:t>
            </a:r>
            <a:r>
              <a:rPr lang="de-DE" sz="1600" b="1" dirty="0">
                <a:solidFill>
                  <a:srgbClr val="000000"/>
                </a:solidFill>
                <a:latin typeface="Century Gothic" panose="020B0502020202020204" pitchFamily="34" charset="0"/>
              </a:rPr>
              <a:t>„Grundsätzlichen Feststellungen“</a:t>
            </a:r>
            <a:r>
              <a:rPr lang="de-DE" sz="1600" dirty="0">
                <a:solidFill>
                  <a:srgbClr val="000000"/>
                </a:solidFill>
                <a:latin typeface="Century Gothic" panose="020B0502020202020204" pitchFamily="34" charset="0"/>
              </a:rPr>
              <a:t>:</a:t>
            </a:r>
          </a:p>
          <a:p>
            <a:pPr marL="285750" indent="-28575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Bericht über </a:t>
            </a:r>
            <a:r>
              <a:rPr lang="de-DE" sz="1600" b="1" dirty="0">
                <a:solidFill>
                  <a:srgbClr val="FF0000"/>
                </a:solidFill>
                <a:latin typeface="Century Gothic" panose="020B0502020202020204" pitchFamily="34" charset="0"/>
              </a:rPr>
              <a:t>festgestellte Tatsachen</a:t>
            </a:r>
            <a:r>
              <a:rPr lang="de-DE" sz="1600" dirty="0">
                <a:solidFill>
                  <a:srgbClr val="000000"/>
                </a:solidFill>
                <a:latin typeface="Century Gothic" panose="020B0502020202020204" pitchFamily="34" charset="0"/>
              </a:rPr>
              <a:t>, die die </a:t>
            </a:r>
            <a:r>
              <a:rPr lang="de-DE" sz="1600" b="1" dirty="0">
                <a:solidFill>
                  <a:srgbClr val="FF0000"/>
                </a:solidFill>
                <a:latin typeface="Century Gothic" panose="020B0502020202020204" pitchFamily="34" charset="0"/>
              </a:rPr>
              <a:t>Entwicklung</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des</a:t>
            </a:r>
            <a:r>
              <a:rPr lang="de-DE" sz="1600" dirty="0">
                <a:solidFill>
                  <a:srgbClr val="FF0000"/>
                </a:solidFill>
                <a:latin typeface="Century Gothic" panose="020B0502020202020204" pitchFamily="34" charset="0"/>
              </a:rPr>
              <a:t> </a:t>
            </a:r>
            <a:r>
              <a:rPr lang="de-DE" sz="1600" b="1">
                <a:solidFill>
                  <a:srgbClr val="FF0000"/>
                </a:solidFill>
                <a:latin typeface="Century Gothic" panose="020B0502020202020204" pitchFamily="34" charset="0"/>
              </a:rPr>
              <a:t>Unternehmens</a:t>
            </a:r>
            <a:r>
              <a:rPr lang="de-DE" sz="1600">
                <a:solidFill>
                  <a:srgbClr val="FF0000"/>
                </a:solidFill>
                <a:latin typeface="Century Gothic" panose="020B0502020202020204" pitchFamily="34" charset="0"/>
              </a:rPr>
              <a:t> </a:t>
            </a:r>
            <a:r>
              <a:rPr lang="de-DE" sz="1600" b="1">
                <a:solidFill>
                  <a:srgbClr val="FF0000"/>
                </a:solidFill>
                <a:latin typeface="Century Gothic" panose="020B0502020202020204" pitchFamily="34" charset="0"/>
              </a:rPr>
              <a:t>wesentlich</a:t>
            </a:r>
            <a:br>
              <a:rPr lang="de-DE" sz="1600" b="1">
                <a:solidFill>
                  <a:srgbClr val="FF0000"/>
                </a:solidFill>
                <a:latin typeface="Century Gothic" panose="020B0502020202020204" pitchFamily="34" charset="0"/>
              </a:rPr>
            </a:br>
            <a:r>
              <a:rPr lang="de-DE" sz="1600" b="1">
                <a:solidFill>
                  <a:srgbClr val="FF0000"/>
                </a:solidFill>
                <a:latin typeface="Century Gothic" panose="020B0502020202020204" pitchFamily="34" charset="0"/>
              </a:rPr>
              <a:t>beeinträchtigen</a:t>
            </a:r>
            <a:r>
              <a:rPr lang="de-DE" sz="160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oder </a:t>
            </a:r>
            <a:r>
              <a:rPr lang="de-DE" sz="1600" b="1" dirty="0">
                <a:solidFill>
                  <a:srgbClr val="000000"/>
                </a:solidFill>
                <a:latin typeface="Century Gothic" panose="020B0502020202020204" pitchFamily="34" charset="0"/>
              </a:rPr>
              <a:t>seinen Bestand gefährden</a:t>
            </a:r>
            <a:r>
              <a:rPr lang="de-DE" sz="1600" dirty="0">
                <a:solidFill>
                  <a:srgbClr val="000000"/>
                </a:solidFill>
                <a:latin typeface="Century Gothic" panose="020B0502020202020204" pitchFamily="34" charset="0"/>
              </a:rPr>
              <a:t> können (§ 321 Abs. 1 Satz 3 HGB)</a:t>
            </a:r>
          </a:p>
          <a:p>
            <a:pPr marL="285750" indent="-285750">
              <a:lnSpc>
                <a:spcPct val="100000"/>
              </a:lnSpc>
              <a:spcBef>
                <a:spcPts val="600"/>
              </a:spcBef>
              <a:spcAft>
                <a:spcPts val="600"/>
              </a:spcAft>
              <a:buClr>
                <a:srgbClr val="000000"/>
              </a:buClr>
              <a:buFont typeface="Arial" panose="020B0604020202020204" pitchFamily="34" charset="0"/>
              <a:buChar char="•"/>
              <a:defRPr/>
            </a:pPr>
            <a:r>
              <a:rPr lang="de-DE" sz="1600" b="1" dirty="0">
                <a:solidFill>
                  <a:srgbClr val="FF0000"/>
                </a:solidFill>
                <a:latin typeface="Century Gothic" panose="020B0502020202020204" pitchFamily="34" charset="0"/>
              </a:rPr>
              <a:t>Stellungnahme</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zur</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Beurteilung</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der Lage</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des</a:t>
            </a:r>
            <a:r>
              <a:rPr lang="de-DE" sz="1600" dirty="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Unternehmens</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im Abschluss </a:t>
            </a:r>
            <a:r>
              <a:rPr lang="de-DE" sz="1600">
                <a:solidFill>
                  <a:srgbClr val="000000"/>
                </a:solidFill>
                <a:latin typeface="Century Gothic" panose="020B0502020202020204" pitchFamily="34" charset="0"/>
              </a:rPr>
              <a:t>und Lagebericht</a:t>
            </a:r>
            <a:br>
              <a:rPr lang="de-DE" sz="1600">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durch </a:t>
            </a:r>
            <a:r>
              <a:rPr lang="de-DE" sz="1600" b="1" dirty="0">
                <a:solidFill>
                  <a:srgbClr val="000000"/>
                </a:solidFill>
                <a:latin typeface="Century Gothic" panose="020B0502020202020204" pitchFamily="34" charset="0"/>
              </a:rPr>
              <a:t>die gesetzlichen Vertreter</a:t>
            </a:r>
            <a:r>
              <a:rPr lang="de-DE" sz="1600" dirty="0">
                <a:solidFill>
                  <a:srgbClr val="000000"/>
                </a:solidFill>
                <a:latin typeface="Century Gothic" panose="020B0502020202020204" pitchFamily="34" charset="0"/>
              </a:rPr>
              <a:t> (§ 321 Abs. 1 Satz 2 HGB) </a:t>
            </a:r>
          </a:p>
          <a:p>
            <a:pPr marL="266700" indent="-266700">
              <a:lnSpc>
                <a:spcPct val="100000"/>
              </a:lnSpc>
              <a:spcBef>
                <a:spcPts val="600"/>
              </a:spcBef>
              <a:spcAft>
                <a:spcPts val="600"/>
              </a:spcAft>
              <a:defRPr/>
            </a:pPr>
            <a:r>
              <a:rPr lang="de-DE" sz="1600" dirty="0">
                <a:solidFill>
                  <a:srgbClr val="000000"/>
                </a:solidFill>
                <a:latin typeface="Century Gothic" panose="020B0502020202020204" pitchFamily="34" charset="0"/>
              </a:rPr>
              <a:t>Darüber hinaus sind </a:t>
            </a:r>
            <a:r>
              <a:rPr lang="de-DE" sz="1600" b="1" dirty="0">
                <a:solidFill>
                  <a:srgbClr val="000000"/>
                </a:solidFill>
                <a:latin typeface="Century Gothic" panose="020B0502020202020204" pitchFamily="34" charset="0"/>
              </a:rPr>
              <a:t>weitere Erläuterungen</a:t>
            </a:r>
            <a:r>
              <a:rPr lang="de-DE" sz="1600" dirty="0">
                <a:solidFill>
                  <a:srgbClr val="000000"/>
                </a:solidFill>
                <a:latin typeface="Century Gothic" panose="020B0502020202020204" pitchFamily="34" charset="0"/>
              </a:rPr>
              <a:t> zu geben:</a:t>
            </a:r>
          </a:p>
          <a:p>
            <a:pPr marL="285750" indent="-28575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Erläuterungen ggf. im Rahmen der Feststellungen zur </a:t>
            </a:r>
            <a:r>
              <a:rPr lang="de-DE" sz="1600" b="1" dirty="0">
                <a:solidFill>
                  <a:srgbClr val="FF0000"/>
                </a:solidFill>
                <a:latin typeface="Century Gothic" panose="020B0502020202020204" pitchFamily="34" charset="0"/>
              </a:rPr>
              <a:t>Gesamtaussage des Jahresabschlusses</a:t>
            </a:r>
            <a:r>
              <a:rPr lang="de-DE" sz="1600" dirty="0">
                <a:solidFill>
                  <a:srgbClr val="FF0000"/>
                </a:solidFill>
                <a:latin typeface="Century Gothic" panose="020B0502020202020204" pitchFamily="34" charset="0"/>
              </a:rPr>
              <a:t> </a:t>
            </a:r>
          </a:p>
          <a:p>
            <a:pPr marL="285750" indent="-28575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Einschränkung</a:t>
            </a:r>
            <a:r>
              <a:rPr lang="de-DE" sz="1600" dirty="0">
                <a:solidFill>
                  <a:srgbClr val="000000"/>
                </a:solidFill>
                <a:latin typeface="Century Gothic" panose="020B0502020202020204" pitchFamily="34" charset="0"/>
              </a:rPr>
              <a:t> des </a:t>
            </a:r>
            <a:r>
              <a:rPr lang="de-DE" sz="1600" b="1" dirty="0">
                <a:solidFill>
                  <a:srgbClr val="000000"/>
                </a:solidFill>
                <a:latin typeface="Century Gothic" panose="020B0502020202020204" pitchFamily="34" charset="0"/>
              </a:rPr>
              <a:t>Bestätigungsvermerks</a:t>
            </a:r>
            <a:r>
              <a:rPr lang="de-DE" sz="1600" dirty="0">
                <a:solidFill>
                  <a:srgbClr val="000000"/>
                </a:solidFill>
                <a:latin typeface="Century Gothic" panose="020B0502020202020204" pitchFamily="34" charset="0"/>
              </a:rPr>
              <a:t> erfordert </a:t>
            </a:r>
            <a:r>
              <a:rPr lang="de-DE" sz="1600" b="1" dirty="0">
                <a:solidFill>
                  <a:srgbClr val="000000"/>
                </a:solidFill>
                <a:latin typeface="Century Gothic" panose="020B0502020202020204" pitchFamily="34" charset="0"/>
              </a:rPr>
              <a:t>Erläuterungen § 321 Abs. 2 Satz 4 HGB</a:t>
            </a:r>
            <a:endParaRPr lang="de-DE" sz="1600" dirty="0">
              <a:solidFill>
                <a:srgbClr val="000000"/>
              </a:solidFill>
              <a:latin typeface="Century Gothic" panose="020B0502020202020204" pitchFamily="34" charset="0"/>
            </a:endParaRPr>
          </a:p>
          <a:p>
            <a:pPr marL="285750" indent="-28575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die </a:t>
            </a:r>
            <a:r>
              <a:rPr lang="de-DE" sz="1600" b="1" dirty="0">
                <a:solidFill>
                  <a:srgbClr val="000000"/>
                </a:solidFill>
                <a:latin typeface="Century Gothic" panose="020B0502020202020204" pitchFamily="34" charset="0"/>
              </a:rPr>
              <a:t>Versagung</a:t>
            </a:r>
            <a:r>
              <a:rPr lang="de-DE" sz="1600" dirty="0">
                <a:solidFill>
                  <a:srgbClr val="000000"/>
                </a:solidFill>
                <a:latin typeface="Century Gothic" panose="020B0502020202020204" pitchFamily="34" charset="0"/>
              </a:rPr>
              <a:t> oder </a:t>
            </a:r>
            <a:r>
              <a:rPr lang="de-DE" sz="1600" b="1" dirty="0">
                <a:solidFill>
                  <a:srgbClr val="000000"/>
                </a:solidFill>
                <a:latin typeface="Century Gothic" panose="020B0502020202020204" pitchFamily="34" charset="0"/>
              </a:rPr>
              <a:t>Nichtabgabe</a:t>
            </a:r>
            <a:r>
              <a:rPr lang="de-DE" sz="1600" dirty="0">
                <a:solidFill>
                  <a:srgbClr val="000000"/>
                </a:solidFill>
                <a:latin typeface="Century Gothic" panose="020B0502020202020204" pitchFamily="34" charset="0"/>
              </a:rPr>
              <a:t> erfordert </a:t>
            </a:r>
            <a:r>
              <a:rPr lang="de-DE" sz="1600" b="1" dirty="0">
                <a:solidFill>
                  <a:srgbClr val="000000"/>
                </a:solidFill>
                <a:latin typeface="Century Gothic" panose="020B0502020202020204" pitchFamily="34" charset="0"/>
              </a:rPr>
              <a:t>keine </a:t>
            </a:r>
            <a:r>
              <a:rPr lang="de-DE" sz="1600" b="1">
                <a:solidFill>
                  <a:srgbClr val="000000"/>
                </a:solidFill>
                <a:latin typeface="Century Gothic" panose="020B0502020202020204" pitchFamily="34" charset="0"/>
              </a:rPr>
              <a:t>weiteren Erläuterungen</a:t>
            </a:r>
            <a:endParaRPr lang="de-DE" sz="1600" b="1" dirty="0">
              <a:solidFill>
                <a:srgbClr val="000000"/>
              </a:solidFill>
              <a:latin typeface="Century Gothic" panose="020B0502020202020204" pitchFamily="34" charset="0"/>
            </a:endParaRPr>
          </a:p>
          <a:p>
            <a:pPr marL="0" indent="0">
              <a:lnSpc>
                <a:spcPct val="100000"/>
              </a:lnSpc>
              <a:spcBef>
                <a:spcPts val="0"/>
              </a:spcBef>
              <a:spcAft>
                <a:spcPts val="0"/>
              </a:spcAft>
              <a:defRPr/>
            </a:pPr>
            <a:endParaRPr lang="de-DE" sz="1600" dirty="0">
              <a:solidFill>
                <a:srgbClr val="000000"/>
              </a:solidFill>
              <a:latin typeface="Century Gothic" panose="020B0502020202020204" pitchFamily="34" charset="0"/>
            </a:endParaRPr>
          </a:p>
          <a:p>
            <a:pPr marL="266700" indent="-266700">
              <a:lnSpc>
                <a:spcPct val="100000"/>
              </a:lnSpc>
              <a:spcBef>
                <a:spcPts val="600"/>
              </a:spcBef>
              <a:spcAft>
                <a:spcPts val="600"/>
              </a:spcAft>
              <a:defRPr/>
            </a:pPr>
            <a:r>
              <a:rPr lang="de-DE" sz="1600" dirty="0">
                <a:solidFill>
                  <a:srgbClr val="000000"/>
                </a:solidFill>
                <a:latin typeface="Century Gothic" panose="020B0502020202020204" pitchFamily="34" charset="0"/>
              </a:rPr>
              <a:t>(</a:t>
            </a:r>
            <a:r>
              <a:rPr lang="de-DE" sz="1600" dirty="0">
                <a:latin typeface="Century Gothic" panose="020B0502020202020204" pitchFamily="34" charset="0"/>
              </a:rPr>
              <a:t>IDW PS 270 n.F. (10.2021)</a:t>
            </a:r>
            <a:r>
              <a:rPr lang="de-DE" sz="1600" dirty="0">
                <a:solidFill>
                  <a:srgbClr val="000000"/>
                </a:solidFill>
                <a:latin typeface="Century Gothic" panose="020B0502020202020204" pitchFamily="34" charset="0"/>
              </a:rPr>
              <a:t>, Tz. 35, </a:t>
            </a:r>
            <a:r>
              <a:rPr lang="de-DE" altLang="de-DE" sz="1600" dirty="0">
                <a:latin typeface="Century Gothic" pitchFamily="34" charset="0"/>
                <a:ea typeface="Verdana" pitchFamily="34" charset="0"/>
                <a:cs typeface="Verdana" pitchFamily="34" charset="0"/>
                <a:sym typeface="Wingdings" pitchFamily="2" charset="2"/>
              </a:rPr>
              <a:t>IDW PS 450 n.F. (10.2021)</a:t>
            </a:r>
            <a:r>
              <a:rPr lang="de-DE" sz="1600" dirty="0">
                <a:solidFill>
                  <a:srgbClr val="000000"/>
                </a:solidFill>
                <a:latin typeface="Century Gothic" panose="020B0502020202020204" pitchFamily="34" charset="0"/>
              </a:rPr>
              <a:t>, Tz. 77)</a:t>
            </a:r>
          </a:p>
          <a:p>
            <a:pPr marL="266700" indent="-266700">
              <a:lnSpc>
                <a:spcPct val="100000"/>
              </a:lnSpc>
              <a:spcBef>
                <a:spcPts val="600"/>
              </a:spcBef>
              <a:spcAft>
                <a:spcPts val="600"/>
              </a:spcAft>
              <a:defRPr/>
            </a:pPr>
            <a:endParaRPr lang="de-DE" altLang="de-DE" sz="1600" b="1" dirty="0">
              <a:solidFill>
                <a:srgbClr val="00B0F0"/>
              </a:solidFill>
              <a:latin typeface="Century Gothic" panose="020B0502020202020204" pitchFamily="34" charset="0"/>
              <a:cs typeface="Arial" charset="0"/>
            </a:endParaRPr>
          </a:p>
        </p:txBody>
      </p:sp>
      <p:sp>
        <p:nvSpPr>
          <p:cNvPr id="8" name="Textfeld 1">
            <a:extLst>
              <a:ext uri="{FF2B5EF4-FFF2-40B4-BE49-F238E27FC236}">
                <a16:creationId xmlns:a16="http://schemas.microsoft.com/office/drawing/2014/main" id="{EC0A612A-3A0B-4DB1-B880-BF4A5F2A106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cSld>
  <p:clrMapOvr>
    <a:masterClrMapping/>
  </p:clrMapOvr>
  <p:transition spd="slow"/>
</p:sld>
</file>

<file path=ppt/slides/slide4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C3081260-6EEA-4A14-9216-4AF5911A058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6" name="Rectangle 2">
            <a:extLst>
              <a:ext uri="{FF2B5EF4-FFF2-40B4-BE49-F238E27FC236}">
                <a16:creationId xmlns:a16="http://schemas.microsoft.com/office/drawing/2014/main" id="{A3BBD1FB-3161-4694-A023-2402A4D53F79}"/>
              </a:ext>
            </a:extLst>
          </p:cNvPr>
          <p:cNvSpPr txBox="1">
            <a:spLocks/>
          </p:cNvSpPr>
          <p:nvPr/>
        </p:nvSpPr>
        <p:spPr bwMode="auto">
          <a:xfrm>
            <a:off x="1060002" y="108006"/>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9.13	</a:t>
            </a:r>
            <a:r>
              <a:rPr lang="de-DE" sz="2800" b="1" dirty="0">
                <a:latin typeface="Century Gothic" panose="020B0502020202020204" pitchFamily="34" charset="0"/>
              </a:rPr>
              <a:t>Kommunikation mit dem für die Überwachung Verantwortlichen</a:t>
            </a:r>
          </a:p>
        </p:txBody>
      </p:sp>
      <p:sp>
        <p:nvSpPr>
          <p:cNvPr id="8" name="Textfeld 7">
            <a:extLst>
              <a:ext uri="{FF2B5EF4-FFF2-40B4-BE49-F238E27FC236}">
                <a16:creationId xmlns:a16="http://schemas.microsoft.com/office/drawing/2014/main" id="{66170D87-F985-4000-B7E1-1B69AF55B7EE}"/>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6002" name="Rectangle 2">
            <a:extLst>
              <a:ext uri="{FF2B5EF4-FFF2-40B4-BE49-F238E27FC236}">
                <a16:creationId xmlns:a16="http://schemas.microsoft.com/office/drawing/2014/main" id="{2CC21883-9AA3-4612-9BC0-FE1B34478252}"/>
              </a:ext>
            </a:extLst>
          </p:cNvPr>
          <p:cNvSpPr txBox="1">
            <a:spLocks/>
          </p:cNvSpPr>
          <p:nvPr/>
        </p:nvSpPr>
        <p:spPr bwMode="auto">
          <a:xfrm>
            <a:off x="1055290" y="1067335"/>
            <a:ext cx="108013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9.13 Kommunikation mit den für die Überwachung Verantwortlichen</a:t>
            </a:r>
          </a:p>
        </p:txBody>
      </p:sp>
      <p:sp>
        <p:nvSpPr>
          <p:cNvPr id="9" name="Rectangle 2">
            <a:extLst>
              <a:ext uri="{FF2B5EF4-FFF2-40B4-BE49-F238E27FC236}">
                <a16:creationId xmlns:a16="http://schemas.microsoft.com/office/drawing/2014/main" id="{F05A6292-F9F0-472A-AC91-20323BC748EE}"/>
              </a:ext>
            </a:extLst>
          </p:cNvPr>
          <p:cNvSpPr txBox="1">
            <a:spLocks/>
          </p:cNvSpPr>
          <p:nvPr/>
        </p:nvSpPr>
        <p:spPr bwMode="auto">
          <a:xfrm>
            <a:off x="1065213" y="1398588"/>
            <a:ext cx="108013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Sofern im zu prüfenden Unternehmen ein </a:t>
            </a:r>
            <a:r>
              <a:rPr lang="de-DE" sz="1600" b="1" dirty="0">
                <a:solidFill>
                  <a:srgbClr val="000000"/>
                </a:solidFill>
                <a:latin typeface="Century Gothic" panose="020B0502020202020204" pitchFamily="34" charset="0"/>
              </a:rPr>
              <a:t>Aufsichtsrat</a:t>
            </a:r>
            <a:r>
              <a:rPr lang="de-DE" sz="1600" dirty="0">
                <a:solidFill>
                  <a:srgbClr val="000000"/>
                </a:solidFill>
                <a:latin typeface="Century Gothic" panose="020B0502020202020204" pitchFamily="34" charset="0"/>
              </a:rPr>
              <a:t> oder ein vergleichbares Gremium </a:t>
            </a:r>
            <a:r>
              <a:rPr lang="de-DE" sz="1600">
                <a:solidFill>
                  <a:srgbClr val="000000"/>
                </a:solidFill>
                <a:latin typeface="Century Gothic" panose="020B0502020202020204" pitchFamily="34" charset="0"/>
              </a:rPr>
              <a:t>existiert,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muss </a:t>
            </a:r>
            <a:r>
              <a:rPr lang="de-DE" sz="1600" dirty="0">
                <a:solidFill>
                  <a:srgbClr val="000000"/>
                </a:solidFill>
                <a:latin typeface="Century Gothic" panose="020B0502020202020204" pitchFamily="34" charset="0"/>
              </a:rPr>
              <a:t>der </a:t>
            </a:r>
            <a:r>
              <a:rPr lang="de-DE" sz="1600" b="1" dirty="0">
                <a:solidFill>
                  <a:srgbClr val="000000"/>
                </a:solidFill>
                <a:latin typeface="Century Gothic" panose="020B0502020202020204" pitchFamily="34" charset="0"/>
              </a:rPr>
              <a:t>Abschlussprüfer sich mit dem für die Überwachung Verantwortlichen </a:t>
            </a:r>
            <a:r>
              <a:rPr lang="de-DE" sz="1600" b="1">
                <a:solidFill>
                  <a:srgbClr val="000000"/>
                </a:solidFill>
                <a:latin typeface="Century Gothic" panose="020B0502020202020204" pitchFamily="34" charset="0"/>
              </a:rPr>
              <a:t>austauschen</a:t>
            </a:r>
            <a:r>
              <a:rPr lang="de-DE" sz="1600">
                <a:solidFill>
                  <a:srgbClr val="000000"/>
                </a:solidFill>
                <a:latin typeface="Century Gothic" panose="020B0502020202020204" pitchFamily="34" charset="0"/>
              </a:rPr>
              <a: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Der </a:t>
            </a:r>
            <a:r>
              <a:rPr lang="de-DE" sz="1600" dirty="0">
                <a:solidFill>
                  <a:srgbClr val="000000"/>
                </a:solidFill>
                <a:latin typeface="Century Gothic" panose="020B0502020202020204" pitchFamily="34" charset="0"/>
              </a:rPr>
              <a:t>Austausch umfasst insbesondere die folgenden </a:t>
            </a:r>
            <a:r>
              <a:rPr lang="de-DE" sz="1600" b="1" dirty="0">
                <a:solidFill>
                  <a:srgbClr val="000000"/>
                </a:solidFill>
                <a:latin typeface="Century Gothic" panose="020B0502020202020204" pitchFamily="34" charset="0"/>
              </a:rPr>
              <a:t>Fragen</a:t>
            </a:r>
            <a:r>
              <a:rPr lang="de-DE" sz="1600" dirty="0">
                <a:solidFill>
                  <a:srgbClr val="000000"/>
                </a:solidFill>
                <a:latin typeface="Century Gothic" panose="020B0502020202020204" pitchFamily="34" charset="0"/>
              </a:rPr>
              <a:t>:</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Liegt eine </a:t>
            </a:r>
            <a:r>
              <a:rPr lang="de-DE" sz="1600" b="1" dirty="0">
                <a:solidFill>
                  <a:srgbClr val="000000"/>
                </a:solidFill>
                <a:latin typeface="Century Gothic" panose="020B0502020202020204" pitchFamily="34" charset="0"/>
              </a:rPr>
              <a:t>wesentliche Unsicherheit</a:t>
            </a:r>
            <a:r>
              <a:rPr lang="de-DE" sz="1600" dirty="0">
                <a:solidFill>
                  <a:srgbClr val="000000"/>
                </a:solidFill>
                <a:latin typeface="Century Gothic" panose="020B0502020202020204" pitchFamily="34" charset="0"/>
              </a:rPr>
              <a:t> vor?</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Haben die gesetzlichen Vertreter die </a:t>
            </a:r>
            <a:r>
              <a:rPr lang="de-DE" sz="1600" b="1" dirty="0">
                <a:solidFill>
                  <a:srgbClr val="000000"/>
                </a:solidFill>
                <a:latin typeface="Century Gothic" panose="020B0502020202020204" pitchFamily="34" charset="0"/>
              </a:rPr>
              <a:t>Fortführungsannahme</a:t>
            </a:r>
            <a:r>
              <a:rPr lang="de-DE" sz="1600" dirty="0">
                <a:solidFill>
                  <a:srgbClr val="000000"/>
                </a:solidFill>
                <a:latin typeface="Century Gothic" panose="020B0502020202020204" pitchFamily="34" charset="0"/>
              </a:rPr>
              <a:t> </a:t>
            </a:r>
            <a:r>
              <a:rPr lang="de-DE" sz="1600" b="1" dirty="0">
                <a:solidFill>
                  <a:srgbClr val="000000"/>
                </a:solidFill>
                <a:latin typeface="Century Gothic" panose="020B0502020202020204" pitchFamily="34" charset="0"/>
              </a:rPr>
              <a:t>zutreffend</a:t>
            </a:r>
            <a:r>
              <a:rPr lang="de-DE" sz="1600" dirty="0">
                <a:solidFill>
                  <a:srgbClr val="000000"/>
                </a:solidFill>
                <a:latin typeface="Century Gothic" panose="020B0502020202020204" pitchFamily="34" charset="0"/>
              </a:rPr>
              <a:t> getroffen?</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Sind die </a:t>
            </a:r>
            <a:r>
              <a:rPr lang="de-DE" sz="1600" b="1" dirty="0">
                <a:solidFill>
                  <a:srgbClr val="000000"/>
                </a:solidFill>
                <a:latin typeface="Century Gothic" panose="020B0502020202020204" pitchFamily="34" charset="0"/>
              </a:rPr>
              <a:t>Angaben</a:t>
            </a:r>
            <a:r>
              <a:rPr lang="de-DE" sz="1600" dirty="0">
                <a:solidFill>
                  <a:srgbClr val="000000"/>
                </a:solidFill>
                <a:latin typeface="Century Gothic" panose="020B0502020202020204" pitchFamily="34" charset="0"/>
              </a:rPr>
              <a:t> zur Fortführungsannahme im Abschluss und ggf. Lagebericht </a:t>
            </a:r>
            <a:r>
              <a:rPr lang="de-DE" sz="1600" b="1" dirty="0">
                <a:solidFill>
                  <a:srgbClr val="000000"/>
                </a:solidFill>
                <a:latin typeface="Century Gothic" panose="020B0502020202020204" pitchFamily="34" charset="0"/>
              </a:rPr>
              <a:t>angemessen</a:t>
            </a:r>
            <a:r>
              <a:rPr lang="de-DE" sz="1600" dirty="0">
                <a:solidFill>
                  <a:srgbClr val="000000"/>
                </a:solidFill>
                <a:latin typeface="Century Gothic" panose="020B0502020202020204" pitchFamily="34" charset="0"/>
              </a:rPr>
              <a:t>?</a:t>
            </a:r>
          </a:p>
          <a:p>
            <a:pPr marL="266700" indent="-266700">
              <a:lnSpc>
                <a:spcPct val="100000"/>
              </a:lnSpc>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Ergeben sich ggf. Auswirkungen auf den Bestätigungsvermerk?</a:t>
            </a:r>
          </a:p>
          <a:p>
            <a:pPr marL="0" indent="0">
              <a:lnSpc>
                <a:spcPct val="100000"/>
              </a:lnSpc>
              <a:spcBef>
                <a:spcPts val="600"/>
              </a:spcBef>
              <a:spcAft>
                <a:spcPts val="600"/>
              </a:spcAft>
              <a:defRPr/>
            </a:pPr>
            <a:r>
              <a:rPr lang="de-DE" sz="1600" dirty="0">
                <a:solidFill>
                  <a:srgbClr val="000000"/>
                </a:solidFill>
                <a:latin typeface="Century Gothic" panose="020B0502020202020204" pitchFamily="34" charset="0"/>
              </a:rPr>
              <a:t>Bei der Kommunikation mit dem Aufsichtsorgan ist unter Umständen Eile geboten, so </a:t>
            </a:r>
            <a:r>
              <a:rPr lang="de-DE" sz="1600" b="1">
                <a:solidFill>
                  <a:srgbClr val="FF0000"/>
                </a:solidFill>
                <a:latin typeface="Century Gothic" panose="020B0502020202020204" pitchFamily="34" charset="0"/>
              </a:rPr>
              <a:t>dass in dem</a:t>
            </a:r>
            <a:br>
              <a:rPr lang="de-DE" sz="1600" b="1">
                <a:solidFill>
                  <a:srgbClr val="FF0000"/>
                </a:solidFill>
                <a:latin typeface="Century Gothic" panose="020B0502020202020204" pitchFamily="34" charset="0"/>
              </a:rPr>
            </a:br>
            <a:r>
              <a:rPr lang="de-DE" sz="1600" b="1">
                <a:solidFill>
                  <a:srgbClr val="FF0000"/>
                </a:solidFill>
                <a:latin typeface="Century Gothic" panose="020B0502020202020204" pitchFamily="34" charset="0"/>
              </a:rPr>
              <a:t>Gremien </a:t>
            </a:r>
            <a:r>
              <a:rPr lang="de-DE" sz="1600" b="1" dirty="0">
                <a:solidFill>
                  <a:srgbClr val="FF0000"/>
                </a:solidFill>
                <a:latin typeface="Century Gothic" panose="020B0502020202020204" pitchFamily="34" charset="0"/>
              </a:rPr>
              <a:t>schon vor Erteilung des Bestätigungsvermerks</a:t>
            </a:r>
            <a:r>
              <a:rPr lang="de-DE" sz="1600" dirty="0">
                <a:solidFill>
                  <a:srgbClr val="000000"/>
                </a:solidFill>
                <a:latin typeface="Century Gothic" panose="020B0502020202020204" pitchFamily="34" charset="0"/>
              </a:rPr>
              <a:t> und vor Versand </a:t>
            </a:r>
            <a:r>
              <a:rPr lang="de-DE" sz="1600">
                <a:solidFill>
                  <a:srgbClr val="000000"/>
                </a:solidFill>
                <a:latin typeface="Century Gothic" panose="020B0502020202020204" pitchFamily="34" charset="0"/>
              </a:rPr>
              <a:t>des Prüfungsberichts</a:t>
            </a:r>
            <a:br>
              <a:rPr lang="de-DE" sz="1600">
                <a:solidFill>
                  <a:srgbClr val="000000"/>
                </a:solidFill>
                <a:latin typeface="Century Gothic" panose="020B0502020202020204" pitchFamily="34" charset="0"/>
              </a:rPr>
            </a:br>
            <a:r>
              <a:rPr lang="de-DE" sz="1600" b="1">
                <a:solidFill>
                  <a:srgbClr val="FF0000"/>
                </a:solidFill>
                <a:latin typeface="Century Gothic" panose="020B0502020202020204" pitchFamily="34" charset="0"/>
              </a:rPr>
              <a:t>zu</a:t>
            </a:r>
            <a:r>
              <a:rPr lang="de-DE" sz="1600">
                <a:solidFill>
                  <a:srgbClr val="FF0000"/>
                </a:solidFill>
                <a:latin typeface="Century Gothic" panose="020B0502020202020204" pitchFamily="34" charset="0"/>
              </a:rPr>
              <a:t> </a:t>
            </a:r>
            <a:r>
              <a:rPr lang="de-DE" sz="1600" b="1" dirty="0">
                <a:solidFill>
                  <a:srgbClr val="FF0000"/>
                </a:solidFill>
                <a:latin typeface="Century Gothic" panose="020B0502020202020204" pitchFamily="34" charset="0"/>
              </a:rPr>
              <a:t>berichten</a:t>
            </a:r>
            <a:r>
              <a:rPr lang="de-DE" sz="1600" dirty="0">
                <a:solidFill>
                  <a:srgbClr val="FF0000"/>
                </a:solidFill>
                <a:latin typeface="Century Gothic" panose="020B0502020202020204" pitchFamily="34" charset="0"/>
              </a:rPr>
              <a:t> </a:t>
            </a:r>
            <a:r>
              <a:rPr lang="de-DE" sz="1600" dirty="0">
                <a:solidFill>
                  <a:srgbClr val="000000"/>
                </a:solidFill>
                <a:latin typeface="Century Gothic" panose="020B0502020202020204" pitchFamily="34" charset="0"/>
              </a:rPr>
              <a:t>ist.</a:t>
            </a:r>
          </a:p>
          <a:p>
            <a:pPr marL="266700" indent="-266700">
              <a:lnSpc>
                <a:spcPct val="100000"/>
              </a:lnSpc>
              <a:spcBef>
                <a:spcPts val="600"/>
              </a:spcBef>
              <a:spcAft>
                <a:spcPts val="600"/>
              </a:spcAft>
              <a:defRPr/>
            </a:pPr>
            <a:endParaRPr lang="de-DE" altLang="de-DE" sz="1600" b="1" dirty="0">
              <a:solidFill>
                <a:srgbClr val="00B0F0"/>
              </a:solidFill>
              <a:latin typeface="Century Gothic" panose="020B0502020202020204" pitchFamily="34" charset="0"/>
              <a:cs typeface="Arial" charset="0"/>
            </a:endParaRPr>
          </a:p>
        </p:txBody>
      </p:sp>
      <p:sp>
        <p:nvSpPr>
          <p:cNvPr id="8" name="Textfeld 1">
            <a:extLst>
              <a:ext uri="{FF2B5EF4-FFF2-40B4-BE49-F238E27FC236}">
                <a16:creationId xmlns:a16="http://schemas.microsoft.com/office/drawing/2014/main" id="{FFD576E7-2F33-4595-8B43-72C7006539A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
        <p:nvSpPr>
          <p:cNvPr id="7" name="Textfeld 6">
            <a:extLst>
              <a:ext uri="{FF2B5EF4-FFF2-40B4-BE49-F238E27FC236}">
                <a16:creationId xmlns:a16="http://schemas.microsoft.com/office/drawing/2014/main" id="{EDF91203-DD58-43CB-8B11-AF5682B45FDD}"/>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FC547084-AF11-4392-936F-5FCEB310D39B}"/>
              </a:ext>
            </a:extLst>
          </p:cNvPr>
          <p:cNvSpPr>
            <a:spLocks/>
          </p:cNvSpPr>
          <p:nvPr/>
        </p:nvSpPr>
        <p:spPr bwMode="auto">
          <a:xfrm>
            <a:off x="1046925" y="1420813"/>
            <a:ext cx="1080135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982663" indent="-266700" eaLnBrk="0" hangingPunct="0">
              <a:lnSpc>
                <a:spcPct val="110000"/>
              </a:lnSpc>
              <a:spcBef>
                <a:spcPts val="800"/>
              </a:spcBef>
              <a:buFont typeface="Arial" pitchFamily="34" charset="0"/>
              <a:buChar char="»"/>
              <a:defRPr sz="1400">
                <a:solidFill>
                  <a:schemeClr val="tx1"/>
                </a:solidFill>
                <a:latin typeface="Verdana" pitchFamily="34" charset="0"/>
              </a:defRPr>
            </a:lvl2pPr>
            <a:lvl3pPr marL="1428750" indent="-266700" eaLnBrk="0" hangingPunct="0">
              <a:lnSpc>
                <a:spcPct val="110000"/>
              </a:lnSpc>
              <a:spcBef>
                <a:spcPts val="800"/>
              </a:spcBef>
              <a:buFont typeface="Arial" pitchFamily="34" charset="0"/>
              <a:buChar char="•"/>
              <a:defRPr sz="1400">
                <a:solidFill>
                  <a:schemeClr val="tx1"/>
                </a:solidFill>
                <a:latin typeface="Verdana" pitchFamily="34" charset="0"/>
              </a:defRPr>
            </a:lvl3pPr>
            <a:lvl4pPr marL="1874838" indent="-266700" eaLnBrk="0" hangingPunct="0">
              <a:lnSpc>
                <a:spcPct val="110000"/>
              </a:lnSpc>
              <a:spcBef>
                <a:spcPts val="800"/>
              </a:spcBef>
              <a:buFont typeface="Arial" pitchFamily="34" charset="0"/>
              <a:buChar char="»"/>
              <a:defRPr sz="1400">
                <a:solidFill>
                  <a:schemeClr val="tx1"/>
                </a:solidFill>
                <a:latin typeface="Verdana" pitchFamily="34" charset="0"/>
              </a:defRPr>
            </a:lvl4pPr>
            <a:lvl5pPr marL="2320925" indent="-266700" eaLnBrk="0" hangingPunct="0">
              <a:lnSpc>
                <a:spcPct val="110000"/>
              </a:lnSpc>
              <a:spcBef>
                <a:spcPts val="800"/>
              </a:spcBef>
              <a:buFont typeface="Arial" pitchFamily="34" charset="0"/>
              <a:buChar char="•"/>
              <a:defRPr sz="1400">
                <a:solidFill>
                  <a:schemeClr val="tx1"/>
                </a:solidFill>
                <a:latin typeface="Verdana" pitchFamily="34" charset="0"/>
              </a:defRPr>
            </a:lvl5pPr>
            <a:lvl6pPr marL="27781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32353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6925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41497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342900" indent="-342900">
              <a:lnSpc>
                <a:spcPct val="100000"/>
              </a:lnSpc>
              <a:spcBef>
                <a:spcPct val="0"/>
              </a:spcBef>
              <a:spcAft>
                <a:spcPts val="1200"/>
              </a:spcAft>
              <a:tabLst>
                <a:tab pos="2600325" algn="l"/>
                <a:tab pos="3228975" algn="l"/>
              </a:tabLst>
              <a:defRPr/>
            </a:pPr>
            <a:r>
              <a:rPr lang="de-DE" altLang="de-DE" sz="1600" b="1">
                <a:solidFill>
                  <a:srgbClr val="00B0F0"/>
                </a:solidFill>
                <a:latin typeface="Century Gothic" pitchFamily="34" charset="0"/>
              </a:rPr>
              <a:t>Praxishilfen </a:t>
            </a:r>
            <a:r>
              <a:rPr lang="de-DE" altLang="de-DE" sz="1600" b="1" dirty="0">
                <a:solidFill>
                  <a:srgbClr val="00B0F0"/>
                </a:solidFill>
                <a:latin typeface="Century Gothic" pitchFamily="34" charset="0"/>
              </a:rPr>
              <a:t>zu diesem Themenbereich</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9/1:	</a:t>
            </a:r>
            <a:r>
              <a:rPr lang="de-DE" altLang="de-DE" sz="1600">
                <a:solidFill>
                  <a:srgbClr val="000000"/>
                </a:solidFill>
                <a:latin typeface="Century Gothic" pitchFamily="34" charset="0"/>
              </a:rPr>
              <a:t>„Überblick: Unternehmen in wirtschaftlicher Schieflage“</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9/2:	</a:t>
            </a:r>
            <a:r>
              <a:rPr lang="de-DE" altLang="de-DE" sz="1600">
                <a:solidFill>
                  <a:srgbClr val="000000"/>
                </a:solidFill>
                <a:latin typeface="Century Gothic" pitchFamily="34" charset="0"/>
              </a:rPr>
              <a:t>„Aufrechterhaltung der Fortführungsannahme“</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9/3:</a:t>
            </a:r>
            <a:r>
              <a:rPr lang="de-DE" altLang="de-DE" sz="1600" b="1" dirty="0">
                <a:solidFill>
                  <a:srgbClr val="000000"/>
                </a:solidFill>
                <a:latin typeface="Century Gothic" pitchFamily="34" charset="0"/>
              </a:rPr>
              <a:t>	</a:t>
            </a:r>
            <a:r>
              <a:rPr lang="de-DE" altLang="de-DE" sz="1600" dirty="0">
                <a:solidFill>
                  <a:srgbClr val="000000"/>
                </a:solidFill>
                <a:latin typeface="Century Gothic" pitchFamily="34" charset="0"/>
              </a:rPr>
              <a:t>„Angaben zur wesentlichen Unsicherheit bzw. Nichtfortführbarkeit“</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9/4:</a:t>
            </a:r>
            <a:r>
              <a:rPr lang="de-DE" altLang="de-DE" sz="1600" b="1" dirty="0">
                <a:solidFill>
                  <a:srgbClr val="000000"/>
                </a:solidFill>
                <a:latin typeface="Century Gothic" pitchFamily="34" charset="0"/>
              </a:rPr>
              <a:t>	</a:t>
            </a:r>
            <a:r>
              <a:rPr lang="de-DE" altLang="de-DE" sz="1600" dirty="0">
                <a:solidFill>
                  <a:srgbClr val="000000"/>
                </a:solidFill>
                <a:latin typeface="Century Gothic" pitchFamily="34" charset="0"/>
              </a:rPr>
              <a:t>„Vereinfachtes Prüfschema Zahlungsunfähigkeit (§ 17 InsO</a:t>
            </a:r>
            <a:r>
              <a:rPr lang="de-DE" altLang="de-DE" sz="1600">
                <a:solidFill>
                  <a:srgbClr val="000000"/>
                </a:solidFill>
                <a:latin typeface="Century Gothic" pitchFamily="34" charset="0"/>
              </a:rPr>
              <a:t>) bezogen</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auf einen Beurteilungszeitpunkt“</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9/5:	</a:t>
            </a:r>
            <a:r>
              <a:rPr lang="de-DE" altLang="de-DE" sz="1600">
                <a:solidFill>
                  <a:srgbClr val="000000"/>
                </a:solidFill>
                <a:latin typeface="Century Gothic" pitchFamily="34" charset="0"/>
              </a:rPr>
              <a:t>„Notwendigkeit der Planungsrechnung als Krisenindikator</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Zahlungsunfähigkeit – Flowchart zur Entscheidungsfindung“</a:t>
            </a:r>
            <a:endParaRPr lang="de-DE" altLang="de-DE" sz="1600" b="1" dirty="0">
              <a:solidFill>
                <a:srgbClr val="000000"/>
              </a:solidFill>
              <a:latin typeface="Century Gothic" pitchFamily="34" charset="0"/>
            </a:endParaRP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9/6:</a:t>
            </a:r>
            <a:r>
              <a:rPr lang="de-DE" altLang="de-DE" sz="1600" b="1" dirty="0">
                <a:solidFill>
                  <a:srgbClr val="000000"/>
                </a:solidFill>
                <a:latin typeface="Century Gothic" pitchFamily="34" charset="0"/>
              </a:rPr>
              <a:t>	</a:t>
            </a:r>
            <a:r>
              <a:rPr lang="de-DE" altLang="de-DE" sz="1600" dirty="0">
                <a:solidFill>
                  <a:srgbClr val="000000"/>
                </a:solidFill>
                <a:latin typeface="Century Gothic" pitchFamily="34" charset="0"/>
              </a:rPr>
              <a:t>„Prüfung der Fortführung der </a:t>
            </a:r>
            <a:r>
              <a:rPr lang="de-DE" altLang="de-DE" sz="1600">
                <a:solidFill>
                  <a:srgbClr val="000000"/>
                </a:solidFill>
                <a:latin typeface="Century Gothic" pitchFamily="34" charset="0"/>
              </a:rPr>
              <a:t>Unternehmenstätigkeit“</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9/7:	</a:t>
            </a:r>
            <a:r>
              <a:rPr lang="de-DE" altLang="de-DE" sz="1600">
                <a:solidFill>
                  <a:srgbClr val="000000"/>
                </a:solidFill>
                <a:latin typeface="Century Gothic" pitchFamily="34" charset="0"/>
              </a:rPr>
              <a:t>„Überschuldungsstatus: Welche Aktiv- und Passivposten sind in der</a:t>
            </a:r>
            <a:br>
              <a:rPr lang="de-DE" altLang="de-DE" sz="1600">
                <a:solidFill>
                  <a:srgbClr val="000000"/>
                </a:solidFill>
                <a:latin typeface="Century Gothic" pitchFamily="34" charset="0"/>
              </a:rPr>
            </a:br>
            <a:r>
              <a:rPr lang="de-DE" altLang="de-DE" sz="1600">
                <a:solidFill>
                  <a:srgbClr val="000000"/>
                </a:solidFill>
                <a:latin typeface="Century Gothic" pitchFamily="34" charset="0"/>
              </a:rPr>
              <a:t>	Überschuldungsbilanz anzusetzen?“</a:t>
            </a:r>
          </a:p>
          <a:p>
            <a:pPr marL="285750" indent="-285750">
              <a:lnSpc>
                <a:spcPct val="100000"/>
              </a:lnSpc>
              <a:spcBef>
                <a:spcPts val="600"/>
              </a:spcBef>
              <a:spcAft>
                <a:spcPts val="600"/>
              </a:spcAft>
              <a:buFont typeface="Arial" pitchFamily="34" charset="0"/>
              <a:buChar char="•"/>
              <a:tabLst>
                <a:tab pos="1884363" algn="l"/>
                <a:tab pos="2781300" algn="l"/>
              </a:tabLst>
              <a:defRPr/>
            </a:pPr>
            <a:r>
              <a:rPr lang="de-DE" altLang="de-DE" sz="1600" b="1">
                <a:solidFill>
                  <a:srgbClr val="000000"/>
                </a:solidFill>
                <a:latin typeface="Century Gothic" pitchFamily="34" charset="0"/>
              </a:rPr>
              <a:t>Praxishilfe 9/8:</a:t>
            </a:r>
            <a:r>
              <a:rPr lang="de-DE" altLang="de-DE" sz="1600" b="1" dirty="0">
                <a:solidFill>
                  <a:srgbClr val="000000"/>
                </a:solidFill>
                <a:latin typeface="Century Gothic" pitchFamily="34" charset="0"/>
              </a:rPr>
              <a:t>	</a:t>
            </a:r>
            <a:r>
              <a:rPr lang="de-DE" altLang="de-DE" sz="1600" dirty="0">
                <a:solidFill>
                  <a:srgbClr val="000000"/>
                </a:solidFill>
                <a:latin typeface="Century Gothic" pitchFamily="34" charset="0"/>
              </a:rPr>
              <a:t>„Musterschreiben lt. Belehrungsschreiben mit Hinweis auf </a:t>
            </a:r>
            <a:r>
              <a:rPr lang="de-DE" altLang="de-DE" sz="1600" err="1">
                <a:solidFill>
                  <a:srgbClr val="000000"/>
                </a:solidFill>
                <a:latin typeface="Century Gothic" pitchFamily="34" charset="0"/>
              </a:rPr>
              <a:t>StaRUG</a:t>
            </a:r>
            <a:r>
              <a:rPr lang="de-DE" altLang="de-DE" sz="1600">
                <a:solidFill>
                  <a:srgbClr val="000000"/>
                </a:solidFill>
                <a:latin typeface="Century Gothic" pitchFamily="34" charset="0"/>
              </a:rPr>
              <a:t>“</a:t>
            </a:r>
            <a:endParaRPr lang="de-DE" altLang="de-DE" sz="1600" dirty="0">
              <a:solidFill>
                <a:srgbClr val="000000"/>
              </a:solidFill>
              <a:latin typeface="Century Gothic" pitchFamily="34" charset="0"/>
            </a:endParaRPr>
          </a:p>
          <a:p>
            <a:pPr marL="285750" indent="-285750">
              <a:lnSpc>
                <a:spcPct val="100000"/>
              </a:lnSpc>
              <a:spcBef>
                <a:spcPts val="600"/>
              </a:spcBef>
              <a:spcAft>
                <a:spcPts val="600"/>
              </a:spcAft>
              <a:buFont typeface="Arial" pitchFamily="34" charset="0"/>
              <a:buChar char="•"/>
              <a:tabLst>
                <a:tab pos="2600325" algn="l"/>
                <a:tab pos="3228975" algn="l"/>
              </a:tabLst>
              <a:defRPr/>
            </a:pPr>
            <a:endParaRPr lang="de-DE" altLang="de-DE" sz="1600" dirty="0">
              <a:solidFill>
                <a:srgbClr val="000000"/>
              </a:solidFill>
              <a:latin typeface="Century Gothic" pitchFamily="34" charset="0"/>
            </a:endParaRPr>
          </a:p>
        </p:txBody>
      </p:sp>
      <p:sp>
        <p:nvSpPr>
          <p:cNvPr id="784390" name="Rectangle 2">
            <a:extLst>
              <a:ext uri="{FF2B5EF4-FFF2-40B4-BE49-F238E27FC236}">
                <a16:creationId xmlns:a16="http://schemas.microsoft.com/office/drawing/2014/main" id="{5452A3D3-431F-4343-A24A-B71C2EB2A595}"/>
              </a:ext>
            </a:extLst>
          </p:cNvPr>
          <p:cNvSpPr txBox="1">
            <a:spLocks/>
          </p:cNvSpPr>
          <p:nvPr/>
        </p:nvSpPr>
        <p:spPr bwMode="auto">
          <a:xfrm>
            <a:off x="1047443" y="1024205"/>
            <a:ext cx="8847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0000"/>
                </a:solidFill>
                <a:latin typeface="Century Gothic" panose="020B0502020202020204" pitchFamily="34" charset="0"/>
              </a:rPr>
              <a:t>Anlagen </a:t>
            </a:r>
            <a:r>
              <a:rPr lang="de-DE" altLang="de-DE" sz="1800" b="1">
                <a:solidFill>
                  <a:srgbClr val="000000"/>
                </a:solidFill>
                <a:latin typeface="Century Gothic" panose="020B0502020202020204" pitchFamily="34" charset="0"/>
              </a:rPr>
              <a:t>zum</a:t>
            </a:r>
            <a:r>
              <a:rPr lang="de-DE" altLang="de-DE" sz="1600" b="1">
                <a:solidFill>
                  <a:srgbClr val="000000"/>
                </a:solidFill>
                <a:latin typeface="Century Gothic" panose="020B0502020202020204" pitchFamily="34" charset="0"/>
              </a:rPr>
              <a:t> Themenbereich</a:t>
            </a:r>
            <a:endParaRPr lang="de-DE" altLang="de-DE" sz="2000" b="1">
              <a:solidFill>
                <a:srgbClr val="000000"/>
              </a:solidFill>
              <a:latin typeface="Century Gothic" panose="020B0502020202020204" pitchFamily="34" charset="0"/>
            </a:endParaRPr>
          </a:p>
        </p:txBody>
      </p:sp>
      <p:sp>
        <p:nvSpPr>
          <p:cNvPr id="9" name="Textfeld 1">
            <a:extLst>
              <a:ext uri="{FF2B5EF4-FFF2-40B4-BE49-F238E27FC236}">
                <a16:creationId xmlns:a16="http://schemas.microsoft.com/office/drawing/2014/main" id="{43468B2A-59EC-4E5A-8D29-612DC927AE8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extLst>
      <p:ext uri="{BB962C8B-B14F-4D97-AF65-F5344CB8AC3E}">
        <p14:creationId xmlns:p14="http://schemas.microsoft.com/office/powerpoint/2010/main" val="391318826"/>
      </p:ext>
    </p:extLst>
  </p:cSld>
  <p:clrMapOvr>
    <a:masterClrMapping/>
  </p:clrMapOvr>
  <p:transition spd="slow"/>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FC547084-AF11-4392-936F-5FCEB310D39B}"/>
              </a:ext>
            </a:extLst>
          </p:cNvPr>
          <p:cNvSpPr>
            <a:spLocks/>
          </p:cNvSpPr>
          <p:nvPr/>
        </p:nvSpPr>
        <p:spPr bwMode="auto">
          <a:xfrm>
            <a:off x="1046925" y="1420813"/>
            <a:ext cx="108013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982663" indent="-266700" eaLnBrk="0" hangingPunct="0">
              <a:lnSpc>
                <a:spcPct val="110000"/>
              </a:lnSpc>
              <a:spcBef>
                <a:spcPts val="800"/>
              </a:spcBef>
              <a:buFont typeface="Arial" pitchFamily="34" charset="0"/>
              <a:buChar char="»"/>
              <a:defRPr sz="1400">
                <a:solidFill>
                  <a:schemeClr val="tx1"/>
                </a:solidFill>
                <a:latin typeface="Verdana" pitchFamily="34" charset="0"/>
              </a:defRPr>
            </a:lvl2pPr>
            <a:lvl3pPr marL="1428750" indent="-266700" eaLnBrk="0" hangingPunct="0">
              <a:lnSpc>
                <a:spcPct val="110000"/>
              </a:lnSpc>
              <a:spcBef>
                <a:spcPts val="800"/>
              </a:spcBef>
              <a:buFont typeface="Arial" pitchFamily="34" charset="0"/>
              <a:buChar char="•"/>
              <a:defRPr sz="1400">
                <a:solidFill>
                  <a:schemeClr val="tx1"/>
                </a:solidFill>
                <a:latin typeface="Verdana" pitchFamily="34" charset="0"/>
              </a:defRPr>
            </a:lvl3pPr>
            <a:lvl4pPr marL="1874838" indent="-266700" eaLnBrk="0" hangingPunct="0">
              <a:lnSpc>
                <a:spcPct val="110000"/>
              </a:lnSpc>
              <a:spcBef>
                <a:spcPts val="800"/>
              </a:spcBef>
              <a:buFont typeface="Arial" pitchFamily="34" charset="0"/>
              <a:buChar char="»"/>
              <a:defRPr sz="1400">
                <a:solidFill>
                  <a:schemeClr val="tx1"/>
                </a:solidFill>
                <a:latin typeface="Verdana" pitchFamily="34" charset="0"/>
              </a:defRPr>
            </a:lvl4pPr>
            <a:lvl5pPr marL="2320925" indent="-266700" eaLnBrk="0" hangingPunct="0">
              <a:lnSpc>
                <a:spcPct val="110000"/>
              </a:lnSpc>
              <a:spcBef>
                <a:spcPts val="800"/>
              </a:spcBef>
              <a:buFont typeface="Arial" pitchFamily="34" charset="0"/>
              <a:buChar char="•"/>
              <a:defRPr sz="1400">
                <a:solidFill>
                  <a:schemeClr val="tx1"/>
                </a:solidFill>
                <a:latin typeface="Verdana" pitchFamily="34" charset="0"/>
              </a:defRPr>
            </a:lvl5pPr>
            <a:lvl6pPr marL="27781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32353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6925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41497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342900" indent="-342900">
              <a:lnSpc>
                <a:spcPct val="100000"/>
              </a:lnSpc>
              <a:spcBef>
                <a:spcPct val="0"/>
              </a:spcBef>
              <a:spcAft>
                <a:spcPts val="1200"/>
              </a:spcAft>
              <a:tabLst>
                <a:tab pos="2600325" algn="l"/>
                <a:tab pos="3228975" algn="l"/>
              </a:tabLst>
              <a:defRPr/>
            </a:pPr>
            <a:r>
              <a:rPr lang="de-DE" altLang="de-DE" sz="1600" b="1" dirty="0">
                <a:solidFill>
                  <a:srgbClr val="00B0F0"/>
                </a:solidFill>
                <a:latin typeface="Century Gothic" pitchFamily="34" charset="0"/>
              </a:rPr>
              <a:t>Fachliche Beiträge zu diesem Themenbereich</a:t>
            </a:r>
          </a:p>
          <a:p>
            <a:pPr marL="285750" indent="-285750">
              <a:lnSpc>
                <a:spcPct val="100000"/>
              </a:lnSpc>
              <a:spcBef>
                <a:spcPts val="600"/>
              </a:spcBef>
              <a:spcAft>
                <a:spcPts val="600"/>
              </a:spcAft>
              <a:buFont typeface="Arial" pitchFamily="34" charset="0"/>
              <a:buChar char="•"/>
              <a:tabLst>
                <a:tab pos="2509838" algn="l"/>
                <a:tab pos="3228975" algn="l"/>
              </a:tabLst>
              <a:defRPr/>
            </a:pPr>
            <a:r>
              <a:rPr lang="de-DE" altLang="de-DE" sz="1600" b="1" dirty="0">
                <a:solidFill>
                  <a:srgbClr val="000000"/>
                </a:solidFill>
                <a:latin typeface="Century Gothic" pitchFamily="34" charset="0"/>
              </a:rPr>
              <a:t>Fachlicher Beitrag 9:	</a:t>
            </a:r>
            <a:r>
              <a:rPr lang="de-DE" altLang="de-DE" sz="1600" dirty="0">
                <a:solidFill>
                  <a:srgbClr val="000000"/>
                </a:solidFill>
                <a:latin typeface="Century Gothic" pitchFamily="34" charset="0"/>
              </a:rPr>
              <a:t>„Krisenwarnpflichten für </a:t>
            </a:r>
            <a:r>
              <a:rPr lang="de-DE" altLang="de-DE" sz="1600" dirty="0" err="1">
                <a:solidFill>
                  <a:srgbClr val="000000"/>
                </a:solidFill>
                <a:latin typeface="Century Gothic" pitchFamily="34" charset="0"/>
              </a:rPr>
              <a:t>WP‘s</a:t>
            </a:r>
            <a:r>
              <a:rPr lang="de-DE" altLang="de-DE" sz="1600" dirty="0">
                <a:solidFill>
                  <a:srgbClr val="000000"/>
                </a:solidFill>
                <a:latin typeface="Century Gothic" pitchFamily="34" charset="0"/>
              </a:rPr>
              <a:t> und </a:t>
            </a:r>
            <a:r>
              <a:rPr lang="de-DE" altLang="de-DE" sz="1600" dirty="0" err="1">
                <a:solidFill>
                  <a:srgbClr val="000000"/>
                </a:solidFill>
                <a:latin typeface="Century Gothic" pitchFamily="34" charset="0"/>
              </a:rPr>
              <a:t>StB‘s</a:t>
            </a:r>
            <a:r>
              <a:rPr lang="de-DE" altLang="de-DE" sz="1600" dirty="0">
                <a:solidFill>
                  <a:srgbClr val="000000"/>
                </a:solidFill>
                <a:latin typeface="Century Gothic" pitchFamily="34" charset="0"/>
              </a:rPr>
              <a:t> nach § 102 </a:t>
            </a:r>
            <a:r>
              <a:rPr lang="de-DE" altLang="de-DE" sz="1600" dirty="0" err="1">
                <a:solidFill>
                  <a:srgbClr val="000000"/>
                </a:solidFill>
                <a:latin typeface="Century Gothic" pitchFamily="34" charset="0"/>
              </a:rPr>
              <a:t>StaRUG</a:t>
            </a:r>
            <a:r>
              <a:rPr lang="de-DE" altLang="de-DE" sz="1600" dirty="0">
                <a:solidFill>
                  <a:srgbClr val="000000"/>
                </a:solidFill>
                <a:latin typeface="Century Gothic" pitchFamily="34" charset="0"/>
              </a:rPr>
              <a:t>“</a:t>
            </a:r>
            <a:br>
              <a:rPr lang="de-DE" altLang="de-DE" sz="1600" dirty="0">
                <a:solidFill>
                  <a:srgbClr val="000000"/>
                </a:solidFill>
                <a:latin typeface="Century Gothic" pitchFamily="34" charset="0"/>
              </a:rPr>
            </a:br>
            <a:r>
              <a:rPr lang="de-DE" altLang="de-DE" sz="1600" dirty="0">
                <a:solidFill>
                  <a:srgbClr val="000000"/>
                </a:solidFill>
                <a:latin typeface="Century Gothic" pitchFamily="34" charset="0"/>
              </a:rPr>
              <a:t>	</a:t>
            </a:r>
          </a:p>
        </p:txBody>
      </p:sp>
      <p:sp>
        <p:nvSpPr>
          <p:cNvPr id="784390" name="Rectangle 2">
            <a:extLst>
              <a:ext uri="{FF2B5EF4-FFF2-40B4-BE49-F238E27FC236}">
                <a16:creationId xmlns:a16="http://schemas.microsoft.com/office/drawing/2014/main" id="{5452A3D3-431F-4343-A24A-B71C2EB2A595}"/>
              </a:ext>
            </a:extLst>
          </p:cNvPr>
          <p:cNvSpPr txBox="1">
            <a:spLocks/>
          </p:cNvSpPr>
          <p:nvPr/>
        </p:nvSpPr>
        <p:spPr bwMode="auto">
          <a:xfrm>
            <a:off x="1047443" y="1024205"/>
            <a:ext cx="8847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0000"/>
                </a:solidFill>
                <a:latin typeface="Century Gothic" panose="020B0502020202020204" pitchFamily="34" charset="0"/>
              </a:rPr>
              <a:t>Anlagen </a:t>
            </a:r>
            <a:r>
              <a:rPr lang="de-DE" altLang="de-DE" sz="1800" b="1">
                <a:solidFill>
                  <a:srgbClr val="000000"/>
                </a:solidFill>
                <a:latin typeface="Century Gothic" panose="020B0502020202020204" pitchFamily="34" charset="0"/>
              </a:rPr>
              <a:t>zum</a:t>
            </a:r>
            <a:r>
              <a:rPr lang="de-DE" altLang="de-DE" sz="1600" b="1">
                <a:solidFill>
                  <a:srgbClr val="000000"/>
                </a:solidFill>
                <a:latin typeface="Century Gothic" panose="020B0502020202020204" pitchFamily="34" charset="0"/>
              </a:rPr>
              <a:t> Themenbereich</a:t>
            </a:r>
            <a:endParaRPr lang="de-DE" altLang="de-DE" sz="2000" b="1">
              <a:solidFill>
                <a:srgbClr val="000000"/>
              </a:solidFill>
              <a:latin typeface="Century Gothic" panose="020B0502020202020204" pitchFamily="34" charset="0"/>
            </a:endParaRPr>
          </a:p>
        </p:txBody>
      </p:sp>
      <p:sp>
        <p:nvSpPr>
          <p:cNvPr id="9" name="Textfeld 1">
            <a:extLst>
              <a:ext uri="{FF2B5EF4-FFF2-40B4-BE49-F238E27FC236}">
                <a16:creationId xmlns:a16="http://schemas.microsoft.com/office/drawing/2014/main" id="{43468B2A-59EC-4E5A-8D29-612DC927AE8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extLst>
      <p:ext uri="{BB962C8B-B14F-4D97-AF65-F5344CB8AC3E}">
        <p14:creationId xmlns:p14="http://schemas.microsoft.com/office/powerpoint/2010/main" val="1571228555"/>
      </p:ext>
    </p:extLst>
  </p:cSld>
  <p:clrMapOvr>
    <a:masterClrMapping/>
  </p:clrMapOvr>
  <p:transition spd="slow"/>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5" name="Textfeld 1">
            <a:extLst>
              <a:ext uri="{FF2B5EF4-FFF2-40B4-BE49-F238E27FC236}">
                <a16:creationId xmlns:a16="http://schemas.microsoft.com/office/drawing/2014/main" id="{D4B92CF3-6AB3-4453-886E-20903CB039B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extLst>
      <p:ext uri="{BB962C8B-B14F-4D97-AF65-F5344CB8AC3E}">
        <p14:creationId xmlns:p14="http://schemas.microsoft.com/office/powerpoint/2010/main" val="957251364"/>
      </p:ext>
    </p:extLst>
  </p:cSld>
  <p:clrMapOvr>
    <a:masterClrMapping/>
  </p:clrMapOvr>
  <p:transition spd="slow"/>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755373"/>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79509"/>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5" name="Textfeld 1">
            <a:extLst>
              <a:ext uri="{FF2B5EF4-FFF2-40B4-BE49-F238E27FC236}">
                <a16:creationId xmlns:a16="http://schemas.microsoft.com/office/drawing/2014/main" id="{E0DBC644-355B-420F-A23A-4D1DBB6C910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9: </a:t>
            </a:r>
            <a:r>
              <a:rPr lang="de-DE" altLang="de-DE" sz="1600" b="1" dirty="0" err="1">
                <a:solidFill>
                  <a:srgbClr val="000000"/>
                </a:solidFill>
                <a:latin typeface="Century Gothic" panose="020B0502020202020204" pitchFamily="34" charset="0"/>
              </a:rPr>
              <a:t>Going-Concern</a:t>
            </a:r>
            <a:r>
              <a:rPr lang="de-DE" altLang="de-DE" sz="1600" b="1" dirty="0">
                <a:solidFill>
                  <a:srgbClr val="000000"/>
                </a:solidFill>
                <a:latin typeface="Century Gothic" panose="020B0502020202020204" pitchFamily="34" charset="0"/>
              </a:rPr>
              <a:t> im Rahmen der Abschlussprüfung</a:t>
            </a:r>
          </a:p>
        </p:txBody>
      </p:sp>
    </p:spTree>
    <p:extLst>
      <p:ext uri="{BB962C8B-B14F-4D97-AF65-F5344CB8AC3E}">
        <p14:creationId xmlns:p14="http://schemas.microsoft.com/office/powerpoint/2010/main" val="2635655080"/>
      </p:ext>
    </p:extLst>
  </p:cSld>
  <p:clrMapOvr>
    <a:masterClrMapping/>
  </p:clrMapOvr>
  <p:transition spd="slow"/>
</p:sld>
</file>

<file path=ppt/slides/slide4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22" name="Rectangle 4">
            <a:extLst>
              <a:ext uri="{FF2B5EF4-FFF2-40B4-BE49-F238E27FC236}">
                <a16:creationId xmlns:a16="http://schemas.microsoft.com/office/drawing/2014/main" id="{BD655D27-B339-40DD-9631-86F40140C476}"/>
              </a:ext>
            </a:extLst>
          </p:cNvPr>
          <p:cNvSpPr>
            <a:spLocks noGrp="1"/>
          </p:cNvSpPr>
          <p:nvPr>
            <p:ph type="ctrTitle" idx="4294967295"/>
          </p:nvPr>
        </p:nvSpPr>
        <p:spPr>
          <a:xfrm>
            <a:off x="407368" y="3070225"/>
            <a:ext cx="11449272" cy="1295400"/>
          </a:xfrm>
          <a:prstGeom prst="rect">
            <a:avLst/>
          </a:prstGeom>
        </p:spPr>
        <p:txBody>
          <a:bodyPr/>
          <a:lstStyle/>
          <a:p>
            <a:pPr algn="ctr"/>
            <a:r>
              <a:rPr lang="de-DE" altLang="de-DE" sz="2800" b="1" dirty="0">
                <a:latin typeface="Century Gothic" panose="020B0502020202020204" pitchFamily="34" charset="0"/>
              </a:rPr>
              <a:t>Themenbereich 10:</a:t>
            </a:r>
            <a:br>
              <a:rPr lang="de-DE" altLang="de-DE" sz="2800" b="1" dirty="0">
                <a:latin typeface="Century Gothic" panose="020B0502020202020204" pitchFamily="34" charset="0"/>
              </a:rPr>
            </a:br>
            <a:r>
              <a:rPr lang="de-DE" altLang="de-DE" sz="2800" b="1" dirty="0">
                <a:latin typeface="Century Gothic" panose="020B0502020202020204" pitchFamily="34" charset="0"/>
              </a:rPr>
              <a:t>Prüfung des Lageberichts</a:t>
            </a:r>
            <a:br>
              <a:rPr lang="de-DE" altLang="de-DE" sz="2800" b="1" dirty="0">
                <a:latin typeface="Century Gothic" panose="020B0502020202020204" pitchFamily="34" charset="0"/>
              </a:rPr>
            </a:br>
            <a:r>
              <a:rPr lang="de-DE" altLang="de-DE" sz="2800" b="1" dirty="0">
                <a:latin typeface="Century Gothic" panose="020B0502020202020204" pitchFamily="34" charset="0"/>
              </a:rPr>
              <a:t>(IDW PS 350 n.F. (10.2021))</a:t>
            </a:r>
          </a:p>
        </p:txBody>
      </p:sp>
      <p:sp>
        <p:nvSpPr>
          <p:cNvPr id="3" name="Textfeld 2">
            <a:extLst>
              <a:ext uri="{FF2B5EF4-FFF2-40B4-BE49-F238E27FC236}">
                <a16:creationId xmlns:a16="http://schemas.microsoft.com/office/drawing/2014/main" id="{7CB23920-9BC9-4885-A59C-E3F5AC733D9C}"/>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latin typeface="Century Gothic" panose="020B0502020202020204" pitchFamily="34" charset="0"/>
              </a:rPr>
              <a:t>09/2023</a:t>
            </a:r>
          </a:p>
        </p:txBody>
      </p:sp>
      <p:sp>
        <p:nvSpPr>
          <p:cNvPr id="5" name="Textfeld 4">
            <a:extLst>
              <a:ext uri="{FF2B5EF4-FFF2-40B4-BE49-F238E27FC236}">
                <a16:creationId xmlns:a16="http://schemas.microsoft.com/office/drawing/2014/main" id="{3B5F7B72-7954-45E8-A3E1-BF2C3D389529}"/>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440" y="717397"/>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2.4.2 Drei Prüfansätze für geschätzte Werte</a:t>
            </a:r>
          </a:p>
        </p:txBody>
      </p:sp>
      <p:sp>
        <p:nvSpPr>
          <p:cNvPr id="9" name="Ellipse 8">
            <a:extLst>
              <a:ext uri="{FF2B5EF4-FFF2-40B4-BE49-F238E27FC236}">
                <a16:creationId xmlns:a16="http://schemas.microsoft.com/office/drawing/2014/main" id="{9A40CA8C-82D4-4C82-BDA7-DA8AC2962627}"/>
              </a:ext>
            </a:extLst>
          </p:cNvPr>
          <p:cNvSpPr/>
          <p:nvPr/>
        </p:nvSpPr>
        <p:spPr>
          <a:xfrm>
            <a:off x="3491975" y="4406302"/>
            <a:ext cx="1980000" cy="1800000"/>
          </a:xfrm>
          <a:prstGeom prst="ellipse">
            <a:avLst/>
          </a:prstGeom>
          <a:noFill/>
          <a:ln w="107950" cmpd="sng">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noFill/>
              <a:latin typeface="Century Gothic" panose="020B0502020202020204" pitchFamily="34" charset="0"/>
            </a:endParaRPr>
          </a:p>
        </p:txBody>
      </p:sp>
      <p:sp>
        <p:nvSpPr>
          <p:cNvPr id="10" name="Ellipse 9">
            <a:extLst>
              <a:ext uri="{FF2B5EF4-FFF2-40B4-BE49-F238E27FC236}">
                <a16:creationId xmlns:a16="http://schemas.microsoft.com/office/drawing/2014/main" id="{FED4AE01-F8B5-475B-89DF-60561806CFEC}"/>
              </a:ext>
            </a:extLst>
          </p:cNvPr>
          <p:cNvSpPr/>
          <p:nvPr/>
        </p:nvSpPr>
        <p:spPr>
          <a:xfrm>
            <a:off x="3941975" y="5007866"/>
            <a:ext cx="1080000" cy="648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a:solidFill>
                  <a:srgbClr val="FF0000"/>
                </a:solidFill>
                <a:latin typeface="Century Gothic" panose="020B0502020202020204" pitchFamily="34" charset="0"/>
              </a:rPr>
              <a:t>„MAD“</a:t>
            </a:r>
          </a:p>
        </p:txBody>
      </p:sp>
      <p:sp>
        <p:nvSpPr>
          <p:cNvPr id="11" name="Rechteck: abgerundete Ecken 10">
            <a:extLst>
              <a:ext uri="{FF2B5EF4-FFF2-40B4-BE49-F238E27FC236}">
                <a16:creationId xmlns:a16="http://schemas.microsoft.com/office/drawing/2014/main" id="{6AEB55D0-E596-4AB0-9C1F-3D80E039F63C}"/>
              </a:ext>
            </a:extLst>
          </p:cNvPr>
          <p:cNvSpPr/>
          <p:nvPr/>
        </p:nvSpPr>
        <p:spPr>
          <a:xfrm>
            <a:off x="3181772" y="4487094"/>
            <a:ext cx="1008000" cy="432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Century Gothic" panose="020B0502020202020204" pitchFamily="34" charset="0"/>
              </a:rPr>
              <a:t>Methoden</a:t>
            </a:r>
          </a:p>
        </p:txBody>
      </p:sp>
      <p:sp>
        <p:nvSpPr>
          <p:cNvPr id="12" name="Rechteck: abgerundete Ecken 11">
            <a:extLst>
              <a:ext uri="{FF2B5EF4-FFF2-40B4-BE49-F238E27FC236}">
                <a16:creationId xmlns:a16="http://schemas.microsoft.com/office/drawing/2014/main" id="{D92CAE0A-8A2A-4F26-9699-10CA55409DF2}"/>
              </a:ext>
            </a:extLst>
          </p:cNvPr>
          <p:cNvSpPr/>
          <p:nvPr/>
        </p:nvSpPr>
        <p:spPr>
          <a:xfrm>
            <a:off x="5173342" y="5451752"/>
            <a:ext cx="1008000" cy="432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Century Gothic" panose="020B0502020202020204" pitchFamily="34" charset="0"/>
              </a:rPr>
              <a:t>Annahmen</a:t>
            </a:r>
          </a:p>
        </p:txBody>
      </p:sp>
      <p:sp>
        <p:nvSpPr>
          <p:cNvPr id="14" name="Rechteck: abgerundete Ecken 13">
            <a:extLst>
              <a:ext uri="{FF2B5EF4-FFF2-40B4-BE49-F238E27FC236}">
                <a16:creationId xmlns:a16="http://schemas.microsoft.com/office/drawing/2014/main" id="{62D8938B-A7B1-4BF2-AC08-34C16A1F4F9D}"/>
              </a:ext>
            </a:extLst>
          </p:cNvPr>
          <p:cNvSpPr/>
          <p:nvPr/>
        </p:nvSpPr>
        <p:spPr>
          <a:xfrm>
            <a:off x="3847772" y="5877320"/>
            <a:ext cx="1008000" cy="432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Century Gothic" panose="020B0502020202020204" pitchFamily="34" charset="0"/>
              </a:rPr>
              <a:t>Daten</a:t>
            </a:r>
          </a:p>
        </p:txBody>
      </p:sp>
      <p:sp>
        <p:nvSpPr>
          <p:cNvPr id="15" name="Rechteck: abgerundete Ecken 14">
            <a:extLst>
              <a:ext uri="{FF2B5EF4-FFF2-40B4-BE49-F238E27FC236}">
                <a16:creationId xmlns:a16="http://schemas.microsoft.com/office/drawing/2014/main" id="{9184F987-8450-46C9-962A-D9358D6F30A6}"/>
              </a:ext>
            </a:extLst>
          </p:cNvPr>
          <p:cNvSpPr/>
          <p:nvPr/>
        </p:nvSpPr>
        <p:spPr>
          <a:xfrm>
            <a:off x="1338548" y="1526190"/>
            <a:ext cx="2780872" cy="18720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Century Gothic" panose="020B0502020202020204" pitchFamily="34" charset="0"/>
              </a:rPr>
              <a:t>Einholung von Prüfungsnachweisen für </a:t>
            </a:r>
            <a:r>
              <a:rPr lang="de-DE" sz="1400" b="1" dirty="0">
                <a:solidFill>
                  <a:schemeClr val="tx1"/>
                </a:solidFill>
                <a:latin typeface="Century Gothic" panose="020B0502020202020204" pitchFamily="34" charset="0"/>
              </a:rPr>
              <a:t>Ereignisse, die bis zum Datum des Vermerks </a:t>
            </a:r>
            <a:r>
              <a:rPr lang="de-DE" sz="1400" dirty="0">
                <a:solidFill>
                  <a:schemeClr val="tx1"/>
                </a:solidFill>
                <a:latin typeface="Century Gothic" panose="020B0502020202020204" pitchFamily="34" charset="0"/>
              </a:rPr>
              <a:t>des Abschlussprüfers eintreten</a:t>
            </a:r>
          </a:p>
        </p:txBody>
      </p:sp>
      <p:sp>
        <p:nvSpPr>
          <p:cNvPr id="16" name="Rechteck: abgerundete Ecken 15">
            <a:extLst>
              <a:ext uri="{FF2B5EF4-FFF2-40B4-BE49-F238E27FC236}">
                <a16:creationId xmlns:a16="http://schemas.microsoft.com/office/drawing/2014/main" id="{35F351AD-D695-442A-89BA-87CE37B73E49}"/>
              </a:ext>
            </a:extLst>
          </p:cNvPr>
          <p:cNvSpPr/>
          <p:nvPr/>
        </p:nvSpPr>
        <p:spPr>
          <a:xfrm>
            <a:off x="4583832" y="1526190"/>
            <a:ext cx="2618182" cy="18720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Century Gothic" panose="020B0502020202020204" pitchFamily="34" charset="0"/>
              </a:rPr>
              <a:t>Prüfung, </a:t>
            </a:r>
            <a:r>
              <a:rPr lang="de-DE" sz="1400" b="1" dirty="0">
                <a:solidFill>
                  <a:srgbClr val="FF0000"/>
                </a:solidFill>
                <a:latin typeface="Century Gothic" panose="020B0502020202020204" pitchFamily="34" charset="0"/>
              </a:rPr>
              <a:t>wie</a:t>
            </a:r>
            <a:r>
              <a:rPr lang="de-DE" sz="1400" dirty="0">
                <a:solidFill>
                  <a:schemeClr val="tx1"/>
                </a:solidFill>
                <a:latin typeface="Century Gothic" panose="020B0502020202020204" pitchFamily="34" charset="0"/>
              </a:rPr>
              <a:t> das </a:t>
            </a:r>
            <a:r>
              <a:rPr lang="de-DE" sz="1400" b="1" dirty="0">
                <a:solidFill>
                  <a:srgbClr val="FF0000"/>
                </a:solidFill>
                <a:latin typeface="Century Gothic" panose="020B0502020202020204" pitchFamily="34" charset="0"/>
              </a:rPr>
              <a:t>Management</a:t>
            </a:r>
            <a:r>
              <a:rPr lang="de-DE" sz="1400" dirty="0">
                <a:solidFill>
                  <a:schemeClr val="tx1"/>
                </a:solidFill>
                <a:latin typeface="Century Gothic" panose="020B0502020202020204" pitchFamily="34" charset="0"/>
              </a:rPr>
              <a:t> den </a:t>
            </a:r>
            <a:r>
              <a:rPr lang="de-DE" sz="1400" b="1" dirty="0">
                <a:solidFill>
                  <a:schemeClr val="tx1"/>
                </a:solidFill>
                <a:latin typeface="Century Gothic" panose="020B0502020202020204" pitchFamily="34" charset="0"/>
              </a:rPr>
              <a:t>geschätzten Wert ermittelt </a:t>
            </a:r>
            <a:r>
              <a:rPr lang="de-DE" sz="1400" dirty="0">
                <a:solidFill>
                  <a:schemeClr val="tx1"/>
                </a:solidFill>
                <a:latin typeface="Century Gothic" panose="020B0502020202020204" pitchFamily="34" charset="0"/>
              </a:rPr>
              <a:t>hat</a:t>
            </a:r>
          </a:p>
        </p:txBody>
      </p:sp>
      <p:sp>
        <p:nvSpPr>
          <p:cNvPr id="17" name="Rechteck: abgerundete Ecken 16">
            <a:extLst>
              <a:ext uri="{FF2B5EF4-FFF2-40B4-BE49-F238E27FC236}">
                <a16:creationId xmlns:a16="http://schemas.microsoft.com/office/drawing/2014/main" id="{A2D84858-75F4-49E7-9899-13F202C3461C}"/>
              </a:ext>
            </a:extLst>
          </p:cNvPr>
          <p:cNvSpPr/>
          <p:nvPr/>
        </p:nvSpPr>
        <p:spPr>
          <a:xfrm>
            <a:off x="7680176" y="1534962"/>
            <a:ext cx="2911840" cy="18720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Century Gothic" panose="020B0502020202020204" pitchFamily="34" charset="0"/>
              </a:rPr>
              <a:t>Entwicklung einer </a:t>
            </a:r>
            <a:r>
              <a:rPr lang="de-DE" sz="1400" b="1" dirty="0">
                <a:solidFill>
                  <a:schemeClr val="tx1"/>
                </a:solidFill>
                <a:latin typeface="Century Gothic" panose="020B0502020202020204" pitchFamily="34" charset="0"/>
              </a:rPr>
              <a:t>Punktschätzung</a:t>
            </a:r>
            <a:r>
              <a:rPr lang="de-DE" sz="1400" dirty="0">
                <a:solidFill>
                  <a:schemeClr val="tx1"/>
                </a:solidFill>
                <a:latin typeface="Century Gothic" panose="020B0502020202020204" pitchFamily="34" charset="0"/>
              </a:rPr>
              <a:t> oder Bandbreite des </a:t>
            </a:r>
            <a:r>
              <a:rPr lang="de-DE" sz="1400" b="1" dirty="0">
                <a:solidFill>
                  <a:schemeClr val="tx1"/>
                </a:solidFill>
                <a:latin typeface="Century Gothic" panose="020B0502020202020204" pitchFamily="34" charset="0"/>
              </a:rPr>
              <a:t>Abschlussprüfers</a:t>
            </a:r>
          </a:p>
        </p:txBody>
      </p:sp>
      <p:sp>
        <p:nvSpPr>
          <p:cNvPr id="18" name="Ellipse 17">
            <a:extLst>
              <a:ext uri="{FF2B5EF4-FFF2-40B4-BE49-F238E27FC236}">
                <a16:creationId xmlns:a16="http://schemas.microsoft.com/office/drawing/2014/main" id="{B1BDF3B4-9AFE-42D0-84A9-91C7C98CF140}"/>
              </a:ext>
            </a:extLst>
          </p:cNvPr>
          <p:cNvSpPr/>
          <p:nvPr/>
        </p:nvSpPr>
        <p:spPr>
          <a:xfrm>
            <a:off x="2566984" y="1118280"/>
            <a:ext cx="324000" cy="32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FF0000"/>
                </a:solidFill>
                <a:latin typeface="Century Gothic" panose="020B0502020202020204" pitchFamily="34" charset="0"/>
              </a:rPr>
              <a:t>1</a:t>
            </a:r>
            <a:endParaRPr lang="de-DE" sz="1600" b="1" dirty="0">
              <a:solidFill>
                <a:srgbClr val="FF0000"/>
              </a:solidFill>
              <a:latin typeface="Century Gothic" panose="020B0502020202020204" pitchFamily="34" charset="0"/>
            </a:endParaRPr>
          </a:p>
        </p:txBody>
      </p:sp>
      <p:sp>
        <p:nvSpPr>
          <p:cNvPr id="19" name="Ellipse 18">
            <a:extLst>
              <a:ext uri="{FF2B5EF4-FFF2-40B4-BE49-F238E27FC236}">
                <a16:creationId xmlns:a16="http://schemas.microsoft.com/office/drawing/2014/main" id="{C64D462A-F104-452C-8701-48559A7C9C5C}"/>
              </a:ext>
            </a:extLst>
          </p:cNvPr>
          <p:cNvSpPr/>
          <p:nvPr/>
        </p:nvSpPr>
        <p:spPr>
          <a:xfrm>
            <a:off x="5702785" y="1118280"/>
            <a:ext cx="324000" cy="32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FF0000"/>
                </a:solidFill>
                <a:latin typeface="Century Gothic" panose="020B0502020202020204" pitchFamily="34" charset="0"/>
              </a:rPr>
              <a:t>2</a:t>
            </a:r>
            <a:endParaRPr lang="de-DE" sz="1600" b="1" dirty="0">
              <a:solidFill>
                <a:srgbClr val="FF0000"/>
              </a:solidFill>
              <a:latin typeface="Century Gothic" panose="020B0502020202020204" pitchFamily="34" charset="0"/>
            </a:endParaRPr>
          </a:p>
        </p:txBody>
      </p:sp>
      <p:sp>
        <p:nvSpPr>
          <p:cNvPr id="20" name="Ellipse 19">
            <a:extLst>
              <a:ext uri="{FF2B5EF4-FFF2-40B4-BE49-F238E27FC236}">
                <a16:creationId xmlns:a16="http://schemas.microsoft.com/office/drawing/2014/main" id="{51AAC18A-E6FF-40BD-BFFA-91C6A02E3E3B}"/>
              </a:ext>
            </a:extLst>
          </p:cNvPr>
          <p:cNvSpPr/>
          <p:nvPr/>
        </p:nvSpPr>
        <p:spPr>
          <a:xfrm>
            <a:off x="8974096" y="1124744"/>
            <a:ext cx="324000" cy="32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FF0000"/>
                </a:solidFill>
                <a:latin typeface="Century Gothic" panose="020B0502020202020204" pitchFamily="34" charset="0"/>
              </a:rPr>
              <a:t>3</a:t>
            </a:r>
            <a:endParaRPr lang="de-DE" sz="1600" b="1" dirty="0">
              <a:solidFill>
                <a:srgbClr val="FF0000"/>
              </a:solidFill>
              <a:latin typeface="Century Gothic" panose="020B0502020202020204" pitchFamily="34" charset="0"/>
            </a:endParaRPr>
          </a:p>
        </p:txBody>
      </p:sp>
      <p:sp>
        <p:nvSpPr>
          <p:cNvPr id="21" name="Rechteck 20">
            <a:extLst>
              <a:ext uri="{FF2B5EF4-FFF2-40B4-BE49-F238E27FC236}">
                <a16:creationId xmlns:a16="http://schemas.microsoft.com/office/drawing/2014/main" id="{C2BABD96-160F-4A2C-94B7-681838B79534}"/>
              </a:ext>
            </a:extLst>
          </p:cNvPr>
          <p:cNvSpPr/>
          <p:nvPr/>
        </p:nvSpPr>
        <p:spPr>
          <a:xfrm>
            <a:off x="3430464" y="3756378"/>
            <a:ext cx="2106282" cy="557079"/>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chemeClr val="tx1"/>
                </a:solidFill>
                <a:latin typeface="Century Gothic" panose="020B0502020202020204" pitchFamily="34" charset="0"/>
              </a:rPr>
              <a:t>Auswahl und Anwendung </a:t>
            </a:r>
            <a:r>
              <a:rPr lang="de-DE" sz="1200" dirty="0">
                <a:solidFill>
                  <a:schemeClr val="tx1"/>
                </a:solidFill>
                <a:latin typeface="Century Gothic" panose="020B0502020202020204" pitchFamily="34" charset="0"/>
              </a:rPr>
              <a:t>von</a:t>
            </a:r>
          </a:p>
        </p:txBody>
      </p:sp>
      <p:sp>
        <p:nvSpPr>
          <p:cNvPr id="22" name="Rechteck 21">
            <a:extLst>
              <a:ext uri="{FF2B5EF4-FFF2-40B4-BE49-F238E27FC236}">
                <a16:creationId xmlns:a16="http://schemas.microsoft.com/office/drawing/2014/main" id="{18411409-C50F-457D-831C-A440320C55F8}"/>
              </a:ext>
            </a:extLst>
          </p:cNvPr>
          <p:cNvSpPr/>
          <p:nvPr/>
        </p:nvSpPr>
        <p:spPr>
          <a:xfrm>
            <a:off x="6283592" y="3758708"/>
            <a:ext cx="2504816" cy="7762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tx1"/>
                </a:solidFill>
                <a:latin typeface="Century Gothic" panose="020B0502020202020204" pitchFamily="34" charset="0"/>
              </a:rPr>
              <a:t>Auswahl der </a:t>
            </a:r>
            <a:r>
              <a:rPr lang="de-DE" sz="1200" b="1" dirty="0">
                <a:solidFill>
                  <a:schemeClr val="tx1"/>
                </a:solidFill>
                <a:latin typeface="Century Gothic" panose="020B0502020202020204" pitchFamily="34" charset="0"/>
              </a:rPr>
              <a:t>Punktschätzung</a:t>
            </a:r>
            <a:r>
              <a:rPr lang="de-DE" sz="1200" dirty="0">
                <a:solidFill>
                  <a:schemeClr val="tx1"/>
                </a:solidFill>
                <a:latin typeface="Century Gothic" panose="020B0502020202020204" pitchFamily="34" charset="0"/>
              </a:rPr>
              <a:t> und Entwicklung Angaben zur </a:t>
            </a:r>
            <a:r>
              <a:rPr lang="de-DE" sz="1200" b="1" dirty="0">
                <a:solidFill>
                  <a:schemeClr val="tx1"/>
                </a:solidFill>
                <a:latin typeface="Century Gothic" panose="020B0502020202020204" pitchFamily="34" charset="0"/>
              </a:rPr>
              <a:t>Schätzunsicherheit</a:t>
            </a:r>
          </a:p>
        </p:txBody>
      </p:sp>
      <p:sp>
        <p:nvSpPr>
          <p:cNvPr id="23" name="Pfeil: nach unten 22">
            <a:extLst>
              <a:ext uri="{FF2B5EF4-FFF2-40B4-BE49-F238E27FC236}">
                <a16:creationId xmlns:a16="http://schemas.microsoft.com/office/drawing/2014/main" id="{3B9F8069-84A1-4532-A6FF-E2A0073D19F5}"/>
              </a:ext>
            </a:extLst>
          </p:cNvPr>
          <p:cNvSpPr/>
          <p:nvPr/>
        </p:nvSpPr>
        <p:spPr>
          <a:xfrm>
            <a:off x="4956886" y="3505252"/>
            <a:ext cx="215669" cy="206213"/>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24" name="Pfeil: nach unten 23">
            <a:extLst>
              <a:ext uri="{FF2B5EF4-FFF2-40B4-BE49-F238E27FC236}">
                <a16:creationId xmlns:a16="http://schemas.microsoft.com/office/drawing/2014/main" id="{E5B5F550-276B-4FD3-B214-0C841714BDE2}"/>
              </a:ext>
            </a:extLst>
          </p:cNvPr>
          <p:cNvSpPr/>
          <p:nvPr/>
        </p:nvSpPr>
        <p:spPr>
          <a:xfrm>
            <a:off x="6647470" y="3505251"/>
            <a:ext cx="215669" cy="206213"/>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entury Gothic" panose="020B0502020202020204" pitchFamily="34" charset="0"/>
            </a:endParaRPr>
          </a:p>
        </p:txBody>
      </p:sp>
      <p:sp>
        <p:nvSpPr>
          <p:cNvPr id="25" name="Textfeld 1">
            <a:extLst>
              <a:ext uri="{FF2B5EF4-FFF2-40B4-BE49-F238E27FC236}">
                <a16:creationId xmlns:a16="http://schemas.microsoft.com/office/drawing/2014/main" id="{767D1C59-FFBA-47E1-874D-674F98D1957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2125149020"/>
      </p:ext>
    </p:extLst>
  </p:cSld>
  <p:clrMapOvr>
    <a:masterClrMapping/>
  </p:clrMapOvr>
  <p:transition spd="slow"/>
</p:sld>
</file>

<file path=ppt/slides/slide4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1027">
            <a:extLst>
              <a:ext uri="{FF2B5EF4-FFF2-40B4-BE49-F238E27FC236}">
                <a16:creationId xmlns:a16="http://schemas.microsoft.com/office/drawing/2014/main" id="{D6CABCA4-4C32-4188-9591-20C3F3B92585}"/>
              </a:ext>
            </a:extLst>
          </p:cNvPr>
          <p:cNvSpPr>
            <a:spLocks noGrp="1"/>
          </p:cNvSpPr>
          <p:nvPr>
            <p:ph idx="4294967295"/>
          </p:nvPr>
        </p:nvSpPr>
        <p:spPr>
          <a:xfrm>
            <a:off x="974101" y="1035632"/>
            <a:ext cx="10801350" cy="3517900"/>
          </a:xfrm>
          <a:prstGeom prst="rect">
            <a:avLst/>
          </a:prstGeom>
        </p:spPr>
        <p:txBody>
          <a:bodyPr/>
          <a:lstStyle/>
          <a:p>
            <a:pPr defTabSz="419100" eaLnBrk="1" hangingPunct="1">
              <a:lnSpc>
                <a:spcPct val="100000"/>
              </a:lnSpc>
              <a:spcBef>
                <a:spcPts val="600"/>
              </a:spcBef>
              <a:spcAft>
                <a:spcPts val="1200"/>
              </a:spcAft>
            </a:pPr>
            <a:r>
              <a:rPr lang="de-DE" altLang="de-DE" sz="1600" b="1" dirty="0">
                <a:solidFill>
                  <a:srgbClr val="000000"/>
                </a:solidFill>
                <a:latin typeface="Century Gothic" panose="020B0502020202020204" pitchFamily="34" charset="0"/>
              </a:rPr>
              <a:t>Gliederung</a:t>
            </a:r>
            <a:endParaRPr lang="de-DE" altLang="de-DE" sz="1600" b="1" dirty="0">
              <a:latin typeface="Century Gothic" panose="020B0502020202020204" pitchFamily="34" charset="0"/>
            </a:endParaRP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10.1	Überlegungen bei Beginn der Prüfung</a:t>
            </a: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10.2	„Quasi-obligatorischer“ Einsatz einer Prüferhilfe</a:t>
            </a: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10.3	Ergänzende Vorgaben zum Inhalt des Lageberichts</a:t>
            </a: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10.4	Schrittweise Vorgehensweise bei der Prüfung des Lageberichts</a:t>
            </a: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10.5	Die besondere Bedeutung Leistungsindikatoren</a:t>
            </a: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10.6	Praxisbezogenes bei der Prüfung des Lageberichts</a:t>
            </a:r>
          </a:p>
          <a:p>
            <a:pPr defTabSz="419100" eaLnBrk="1" hangingPunct="1">
              <a:lnSpc>
                <a:spcPct val="100000"/>
              </a:lnSpc>
              <a:spcBef>
                <a:spcPts val="600"/>
              </a:spcBef>
              <a:spcAft>
                <a:spcPts val="600"/>
              </a:spcAft>
              <a:tabLst>
                <a:tab pos="542925" algn="l"/>
              </a:tabLst>
            </a:pPr>
            <a:r>
              <a:rPr lang="de-DE" altLang="de-DE" sz="1600" b="1" dirty="0">
                <a:latin typeface="Century Gothic" panose="020B0502020202020204" pitchFamily="34" charset="0"/>
              </a:rPr>
              <a:t>10.7	Zusammenfassung</a:t>
            </a:r>
          </a:p>
        </p:txBody>
      </p:sp>
      <p:sp>
        <p:nvSpPr>
          <p:cNvPr id="8" name="Textfeld 7">
            <a:extLst>
              <a:ext uri="{FF2B5EF4-FFF2-40B4-BE49-F238E27FC236}">
                <a16:creationId xmlns:a16="http://schemas.microsoft.com/office/drawing/2014/main" id="{DD15C863-7B3A-45BF-843B-4C952A9F6EE0}"/>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latin typeface="Century Gothic" panose="020B0502020202020204" pitchFamily="34" charset="0"/>
              </a:rPr>
              <a:t>09/2023</a:t>
            </a:r>
          </a:p>
        </p:txBody>
      </p:sp>
      <p:sp>
        <p:nvSpPr>
          <p:cNvPr id="903173" name="Textfeld 1">
            <a:extLst>
              <a:ext uri="{FF2B5EF4-FFF2-40B4-BE49-F238E27FC236}">
                <a16:creationId xmlns:a16="http://schemas.microsoft.com/office/drawing/2014/main" id="{5C7A9918-C015-40E7-B577-EADAD299FB8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6" name="Textfeld 5">
            <a:extLst>
              <a:ext uri="{FF2B5EF4-FFF2-40B4-BE49-F238E27FC236}">
                <a16:creationId xmlns:a16="http://schemas.microsoft.com/office/drawing/2014/main" id="{F0200073-740F-4739-BDF3-EE23373B23F8}"/>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1">
            <a:extLst>
              <a:ext uri="{FF2B5EF4-FFF2-40B4-BE49-F238E27FC236}">
                <a16:creationId xmlns:a16="http://schemas.microsoft.com/office/drawing/2014/main" id="{3B363D01-2809-4F5D-B302-7A33B8285F2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6" name="Rectangle 2">
            <a:extLst>
              <a:ext uri="{FF2B5EF4-FFF2-40B4-BE49-F238E27FC236}">
                <a16:creationId xmlns:a16="http://schemas.microsoft.com/office/drawing/2014/main" id="{1D2B609D-6A09-487F-9C36-1FCBA042A9A0}"/>
              </a:ext>
            </a:extLst>
          </p:cNvPr>
          <p:cNvSpPr txBox="1">
            <a:spLocks/>
          </p:cNvSpPr>
          <p:nvPr/>
        </p:nvSpPr>
        <p:spPr bwMode="auto">
          <a:xfrm>
            <a:off x="1072858" y="560112"/>
            <a:ext cx="9327600" cy="582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10.1	</a:t>
            </a:r>
            <a:r>
              <a:rPr lang="de-DE" sz="2800" b="1" dirty="0">
                <a:latin typeface="Century Gothic" panose="020B0502020202020204" pitchFamily="34" charset="0"/>
              </a:rPr>
              <a:t>Überlegungen bei Beginn der Prüfung</a:t>
            </a:r>
          </a:p>
          <a:p>
            <a:pPr lvl="4">
              <a:spcBef>
                <a:spcPts val="600"/>
              </a:spcBef>
              <a:spcAft>
                <a:spcPts val="600"/>
              </a:spcAft>
              <a:tabLst>
                <a:tab pos="444500" algn="l"/>
              </a:tabLst>
            </a:pPr>
            <a:r>
              <a:rPr lang="de-DE" b="1">
                <a:latin typeface="Century Gothic" panose="020B0502020202020204" pitchFamily="34" charset="0"/>
              </a:rPr>
              <a:t>10.1.1</a:t>
            </a:r>
            <a:r>
              <a:rPr lang="de-DE" b="1" dirty="0">
                <a:latin typeface="Century Gothic" panose="020B0502020202020204" pitchFamily="34" charset="0"/>
              </a:rPr>
              <a:t>	</a:t>
            </a:r>
            <a:r>
              <a:rPr lang="de-DE" dirty="0">
                <a:latin typeface="Century Gothic" panose="020B0502020202020204" pitchFamily="34" charset="0"/>
              </a:rPr>
              <a:t>Grundlegende vorangestellte Fragestellungen</a:t>
            </a:r>
          </a:p>
          <a:p>
            <a:pPr lvl="4">
              <a:spcBef>
                <a:spcPts val="600"/>
              </a:spcBef>
              <a:spcAft>
                <a:spcPts val="600"/>
              </a:spcAft>
              <a:tabLst>
                <a:tab pos="444500" algn="l"/>
              </a:tabLst>
            </a:pPr>
            <a:r>
              <a:rPr lang="de-DE" b="1">
                <a:latin typeface="Century Gothic" panose="020B0502020202020204" pitchFamily="34" charset="0"/>
              </a:rPr>
              <a:t>10.1.2</a:t>
            </a:r>
            <a:r>
              <a:rPr lang="de-DE" b="1" dirty="0">
                <a:latin typeface="Century Gothic" panose="020B0502020202020204" pitchFamily="34" charset="0"/>
              </a:rPr>
              <a:t>	</a:t>
            </a:r>
            <a:r>
              <a:rPr lang="de-DE" dirty="0">
                <a:latin typeface="Century Gothic" panose="020B0502020202020204" pitchFamily="34" charset="0"/>
              </a:rPr>
              <a:t>Gesonderter Teil des Reporting</a:t>
            </a:r>
          </a:p>
          <a:p>
            <a:pPr lvl="4">
              <a:spcBef>
                <a:spcPts val="600"/>
              </a:spcBef>
              <a:spcAft>
                <a:spcPts val="600"/>
              </a:spcAft>
              <a:tabLst>
                <a:tab pos="444500" algn="l"/>
              </a:tabLst>
            </a:pPr>
            <a:r>
              <a:rPr lang="de-DE" b="1">
                <a:latin typeface="Century Gothic" panose="020B0502020202020204" pitchFamily="34" charset="0"/>
              </a:rPr>
              <a:t>10.1.3</a:t>
            </a:r>
            <a:r>
              <a:rPr lang="de-DE" b="1" dirty="0">
                <a:latin typeface="Century Gothic" panose="020B0502020202020204" pitchFamily="34" charset="0"/>
              </a:rPr>
              <a:t>	</a:t>
            </a:r>
            <a:r>
              <a:rPr lang="de-DE" dirty="0">
                <a:latin typeface="Century Gothic" panose="020B0502020202020204" pitchFamily="34" charset="0"/>
              </a:rPr>
              <a:t>Inhaltliche Zielsetzungen</a:t>
            </a:r>
          </a:p>
          <a:p>
            <a:pPr lvl="4">
              <a:spcBef>
                <a:spcPts val="600"/>
              </a:spcBef>
              <a:spcAft>
                <a:spcPts val="600"/>
              </a:spcAft>
              <a:tabLst>
                <a:tab pos="444500" algn="l"/>
              </a:tabLst>
            </a:pPr>
            <a:r>
              <a:rPr lang="de-DE" b="1">
                <a:latin typeface="Century Gothic" panose="020B0502020202020204" pitchFamily="34" charset="0"/>
              </a:rPr>
              <a:t>10.1.4</a:t>
            </a:r>
            <a:r>
              <a:rPr lang="de-DE" b="1" dirty="0">
                <a:latin typeface="Century Gothic" panose="020B0502020202020204" pitchFamily="34" charset="0"/>
              </a:rPr>
              <a:t>	</a:t>
            </a:r>
            <a:r>
              <a:rPr lang="de-DE" dirty="0">
                <a:latin typeface="Century Gothic" panose="020B0502020202020204" pitchFamily="34" charset="0"/>
              </a:rPr>
              <a:t>Besonderer Stellenwert bei der Prüfung</a:t>
            </a:r>
          </a:p>
          <a:p>
            <a:pPr lvl="4">
              <a:spcBef>
                <a:spcPts val="600"/>
              </a:spcBef>
              <a:spcAft>
                <a:spcPts val="600"/>
              </a:spcAft>
              <a:tabLst>
                <a:tab pos="444500" algn="l"/>
              </a:tabLst>
            </a:pPr>
            <a:r>
              <a:rPr lang="de-DE" b="1">
                <a:latin typeface="Century Gothic" panose="020B0502020202020204" pitchFamily="34" charset="0"/>
              </a:rPr>
              <a:t>10.1.5</a:t>
            </a:r>
            <a:r>
              <a:rPr lang="de-DE" b="1" dirty="0">
                <a:latin typeface="Century Gothic" panose="020B0502020202020204" pitchFamily="34" charset="0"/>
              </a:rPr>
              <a:t>	</a:t>
            </a:r>
            <a:r>
              <a:rPr lang="de-DE" dirty="0">
                <a:latin typeface="Century Gothic" panose="020B0502020202020204" pitchFamily="34" charset="0"/>
              </a:rPr>
              <a:t>Dreiteilung </a:t>
            </a:r>
            <a:r>
              <a:rPr lang="de-DE">
                <a:latin typeface="Century Gothic" panose="020B0502020202020204" pitchFamily="34" charset="0"/>
              </a:rPr>
              <a:t>des Lageberichts</a:t>
            </a:r>
          </a:p>
          <a:p>
            <a:pPr lvl="4">
              <a:spcBef>
                <a:spcPts val="600"/>
              </a:spcBef>
              <a:spcAft>
                <a:spcPts val="600"/>
              </a:spcAft>
              <a:tabLst>
                <a:tab pos="444500" algn="l"/>
              </a:tabLst>
            </a:pPr>
            <a:r>
              <a:rPr lang="de-DE" b="1">
                <a:latin typeface="Century Gothic" panose="020B0502020202020204" pitchFamily="34" charset="0"/>
              </a:rPr>
              <a:t>10.1.6	</a:t>
            </a:r>
            <a:r>
              <a:rPr lang="de-DE">
                <a:latin typeface="Century Gothic" panose="020B0502020202020204" pitchFamily="34" charset="0"/>
              </a:rPr>
              <a:t>Berichtsteil Nr. 1: Bericht zum Geschäftsverlauf </a:t>
            </a:r>
          </a:p>
          <a:p>
            <a:pPr marL="2778125" lvl="4">
              <a:spcBef>
                <a:spcPts val="0"/>
              </a:spcBef>
              <a:spcAft>
                <a:spcPts val="600"/>
              </a:spcAft>
              <a:tabLst>
                <a:tab pos="444500" algn="l"/>
              </a:tabLst>
            </a:pPr>
            <a:r>
              <a:rPr lang="de-DE">
                <a:latin typeface="Century Gothic" panose="020B0502020202020204" pitchFamily="34" charset="0"/>
              </a:rPr>
              <a:t>und zur Lage (Wirtschaftsbericht)</a:t>
            </a:r>
          </a:p>
          <a:p>
            <a:pPr lvl="4">
              <a:spcBef>
                <a:spcPts val="600"/>
              </a:spcBef>
              <a:spcAft>
                <a:spcPts val="600"/>
              </a:spcAft>
              <a:tabLst>
                <a:tab pos="444500" algn="l"/>
              </a:tabLst>
            </a:pPr>
            <a:r>
              <a:rPr lang="de-DE" b="1">
                <a:latin typeface="Century Gothic" panose="020B0502020202020204" pitchFamily="34" charset="0"/>
              </a:rPr>
              <a:t>10.1.7</a:t>
            </a:r>
            <a:r>
              <a:rPr lang="de-DE" b="1" dirty="0">
                <a:latin typeface="Century Gothic" panose="020B0502020202020204" pitchFamily="34" charset="0"/>
              </a:rPr>
              <a:t>	</a:t>
            </a:r>
            <a:r>
              <a:rPr lang="de-DE" dirty="0">
                <a:latin typeface="Century Gothic" panose="020B0502020202020204" pitchFamily="34" charset="0"/>
              </a:rPr>
              <a:t>Berichtsteile Nr. 2: Risiko- und Chancenbericht</a:t>
            </a:r>
          </a:p>
          <a:p>
            <a:pPr lvl="4">
              <a:spcBef>
                <a:spcPts val="600"/>
              </a:spcBef>
              <a:spcAft>
                <a:spcPts val="600"/>
              </a:spcAft>
              <a:tabLst>
                <a:tab pos="444500" algn="l"/>
              </a:tabLst>
            </a:pPr>
            <a:r>
              <a:rPr lang="de-DE" b="1">
                <a:latin typeface="Century Gothic" panose="020B0502020202020204" pitchFamily="34" charset="0"/>
              </a:rPr>
              <a:t>10.1.8</a:t>
            </a:r>
            <a:r>
              <a:rPr lang="de-DE" b="1" dirty="0">
                <a:latin typeface="Century Gothic" panose="020B0502020202020204" pitchFamily="34" charset="0"/>
              </a:rPr>
              <a:t>	</a:t>
            </a:r>
            <a:r>
              <a:rPr lang="de-DE" dirty="0">
                <a:latin typeface="Century Gothic" panose="020B0502020202020204" pitchFamily="34" charset="0"/>
              </a:rPr>
              <a:t>Berichtsteil Nr. 3: Prognoseberichterstattung</a:t>
            </a:r>
          </a:p>
          <a:p>
            <a:pPr lvl="4">
              <a:spcBef>
                <a:spcPts val="600"/>
              </a:spcBef>
              <a:spcAft>
                <a:spcPts val="600"/>
              </a:spcAft>
              <a:tabLst>
                <a:tab pos="444500" algn="l"/>
              </a:tabLst>
            </a:pPr>
            <a:r>
              <a:rPr lang="de-DE" b="1">
                <a:latin typeface="Century Gothic" panose="020B0502020202020204" pitchFamily="34" charset="0"/>
              </a:rPr>
              <a:t>10.1.9</a:t>
            </a:r>
            <a:r>
              <a:rPr lang="de-DE" b="1" dirty="0">
                <a:latin typeface="Century Gothic" panose="020B0502020202020204" pitchFamily="34" charset="0"/>
              </a:rPr>
              <a:t>	</a:t>
            </a:r>
            <a:r>
              <a:rPr lang="de-DE" dirty="0">
                <a:latin typeface="Century Gothic" panose="020B0502020202020204" pitchFamily="34" charset="0"/>
              </a:rPr>
              <a:t>Keine Erleichterungen bei der Offenlegung</a:t>
            </a:r>
          </a:p>
        </p:txBody>
      </p:sp>
      <p:sp>
        <p:nvSpPr>
          <p:cNvPr id="7" name="Textfeld 6">
            <a:extLst>
              <a:ext uri="{FF2B5EF4-FFF2-40B4-BE49-F238E27FC236}">
                <a16:creationId xmlns:a16="http://schemas.microsoft.com/office/drawing/2014/main" id="{4D11A606-AB28-4683-9DAB-80AE8927C656}"/>
              </a:ext>
            </a:extLst>
          </p:cNvPr>
          <p:cNvSpPr txBox="1"/>
          <p:nvPr/>
        </p:nvSpPr>
        <p:spPr>
          <a:xfrm>
            <a:off x="11543352"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8C5D1422-2F7E-4F6D-B397-1055F80FF7F4}"/>
              </a:ext>
            </a:extLst>
          </p:cNvPr>
          <p:cNvSpPr>
            <a:spLocks noGrp="1" noChangeArrowheads="1"/>
          </p:cNvSpPr>
          <p:nvPr>
            <p:ph idx="4294967295"/>
          </p:nvPr>
        </p:nvSpPr>
        <p:spPr>
          <a:xfrm>
            <a:off x="946856" y="1412875"/>
            <a:ext cx="11017250" cy="4895850"/>
          </a:xfrm>
          <a:prstGeom prst="rect">
            <a:avLst/>
          </a:prstGeom>
        </p:spPr>
        <p:txBody>
          <a:bodyPr/>
          <a:lstStyle/>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10.1.1 Grundlegende vorangestellte Fragestellungen</a:t>
            </a:r>
          </a:p>
          <a:p>
            <a:pPr marL="0" lvl="1" indent="0" defTabSz="419100" eaLnBrk="1" hangingPunct="1">
              <a:lnSpc>
                <a:spcPct val="100000"/>
              </a:lnSpc>
              <a:spcBef>
                <a:spcPts val="600"/>
              </a:spcBef>
              <a:spcAft>
                <a:spcPts val="600"/>
              </a:spcAft>
              <a:buNone/>
              <a:defRPr/>
            </a:pPr>
            <a:r>
              <a:rPr lang="de-DE" altLang="de-DE" sz="1600" b="1" dirty="0">
                <a:latin typeface="Century Gothic" panose="020B0502020202020204" pitchFamily="34" charset="0"/>
              </a:rPr>
              <a:t>Vor </a:t>
            </a:r>
            <a:r>
              <a:rPr lang="de-DE" altLang="de-DE" sz="1600" b="1">
                <a:latin typeface="Century Gothic" panose="020B0502020202020204" pitchFamily="34" charset="0"/>
              </a:rPr>
              <a:t>Prüfung vom </a:t>
            </a:r>
            <a:r>
              <a:rPr lang="de-DE" altLang="de-DE" sz="1600" b="1" dirty="0">
                <a:latin typeface="Century Gothic" panose="020B0502020202020204" pitchFamily="34" charset="0"/>
              </a:rPr>
              <a:t>Lagebericht ist zu klären:</a:t>
            </a:r>
          </a:p>
          <a:p>
            <a:pPr marL="357188" lvl="1" indent="-357188" defTabSz="419100" eaLnBrk="1" hangingPunct="1">
              <a:lnSpc>
                <a:spcPct val="100000"/>
              </a:lnSpc>
              <a:spcBef>
                <a:spcPts val="600"/>
              </a:spcBef>
              <a:spcAft>
                <a:spcPts val="600"/>
              </a:spcAft>
              <a:buFont typeface="+mj-lt"/>
              <a:buAutoNum type="alphaLcPeriod"/>
              <a:defRPr/>
            </a:pPr>
            <a:r>
              <a:rPr lang="de-DE" altLang="de-DE" sz="1600" dirty="0">
                <a:latin typeface="Century Gothic" panose="020B0502020202020204" pitchFamily="34" charset="0"/>
              </a:rPr>
              <a:t>Besteht eine </a:t>
            </a:r>
            <a:r>
              <a:rPr lang="de-DE" altLang="de-DE" sz="1600" b="1" dirty="0">
                <a:solidFill>
                  <a:srgbClr val="00B0F0"/>
                </a:solidFill>
                <a:latin typeface="Century Gothic" panose="020B0502020202020204" pitchFamily="34" charset="0"/>
              </a:rPr>
              <a:t>Pflicht zur Aufstellung</a:t>
            </a:r>
            <a:r>
              <a:rPr lang="de-DE" altLang="de-DE" sz="1600" dirty="0">
                <a:latin typeface="Century Gothic" panose="020B0502020202020204" pitchFamily="34" charset="0"/>
              </a:rPr>
              <a:t>?</a:t>
            </a:r>
          </a:p>
          <a:p>
            <a:pPr marL="357188" lvl="1" indent="-357188" defTabSz="419100" eaLnBrk="1" hangingPunct="1">
              <a:lnSpc>
                <a:spcPct val="100000"/>
              </a:lnSpc>
              <a:spcBef>
                <a:spcPts val="600"/>
              </a:spcBef>
              <a:spcAft>
                <a:spcPts val="600"/>
              </a:spcAft>
              <a:buFont typeface="+mj-lt"/>
              <a:buAutoNum type="alphaLcPeriod"/>
              <a:defRPr/>
            </a:pPr>
            <a:r>
              <a:rPr lang="de-DE" altLang="de-DE" sz="1600" dirty="0">
                <a:latin typeface="Century Gothic" panose="020B0502020202020204" pitchFamily="34" charset="0"/>
              </a:rPr>
              <a:t>Auch ein </a:t>
            </a:r>
            <a:r>
              <a:rPr lang="de-DE" altLang="de-DE" sz="1600" b="1" dirty="0">
                <a:solidFill>
                  <a:srgbClr val="00B0F0"/>
                </a:solidFill>
                <a:latin typeface="Century Gothic" panose="020B0502020202020204" pitchFamily="34" charset="0"/>
              </a:rPr>
              <a:t>freiwillig aufgestellter Lagebericht </a:t>
            </a:r>
            <a:r>
              <a:rPr lang="de-DE" altLang="de-DE" sz="1600" dirty="0">
                <a:latin typeface="Century Gothic" panose="020B0502020202020204" pitchFamily="34" charset="0"/>
              </a:rPr>
              <a:t>ist vom Wirtschaftsprüfer zu </a:t>
            </a:r>
            <a:r>
              <a:rPr lang="de-DE" altLang="de-DE" sz="1600" b="1" dirty="0">
                <a:solidFill>
                  <a:srgbClr val="00B0F0"/>
                </a:solidFill>
                <a:latin typeface="Century Gothic" panose="020B0502020202020204" pitchFamily="34" charset="0"/>
              </a:rPr>
              <a:t>prüfen!!!</a:t>
            </a:r>
          </a:p>
          <a:p>
            <a:pPr marL="357188" lvl="1" indent="-357188" defTabSz="419100" eaLnBrk="1" hangingPunct="1">
              <a:lnSpc>
                <a:spcPct val="100000"/>
              </a:lnSpc>
              <a:spcBef>
                <a:spcPts val="600"/>
              </a:spcBef>
              <a:spcAft>
                <a:spcPts val="600"/>
              </a:spcAft>
              <a:buFont typeface="+mj-lt"/>
              <a:buAutoNum type="alphaLcPeriod"/>
              <a:defRPr/>
            </a:pPr>
            <a:r>
              <a:rPr lang="de-DE" altLang="de-DE" sz="1600" dirty="0">
                <a:latin typeface="Century Gothic" panose="020B0502020202020204" pitchFamily="34" charset="0"/>
              </a:rPr>
              <a:t>Bestimmung der </a:t>
            </a:r>
            <a:r>
              <a:rPr lang="de-DE" altLang="de-DE" sz="1600" b="1" dirty="0">
                <a:solidFill>
                  <a:srgbClr val="00B0F0"/>
                </a:solidFill>
                <a:latin typeface="Century Gothic" panose="020B0502020202020204" pitchFamily="34" charset="0"/>
              </a:rPr>
              <a:t>Größen</a:t>
            </a:r>
            <a:r>
              <a:rPr lang="de-DE" altLang="de-DE" sz="1600" b="1" dirty="0">
                <a:latin typeface="Century Gothic" panose="020B0502020202020204" pitchFamily="34" charset="0"/>
              </a:rPr>
              <a:t>klasse</a:t>
            </a:r>
            <a:r>
              <a:rPr lang="de-DE" altLang="de-DE" sz="1600" b="1" dirty="0">
                <a:solidFill>
                  <a:srgbClr val="00B0F0"/>
                </a:solidFill>
                <a:latin typeface="Century Gothic" panose="020B0502020202020204" pitchFamily="34" charset="0"/>
              </a:rPr>
              <a:t> des Unternehmens </a:t>
            </a:r>
            <a:r>
              <a:rPr lang="de-DE" altLang="de-DE" sz="1600" dirty="0">
                <a:latin typeface="Century Gothic" panose="020B0502020202020204" pitchFamily="34" charset="0"/>
              </a:rPr>
              <a:t>nach §§ 267 / 267a HGB: </a:t>
            </a:r>
          </a:p>
          <a:p>
            <a:pPr marL="630238" lvl="2" indent="-273050" defTabSz="419100" eaLnBrk="1" hangingPunct="1">
              <a:lnSpc>
                <a:spcPct val="100000"/>
              </a:lnSpc>
              <a:spcBef>
                <a:spcPts val="600"/>
              </a:spcBef>
              <a:spcAft>
                <a:spcPts val="600"/>
              </a:spcAft>
              <a:defRPr/>
            </a:pPr>
            <a:r>
              <a:rPr lang="de-DE" altLang="de-DE" sz="1600" dirty="0">
                <a:latin typeface="Century Gothic" panose="020B0502020202020204" pitchFamily="34" charset="0"/>
              </a:rPr>
              <a:t>Haben sich die </a:t>
            </a:r>
            <a:r>
              <a:rPr lang="de-DE" altLang="de-DE" sz="1600" b="1" dirty="0">
                <a:solidFill>
                  <a:srgbClr val="00B0F0"/>
                </a:solidFill>
                <a:latin typeface="Century Gothic" panose="020B0502020202020204" pitchFamily="34" charset="0"/>
              </a:rPr>
              <a:t>Verhältnisse</a:t>
            </a:r>
            <a:r>
              <a:rPr lang="de-DE" altLang="de-DE" sz="1600" dirty="0">
                <a:latin typeface="Century Gothic" panose="020B0502020202020204" pitchFamily="34" charset="0"/>
              </a:rPr>
              <a:t> gegenüber dem Vorjahr </a:t>
            </a:r>
            <a:r>
              <a:rPr lang="de-DE" altLang="de-DE" sz="1600" b="1" dirty="0">
                <a:solidFill>
                  <a:srgbClr val="00B0F0"/>
                </a:solidFill>
                <a:latin typeface="Century Gothic" panose="020B0502020202020204" pitchFamily="34" charset="0"/>
              </a:rPr>
              <a:t>geändert?</a:t>
            </a:r>
            <a:r>
              <a:rPr lang="de-DE" altLang="de-DE" sz="1600" dirty="0">
                <a:latin typeface="Century Gothic" panose="020B0502020202020204" pitchFamily="34" charset="0"/>
              </a:rPr>
              <a:t> </a:t>
            </a:r>
          </a:p>
          <a:p>
            <a:pPr marL="630238" lvl="2" indent="-273050" defTabSz="419100" eaLnBrk="1" hangingPunct="1">
              <a:lnSpc>
                <a:spcPct val="100000"/>
              </a:lnSpc>
              <a:spcBef>
                <a:spcPts val="600"/>
              </a:spcBef>
              <a:spcAft>
                <a:spcPts val="600"/>
              </a:spcAft>
              <a:defRPr/>
            </a:pPr>
            <a:r>
              <a:rPr lang="de-DE" altLang="de-DE" sz="1600" dirty="0">
                <a:latin typeface="Century Gothic" panose="020B0502020202020204" pitchFamily="34" charset="0"/>
              </a:rPr>
              <a:t>§ 267 Abs. 4 S. 1 HGB: Über- bzw. Unterschreitung an </a:t>
            </a:r>
            <a:r>
              <a:rPr lang="de-DE" altLang="de-DE" sz="1600" b="1">
                <a:solidFill>
                  <a:srgbClr val="00B0F0"/>
                </a:solidFill>
                <a:latin typeface="Century Gothic" panose="020B0502020202020204" pitchFamily="34" charset="0"/>
              </a:rPr>
              <a:t>zwei aufeinanderfolgenden</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Abschlussstichtagen</a:t>
            </a:r>
            <a:r>
              <a:rPr lang="de-DE" altLang="de-DE" sz="1600" b="1" dirty="0">
                <a:solidFill>
                  <a:srgbClr val="00B0F0"/>
                </a:solidFill>
                <a:latin typeface="Century Gothic" panose="020B0502020202020204" pitchFamily="34" charset="0"/>
              </a:rPr>
              <a:t>?</a:t>
            </a:r>
          </a:p>
          <a:p>
            <a:pPr marL="357188" lvl="1" indent="-357188" defTabSz="419100" eaLnBrk="1" hangingPunct="1">
              <a:lnSpc>
                <a:spcPct val="100000"/>
              </a:lnSpc>
              <a:spcBef>
                <a:spcPts val="600"/>
              </a:spcBef>
              <a:spcAft>
                <a:spcPts val="600"/>
              </a:spcAft>
              <a:buFont typeface="+mj-lt"/>
              <a:buAutoNum type="alphaLcPeriod"/>
              <a:defRPr/>
            </a:pPr>
            <a:r>
              <a:rPr lang="de-DE" altLang="de-DE" sz="1600" dirty="0">
                <a:latin typeface="Century Gothic" panose="020B0502020202020204" pitchFamily="34" charset="0"/>
              </a:rPr>
              <a:t>Welche </a:t>
            </a:r>
            <a:r>
              <a:rPr lang="de-DE" altLang="de-DE" sz="1600" b="1" dirty="0">
                <a:solidFill>
                  <a:srgbClr val="00B0F0"/>
                </a:solidFill>
                <a:latin typeface="Century Gothic" panose="020B0502020202020204" pitchFamily="34" charset="0"/>
              </a:rPr>
              <a:t>gesetzlichen oder weiteren normativen </a:t>
            </a:r>
            <a:r>
              <a:rPr lang="de-DE" altLang="de-DE" sz="1600" b="1" dirty="0">
                <a:latin typeface="Century Gothic" panose="020B0502020202020204" pitchFamily="34" charset="0"/>
              </a:rPr>
              <a:t>Neuerungen </a:t>
            </a:r>
            <a:r>
              <a:rPr lang="de-DE" altLang="de-DE" sz="1600" dirty="0">
                <a:latin typeface="Century Gothic" panose="020B0502020202020204" pitchFamily="34" charset="0"/>
              </a:rPr>
              <a:t>sind </a:t>
            </a:r>
            <a:r>
              <a:rPr lang="de-DE" altLang="de-DE" sz="1600" b="1">
                <a:latin typeface="Century Gothic" panose="020B0502020202020204" pitchFamily="34" charset="0"/>
              </a:rPr>
              <a:t>erstmals</a:t>
            </a:r>
            <a:r>
              <a:rPr lang="de-DE" altLang="de-DE" sz="1600">
                <a:latin typeface="Century Gothic" panose="020B0502020202020204" pitchFamily="34" charset="0"/>
              </a:rPr>
              <a:t> zu</a:t>
            </a:r>
            <a:br>
              <a:rPr lang="de-DE" altLang="de-DE" sz="1600">
                <a:latin typeface="Century Gothic" panose="020B0502020202020204" pitchFamily="34" charset="0"/>
              </a:rPr>
            </a:br>
            <a:r>
              <a:rPr lang="de-DE" altLang="de-DE" sz="1600">
                <a:latin typeface="Century Gothic" panose="020B0502020202020204" pitchFamily="34" charset="0"/>
              </a:rPr>
              <a:t>berücksichtigen</a:t>
            </a:r>
            <a:r>
              <a:rPr lang="de-DE" altLang="de-DE" sz="1600" dirty="0">
                <a:latin typeface="Century Gothic" panose="020B0502020202020204" pitchFamily="34" charset="0"/>
              </a:rPr>
              <a:t>? </a:t>
            </a:r>
            <a:r>
              <a:rPr lang="de-DE" altLang="de-DE" sz="1600" b="1" dirty="0">
                <a:latin typeface="Century Gothic" panose="020B0502020202020204" pitchFamily="34" charset="0"/>
              </a:rPr>
              <a:t>Beispiele:</a:t>
            </a:r>
            <a:r>
              <a:rPr lang="de-DE" altLang="de-DE" sz="1600" b="1" dirty="0">
                <a:solidFill>
                  <a:srgbClr val="00B0F0"/>
                </a:solidFill>
                <a:latin typeface="Century Gothic" panose="020B0502020202020204" pitchFamily="34" charset="0"/>
              </a:rPr>
              <a:t> </a:t>
            </a:r>
          </a:p>
          <a:p>
            <a:pPr marL="630238" lvl="3" indent="-273050" defTabSz="419100" eaLnBrk="1" hangingPunct="1">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rPr>
              <a:t>Anpassungen DRS 20</a:t>
            </a:r>
          </a:p>
          <a:p>
            <a:pPr marL="630238" lvl="3" indent="-273050" defTabSz="419100" eaLnBrk="1" hangingPunct="1">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rPr>
              <a:t>CSR-Richtlinie: </a:t>
            </a:r>
            <a:r>
              <a:rPr lang="de-DE" altLang="de-DE" sz="1600" dirty="0">
                <a:latin typeface="Century Gothic" panose="020B0502020202020204" pitchFamily="34" charset="0"/>
              </a:rPr>
              <a:t>Berichterstattung über </a:t>
            </a:r>
            <a:r>
              <a:rPr lang="de-DE" altLang="de-DE" sz="1600" b="1" dirty="0">
                <a:latin typeface="Century Gothic" panose="020B0502020202020204" pitchFamily="34" charset="0"/>
              </a:rPr>
              <a:t>nichtfinanzielle Leistungsindikatoren </a:t>
            </a:r>
          </a:p>
        </p:txBody>
      </p:sp>
      <p:sp>
        <p:nvSpPr>
          <p:cNvPr id="908291" name="Rectangle 2">
            <a:extLst>
              <a:ext uri="{FF2B5EF4-FFF2-40B4-BE49-F238E27FC236}">
                <a16:creationId xmlns:a16="http://schemas.microsoft.com/office/drawing/2014/main" id="{C30A92A6-0C79-45E9-A264-FBF4AFF9CF04}"/>
              </a:ext>
            </a:extLst>
          </p:cNvPr>
          <p:cNvSpPr txBox="1">
            <a:spLocks/>
          </p:cNvSpPr>
          <p:nvPr/>
        </p:nvSpPr>
        <p:spPr bwMode="auto">
          <a:xfrm>
            <a:off x="1046146" y="108165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r>
              <a:rPr lang="de-DE" altLang="de-DE" sz="1600" b="1" dirty="0">
                <a:solidFill>
                  <a:srgbClr val="00B0F0"/>
                </a:solidFill>
                <a:latin typeface="Century Gothic" panose="020B0502020202020204" pitchFamily="34" charset="0"/>
              </a:rPr>
              <a:t>10.1 Überlegungen bei Beginn der Prüfung</a:t>
            </a:r>
          </a:p>
        </p:txBody>
      </p:sp>
      <p:sp>
        <p:nvSpPr>
          <p:cNvPr id="9" name="Textfeld 1">
            <a:extLst>
              <a:ext uri="{FF2B5EF4-FFF2-40B4-BE49-F238E27FC236}">
                <a16:creationId xmlns:a16="http://schemas.microsoft.com/office/drawing/2014/main" id="{20437B9A-EBED-4AFF-A034-D123DE8A524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Textfeld 6">
            <a:extLst>
              <a:ext uri="{FF2B5EF4-FFF2-40B4-BE49-F238E27FC236}">
                <a16:creationId xmlns:a16="http://schemas.microsoft.com/office/drawing/2014/main" id="{51D67F7C-725E-479C-9449-BC652EE7FC60}"/>
              </a:ext>
            </a:extLst>
          </p:cNvPr>
          <p:cNvSpPr txBox="1"/>
          <p:nvPr/>
        </p:nvSpPr>
        <p:spPr>
          <a:xfrm>
            <a:off x="11543352"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8C5D1422-2F7E-4F6D-B397-1055F80FF7F4}"/>
              </a:ext>
            </a:extLst>
          </p:cNvPr>
          <p:cNvSpPr>
            <a:spLocks noGrp="1" noChangeArrowheads="1"/>
          </p:cNvSpPr>
          <p:nvPr>
            <p:ph idx="4294967295"/>
          </p:nvPr>
        </p:nvSpPr>
        <p:spPr>
          <a:xfrm>
            <a:off x="947974" y="1052736"/>
            <a:ext cx="11017250" cy="4895850"/>
          </a:xfrm>
          <a:prstGeom prst="rect">
            <a:avLst/>
          </a:prstGeom>
        </p:spPr>
        <p:txBody>
          <a:bodyPr/>
          <a:lstStyle/>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10.1.2 Gesonderter Teil des Reporting</a:t>
            </a:r>
          </a:p>
          <a:p>
            <a:pPr marL="0" lvl="1" indent="0"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Der Lagebericht gehört nicht zum Jahresabschluss, sondern ist ein </a:t>
            </a:r>
            <a:r>
              <a:rPr lang="de-DE" altLang="de-DE" sz="1600" b="1">
                <a:latin typeface="Century Gothic" panose="020B0502020202020204" pitchFamily="34" charset="0"/>
              </a:rPr>
              <a:t>gesondertes Berichtsinstrument</a:t>
            </a:r>
            <a:br>
              <a:rPr lang="de-DE" altLang="de-DE" sz="1600" b="1">
                <a:latin typeface="Century Gothic" panose="020B0502020202020204" pitchFamily="34" charset="0"/>
              </a:rPr>
            </a:br>
            <a:r>
              <a:rPr lang="de-DE" altLang="de-DE" sz="1600">
                <a:latin typeface="Century Gothic" panose="020B0502020202020204" pitchFamily="34" charset="0"/>
              </a:rPr>
              <a:t>der </a:t>
            </a:r>
            <a:r>
              <a:rPr lang="de-DE" altLang="de-DE" sz="1600" b="1" dirty="0">
                <a:latin typeface="Century Gothic" panose="020B0502020202020204" pitchFamily="34" charset="0"/>
              </a:rPr>
              <a:t>externen Rechnungslegung</a:t>
            </a: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Der Lagebericht soll</a:t>
            </a:r>
          </a:p>
          <a:p>
            <a:pPr marL="276225" lvl="1" indent="-276225" defTabSz="419100" eaLnBrk="1" hangingPunct="1">
              <a:lnSpc>
                <a:spcPct val="100000"/>
              </a:lnSpc>
              <a:spcBef>
                <a:spcPts val="600"/>
              </a:spcBef>
              <a:spcAft>
                <a:spcPts val="600"/>
              </a:spcAft>
              <a:buFont typeface="Arial" panose="020B0604020202020204" pitchFamily="34" charset="0"/>
              <a:buChar char="•"/>
              <a:defRPr/>
            </a:pPr>
            <a:r>
              <a:rPr lang="de-DE" altLang="de-DE" sz="1600">
                <a:latin typeface="Century Gothic" panose="020B0502020202020204" pitchFamily="34" charset="0"/>
              </a:rPr>
              <a:t>einerseits weitergehende </a:t>
            </a:r>
            <a:r>
              <a:rPr lang="de-DE" altLang="de-DE" sz="1600" dirty="0">
                <a:latin typeface="Century Gothic" panose="020B0502020202020204" pitchFamily="34" charset="0"/>
              </a:rPr>
              <a:t>Informationen als der </a:t>
            </a:r>
            <a:r>
              <a:rPr lang="de-DE" altLang="de-DE" sz="1600">
                <a:latin typeface="Century Gothic" panose="020B0502020202020204" pitchFamily="34" charset="0"/>
              </a:rPr>
              <a:t>Jahresabschluss liefern</a:t>
            </a:r>
            <a:r>
              <a:rPr lang="de-DE" altLang="de-DE" sz="1600" dirty="0">
                <a:latin typeface="Century Gothic" panose="020B0502020202020204" pitchFamily="34" charset="0"/>
              </a:rPr>
              <a:t>, aber</a:t>
            </a:r>
          </a:p>
          <a:p>
            <a:pPr marL="276225" lvl="1" indent="-276225" defTabSz="419100" eaLnBrk="1" hangingPunct="1">
              <a:lnSpc>
                <a:spcPct val="100000"/>
              </a:lnSpc>
              <a:spcBef>
                <a:spcPts val="600"/>
              </a:spcBef>
              <a:spcAft>
                <a:spcPts val="600"/>
              </a:spcAft>
              <a:buFont typeface="Arial" panose="020B0604020202020204" pitchFamily="34" charset="0"/>
              <a:buChar char="•"/>
              <a:defRPr/>
            </a:pPr>
            <a:r>
              <a:rPr lang="de-DE" altLang="de-DE" sz="1600">
                <a:latin typeface="Century Gothic" panose="020B0502020202020204" pitchFamily="34" charset="0"/>
              </a:rPr>
              <a:t>andererseits </a:t>
            </a:r>
            <a:r>
              <a:rPr lang="de-DE" altLang="de-DE" sz="1600" dirty="0">
                <a:latin typeface="Century Gothic" panose="020B0502020202020204" pitchFamily="34" charset="0"/>
              </a:rPr>
              <a:t>mit dem Jahresabschluss im Einklang </a:t>
            </a:r>
            <a:r>
              <a:rPr lang="de-DE" altLang="de-DE" sz="1600">
                <a:latin typeface="Century Gothic" panose="020B0502020202020204" pitchFamily="34" charset="0"/>
              </a:rPr>
              <a:t>stehen.</a:t>
            </a:r>
          </a:p>
          <a:p>
            <a:pPr marL="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10.1.3 Inhaltliche Zielsetzungen</a:t>
            </a:r>
          </a:p>
          <a:p>
            <a:pPr marL="0" lvl="1" indent="0"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Mit den im Lagebericht enthaltenen Informationen soll es den Adressaten ermöglicht </a:t>
            </a:r>
            <a:r>
              <a:rPr lang="de-DE" altLang="de-DE" sz="1600">
                <a:latin typeface="Century Gothic" panose="020B0502020202020204" pitchFamily="34" charset="0"/>
              </a:rPr>
              <a:t>werden,</a:t>
            </a:r>
            <a:br>
              <a:rPr lang="de-DE" altLang="de-DE" sz="1600">
                <a:latin typeface="Century Gothic" panose="020B0502020202020204" pitchFamily="34" charset="0"/>
              </a:rPr>
            </a:br>
            <a:r>
              <a:rPr lang="de-DE" altLang="de-DE" sz="1600">
                <a:latin typeface="Century Gothic" panose="020B0502020202020204" pitchFamily="34" charset="0"/>
              </a:rPr>
              <a:t>sich </a:t>
            </a:r>
            <a:r>
              <a:rPr lang="de-DE" altLang="de-DE" sz="1600" dirty="0">
                <a:latin typeface="Century Gothic" panose="020B0502020202020204" pitchFamily="34" charset="0"/>
              </a:rPr>
              <a:t>ein zutreffendes Bild</a:t>
            </a:r>
          </a:p>
          <a:p>
            <a:pPr marL="265113" lvl="1" indent="-265113"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	vom Geschäftsverlauf und von der Lage </a:t>
            </a:r>
            <a:r>
              <a:rPr lang="de-DE" altLang="de-DE" sz="1600">
                <a:latin typeface="Century Gothic" panose="020B0502020202020204" pitchFamily="34" charset="0"/>
              </a:rPr>
              <a:t>(vergangenheitsorientierte </a:t>
            </a:r>
            <a:r>
              <a:rPr lang="de-DE" altLang="de-DE" sz="1600" dirty="0">
                <a:latin typeface="Century Gothic" panose="020B0502020202020204" pitchFamily="34" charset="0"/>
              </a:rPr>
              <a:t>Berichterstattung) sowie </a:t>
            </a:r>
          </a:p>
          <a:p>
            <a:pPr marL="265113" lvl="1" indent="-265113"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	von der voraussichtlichen Entwicklung und den </a:t>
            </a:r>
            <a:r>
              <a:rPr lang="de-DE" altLang="de-DE" sz="1600">
                <a:latin typeface="Century Gothic" panose="020B0502020202020204" pitchFamily="34" charset="0"/>
              </a:rPr>
              <a:t>damit einhergehenden </a:t>
            </a:r>
            <a:r>
              <a:rPr lang="de-DE" altLang="de-DE" sz="1600" dirty="0">
                <a:latin typeface="Century Gothic" panose="020B0502020202020204" pitchFamily="34" charset="0"/>
              </a:rPr>
              <a:t>Chancen und Risiken (zukunftsorientierte Berichterstattung)</a:t>
            </a:r>
          </a:p>
          <a:p>
            <a:pPr marL="0" lvl="1" indent="1588"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der Unternehmung zu machen.</a:t>
            </a: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p:txBody>
      </p:sp>
      <p:sp>
        <p:nvSpPr>
          <p:cNvPr id="9" name="Textfeld 1">
            <a:extLst>
              <a:ext uri="{FF2B5EF4-FFF2-40B4-BE49-F238E27FC236}">
                <a16:creationId xmlns:a16="http://schemas.microsoft.com/office/drawing/2014/main" id="{20437B9A-EBED-4AFF-A034-D123DE8A524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Textfeld 6">
            <a:extLst>
              <a:ext uri="{FF2B5EF4-FFF2-40B4-BE49-F238E27FC236}">
                <a16:creationId xmlns:a16="http://schemas.microsoft.com/office/drawing/2014/main" id="{B182C248-7E79-4047-9093-E779FD9F4B04}"/>
              </a:ext>
            </a:extLst>
          </p:cNvPr>
          <p:cNvSpPr txBox="1"/>
          <p:nvPr/>
        </p:nvSpPr>
        <p:spPr>
          <a:xfrm>
            <a:off x="11543352"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920643984"/>
      </p:ext>
    </p:extLst>
  </p:cSld>
  <p:clrMapOvr>
    <a:masterClrMapping/>
  </p:clrMapOvr>
  <p:transition spd="slow"/>
</p:sld>
</file>

<file path=ppt/slides/slide4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8C5D1422-2F7E-4F6D-B397-1055F80FF7F4}"/>
              </a:ext>
            </a:extLst>
          </p:cNvPr>
          <p:cNvSpPr>
            <a:spLocks noGrp="1" noChangeArrowheads="1"/>
          </p:cNvSpPr>
          <p:nvPr>
            <p:ph idx="4294967295"/>
          </p:nvPr>
        </p:nvSpPr>
        <p:spPr>
          <a:xfrm>
            <a:off x="938856" y="1043369"/>
            <a:ext cx="11017250" cy="5256212"/>
          </a:xfrm>
          <a:prstGeom prst="rect">
            <a:avLst/>
          </a:prstGeom>
        </p:spPr>
        <p:txBody>
          <a:bodyPr/>
          <a:lstStyle/>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10.1.3 Inhaltliche Zielsetzungen; Forts.,</a:t>
            </a:r>
          </a:p>
          <a:p>
            <a:pPr marL="0" lvl="1" indent="0"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Gleichermaßen wird Rechenschaft über die Verwendung der dem </a:t>
            </a:r>
            <a:r>
              <a:rPr lang="de-DE" altLang="de-DE" sz="1600">
                <a:latin typeface="Century Gothic" panose="020B0502020202020204" pitchFamily="34" charset="0"/>
              </a:rPr>
              <a:t>Unternehmen anvertrauten</a:t>
            </a:r>
            <a:br>
              <a:rPr lang="de-DE" altLang="de-DE" sz="1600">
                <a:latin typeface="Century Gothic" panose="020B0502020202020204" pitchFamily="34" charset="0"/>
              </a:rPr>
            </a:br>
            <a:r>
              <a:rPr lang="de-DE" altLang="de-DE" sz="1600">
                <a:latin typeface="Century Gothic" panose="020B0502020202020204" pitchFamily="34" charset="0"/>
              </a:rPr>
              <a:t>Ressourcen im Berichtszeitraum abgelegt.</a:t>
            </a: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10.1.4 Besonderer Stellenwert bei der Prüfung</a:t>
            </a:r>
          </a:p>
          <a:p>
            <a:pPr marL="0" lvl="1" indent="0"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Der Lagebericht hat auch für den Wirtschaftsprüfer im Rahmen der </a:t>
            </a:r>
            <a:r>
              <a:rPr lang="de-DE" altLang="de-DE" sz="1600">
                <a:latin typeface="Century Gothic" panose="020B0502020202020204" pitchFamily="34" charset="0"/>
              </a:rPr>
              <a:t>durchzuführenden Prüfungen</a:t>
            </a:r>
            <a:br>
              <a:rPr lang="de-DE" altLang="de-DE" sz="1600">
                <a:latin typeface="Century Gothic" panose="020B0502020202020204" pitchFamily="34" charset="0"/>
              </a:rPr>
            </a:br>
            <a:r>
              <a:rPr lang="de-DE" altLang="de-DE" sz="1600">
                <a:latin typeface="Century Gothic" panose="020B0502020202020204" pitchFamily="34" charset="0"/>
              </a:rPr>
              <a:t>eine </a:t>
            </a:r>
            <a:r>
              <a:rPr lang="de-DE" altLang="de-DE" sz="1600" dirty="0">
                <a:latin typeface="Century Gothic" panose="020B0502020202020204" pitchFamily="34" charset="0"/>
              </a:rPr>
              <a:t>besondere Bedeutung, da er seit Jahren einer der Schwerpunkte </a:t>
            </a:r>
            <a:r>
              <a:rPr lang="de-DE" altLang="de-DE" sz="1600">
                <a:latin typeface="Century Gothic" panose="020B0502020202020204" pitchFamily="34" charset="0"/>
              </a:rPr>
              <a:t>der Abschlussdurchsicht</a:t>
            </a:r>
            <a:br>
              <a:rPr lang="de-DE" altLang="de-DE" sz="1600">
                <a:latin typeface="Century Gothic" panose="020B0502020202020204" pitchFamily="34" charset="0"/>
              </a:rPr>
            </a:br>
            <a:r>
              <a:rPr lang="de-DE" altLang="de-DE" sz="1600">
                <a:latin typeface="Century Gothic" panose="020B0502020202020204" pitchFamily="34" charset="0"/>
              </a:rPr>
              <a:t>durch </a:t>
            </a:r>
            <a:r>
              <a:rPr lang="de-DE" altLang="de-DE" sz="1600" dirty="0">
                <a:latin typeface="Century Gothic" panose="020B0502020202020204" pitchFamily="34" charset="0"/>
              </a:rPr>
              <a:t>die </a:t>
            </a:r>
            <a:r>
              <a:rPr lang="de-DE" altLang="de-DE" sz="1600">
                <a:latin typeface="Century Gothic" panose="020B0502020202020204" pitchFamily="34" charset="0"/>
              </a:rPr>
              <a:t>WPK ist.</a:t>
            </a: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10.1.5 Dreiteilung des Lageberichts</a:t>
            </a:r>
          </a:p>
          <a:p>
            <a:pPr marL="0" lvl="1" indent="0" defTabSz="419100" eaLnBrk="1" hangingPunct="1">
              <a:lnSpc>
                <a:spcPct val="100000"/>
              </a:lnSpc>
              <a:spcBef>
                <a:spcPts val="600"/>
              </a:spcBef>
              <a:spcAft>
                <a:spcPts val="600"/>
              </a:spcAft>
              <a:buNone/>
              <a:defRPr/>
            </a:pPr>
            <a:r>
              <a:rPr lang="de-DE" altLang="de-DE" sz="1600" dirty="0">
                <a:latin typeface="Century Gothic" panose="020B0502020202020204" pitchFamily="34" charset="0"/>
              </a:rPr>
              <a:t>Der Lagebericht lässt sich in die nachfolgenden drei Berichtsteile gliedern:</a:t>
            </a:r>
          </a:p>
          <a:p>
            <a:pPr marL="274638" lvl="1" indent="-274638" defTabSz="419100" eaLnBrk="1" hangingPunct="1">
              <a:lnSpc>
                <a:spcPct val="100000"/>
              </a:lnSpc>
              <a:spcBef>
                <a:spcPts val="600"/>
              </a:spcBef>
              <a:spcAft>
                <a:spcPts val="600"/>
              </a:spcAft>
              <a:buNone/>
              <a:defRPr/>
            </a:pPr>
            <a:r>
              <a:rPr lang="de-DE" altLang="de-DE" sz="1600" b="1">
                <a:latin typeface="Century Gothic" panose="020B0502020202020204" pitchFamily="34" charset="0"/>
              </a:rPr>
              <a:t>1.	</a:t>
            </a:r>
            <a:r>
              <a:rPr lang="de-DE" altLang="de-DE" sz="1600">
                <a:latin typeface="Century Gothic" panose="020B0502020202020204" pitchFamily="34" charset="0"/>
              </a:rPr>
              <a:t>Wirtschaftsbericht</a:t>
            </a:r>
            <a:endParaRPr lang="de-DE" altLang="de-DE" sz="1600" dirty="0">
              <a:latin typeface="Century Gothic" panose="020B0502020202020204" pitchFamily="34" charset="0"/>
            </a:endParaRPr>
          </a:p>
          <a:p>
            <a:pPr marL="274638" lvl="1" indent="-274638" defTabSz="419100" eaLnBrk="1" hangingPunct="1">
              <a:lnSpc>
                <a:spcPct val="100000"/>
              </a:lnSpc>
              <a:spcBef>
                <a:spcPts val="600"/>
              </a:spcBef>
              <a:spcAft>
                <a:spcPts val="600"/>
              </a:spcAft>
              <a:buNone/>
              <a:defRPr/>
            </a:pPr>
            <a:r>
              <a:rPr lang="de-DE" altLang="de-DE" sz="1600" b="1">
                <a:latin typeface="Century Gothic" panose="020B0502020202020204" pitchFamily="34" charset="0"/>
              </a:rPr>
              <a:t>2.	</a:t>
            </a:r>
            <a:r>
              <a:rPr lang="de-DE" altLang="de-DE" sz="1600">
                <a:latin typeface="Century Gothic" panose="020B0502020202020204" pitchFamily="34" charset="0"/>
              </a:rPr>
              <a:t>Risiko- </a:t>
            </a:r>
            <a:r>
              <a:rPr lang="de-DE" altLang="de-DE" sz="1600" dirty="0">
                <a:latin typeface="Century Gothic" panose="020B0502020202020204" pitchFamily="34" charset="0"/>
              </a:rPr>
              <a:t>&amp; Chancenbericht</a:t>
            </a:r>
          </a:p>
          <a:p>
            <a:pPr marL="274638" lvl="1" indent="-274638" defTabSz="419100" eaLnBrk="1" hangingPunct="1">
              <a:lnSpc>
                <a:spcPct val="100000"/>
              </a:lnSpc>
              <a:spcBef>
                <a:spcPts val="600"/>
              </a:spcBef>
              <a:spcAft>
                <a:spcPts val="600"/>
              </a:spcAft>
              <a:buNone/>
              <a:defRPr/>
            </a:pPr>
            <a:r>
              <a:rPr lang="de-DE" altLang="de-DE" sz="1600" b="1">
                <a:latin typeface="Century Gothic" panose="020B0502020202020204" pitchFamily="34" charset="0"/>
              </a:rPr>
              <a:t>3.	</a:t>
            </a:r>
            <a:r>
              <a:rPr lang="de-DE" altLang="de-DE" sz="1600">
                <a:latin typeface="Century Gothic" panose="020B0502020202020204" pitchFamily="34" charset="0"/>
              </a:rPr>
              <a:t>Prognosebericht </a:t>
            </a:r>
            <a:endParaRPr lang="de-DE" altLang="de-DE" sz="1600" dirty="0">
              <a:latin typeface="Century Gothic" panose="020B0502020202020204" pitchFamily="34" charset="0"/>
            </a:endParaRP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p:txBody>
      </p:sp>
      <p:sp>
        <p:nvSpPr>
          <p:cNvPr id="9" name="Textfeld 1">
            <a:extLst>
              <a:ext uri="{FF2B5EF4-FFF2-40B4-BE49-F238E27FC236}">
                <a16:creationId xmlns:a16="http://schemas.microsoft.com/office/drawing/2014/main" id="{20437B9A-EBED-4AFF-A034-D123DE8A524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5" name="Textfeld 4">
            <a:extLst>
              <a:ext uri="{FF2B5EF4-FFF2-40B4-BE49-F238E27FC236}">
                <a16:creationId xmlns:a16="http://schemas.microsoft.com/office/drawing/2014/main" id="{8EA8280F-88B2-494D-9B59-A0FC8089B817}"/>
              </a:ext>
            </a:extLst>
          </p:cNvPr>
          <p:cNvSpPr txBox="1"/>
          <p:nvPr/>
        </p:nvSpPr>
        <p:spPr>
          <a:xfrm>
            <a:off x="11543352"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417790510"/>
      </p:ext>
    </p:extLst>
  </p:cSld>
  <p:clrMapOvr>
    <a:masterClrMapping/>
  </p:clrMapOvr>
  <p:transition spd="slow"/>
</p:sld>
</file>

<file path=ppt/slides/slide4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8C5D1422-2F7E-4F6D-B397-1055F80FF7F4}"/>
              </a:ext>
            </a:extLst>
          </p:cNvPr>
          <p:cNvSpPr>
            <a:spLocks noGrp="1" noChangeArrowheads="1"/>
          </p:cNvSpPr>
          <p:nvPr>
            <p:ph idx="4294967295"/>
          </p:nvPr>
        </p:nvSpPr>
        <p:spPr>
          <a:xfrm>
            <a:off x="955974" y="1043592"/>
            <a:ext cx="11017250" cy="5256212"/>
          </a:xfrm>
          <a:prstGeom prst="rect">
            <a:avLst/>
          </a:prstGeom>
        </p:spPr>
        <p:txBody>
          <a:bodyPr/>
          <a:lstStyle/>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10.1.6 Berichtsteil Nr. 1: Bericht zum Geschäftsverlauf und zur Lage (Wirtschaftsbericht)</a:t>
            </a:r>
          </a:p>
          <a:p>
            <a:pPr marL="265113" lvl="1" indent="-265113" defTabSz="419100" eaLnBrk="1" hangingPunct="1">
              <a:lnSpc>
                <a:spcPct val="100000"/>
              </a:lnSpc>
              <a:spcBef>
                <a:spcPts val="600"/>
              </a:spcBef>
              <a:spcAft>
                <a:spcPts val="600"/>
              </a:spcAft>
              <a:buNone/>
              <a:defRPr/>
            </a:pPr>
            <a:r>
              <a:rPr lang="de-DE" altLang="de-DE" sz="1600" b="1" dirty="0">
                <a:latin typeface="Century Gothic" panose="020B0502020202020204" pitchFamily="34" charset="0"/>
              </a:rPr>
              <a:t>1. Ausgewogene und umfassende, dem Umfang und der Komplexität </a:t>
            </a:r>
            <a:r>
              <a:rPr lang="de-DE" altLang="de-DE" sz="1600" b="1">
                <a:latin typeface="Century Gothic" panose="020B0502020202020204" pitchFamily="34" charset="0"/>
              </a:rPr>
              <a:t>der Geschäftstätigkeit</a:t>
            </a:r>
            <a:br>
              <a:rPr lang="de-DE" altLang="de-DE" sz="1600" b="1">
                <a:latin typeface="Century Gothic" panose="020B0502020202020204" pitchFamily="34" charset="0"/>
              </a:rPr>
            </a:br>
            <a:r>
              <a:rPr lang="de-DE" altLang="de-DE" sz="1600" b="1">
                <a:latin typeface="Century Gothic" panose="020B0502020202020204" pitchFamily="34" charset="0"/>
              </a:rPr>
              <a:t>angemessene </a:t>
            </a:r>
            <a:r>
              <a:rPr lang="de-DE" altLang="de-DE" sz="1600" b="1" dirty="0">
                <a:latin typeface="Century Gothic" panose="020B0502020202020204" pitchFamily="34" charset="0"/>
              </a:rPr>
              <a:t>Analyse </a:t>
            </a:r>
            <a:r>
              <a:rPr lang="de-DE" altLang="de-DE" sz="1600" dirty="0">
                <a:latin typeface="Century Gothic" panose="020B0502020202020204" pitchFamily="34" charset="0"/>
              </a:rPr>
              <a:t>(Erläuterung und Beurteilung),</a:t>
            </a:r>
          </a:p>
          <a:p>
            <a:pPr marL="265113" lvl="1" indent="-265113" defTabSz="419100" eaLnBrk="1" hangingPunct="1">
              <a:lnSpc>
                <a:spcPct val="100000"/>
              </a:lnSpc>
              <a:spcBef>
                <a:spcPts val="600"/>
              </a:spcBef>
              <a:spcAft>
                <a:spcPts val="600"/>
              </a:spcAft>
              <a:buNone/>
              <a:defRPr/>
            </a:pPr>
            <a:r>
              <a:rPr lang="de-DE" altLang="de-DE" sz="1600" b="1" dirty="0">
                <a:latin typeface="Century Gothic" panose="020B0502020202020204" pitchFamily="34" charset="0"/>
              </a:rPr>
              <a:t>2. Einbeziehung </a:t>
            </a:r>
          </a:p>
          <a:p>
            <a:pPr marL="550862" lvl="1" indent="-285750"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der</a:t>
            </a:r>
            <a:r>
              <a:rPr lang="de-DE" altLang="de-DE" sz="1600" b="1" dirty="0">
                <a:latin typeface="Century Gothic" panose="020B0502020202020204" pitchFamily="34" charset="0"/>
              </a:rPr>
              <a:t> bedeutsamsten Leistungsindikatoren </a:t>
            </a:r>
            <a:r>
              <a:rPr lang="de-DE" altLang="de-DE" sz="1600" dirty="0">
                <a:latin typeface="Century Gothic" panose="020B0502020202020204" pitchFamily="34" charset="0"/>
              </a:rPr>
              <a:t>sowie</a:t>
            </a:r>
            <a:r>
              <a:rPr lang="de-DE" altLang="de-DE" sz="1600" b="1" dirty="0">
                <a:latin typeface="Century Gothic" panose="020B0502020202020204" pitchFamily="34" charset="0"/>
              </a:rPr>
              <a:t> </a:t>
            </a:r>
          </a:p>
          <a:p>
            <a:pPr marL="550862" lvl="1" indent="-285750"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des</a:t>
            </a:r>
            <a:r>
              <a:rPr lang="de-DE" altLang="de-DE" sz="1600" b="1" dirty="0">
                <a:latin typeface="Century Gothic" panose="020B0502020202020204" pitchFamily="34" charset="0"/>
              </a:rPr>
              <a:t> Geschäftsergebnisses </a:t>
            </a:r>
          </a:p>
          <a:p>
            <a:pPr marL="0" lvl="1" indent="0" defTabSz="419100" eaLnBrk="1" hangingPunct="1">
              <a:lnSpc>
                <a:spcPct val="100000"/>
              </a:lnSpc>
              <a:spcBef>
                <a:spcPts val="600"/>
              </a:spcBef>
              <a:spcAft>
                <a:spcPts val="600"/>
              </a:spcAft>
              <a:buNone/>
              <a:defRPr/>
            </a:pPr>
            <a:r>
              <a:rPr lang="de-DE" altLang="de-DE" sz="1600" b="1" dirty="0">
                <a:latin typeface="Century Gothic" panose="020B0502020202020204" pitchFamily="34" charset="0"/>
              </a:rPr>
              <a:t>unter Bezugnahme auf den Jahresabschluss </a:t>
            </a:r>
            <a:r>
              <a:rPr lang="de-DE" altLang="de-DE" sz="1600" dirty="0">
                <a:latin typeface="Century Gothic" panose="020B0502020202020204" pitchFamily="34" charset="0"/>
              </a:rPr>
              <a:t>(„roter Faden“) und</a:t>
            </a:r>
            <a:r>
              <a:rPr lang="de-DE" altLang="de-DE" sz="1600" b="1" dirty="0">
                <a:latin typeface="Century Gothic" panose="020B0502020202020204" pitchFamily="34" charset="0"/>
              </a:rPr>
              <a:t> unter </a:t>
            </a:r>
            <a:r>
              <a:rPr lang="de-DE" altLang="de-DE" sz="1600" b="1">
                <a:latin typeface="Century Gothic" panose="020B0502020202020204" pitchFamily="34" charset="0"/>
              </a:rPr>
              <a:t>systematischer Darstellung</a:t>
            </a:r>
            <a:br>
              <a:rPr lang="de-DE" altLang="de-DE" sz="1600" b="1">
                <a:latin typeface="Century Gothic" panose="020B0502020202020204" pitchFamily="34" charset="0"/>
              </a:rPr>
            </a:br>
            <a:r>
              <a:rPr lang="de-DE" altLang="de-DE" sz="1600" b="1">
                <a:latin typeface="Century Gothic" panose="020B0502020202020204" pitchFamily="34" charset="0"/>
              </a:rPr>
              <a:t>von </a:t>
            </a:r>
            <a:r>
              <a:rPr lang="de-DE" altLang="de-DE" sz="1600" b="1" dirty="0">
                <a:latin typeface="Century Gothic" panose="020B0502020202020204" pitchFamily="34" charset="0"/>
              </a:rPr>
              <a:t>Ursachen und </a:t>
            </a:r>
            <a:r>
              <a:rPr lang="de-DE" altLang="de-DE" sz="1600" b="1">
                <a:latin typeface="Century Gothic" panose="020B0502020202020204" pitchFamily="34" charset="0"/>
              </a:rPr>
              <a:t>Wirkzusammenhängen.</a:t>
            </a:r>
          </a:p>
          <a:p>
            <a:pPr marL="361950" lvl="1" indent="0" defTabSz="419100" eaLnBrk="1" hangingPunct="1">
              <a:lnSpc>
                <a:spcPct val="100000"/>
              </a:lnSpc>
              <a:spcBef>
                <a:spcPts val="600"/>
              </a:spcBef>
              <a:spcAft>
                <a:spcPts val="600"/>
              </a:spcAft>
              <a:buNone/>
              <a:defRPr/>
            </a:pPr>
            <a:endParaRPr lang="de-DE" altLang="de-DE" sz="1600" b="1" dirty="0">
              <a:latin typeface="Century Gothic" panose="020B0502020202020204" pitchFamily="34" charset="0"/>
            </a:endParaRPr>
          </a:p>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10.1.7 Berichtsteile Nr. 2: Risiko- und Chancenbericht</a:t>
            </a:r>
          </a:p>
          <a:p>
            <a:pPr marL="0" lvl="1" indent="0" defTabSz="419100" eaLnBrk="1" hangingPunct="1">
              <a:lnSpc>
                <a:spcPct val="100000"/>
              </a:lnSpc>
              <a:spcBef>
                <a:spcPts val="600"/>
              </a:spcBef>
              <a:spcAft>
                <a:spcPts val="600"/>
              </a:spcAft>
              <a:buNone/>
              <a:defRPr/>
            </a:pPr>
            <a:r>
              <a:rPr lang="de-DE" altLang="de-DE" sz="1600">
                <a:latin typeface="Century Gothic" panose="020B0502020202020204" pitchFamily="34" charset="0"/>
              </a:rPr>
              <a:t>Berichterstattung über wesentliche Einzelrisiken und gegebenenfalls über bestandsgefährdende</a:t>
            </a:r>
            <a:br>
              <a:rPr lang="de-DE" altLang="de-DE" sz="1600">
                <a:latin typeface="Century Gothic" panose="020B0502020202020204" pitchFamily="34" charset="0"/>
              </a:rPr>
            </a:br>
            <a:r>
              <a:rPr lang="de-DE" altLang="de-DE" sz="1600">
                <a:latin typeface="Century Gothic" panose="020B0502020202020204" pitchFamily="34" charset="0"/>
              </a:rPr>
              <a:t>Risiken (§§ 289 Abs. 1 Satz 4, 315 Abs. 1 Satz 4 HGB; DRS 20.146 ff.).</a:t>
            </a: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p:txBody>
      </p:sp>
      <p:sp>
        <p:nvSpPr>
          <p:cNvPr id="9" name="Textfeld 1">
            <a:extLst>
              <a:ext uri="{FF2B5EF4-FFF2-40B4-BE49-F238E27FC236}">
                <a16:creationId xmlns:a16="http://schemas.microsoft.com/office/drawing/2014/main" id="{20437B9A-EBED-4AFF-A034-D123DE8A524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5" name="Textfeld 4">
            <a:extLst>
              <a:ext uri="{FF2B5EF4-FFF2-40B4-BE49-F238E27FC236}">
                <a16:creationId xmlns:a16="http://schemas.microsoft.com/office/drawing/2014/main" id="{CA3BEE64-3CA3-4594-A9D3-C3D780BD08A5}"/>
              </a:ext>
            </a:extLst>
          </p:cNvPr>
          <p:cNvSpPr txBox="1"/>
          <p:nvPr/>
        </p:nvSpPr>
        <p:spPr>
          <a:xfrm>
            <a:off x="11543352"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895026446"/>
      </p:ext>
    </p:extLst>
  </p:cSld>
  <p:clrMapOvr>
    <a:masterClrMapping/>
  </p:clrMapOvr>
  <p:transition spd="slow"/>
</p:sld>
</file>

<file path=ppt/slides/slide4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8C5D1422-2F7E-4F6D-B397-1055F80FF7F4}"/>
              </a:ext>
            </a:extLst>
          </p:cNvPr>
          <p:cNvSpPr>
            <a:spLocks noGrp="1" noChangeArrowheads="1"/>
          </p:cNvSpPr>
          <p:nvPr>
            <p:ph idx="4294967295"/>
          </p:nvPr>
        </p:nvSpPr>
        <p:spPr>
          <a:xfrm>
            <a:off x="946856" y="1053108"/>
            <a:ext cx="11017250" cy="5256212"/>
          </a:xfrm>
          <a:prstGeom prst="rect">
            <a:avLst/>
          </a:prstGeom>
        </p:spPr>
        <p:txBody>
          <a:bodyPr/>
          <a:lstStyle/>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10.1.8 Berichtsteil Nr. 3: Prognoseberichterstattung</a:t>
            </a:r>
          </a:p>
          <a:p>
            <a:pPr marL="0" lvl="1" indent="0" defTabSz="419100" eaLnBrk="1" hangingPunct="1">
              <a:lnSpc>
                <a:spcPct val="100000"/>
              </a:lnSpc>
              <a:spcBef>
                <a:spcPts val="600"/>
              </a:spcBef>
              <a:spcAft>
                <a:spcPts val="600"/>
              </a:spcAft>
              <a:buNone/>
              <a:defRPr/>
            </a:pPr>
            <a:r>
              <a:rPr lang="de-DE" altLang="de-DE" sz="1600" b="1" dirty="0">
                <a:latin typeface="Century Gothic" panose="020B0502020202020204" pitchFamily="34" charset="0"/>
              </a:rPr>
              <a:t>Umfang der Prognoseberichterstattung zu den bedeutsamsten </a:t>
            </a:r>
            <a:r>
              <a:rPr lang="de-DE" altLang="de-DE" sz="1600" b="1">
                <a:latin typeface="Century Gothic" panose="020B0502020202020204" pitchFamily="34" charset="0"/>
              </a:rPr>
              <a:t>finanziellen Leistungsindikatoren</a:t>
            </a:r>
            <a:br>
              <a:rPr lang="de-DE" altLang="de-DE" sz="1600" b="1">
                <a:latin typeface="Century Gothic" panose="020B0502020202020204" pitchFamily="34" charset="0"/>
              </a:rPr>
            </a:br>
            <a:r>
              <a:rPr lang="de-DE" altLang="de-DE" sz="1600" b="1">
                <a:latin typeface="Century Gothic" panose="020B0502020202020204" pitchFamily="34" charset="0"/>
              </a:rPr>
              <a:t>eines </a:t>
            </a:r>
            <a:r>
              <a:rPr lang="de-DE" altLang="de-DE" sz="1600" b="1" dirty="0">
                <a:latin typeface="Century Gothic" panose="020B0502020202020204" pitchFamily="34" charset="0"/>
              </a:rPr>
              <a:t>Unternehmens </a:t>
            </a:r>
            <a:r>
              <a:rPr lang="de-DE" altLang="de-DE" sz="1600" dirty="0">
                <a:latin typeface="Century Gothic" panose="020B0502020202020204" pitchFamily="34" charset="0"/>
              </a:rPr>
              <a:t>oder eines Konzerns </a:t>
            </a:r>
            <a:r>
              <a:rPr lang="de-DE" altLang="de-DE" sz="1600" b="1" dirty="0">
                <a:latin typeface="Century Gothic" panose="020B0502020202020204" pitchFamily="34" charset="0"/>
              </a:rPr>
              <a:t>einschließlich </a:t>
            </a:r>
            <a:r>
              <a:rPr lang="de-DE" altLang="de-DE" sz="1600" b="1">
                <a:latin typeface="Century Gothic" panose="020B0502020202020204" pitchFamily="34" charset="0"/>
              </a:rPr>
              <a:t>der Prognosegenauigkeit</a:t>
            </a:r>
            <a:br>
              <a:rPr lang="de-DE" altLang="de-DE" sz="1600" b="1">
                <a:latin typeface="Century Gothic" panose="020B0502020202020204" pitchFamily="34" charset="0"/>
              </a:rPr>
            </a:br>
            <a:r>
              <a:rPr lang="de-DE" altLang="de-DE" sz="1600">
                <a:latin typeface="Century Gothic" panose="020B0502020202020204" pitchFamily="34" charset="0"/>
              </a:rPr>
              <a:t>(§§ </a:t>
            </a:r>
            <a:r>
              <a:rPr lang="de-DE" altLang="de-DE" sz="1600" dirty="0">
                <a:latin typeface="Century Gothic" panose="020B0502020202020204" pitchFamily="34" charset="0"/>
              </a:rPr>
              <a:t>289 Abs. 1 Satz 4, 315 Abs. 1 Satz 4 HGB) unter Berücksichtigung</a:t>
            </a:r>
            <a:r>
              <a:rPr lang="de-DE" altLang="de-DE" sz="1600" b="1" dirty="0">
                <a:latin typeface="Century Gothic" panose="020B0502020202020204" pitchFamily="34" charset="0"/>
              </a:rPr>
              <a:t> der </a:t>
            </a:r>
            <a:r>
              <a:rPr lang="de-DE" altLang="de-DE" sz="1600" b="1">
                <a:latin typeface="Century Gothic" panose="020B0502020202020204" pitchFamily="34" charset="0"/>
              </a:rPr>
              <a:t>unter Umständen</a:t>
            </a:r>
            <a:br>
              <a:rPr lang="de-DE" altLang="de-DE" sz="1600" b="1">
                <a:latin typeface="Century Gothic" panose="020B0502020202020204" pitchFamily="34" charset="0"/>
              </a:rPr>
            </a:br>
            <a:r>
              <a:rPr lang="de-DE" altLang="de-DE" sz="1600" b="1">
                <a:latin typeface="Century Gothic" panose="020B0502020202020204" pitchFamily="34" charset="0"/>
              </a:rPr>
              <a:t>reduzierten Anforderungen </a:t>
            </a:r>
            <a:r>
              <a:rPr lang="de-DE" altLang="de-DE" sz="1600" b="1" dirty="0">
                <a:latin typeface="Century Gothic" panose="020B0502020202020204" pitchFamily="34" charset="0"/>
              </a:rPr>
              <a:t>an die Prognosegenauigkeit </a:t>
            </a:r>
            <a:r>
              <a:rPr lang="de-DE" altLang="de-DE" sz="1600" b="1">
                <a:latin typeface="Century Gothic" panose="020B0502020202020204" pitchFamily="34" charset="0"/>
              </a:rPr>
              <a:t>bei Unternehmen </a:t>
            </a:r>
            <a:r>
              <a:rPr lang="de-DE" altLang="de-DE" sz="1600" b="1" dirty="0">
                <a:latin typeface="Century Gothic" panose="020B0502020202020204" pitchFamily="34" charset="0"/>
              </a:rPr>
              <a:t>mit </a:t>
            </a:r>
            <a:r>
              <a:rPr lang="de-DE" altLang="de-DE" sz="1600" b="1">
                <a:latin typeface="Century Gothic" panose="020B0502020202020204" pitchFamily="34" charset="0"/>
              </a:rPr>
              <a:t>geringem Umfang</a:t>
            </a:r>
            <a:br>
              <a:rPr lang="de-DE" altLang="de-DE" sz="1600" b="1">
                <a:latin typeface="Century Gothic" panose="020B0502020202020204" pitchFamily="34" charset="0"/>
              </a:rPr>
            </a:br>
            <a:r>
              <a:rPr lang="de-DE" altLang="de-DE" sz="1600" b="1">
                <a:latin typeface="Century Gothic" panose="020B0502020202020204" pitchFamily="34" charset="0"/>
              </a:rPr>
              <a:t>und</a:t>
            </a:r>
            <a:r>
              <a:rPr lang="de-DE" altLang="de-DE" sz="1600" b="1" dirty="0">
                <a:latin typeface="Century Gothic" panose="020B0502020202020204" pitchFamily="34" charset="0"/>
              </a:rPr>
              <a:t>/oder geringer Komplexität </a:t>
            </a:r>
            <a:r>
              <a:rPr lang="de-DE" altLang="de-DE" sz="1600" b="1">
                <a:latin typeface="Century Gothic" panose="020B0502020202020204" pitchFamily="34" charset="0"/>
              </a:rPr>
              <a:t>der Geschäftstätigkeit</a:t>
            </a:r>
            <a:r>
              <a:rPr lang="de-DE" altLang="de-DE" sz="1600">
                <a:latin typeface="Century Gothic" panose="020B0502020202020204" pitchFamily="34" charset="0"/>
              </a:rPr>
              <a:t>.</a:t>
            </a:r>
            <a:br>
              <a:rPr lang="de-DE" altLang="de-DE" sz="1600">
                <a:latin typeface="Century Gothic" panose="020B0502020202020204" pitchFamily="34" charset="0"/>
              </a:rPr>
            </a:br>
            <a:endParaRPr lang="de-DE" altLang="de-DE" sz="1600">
              <a:latin typeface="Century Gothic" panose="020B0502020202020204" pitchFamily="34" charset="0"/>
            </a:endParaRPr>
          </a:p>
          <a:p>
            <a:pPr marL="361950" lvl="1" indent="-361950" defTabSz="419100" eaLnBrk="1" hangingPunct="1">
              <a:lnSpc>
                <a:spcPct val="100000"/>
              </a:lnSpc>
              <a:spcBef>
                <a:spcPts val="1200"/>
              </a:spcBef>
              <a:spcAft>
                <a:spcPts val="600"/>
              </a:spcAft>
              <a:buNone/>
              <a:defRPr/>
            </a:pPr>
            <a:r>
              <a:rPr lang="de-DE" altLang="de-DE" sz="1600" b="1">
                <a:solidFill>
                  <a:srgbClr val="00B0F0"/>
                </a:solidFill>
                <a:latin typeface="Century Gothic" panose="020B0502020202020204" pitchFamily="34" charset="0"/>
              </a:rPr>
              <a:t>10.1.9 </a:t>
            </a:r>
            <a:r>
              <a:rPr lang="de-DE" altLang="de-DE" sz="1600" b="1" dirty="0">
                <a:solidFill>
                  <a:srgbClr val="00B0F0"/>
                </a:solidFill>
                <a:latin typeface="Century Gothic" panose="020B0502020202020204" pitchFamily="34" charset="0"/>
              </a:rPr>
              <a:t>Keine Erleichterungen bei der Offenlegung</a:t>
            </a: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None/>
              <a:defRPr/>
            </a:pPr>
            <a:r>
              <a:rPr lang="de-DE" altLang="de-DE" sz="1600" dirty="0">
                <a:solidFill>
                  <a:srgbClr val="00B0F0"/>
                </a:solidFill>
                <a:latin typeface="Century Gothic" panose="020B0502020202020204" pitchFamily="34" charset="0"/>
              </a:rPr>
              <a:t>10.1.9.1 Mittelgroße Gesellschaft</a:t>
            </a:r>
          </a:p>
          <a:p>
            <a:pPr marL="285750" lvl="1" indent="-285750"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kein Aufleben der Wahlrechte wie beim Anhang</a:t>
            </a:r>
          </a:p>
          <a:p>
            <a:pPr marL="285750" lvl="1" indent="-285750"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d. h. der Lagebericht ist offenzulegen, wie er aufgestellt wurde</a:t>
            </a:r>
          </a:p>
          <a:p>
            <a:pPr marL="285750" lvl="1" indent="-285750"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d. </a:t>
            </a:r>
            <a:r>
              <a:rPr lang="de-DE" altLang="de-DE" sz="1600">
                <a:latin typeface="Century Gothic" panose="020B0502020202020204" pitchFamily="34" charset="0"/>
              </a:rPr>
              <a:t>h. </a:t>
            </a:r>
            <a:r>
              <a:rPr lang="de-DE" altLang="de-DE" sz="1600" dirty="0">
                <a:latin typeface="Century Gothic" panose="020B0502020202020204" pitchFamily="34" charset="0"/>
              </a:rPr>
              <a:t>wenn statt </a:t>
            </a:r>
            <a:r>
              <a:rPr lang="de-DE" altLang="de-DE" sz="1600">
                <a:latin typeface="Century Gothic" panose="020B0502020202020204" pitchFamily="34" charset="0"/>
              </a:rPr>
              <a:t>das Rohergebnis </a:t>
            </a:r>
            <a:r>
              <a:rPr lang="de-DE" altLang="de-DE" sz="1600" dirty="0">
                <a:latin typeface="Century Gothic" panose="020B0502020202020204" pitchFamily="34" charset="0"/>
              </a:rPr>
              <a:t>also z. B. Umsatzerlöse </a:t>
            </a:r>
            <a:r>
              <a:rPr lang="de-DE" altLang="de-DE" sz="1600">
                <a:latin typeface="Century Gothic" panose="020B0502020202020204" pitchFamily="34" charset="0"/>
              </a:rPr>
              <a:t>und Materialaufwand im Lagebericht</a:t>
            </a:r>
            <a:br>
              <a:rPr lang="de-DE" altLang="de-DE" sz="1600">
                <a:latin typeface="Century Gothic" panose="020B0502020202020204" pitchFamily="34" charset="0"/>
              </a:rPr>
            </a:br>
            <a:r>
              <a:rPr lang="de-DE" altLang="de-DE" sz="1600">
                <a:latin typeface="Century Gothic" panose="020B0502020202020204" pitchFamily="34" charset="0"/>
              </a:rPr>
              <a:t>zahlenmäßig </a:t>
            </a:r>
            <a:r>
              <a:rPr lang="de-DE" altLang="de-DE" sz="1600" dirty="0">
                <a:latin typeface="Century Gothic" panose="020B0502020202020204" pitchFamily="34" charset="0"/>
              </a:rPr>
              <a:t>aufgeführt sind, </a:t>
            </a:r>
            <a:r>
              <a:rPr lang="de-DE" altLang="de-DE" sz="1600">
                <a:latin typeface="Century Gothic" panose="020B0502020202020204" pitchFamily="34" charset="0"/>
              </a:rPr>
              <a:t>muss dies auch exakt so </a:t>
            </a:r>
            <a:r>
              <a:rPr lang="de-DE" altLang="de-DE" sz="1600" dirty="0">
                <a:latin typeface="Century Gothic" panose="020B0502020202020204" pitchFamily="34" charset="0"/>
              </a:rPr>
              <a:t>offengelegt werden</a:t>
            </a:r>
          </a:p>
          <a:p>
            <a:pPr marL="285750" lvl="1" indent="-285750"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ggf</a:t>
            </a:r>
            <a:r>
              <a:rPr lang="de-DE" altLang="de-DE" sz="1600">
                <a:latin typeface="Century Gothic" panose="020B0502020202020204" pitchFamily="34" charset="0"/>
              </a:rPr>
              <a:t>. ist der Mandant </a:t>
            </a:r>
            <a:r>
              <a:rPr lang="de-DE" altLang="de-DE" sz="1600" dirty="0">
                <a:latin typeface="Century Gothic" panose="020B0502020202020204" pitchFamily="34" charset="0"/>
              </a:rPr>
              <a:t>darauf hinweisen, ob er das wirklich so möchte oder ggf. </a:t>
            </a:r>
            <a:r>
              <a:rPr lang="de-DE" altLang="de-DE" sz="1600">
                <a:latin typeface="Century Gothic" panose="020B0502020202020204" pitchFamily="34" charset="0"/>
              </a:rPr>
              <a:t>den Lagebericht</a:t>
            </a:r>
            <a:br>
              <a:rPr lang="de-DE" altLang="de-DE" sz="1600">
                <a:latin typeface="Century Gothic" panose="020B0502020202020204" pitchFamily="34" charset="0"/>
              </a:rPr>
            </a:br>
            <a:r>
              <a:rPr lang="de-DE" altLang="de-DE" sz="1600">
                <a:latin typeface="Century Gothic" panose="020B0502020202020204" pitchFamily="34" charset="0"/>
              </a:rPr>
              <a:t>nochmals inhaltlich anpassen möchte</a:t>
            </a:r>
            <a:endParaRPr lang="de-DE" altLang="de-DE" sz="1600" dirty="0">
              <a:latin typeface="Century Gothic" panose="020B0502020202020204" pitchFamily="34" charset="0"/>
            </a:endParaRPr>
          </a:p>
          <a:p>
            <a:pPr marL="266700" lvl="1" indent="0" defTabSz="419100" eaLnBrk="1" hangingPunct="1">
              <a:lnSpc>
                <a:spcPct val="100000"/>
              </a:lnSpc>
              <a:spcBef>
                <a:spcPts val="600"/>
              </a:spcBef>
              <a:spcAft>
                <a:spcPts val="600"/>
              </a:spcAft>
              <a:buNone/>
              <a:defRPr/>
            </a:pPr>
            <a:endParaRPr lang="de-DE" altLang="de-DE" sz="1600" dirty="0">
              <a:latin typeface="Century Gothic" panose="020B0502020202020204" pitchFamily="34" charset="0"/>
            </a:endParaRPr>
          </a:p>
        </p:txBody>
      </p:sp>
      <p:sp>
        <p:nvSpPr>
          <p:cNvPr id="9" name="Textfeld 1">
            <a:extLst>
              <a:ext uri="{FF2B5EF4-FFF2-40B4-BE49-F238E27FC236}">
                <a16:creationId xmlns:a16="http://schemas.microsoft.com/office/drawing/2014/main" id="{20437B9A-EBED-4AFF-A034-D123DE8A524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5" name="Textfeld 4">
            <a:extLst>
              <a:ext uri="{FF2B5EF4-FFF2-40B4-BE49-F238E27FC236}">
                <a16:creationId xmlns:a16="http://schemas.microsoft.com/office/drawing/2014/main" id="{1FDA4986-AD85-4993-8E2E-CCB22A1681CE}"/>
              </a:ext>
            </a:extLst>
          </p:cNvPr>
          <p:cNvSpPr txBox="1"/>
          <p:nvPr/>
        </p:nvSpPr>
        <p:spPr>
          <a:xfrm>
            <a:off x="11543352"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054273834"/>
      </p:ext>
    </p:extLst>
  </p:cSld>
  <p:clrMapOvr>
    <a:masterClrMapping/>
  </p:clrMapOvr>
  <p:transition spd="slow"/>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1">
            <a:extLst>
              <a:ext uri="{FF2B5EF4-FFF2-40B4-BE49-F238E27FC236}">
                <a16:creationId xmlns:a16="http://schemas.microsoft.com/office/drawing/2014/main" id="{AB43DD7A-9104-4AD4-B6B9-82C8D6D7A7B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6" name="Rectangle 2">
            <a:extLst>
              <a:ext uri="{FF2B5EF4-FFF2-40B4-BE49-F238E27FC236}">
                <a16:creationId xmlns:a16="http://schemas.microsoft.com/office/drawing/2014/main" id="{349BF62A-49E1-4828-A599-365E821FBFE0}"/>
              </a:ext>
            </a:extLst>
          </p:cNvPr>
          <p:cNvSpPr txBox="1">
            <a:spLocks/>
          </p:cNvSpPr>
          <p:nvPr/>
        </p:nvSpPr>
        <p:spPr bwMode="auto">
          <a:xfrm>
            <a:off x="1061448" y="-1176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10.2	</a:t>
            </a:r>
            <a:r>
              <a:rPr lang="de-DE" sz="2800" b="1" dirty="0">
                <a:latin typeface="Century Gothic" panose="020B0502020202020204" pitchFamily="34" charset="0"/>
              </a:rPr>
              <a:t>„Quasi-obligatorischer“ Einsatz einer Prüferhilfe</a:t>
            </a:r>
          </a:p>
        </p:txBody>
      </p:sp>
      <p:sp>
        <p:nvSpPr>
          <p:cNvPr id="7" name="Textfeld 6">
            <a:extLst>
              <a:ext uri="{FF2B5EF4-FFF2-40B4-BE49-F238E27FC236}">
                <a16:creationId xmlns:a16="http://schemas.microsoft.com/office/drawing/2014/main" id="{D4A9B5B6-7D25-4077-BB44-6BA3923ABB1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20E289AC-7726-4635-8EC8-D0D693A3EC67}"/>
              </a:ext>
            </a:extLst>
          </p:cNvPr>
          <p:cNvSpPr>
            <a:spLocks noGrp="1" noChangeArrowheads="1"/>
          </p:cNvSpPr>
          <p:nvPr>
            <p:ph idx="4294967295"/>
          </p:nvPr>
        </p:nvSpPr>
        <p:spPr>
          <a:xfrm>
            <a:off x="793670" y="1438720"/>
            <a:ext cx="11017250" cy="4321175"/>
          </a:xfrm>
          <a:prstGeom prst="rect">
            <a:avLst/>
          </a:prstGeom>
        </p:spPr>
        <p:txBody>
          <a:bodyPr/>
          <a:lstStyle/>
          <a:p>
            <a:pPr marL="442913" indent="-261938" defTabSz="419100" eaLnBrk="1" hangingPunct="1">
              <a:lnSpc>
                <a:spcPct val="100000"/>
              </a:lnSpc>
              <a:spcBef>
                <a:spcPts val="600"/>
              </a:spcBef>
              <a:spcAft>
                <a:spcPts val="600"/>
              </a:spcAft>
              <a:buFont typeface="Arial" panose="020B0604020202020204" pitchFamily="34" charset="0"/>
              <a:buChar char="•"/>
              <a:defRPr/>
            </a:pPr>
            <a:r>
              <a:rPr lang="de-DE" altLang="de-DE" sz="1600" b="1" dirty="0">
                <a:solidFill>
                  <a:srgbClr val="00B0F0"/>
                </a:solidFill>
                <a:latin typeface="Century Gothic" panose="020B0502020202020204" pitchFamily="34" charset="0"/>
              </a:rPr>
              <a:t>WICHTIG: </a:t>
            </a:r>
            <a:r>
              <a:rPr lang="de-DE" altLang="de-DE" sz="1600" dirty="0">
                <a:latin typeface="Century Gothic" panose="020B0502020202020204" pitchFamily="34" charset="0"/>
              </a:rPr>
              <a:t>Abschlussprüfer prüft den Lagebericht, er </a:t>
            </a:r>
            <a:r>
              <a:rPr lang="de-DE" altLang="de-DE" sz="1600" b="1" dirty="0">
                <a:solidFill>
                  <a:srgbClr val="00B0F0"/>
                </a:solidFill>
                <a:latin typeface="Century Gothic" panose="020B0502020202020204" pitchFamily="34" charset="0"/>
              </a:rPr>
              <a:t>erstellt ihn niemals!</a:t>
            </a:r>
          </a:p>
          <a:p>
            <a:pPr marL="715963" lvl="3" indent="-273050" defTabSz="419100" eaLnBrk="1" hangingPunct="1">
              <a:lnSpc>
                <a:spcPct val="100000"/>
              </a:lnSpc>
              <a:spcBef>
                <a:spcPts val="600"/>
              </a:spcBef>
              <a:spcAft>
                <a:spcPts val="600"/>
              </a:spcAft>
              <a:buClr>
                <a:schemeClr val="tx1"/>
              </a:buClr>
              <a:buFont typeface="Symbol" panose="05050102010706020507" pitchFamily="18" charset="2"/>
              <a:buChar char="-"/>
              <a:defRPr/>
            </a:pPr>
            <a:r>
              <a:rPr lang="de-DE" altLang="de-DE" sz="1600" b="1" dirty="0">
                <a:solidFill>
                  <a:srgbClr val="00B0F0"/>
                </a:solidFill>
                <a:latin typeface="Century Gothic" panose="020B0502020202020204" pitchFamily="34" charset="0"/>
              </a:rPr>
              <a:t>Ausgangspunkt der Prüfung:</a:t>
            </a:r>
            <a:r>
              <a:rPr lang="de-DE" altLang="de-DE" sz="1600" dirty="0">
                <a:latin typeface="Century Gothic" panose="020B0502020202020204" pitchFamily="34" charset="0"/>
              </a:rPr>
              <a:t> Entwurf des Mandanten, der in der Regel </a:t>
            </a:r>
            <a:r>
              <a:rPr lang="de-DE" altLang="de-DE" sz="1600" b="1">
                <a:latin typeface="Century Gothic" panose="020B0502020202020204" pitchFamily="34" charset="0"/>
              </a:rPr>
              <a:t>zum Ende</a:t>
            </a:r>
            <a:br>
              <a:rPr lang="de-DE" altLang="de-DE" sz="1600" b="1">
                <a:latin typeface="Century Gothic" panose="020B0502020202020204" pitchFamily="34" charset="0"/>
              </a:rPr>
            </a:br>
            <a:r>
              <a:rPr lang="de-DE" altLang="de-DE" sz="1600" b="1">
                <a:latin typeface="Century Gothic" panose="020B0502020202020204" pitchFamily="34" charset="0"/>
              </a:rPr>
              <a:t>der </a:t>
            </a:r>
            <a:r>
              <a:rPr lang="de-DE" altLang="de-DE" sz="1600" b="1" dirty="0">
                <a:latin typeface="Century Gothic" panose="020B0502020202020204" pitchFamily="34" charset="0"/>
              </a:rPr>
              <a:t>Prüfung </a:t>
            </a:r>
            <a:r>
              <a:rPr lang="de-DE" altLang="de-DE" sz="1600" dirty="0">
                <a:latin typeface="Century Gothic" panose="020B0502020202020204" pitchFamily="34" charset="0"/>
              </a:rPr>
              <a:t>vorliegt</a:t>
            </a:r>
          </a:p>
          <a:p>
            <a:pPr marL="715963" lvl="3" indent="-273050"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Entwurf sollte </a:t>
            </a:r>
            <a:r>
              <a:rPr lang="de-DE" altLang="de-DE" sz="1600" b="1" dirty="0">
                <a:latin typeface="Century Gothic" panose="020B0502020202020204" pitchFamily="34" charset="0"/>
              </a:rPr>
              <a:t>mit Datum versehen </a:t>
            </a:r>
            <a:r>
              <a:rPr lang="de-DE" altLang="de-DE" sz="1600" dirty="0">
                <a:latin typeface="Century Gothic" panose="020B0502020202020204" pitchFamily="34" charset="0"/>
              </a:rPr>
              <a:t>werden</a:t>
            </a:r>
          </a:p>
          <a:p>
            <a:pPr marL="442913" indent="-261938" defTabSz="419100" eaLnBrk="1" hangingPunct="1">
              <a:lnSpc>
                <a:spcPct val="100000"/>
              </a:lnSpc>
              <a:spcBef>
                <a:spcPts val="600"/>
              </a:spcBef>
              <a:spcAft>
                <a:spcPts val="600"/>
              </a:spcAft>
              <a:buFont typeface="Arial" panose="020B0604020202020204" pitchFamily="34" charset="0"/>
              <a:buChar char="•"/>
              <a:defRPr/>
            </a:pPr>
            <a:r>
              <a:rPr lang="de-DE" altLang="de-DE" sz="1600" b="1" dirty="0">
                <a:solidFill>
                  <a:srgbClr val="00B0F0"/>
                </a:solidFill>
                <a:latin typeface="Century Gothic" panose="020B0502020202020204" pitchFamily="34" charset="0"/>
              </a:rPr>
              <a:t>Verwendung einer Lageberichtscheckliste für die Prüfung üblich, z. B. von AUDfIT</a:t>
            </a:r>
            <a:r>
              <a:rPr lang="de-DE" altLang="de-DE" sz="1600" b="1" baseline="30000" dirty="0">
                <a:solidFill>
                  <a:srgbClr val="00B0F0"/>
                </a:solidFill>
                <a:latin typeface="Century Gothic" panose="020B0502020202020204" pitchFamily="34" charset="0"/>
              </a:rPr>
              <a:t>®</a:t>
            </a:r>
            <a:r>
              <a:rPr lang="de-DE" altLang="de-DE" sz="1600" b="1" dirty="0">
                <a:solidFill>
                  <a:srgbClr val="00B0F0"/>
                </a:solidFill>
                <a:latin typeface="Century Gothic" panose="020B0502020202020204" pitchFamily="34" charset="0"/>
              </a:rPr>
              <a:t>:</a:t>
            </a:r>
          </a:p>
          <a:p>
            <a:pPr marL="715963" lvl="2" indent="-273050" defTabSz="419100" eaLnBrk="1" hangingPunct="1">
              <a:lnSpc>
                <a:spcPct val="100000"/>
              </a:lnSpc>
              <a:spcBef>
                <a:spcPts val="600"/>
              </a:spcBef>
              <a:spcAft>
                <a:spcPts val="600"/>
              </a:spcAft>
              <a:buFont typeface="Symbol" panose="05050102010706020507" pitchFamily="18" charset="2"/>
              <a:buChar char="-"/>
              <a:defRPr/>
            </a:pPr>
            <a:r>
              <a:rPr lang="de-DE" altLang="de-DE" sz="1600" b="1" dirty="0">
                <a:latin typeface="Century Gothic" panose="020B0502020202020204" pitchFamily="34" charset="0"/>
              </a:rPr>
              <a:t>Jede WP-Praxis verfügt über eine kanzleieinheitliche, jährlich </a:t>
            </a:r>
            <a:r>
              <a:rPr lang="de-DE" altLang="de-DE" sz="1600" b="1">
                <a:latin typeface="Century Gothic" panose="020B0502020202020204" pitchFamily="34" charset="0"/>
              </a:rPr>
              <a:t>aktualisierte Prüferhilfe</a:t>
            </a:r>
            <a:br>
              <a:rPr lang="de-DE" altLang="de-DE" sz="1600" b="1">
                <a:latin typeface="Century Gothic" panose="020B0502020202020204" pitchFamily="34" charset="0"/>
              </a:rPr>
            </a:br>
            <a:r>
              <a:rPr lang="de-DE" altLang="de-DE" sz="1600" b="1">
                <a:latin typeface="Century Gothic" panose="020B0502020202020204" pitchFamily="34" charset="0"/>
              </a:rPr>
              <a:t>für </a:t>
            </a:r>
            <a:r>
              <a:rPr lang="de-DE" altLang="de-DE" sz="1600" b="1" dirty="0">
                <a:latin typeface="Century Gothic" panose="020B0502020202020204" pitchFamily="34" charset="0"/>
              </a:rPr>
              <a:t>die Prüfung des Lageberichts (= bedeutendes Arbeitspapier)</a:t>
            </a:r>
          </a:p>
          <a:p>
            <a:pPr marL="442913" indent="-261938" defTabSz="419100" eaLnBrk="1" hangingPunct="1">
              <a:lnSpc>
                <a:spcPct val="100000"/>
              </a:lnSpc>
              <a:spcBef>
                <a:spcPts val="600"/>
              </a:spcBef>
              <a:spcAft>
                <a:spcPts val="600"/>
              </a:spcAft>
              <a:buClr>
                <a:srgbClr val="FF0000"/>
              </a:buClr>
              <a:buFont typeface="Arial" panose="020B0604020202020204" pitchFamily="34" charset="0"/>
              <a:buChar char="•"/>
              <a:defRPr/>
            </a:pPr>
            <a:r>
              <a:rPr lang="de-DE" altLang="de-DE" sz="1600" b="1" dirty="0">
                <a:solidFill>
                  <a:srgbClr val="FF0000"/>
                </a:solidFill>
                <a:latin typeface="Century Gothic" panose="020B0502020202020204" pitchFamily="34" charset="0"/>
              </a:rPr>
              <a:t>Beachte:</a:t>
            </a:r>
          </a:p>
          <a:p>
            <a:pPr marL="1431925" lvl="1" indent="-989013" defTabSz="419100" eaLnBrk="1" hangingPunct="1">
              <a:lnSpc>
                <a:spcPct val="100000"/>
              </a:lnSpc>
              <a:spcBef>
                <a:spcPts val="600"/>
              </a:spcBef>
              <a:spcAft>
                <a:spcPts val="600"/>
              </a:spcAft>
              <a:buFont typeface="Arial" panose="020B0604020202020204" pitchFamily="34" charset="0"/>
              <a:buNone/>
              <a:tabLst>
                <a:tab pos="1073150" algn="l"/>
                <a:tab pos="1438275" algn="l"/>
              </a:tabLst>
              <a:defRPr/>
            </a:pPr>
            <a:r>
              <a:rPr lang="de-DE" altLang="de-DE" sz="1600" b="1" dirty="0">
                <a:solidFill>
                  <a:srgbClr val="00B0F0"/>
                </a:solidFill>
                <a:latin typeface="Century Gothic" panose="020B0502020202020204" pitchFamily="34" charset="0"/>
              </a:rPr>
              <a:t>WICHTIG:	Alle Checklisten, egal aus welchem System, gewähren </a:t>
            </a:r>
            <a:r>
              <a:rPr lang="de-DE" altLang="de-DE" sz="1600" b="1">
                <a:solidFill>
                  <a:srgbClr val="00B0F0"/>
                </a:solidFill>
                <a:latin typeface="Century Gothic" panose="020B0502020202020204" pitchFamily="34" charset="0"/>
              </a:rPr>
              <a:t>eine ordnungsgemäße</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Prüfung </a:t>
            </a:r>
            <a:r>
              <a:rPr lang="de-DE" altLang="de-DE" sz="1600" b="1" dirty="0">
                <a:solidFill>
                  <a:srgbClr val="00B0F0"/>
                </a:solidFill>
                <a:latin typeface="Century Gothic" panose="020B0502020202020204" pitchFamily="34" charset="0"/>
              </a:rPr>
              <a:t>nur, wenn die Einstellungen der Checkliste bzw. der </a:t>
            </a:r>
            <a:r>
              <a:rPr lang="de-DE" altLang="de-DE" sz="1600" b="1">
                <a:solidFill>
                  <a:srgbClr val="00B0F0"/>
                </a:solidFill>
                <a:latin typeface="Century Gothic" panose="020B0502020202020204" pitchFamily="34" charset="0"/>
              </a:rPr>
              <a:t>Software korrekt</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gewählt </a:t>
            </a:r>
            <a:r>
              <a:rPr lang="de-DE" altLang="de-DE" sz="1600" b="1" dirty="0">
                <a:solidFill>
                  <a:srgbClr val="00B0F0"/>
                </a:solidFill>
                <a:latin typeface="Century Gothic" panose="020B0502020202020204" pitchFamily="34" charset="0"/>
              </a:rPr>
              <a:t>werden!</a:t>
            </a:r>
            <a:endParaRPr lang="de-DE" altLang="de-DE" sz="1600" b="1" dirty="0">
              <a:solidFill>
                <a:srgbClr val="C00000"/>
              </a:solidFill>
              <a:latin typeface="Century Gothic" panose="020B0502020202020204" pitchFamily="34" charset="0"/>
            </a:endParaRPr>
          </a:p>
          <a:p>
            <a:pPr defTabSz="419100" eaLnBrk="1" hangingPunct="1">
              <a:lnSpc>
                <a:spcPct val="100000"/>
              </a:lnSpc>
              <a:spcBef>
                <a:spcPts val="600"/>
              </a:spcBef>
              <a:spcAft>
                <a:spcPts val="600"/>
              </a:spcAft>
              <a:defRPr/>
            </a:pPr>
            <a:endParaRPr lang="de-DE" altLang="de-DE" sz="1600" b="1" dirty="0">
              <a:solidFill>
                <a:srgbClr val="C00000"/>
              </a:solidFill>
              <a:latin typeface="Century Gothic" panose="020B0502020202020204" pitchFamily="34" charset="0"/>
            </a:endParaRPr>
          </a:p>
        </p:txBody>
      </p:sp>
      <p:sp>
        <p:nvSpPr>
          <p:cNvPr id="912387" name="Rectangle 2">
            <a:extLst>
              <a:ext uri="{FF2B5EF4-FFF2-40B4-BE49-F238E27FC236}">
                <a16:creationId xmlns:a16="http://schemas.microsoft.com/office/drawing/2014/main" id="{C49309C4-AEF2-45C9-8562-1B3B79469794}"/>
              </a:ext>
            </a:extLst>
          </p:cNvPr>
          <p:cNvSpPr txBox="1">
            <a:spLocks/>
          </p:cNvSpPr>
          <p:nvPr/>
        </p:nvSpPr>
        <p:spPr bwMode="auto">
          <a:xfrm>
            <a:off x="1055290" y="107885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10.2 „Quasi-obligatorischer“ Einsatz einer Prüferhilfe</a:t>
            </a:r>
          </a:p>
        </p:txBody>
      </p:sp>
      <p:sp>
        <p:nvSpPr>
          <p:cNvPr id="9" name="Textfeld 1">
            <a:extLst>
              <a:ext uri="{FF2B5EF4-FFF2-40B4-BE49-F238E27FC236}">
                <a16:creationId xmlns:a16="http://schemas.microsoft.com/office/drawing/2014/main" id="{F71694E3-2EFA-475F-A66D-8635235D551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960FEC2-5A90-4F68-8A13-0F6C7987AACE}"/>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9" name="Textfeld 1">
            <a:extLst>
              <a:ext uri="{FF2B5EF4-FFF2-40B4-BE49-F238E27FC236}">
                <a16:creationId xmlns:a16="http://schemas.microsoft.com/office/drawing/2014/main" id="{141A750A-7522-4FDF-828F-81CCC4DE971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6" name="Rectangle 2">
            <a:extLst>
              <a:ext uri="{FF2B5EF4-FFF2-40B4-BE49-F238E27FC236}">
                <a16:creationId xmlns:a16="http://schemas.microsoft.com/office/drawing/2014/main" id="{F55DC792-DF29-4504-9307-BC9FDD7667A6}"/>
              </a:ext>
            </a:extLst>
          </p:cNvPr>
          <p:cNvSpPr txBox="1">
            <a:spLocks/>
          </p:cNvSpPr>
          <p:nvPr/>
        </p:nvSpPr>
        <p:spPr bwMode="auto">
          <a:xfrm>
            <a:off x="1062592" y="112534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10.3	</a:t>
            </a:r>
            <a:r>
              <a:rPr lang="de-DE" sz="2800" b="1" dirty="0">
                <a:latin typeface="Century Gothic" panose="020B0502020202020204" pitchFamily="34" charset="0"/>
              </a:rPr>
              <a:t>Ergänzende Vorgaben zum Inhalt des Lageberichts </a:t>
            </a:r>
          </a:p>
          <a:p>
            <a:pPr marL="2690813" lvl="4" indent="-896938">
              <a:spcBef>
                <a:spcPts val="600"/>
              </a:spcBef>
              <a:spcAft>
                <a:spcPts val="600"/>
              </a:spcAft>
              <a:tabLst>
                <a:tab pos="444500" algn="l"/>
              </a:tabLst>
            </a:pPr>
            <a:r>
              <a:rPr lang="de-DE" b="1" dirty="0">
                <a:latin typeface="Century Gothic" panose="020B0502020202020204" pitchFamily="34" charset="0"/>
              </a:rPr>
              <a:t>10.3.1	</a:t>
            </a:r>
            <a:r>
              <a:rPr lang="de-DE" dirty="0">
                <a:latin typeface="Century Gothic" panose="020B0502020202020204" pitchFamily="34" charset="0"/>
              </a:rPr>
              <a:t>Normative Anforderungen an den Lagebericht aus §§ 289, 315 HGB sowie aus DRS</a:t>
            </a:r>
          </a:p>
          <a:p>
            <a:pPr marL="2690813" lvl="4" indent="-896938">
              <a:spcBef>
                <a:spcPts val="600"/>
              </a:spcBef>
              <a:spcAft>
                <a:spcPts val="600"/>
              </a:spcAft>
              <a:tabLst>
                <a:tab pos="444500" algn="l"/>
              </a:tabLst>
            </a:pPr>
            <a:r>
              <a:rPr lang="de-DE" b="1" dirty="0">
                <a:latin typeface="Century Gothic" panose="020B0502020202020204" pitchFamily="34" charset="0"/>
              </a:rPr>
              <a:t>10.3.2	</a:t>
            </a:r>
            <a:r>
              <a:rPr lang="de-DE" dirty="0">
                <a:latin typeface="Century Gothic" panose="020B0502020202020204" pitchFamily="34" charset="0"/>
              </a:rPr>
              <a:t>Ergänzende Vorgaben zum Inhalt des </a:t>
            </a:r>
            <a:r>
              <a:rPr lang="de-DE">
                <a:latin typeface="Century Gothic" panose="020B0502020202020204" pitchFamily="34" charset="0"/>
              </a:rPr>
              <a:t>Lageberichts aus den </a:t>
            </a:r>
            <a:r>
              <a:rPr lang="de-DE" dirty="0">
                <a:latin typeface="Century Gothic" panose="020B0502020202020204" pitchFamily="34" charset="0"/>
              </a:rPr>
              <a:t>DRS</a:t>
            </a:r>
          </a:p>
          <a:p>
            <a:pPr marL="2690813" lvl="4" indent="-896938">
              <a:spcBef>
                <a:spcPts val="600"/>
              </a:spcBef>
              <a:spcAft>
                <a:spcPts val="600"/>
              </a:spcAft>
              <a:tabLst>
                <a:tab pos="444500" algn="l"/>
              </a:tabLst>
            </a:pPr>
            <a:r>
              <a:rPr lang="de-DE" b="1" dirty="0">
                <a:latin typeface="Century Gothic" panose="020B0502020202020204" pitchFamily="34" charset="0"/>
              </a:rPr>
              <a:t>10.3.3	</a:t>
            </a:r>
            <a:r>
              <a:rPr lang="de-DE" dirty="0">
                <a:latin typeface="Century Gothic" panose="020B0502020202020204" pitchFamily="34" charset="0"/>
              </a:rPr>
              <a:t>Weitere normative Vorgaben zur Prüfung des Lageberichts</a:t>
            </a:r>
          </a:p>
          <a:p>
            <a:pPr lvl="4">
              <a:spcBef>
                <a:spcPts val="600"/>
              </a:spcBef>
              <a:spcAft>
                <a:spcPts val="600"/>
              </a:spcAft>
              <a:tabLst>
                <a:tab pos="444500" algn="l"/>
              </a:tabLst>
            </a:pPr>
            <a:endParaRPr lang="de-DE" b="1" dirty="0">
              <a:highlight>
                <a:srgbClr val="FFFF00"/>
              </a:highlight>
              <a:latin typeface="Century Gothic" panose="020B0502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55440" y="76223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2.4.3 Auswahl Punktschätzung und Angaben zur Schätzunsicherheit</a:t>
            </a:r>
          </a:p>
        </p:txBody>
      </p:sp>
      <p:graphicFrame>
        <p:nvGraphicFramePr>
          <p:cNvPr id="25" name="Tabelle 24">
            <a:extLst>
              <a:ext uri="{FF2B5EF4-FFF2-40B4-BE49-F238E27FC236}">
                <a16:creationId xmlns:a16="http://schemas.microsoft.com/office/drawing/2014/main" id="{38426D06-414D-4BA1-A525-F8E1D9DAC047}"/>
              </a:ext>
            </a:extLst>
          </p:cNvPr>
          <p:cNvGraphicFramePr>
            <a:graphicFrameLocks noGrp="1"/>
          </p:cNvGraphicFramePr>
          <p:nvPr>
            <p:extLst>
              <p:ext uri="{D42A27DB-BD31-4B8C-83A1-F6EECF244321}">
                <p14:modId xmlns:p14="http://schemas.microsoft.com/office/powerpoint/2010/main" val="2647933430"/>
              </p:ext>
            </p:extLst>
          </p:nvPr>
        </p:nvGraphicFramePr>
        <p:xfrm>
          <a:off x="1407519" y="1258024"/>
          <a:ext cx="8360889" cy="4907280"/>
        </p:xfrm>
        <a:graphic>
          <a:graphicData uri="http://schemas.openxmlformats.org/drawingml/2006/table">
            <a:tbl>
              <a:tblPr firstRow="1" bandRow="1">
                <a:tableStyleId>{5C22544A-7EE6-4342-B048-85BDC9FD1C3A}</a:tableStyleId>
              </a:tblPr>
              <a:tblGrid>
                <a:gridCol w="2786963">
                  <a:extLst>
                    <a:ext uri="{9D8B030D-6E8A-4147-A177-3AD203B41FA5}">
                      <a16:colId xmlns:a16="http://schemas.microsoft.com/office/drawing/2014/main" val="738529146"/>
                    </a:ext>
                  </a:extLst>
                </a:gridCol>
                <a:gridCol w="2786963">
                  <a:extLst>
                    <a:ext uri="{9D8B030D-6E8A-4147-A177-3AD203B41FA5}">
                      <a16:colId xmlns:a16="http://schemas.microsoft.com/office/drawing/2014/main" val="2951624412"/>
                    </a:ext>
                  </a:extLst>
                </a:gridCol>
                <a:gridCol w="2786963">
                  <a:extLst>
                    <a:ext uri="{9D8B030D-6E8A-4147-A177-3AD203B41FA5}">
                      <a16:colId xmlns:a16="http://schemas.microsoft.com/office/drawing/2014/main" val="1456376210"/>
                    </a:ext>
                  </a:extLst>
                </a:gridCol>
              </a:tblGrid>
              <a:tr h="370840">
                <a:tc>
                  <a:txBody>
                    <a:bodyPr/>
                    <a:lstStyle/>
                    <a:p>
                      <a:pPr algn="ctr"/>
                      <a:r>
                        <a:rPr lang="de-DE" sz="1100" dirty="0">
                          <a:solidFill>
                            <a:schemeClr val="tx1"/>
                          </a:solidFill>
                          <a:latin typeface="Century Gothic" panose="020B0502020202020204" pitchFamily="34" charset="0"/>
                        </a:rPr>
                        <a:t>Schritte des Managements zum Verständnis und Umgang mit der Schätzunsicherheit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100" dirty="0">
                          <a:solidFill>
                            <a:schemeClr val="tx1"/>
                          </a:solidFill>
                          <a:latin typeface="Century Gothic" panose="020B0502020202020204" pitchFamily="34" charset="0"/>
                        </a:rPr>
                        <a:t>Auswahl der Punktschätzung durch das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100" dirty="0">
                          <a:solidFill>
                            <a:schemeClr val="tx1"/>
                          </a:solidFill>
                          <a:latin typeface="Century Gothic" panose="020B0502020202020204" pitchFamily="34" charset="0"/>
                        </a:rPr>
                        <a:t>Abschlussangaben zur Schätzunsicherheit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4662117"/>
                  </a:ext>
                </a:extLst>
              </a:tr>
              <a:tr h="370840">
                <a:tc>
                  <a:txBody>
                    <a:bodyPr/>
                    <a:lstStyle/>
                    <a:p>
                      <a:r>
                        <a:rPr lang="de-DE" sz="1100" dirty="0">
                          <a:latin typeface="Century Gothic" panose="020B0502020202020204" pitchFamily="34" charset="0"/>
                        </a:rPr>
                        <a:t>Wurde Schätzunsicherheit verstanden durch Identifizierung der Quellen und Beurteilung des Grades der möglichen </a:t>
                      </a:r>
                      <a:r>
                        <a:rPr lang="de-DE" sz="1100" b="1" dirty="0">
                          <a:latin typeface="Century Gothic" panose="020B0502020202020204" pitchFamily="34" charset="0"/>
                        </a:rPr>
                        <a:t>Bandbreite der Ergebnisse</a:t>
                      </a:r>
                      <a:r>
                        <a:rPr lang="de-DE" sz="1100" dirty="0">
                          <a:latin typeface="Century Gothic" panose="020B0502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dirty="0">
                          <a:latin typeface="Century Gothic" panose="020B0502020202020204" pitchFamily="34" charset="0"/>
                        </a:rPr>
                        <a:t>Wurden genutzte Methoden und Daten angemessen ausgewählt (inkl. Betrachtung von Alternativen)?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dirty="0">
                          <a:latin typeface="Century Gothic" panose="020B0502020202020204" pitchFamily="34" charset="0"/>
                        </a:rPr>
                        <a:t>Beschreibung, </a:t>
                      </a:r>
                    </a:p>
                    <a:p>
                      <a:pPr marL="171450" indent="-171450">
                        <a:buFont typeface="Arial" panose="020B0604020202020204" pitchFamily="34" charset="0"/>
                        <a:buChar char="•"/>
                      </a:pPr>
                      <a:r>
                        <a:rPr lang="de-DE" sz="1100" dirty="0">
                          <a:latin typeface="Century Gothic" panose="020B0502020202020204" pitchFamily="34" charset="0"/>
                        </a:rPr>
                        <a:t>dass Betrag = Schätzung ist</a:t>
                      </a:r>
                    </a:p>
                    <a:p>
                      <a:pPr marL="171450" indent="-171450">
                        <a:buFont typeface="Arial" panose="020B0604020202020204" pitchFamily="34" charset="0"/>
                        <a:buChar char="•"/>
                      </a:pPr>
                      <a:r>
                        <a:rPr lang="de-DE" sz="1100" dirty="0">
                          <a:latin typeface="Century Gothic" panose="020B0502020202020204" pitchFamily="34" charset="0"/>
                        </a:rPr>
                        <a:t>Art und Beschränkungen Schätzprozess</a:t>
                      </a:r>
                    </a:p>
                    <a:p>
                      <a:pPr marL="171450" indent="-171450">
                        <a:buFont typeface="Arial" panose="020B0604020202020204" pitchFamily="34" charset="0"/>
                        <a:buChar char="•"/>
                      </a:pPr>
                      <a:r>
                        <a:rPr lang="de-DE" sz="1100" dirty="0">
                          <a:latin typeface="Century Gothic" panose="020B0502020202020204" pitchFamily="34" charset="0"/>
                        </a:rPr>
                        <a:t>Variabilität der möglichen Ergebnisse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264807"/>
                  </a:ext>
                </a:extLst>
              </a:tr>
              <a:tr h="250760">
                <a:tc>
                  <a:txBody>
                    <a:bodyPr/>
                    <a:lstStyle/>
                    <a:p>
                      <a:r>
                        <a:rPr lang="de-DE" sz="1100" dirty="0">
                          <a:latin typeface="Century Gothic" panose="020B0502020202020204" pitchFamily="34" charset="0"/>
                        </a:rPr>
                        <a:t>Wurde identifiziert, wie sehr Komplexität und Subjektivität den Bewertungsprozess beeinflusst?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dirty="0">
                          <a:latin typeface="Century Gothic" panose="020B0502020202020204" pitchFamily="34" charset="0"/>
                        </a:rPr>
                        <a:t>Angemessenheit und Vollständigkeit der Bewertungseigenschaften?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4400" rtl="0" eaLnBrk="1" latinLnBrk="0" hangingPunct="1">
                        <a:buFont typeface="Arial" panose="020B0604020202020204" pitchFamily="34" charset="0"/>
                        <a:buChar char="•"/>
                      </a:pPr>
                      <a:r>
                        <a:rPr lang="de-DE" sz="1100" kern="1200" dirty="0">
                          <a:solidFill>
                            <a:schemeClr val="dk1"/>
                          </a:solidFill>
                          <a:latin typeface="Century Gothic" panose="020B0502020202020204" pitchFamily="34" charset="0"/>
                          <a:ea typeface="+mn-ea"/>
                          <a:cs typeface="+mn-cs"/>
                        </a:rPr>
                        <a:t>Bedeutsame oder kritische Beurteilungen</a:t>
                      </a:r>
                    </a:p>
                    <a:p>
                      <a:pPr marL="171450" indent="-171450" algn="l" defTabSz="914400" rtl="0" eaLnBrk="1" latinLnBrk="0" hangingPunct="1">
                        <a:buFont typeface="Arial" panose="020B0604020202020204" pitchFamily="34" charset="0"/>
                        <a:buChar char="•"/>
                      </a:pPr>
                      <a:r>
                        <a:rPr lang="de-DE" sz="1100" kern="1200" dirty="0">
                          <a:solidFill>
                            <a:schemeClr val="dk1"/>
                          </a:solidFill>
                          <a:latin typeface="Century Gothic" panose="020B0502020202020204" pitchFamily="34" charset="0"/>
                          <a:ea typeface="+mn-ea"/>
                          <a:cs typeface="+mn-cs"/>
                        </a:rPr>
                        <a:t>Bedeutsame zukunftsorientierte Annahmen oder </a:t>
                      </a:r>
                    </a:p>
                    <a:p>
                      <a:pPr marL="171450" indent="-171450" algn="l" defTabSz="914400" rtl="0" eaLnBrk="1" latinLnBrk="0" hangingPunct="1">
                        <a:buFont typeface="Arial" panose="020B0604020202020204" pitchFamily="34" charset="0"/>
                        <a:buChar char="•"/>
                      </a:pPr>
                      <a:r>
                        <a:rPr lang="de-DE" sz="1100" kern="1200" dirty="0">
                          <a:solidFill>
                            <a:schemeClr val="dk1"/>
                          </a:solidFill>
                          <a:latin typeface="Century Gothic" panose="020B0502020202020204" pitchFamily="34" charset="0"/>
                          <a:ea typeface="+mn-ea"/>
                          <a:cs typeface="+mn-cs"/>
                        </a:rPr>
                        <a:t>Sonstige Quellen für die Schätzunsicherheit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6422"/>
                  </a:ext>
                </a:extLst>
              </a:tr>
              <a:tr h="370840">
                <a:tc>
                  <a:txBody>
                    <a:bodyPr/>
                    <a:lstStyle/>
                    <a:p>
                      <a:r>
                        <a:rPr lang="de-DE" sz="1100" dirty="0">
                          <a:latin typeface="Century Gothic" panose="020B0502020202020204" pitchFamily="34" charset="0"/>
                        </a:rPr>
                        <a:t>Wurde dem Risiko begegnet durch</a:t>
                      </a:r>
                    </a:p>
                    <a:p>
                      <a:pPr marL="171450" indent="-171450" algn="l" defTabSz="914400" rtl="0" eaLnBrk="1" latinLnBrk="0" hangingPunct="1">
                        <a:buFont typeface="Arial" panose="020B0604020202020204" pitchFamily="34" charset="0"/>
                        <a:buChar char="•"/>
                      </a:pPr>
                      <a:r>
                        <a:rPr lang="de-DE" sz="1100" kern="1200" dirty="0">
                          <a:solidFill>
                            <a:schemeClr val="dk1"/>
                          </a:solidFill>
                          <a:latin typeface="Century Gothic" panose="020B0502020202020204" pitchFamily="34" charset="0"/>
                          <a:ea typeface="+mn-ea"/>
                          <a:cs typeface="+mn-cs"/>
                        </a:rPr>
                        <a:t>Einsatz von kompetenten Personen</a:t>
                      </a:r>
                    </a:p>
                    <a:p>
                      <a:pPr marL="171450" indent="-171450" algn="l" defTabSz="914400" rtl="0" eaLnBrk="1" latinLnBrk="0" hangingPunct="1">
                        <a:buFont typeface="Arial" panose="020B0604020202020204" pitchFamily="34" charset="0"/>
                        <a:buChar char="•"/>
                      </a:pPr>
                      <a:r>
                        <a:rPr lang="de-DE" sz="1100" kern="1200" dirty="0">
                          <a:solidFill>
                            <a:schemeClr val="dk1"/>
                          </a:solidFill>
                          <a:latin typeface="Century Gothic" panose="020B0502020202020204" pitchFamily="34" charset="0"/>
                          <a:ea typeface="+mn-ea"/>
                          <a:cs typeface="+mn-cs"/>
                        </a:rPr>
                        <a:t>Ausübung pflichtgemäßes Ermessen (keine einseitige Ausrichtung)?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dirty="0">
                          <a:latin typeface="Century Gothic" panose="020B0502020202020204" pitchFamily="34" charset="0"/>
                        </a:rPr>
                        <a:t>Genutzte Daten angemessen, relevant, verlässlich und Wahrung ihrer Integrität?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dirty="0">
                          <a:latin typeface="Century Gothic" panose="020B0502020202020204" pitchFamily="34" charset="0"/>
                        </a:rPr>
                        <a:t>Evtl. zusätzliche Angaben zur sachgerechten Gesamtdarstellung und Vermeidung irreführender Informationen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015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entury Gothic" panose="020B0502020202020204" pitchFamily="34" charset="0"/>
                        </a:rPr>
                        <a:t>Angemessene Auswahl der Punktschätzung und damit zusammenhängender Angaben?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dirty="0">
                          <a:latin typeface="Century Gothic" panose="020B0502020202020204" pitchFamily="34" charset="0"/>
                        </a:rPr>
                        <a:t>Stimmen die Berechnungen mit der gewählten Methode überein und sind sie mathematisch korrekt?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1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7458"/>
                  </a:ext>
                </a:extLst>
              </a:tr>
              <a:tr h="370840">
                <a:tc>
                  <a:txBody>
                    <a:bodyPr/>
                    <a:lstStyle/>
                    <a:p>
                      <a:endParaRPr lang="de-DE" sz="11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latin typeface="Century Gothic" panose="020B0502020202020204" pitchFamily="34" charset="0"/>
                        </a:rPr>
                        <a:t>Wurde Punktschätzung angemessen aus sachgerechter Bandbreite gewählt?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1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7772818"/>
                  </a:ext>
                </a:extLst>
              </a:tr>
            </a:tbl>
          </a:graphicData>
        </a:graphic>
      </p:graphicFrame>
      <p:sp>
        <p:nvSpPr>
          <p:cNvPr id="27" name="Textfeld 26">
            <a:extLst>
              <a:ext uri="{FF2B5EF4-FFF2-40B4-BE49-F238E27FC236}">
                <a16:creationId xmlns:a16="http://schemas.microsoft.com/office/drawing/2014/main" id="{065B74DC-862E-4AF4-9FB5-1C1327E92E1A}"/>
              </a:ext>
            </a:extLst>
          </p:cNvPr>
          <p:cNvSpPr txBox="1"/>
          <p:nvPr/>
        </p:nvSpPr>
        <p:spPr>
          <a:xfrm>
            <a:off x="7626456" y="6165304"/>
            <a:ext cx="2813684" cy="246221"/>
          </a:xfrm>
          <a:prstGeom prst="rect">
            <a:avLst/>
          </a:prstGeom>
          <a:noFill/>
        </p:spPr>
        <p:txBody>
          <a:bodyPr wrap="square" rtlCol="0">
            <a:spAutoFit/>
          </a:bodyPr>
          <a:lstStyle/>
          <a:p>
            <a:r>
              <a:rPr lang="de-DE" sz="1000" dirty="0">
                <a:latin typeface="Century Gothic" panose="020B0502020202020204" pitchFamily="34" charset="0"/>
              </a:rPr>
              <a:t>vgl. ISA [DE] 540 (</a:t>
            </a:r>
            <a:r>
              <a:rPr lang="de-DE" sz="1000" dirty="0" err="1">
                <a:latin typeface="Century Gothic" panose="020B0502020202020204" pitchFamily="34" charset="0"/>
              </a:rPr>
              <a:t>Revised</a:t>
            </a:r>
            <a:r>
              <a:rPr lang="de-DE" sz="1000" dirty="0">
                <a:latin typeface="Century Gothic" panose="020B0502020202020204" pitchFamily="34" charset="0"/>
              </a:rPr>
              <a:t>) Tz. </a:t>
            </a:r>
            <a:r>
              <a:rPr lang="de-DE" sz="1000">
                <a:latin typeface="Century Gothic" panose="020B0502020202020204" pitchFamily="34" charset="0"/>
              </a:rPr>
              <a:t>A109-112</a:t>
            </a:r>
            <a:endParaRPr lang="de-DE" sz="1000" dirty="0">
              <a:latin typeface="Century Gothic" panose="020B0502020202020204" pitchFamily="34" charset="0"/>
            </a:endParaRPr>
          </a:p>
        </p:txBody>
      </p:sp>
      <p:sp>
        <p:nvSpPr>
          <p:cNvPr id="29" name="Textfeld 1">
            <a:extLst>
              <a:ext uri="{FF2B5EF4-FFF2-40B4-BE49-F238E27FC236}">
                <a16:creationId xmlns:a16="http://schemas.microsoft.com/office/drawing/2014/main" id="{CD97DF89-2FCE-4761-A967-F7DA586703B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450594239"/>
      </p:ext>
    </p:extLst>
  </p:cSld>
  <p:clrMapOvr>
    <a:masterClrMapping/>
  </p:clrMapOvr>
  <p:transition spd="slow"/>
</p:sld>
</file>

<file path=ppt/slides/slide4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7CAD0C9-33A3-41DF-82CD-8264676C15D4}"/>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916484" name="Rectangle 2">
            <a:extLst>
              <a:ext uri="{FF2B5EF4-FFF2-40B4-BE49-F238E27FC236}">
                <a16:creationId xmlns:a16="http://schemas.microsoft.com/office/drawing/2014/main" id="{519F5C5A-C979-47E9-9A98-4989D47B2BDA}"/>
              </a:ext>
            </a:extLst>
          </p:cNvPr>
          <p:cNvSpPr txBox="1">
            <a:spLocks/>
          </p:cNvSpPr>
          <p:nvPr/>
        </p:nvSpPr>
        <p:spPr bwMode="auto">
          <a:xfrm>
            <a:off x="1055290" y="10699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3" eaLnBrk="1" hangingPunct="1">
              <a:spcBef>
                <a:spcPct val="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10.3 Rechtliche Vorgaben zum Inhalt des Lageberichts </a:t>
            </a:r>
            <a:br>
              <a:rPr lang="de-DE" altLang="de-DE" sz="1600" b="1" dirty="0">
                <a:solidFill>
                  <a:srgbClr val="00B0F0"/>
                </a:solidFill>
                <a:latin typeface="Century Gothic" panose="020B0502020202020204" pitchFamily="34" charset="0"/>
              </a:rPr>
            </a:br>
            <a:endParaRPr lang="de-DE" altLang="de-DE" sz="1600" b="1" dirty="0">
              <a:solidFill>
                <a:srgbClr val="00B0F0"/>
              </a:solidFill>
              <a:latin typeface="Century Gothic" panose="020B0502020202020204" pitchFamily="34" charset="0"/>
            </a:endParaRPr>
          </a:p>
        </p:txBody>
      </p:sp>
      <p:sp>
        <p:nvSpPr>
          <p:cNvPr id="12" name="Textfeld 1">
            <a:extLst>
              <a:ext uri="{FF2B5EF4-FFF2-40B4-BE49-F238E27FC236}">
                <a16:creationId xmlns:a16="http://schemas.microsoft.com/office/drawing/2014/main" id="{65E47FE5-92C2-4D79-A092-C7F4AC8FCD3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9" name="Rectangle 3">
            <a:extLst>
              <a:ext uri="{FF2B5EF4-FFF2-40B4-BE49-F238E27FC236}">
                <a16:creationId xmlns:a16="http://schemas.microsoft.com/office/drawing/2014/main" id="{A03F5B17-03E6-4686-8F24-CF003543C378}"/>
              </a:ext>
            </a:extLst>
          </p:cNvPr>
          <p:cNvSpPr txBox="1">
            <a:spLocks noChangeArrowheads="1"/>
          </p:cNvSpPr>
          <p:nvPr/>
        </p:nvSpPr>
        <p:spPr bwMode="auto">
          <a:xfrm>
            <a:off x="1064066" y="1844824"/>
            <a:ext cx="11017374" cy="204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marL="0" lvl="1" indent="0" defTabSz="419100" eaLnBrk="1" hangingPunct="1">
              <a:lnSpc>
                <a:spcPct val="100000"/>
              </a:lnSpc>
              <a:spcBef>
                <a:spcPts val="600"/>
              </a:spcBef>
              <a:spcAft>
                <a:spcPts val="600"/>
              </a:spcAft>
              <a:buFont typeface="Arial" panose="020B0604020202020204" pitchFamily="34" charset="0"/>
              <a:buNone/>
              <a:defRPr/>
            </a:pPr>
            <a:r>
              <a:rPr lang="de-DE" altLang="de-DE" sz="1600" kern="0" dirty="0">
                <a:solidFill>
                  <a:srgbClr val="00B0F0"/>
                </a:solidFill>
                <a:latin typeface="Century Gothic" panose="020B0502020202020204" pitchFamily="34" charset="0"/>
              </a:rPr>
              <a:t>10.3.1.1 Lagebericht bzw. Konzernlagebericht (§§ 289, 315 HGB, DRS 20)</a:t>
            </a:r>
          </a:p>
          <a:p>
            <a:pPr marL="0" lvl="1" indent="0" defTabSz="419100" eaLnBrk="1" hangingPunct="1">
              <a:lnSpc>
                <a:spcPct val="100000"/>
              </a:lnSpc>
              <a:spcBef>
                <a:spcPts val="600"/>
              </a:spcBef>
              <a:spcAft>
                <a:spcPts val="600"/>
              </a:spcAft>
              <a:buNone/>
              <a:defRPr/>
            </a:pPr>
            <a:r>
              <a:rPr lang="de-DE" altLang="de-DE" sz="1600" b="1" kern="0" dirty="0">
                <a:latin typeface="Century Gothic" panose="020B0502020202020204" pitchFamily="34" charset="0"/>
              </a:rPr>
              <a:t>Bericht zum Geschäftsverlauf und zur Lage</a:t>
            </a:r>
          </a:p>
          <a:p>
            <a:pPr marL="285750" lvl="1" indent="-285750" defTabSz="419100" eaLnBrk="1" hangingPunct="1">
              <a:lnSpc>
                <a:spcPct val="100000"/>
              </a:lnSpc>
              <a:spcBef>
                <a:spcPts val="600"/>
              </a:spcBef>
              <a:spcAft>
                <a:spcPts val="600"/>
              </a:spcAft>
              <a:buFont typeface="Arial" panose="020B0604020202020204" pitchFamily="34" charset="0"/>
              <a:buChar char="•"/>
              <a:defRPr/>
            </a:pPr>
            <a:r>
              <a:rPr lang="de-DE" altLang="de-DE" sz="1600" kern="0" dirty="0">
                <a:latin typeface="Century Gothic" panose="020B0502020202020204" pitchFamily="34" charset="0"/>
              </a:rPr>
              <a:t>Ausgewogene und umfassende, dem Umfang und der Komplexität </a:t>
            </a:r>
            <a:r>
              <a:rPr lang="de-DE" altLang="de-DE" sz="1600" kern="0">
                <a:latin typeface="Century Gothic" panose="020B0502020202020204" pitchFamily="34" charset="0"/>
              </a:rPr>
              <a:t>der Geschäftigkeit</a:t>
            </a:r>
            <a:br>
              <a:rPr lang="de-DE" altLang="de-DE" sz="1600" kern="0">
                <a:latin typeface="Century Gothic" panose="020B0502020202020204" pitchFamily="34" charset="0"/>
              </a:rPr>
            </a:br>
            <a:r>
              <a:rPr lang="de-DE" altLang="de-DE" sz="1600" kern="0">
                <a:latin typeface="Century Gothic" panose="020B0502020202020204" pitchFamily="34" charset="0"/>
              </a:rPr>
              <a:t>angemessene </a:t>
            </a:r>
            <a:r>
              <a:rPr lang="de-DE" altLang="de-DE" sz="1600" kern="0" dirty="0">
                <a:latin typeface="Century Gothic" panose="020B0502020202020204" pitchFamily="34" charset="0"/>
              </a:rPr>
              <a:t>Analyse (Erläuterung und Beurteilung)</a:t>
            </a:r>
          </a:p>
          <a:p>
            <a:pPr marL="285750" lvl="1" indent="-285750" defTabSz="419100" eaLnBrk="1" hangingPunct="1">
              <a:lnSpc>
                <a:spcPct val="100000"/>
              </a:lnSpc>
              <a:spcBef>
                <a:spcPts val="600"/>
              </a:spcBef>
              <a:spcAft>
                <a:spcPts val="600"/>
              </a:spcAft>
              <a:buFont typeface="Arial" panose="020B0604020202020204" pitchFamily="34" charset="0"/>
              <a:buChar char="•"/>
              <a:defRPr/>
            </a:pPr>
            <a:r>
              <a:rPr lang="de-DE" altLang="de-DE" sz="1600" kern="0" dirty="0">
                <a:latin typeface="Century Gothic" panose="020B0502020202020204" pitchFamily="34" charset="0"/>
              </a:rPr>
              <a:t>Einbeziehung der </a:t>
            </a:r>
            <a:r>
              <a:rPr lang="de-DE" altLang="de-DE" sz="1600" kern="0">
                <a:latin typeface="Century Gothic" panose="020B0502020202020204" pitchFamily="34" charset="0"/>
              </a:rPr>
              <a:t>bedeutsamsten Leistungsindikatoren </a:t>
            </a:r>
            <a:r>
              <a:rPr lang="de-DE" altLang="de-DE" sz="1600" kern="0" dirty="0">
                <a:latin typeface="Century Gothic" panose="020B0502020202020204" pitchFamily="34" charset="0"/>
              </a:rPr>
              <a:t>sowie </a:t>
            </a:r>
            <a:r>
              <a:rPr lang="de-DE" altLang="de-DE" sz="1600" kern="0">
                <a:latin typeface="Century Gothic" panose="020B0502020202020204" pitchFamily="34" charset="0"/>
              </a:rPr>
              <a:t>des Geschäftsergebnisses</a:t>
            </a:r>
            <a:br>
              <a:rPr lang="de-DE" altLang="de-DE" sz="1600" kern="0">
                <a:latin typeface="Century Gothic" panose="020B0502020202020204" pitchFamily="34" charset="0"/>
              </a:rPr>
            </a:br>
            <a:r>
              <a:rPr lang="de-DE" altLang="de-DE" sz="1600" kern="0">
                <a:latin typeface="Century Gothic" panose="020B0502020202020204" pitchFamily="34" charset="0"/>
              </a:rPr>
              <a:t>unter </a:t>
            </a:r>
            <a:r>
              <a:rPr lang="de-DE" altLang="de-DE" sz="1600" kern="0" dirty="0">
                <a:latin typeface="Century Gothic" panose="020B0502020202020204" pitchFamily="34" charset="0"/>
              </a:rPr>
              <a:t>Bezugnahme auf den Jahresabschluss („roter Faden“) und </a:t>
            </a:r>
            <a:r>
              <a:rPr lang="de-DE" altLang="de-DE" sz="1600" kern="0">
                <a:latin typeface="Century Gothic" panose="020B0502020202020204" pitchFamily="34" charset="0"/>
              </a:rPr>
              <a:t>unter systematischer</a:t>
            </a:r>
            <a:br>
              <a:rPr lang="de-DE" altLang="de-DE" sz="1600" kern="0">
                <a:latin typeface="Century Gothic" panose="020B0502020202020204" pitchFamily="34" charset="0"/>
              </a:rPr>
            </a:br>
            <a:r>
              <a:rPr lang="de-DE" altLang="de-DE" sz="1600" kern="0">
                <a:latin typeface="Century Gothic" panose="020B0502020202020204" pitchFamily="34" charset="0"/>
              </a:rPr>
              <a:t>Darstellung </a:t>
            </a:r>
            <a:r>
              <a:rPr lang="de-DE" altLang="de-DE" sz="1600" kern="0" dirty="0">
                <a:latin typeface="Century Gothic" panose="020B0502020202020204" pitchFamily="34" charset="0"/>
              </a:rPr>
              <a:t>von Ursachen </a:t>
            </a:r>
            <a:r>
              <a:rPr lang="de-DE" altLang="de-DE" sz="1600" kern="0">
                <a:latin typeface="Century Gothic" panose="020B0502020202020204" pitchFamily="34" charset="0"/>
              </a:rPr>
              <a:t>und Wirkzusammenhängen</a:t>
            </a:r>
            <a:endParaRPr lang="de-DE" altLang="de-DE" sz="1600" kern="0" dirty="0">
              <a:latin typeface="Century Gothic" panose="020B0502020202020204" pitchFamily="34" charset="0"/>
            </a:endParaRPr>
          </a:p>
        </p:txBody>
      </p:sp>
      <p:sp>
        <p:nvSpPr>
          <p:cNvPr id="13" name="Rectangle 2">
            <a:extLst>
              <a:ext uri="{FF2B5EF4-FFF2-40B4-BE49-F238E27FC236}">
                <a16:creationId xmlns:a16="http://schemas.microsoft.com/office/drawing/2014/main" id="{73B7D0C3-3D43-4188-A683-4C9097B1CC5E}"/>
              </a:ext>
            </a:extLst>
          </p:cNvPr>
          <p:cNvSpPr txBox="1">
            <a:spLocks/>
          </p:cNvSpPr>
          <p:nvPr/>
        </p:nvSpPr>
        <p:spPr bwMode="auto">
          <a:xfrm>
            <a:off x="1064434" y="144896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3" eaLnBrk="1" hangingPunct="1">
              <a:spcBef>
                <a:spcPct val="0"/>
              </a:spcBef>
              <a:spcAft>
                <a:spcPts val="600"/>
              </a:spcAft>
              <a:buNone/>
            </a:pPr>
            <a:r>
              <a:rPr lang="de-DE" altLang="de-DE" sz="1600" b="1">
                <a:solidFill>
                  <a:srgbClr val="00B0F0"/>
                </a:solidFill>
                <a:latin typeface="Century Gothic" panose="020B0502020202020204" pitchFamily="34" charset="0"/>
              </a:rPr>
              <a:t>10.3.1 Normative Anforderungen an den Lagebericht aus §§ 289, 315 HGB sowie aus DRS</a:t>
            </a:r>
            <a:br>
              <a:rPr lang="de-DE" altLang="de-DE" sz="1600" b="1" dirty="0">
                <a:solidFill>
                  <a:srgbClr val="00B0F0"/>
                </a:solidFill>
                <a:latin typeface="Century Gothic" panose="020B0502020202020204" pitchFamily="34" charset="0"/>
              </a:rPr>
            </a:b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179322418"/>
      </p:ext>
    </p:extLst>
  </p:cSld>
  <p:clrMapOvr>
    <a:masterClrMapping/>
  </p:clrMapOvr>
  <p:transition spd="slow"/>
</p:sld>
</file>

<file path=ppt/slides/slide4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7CAD0C9-33A3-41DF-82CD-8264676C15D4}"/>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2" name="Textfeld 1">
            <a:extLst>
              <a:ext uri="{FF2B5EF4-FFF2-40B4-BE49-F238E27FC236}">
                <a16:creationId xmlns:a16="http://schemas.microsoft.com/office/drawing/2014/main" id="{65E47FE5-92C2-4D79-A092-C7F4AC8FCD3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11" name="Rectangle 3">
            <a:extLst>
              <a:ext uri="{FF2B5EF4-FFF2-40B4-BE49-F238E27FC236}">
                <a16:creationId xmlns:a16="http://schemas.microsoft.com/office/drawing/2014/main" id="{9D6D0500-1737-4122-9A50-7939DB98E88B}"/>
              </a:ext>
            </a:extLst>
          </p:cNvPr>
          <p:cNvSpPr txBox="1">
            <a:spLocks noChangeArrowheads="1"/>
          </p:cNvSpPr>
          <p:nvPr/>
        </p:nvSpPr>
        <p:spPr bwMode="auto">
          <a:xfrm>
            <a:off x="1055440" y="1484784"/>
            <a:ext cx="11017374" cy="525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marL="269875" lvl="1" indent="-269875" defTabSz="419100" eaLnBrk="1" hangingPunct="1">
              <a:lnSpc>
                <a:spcPct val="100000"/>
              </a:lnSpc>
              <a:spcBef>
                <a:spcPts val="600"/>
              </a:spcBef>
              <a:spcAft>
                <a:spcPts val="600"/>
              </a:spcAft>
              <a:buFont typeface="Arial" panose="020B0604020202020204" pitchFamily="34" charset="0"/>
              <a:buChar char="•"/>
              <a:defRPr/>
            </a:pPr>
            <a:r>
              <a:rPr lang="de-DE" altLang="de-DE" sz="1600" kern="0" dirty="0">
                <a:latin typeface="Century Gothic" panose="020B0502020202020204" pitchFamily="34" charset="0"/>
              </a:rPr>
              <a:t>Berichterstattung über wesentliche Einzelrisiken und gegebenenfalls </a:t>
            </a:r>
            <a:r>
              <a:rPr lang="de-DE" altLang="de-DE" sz="1600" kern="0">
                <a:latin typeface="Century Gothic" panose="020B0502020202020204" pitchFamily="34" charset="0"/>
              </a:rPr>
              <a:t>über bestandsgefährdende</a:t>
            </a:r>
            <a:br>
              <a:rPr lang="de-DE" altLang="de-DE" sz="1600" kern="0">
                <a:latin typeface="Century Gothic" panose="020B0502020202020204" pitchFamily="34" charset="0"/>
              </a:rPr>
            </a:br>
            <a:r>
              <a:rPr lang="de-DE" altLang="de-DE" sz="1600" kern="0">
                <a:latin typeface="Century Gothic" panose="020B0502020202020204" pitchFamily="34" charset="0"/>
              </a:rPr>
              <a:t>Risiken </a:t>
            </a:r>
            <a:r>
              <a:rPr lang="de-DE" altLang="de-DE" sz="1600" kern="0" dirty="0">
                <a:latin typeface="Century Gothic" panose="020B0502020202020204" pitchFamily="34" charset="0"/>
              </a:rPr>
              <a:t>(§§ 289 Abs. 1 Satz 4, 315 Abs. 1 Satz 4 HGB; DRS 20.146 ff)</a:t>
            </a:r>
          </a:p>
          <a:p>
            <a:pPr marL="269875" lvl="1" indent="-269875" defTabSz="419100" eaLnBrk="1" hangingPunct="1">
              <a:lnSpc>
                <a:spcPct val="100000"/>
              </a:lnSpc>
              <a:spcBef>
                <a:spcPts val="600"/>
              </a:spcBef>
              <a:spcAft>
                <a:spcPts val="600"/>
              </a:spcAft>
              <a:buFont typeface="Arial" panose="020B0604020202020204" pitchFamily="34" charset="0"/>
              <a:buChar char="•"/>
              <a:defRPr/>
            </a:pPr>
            <a:r>
              <a:rPr lang="de-DE" altLang="de-DE" sz="1600" kern="0" dirty="0">
                <a:latin typeface="Century Gothic" panose="020B0502020202020204" pitchFamily="34" charset="0"/>
              </a:rPr>
              <a:t>Umfang der Prognoseberichterstattung zu den bedeutsamsten </a:t>
            </a:r>
            <a:r>
              <a:rPr lang="de-DE" altLang="de-DE" sz="1600" kern="0">
                <a:latin typeface="Century Gothic" panose="020B0502020202020204" pitchFamily="34" charset="0"/>
              </a:rPr>
              <a:t>finanziellen Leistungsindikatoren</a:t>
            </a:r>
            <a:br>
              <a:rPr lang="de-DE" altLang="de-DE" sz="1600" kern="0">
                <a:latin typeface="Century Gothic" panose="020B0502020202020204" pitchFamily="34" charset="0"/>
              </a:rPr>
            </a:br>
            <a:r>
              <a:rPr lang="de-DE" altLang="de-DE" sz="1600" kern="0">
                <a:latin typeface="Century Gothic" panose="020B0502020202020204" pitchFamily="34" charset="0"/>
              </a:rPr>
              <a:t>eines </a:t>
            </a:r>
            <a:r>
              <a:rPr lang="de-DE" altLang="de-DE" sz="1600" kern="0" dirty="0">
                <a:latin typeface="Century Gothic" panose="020B0502020202020204" pitchFamily="34" charset="0"/>
              </a:rPr>
              <a:t>Unternehmens oder eines Konzerns einschl. </a:t>
            </a:r>
            <a:r>
              <a:rPr lang="de-DE" altLang="de-DE" sz="1600" kern="0">
                <a:latin typeface="Century Gothic" panose="020B0502020202020204" pitchFamily="34" charset="0"/>
              </a:rPr>
              <a:t>der Prognosegenauigkeit</a:t>
            </a:r>
            <a:br>
              <a:rPr lang="de-DE" altLang="de-DE" sz="1600" kern="0">
                <a:latin typeface="Century Gothic" panose="020B0502020202020204" pitchFamily="34" charset="0"/>
              </a:rPr>
            </a:br>
            <a:r>
              <a:rPr lang="de-DE" altLang="de-DE" sz="1600" kern="0">
                <a:latin typeface="Century Gothic" panose="020B0502020202020204" pitchFamily="34" charset="0"/>
              </a:rPr>
              <a:t>(§§ </a:t>
            </a:r>
            <a:r>
              <a:rPr lang="de-DE" altLang="de-DE" sz="1600" kern="0" dirty="0">
                <a:latin typeface="Century Gothic" panose="020B0502020202020204" pitchFamily="34" charset="0"/>
              </a:rPr>
              <a:t>289 Abs. 1 Satz 4, 315 Abs. 1 Satz 4 HGB) unter Berücksichtigung der </a:t>
            </a:r>
            <a:r>
              <a:rPr lang="de-DE" altLang="de-DE" sz="1600" kern="0">
                <a:latin typeface="Century Gothic" panose="020B0502020202020204" pitchFamily="34" charset="0"/>
              </a:rPr>
              <a:t>unter Umständen</a:t>
            </a:r>
            <a:br>
              <a:rPr lang="de-DE" altLang="de-DE" sz="1600" kern="0">
                <a:latin typeface="Century Gothic" panose="020B0502020202020204" pitchFamily="34" charset="0"/>
              </a:rPr>
            </a:br>
            <a:r>
              <a:rPr lang="de-DE" altLang="de-DE" sz="1600" kern="0">
                <a:latin typeface="Century Gothic" panose="020B0502020202020204" pitchFamily="34" charset="0"/>
              </a:rPr>
              <a:t>reduzierten </a:t>
            </a:r>
            <a:r>
              <a:rPr lang="de-DE" altLang="de-DE" sz="1600" kern="0" dirty="0">
                <a:latin typeface="Century Gothic" panose="020B0502020202020204" pitchFamily="34" charset="0"/>
              </a:rPr>
              <a:t>Anforderungen an die Prognosegenauigkeit bei Unternehmen mit </a:t>
            </a:r>
            <a:r>
              <a:rPr lang="de-DE" altLang="de-DE" sz="1600" kern="0">
                <a:latin typeface="Century Gothic" panose="020B0502020202020204" pitchFamily="34" charset="0"/>
              </a:rPr>
              <a:t>geringem Umfang</a:t>
            </a:r>
            <a:br>
              <a:rPr lang="de-DE" altLang="de-DE" sz="1600" kern="0">
                <a:latin typeface="Century Gothic" panose="020B0502020202020204" pitchFamily="34" charset="0"/>
              </a:rPr>
            </a:br>
            <a:r>
              <a:rPr lang="de-DE" altLang="de-DE" sz="1600" kern="0">
                <a:latin typeface="Century Gothic" panose="020B0502020202020204" pitchFamily="34" charset="0"/>
              </a:rPr>
              <a:t>und</a:t>
            </a:r>
            <a:r>
              <a:rPr lang="de-DE" altLang="de-DE" sz="1600" kern="0" dirty="0">
                <a:latin typeface="Century Gothic" panose="020B0502020202020204" pitchFamily="34" charset="0"/>
              </a:rPr>
              <a:t>/oder geringer Komplexität </a:t>
            </a:r>
            <a:r>
              <a:rPr lang="de-DE" altLang="de-DE" sz="1600" kern="0">
                <a:latin typeface="Century Gothic" panose="020B0502020202020204" pitchFamily="34" charset="0"/>
              </a:rPr>
              <a:t>der Geschäftstätigkeit</a:t>
            </a:r>
          </a:p>
          <a:p>
            <a:pPr marL="269875" lvl="1" indent="-269875" defTabSz="419100" eaLnBrk="1" hangingPunct="1">
              <a:lnSpc>
                <a:spcPct val="100000"/>
              </a:lnSpc>
              <a:spcBef>
                <a:spcPts val="600"/>
              </a:spcBef>
              <a:spcAft>
                <a:spcPts val="600"/>
              </a:spcAft>
              <a:buFont typeface="Arial" panose="020B0604020202020204" pitchFamily="34" charset="0"/>
              <a:buChar char="•"/>
              <a:defRPr/>
            </a:pPr>
            <a:r>
              <a:rPr lang="de-DE" altLang="de-DE" sz="1600" kern="0">
                <a:latin typeface="Century Gothic" panose="020B0502020202020204" pitchFamily="34" charset="0"/>
              </a:rPr>
              <a:t>Vergleich </a:t>
            </a:r>
            <a:r>
              <a:rPr lang="de-DE" altLang="de-DE" sz="1600" kern="0" dirty="0">
                <a:latin typeface="Century Gothic" panose="020B0502020202020204" pitchFamily="34" charset="0"/>
              </a:rPr>
              <a:t>der in der Vorperiode berichteten Prognosen mit der </a:t>
            </a:r>
            <a:r>
              <a:rPr lang="de-DE" altLang="de-DE" sz="1600" kern="0">
                <a:latin typeface="Century Gothic" panose="020B0502020202020204" pitchFamily="34" charset="0"/>
              </a:rPr>
              <a:t>tatsächlichen Geschäftsentwicklung</a:t>
            </a:r>
            <a:br>
              <a:rPr lang="de-DE" altLang="de-DE" sz="1600" kern="0">
                <a:latin typeface="Century Gothic" panose="020B0502020202020204" pitchFamily="34" charset="0"/>
              </a:rPr>
            </a:br>
            <a:r>
              <a:rPr lang="de-DE" altLang="de-DE" sz="1600" kern="0">
                <a:latin typeface="Century Gothic" panose="020B0502020202020204" pitchFamily="34" charset="0"/>
              </a:rPr>
              <a:t>mit Konzernlagebericht </a:t>
            </a:r>
            <a:r>
              <a:rPr lang="de-DE" altLang="de-DE" sz="1600" kern="0" dirty="0">
                <a:latin typeface="Century Gothic" panose="020B0502020202020204" pitchFamily="34" charset="0"/>
              </a:rPr>
              <a:t>(vgl. DRS 20, Tz. </a:t>
            </a:r>
            <a:r>
              <a:rPr lang="de-DE" altLang="de-DE" sz="1600" kern="0">
                <a:latin typeface="Century Gothic" panose="020B0502020202020204" pitchFamily="34" charset="0"/>
              </a:rPr>
              <a:t>57)</a:t>
            </a:r>
            <a:endParaRPr lang="de-DE" altLang="de-DE" sz="1600" b="1" kern="0" dirty="0">
              <a:solidFill>
                <a:srgbClr val="C00000"/>
              </a:solidFill>
              <a:latin typeface="Century Gothic" panose="020B0502020202020204" pitchFamily="34" charset="0"/>
            </a:endParaRPr>
          </a:p>
        </p:txBody>
      </p:sp>
      <p:sp>
        <p:nvSpPr>
          <p:cNvPr id="13" name="Rectangle 2">
            <a:extLst>
              <a:ext uri="{FF2B5EF4-FFF2-40B4-BE49-F238E27FC236}">
                <a16:creationId xmlns:a16="http://schemas.microsoft.com/office/drawing/2014/main" id="{EFAC34AC-70A9-4B63-80F8-0087AD5E8992}"/>
              </a:ext>
            </a:extLst>
          </p:cNvPr>
          <p:cNvSpPr txBox="1">
            <a:spLocks/>
          </p:cNvSpPr>
          <p:nvPr/>
        </p:nvSpPr>
        <p:spPr bwMode="auto">
          <a:xfrm>
            <a:off x="1046146"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3" eaLnBrk="1" hangingPunct="1">
              <a:spcBef>
                <a:spcPct val="0"/>
              </a:spcBef>
              <a:spcAft>
                <a:spcPts val="600"/>
              </a:spcAft>
              <a:buNone/>
            </a:pPr>
            <a:r>
              <a:rPr lang="de-DE" altLang="de-DE" sz="1600" kern="0">
                <a:solidFill>
                  <a:srgbClr val="00B0F0"/>
                </a:solidFill>
                <a:latin typeface="Century Gothic" panose="020B0502020202020204" pitchFamily="34" charset="0"/>
              </a:rPr>
              <a:t>10.3.1.2 Risiko- und Prognoseberichterstattung im Lagebericht oder im Konzernbericht</a:t>
            </a:r>
            <a:endParaRPr lang="de-DE" altLang="de-DE" sz="1600" kern="0">
              <a:latin typeface="Century Gothic" panose="020B0502020202020204" pitchFamily="34" charset="0"/>
            </a:endParaRPr>
          </a:p>
          <a:p>
            <a:pPr marL="0" lvl="3" eaLnBrk="1" hangingPunct="1">
              <a:spcBef>
                <a:spcPct val="0"/>
              </a:spcBef>
              <a:spcAft>
                <a:spcPts val="600"/>
              </a:spcAft>
              <a:buNone/>
            </a:pPr>
            <a:br>
              <a:rPr lang="de-DE" altLang="de-DE" sz="1600" b="1" dirty="0">
                <a:solidFill>
                  <a:srgbClr val="00B0F0"/>
                </a:solidFill>
                <a:latin typeface="Century Gothic" panose="020B0502020202020204" pitchFamily="34" charset="0"/>
              </a:rPr>
            </a:b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504819022"/>
      </p:ext>
    </p:extLst>
  </p:cSld>
  <p:clrMapOvr>
    <a:masterClrMapping/>
  </p:clrMapOvr>
  <p:transition spd="slow"/>
</p:sld>
</file>

<file path=ppt/slides/slide4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EC1D6660-2DD6-4A9B-8304-94F8267EA4EC}"/>
              </a:ext>
            </a:extLst>
          </p:cNvPr>
          <p:cNvSpPr>
            <a:spLocks noGrp="1" noChangeArrowheads="1"/>
          </p:cNvSpPr>
          <p:nvPr>
            <p:ph idx="4294967295"/>
          </p:nvPr>
        </p:nvSpPr>
        <p:spPr>
          <a:xfrm>
            <a:off x="983406" y="836712"/>
            <a:ext cx="11017250" cy="3033703"/>
          </a:xfrm>
          <a:prstGeom prst="rect">
            <a:avLst/>
          </a:prstGeom>
          <a:extLst/>
        </p:spPr>
        <p:txBody>
          <a:bodyPr/>
          <a:lstStyle/>
          <a:p>
            <a:pPr marL="0" lvl="1" indent="0" defTabSz="419100" eaLnBrk="1" hangingPunct="1">
              <a:lnSpc>
                <a:spcPct val="100000"/>
              </a:lnSpc>
              <a:spcBef>
                <a:spcPts val="600"/>
              </a:spcBef>
              <a:spcAft>
                <a:spcPts val="600"/>
              </a:spcAft>
              <a:buNone/>
              <a:defRPr/>
            </a:pPr>
            <a:r>
              <a:rPr lang="de-DE" altLang="de-DE" sz="1600" b="1" dirty="0">
                <a:solidFill>
                  <a:srgbClr val="00B0F0"/>
                </a:solidFill>
                <a:latin typeface="Century Gothic" panose="020B0502020202020204" pitchFamily="34" charset="0"/>
              </a:rPr>
              <a:t>10.3.2 Ergänzende Vorgaben zum Inhalt des </a:t>
            </a:r>
            <a:r>
              <a:rPr lang="de-DE" altLang="de-DE" sz="1600" b="1">
                <a:solidFill>
                  <a:srgbClr val="00B0F0"/>
                </a:solidFill>
                <a:latin typeface="Century Gothic" panose="020B0502020202020204" pitchFamily="34" charset="0"/>
              </a:rPr>
              <a:t>Lageberichts aus den </a:t>
            </a:r>
            <a:r>
              <a:rPr lang="de-DE" altLang="de-DE" sz="1600" b="1" dirty="0">
                <a:solidFill>
                  <a:srgbClr val="00B0F0"/>
                </a:solidFill>
                <a:latin typeface="Century Gothic" panose="020B0502020202020204" pitchFamily="34" charset="0"/>
              </a:rPr>
              <a:t>DRS</a:t>
            </a:r>
          </a:p>
          <a:p>
            <a:pPr marL="268288" lvl="4" indent="-268288" defTabSz="419100" eaLnBrk="1" hangingPunct="1">
              <a:lnSpc>
                <a:spcPct val="100000"/>
              </a:lnSpc>
              <a:spcBef>
                <a:spcPts val="600"/>
              </a:spcBef>
              <a:spcAft>
                <a:spcPts val="600"/>
              </a:spcAft>
              <a:defRPr/>
            </a:pPr>
            <a:r>
              <a:rPr lang="de-DE" altLang="de-DE" sz="1600" dirty="0">
                <a:latin typeface="Century Gothic" panose="020B0502020202020204" pitchFamily="34" charset="0"/>
              </a:rPr>
              <a:t>Bedeutung Deutsche Rechnungslegungsstandards: </a:t>
            </a:r>
          </a:p>
          <a:p>
            <a:pPr marL="539750" lvl="5" indent="-266700" defTabSz="419100">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DRS stellen die GoB für die Konzernrechnungslegung dar</a:t>
            </a:r>
          </a:p>
          <a:p>
            <a:pPr marL="539750" lvl="5" indent="-266700" defTabSz="419100">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DRS 20 „Konzernlagebericht“ </a:t>
            </a:r>
            <a:r>
              <a:rPr lang="de-DE" altLang="de-DE" sz="1600" b="1" dirty="0">
                <a:latin typeface="Century Gothic" panose="020B0502020202020204" pitchFamily="34" charset="0"/>
              </a:rPr>
              <a:t>konkretisiert</a:t>
            </a:r>
            <a:r>
              <a:rPr lang="de-DE" altLang="de-DE" sz="1600" dirty="0">
                <a:latin typeface="Century Gothic" panose="020B0502020202020204" pitchFamily="34" charset="0"/>
              </a:rPr>
              <a:t> die gesetzlichen </a:t>
            </a:r>
            <a:r>
              <a:rPr lang="de-DE" altLang="de-DE" sz="1600" dirty="0" err="1">
                <a:latin typeface="Century Gothic" panose="020B0502020202020204" pitchFamily="34" charset="0"/>
              </a:rPr>
              <a:t>Angabepflichten</a:t>
            </a:r>
            <a:r>
              <a:rPr lang="de-DE" altLang="de-DE" sz="1600" dirty="0">
                <a:latin typeface="Century Gothic" panose="020B0502020202020204" pitchFamily="34" charset="0"/>
              </a:rPr>
              <a:t> </a:t>
            </a:r>
            <a:r>
              <a:rPr lang="de-DE" altLang="de-DE" sz="1600">
                <a:latin typeface="Century Gothic" panose="020B0502020202020204" pitchFamily="34" charset="0"/>
              </a:rPr>
              <a:t>für den</a:t>
            </a:r>
            <a:br>
              <a:rPr lang="de-DE" altLang="de-DE" sz="1600">
                <a:latin typeface="Century Gothic" panose="020B0502020202020204" pitchFamily="34" charset="0"/>
              </a:rPr>
            </a:br>
            <a:r>
              <a:rPr lang="de-DE" altLang="de-DE" sz="1600">
                <a:latin typeface="Century Gothic" panose="020B0502020202020204" pitchFamily="34" charset="0"/>
              </a:rPr>
              <a:t>Konzernabschluss</a:t>
            </a:r>
            <a:endParaRPr lang="de-DE" altLang="de-DE" sz="1600" dirty="0">
              <a:latin typeface="Century Gothic" panose="020B0502020202020204" pitchFamily="34" charset="0"/>
            </a:endParaRPr>
          </a:p>
          <a:p>
            <a:pPr marL="539750" lvl="5" indent="-266700" defTabSz="419100">
              <a:lnSpc>
                <a:spcPct val="100000"/>
              </a:lnSpc>
              <a:spcBef>
                <a:spcPts val="600"/>
              </a:spcBef>
              <a:spcAft>
                <a:spcPts val="600"/>
              </a:spcAft>
              <a:buFont typeface="Symbol" panose="05050102010706020507" pitchFamily="18" charset="2"/>
              <a:buChar char="-"/>
              <a:defRPr/>
            </a:pPr>
            <a:r>
              <a:rPr lang="de-DE" altLang="de-DE" sz="1600" i="1" dirty="0">
                <a:latin typeface="Century Gothic" panose="020B0502020202020204" pitchFamily="34" charset="0"/>
              </a:rPr>
              <a:t>„In DRS 20.2 </a:t>
            </a:r>
            <a:r>
              <a:rPr lang="de-DE" altLang="de-DE" sz="1600" b="1" i="1" dirty="0">
                <a:solidFill>
                  <a:srgbClr val="00B0F0"/>
                </a:solidFill>
                <a:latin typeface="Century Gothic" panose="020B0502020202020204" pitchFamily="34" charset="0"/>
              </a:rPr>
              <a:t>empfiehlt das DRSC eine entsprechende Anwendung </a:t>
            </a:r>
            <a:r>
              <a:rPr lang="de-DE" altLang="de-DE" sz="1600" i="1" dirty="0">
                <a:latin typeface="Century Gothic" panose="020B0502020202020204" pitchFamily="34" charset="0"/>
              </a:rPr>
              <a:t>von DRS 20 </a:t>
            </a:r>
            <a:r>
              <a:rPr lang="de-DE" altLang="de-DE" sz="1600" i="1">
                <a:latin typeface="Century Gothic" panose="020B0502020202020204" pitchFamily="34" charset="0"/>
              </a:rPr>
              <a:t>auf den</a:t>
            </a:r>
            <a:br>
              <a:rPr lang="de-DE" altLang="de-DE" sz="1600" i="1">
                <a:latin typeface="Century Gothic" panose="020B0502020202020204" pitchFamily="34" charset="0"/>
              </a:rPr>
            </a:br>
            <a:r>
              <a:rPr lang="de-DE" altLang="de-DE" sz="1600" i="1">
                <a:latin typeface="Century Gothic" panose="020B0502020202020204" pitchFamily="34" charset="0"/>
              </a:rPr>
              <a:t>Lagebericht </a:t>
            </a:r>
            <a:r>
              <a:rPr lang="de-DE" altLang="de-DE" sz="1600" i="1" dirty="0">
                <a:latin typeface="Century Gothic" panose="020B0502020202020204" pitchFamily="34" charset="0"/>
              </a:rPr>
              <a:t>nach § 289 HGB. Werden gesetzliche Anforderungen an </a:t>
            </a:r>
            <a:r>
              <a:rPr lang="de-DE" altLang="de-DE" sz="1600" i="1">
                <a:latin typeface="Century Gothic" panose="020B0502020202020204" pitchFamily="34" charset="0"/>
              </a:rPr>
              <a:t>den Lagebericht</a:t>
            </a:r>
            <a:br>
              <a:rPr lang="de-DE" altLang="de-DE" sz="1600" i="1">
                <a:latin typeface="Century Gothic" panose="020B0502020202020204" pitchFamily="34" charset="0"/>
              </a:rPr>
            </a:br>
            <a:r>
              <a:rPr lang="de-DE" altLang="de-DE" sz="1600" i="1">
                <a:latin typeface="Century Gothic" panose="020B0502020202020204" pitchFamily="34" charset="0"/>
              </a:rPr>
              <a:t>nach </a:t>
            </a:r>
            <a:r>
              <a:rPr lang="de-DE" altLang="de-DE" sz="1600" i="1" dirty="0">
                <a:latin typeface="Century Gothic" panose="020B0502020202020204" pitchFamily="34" charset="0"/>
              </a:rPr>
              <a:t>§ 289 HGB durch DRS 20 konkretisiert und handelt es sich dabei </a:t>
            </a:r>
            <a:r>
              <a:rPr lang="de-DE" altLang="de-DE" sz="1600" i="1">
                <a:latin typeface="Century Gothic" panose="020B0502020202020204" pitchFamily="34" charset="0"/>
              </a:rPr>
              <a:t>um </a:t>
            </a:r>
            <a:r>
              <a:rPr lang="de-DE" altLang="de-DE" sz="1600" b="1" i="1">
                <a:solidFill>
                  <a:srgbClr val="00B0F0"/>
                </a:solidFill>
                <a:latin typeface="Century Gothic" panose="020B0502020202020204" pitchFamily="34" charset="0"/>
              </a:rPr>
              <a:t>Auslegungen</a:t>
            </a:r>
            <a:br>
              <a:rPr lang="de-DE" altLang="de-DE" sz="1600" b="1" i="1">
                <a:solidFill>
                  <a:srgbClr val="00B0F0"/>
                </a:solidFill>
                <a:latin typeface="Century Gothic" panose="020B0502020202020204" pitchFamily="34" charset="0"/>
              </a:rPr>
            </a:br>
            <a:r>
              <a:rPr lang="de-DE" altLang="de-DE" sz="1600" b="1" i="1">
                <a:solidFill>
                  <a:srgbClr val="00B0F0"/>
                </a:solidFill>
                <a:latin typeface="Century Gothic" panose="020B0502020202020204" pitchFamily="34" charset="0"/>
              </a:rPr>
              <a:t>der </a:t>
            </a:r>
            <a:r>
              <a:rPr lang="de-DE" altLang="de-DE" sz="1600" b="1" i="1" dirty="0">
                <a:solidFill>
                  <a:srgbClr val="00B0F0"/>
                </a:solidFill>
                <a:latin typeface="Century Gothic" panose="020B0502020202020204" pitchFamily="34" charset="0"/>
              </a:rPr>
              <a:t>allgemeinen gesetzlichen Grundsätze zur Lageberichterstattung</a:t>
            </a:r>
            <a:r>
              <a:rPr lang="de-DE" altLang="de-DE" sz="1600" i="1" dirty="0">
                <a:latin typeface="Century Gothic" panose="020B0502020202020204" pitchFamily="34" charset="0"/>
              </a:rPr>
              <a:t>, haben </a:t>
            </a:r>
            <a:r>
              <a:rPr lang="de-DE" altLang="de-DE" sz="1600" b="1" i="1">
                <a:solidFill>
                  <a:srgbClr val="00B0F0"/>
                </a:solidFill>
                <a:latin typeface="Century Gothic" panose="020B0502020202020204" pitchFamily="34" charset="0"/>
              </a:rPr>
              <a:t>diese auch</a:t>
            </a:r>
            <a:br>
              <a:rPr lang="de-DE" altLang="de-DE" sz="1600" b="1" i="1">
                <a:solidFill>
                  <a:srgbClr val="00B0F0"/>
                </a:solidFill>
                <a:latin typeface="Century Gothic" panose="020B0502020202020204" pitchFamily="34" charset="0"/>
              </a:rPr>
            </a:br>
            <a:r>
              <a:rPr lang="de-DE" altLang="de-DE" sz="1600" b="1" i="1">
                <a:solidFill>
                  <a:srgbClr val="00B0F0"/>
                </a:solidFill>
                <a:latin typeface="Century Gothic" panose="020B0502020202020204" pitchFamily="34" charset="0"/>
              </a:rPr>
              <a:t>Bedeutung </a:t>
            </a:r>
            <a:r>
              <a:rPr lang="de-DE" altLang="de-DE" sz="1600" b="1" i="1" dirty="0">
                <a:solidFill>
                  <a:srgbClr val="00B0F0"/>
                </a:solidFill>
                <a:latin typeface="Century Gothic" panose="020B0502020202020204" pitchFamily="34" charset="0"/>
              </a:rPr>
              <a:t>für den </a:t>
            </a:r>
            <a:r>
              <a:rPr lang="de-DE" altLang="de-DE" sz="1600" b="1" i="1">
                <a:solidFill>
                  <a:srgbClr val="00B0F0"/>
                </a:solidFill>
                <a:latin typeface="Century Gothic" panose="020B0502020202020204" pitchFamily="34" charset="0"/>
              </a:rPr>
              <a:t>Lagebericht</a:t>
            </a:r>
            <a:r>
              <a:rPr lang="de-DE" altLang="de-DE" sz="1600" i="1">
                <a:solidFill>
                  <a:srgbClr val="00B0F0"/>
                </a:solidFill>
                <a:latin typeface="Century Gothic" panose="020B0502020202020204" pitchFamily="34" charset="0"/>
              </a:rPr>
              <a:t>.</a:t>
            </a:r>
            <a:r>
              <a:rPr lang="de-DE" altLang="de-DE" sz="1600" i="1">
                <a:latin typeface="Century Gothic" panose="020B0502020202020204" pitchFamily="34" charset="0"/>
              </a:rPr>
              <a:t>“ (</a:t>
            </a:r>
            <a:r>
              <a:rPr lang="de-DE" altLang="de-DE" sz="1600" dirty="0">
                <a:latin typeface="Century Gothic" panose="020B0502020202020204" pitchFamily="34" charset="0"/>
              </a:rPr>
              <a:t>IDW PS 350 n.F. (10.2021), Tz. 5)</a:t>
            </a:r>
          </a:p>
          <a:p>
            <a:pPr marL="1152525" lvl="1" indent="-342900"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marL="536575" lvl="4" indent="0" defTabSz="419100" eaLnBrk="1" hangingPunct="1">
              <a:lnSpc>
                <a:spcPct val="100000"/>
              </a:lnSpc>
              <a:spcBef>
                <a:spcPts val="600"/>
              </a:spcBef>
              <a:spcAft>
                <a:spcPts val="600"/>
              </a:spcAft>
              <a:buFont typeface="Arial" panose="020B0604020202020204" pitchFamily="34" charset="0"/>
              <a:buNone/>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b="1" dirty="0">
              <a:solidFill>
                <a:srgbClr val="C00000"/>
              </a:solidFill>
              <a:latin typeface="Century Gothic" panose="020B0502020202020204" pitchFamily="34" charset="0"/>
            </a:endParaRPr>
          </a:p>
        </p:txBody>
      </p:sp>
      <p:sp>
        <p:nvSpPr>
          <p:cNvPr id="12" name="Textfeld 1">
            <a:extLst>
              <a:ext uri="{FF2B5EF4-FFF2-40B4-BE49-F238E27FC236}">
                <a16:creationId xmlns:a16="http://schemas.microsoft.com/office/drawing/2014/main" id="{65E47FE5-92C2-4D79-A092-C7F4AC8FCD3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9" name="Rectangle 2">
            <a:extLst>
              <a:ext uri="{FF2B5EF4-FFF2-40B4-BE49-F238E27FC236}">
                <a16:creationId xmlns:a16="http://schemas.microsoft.com/office/drawing/2014/main" id="{8A988329-F74F-42CA-9D98-21FD867D5564}"/>
              </a:ext>
            </a:extLst>
          </p:cNvPr>
          <p:cNvSpPr txBox="1">
            <a:spLocks/>
          </p:cNvSpPr>
          <p:nvPr/>
        </p:nvSpPr>
        <p:spPr bwMode="auto">
          <a:xfrm>
            <a:off x="1091356" y="4149080"/>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tabLst>
                <a:tab pos="525463" algn="l"/>
              </a:tabLst>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tabLst>
                <a:tab pos="525463" algn="l"/>
              </a:tabLst>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tabLst>
                <a:tab pos="525463" algn="l"/>
              </a:tabLst>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tabLst>
                <a:tab pos="525463" algn="l"/>
              </a:tabLst>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tabLst>
                <a:tab pos="525463" algn="l"/>
              </a:tabLst>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tabLst>
                <a:tab pos="525463" algn="l"/>
              </a:tabLst>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tabLst>
                <a:tab pos="525463" algn="l"/>
              </a:tabLst>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tabLst>
                <a:tab pos="525463" algn="l"/>
              </a:tabLst>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tabLst>
                <a:tab pos="525463"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10.3.3 Weitere normative Vorgaben zur Prüfung des Lageberichts</a:t>
            </a:r>
            <a:endParaRPr lang="de-DE" altLang="de-DE" sz="1600" b="1" dirty="0">
              <a:latin typeface="Century Gothic" panose="020B0502020202020204" pitchFamily="34" charset="0"/>
            </a:endParaRPr>
          </a:p>
        </p:txBody>
      </p:sp>
      <p:graphicFrame>
        <p:nvGraphicFramePr>
          <p:cNvPr id="10" name="Tabelle 9">
            <a:extLst>
              <a:ext uri="{FF2B5EF4-FFF2-40B4-BE49-F238E27FC236}">
                <a16:creationId xmlns:a16="http://schemas.microsoft.com/office/drawing/2014/main" id="{B8C5B51A-E5FD-4E51-8A95-77520EDA2A91}"/>
              </a:ext>
            </a:extLst>
          </p:cNvPr>
          <p:cNvGraphicFramePr>
            <a:graphicFrameLocks noGrp="1"/>
          </p:cNvGraphicFramePr>
          <p:nvPr>
            <p:extLst>
              <p:ext uri="{D42A27DB-BD31-4B8C-83A1-F6EECF244321}">
                <p14:modId xmlns:p14="http://schemas.microsoft.com/office/powerpoint/2010/main" val="1290908770"/>
              </p:ext>
            </p:extLst>
          </p:nvPr>
        </p:nvGraphicFramePr>
        <p:xfrm>
          <a:off x="1127448" y="4490832"/>
          <a:ext cx="3426360" cy="1778285"/>
        </p:xfrm>
        <a:graphic>
          <a:graphicData uri="http://schemas.openxmlformats.org/drawingml/2006/table">
            <a:tbl>
              <a:tblPr firstRow="1" bandRow="1">
                <a:solidFill>
                  <a:srgbClr val="CCECFF"/>
                </a:solidFill>
                <a:tableStyleId>{5C22544A-7EE6-4342-B048-85BDC9FD1C3A}</a:tableStyleId>
              </a:tblPr>
              <a:tblGrid>
                <a:gridCol w="3426360">
                  <a:extLst>
                    <a:ext uri="{9D8B030D-6E8A-4147-A177-3AD203B41FA5}">
                      <a16:colId xmlns:a16="http://schemas.microsoft.com/office/drawing/2014/main" val="20000"/>
                    </a:ext>
                  </a:extLst>
                </a:gridCol>
              </a:tblGrid>
              <a:tr h="432280">
                <a:tc>
                  <a:txBody>
                    <a:bodyPr/>
                    <a:lstStyle/>
                    <a:p>
                      <a:r>
                        <a:rPr lang="de-DE" sz="1400" b="1" dirty="0">
                          <a:solidFill>
                            <a:schemeClr val="tx1"/>
                          </a:solidFill>
                          <a:latin typeface="Century Gothic" panose="020B0502020202020204" pitchFamily="34" charset="0"/>
                        </a:rPr>
                        <a:t>Vorschrift</a:t>
                      </a:r>
                    </a:p>
                  </a:txBody>
                  <a:tcPr marL="180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31816">
                <a:tc>
                  <a:txBody>
                    <a:bodyPr/>
                    <a:lstStyle/>
                    <a:p>
                      <a:r>
                        <a:rPr lang="de-DE" altLang="de-DE" sz="1400" b="1" dirty="0">
                          <a:latin typeface="Century Gothic" panose="020B0502020202020204" pitchFamily="34" charset="0"/>
                        </a:rPr>
                        <a:t>IDW PS 350 n.F. (10.2021)</a:t>
                      </a:r>
                      <a:endParaRPr lang="de-DE" sz="1400" b="1" dirty="0">
                        <a:latin typeface="Century Gothic" panose="020B0502020202020204" pitchFamily="34" charset="0"/>
                      </a:endParaRPr>
                    </a:p>
                  </a:txBody>
                  <a:tcPr marL="180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32048">
                <a:tc>
                  <a:txBody>
                    <a:bodyPr/>
                    <a:lstStyle/>
                    <a:p>
                      <a:r>
                        <a:rPr lang="de-DE" sz="1400" b="1" dirty="0">
                          <a:latin typeface="Century Gothic" panose="020B0502020202020204" pitchFamily="34" charset="0"/>
                        </a:rPr>
                        <a:t>DRS</a:t>
                      </a:r>
                      <a:r>
                        <a:rPr lang="de-DE" sz="1400" b="1" baseline="0" dirty="0">
                          <a:latin typeface="Century Gothic" panose="020B0502020202020204" pitchFamily="34" charset="0"/>
                        </a:rPr>
                        <a:t> 20 i. d. F. DRÄS 8</a:t>
                      </a:r>
                      <a:endParaRPr lang="de-DE" sz="1400" b="1" dirty="0">
                        <a:latin typeface="Century Gothic" panose="020B0502020202020204" pitchFamily="34" charset="0"/>
                      </a:endParaRPr>
                    </a:p>
                  </a:txBody>
                  <a:tcPr marL="180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82141">
                <a:tc>
                  <a:txBody>
                    <a:bodyPr/>
                    <a:lstStyle/>
                    <a:p>
                      <a:r>
                        <a:rPr lang="de-DE" sz="1400" b="1" dirty="0">
                          <a:latin typeface="Century Gothic" panose="020B0502020202020204" pitchFamily="34" charset="0"/>
                        </a:rPr>
                        <a:t>ISA 720 [DE] (</a:t>
                      </a:r>
                      <a:r>
                        <a:rPr lang="de-DE" sz="1400" b="1" dirty="0" err="1">
                          <a:latin typeface="Century Gothic" panose="020B0502020202020204" pitchFamily="34" charset="0"/>
                        </a:rPr>
                        <a:t>Revised</a:t>
                      </a:r>
                      <a:r>
                        <a:rPr lang="de-DE" sz="1400" b="1" dirty="0">
                          <a:latin typeface="Century Gothic" panose="020B0502020202020204" pitchFamily="34" charset="0"/>
                        </a:rPr>
                        <a:t>) </a:t>
                      </a:r>
                    </a:p>
                  </a:txBody>
                  <a:tcPr marL="180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3028021"/>
      </p:ext>
    </p:extLst>
  </p:cSld>
  <p:clrMapOvr>
    <a:masterClrMapping/>
  </p:clrMapOvr>
  <p:transition spd="slow"/>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960FEC2-5A90-4F68-8A13-0F6C7987AACE}"/>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9" name="Textfeld 1">
            <a:extLst>
              <a:ext uri="{FF2B5EF4-FFF2-40B4-BE49-F238E27FC236}">
                <a16:creationId xmlns:a16="http://schemas.microsoft.com/office/drawing/2014/main" id="{FE85B12B-54B5-4D8B-A761-195A2600683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6" name="Rectangle 2">
            <a:extLst>
              <a:ext uri="{FF2B5EF4-FFF2-40B4-BE49-F238E27FC236}">
                <a16:creationId xmlns:a16="http://schemas.microsoft.com/office/drawing/2014/main" id="{D7286F38-94EF-4370-815E-5075478D6F45}"/>
              </a:ext>
            </a:extLst>
          </p:cNvPr>
          <p:cNvSpPr txBox="1">
            <a:spLocks/>
          </p:cNvSpPr>
          <p:nvPr/>
        </p:nvSpPr>
        <p:spPr bwMode="auto">
          <a:xfrm>
            <a:off x="1061448" y="90932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10.4	</a:t>
            </a:r>
            <a:r>
              <a:rPr lang="de-DE" sz="2800" b="1" dirty="0">
                <a:latin typeface="Century Gothic" panose="020B0502020202020204" pitchFamily="34" charset="0"/>
              </a:rPr>
              <a:t>Schrittweise Vorgehensweise bei der Prüfung des Lageberichts </a:t>
            </a:r>
          </a:p>
          <a:p>
            <a:pPr lvl="4">
              <a:spcBef>
                <a:spcPts val="600"/>
              </a:spcBef>
              <a:spcAft>
                <a:spcPts val="600"/>
              </a:spcAft>
              <a:tabLst>
                <a:tab pos="444500" algn="l"/>
              </a:tabLst>
            </a:pPr>
            <a:r>
              <a:rPr lang="de-DE" b="1" dirty="0">
                <a:latin typeface="Century Gothic" panose="020B0502020202020204" pitchFamily="34" charset="0"/>
              </a:rPr>
              <a:t>10.4.1	</a:t>
            </a:r>
            <a:r>
              <a:rPr lang="de-DE" dirty="0">
                <a:latin typeface="Century Gothic" panose="020B0502020202020204" pitchFamily="34" charset="0"/>
              </a:rPr>
              <a:t>Die Planung der Lageberichtsprüfung</a:t>
            </a:r>
          </a:p>
          <a:p>
            <a:pPr lvl="4">
              <a:spcBef>
                <a:spcPts val="600"/>
              </a:spcBef>
              <a:spcAft>
                <a:spcPts val="600"/>
              </a:spcAft>
              <a:tabLst>
                <a:tab pos="444500" algn="l"/>
              </a:tabLst>
            </a:pPr>
            <a:r>
              <a:rPr lang="de-DE" b="1" dirty="0">
                <a:latin typeface="Century Gothic" panose="020B0502020202020204" pitchFamily="34" charset="0"/>
              </a:rPr>
              <a:t>10.4.2	</a:t>
            </a:r>
            <a:r>
              <a:rPr lang="de-DE" dirty="0">
                <a:latin typeface="Century Gothic" panose="020B0502020202020204" pitchFamily="34" charset="0"/>
              </a:rPr>
              <a:t>Überlegungen zur Wesentlichkeit</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10.4.3	</a:t>
            </a:r>
            <a:r>
              <a:rPr lang="de-DE" dirty="0">
                <a:latin typeface="Century Gothic" panose="020B0502020202020204" pitchFamily="34" charset="0"/>
              </a:rPr>
              <a:t>Risiko wesentlich falscher Angaben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10.4.4	</a:t>
            </a:r>
            <a:r>
              <a:rPr lang="de-DE" dirty="0">
                <a:latin typeface="Century Gothic" panose="020B0502020202020204" pitchFamily="34" charset="0"/>
              </a:rPr>
              <a:t>Rahmen auf die festgestellten Risiken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10.4.5	</a:t>
            </a:r>
            <a:r>
              <a:rPr lang="de-DE" dirty="0">
                <a:latin typeface="Century Gothic" panose="020B0502020202020204" pitchFamily="34" charset="0"/>
              </a:rPr>
              <a:t>Prüfungsdurchführung (Vorgehensweise / Prüfungstechnik)</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10.4.6	</a:t>
            </a:r>
            <a:r>
              <a:rPr lang="de-DE" dirty="0">
                <a:latin typeface="Century Gothic" panose="020B0502020202020204" pitchFamily="34" charset="0"/>
              </a:rPr>
              <a:t>Umgang mit den festgestellten falschen Angaben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10.4.7	</a:t>
            </a:r>
            <a:r>
              <a:rPr lang="de-DE" dirty="0">
                <a:latin typeface="Century Gothic" panose="020B0502020202020204" pitchFamily="34" charset="0"/>
              </a:rPr>
              <a:t>Dokumentationsanforderungen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10.4.8	</a:t>
            </a:r>
            <a:r>
              <a:rPr lang="de-DE" dirty="0">
                <a:latin typeface="Century Gothic" panose="020B0502020202020204" pitchFamily="34" charset="0"/>
              </a:rPr>
              <a:t>Prüfungsurteil</a:t>
            </a:r>
            <a:endParaRPr lang="de-DE" b="1" dirty="0">
              <a:latin typeface="Century Gothic" panose="020B0502020202020204" pitchFamily="34" charset="0"/>
            </a:endParaRPr>
          </a:p>
        </p:txBody>
      </p:sp>
    </p:spTree>
  </p:cSld>
  <p:clrMapOvr>
    <a:masterClrMapping/>
  </p:clrMapOvr>
  <p:transition spd="slow"/>
</p:sld>
</file>

<file path=ppt/slides/slide4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FD0CD663-5E29-4D58-937C-0A8F6B6AF9F3}"/>
              </a:ext>
            </a:extLst>
          </p:cNvPr>
          <p:cNvSpPr>
            <a:spLocks noGrp="1"/>
          </p:cNvSpPr>
          <p:nvPr>
            <p:ph idx="4294967295"/>
          </p:nvPr>
        </p:nvSpPr>
        <p:spPr>
          <a:xfrm>
            <a:off x="965144" y="1457008"/>
            <a:ext cx="10801350" cy="4465637"/>
          </a:xfrm>
          <a:prstGeom prst="rect">
            <a:avLst/>
          </a:prstGeom>
        </p:spPr>
        <p:txBody>
          <a:bodyPr/>
          <a:lstStyle/>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1:	Planung der Prüfung des Lageberichts</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2:	Festlegung der Wesentlichkeitsgrenze</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3:	Identifizierung und Beurteilung der Risiken wesentlicher falscher Angaben</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4:	Reaktion auf die beurteilten Risiken</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5:	Prüfungsdurchführung im engeren Sinn</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6:	Beurteilung der festgestellten falschen Angaben</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7:	Dokumentation</a:t>
            </a:r>
          </a:p>
          <a:p>
            <a:pPr defTabSz="419100" eaLnBrk="1" hangingPunct="1">
              <a:lnSpc>
                <a:spcPct val="100000"/>
              </a:lnSpc>
              <a:spcBef>
                <a:spcPts val="600"/>
              </a:spcBef>
              <a:spcAft>
                <a:spcPts val="600"/>
              </a:spcAft>
              <a:tabLst>
                <a:tab pos="895350" algn="l"/>
              </a:tabLst>
            </a:pPr>
            <a:r>
              <a:rPr lang="de-DE" altLang="de-DE" sz="1600" b="1" dirty="0">
                <a:latin typeface="Century Gothic" panose="020B0502020202020204" pitchFamily="34" charset="0"/>
              </a:rPr>
              <a:t>Schritt 8:	Auswirkung auf </a:t>
            </a:r>
            <a:r>
              <a:rPr lang="de-DE" altLang="de-DE" sz="1600" b="1">
                <a:latin typeface="Century Gothic" panose="020B0502020202020204" pitchFamily="34" charset="0"/>
              </a:rPr>
              <a:t>das Prüfungsurteil</a:t>
            </a: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tabLst>
                <a:tab pos="895350" algn="l"/>
              </a:tabLst>
            </a:pPr>
            <a:endParaRPr lang="de-DE" altLang="de-DE" sz="1600" b="1" dirty="0">
              <a:solidFill>
                <a:srgbClr val="C00000"/>
              </a:solidFill>
              <a:latin typeface="Century Gothic" panose="020B0502020202020204" pitchFamily="34" charset="0"/>
            </a:endParaRPr>
          </a:p>
        </p:txBody>
      </p:sp>
      <p:sp>
        <p:nvSpPr>
          <p:cNvPr id="924676" name="Rectangle 2">
            <a:extLst>
              <a:ext uri="{FF2B5EF4-FFF2-40B4-BE49-F238E27FC236}">
                <a16:creationId xmlns:a16="http://schemas.microsoft.com/office/drawing/2014/main" id="{5E9F2D9C-DE6D-43FB-82EA-A9A8BF8840F8}"/>
              </a:ext>
            </a:extLst>
          </p:cNvPr>
          <p:cNvSpPr txBox="1">
            <a:spLocks/>
          </p:cNvSpPr>
          <p:nvPr/>
        </p:nvSpPr>
        <p:spPr bwMode="auto">
          <a:xfrm>
            <a:off x="1055290"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800" b="1" dirty="0">
                <a:solidFill>
                  <a:srgbClr val="00B0F0"/>
                </a:solidFill>
                <a:latin typeface="Century Gothic" panose="020B0502020202020204" pitchFamily="34" charset="0"/>
              </a:rPr>
              <a:t>10.4 Schrittweise Vorgehensweise bei der Prüfung des Lageberichts</a:t>
            </a:r>
          </a:p>
        </p:txBody>
      </p:sp>
      <p:sp>
        <p:nvSpPr>
          <p:cNvPr id="8" name="Textfeld 1">
            <a:extLst>
              <a:ext uri="{FF2B5EF4-FFF2-40B4-BE49-F238E27FC236}">
                <a16:creationId xmlns:a16="http://schemas.microsoft.com/office/drawing/2014/main" id="{919AD264-E490-4F53-A229-99469AD2B71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5" name="Rectangle 3">
            <a:extLst>
              <a:ext uri="{FF2B5EF4-FFF2-40B4-BE49-F238E27FC236}">
                <a16:creationId xmlns:a16="http://schemas.microsoft.com/office/drawing/2014/main" id="{EF4C90E1-CF53-4807-813B-9184C86F28EF}"/>
              </a:ext>
            </a:extLst>
          </p:cNvPr>
          <p:cNvSpPr txBox="1">
            <a:spLocks/>
          </p:cNvSpPr>
          <p:nvPr/>
        </p:nvSpPr>
        <p:spPr>
          <a:xfrm>
            <a:off x="7626456" y="6147016"/>
            <a:ext cx="3528467" cy="261486"/>
          </a:xfrm>
          <a:prstGeom prst="rect">
            <a:avLst/>
          </a:prstGeom>
        </p:spPr>
        <p:txBody>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19100" eaLnBrk="1" hangingPunct="1">
              <a:lnSpc>
                <a:spcPct val="100000"/>
              </a:lnSpc>
              <a:spcBef>
                <a:spcPts val="600"/>
              </a:spcBef>
              <a:spcAft>
                <a:spcPts val="600"/>
              </a:spcAft>
              <a:tabLst>
                <a:tab pos="895350" algn="l"/>
              </a:tabLst>
            </a:pPr>
            <a:r>
              <a:rPr lang="de-DE" altLang="de-DE" sz="1000">
                <a:latin typeface="Century Gothic" panose="020B0502020202020204" pitchFamily="34" charset="0"/>
              </a:rPr>
              <a:t>(Quelle: vgl. IDW LIFE 02.2018, S. 225 ff.)</a:t>
            </a:r>
            <a:endParaRPr lang="de-DE" altLang="de-DE" sz="1000" b="1" dirty="0">
              <a:solidFill>
                <a:srgbClr val="C00000"/>
              </a:solidFill>
              <a:latin typeface="Century Gothic" panose="020B0502020202020204" pitchFamily="34" charset="0"/>
            </a:endParaRPr>
          </a:p>
        </p:txBody>
      </p:sp>
    </p:spTree>
  </p:cSld>
  <p:clrMapOvr>
    <a:masterClrMapping/>
  </p:clrMapOvr>
  <p:transition spd="slow"/>
</p:sld>
</file>

<file path=ppt/slides/slide4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98F45303-026A-4BC9-B47B-1BF3E97D655A}"/>
              </a:ext>
            </a:extLst>
          </p:cNvPr>
          <p:cNvSpPr>
            <a:spLocks noGrp="1" noChangeArrowheads="1"/>
          </p:cNvSpPr>
          <p:nvPr>
            <p:ph idx="4294967295"/>
          </p:nvPr>
        </p:nvSpPr>
        <p:spPr>
          <a:xfrm>
            <a:off x="964000" y="1412875"/>
            <a:ext cx="10791825" cy="2305050"/>
          </a:xfrm>
          <a:prstGeom prst="rect">
            <a:avLst/>
          </a:prstGeom>
        </p:spPr>
        <p:txBody>
          <a:bodyPr/>
          <a:lstStyle/>
          <a:p>
            <a:pPr marL="0" lvl="1" indent="0" defTabSz="419100" eaLnBrk="1" hangingPunct="1">
              <a:lnSpc>
                <a:spcPct val="100000"/>
              </a:lnSpc>
              <a:spcBef>
                <a:spcPts val="600"/>
              </a:spcBef>
              <a:spcAft>
                <a:spcPts val="900"/>
              </a:spcAft>
              <a:buFont typeface="Arial" panose="020B0604020202020204" pitchFamily="34" charset="0"/>
              <a:buNone/>
              <a:tabLst>
                <a:tab pos="1077913" algn="l"/>
              </a:tabLst>
              <a:defRPr/>
            </a:pPr>
            <a:r>
              <a:rPr lang="de-DE" altLang="de-DE" sz="1600" b="1" dirty="0">
                <a:latin typeface="Century Gothic" panose="020B0502020202020204" pitchFamily="34" charset="0"/>
              </a:rPr>
              <a:t>Schritt 1:    	Planung der Prüfung des Lageberichts</a:t>
            </a: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Font typeface="Arial" panose="020B0604020202020204" pitchFamily="34" charset="0"/>
              <a:buNone/>
              <a:tabLst>
                <a:tab pos="1077913" algn="l"/>
              </a:tabLst>
              <a:defRPr/>
            </a:pPr>
            <a:r>
              <a:rPr lang="de-DE" altLang="de-DE" sz="1600" b="1" dirty="0">
                <a:latin typeface="Century Gothic" panose="020B0502020202020204" pitchFamily="34" charset="0"/>
              </a:rPr>
              <a:t>Schritt 1.1:</a:t>
            </a:r>
            <a:r>
              <a:rPr lang="de-DE" altLang="de-DE" sz="1600" dirty="0">
                <a:latin typeface="Century Gothic" panose="020B0502020202020204" pitchFamily="34" charset="0"/>
              </a:rPr>
              <a:t>	Planung ist zu integrieren in die Planung für die gesamte Abschlussprüfung (Tz. 23, A 25)</a:t>
            </a:r>
          </a:p>
          <a:p>
            <a:pPr lvl="4" indent="-179388" defTabSz="419100" eaLnBrk="1" hangingPunct="1">
              <a:lnSpc>
                <a:spcPct val="100000"/>
              </a:lnSpc>
              <a:spcBef>
                <a:spcPts val="0"/>
              </a:spcBef>
              <a:spcAft>
                <a:spcPts val="900"/>
              </a:spcAft>
              <a:tabLst>
                <a:tab pos="984250" algn="l"/>
              </a:tabLst>
              <a:defRPr/>
            </a:pPr>
            <a:r>
              <a:rPr lang="de-DE" altLang="de-DE" sz="1600" dirty="0">
                <a:latin typeface="Century Gothic" panose="020B0502020202020204" pitchFamily="34" charset="0"/>
              </a:rPr>
              <a:t>Hinzuziehen von Prüfungsnachweisen zur Beurteilung der wirtschaftlichen Lage aus der Abschlussprüfung</a:t>
            </a:r>
          </a:p>
          <a:p>
            <a:pPr marL="0" lvl="1" indent="0" defTabSz="419100" eaLnBrk="1" hangingPunct="1">
              <a:lnSpc>
                <a:spcPct val="100000"/>
              </a:lnSpc>
              <a:spcBef>
                <a:spcPts val="600"/>
              </a:spcBef>
              <a:spcAft>
                <a:spcPts val="600"/>
              </a:spcAft>
              <a:buFont typeface="Arial" panose="020B0604020202020204" pitchFamily="34" charset="0"/>
              <a:buNone/>
              <a:tabLst>
                <a:tab pos="1077913" algn="l"/>
              </a:tabLst>
              <a:defRPr/>
            </a:pPr>
            <a:r>
              <a:rPr lang="de-DE" altLang="de-DE" sz="1600" b="1" dirty="0">
                <a:latin typeface="Century Gothic" panose="020B0502020202020204" pitchFamily="34" charset="0"/>
              </a:rPr>
              <a:t>Schritt 1.2:</a:t>
            </a:r>
            <a:r>
              <a:rPr lang="de-DE" altLang="de-DE" sz="1600" dirty="0">
                <a:latin typeface="Century Gothic" panose="020B0502020202020204" pitchFamily="34" charset="0"/>
              </a:rPr>
              <a:t>	Entscheidung: </a:t>
            </a:r>
            <a:r>
              <a:rPr lang="de-DE" altLang="de-DE" sz="1600" b="1" dirty="0">
                <a:solidFill>
                  <a:srgbClr val="00B0F0"/>
                </a:solidFill>
                <a:latin typeface="Century Gothic" panose="020B0502020202020204" pitchFamily="34" charset="0"/>
              </a:rPr>
              <a:t>Umgang mit lageberichtsfremden Angaben</a:t>
            </a:r>
            <a:r>
              <a:rPr lang="de-DE" altLang="de-DE" sz="1600" dirty="0">
                <a:solidFill>
                  <a:srgbClr val="00B0F0"/>
                </a:solidFill>
                <a:latin typeface="Century Gothic" panose="020B0502020202020204" pitchFamily="34" charset="0"/>
              </a:rPr>
              <a:t>:</a:t>
            </a:r>
            <a:r>
              <a:rPr lang="de-DE" altLang="de-DE" sz="1600" dirty="0">
                <a:latin typeface="Century Gothic" panose="020B0502020202020204" pitchFamily="34" charset="0"/>
              </a:rPr>
              <a:t> </a:t>
            </a:r>
          </a:p>
          <a:p>
            <a:pPr marL="171450" lvl="1" indent="-171450"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defRPr/>
            </a:pPr>
            <a:endParaRPr lang="de-DE" altLang="de-DE" sz="1600" b="1" dirty="0">
              <a:solidFill>
                <a:srgbClr val="C00000"/>
              </a:solidFill>
              <a:latin typeface="Century Gothic" panose="020B0502020202020204" pitchFamily="34" charset="0"/>
            </a:endParaRPr>
          </a:p>
        </p:txBody>
      </p:sp>
      <p:sp>
        <p:nvSpPr>
          <p:cNvPr id="926723" name="Textfeld 1">
            <a:extLst>
              <a:ext uri="{FF2B5EF4-FFF2-40B4-BE49-F238E27FC236}">
                <a16:creationId xmlns:a16="http://schemas.microsoft.com/office/drawing/2014/main" id="{CEA0BBA3-9306-4909-BEF8-D97110F8ACC1}"/>
              </a:ext>
            </a:extLst>
          </p:cNvPr>
          <p:cNvSpPr>
            <a:spLocks noChangeArrowheads="1"/>
          </p:cNvSpPr>
          <p:nvPr/>
        </p:nvSpPr>
        <p:spPr bwMode="auto">
          <a:xfrm>
            <a:off x="1343472" y="3713163"/>
            <a:ext cx="4110038" cy="579437"/>
          </a:xfrm>
          <a:prstGeom prst="roundRect">
            <a:avLst>
              <a:gd name="adj" fmla="val 16667"/>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Eindeutig abgegrenzt </a:t>
            </a:r>
            <a:r>
              <a:rPr lang="de-DE" altLang="de-DE">
                <a:solidFill>
                  <a:srgbClr val="000000"/>
                </a:solidFill>
                <a:latin typeface="Century Gothic" panose="020B0502020202020204" pitchFamily="34" charset="0"/>
              </a:rPr>
              <a:t>von lageberichtstypischen Angaben</a:t>
            </a:r>
          </a:p>
        </p:txBody>
      </p:sp>
      <p:sp>
        <p:nvSpPr>
          <p:cNvPr id="926724" name="Textfeld 5">
            <a:extLst>
              <a:ext uri="{FF2B5EF4-FFF2-40B4-BE49-F238E27FC236}">
                <a16:creationId xmlns:a16="http://schemas.microsoft.com/office/drawing/2014/main" id="{D89DE0E1-B7F3-43BF-A55D-10E524049973}"/>
              </a:ext>
            </a:extLst>
          </p:cNvPr>
          <p:cNvSpPr>
            <a:spLocks noChangeArrowheads="1"/>
          </p:cNvSpPr>
          <p:nvPr/>
        </p:nvSpPr>
        <p:spPr bwMode="auto">
          <a:xfrm>
            <a:off x="5990085" y="3713163"/>
            <a:ext cx="4110037" cy="579437"/>
          </a:xfrm>
          <a:prstGeom prst="roundRect">
            <a:avLst>
              <a:gd name="adj" fmla="val 16667"/>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gn="ctr" eaLnBrk="1" hangingPunct="1">
              <a:lnSpc>
                <a:spcPct val="100000"/>
              </a:lnSpc>
              <a:spcBef>
                <a:spcPct val="0"/>
              </a:spcBef>
              <a:buFontTx/>
              <a:buNone/>
            </a:pPr>
            <a:r>
              <a:rPr lang="de-DE" altLang="de-DE" b="1">
                <a:solidFill>
                  <a:srgbClr val="000000"/>
                </a:solidFill>
                <a:latin typeface="Century Gothic" panose="020B0502020202020204" pitchFamily="34" charset="0"/>
              </a:rPr>
              <a:t>Nicht</a:t>
            </a:r>
            <a:r>
              <a:rPr lang="de-DE" altLang="de-DE">
                <a:solidFill>
                  <a:srgbClr val="000000"/>
                </a:solidFill>
                <a:latin typeface="Century Gothic" panose="020B0502020202020204" pitchFamily="34" charset="0"/>
              </a:rPr>
              <a:t> eindeutig </a:t>
            </a:r>
            <a:r>
              <a:rPr lang="de-DE" altLang="de-DE" b="1">
                <a:solidFill>
                  <a:srgbClr val="000000"/>
                </a:solidFill>
                <a:latin typeface="Century Gothic" panose="020B0502020202020204" pitchFamily="34" charset="0"/>
              </a:rPr>
              <a:t>abgegrenzt</a:t>
            </a:r>
            <a:r>
              <a:rPr lang="de-DE" altLang="de-DE">
                <a:solidFill>
                  <a:srgbClr val="000000"/>
                </a:solidFill>
                <a:latin typeface="Century Gothic" panose="020B0502020202020204" pitchFamily="34" charset="0"/>
              </a:rPr>
              <a:t> von lageberichtstypischen Angaben</a:t>
            </a:r>
          </a:p>
        </p:txBody>
      </p:sp>
      <p:sp>
        <p:nvSpPr>
          <p:cNvPr id="926725" name="Textfeld 2">
            <a:extLst>
              <a:ext uri="{FF2B5EF4-FFF2-40B4-BE49-F238E27FC236}">
                <a16:creationId xmlns:a16="http://schemas.microsoft.com/office/drawing/2014/main" id="{56D4FABF-3E24-4DDA-A29C-2198C9FCD709}"/>
              </a:ext>
            </a:extLst>
          </p:cNvPr>
          <p:cNvSpPr txBox="1">
            <a:spLocks noChangeArrowheads="1"/>
          </p:cNvSpPr>
          <p:nvPr/>
        </p:nvSpPr>
        <p:spPr bwMode="auto">
          <a:xfrm>
            <a:off x="1414611" y="4365625"/>
            <a:ext cx="3097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 typeface="Arial" panose="020B0604020202020204" pitchFamily="34" charset="0"/>
              <a:buChar char="•"/>
            </a:pPr>
            <a:r>
              <a:rPr lang="de-DE" altLang="de-DE" dirty="0">
                <a:solidFill>
                  <a:srgbClr val="000000"/>
                </a:solidFill>
                <a:latin typeface="Century Gothic" panose="020B0502020202020204" pitchFamily="34" charset="0"/>
              </a:rPr>
              <a:t>keine Einbeziehung in Prüfung</a:t>
            </a:r>
          </a:p>
          <a:p>
            <a:pPr eaLnBrk="1" hangingPunct="1">
              <a:lnSpc>
                <a:spcPct val="100000"/>
              </a:lnSpc>
              <a:spcBef>
                <a:spcPct val="0"/>
              </a:spcBef>
              <a:buFont typeface="Arial" panose="020B0604020202020204" pitchFamily="34" charset="0"/>
              <a:buChar char="•"/>
            </a:pPr>
            <a:r>
              <a:rPr lang="de-DE" altLang="de-DE" dirty="0">
                <a:solidFill>
                  <a:srgbClr val="000000"/>
                </a:solidFill>
                <a:latin typeface="Century Gothic" panose="020B0502020202020204" pitchFamily="34" charset="0"/>
              </a:rPr>
              <a:t>kritisch lesen (ISA [DE] 720 (</a:t>
            </a:r>
            <a:r>
              <a:rPr lang="de-DE" altLang="de-DE" dirty="0" err="1">
                <a:solidFill>
                  <a:srgbClr val="000000"/>
                </a:solidFill>
                <a:latin typeface="Century Gothic" panose="020B0502020202020204" pitchFamily="34" charset="0"/>
              </a:rPr>
              <a:t>Revised</a:t>
            </a:r>
            <a:r>
              <a:rPr lang="de-DE" altLang="de-DE" dirty="0">
                <a:solidFill>
                  <a:srgbClr val="000000"/>
                </a:solidFill>
                <a:latin typeface="Century Gothic" panose="020B0502020202020204" pitchFamily="34" charset="0"/>
              </a:rPr>
              <a:t>)</a:t>
            </a:r>
            <a:br>
              <a:rPr lang="de-DE" altLang="de-DE" dirty="0">
                <a:solidFill>
                  <a:srgbClr val="000000"/>
                </a:solidFill>
                <a:latin typeface="Century Gothic" panose="020B0502020202020204" pitchFamily="34" charset="0"/>
              </a:rPr>
            </a:br>
            <a:r>
              <a:rPr lang="de-DE" altLang="de-DE" dirty="0">
                <a:solidFill>
                  <a:srgbClr val="000000"/>
                </a:solidFill>
                <a:latin typeface="Century Gothic" panose="020B0502020202020204" pitchFamily="34" charset="0"/>
              </a:rPr>
              <a:t>(Entwurf-DE)</a:t>
            </a:r>
          </a:p>
        </p:txBody>
      </p:sp>
      <p:sp>
        <p:nvSpPr>
          <p:cNvPr id="9" name="Textfeld 8">
            <a:extLst>
              <a:ext uri="{FF2B5EF4-FFF2-40B4-BE49-F238E27FC236}">
                <a16:creationId xmlns:a16="http://schemas.microsoft.com/office/drawing/2014/main" id="{899E42B5-89D1-4D43-B77E-08E0BA065044}"/>
              </a:ext>
            </a:extLst>
          </p:cNvPr>
          <p:cNvSpPr txBox="1"/>
          <p:nvPr/>
        </p:nvSpPr>
        <p:spPr>
          <a:xfrm>
            <a:off x="6061522" y="4365625"/>
            <a:ext cx="4110038" cy="1816100"/>
          </a:xfrm>
          <a:prstGeom prst="rect">
            <a:avLst/>
          </a:prstGeom>
          <a:noFill/>
        </p:spPr>
        <p:txBody>
          <a:bodyPr>
            <a:spAutoFit/>
          </a:bodyPr>
          <a:lstStyle/>
          <a:p>
            <a:pPr eaLnBrk="1" hangingPunct="1">
              <a:defRPr/>
            </a:pPr>
            <a:r>
              <a:rPr lang="de-DE" sz="1400" dirty="0">
                <a:solidFill>
                  <a:prstClr val="black"/>
                </a:solidFill>
                <a:latin typeface="Century Gothic" panose="020B0502020202020204" pitchFamily="34" charset="0"/>
                <a:cs typeface="Arial" charset="0"/>
              </a:rPr>
              <a:t>Abschlussprüfer muss entscheiden, ob er sie prüft:</a:t>
            </a:r>
          </a:p>
          <a:p>
            <a:pPr marL="171450" indent="-171450" eaLnBrk="1" hangingPunct="1">
              <a:buFont typeface="Arial" panose="020B0604020202020204" pitchFamily="34" charset="0"/>
              <a:buChar char="•"/>
              <a:defRPr/>
            </a:pPr>
            <a:r>
              <a:rPr lang="de-DE" sz="1400" dirty="0">
                <a:solidFill>
                  <a:prstClr val="black"/>
                </a:solidFill>
                <a:latin typeface="Century Gothic" panose="020B0502020202020204" pitchFamily="34" charset="0"/>
                <a:cs typeface="Arial" charset="0"/>
              </a:rPr>
              <a:t>wünscht Mandant Einbeziehung (Auftrag)?</a:t>
            </a:r>
          </a:p>
          <a:p>
            <a:pPr marL="171450" indent="-171450" eaLnBrk="1" hangingPunct="1">
              <a:buFont typeface="Arial" panose="020B0604020202020204" pitchFamily="34" charset="0"/>
              <a:buChar char="•"/>
              <a:defRPr/>
            </a:pPr>
            <a:r>
              <a:rPr lang="de-DE" sz="1400" dirty="0">
                <a:solidFill>
                  <a:prstClr val="black"/>
                </a:solidFill>
                <a:latin typeface="Century Gothic" panose="020B0502020202020204" pitchFamily="34" charset="0"/>
                <a:cs typeface="Arial" charset="0"/>
              </a:rPr>
              <a:t>Umfang und Tragweite der Angaben (-&gt; Prüfungsaufwand)</a:t>
            </a:r>
          </a:p>
          <a:p>
            <a:pPr marL="171450" indent="-171450" eaLnBrk="1" hangingPunct="1">
              <a:buFont typeface="Arial" panose="020B0604020202020204" pitchFamily="34" charset="0"/>
              <a:buChar char="•"/>
              <a:defRPr/>
            </a:pPr>
            <a:r>
              <a:rPr lang="de-DE" sz="1400" dirty="0">
                <a:solidFill>
                  <a:prstClr val="black"/>
                </a:solidFill>
                <a:latin typeface="Century Gothic" panose="020B0502020202020204" pitchFamily="34" charset="0"/>
                <a:cs typeface="Arial" charset="0"/>
              </a:rPr>
              <a:t>Bei Nichteinbeziehung: Kritisch lesen (ISA [DE] 720 (</a:t>
            </a:r>
            <a:r>
              <a:rPr lang="de-DE" sz="1400" dirty="0" err="1">
                <a:solidFill>
                  <a:prstClr val="black"/>
                </a:solidFill>
                <a:latin typeface="Century Gothic" panose="020B0502020202020204" pitchFamily="34" charset="0"/>
                <a:cs typeface="Arial" charset="0"/>
              </a:rPr>
              <a:t>Revised</a:t>
            </a:r>
            <a:r>
              <a:rPr lang="de-DE" sz="1400" dirty="0">
                <a:solidFill>
                  <a:prstClr val="black"/>
                </a:solidFill>
                <a:latin typeface="Century Gothic" panose="020B0502020202020204" pitchFamily="34" charset="0"/>
                <a:cs typeface="Arial" charset="0"/>
              </a:rPr>
              <a:t>)</a:t>
            </a:r>
            <a:br>
              <a:rPr lang="de-DE" sz="1400" dirty="0">
                <a:solidFill>
                  <a:prstClr val="black"/>
                </a:solidFill>
                <a:latin typeface="Century Gothic" panose="020B0502020202020204" pitchFamily="34" charset="0"/>
                <a:cs typeface="Arial" charset="0"/>
              </a:rPr>
            </a:br>
            <a:r>
              <a:rPr lang="de-DE" sz="1400" dirty="0">
                <a:solidFill>
                  <a:prstClr val="black"/>
                </a:solidFill>
                <a:latin typeface="Century Gothic" panose="020B0502020202020204" pitchFamily="34" charset="0"/>
                <a:cs typeface="Arial" charset="0"/>
              </a:rPr>
              <a:t>(Entwurf-DE)</a:t>
            </a:r>
          </a:p>
        </p:txBody>
      </p:sp>
      <p:cxnSp>
        <p:nvCxnSpPr>
          <p:cNvPr id="926727" name="Gerade Verbindung mit Pfeil 9">
            <a:extLst>
              <a:ext uri="{FF2B5EF4-FFF2-40B4-BE49-F238E27FC236}">
                <a16:creationId xmlns:a16="http://schemas.microsoft.com/office/drawing/2014/main" id="{4E681C10-6D35-4CB0-A4C6-DB3F87B20622}"/>
              </a:ext>
            </a:extLst>
          </p:cNvPr>
          <p:cNvCxnSpPr>
            <a:cxnSpLocks noChangeShapeType="1"/>
          </p:cNvCxnSpPr>
          <p:nvPr/>
        </p:nvCxnSpPr>
        <p:spPr bwMode="auto">
          <a:xfrm flipH="1">
            <a:off x="3253235" y="3200400"/>
            <a:ext cx="2438400" cy="457200"/>
          </a:xfrm>
          <a:prstGeom prst="straightConnector1">
            <a:avLst/>
          </a:prstGeom>
          <a:noFill/>
          <a:ln w="2540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728" name="Gerade Verbindung mit Pfeil 12">
            <a:extLst>
              <a:ext uri="{FF2B5EF4-FFF2-40B4-BE49-F238E27FC236}">
                <a16:creationId xmlns:a16="http://schemas.microsoft.com/office/drawing/2014/main" id="{A965D7EA-CDC2-42A4-A39E-917466EDE81D}"/>
              </a:ext>
            </a:extLst>
          </p:cNvPr>
          <p:cNvCxnSpPr>
            <a:cxnSpLocks noChangeShapeType="1"/>
          </p:cNvCxnSpPr>
          <p:nvPr/>
        </p:nvCxnSpPr>
        <p:spPr bwMode="auto">
          <a:xfrm>
            <a:off x="5689254" y="3200400"/>
            <a:ext cx="2654300" cy="457200"/>
          </a:xfrm>
          <a:prstGeom prst="straightConnector1">
            <a:avLst/>
          </a:prstGeom>
          <a:noFill/>
          <a:ln w="2540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6730" name="Rectangle 2">
            <a:extLst>
              <a:ext uri="{FF2B5EF4-FFF2-40B4-BE49-F238E27FC236}">
                <a16:creationId xmlns:a16="http://schemas.microsoft.com/office/drawing/2014/main" id="{8A5D927A-27EE-4B0A-8B93-F30902BED4AC}"/>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der Lageberichtsprüfung</a:t>
            </a:r>
          </a:p>
        </p:txBody>
      </p:sp>
      <p:sp>
        <p:nvSpPr>
          <p:cNvPr id="14" name="Textfeld 1">
            <a:extLst>
              <a:ext uri="{FF2B5EF4-FFF2-40B4-BE49-F238E27FC236}">
                <a16:creationId xmlns:a16="http://schemas.microsoft.com/office/drawing/2014/main" id="{AAC765A4-7397-4DCA-BFCD-89C8D89C085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1" name="Rectangle 2">
            <a:extLst>
              <a:ext uri="{FF2B5EF4-FFF2-40B4-BE49-F238E27FC236}">
                <a16:creationId xmlns:a16="http://schemas.microsoft.com/office/drawing/2014/main" id="{F2AA8617-F413-4E0B-B803-37FBF2AF8B31}"/>
              </a:ext>
            </a:extLst>
          </p:cNvPr>
          <p:cNvSpPr txBox="1">
            <a:spLocks/>
          </p:cNvSpPr>
          <p:nvPr/>
        </p:nvSpPr>
        <p:spPr bwMode="auto">
          <a:xfrm>
            <a:off x="1055688" y="1490663"/>
            <a:ext cx="108013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42913" indent="-442913" defTabSz="4191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a:latin typeface="Century Gothic" panose="020B0502020202020204" pitchFamily="34" charset="0"/>
              </a:rPr>
              <a:t>Schritt 1.3:</a:t>
            </a:r>
            <a:endParaRPr lang="de-DE" altLang="de-DE" sz="1600" b="1">
              <a:solidFill>
                <a:srgbClr val="00B0F0"/>
              </a:solidFill>
              <a:latin typeface="Century Gothic" panose="020B0502020202020204" pitchFamily="34" charset="0"/>
            </a:endParaRPr>
          </a:p>
        </p:txBody>
      </p:sp>
      <p:sp>
        <p:nvSpPr>
          <p:cNvPr id="15" name="Textfeld 14">
            <a:extLst>
              <a:ext uri="{FF2B5EF4-FFF2-40B4-BE49-F238E27FC236}">
                <a16:creationId xmlns:a16="http://schemas.microsoft.com/office/drawing/2014/main" id="{4998CBCA-0A17-4CF9-A4AD-80318672E3ED}"/>
              </a:ext>
            </a:extLst>
          </p:cNvPr>
          <p:cNvSpPr txBox="1"/>
          <p:nvPr/>
        </p:nvSpPr>
        <p:spPr>
          <a:xfrm>
            <a:off x="964375" y="1773238"/>
            <a:ext cx="10801350" cy="1938337"/>
          </a:xfrm>
          <a:prstGeom prst="rect">
            <a:avLst/>
          </a:prstGeom>
          <a:noFill/>
        </p:spPr>
        <p:txBody>
          <a:bodyPr>
            <a:spAutoFit/>
          </a:bodyPr>
          <a:lstStyle/>
          <a:p>
            <a:pPr>
              <a:spcBef>
                <a:spcPts val="600"/>
              </a:spcBef>
              <a:spcAft>
                <a:spcPts val="600"/>
              </a:spcAft>
              <a:defRPr/>
            </a:pPr>
            <a:r>
              <a:rPr lang="de-DE" sz="1600" dirty="0">
                <a:solidFill>
                  <a:srgbClr val="000000"/>
                </a:solidFill>
                <a:latin typeface="Century Gothic" panose="020B0502020202020204" pitchFamily="34" charset="0"/>
              </a:rPr>
              <a:t>Im Rahmen der Prüfungsplanung hat der Abschlussprüfer eindeutig festzustellen, ob</a:t>
            </a:r>
          </a:p>
          <a:p>
            <a:pPr marL="285750" indent="-285750">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Typ 1: </a:t>
            </a:r>
            <a:r>
              <a:rPr lang="de-DE" sz="1600" b="1" dirty="0">
                <a:solidFill>
                  <a:srgbClr val="FF0000"/>
                </a:solidFill>
                <a:latin typeface="Century Gothic" panose="020B0502020202020204" pitchFamily="34" charset="0"/>
              </a:rPr>
              <a:t>nicht prüfbare </a:t>
            </a:r>
            <a:r>
              <a:rPr lang="de-DE" sz="1600" dirty="0">
                <a:solidFill>
                  <a:srgbClr val="000000"/>
                </a:solidFill>
                <a:latin typeface="Century Gothic" panose="020B0502020202020204" pitchFamily="34" charset="0"/>
              </a:rPr>
              <a:t>(z. B. „Wir sind die Besten“?)</a:t>
            </a:r>
          </a:p>
          <a:p>
            <a:pPr marL="285750" indent="-285750">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Typ 2: </a:t>
            </a:r>
            <a:r>
              <a:rPr lang="de-DE" sz="1600" b="1" dirty="0">
                <a:solidFill>
                  <a:srgbClr val="FF0000"/>
                </a:solidFill>
                <a:latin typeface="Century Gothic" panose="020B0502020202020204" pitchFamily="34" charset="0"/>
              </a:rPr>
              <a:t>lageberichtsfremde</a:t>
            </a:r>
            <a:r>
              <a:rPr lang="de-DE" sz="1600" b="1" dirty="0">
                <a:solidFill>
                  <a:srgbClr val="000000"/>
                </a:solidFill>
                <a:latin typeface="Century Gothic" panose="020B0502020202020204" pitchFamily="34" charset="0"/>
              </a:rPr>
              <a:t> </a:t>
            </a:r>
            <a:r>
              <a:rPr lang="de-DE" sz="1600" dirty="0">
                <a:solidFill>
                  <a:srgbClr val="000000"/>
                </a:solidFill>
                <a:latin typeface="Century Gothic" panose="020B0502020202020204" pitchFamily="34" charset="0"/>
              </a:rPr>
              <a:t>(z. B. Aussagen über die Wirksamkeit des IKS)</a:t>
            </a:r>
          </a:p>
          <a:p>
            <a:pPr marL="285750" indent="-285750">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Typ 3: </a:t>
            </a:r>
            <a:r>
              <a:rPr lang="de-DE" sz="1600" b="1" dirty="0">
                <a:solidFill>
                  <a:srgbClr val="FF0000"/>
                </a:solidFill>
                <a:latin typeface="Century Gothic" panose="020B0502020202020204" pitchFamily="34" charset="0"/>
              </a:rPr>
              <a:t>nicht prüfungspflichtige </a:t>
            </a:r>
            <a:r>
              <a:rPr lang="de-DE" sz="1600" dirty="0">
                <a:solidFill>
                  <a:srgbClr val="000000"/>
                </a:solidFill>
                <a:latin typeface="Century Gothic" panose="020B0502020202020204" pitchFamily="34" charset="0"/>
              </a:rPr>
              <a:t>lageberichtstypische (z. B. Frauenquote)</a:t>
            </a:r>
          </a:p>
          <a:p>
            <a:pPr>
              <a:spcBef>
                <a:spcPts val="600"/>
              </a:spcBef>
              <a:spcAft>
                <a:spcPts val="600"/>
              </a:spcAft>
              <a:defRPr/>
            </a:pPr>
            <a:r>
              <a:rPr lang="de-DE" sz="1600" dirty="0">
                <a:solidFill>
                  <a:srgbClr val="000000"/>
                </a:solidFill>
                <a:latin typeface="Century Gothic" panose="020B0502020202020204" pitchFamily="34" charset="0"/>
              </a:rPr>
              <a:t>Angaben im Lagebericht enthalten sind. </a:t>
            </a:r>
          </a:p>
        </p:txBody>
      </p:sp>
      <p:sp>
        <p:nvSpPr>
          <p:cNvPr id="9" name="Textfeld 1">
            <a:extLst>
              <a:ext uri="{FF2B5EF4-FFF2-40B4-BE49-F238E27FC236}">
                <a16:creationId xmlns:a16="http://schemas.microsoft.com/office/drawing/2014/main" id="{2C8FC84E-8081-453F-AC0C-4B79F6E2E0C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Rectangle 2">
            <a:extLst>
              <a:ext uri="{FF2B5EF4-FFF2-40B4-BE49-F238E27FC236}">
                <a16:creationId xmlns:a16="http://schemas.microsoft.com/office/drawing/2014/main" id="{2F87D066-F7E1-4286-808E-93086222351D}"/>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a:t>
            </a:r>
            <a:r>
              <a:rPr lang="de-DE" altLang="de-DE" sz="1600" b="1">
                <a:solidFill>
                  <a:srgbClr val="00B0F0"/>
                </a:solidFill>
                <a:latin typeface="Century Gothic" panose="020B0502020202020204" pitchFamily="34" charset="0"/>
              </a:rPr>
              <a:t>der Lageberichtsprüfung;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4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0819" name="Rectangle 2">
            <a:extLst>
              <a:ext uri="{FF2B5EF4-FFF2-40B4-BE49-F238E27FC236}">
                <a16:creationId xmlns:a16="http://schemas.microsoft.com/office/drawing/2014/main" id="{A5FB6262-D967-4588-88AC-2CD6337F0305}"/>
              </a:ext>
            </a:extLst>
          </p:cNvPr>
          <p:cNvSpPr txBox="1">
            <a:spLocks/>
          </p:cNvSpPr>
          <p:nvPr/>
        </p:nvSpPr>
        <p:spPr bwMode="auto">
          <a:xfrm>
            <a:off x="1046925" y="127936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a:latin typeface="Century Gothic" panose="020B0502020202020204" pitchFamily="34" charset="0"/>
              </a:rPr>
              <a:t>Schritt 1.4:</a:t>
            </a:r>
            <a:r>
              <a:rPr lang="de-DE" altLang="de-DE" sz="1600" b="1">
                <a:solidFill>
                  <a:srgbClr val="00B0F0"/>
                </a:solidFill>
                <a:latin typeface="Century Gothic" panose="020B0502020202020204" pitchFamily="34" charset="0"/>
              </a:rPr>
              <a:t> Definition:</a:t>
            </a:r>
            <a:r>
              <a:rPr lang="de-DE" altLang="de-DE" sz="1600">
                <a:solidFill>
                  <a:srgbClr val="00B0F0"/>
                </a:solidFill>
                <a:latin typeface="Century Gothic" panose="020B0502020202020204" pitchFamily="34" charset="0"/>
              </a:rPr>
              <a:t> </a:t>
            </a:r>
            <a:r>
              <a:rPr lang="de-DE" altLang="de-DE" sz="1600" b="1">
                <a:solidFill>
                  <a:srgbClr val="00B0F0"/>
                </a:solidFill>
                <a:latin typeface="Century Gothic" panose="020B0502020202020204" pitchFamily="34" charset="0"/>
              </a:rPr>
              <a:t>Nicht prüfbare Angaben</a:t>
            </a:r>
          </a:p>
        </p:txBody>
      </p:sp>
      <p:sp>
        <p:nvSpPr>
          <p:cNvPr id="716805" name="Rechteck 14">
            <a:extLst>
              <a:ext uri="{FF2B5EF4-FFF2-40B4-BE49-F238E27FC236}">
                <a16:creationId xmlns:a16="http://schemas.microsoft.com/office/drawing/2014/main" id="{80084713-AC7D-4723-A9C9-3511D0C49BA0}"/>
              </a:ext>
            </a:extLst>
          </p:cNvPr>
          <p:cNvSpPr>
            <a:spLocks noChangeArrowheads="1"/>
          </p:cNvSpPr>
          <p:nvPr/>
        </p:nvSpPr>
        <p:spPr bwMode="auto">
          <a:xfrm>
            <a:off x="967550" y="1585812"/>
            <a:ext cx="10871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buFontTx/>
              <a:buNone/>
              <a:defRPr/>
            </a:pPr>
            <a:r>
              <a:rPr lang="de-DE" altLang="de-DE" sz="1600" b="1" dirty="0">
                <a:solidFill>
                  <a:srgbClr val="00B0F0"/>
                </a:solidFill>
                <a:latin typeface="Century Gothic" panose="020B0502020202020204" pitchFamily="34" charset="0"/>
              </a:rPr>
              <a:t>Nicht prüfba</a:t>
            </a:r>
            <a:r>
              <a:rPr lang="de-DE" altLang="de-DE" sz="1600" dirty="0">
                <a:solidFill>
                  <a:srgbClr val="00B0F0"/>
                </a:solidFill>
                <a:latin typeface="Century Gothic" panose="020B0502020202020204" pitchFamily="34" charset="0"/>
              </a:rPr>
              <a:t>r </a:t>
            </a:r>
            <a:r>
              <a:rPr lang="de-DE" altLang="de-DE" sz="1600" dirty="0">
                <a:solidFill>
                  <a:srgbClr val="000000"/>
                </a:solidFill>
                <a:latin typeface="Century Gothic" panose="020B0502020202020204" pitchFamily="34" charset="0"/>
              </a:rPr>
              <a:t>sind </a:t>
            </a:r>
            <a:r>
              <a:rPr lang="de-DE" altLang="de-DE" sz="1600" b="1" dirty="0">
                <a:solidFill>
                  <a:srgbClr val="00B0F0"/>
                </a:solidFill>
                <a:latin typeface="Century Gothic" panose="020B0502020202020204" pitchFamily="34" charset="0"/>
              </a:rPr>
              <a:t>Angaben</a:t>
            </a:r>
            <a:r>
              <a:rPr lang="de-DE" altLang="de-DE" sz="1600" dirty="0">
                <a:solidFill>
                  <a:srgbClr val="000000"/>
                </a:solidFill>
                <a:latin typeface="Century Gothic" panose="020B0502020202020204" pitchFamily="34" charset="0"/>
              </a:rPr>
              <a:t>, die aufgrund der Art der Angaben oder </a:t>
            </a:r>
            <a:r>
              <a:rPr lang="de-DE" altLang="de-DE" sz="1600">
                <a:solidFill>
                  <a:srgbClr val="000000"/>
                </a:solidFill>
                <a:latin typeface="Century Gothic" panose="020B0502020202020204" pitchFamily="34" charset="0"/>
              </a:rPr>
              <a:t>aufgrund </a:t>
            </a:r>
            <a:r>
              <a:rPr lang="de-DE" altLang="de-DE" sz="1600" b="1">
                <a:solidFill>
                  <a:srgbClr val="FF0000"/>
                </a:solidFill>
                <a:latin typeface="Century Gothic" panose="020B0502020202020204" pitchFamily="34" charset="0"/>
              </a:rPr>
              <a:t>fehlender</a:t>
            </a:r>
            <a:br>
              <a:rPr lang="de-DE" altLang="de-DE" sz="1600" b="1">
                <a:solidFill>
                  <a:srgbClr val="FF0000"/>
                </a:solidFill>
                <a:latin typeface="Century Gothic" panose="020B0502020202020204" pitchFamily="34" charset="0"/>
              </a:rPr>
            </a:br>
            <a:r>
              <a:rPr lang="de-DE" altLang="de-DE" sz="1600" b="1">
                <a:solidFill>
                  <a:srgbClr val="FF0000"/>
                </a:solidFill>
                <a:latin typeface="Century Gothic" panose="020B0502020202020204" pitchFamily="34" charset="0"/>
              </a:rPr>
              <a:t>geeigneter </a:t>
            </a:r>
            <a:r>
              <a:rPr lang="de-DE" altLang="de-DE" sz="1600" b="1" dirty="0">
                <a:solidFill>
                  <a:srgbClr val="FF0000"/>
                </a:solidFill>
                <a:latin typeface="Century Gothic" panose="020B0502020202020204" pitchFamily="34" charset="0"/>
              </a:rPr>
              <a:t>Kriterien</a:t>
            </a:r>
            <a:r>
              <a:rPr lang="de-DE" altLang="de-DE" sz="1600" dirty="0">
                <a:solidFill>
                  <a:srgbClr val="FF0000"/>
                </a:solidFill>
                <a:latin typeface="Century Gothic" panose="020B0502020202020204" pitchFamily="34" charset="0"/>
              </a:rPr>
              <a:t> </a:t>
            </a:r>
            <a:r>
              <a:rPr lang="de-DE" altLang="de-DE" sz="1600" dirty="0">
                <a:solidFill>
                  <a:srgbClr val="000000"/>
                </a:solidFill>
                <a:latin typeface="Century Gothic" panose="020B0502020202020204" pitchFamily="34" charset="0"/>
              </a:rPr>
              <a:t>nicht zu beurteilen sind.</a:t>
            </a:r>
          </a:p>
          <a:p>
            <a:pPr eaLnBrk="1" hangingPunct="1">
              <a:lnSpc>
                <a:spcPct val="100000"/>
              </a:lnSpc>
              <a:spcBef>
                <a:spcPts val="600"/>
              </a:spcBef>
              <a:spcAft>
                <a:spcPts val="600"/>
              </a:spcAft>
              <a:defRPr/>
            </a:pPr>
            <a:r>
              <a:rPr lang="de-DE" altLang="de-DE" sz="1600" dirty="0">
                <a:solidFill>
                  <a:srgbClr val="000000"/>
                </a:solidFill>
                <a:latin typeface="Century Gothic" panose="020B0502020202020204" pitchFamily="34" charset="0"/>
              </a:rPr>
              <a:t>Merkmale für </a:t>
            </a:r>
            <a:r>
              <a:rPr lang="de-DE" altLang="de-DE" sz="1600" b="1" dirty="0">
                <a:solidFill>
                  <a:srgbClr val="00B0F0"/>
                </a:solidFill>
                <a:latin typeface="Century Gothic" panose="020B0502020202020204" pitchFamily="34" charset="0"/>
              </a:rPr>
              <a:t>geeignete Kriterien</a:t>
            </a:r>
            <a:r>
              <a:rPr lang="de-DE" altLang="de-DE" sz="1600" dirty="0">
                <a:solidFill>
                  <a:srgbClr val="000000"/>
                </a:solidFill>
                <a:latin typeface="Century Gothic" panose="020B0502020202020204" pitchFamily="34" charset="0"/>
              </a:rPr>
              <a:t>:</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Relevanz für die Entscheidungsfindung: </a:t>
            </a:r>
            <a:r>
              <a:rPr lang="de-DE" altLang="de-DE" sz="1600" b="1" dirty="0">
                <a:solidFill>
                  <a:srgbClr val="00B0F0"/>
                </a:solidFill>
                <a:latin typeface="Century Gothic" panose="020B0502020202020204" pitchFamily="34" charset="0"/>
              </a:rPr>
              <a:t>Ist die Angabe entbehrlich?</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Vollständigkeit der relevanten Faktoren: </a:t>
            </a:r>
            <a:r>
              <a:rPr lang="de-DE" altLang="de-DE" sz="1600" b="1" dirty="0">
                <a:solidFill>
                  <a:srgbClr val="00B0F0"/>
                </a:solidFill>
                <a:latin typeface="Century Gothic" panose="020B0502020202020204" pitchFamily="34" charset="0"/>
              </a:rPr>
              <a:t>Ist die Aussage abschließend?</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Verlässlichkeit: </a:t>
            </a:r>
            <a:r>
              <a:rPr lang="de-DE" altLang="de-DE" sz="1600" b="1" dirty="0">
                <a:solidFill>
                  <a:srgbClr val="00B0F0"/>
                </a:solidFill>
                <a:latin typeface="Century Gothic" panose="020B0502020202020204" pitchFamily="34" charset="0"/>
              </a:rPr>
              <a:t>Kann die Angabe objektiv beurteilt werden?</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Neutralität: </a:t>
            </a:r>
            <a:r>
              <a:rPr lang="de-DE" altLang="de-DE" sz="1600" b="1" dirty="0">
                <a:solidFill>
                  <a:srgbClr val="00B0F0"/>
                </a:solidFill>
                <a:latin typeface="Century Gothic" panose="020B0502020202020204" pitchFamily="34" charset="0"/>
              </a:rPr>
              <a:t>Ist die Angabe wertungsfrei?</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Verständlichkeit für die Adressaten: </a:t>
            </a:r>
            <a:r>
              <a:rPr lang="de-DE" altLang="de-DE" sz="1600" b="1" dirty="0">
                <a:solidFill>
                  <a:srgbClr val="00B0F0"/>
                </a:solidFill>
                <a:latin typeface="Century Gothic" panose="020B0502020202020204" pitchFamily="34" charset="0"/>
              </a:rPr>
              <a:t>Versteht der Adressat die Angabe eindeutig?</a:t>
            </a:r>
          </a:p>
          <a:p>
            <a:pPr eaLnBrk="1" hangingPunct="1">
              <a:lnSpc>
                <a:spcPct val="100000"/>
              </a:lnSpc>
              <a:spcBef>
                <a:spcPts val="600"/>
              </a:spcBef>
              <a:spcAft>
                <a:spcPts val="600"/>
              </a:spcAft>
              <a:defRPr/>
            </a:pPr>
            <a:r>
              <a:rPr lang="de-DE" altLang="de-DE" sz="1600" dirty="0">
                <a:solidFill>
                  <a:srgbClr val="000000"/>
                </a:solidFill>
                <a:latin typeface="Century Gothic" panose="020B0502020202020204" pitchFamily="34" charset="0"/>
              </a:rPr>
              <a:t>Beispiele für nicht nachprüfbare Angaben sind:</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Einschätzungen aufgrund von persönlichen Erfahrungen</a:t>
            </a:r>
          </a:p>
          <a:p>
            <a:pPr marL="180975" indent="-180975" eaLnBrk="1" hangingPunct="1">
              <a:lnSpc>
                <a:spcPct val="100000"/>
              </a:lnSpc>
              <a:spcBef>
                <a:spcPts val="600"/>
              </a:spcBef>
              <a:spcAft>
                <a:spcPts val="600"/>
              </a:spcAft>
              <a:buFont typeface="Arial" panose="020B0604020202020204" pitchFamily="34" charset="0"/>
              <a:buChar char="•"/>
              <a:defRPr/>
            </a:pPr>
            <a:r>
              <a:rPr lang="de-DE" altLang="de-DE" sz="1600" dirty="0">
                <a:solidFill>
                  <a:srgbClr val="000000"/>
                </a:solidFill>
                <a:latin typeface="Century Gothic" panose="020B0502020202020204" pitchFamily="34" charset="0"/>
              </a:rPr>
              <a:t>selbstlobende Werbeaussagen</a:t>
            </a:r>
          </a:p>
          <a:p>
            <a:pPr eaLnBrk="1" hangingPunct="1">
              <a:lnSpc>
                <a:spcPct val="100000"/>
              </a:lnSpc>
              <a:spcBef>
                <a:spcPts val="600"/>
              </a:spcBef>
              <a:spcAft>
                <a:spcPts val="600"/>
              </a:spcAft>
              <a:buFontTx/>
              <a:buNone/>
              <a:defRPr/>
            </a:pPr>
            <a:r>
              <a:rPr lang="de-DE" altLang="de-DE" sz="1600" b="1" dirty="0">
                <a:solidFill>
                  <a:srgbClr val="FF0000"/>
                </a:solidFill>
                <a:latin typeface="Century Gothic" panose="020B0502020202020204" pitchFamily="34" charset="0"/>
              </a:rPr>
              <a:t>Fazit:</a:t>
            </a:r>
            <a:r>
              <a:rPr lang="de-DE" altLang="de-DE" sz="1600" dirty="0">
                <a:solidFill>
                  <a:srgbClr val="FF0000"/>
                </a:solidFill>
                <a:latin typeface="Century Gothic" panose="020B0502020202020204" pitchFamily="34" charset="0"/>
              </a:rPr>
              <a:t> </a:t>
            </a:r>
            <a:r>
              <a:rPr lang="de-DE" altLang="de-DE" sz="1600" dirty="0">
                <a:solidFill>
                  <a:srgbClr val="000000"/>
                </a:solidFill>
                <a:latin typeface="Century Gothic" panose="020B0502020202020204" pitchFamily="34" charset="0"/>
              </a:rPr>
              <a:t>Nicht prüfbare Angaben im Lagebericht können</a:t>
            </a:r>
            <a:r>
              <a:rPr lang="de-DE" altLang="de-DE" sz="1600" b="1" dirty="0">
                <a:solidFill>
                  <a:srgbClr val="000000"/>
                </a:solidFill>
                <a:latin typeface="Century Gothic" panose="020B0502020202020204" pitchFamily="34" charset="0"/>
              </a:rPr>
              <a:t> </a:t>
            </a:r>
            <a:r>
              <a:rPr lang="de-DE" altLang="de-DE" sz="1600" b="1" dirty="0">
                <a:solidFill>
                  <a:srgbClr val="FF0000"/>
                </a:solidFill>
                <a:latin typeface="Century Gothic" panose="020B0502020202020204" pitchFamily="34" charset="0"/>
              </a:rPr>
              <a:t>nicht</a:t>
            </a:r>
            <a:r>
              <a:rPr lang="de-DE" altLang="de-DE" sz="1600" dirty="0">
                <a:solidFill>
                  <a:srgbClr val="000000"/>
                </a:solidFill>
                <a:latin typeface="Century Gothic" panose="020B0502020202020204" pitchFamily="34" charset="0"/>
              </a:rPr>
              <a:t> in die </a:t>
            </a:r>
            <a:r>
              <a:rPr lang="de-DE" altLang="de-DE" sz="1600">
                <a:solidFill>
                  <a:srgbClr val="000000"/>
                </a:solidFill>
                <a:latin typeface="Century Gothic" panose="020B0502020202020204" pitchFamily="34" charset="0"/>
              </a:rPr>
              <a:t>inhaltliche Prüfung</a:t>
            </a:r>
            <a:br>
              <a:rPr lang="de-DE" altLang="de-DE" sz="1600">
                <a:solidFill>
                  <a:srgbClr val="000000"/>
                </a:solidFill>
                <a:latin typeface="Century Gothic" panose="020B0502020202020204" pitchFamily="34" charset="0"/>
              </a:rPr>
            </a:br>
            <a:r>
              <a:rPr lang="de-DE" altLang="de-DE" sz="1600">
                <a:solidFill>
                  <a:srgbClr val="000000"/>
                </a:solidFill>
                <a:latin typeface="Century Gothic" panose="020B0502020202020204" pitchFamily="34" charset="0"/>
              </a:rPr>
              <a:t>einbezogen </a:t>
            </a:r>
            <a:r>
              <a:rPr lang="de-DE" altLang="de-DE" sz="1600" dirty="0">
                <a:solidFill>
                  <a:srgbClr val="000000"/>
                </a:solidFill>
                <a:latin typeface="Century Gothic" panose="020B0502020202020204" pitchFamily="34" charset="0"/>
              </a:rPr>
              <a:t>werden.</a:t>
            </a:r>
          </a:p>
        </p:txBody>
      </p:sp>
      <p:sp>
        <p:nvSpPr>
          <p:cNvPr id="930822" name="Rectangle 2">
            <a:extLst>
              <a:ext uri="{FF2B5EF4-FFF2-40B4-BE49-F238E27FC236}">
                <a16:creationId xmlns:a16="http://schemas.microsoft.com/office/drawing/2014/main" id="{86E5D90B-E265-4FD3-8957-7997FB25D388}"/>
              </a:ext>
            </a:extLst>
          </p:cNvPr>
          <p:cNvSpPr txBox="1">
            <a:spLocks/>
          </p:cNvSpPr>
          <p:nvPr/>
        </p:nvSpPr>
        <p:spPr bwMode="auto">
          <a:xfrm>
            <a:off x="1055440" y="86492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der Lageberichtsprüfung; Forts.</a:t>
            </a:r>
          </a:p>
        </p:txBody>
      </p:sp>
      <p:sp>
        <p:nvSpPr>
          <p:cNvPr id="9" name="Textfeld 1">
            <a:extLst>
              <a:ext uri="{FF2B5EF4-FFF2-40B4-BE49-F238E27FC236}">
                <a16:creationId xmlns:a16="http://schemas.microsoft.com/office/drawing/2014/main" id="{226E765B-035C-4713-897C-DCE2F1B2D4F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5FDF14E9-6267-4D1C-823D-3CB51A3D228B}"/>
              </a:ext>
            </a:extLst>
          </p:cNvPr>
          <p:cNvSpPr txBox="1"/>
          <p:nvPr/>
        </p:nvSpPr>
        <p:spPr>
          <a:xfrm>
            <a:off x="993775" y="1433513"/>
            <a:ext cx="10790238" cy="3878262"/>
          </a:xfrm>
          <a:prstGeom prst="rect">
            <a:avLst/>
          </a:prstGeom>
          <a:noFill/>
        </p:spPr>
        <p:txBody>
          <a:bodyPr>
            <a:spAutoFit/>
          </a:bodyPr>
          <a:lstStyle/>
          <a:p>
            <a:pPr defTabSz="619125">
              <a:spcBef>
                <a:spcPts val="600"/>
              </a:spcBef>
              <a:spcAft>
                <a:spcPts val="600"/>
              </a:spcAft>
              <a:defRPr/>
            </a:pPr>
            <a:r>
              <a:rPr lang="de-DE" sz="1600" b="1" dirty="0">
                <a:latin typeface="Century Gothic" panose="020B0502020202020204" pitchFamily="34" charset="0"/>
              </a:rPr>
              <a:t>Typ 1: Nicht prüfbare Angaben</a:t>
            </a:r>
          </a:p>
          <a:p>
            <a:pPr marL="285750" indent="-285750">
              <a:spcBef>
                <a:spcPts val="600"/>
              </a:spcBef>
              <a:spcAft>
                <a:spcPts val="600"/>
              </a:spcAft>
              <a:buFont typeface="Arial" panose="020B0604020202020204" pitchFamily="34" charset="0"/>
              <a:buChar char="•"/>
              <a:defRPr/>
            </a:pPr>
            <a:r>
              <a:rPr lang="de-DE" sz="1600" dirty="0">
                <a:latin typeface="Century Gothic" panose="020B0502020202020204" pitchFamily="34" charset="0"/>
              </a:rPr>
              <a:t>Im Fall der Identifizierung von </a:t>
            </a:r>
            <a:r>
              <a:rPr lang="de-DE" sz="1600" b="1" dirty="0">
                <a:solidFill>
                  <a:srgbClr val="FF0000"/>
                </a:solidFill>
                <a:latin typeface="Century Gothic" panose="020B0502020202020204" pitchFamily="34" charset="0"/>
              </a:rPr>
              <a:t>nicht prüfbaren Angaben </a:t>
            </a:r>
            <a:r>
              <a:rPr lang="de-DE" sz="1600" dirty="0">
                <a:latin typeface="Century Gothic" panose="020B0502020202020204" pitchFamily="34" charset="0"/>
              </a:rPr>
              <a:t>hat der Abschlussprüfer </a:t>
            </a:r>
            <a:r>
              <a:rPr lang="de-DE" sz="1600">
                <a:latin typeface="Century Gothic" panose="020B0502020202020204" pitchFamily="34" charset="0"/>
              </a:rPr>
              <a:t>den Mandanten</a:t>
            </a:r>
            <a:br>
              <a:rPr lang="de-DE" sz="1600">
                <a:latin typeface="Century Gothic" panose="020B0502020202020204" pitchFamily="34" charset="0"/>
              </a:rPr>
            </a:br>
            <a:r>
              <a:rPr lang="de-DE" sz="1600">
                <a:latin typeface="Century Gothic" panose="020B0502020202020204" pitchFamily="34" charset="0"/>
              </a:rPr>
              <a:t>zu </a:t>
            </a:r>
            <a:r>
              <a:rPr lang="de-DE" sz="1600" dirty="0">
                <a:latin typeface="Century Gothic" panose="020B0502020202020204" pitchFamily="34" charset="0"/>
              </a:rPr>
              <a:t>bitten, die Angaben entweder</a:t>
            </a:r>
          </a:p>
          <a:p>
            <a:pPr marL="742950" lvl="1" indent="-285750">
              <a:spcBef>
                <a:spcPts val="600"/>
              </a:spcBef>
              <a:spcAft>
                <a:spcPts val="600"/>
              </a:spcAft>
              <a:buClr>
                <a:srgbClr val="00B0F0"/>
              </a:buClr>
              <a:buFont typeface="Arial" panose="020B0604020202020204" pitchFamily="34" charset="0"/>
              <a:buChar char="•"/>
              <a:defRPr/>
            </a:pPr>
            <a:r>
              <a:rPr lang="de-DE" sz="1600" b="1" dirty="0">
                <a:solidFill>
                  <a:srgbClr val="00B0F0"/>
                </a:solidFill>
                <a:latin typeface="Century Gothic" panose="020B0502020202020204" pitchFamily="34" charset="0"/>
              </a:rPr>
              <a:t>so abzuändern, dass sie prüfbar werden oder</a:t>
            </a:r>
          </a:p>
          <a:p>
            <a:pPr marL="742950" lvl="1" indent="-285750">
              <a:spcBef>
                <a:spcPts val="600"/>
              </a:spcBef>
              <a:spcAft>
                <a:spcPts val="600"/>
              </a:spcAft>
              <a:buClr>
                <a:srgbClr val="00B0F0"/>
              </a:buClr>
              <a:buFont typeface="Arial" panose="020B0604020202020204" pitchFamily="34" charset="0"/>
              <a:buChar char="•"/>
              <a:defRPr/>
            </a:pPr>
            <a:r>
              <a:rPr lang="de-DE" sz="1600" b="1" dirty="0">
                <a:solidFill>
                  <a:srgbClr val="00B0F0"/>
                </a:solidFill>
                <a:latin typeface="Century Gothic" panose="020B0502020202020204" pitchFamily="34" charset="0"/>
              </a:rPr>
              <a:t>auf sie ganz zu verzichten</a:t>
            </a:r>
            <a:r>
              <a:rPr lang="de-DE" sz="1600" dirty="0">
                <a:latin typeface="Century Gothic" panose="020B0502020202020204" pitchFamily="34" charset="0"/>
              </a:rPr>
              <a:t>. </a:t>
            </a:r>
          </a:p>
          <a:p>
            <a:pPr marL="285750" indent="-285750">
              <a:spcBef>
                <a:spcPts val="600"/>
              </a:spcBef>
              <a:spcAft>
                <a:spcPts val="600"/>
              </a:spcAft>
              <a:buFont typeface="Arial" panose="020B0604020202020204" pitchFamily="34" charset="0"/>
              <a:buChar char="•"/>
              <a:defRPr/>
            </a:pPr>
            <a:r>
              <a:rPr lang="de-DE" sz="1600" dirty="0">
                <a:latin typeface="Century Gothic" panose="020B0502020202020204" pitchFamily="34" charset="0"/>
              </a:rPr>
              <a:t>Ist der Mandant dazu nicht bereit, </a:t>
            </a:r>
            <a:r>
              <a:rPr lang="de-DE" sz="1600" b="1" dirty="0">
                <a:solidFill>
                  <a:srgbClr val="FF0000"/>
                </a:solidFill>
                <a:latin typeface="Century Gothic" panose="020B0502020202020204" pitchFamily="34" charset="0"/>
              </a:rPr>
              <a:t>ist er auf mögliche Konsequenzen </a:t>
            </a:r>
            <a:r>
              <a:rPr lang="de-DE" sz="1600" dirty="0">
                <a:latin typeface="Century Gothic" panose="020B0502020202020204" pitchFamily="34" charset="0"/>
              </a:rPr>
              <a:t>dieser Angaben für den Bestätigungsvermerk </a:t>
            </a:r>
            <a:r>
              <a:rPr lang="de-DE" sz="1600" b="1" dirty="0">
                <a:solidFill>
                  <a:srgbClr val="FF0000"/>
                </a:solidFill>
                <a:latin typeface="Century Gothic" panose="020B0502020202020204" pitchFamily="34" charset="0"/>
              </a:rPr>
              <a:t>hinzuweisen</a:t>
            </a:r>
            <a:r>
              <a:rPr lang="de-DE" sz="1600" b="1" dirty="0">
                <a:latin typeface="Century Gothic" panose="020B0502020202020204" pitchFamily="34" charset="0"/>
              </a:rPr>
              <a:t>.</a:t>
            </a:r>
          </a:p>
          <a:p>
            <a:pPr marL="285750" indent="-285750">
              <a:spcBef>
                <a:spcPts val="600"/>
              </a:spcBef>
              <a:spcAft>
                <a:spcPts val="600"/>
              </a:spcAft>
              <a:buFont typeface="Arial" panose="020B0604020202020204" pitchFamily="34" charset="0"/>
              <a:buChar char="•"/>
              <a:defRPr/>
            </a:pPr>
            <a:r>
              <a:rPr lang="de-DE" sz="1600" dirty="0">
                <a:latin typeface="Century Gothic" panose="020B0502020202020204" pitchFamily="34" charset="0"/>
              </a:rPr>
              <a:t>Eine Änderung im Aufbau der Darstellung des Lageberichts sollte schon alleine wegen der</a:t>
            </a:r>
            <a:r>
              <a:rPr lang="de-DE" sz="1600" b="1" dirty="0">
                <a:latin typeface="Century Gothic" panose="020B0502020202020204" pitchFamily="34" charset="0"/>
              </a:rPr>
              <a:t> </a:t>
            </a:r>
            <a:r>
              <a:rPr lang="de-DE" sz="1600" b="1" dirty="0">
                <a:solidFill>
                  <a:srgbClr val="00B0F0"/>
                </a:solidFill>
                <a:latin typeface="Century Gothic" panose="020B0502020202020204" pitchFamily="34" charset="0"/>
              </a:rPr>
              <a:t>Darstellungsstetigkeit </a:t>
            </a:r>
            <a:r>
              <a:rPr lang="de-DE" sz="1600" dirty="0">
                <a:latin typeface="Century Gothic" panose="020B0502020202020204" pitchFamily="34" charset="0"/>
              </a:rPr>
              <a:t>nicht erfolgen.</a:t>
            </a:r>
          </a:p>
          <a:p>
            <a:pPr>
              <a:spcBef>
                <a:spcPts val="600"/>
              </a:spcBef>
              <a:spcAft>
                <a:spcPts val="600"/>
              </a:spcAft>
              <a:defRPr/>
            </a:pPr>
            <a:endParaRPr lang="de-DE" sz="1600" dirty="0">
              <a:latin typeface="Century Gothic" panose="020B0502020202020204" pitchFamily="34" charset="0"/>
            </a:endParaRPr>
          </a:p>
          <a:p>
            <a:pPr>
              <a:spcBef>
                <a:spcPts val="600"/>
              </a:spcBef>
              <a:spcAft>
                <a:spcPts val="600"/>
              </a:spcAft>
              <a:defRPr/>
            </a:pPr>
            <a:r>
              <a:rPr lang="en-US" sz="1400" dirty="0" err="1">
                <a:latin typeface="Century Gothic" panose="020B0502020202020204" pitchFamily="34" charset="0"/>
              </a:rPr>
              <a:t>Vgl</a:t>
            </a:r>
            <a:r>
              <a:rPr lang="en-US" sz="1400" dirty="0">
                <a:latin typeface="Century Gothic" panose="020B0502020202020204" pitchFamily="34" charset="0"/>
              </a:rPr>
              <a:t>. </a:t>
            </a:r>
            <a:r>
              <a:rPr lang="de-DE" altLang="de-DE" sz="1400" dirty="0">
                <a:latin typeface="Century Gothic" panose="020B0502020202020204" pitchFamily="34" charset="0"/>
              </a:rPr>
              <a:t>IDW PS 350 n.F. (10.2021)</a:t>
            </a:r>
            <a:r>
              <a:rPr lang="en-US" sz="1400" dirty="0">
                <a:latin typeface="Century Gothic" panose="020B0502020202020204" pitchFamily="34" charset="0"/>
              </a:rPr>
              <a:t>, </a:t>
            </a:r>
            <a:r>
              <a:rPr lang="en-US" sz="1400" dirty="0" err="1">
                <a:latin typeface="Century Gothic" panose="020B0502020202020204" pitchFamily="34" charset="0"/>
              </a:rPr>
              <a:t>Tz</a:t>
            </a:r>
            <a:r>
              <a:rPr lang="en-US" sz="1400" dirty="0">
                <a:latin typeface="Century Gothic" panose="020B0502020202020204" pitchFamily="34" charset="0"/>
              </a:rPr>
              <a:t>. 27</a:t>
            </a:r>
            <a:endParaRPr lang="de-DE" sz="1400" dirty="0">
              <a:solidFill>
                <a:srgbClr val="00B0F0"/>
              </a:solidFill>
              <a:latin typeface="Century Gothic" panose="020B0502020202020204" pitchFamily="34" charset="0"/>
            </a:endParaRPr>
          </a:p>
        </p:txBody>
      </p:sp>
      <p:sp>
        <p:nvSpPr>
          <p:cNvPr id="10" name="Textfeld 1">
            <a:extLst>
              <a:ext uri="{FF2B5EF4-FFF2-40B4-BE49-F238E27FC236}">
                <a16:creationId xmlns:a16="http://schemas.microsoft.com/office/drawing/2014/main" id="{7B2AC686-8CC9-477D-BCF5-C42C2829121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Rectangle 2">
            <a:extLst>
              <a:ext uri="{FF2B5EF4-FFF2-40B4-BE49-F238E27FC236}">
                <a16:creationId xmlns:a16="http://schemas.microsoft.com/office/drawing/2014/main" id="{02A2CAF2-BAD6-4D7F-A4C0-07A91805AB98}"/>
              </a:ext>
            </a:extLst>
          </p:cNvPr>
          <p:cNvSpPr txBox="1">
            <a:spLocks/>
          </p:cNvSpPr>
          <p:nvPr/>
        </p:nvSpPr>
        <p:spPr bwMode="auto">
          <a:xfrm>
            <a:off x="105544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der Lageberichtsprüfung; Forts.</a:t>
            </a:r>
          </a:p>
        </p:txBody>
      </p:sp>
    </p:spTree>
  </p:cSld>
  <p:clrMapOvr>
    <a:masterClrMapping/>
  </p:clrMapOvr>
  <p:transition spd="slow"/>
</p:sld>
</file>

<file path=ppt/slides/slide4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DC879903-3B90-4D55-BEEB-54D679C7804E}"/>
              </a:ext>
            </a:extLst>
          </p:cNvPr>
          <p:cNvSpPr>
            <a:spLocks noGrp="1" noChangeArrowheads="1"/>
          </p:cNvSpPr>
          <p:nvPr>
            <p:ph idx="4294967295"/>
          </p:nvPr>
        </p:nvSpPr>
        <p:spPr>
          <a:xfrm>
            <a:off x="965144" y="1484313"/>
            <a:ext cx="10936287" cy="3600450"/>
          </a:xfrm>
          <a:prstGeom prst="rect">
            <a:avLst/>
          </a:prstGeom>
        </p:spPr>
        <p:txBody>
          <a:bodyPr/>
          <a:lstStyle/>
          <a:p>
            <a:pPr defTabSz="419100" eaLnBrk="1" hangingPunct="1">
              <a:lnSpc>
                <a:spcPct val="100000"/>
              </a:lnSpc>
              <a:spcBef>
                <a:spcPts val="600"/>
              </a:spcBef>
              <a:spcAft>
                <a:spcPts val="600"/>
              </a:spcAft>
              <a:tabLst>
                <a:tab pos="1073150" algn="l"/>
              </a:tabLst>
              <a:defRPr/>
            </a:pPr>
            <a:r>
              <a:rPr lang="de-DE" altLang="de-DE" sz="1600" b="1" dirty="0">
                <a:latin typeface="Century Gothic" panose="020B0502020202020204" pitchFamily="34" charset="0"/>
              </a:rPr>
              <a:t>Schritt 1.5:</a:t>
            </a:r>
            <a:r>
              <a:rPr lang="de-DE" altLang="de-DE" sz="1600" dirty="0">
                <a:latin typeface="Century Gothic" panose="020B0502020202020204" pitchFamily="34" charset="0"/>
              </a:rPr>
              <a:t> 	</a:t>
            </a:r>
            <a:r>
              <a:rPr lang="de-DE" altLang="de-DE" sz="1600" b="1" dirty="0">
                <a:solidFill>
                  <a:srgbClr val="00B0F0"/>
                </a:solidFill>
                <a:latin typeface="Century Gothic" panose="020B0502020202020204" pitchFamily="34" charset="0"/>
              </a:rPr>
              <a:t>Definition lageberichtsfremde Angaben (IDW PS 350 n.F. (10.2021), Tz. 20 Buchst. k)</a:t>
            </a:r>
          </a:p>
          <a:p>
            <a:pPr marL="1341438" lvl="4"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weder nach § 289, 289a oder 315 HGB vorgeschrieben, noch von DRS 20 gefordert</a:t>
            </a:r>
          </a:p>
          <a:p>
            <a:pPr marL="1341438" lvl="4" indent="-268288" defTabSz="419100" eaLnBrk="1" hangingPunct="1">
              <a:lnSpc>
                <a:spcPct val="100000"/>
              </a:lnSpc>
              <a:spcBef>
                <a:spcPts val="600"/>
              </a:spcBef>
              <a:spcAft>
                <a:spcPts val="600"/>
              </a:spcAft>
              <a:buClr>
                <a:schemeClr val="tx1"/>
              </a:buClr>
              <a:tabLst>
                <a:tab pos="1076325" algn="l"/>
              </a:tabLst>
              <a:defRPr/>
            </a:pPr>
            <a:r>
              <a:rPr lang="de-DE" altLang="de-DE" sz="1600" b="1" dirty="0">
                <a:solidFill>
                  <a:srgbClr val="00B0F0"/>
                </a:solidFill>
                <a:latin typeface="Century Gothic" panose="020B0502020202020204" pitchFamily="34" charset="0"/>
              </a:rPr>
              <a:t>Beispiele: </a:t>
            </a:r>
            <a:r>
              <a:rPr lang="de-DE" altLang="de-DE" sz="1600" dirty="0">
                <a:latin typeface="Century Gothic" panose="020B0502020202020204" pitchFamily="34" charset="0"/>
              </a:rPr>
              <a:t>Aussagen zur Wirksamkeit des Steuerungssystems, Nachhaltigkeitsaspekte</a:t>
            </a:r>
          </a:p>
          <a:p>
            <a:pPr marL="0" lvl="1" indent="0" defTabSz="419100" eaLnBrk="1" hangingPunct="1">
              <a:lnSpc>
                <a:spcPct val="100000"/>
              </a:lnSpc>
              <a:spcBef>
                <a:spcPts val="600"/>
              </a:spcBef>
              <a:spcAft>
                <a:spcPts val="600"/>
              </a:spcAft>
              <a:buNone/>
              <a:tabLst>
                <a:tab pos="1076325" algn="l"/>
              </a:tabLst>
              <a:defRPr/>
            </a:pPr>
            <a:r>
              <a:rPr lang="de-DE" altLang="de-DE" sz="1600" b="1" dirty="0">
                <a:latin typeface="Century Gothic" panose="020B0502020202020204" pitchFamily="34" charset="0"/>
              </a:rPr>
              <a:t>Schritt 1.6: </a:t>
            </a:r>
            <a:r>
              <a:rPr lang="de-DE" altLang="de-DE" sz="1600" b="1" dirty="0">
                <a:solidFill>
                  <a:srgbClr val="00B0F0"/>
                </a:solidFill>
                <a:latin typeface="Century Gothic" panose="020B0502020202020204" pitchFamily="34" charset="0"/>
              </a:rPr>
              <a:t>Definition lageberichtstypische Angaben (IDW PS 350 n.F. (10.2021), Tz. 20 Buchst. l)</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entweder nach § 289, 289a oder 315 HGB vorgeschrieben, oder von </a:t>
            </a:r>
            <a:r>
              <a:rPr lang="de-DE" altLang="de-DE" sz="1600">
                <a:latin typeface="Century Gothic" panose="020B0502020202020204" pitchFamily="34" charset="0"/>
              </a:rPr>
              <a:t>DRS 20</a:t>
            </a:r>
            <a:br>
              <a:rPr lang="de-DE" altLang="de-DE" sz="1600">
                <a:latin typeface="Century Gothic" panose="020B0502020202020204" pitchFamily="34" charset="0"/>
              </a:rPr>
            </a:br>
            <a:r>
              <a:rPr lang="de-DE" altLang="de-DE" sz="1600">
                <a:latin typeface="Century Gothic" panose="020B0502020202020204" pitchFamily="34" charset="0"/>
              </a:rPr>
              <a:t>gefordert</a:t>
            </a:r>
            <a:endParaRPr lang="de-DE" altLang="de-DE" sz="1600" dirty="0">
              <a:latin typeface="Century Gothic" panose="020B0502020202020204" pitchFamily="34" charset="0"/>
            </a:endParaRP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a</a:t>
            </a:r>
            <a:r>
              <a:rPr lang="de-DE" altLang="de-DE" sz="1600">
                <a:latin typeface="Century Gothic" panose="020B0502020202020204" pitchFamily="34" charset="0"/>
              </a:rPr>
              <a:t>uch</a:t>
            </a:r>
            <a:r>
              <a:rPr lang="de-DE" altLang="de-DE" sz="1600" dirty="0">
                <a:latin typeface="Century Gothic" panose="020B0502020202020204" pitchFamily="34" charset="0"/>
              </a:rPr>
              <a:t>, wenn vom Gesetz oder von DRS 20 die Angabe nur </a:t>
            </a:r>
            <a:r>
              <a:rPr lang="de-DE" altLang="de-DE" sz="1600">
                <a:latin typeface="Century Gothic" panose="020B0502020202020204" pitchFamily="34" charset="0"/>
              </a:rPr>
              <a:t>für Unternehmen</a:t>
            </a:r>
            <a:br>
              <a:rPr lang="de-DE" altLang="de-DE" sz="1600">
                <a:latin typeface="Century Gothic" panose="020B0502020202020204" pitchFamily="34" charset="0"/>
              </a:rPr>
            </a:br>
            <a:r>
              <a:rPr lang="de-DE" altLang="de-DE" sz="1600">
                <a:latin typeface="Century Gothic" panose="020B0502020202020204" pitchFamily="34" charset="0"/>
              </a:rPr>
              <a:t>bestimmter </a:t>
            </a:r>
            <a:r>
              <a:rPr lang="de-DE" altLang="de-DE" sz="1600" dirty="0">
                <a:latin typeface="Century Gothic" panose="020B0502020202020204" pitchFamily="34" charset="0"/>
              </a:rPr>
              <a:t>Größenklassen oder nur für </a:t>
            </a:r>
            <a:r>
              <a:rPr lang="de-DE" altLang="de-DE" sz="1600">
                <a:latin typeface="Century Gothic" panose="020B0502020202020204" pitchFamily="34" charset="0"/>
              </a:rPr>
              <a:t>kapitalmarktorientierte Unternehmen</a:t>
            </a:r>
            <a:br>
              <a:rPr lang="de-DE" altLang="de-DE" sz="1600">
                <a:latin typeface="Century Gothic" panose="020B0502020202020204" pitchFamily="34" charset="0"/>
              </a:rPr>
            </a:br>
            <a:r>
              <a:rPr lang="de-DE" altLang="de-DE" sz="1600">
                <a:latin typeface="Century Gothic" panose="020B0502020202020204" pitchFamily="34" charset="0"/>
              </a:rPr>
              <a:t>vorgesehen </a:t>
            </a:r>
            <a:r>
              <a:rPr lang="de-DE" altLang="de-DE" sz="1600" dirty="0">
                <a:latin typeface="Century Gothic" panose="020B0502020202020204" pitchFamily="34" charset="0"/>
              </a:rPr>
              <a:t>sind und in </a:t>
            </a:r>
            <a:r>
              <a:rPr lang="de-DE" altLang="de-DE" sz="1600" dirty="0" err="1">
                <a:latin typeface="Century Gothic" panose="020B0502020202020204" pitchFamily="34" charset="0"/>
              </a:rPr>
              <a:t>entspr</a:t>
            </a:r>
            <a:r>
              <a:rPr lang="de-DE" altLang="de-DE" sz="1600" dirty="0">
                <a:latin typeface="Century Gothic" panose="020B0502020202020204" pitchFamily="34" charset="0"/>
              </a:rPr>
              <a:t>. Anwendung freiwillig in </a:t>
            </a:r>
            <a:r>
              <a:rPr lang="de-DE" altLang="de-DE" sz="1600">
                <a:latin typeface="Century Gothic" panose="020B0502020202020204" pitchFamily="34" charset="0"/>
              </a:rPr>
              <a:t>den Lagebericht</a:t>
            </a:r>
            <a:br>
              <a:rPr lang="de-DE" altLang="de-DE" sz="1600">
                <a:latin typeface="Century Gothic" panose="020B0502020202020204" pitchFamily="34" charset="0"/>
              </a:rPr>
            </a:br>
            <a:r>
              <a:rPr lang="de-DE" altLang="de-DE" sz="1600">
                <a:latin typeface="Century Gothic" panose="020B0502020202020204" pitchFamily="34" charset="0"/>
              </a:rPr>
              <a:t>aufgenommen </a:t>
            </a:r>
            <a:r>
              <a:rPr lang="de-DE" altLang="de-DE" sz="1600" dirty="0">
                <a:latin typeface="Century Gothic" panose="020B0502020202020204" pitchFamily="34" charset="0"/>
              </a:rPr>
              <a:t>werden.</a:t>
            </a:r>
          </a:p>
          <a:p>
            <a:pPr marL="0" lvl="4" indent="0" defTabSz="419100" eaLnBrk="1" hangingPunct="1">
              <a:lnSpc>
                <a:spcPct val="100000"/>
              </a:lnSpc>
              <a:spcBef>
                <a:spcPts val="600"/>
              </a:spcBef>
              <a:spcAft>
                <a:spcPts val="600"/>
              </a:spcAft>
              <a:buFont typeface="Arial" panose="020B0604020202020204" pitchFamily="34" charset="0"/>
              <a:buNone/>
              <a:tabLst>
                <a:tab pos="896938" algn="l"/>
              </a:tabLst>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defRPr/>
            </a:pPr>
            <a:endParaRPr lang="de-DE" altLang="de-DE" sz="1600" b="1" dirty="0">
              <a:solidFill>
                <a:srgbClr val="C00000"/>
              </a:solidFill>
              <a:latin typeface="Century Gothic" panose="020B0502020202020204" pitchFamily="34" charset="0"/>
            </a:endParaRPr>
          </a:p>
        </p:txBody>
      </p:sp>
      <p:sp>
        <p:nvSpPr>
          <p:cNvPr id="932867" name="Textfeld 3">
            <a:extLst>
              <a:ext uri="{FF2B5EF4-FFF2-40B4-BE49-F238E27FC236}">
                <a16:creationId xmlns:a16="http://schemas.microsoft.com/office/drawing/2014/main" id="{C50F4850-19F2-4A72-80C4-CF73EF3B697B}"/>
              </a:ext>
            </a:extLst>
          </p:cNvPr>
          <p:cNvSpPr txBox="1">
            <a:spLocks noChangeArrowheads="1"/>
          </p:cNvSpPr>
          <p:nvPr/>
        </p:nvSpPr>
        <p:spPr bwMode="auto">
          <a:xfrm>
            <a:off x="982663" y="4890646"/>
            <a:ext cx="10801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FF0000"/>
                </a:solidFill>
                <a:latin typeface="Century Gothic" panose="020B0502020202020204" pitchFamily="34" charset="0"/>
              </a:rPr>
              <a:t>Die Begriffe wurden mit IDW PS 350 n.F. (10.2021) neu eingeführt.</a:t>
            </a:r>
          </a:p>
        </p:txBody>
      </p:sp>
      <p:sp>
        <p:nvSpPr>
          <p:cNvPr id="10" name="Textfeld 1">
            <a:extLst>
              <a:ext uri="{FF2B5EF4-FFF2-40B4-BE49-F238E27FC236}">
                <a16:creationId xmlns:a16="http://schemas.microsoft.com/office/drawing/2014/main" id="{AA06EBBC-B6E8-4A7D-81BA-D746FC9E262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Rectangle 2">
            <a:extLst>
              <a:ext uri="{FF2B5EF4-FFF2-40B4-BE49-F238E27FC236}">
                <a16:creationId xmlns:a16="http://schemas.microsoft.com/office/drawing/2014/main" id="{968830CA-3D06-4564-911A-FEC8D54B2C26}"/>
              </a:ext>
            </a:extLst>
          </p:cNvPr>
          <p:cNvSpPr txBox="1">
            <a:spLocks/>
          </p:cNvSpPr>
          <p:nvPr/>
        </p:nvSpPr>
        <p:spPr bwMode="auto">
          <a:xfrm>
            <a:off x="105544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der Lageberichtsprüfung; Forts.</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7D73F4EE-4C3C-425E-B522-4A6039885B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
        <p:nvSpPr>
          <p:cNvPr id="10" name="Rectangle 2">
            <a:extLst>
              <a:ext uri="{FF2B5EF4-FFF2-40B4-BE49-F238E27FC236}">
                <a16:creationId xmlns:a16="http://schemas.microsoft.com/office/drawing/2014/main" id="{BEACFF1A-1655-4C02-8787-EEDB03518192}"/>
              </a:ext>
            </a:extLst>
          </p:cNvPr>
          <p:cNvSpPr txBox="1">
            <a:spLocks/>
          </p:cNvSpPr>
          <p:nvPr/>
        </p:nvSpPr>
        <p:spPr bwMode="auto">
          <a:xfrm>
            <a:off x="1062452" y="-327730"/>
            <a:ext cx="9328150" cy="579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2.5	</a:t>
            </a:r>
            <a:r>
              <a:rPr lang="de-DE" sz="2800" b="1" dirty="0">
                <a:latin typeface="Century Gothic" panose="020B0502020202020204" pitchFamily="34" charset="0"/>
              </a:rPr>
              <a:t>Dokumentation</a:t>
            </a:r>
          </a:p>
        </p:txBody>
      </p:sp>
    </p:spTree>
    <p:extLst>
      <p:ext uri="{BB962C8B-B14F-4D97-AF65-F5344CB8AC3E}">
        <p14:creationId xmlns:p14="http://schemas.microsoft.com/office/powerpoint/2010/main" val="223660259"/>
      </p:ext>
    </p:extLst>
  </p:cSld>
  <p:clrMapOvr>
    <a:masterClrMapping/>
  </p:clrMapOvr>
  <p:transition spd="slow"/>
</p:sld>
</file>

<file path=ppt/slides/slide4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7461" name="Textfeld 8">
            <a:extLst>
              <a:ext uri="{FF2B5EF4-FFF2-40B4-BE49-F238E27FC236}">
                <a16:creationId xmlns:a16="http://schemas.microsoft.com/office/drawing/2014/main" id="{FF0EA0E5-ED7F-4B96-9E21-AF5ED2D81B38}"/>
              </a:ext>
            </a:extLst>
          </p:cNvPr>
          <p:cNvSpPr txBox="1">
            <a:spLocks noChangeArrowheads="1"/>
          </p:cNvSpPr>
          <p:nvPr/>
        </p:nvSpPr>
        <p:spPr bwMode="auto">
          <a:xfrm>
            <a:off x="964375" y="1422400"/>
            <a:ext cx="108743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a:solidFill>
                  <a:schemeClr val="tx1"/>
                </a:solidFill>
                <a:latin typeface="Arial" panose="020B0604020202020204" pitchFamily="34" charset="0"/>
                <a:cs typeface="Arial" panose="020B0604020202020204" pitchFamily="34" charset="0"/>
              </a:defRPr>
            </a:lvl1pPr>
            <a:lvl2pPr marL="742950" indent="-285750" defTabSz="619125">
              <a:defRPr>
                <a:solidFill>
                  <a:schemeClr val="tx1"/>
                </a:solidFill>
                <a:latin typeface="Arial" panose="020B0604020202020204" pitchFamily="34" charset="0"/>
                <a:cs typeface="Arial" panose="020B0604020202020204" pitchFamily="34" charset="0"/>
              </a:defRPr>
            </a:lvl2pPr>
            <a:lvl3pPr marL="1143000" indent="-228600" defTabSz="619125">
              <a:defRPr>
                <a:solidFill>
                  <a:schemeClr val="tx1"/>
                </a:solidFill>
                <a:latin typeface="Arial" panose="020B0604020202020204" pitchFamily="34" charset="0"/>
                <a:cs typeface="Arial" panose="020B0604020202020204" pitchFamily="34" charset="0"/>
              </a:defRPr>
            </a:lvl3pPr>
            <a:lvl4pPr marL="1600200" indent="-228600" defTabSz="619125">
              <a:defRPr>
                <a:solidFill>
                  <a:schemeClr val="tx1"/>
                </a:solidFill>
                <a:latin typeface="Arial" panose="020B0604020202020204" pitchFamily="34" charset="0"/>
                <a:cs typeface="Arial" panose="020B0604020202020204" pitchFamily="34" charset="0"/>
              </a:defRPr>
            </a:lvl4pPr>
            <a:lvl5pPr marL="2057400" indent="-228600" defTabSz="619125">
              <a:defRPr>
                <a:solidFill>
                  <a:schemeClr val="tx1"/>
                </a:solidFill>
                <a:latin typeface="Arial" panose="020B0604020202020204" pitchFamily="34" charset="0"/>
                <a:cs typeface="Arial" panose="020B0604020202020204" pitchFamily="34" charset="0"/>
              </a:defRPr>
            </a:lvl5pPr>
            <a:lvl6pPr marL="2514600" indent="-228600" defTabSz="619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19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19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19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defRPr/>
            </a:pPr>
            <a:r>
              <a:rPr lang="de-DE" altLang="de-DE" sz="1600" b="1" dirty="0">
                <a:latin typeface="Century Gothic" panose="020B0502020202020204" pitchFamily="34" charset="0"/>
              </a:rPr>
              <a:t>Typ 2: Lageberichtsfremde Angaben</a:t>
            </a:r>
          </a:p>
          <a:p>
            <a:pPr marL="285750" indent="-285750">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Auch bezogen auf </a:t>
            </a:r>
            <a:r>
              <a:rPr lang="de-DE" altLang="de-DE" sz="1600" b="1" dirty="0">
                <a:solidFill>
                  <a:srgbClr val="00B0F0"/>
                </a:solidFill>
                <a:latin typeface="Century Gothic" panose="020B0502020202020204" pitchFamily="34" charset="0"/>
              </a:rPr>
              <a:t>lageberichtsfremde Angaben </a:t>
            </a:r>
            <a:r>
              <a:rPr lang="de-DE" altLang="de-DE" sz="1600" dirty="0">
                <a:latin typeface="Century Gothic" panose="020B0502020202020204" pitchFamily="34" charset="0"/>
              </a:rPr>
              <a:t>sollte darauf hingewirkt werden,</a:t>
            </a:r>
            <a:r>
              <a:rPr lang="de-DE" altLang="de-DE" sz="1600" b="1" dirty="0">
                <a:latin typeface="Century Gothic" panose="020B0502020202020204" pitchFamily="34" charset="0"/>
              </a:rPr>
              <a:t> </a:t>
            </a:r>
            <a:r>
              <a:rPr lang="de-DE" altLang="de-DE" sz="1600" b="1">
                <a:solidFill>
                  <a:srgbClr val="FF0000"/>
                </a:solidFill>
                <a:latin typeface="Century Gothic" panose="020B0502020202020204" pitchFamily="34" charset="0"/>
              </a:rPr>
              <a:t>dass sie</a:t>
            </a:r>
            <a:br>
              <a:rPr lang="de-DE" altLang="de-DE" sz="1600" b="1">
                <a:solidFill>
                  <a:srgbClr val="FF0000"/>
                </a:solidFill>
                <a:latin typeface="Century Gothic" panose="020B0502020202020204" pitchFamily="34" charset="0"/>
              </a:rPr>
            </a:br>
            <a:r>
              <a:rPr lang="de-DE" altLang="de-DE" sz="1600" b="1">
                <a:solidFill>
                  <a:srgbClr val="FF0000"/>
                </a:solidFill>
                <a:latin typeface="Century Gothic" panose="020B0502020202020204" pitchFamily="34" charset="0"/>
              </a:rPr>
              <a:t>aus </a:t>
            </a:r>
            <a:r>
              <a:rPr lang="de-DE" altLang="de-DE" sz="1600" b="1" dirty="0">
                <a:solidFill>
                  <a:srgbClr val="FF0000"/>
                </a:solidFill>
                <a:latin typeface="Century Gothic" panose="020B0502020202020204" pitchFamily="34" charset="0"/>
              </a:rPr>
              <a:t>dem Lagebericht entfernt werden</a:t>
            </a:r>
            <a:r>
              <a:rPr lang="de-DE" altLang="de-DE" sz="1600" b="1" dirty="0">
                <a:latin typeface="Century Gothic" panose="020B0502020202020204" pitchFamily="34" charset="0"/>
              </a:rPr>
              <a:t>.</a:t>
            </a:r>
          </a:p>
          <a:p>
            <a:pPr marL="285750" indent="-285750">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Ist der Mandant dazu nicht bereit, müssen diese Angaben sowie die </a:t>
            </a:r>
            <a:r>
              <a:rPr lang="de-DE" altLang="de-DE" sz="1600" b="1" dirty="0">
                <a:solidFill>
                  <a:srgbClr val="00B0F0"/>
                </a:solidFill>
                <a:latin typeface="Century Gothic" panose="020B0502020202020204" pitchFamily="34" charset="0"/>
              </a:rPr>
              <a:t>nicht prüfungspflichtigen lageberichtstypischen Angaben </a:t>
            </a:r>
            <a:r>
              <a:rPr lang="de-DE" altLang="de-DE" sz="1600" dirty="0">
                <a:latin typeface="Century Gothic" panose="020B0502020202020204" pitchFamily="34" charset="0"/>
              </a:rPr>
              <a:t>dahingehend analysiert werden,</a:t>
            </a:r>
            <a:r>
              <a:rPr lang="de-DE" altLang="de-DE" sz="1600" b="1" dirty="0">
                <a:latin typeface="Century Gothic" panose="020B0502020202020204" pitchFamily="34" charset="0"/>
              </a:rPr>
              <a:t> </a:t>
            </a:r>
            <a:r>
              <a:rPr lang="de-DE" altLang="de-DE" sz="1600" b="1" dirty="0">
                <a:solidFill>
                  <a:srgbClr val="FF0000"/>
                </a:solidFill>
                <a:latin typeface="Century Gothic" panose="020B0502020202020204" pitchFamily="34" charset="0"/>
              </a:rPr>
              <a:t>ob sie in </a:t>
            </a:r>
            <a:r>
              <a:rPr lang="de-DE" altLang="de-DE" sz="1600" b="1">
                <a:solidFill>
                  <a:srgbClr val="FF0000"/>
                </a:solidFill>
                <a:latin typeface="Century Gothic" panose="020B0502020202020204" pitchFamily="34" charset="0"/>
              </a:rPr>
              <a:t>die Prüfung</a:t>
            </a:r>
            <a:br>
              <a:rPr lang="de-DE" altLang="de-DE" sz="1600" b="1">
                <a:solidFill>
                  <a:srgbClr val="FF0000"/>
                </a:solidFill>
                <a:latin typeface="Century Gothic" panose="020B0502020202020204" pitchFamily="34" charset="0"/>
              </a:rPr>
            </a:br>
            <a:r>
              <a:rPr lang="de-DE" altLang="de-DE" sz="1600" b="1">
                <a:solidFill>
                  <a:srgbClr val="FF0000"/>
                </a:solidFill>
                <a:latin typeface="Century Gothic" panose="020B0502020202020204" pitchFamily="34" charset="0"/>
              </a:rPr>
              <a:t>einzubeziehen </a:t>
            </a:r>
            <a:r>
              <a:rPr lang="de-DE" altLang="de-DE" sz="1600" b="1" dirty="0">
                <a:solidFill>
                  <a:srgbClr val="FF0000"/>
                </a:solidFill>
                <a:latin typeface="Century Gothic" panose="020B0502020202020204" pitchFamily="34" charset="0"/>
              </a:rPr>
              <a:t>sind oder nicht</a:t>
            </a:r>
            <a:r>
              <a:rPr lang="de-DE" altLang="de-DE" sz="1600" dirty="0">
                <a:latin typeface="Century Gothic" panose="020B0502020202020204" pitchFamily="34" charset="0"/>
              </a:rPr>
              <a:t>.</a:t>
            </a:r>
            <a:r>
              <a:rPr lang="de-DE" altLang="de-DE" sz="1600" b="1" dirty="0">
                <a:latin typeface="Century Gothic" panose="020B0502020202020204" pitchFamily="34" charset="0"/>
              </a:rPr>
              <a:t> </a:t>
            </a:r>
          </a:p>
          <a:p>
            <a:pPr marL="285750" indent="-285750">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Maßgeblich für die Unterscheidung ist, ob sie </a:t>
            </a:r>
            <a:r>
              <a:rPr lang="de-DE" altLang="de-DE" sz="1600" b="1" dirty="0">
                <a:solidFill>
                  <a:srgbClr val="FF0000"/>
                </a:solidFill>
                <a:latin typeface="Century Gothic" panose="020B0502020202020204" pitchFamily="34" charset="0"/>
              </a:rPr>
              <a:t>eindeutig abgegrenzt und </a:t>
            </a:r>
            <a:r>
              <a:rPr lang="de-DE" altLang="de-DE" sz="1600" b="1">
                <a:solidFill>
                  <a:srgbClr val="FF0000"/>
                </a:solidFill>
                <a:latin typeface="Century Gothic" panose="020B0502020202020204" pitchFamily="34" charset="0"/>
              </a:rPr>
              <a:t>als prüfbar</a:t>
            </a:r>
            <a:br>
              <a:rPr lang="de-DE" altLang="de-DE" sz="1600" b="1">
                <a:solidFill>
                  <a:srgbClr val="FF0000"/>
                </a:solidFill>
                <a:latin typeface="Century Gothic" panose="020B0502020202020204" pitchFamily="34" charset="0"/>
              </a:rPr>
            </a:br>
            <a:r>
              <a:rPr lang="de-DE" altLang="de-DE" sz="1600" b="1">
                <a:solidFill>
                  <a:srgbClr val="FF0000"/>
                </a:solidFill>
                <a:latin typeface="Century Gothic" panose="020B0502020202020204" pitchFamily="34" charset="0"/>
              </a:rPr>
              <a:t>gekennzeichnet</a:t>
            </a:r>
            <a:r>
              <a:rPr lang="de-DE" altLang="de-DE" sz="1600" b="1">
                <a:latin typeface="Century Gothic" panose="020B0502020202020204" pitchFamily="34" charset="0"/>
              </a:rPr>
              <a:t> </a:t>
            </a:r>
            <a:r>
              <a:rPr lang="de-DE" altLang="de-DE" sz="1600" dirty="0">
                <a:latin typeface="Century Gothic" panose="020B0502020202020204" pitchFamily="34" charset="0"/>
              </a:rPr>
              <a:t>sind. In der Regel wird es darüber allerdings eine </a:t>
            </a:r>
            <a:r>
              <a:rPr lang="de-DE" altLang="de-DE" sz="1600" b="1" dirty="0">
                <a:solidFill>
                  <a:srgbClr val="00B0F0"/>
                </a:solidFill>
                <a:latin typeface="Century Gothic" panose="020B0502020202020204" pitchFamily="34" charset="0"/>
              </a:rPr>
              <a:t>Vereinbarung </a:t>
            </a:r>
            <a:r>
              <a:rPr lang="de-DE" altLang="de-DE" sz="1600" b="1">
                <a:solidFill>
                  <a:srgbClr val="00B0F0"/>
                </a:solidFill>
                <a:latin typeface="Century Gothic" panose="020B0502020202020204" pitchFamily="34" charset="0"/>
              </a:rPr>
              <a:t>im Rahmen</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des </a:t>
            </a:r>
            <a:r>
              <a:rPr lang="de-DE" altLang="de-DE" sz="1600" b="1" dirty="0">
                <a:solidFill>
                  <a:srgbClr val="00B0F0"/>
                </a:solidFill>
                <a:latin typeface="Century Gothic" panose="020B0502020202020204" pitchFamily="34" charset="0"/>
              </a:rPr>
              <a:t>Auftragsbestätigungsschreibens </a:t>
            </a:r>
            <a:r>
              <a:rPr lang="de-DE" altLang="de-DE" sz="1600" dirty="0">
                <a:latin typeface="Century Gothic" panose="020B0502020202020204" pitchFamily="34" charset="0"/>
              </a:rPr>
              <a:t>geben.</a:t>
            </a:r>
          </a:p>
        </p:txBody>
      </p:sp>
      <p:sp>
        <p:nvSpPr>
          <p:cNvPr id="9" name="Textfeld 1">
            <a:extLst>
              <a:ext uri="{FF2B5EF4-FFF2-40B4-BE49-F238E27FC236}">
                <a16:creationId xmlns:a16="http://schemas.microsoft.com/office/drawing/2014/main" id="{0849D948-D348-49BA-A7B6-160225A84C9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Rectangle 2">
            <a:extLst>
              <a:ext uri="{FF2B5EF4-FFF2-40B4-BE49-F238E27FC236}">
                <a16:creationId xmlns:a16="http://schemas.microsoft.com/office/drawing/2014/main" id="{8F33EE6F-E01C-454F-A2D5-AE94001D666A}"/>
              </a:ext>
            </a:extLst>
          </p:cNvPr>
          <p:cNvSpPr txBox="1">
            <a:spLocks/>
          </p:cNvSpPr>
          <p:nvPr/>
        </p:nvSpPr>
        <p:spPr bwMode="auto">
          <a:xfrm>
            <a:off x="105544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der Lageberichtsprüfung; Forts.</a:t>
            </a:r>
          </a:p>
        </p:txBody>
      </p:sp>
    </p:spTree>
  </p:cSld>
  <p:clrMapOvr>
    <a:masterClrMapping/>
  </p:clrMapOvr>
  <p:transition spd="slow"/>
</p:sld>
</file>

<file path=ppt/slides/slide4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4915" name="Rectangle 2">
            <a:extLst>
              <a:ext uri="{FF2B5EF4-FFF2-40B4-BE49-F238E27FC236}">
                <a16:creationId xmlns:a16="http://schemas.microsoft.com/office/drawing/2014/main" id="{35F2B132-E9FB-43B5-93CD-EACD00294D08}"/>
              </a:ext>
            </a:extLst>
          </p:cNvPr>
          <p:cNvSpPr txBox="1">
            <a:spLocks/>
          </p:cNvSpPr>
          <p:nvPr/>
        </p:nvSpPr>
        <p:spPr bwMode="auto">
          <a:xfrm>
            <a:off x="1046925" y="1484313"/>
            <a:ext cx="108013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10731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10731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10731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10731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10731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10731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10731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10731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1073150"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b="1">
                <a:latin typeface="Century Gothic" panose="020B0502020202020204" pitchFamily="34" charset="0"/>
              </a:rPr>
              <a:t>Schritt 1.7: 	</a:t>
            </a:r>
            <a:r>
              <a:rPr lang="de-DE" altLang="de-DE" sz="1600" b="1">
                <a:solidFill>
                  <a:srgbClr val="00B0F0"/>
                </a:solidFill>
                <a:latin typeface="Century Gothic" panose="020B0502020202020204" pitchFamily="34" charset="0"/>
              </a:rPr>
              <a:t>Gesonderte Prüfungsplanung für den Lagebericht: Risikobeurteilung bei der LB-Prüfung</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	je Informationskategorie</a:t>
            </a:r>
          </a:p>
        </p:txBody>
      </p:sp>
      <p:graphicFrame>
        <p:nvGraphicFramePr>
          <p:cNvPr id="7" name="Tabelle 6">
            <a:extLst>
              <a:ext uri="{FF2B5EF4-FFF2-40B4-BE49-F238E27FC236}">
                <a16:creationId xmlns:a16="http://schemas.microsoft.com/office/drawing/2014/main" id="{D9581855-72B0-4EA5-A4FE-2AC0E17CB95C}"/>
              </a:ext>
            </a:extLst>
          </p:cNvPr>
          <p:cNvGraphicFramePr>
            <a:graphicFrameLocks noGrp="1"/>
          </p:cNvGraphicFramePr>
          <p:nvPr>
            <p:extLst>
              <p:ext uri="{D42A27DB-BD31-4B8C-83A1-F6EECF244321}">
                <p14:modId xmlns:p14="http://schemas.microsoft.com/office/powerpoint/2010/main" val="271325086"/>
              </p:ext>
            </p:extLst>
          </p:nvPr>
        </p:nvGraphicFramePr>
        <p:xfrm>
          <a:off x="1055440" y="2166938"/>
          <a:ext cx="9721080" cy="3700462"/>
        </p:xfrm>
        <a:graphic>
          <a:graphicData uri="http://schemas.openxmlformats.org/drawingml/2006/table">
            <a:tbl>
              <a:tblPr firstRow="1" bandRow="1">
                <a:tableStyleId>{5C22544A-7EE6-4342-B048-85BDC9FD1C3A}</a:tableStyleId>
              </a:tblPr>
              <a:tblGrid>
                <a:gridCol w="3360208">
                  <a:extLst>
                    <a:ext uri="{9D8B030D-6E8A-4147-A177-3AD203B41FA5}">
                      <a16:colId xmlns:a16="http://schemas.microsoft.com/office/drawing/2014/main" val="20000"/>
                    </a:ext>
                  </a:extLst>
                </a:gridCol>
                <a:gridCol w="3360208">
                  <a:extLst>
                    <a:ext uri="{9D8B030D-6E8A-4147-A177-3AD203B41FA5}">
                      <a16:colId xmlns:a16="http://schemas.microsoft.com/office/drawing/2014/main" val="20001"/>
                    </a:ext>
                  </a:extLst>
                </a:gridCol>
                <a:gridCol w="3000664">
                  <a:extLst>
                    <a:ext uri="{9D8B030D-6E8A-4147-A177-3AD203B41FA5}">
                      <a16:colId xmlns:a16="http://schemas.microsoft.com/office/drawing/2014/main" val="20002"/>
                    </a:ext>
                  </a:extLst>
                </a:gridCol>
              </a:tblGrid>
              <a:tr h="432020">
                <a:tc>
                  <a:txBody>
                    <a:bodyPr/>
                    <a:lstStyle/>
                    <a:p>
                      <a:r>
                        <a:rPr lang="de-DE" sz="1400" b="1" dirty="0">
                          <a:latin typeface="Century Gothic" panose="020B0502020202020204" pitchFamily="34" charset="0"/>
                        </a:rPr>
                        <a:t>Prüfungsplanung</a:t>
                      </a:r>
                    </a:p>
                  </a:txBody>
                  <a:tcPr marL="180000" marR="54000" marT="46797" marB="46797" anchor="ctr">
                    <a:solidFill>
                      <a:srgbClr val="00B0F0"/>
                    </a:solidFill>
                  </a:tcPr>
                </a:tc>
                <a:tc>
                  <a:txBody>
                    <a:bodyPr/>
                    <a:lstStyle/>
                    <a:p>
                      <a:r>
                        <a:rPr lang="de-DE" sz="1400" b="1" dirty="0">
                          <a:latin typeface="Century Gothic" panose="020B0502020202020204" pitchFamily="34" charset="0"/>
                        </a:rPr>
                        <a:t>Informationen</a:t>
                      </a:r>
                      <a:r>
                        <a:rPr lang="de-DE" sz="1400" b="1" baseline="0" dirty="0">
                          <a:latin typeface="Century Gothic" panose="020B0502020202020204" pitchFamily="34" charset="0"/>
                        </a:rPr>
                        <a:t> </a:t>
                      </a:r>
                      <a:endParaRPr lang="de-DE" sz="1400" b="1" dirty="0">
                        <a:latin typeface="Century Gothic" panose="020B0502020202020204" pitchFamily="34" charset="0"/>
                      </a:endParaRPr>
                    </a:p>
                  </a:txBody>
                  <a:tcPr marL="180000" marR="54000" marT="46797" marB="46797" anchor="ctr">
                    <a:solidFill>
                      <a:srgbClr val="00B0F0"/>
                    </a:solidFill>
                  </a:tcPr>
                </a:tc>
                <a:tc>
                  <a:txBody>
                    <a:bodyPr/>
                    <a:lstStyle/>
                    <a:p>
                      <a:r>
                        <a:rPr lang="de-DE" sz="1400" b="1" dirty="0">
                          <a:latin typeface="Century Gothic" panose="020B0502020202020204" pitchFamily="34" charset="0"/>
                        </a:rPr>
                        <a:t>Tz.</a:t>
                      </a:r>
                      <a:r>
                        <a:rPr lang="de-DE" sz="1400" b="1" baseline="0" dirty="0">
                          <a:latin typeface="Century Gothic" panose="020B0502020202020204" pitchFamily="34" charset="0"/>
                        </a:rPr>
                        <a:t> in </a:t>
                      </a:r>
                      <a:r>
                        <a:rPr lang="de-DE" altLang="de-DE" sz="1400" b="1" dirty="0">
                          <a:latin typeface="Century Gothic" panose="020B0502020202020204" pitchFamily="34" charset="0"/>
                        </a:rPr>
                        <a:t>IDW PS 350 n.F. (10.2021)</a:t>
                      </a:r>
                      <a:endParaRPr lang="de-DE" sz="1400" b="1" dirty="0">
                        <a:latin typeface="Century Gothic" panose="020B0502020202020204" pitchFamily="34" charset="0"/>
                      </a:endParaRPr>
                    </a:p>
                  </a:txBody>
                  <a:tcPr marL="180000" marR="54000" marT="46797" marB="46797" anchor="ctr">
                    <a:solidFill>
                      <a:srgbClr val="00B0F0"/>
                    </a:solidFill>
                  </a:tcPr>
                </a:tc>
                <a:extLst>
                  <a:ext uri="{0D108BD9-81ED-4DB2-BD59-A6C34878D82A}">
                    <a16:rowId xmlns:a16="http://schemas.microsoft.com/office/drawing/2014/main" val="10000"/>
                  </a:ext>
                </a:extLst>
              </a:tr>
              <a:tr h="947211">
                <a:tc>
                  <a:txBody>
                    <a:bodyPr/>
                    <a:lstStyle/>
                    <a:p>
                      <a:r>
                        <a:rPr lang="de-DE" sz="1400" b="1" dirty="0">
                          <a:latin typeface="Century Gothic" panose="020B0502020202020204" pitchFamily="34" charset="0"/>
                        </a:rPr>
                        <a:t>Vorgaben zum Lagebericht</a:t>
                      </a:r>
                      <a:r>
                        <a:rPr lang="de-DE" sz="1400" b="1" baseline="0" dirty="0">
                          <a:latin typeface="Century Gothic" panose="020B0502020202020204" pitchFamily="34" charset="0"/>
                        </a:rPr>
                        <a:t> als Ganzes</a:t>
                      </a:r>
                      <a:endParaRPr lang="de-DE" sz="1400" b="1" dirty="0">
                        <a:latin typeface="Century Gothic" panose="020B0502020202020204" pitchFamily="34" charset="0"/>
                      </a:endParaRPr>
                    </a:p>
                  </a:txBody>
                  <a:tcPr marL="180000" marR="54000" marT="46797" marB="46797">
                    <a:solidFill>
                      <a:schemeClr val="bg1">
                        <a:lumMod val="85000"/>
                      </a:schemeClr>
                    </a:solidFill>
                  </a:tcPr>
                </a:tc>
                <a:tc>
                  <a:txBody>
                    <a:bodyPr/>
                    <a:lstStyle/>
                    <a:p>
                      <a:r>
                        <a:rPr lang="de-DE" sz="1400" b="1" dirty="0">
                          <a:latin typeface="Century Gothic" panose="020B0502020202020204" pitchFamily="34" charset="0"/>
                        </a:rPr>
                        <a:t>Gewinnung eines Verständnisses</a:t>
                      </a:r>
                      <a:r>
                        <a:rPr lang="de-DE" sz="1400" b="1" baseline="0" dirty="0">
                          <a:latin typeface="Century Gothic" panose="020B0502020202020204" pitchFamily="34" charset="0"/>
                        </a:rPr>
                        <a:t> </a:t>
                      </a:r>
                      <a:r>
                        <a:rPr lang="de-DE" sz="1400" b="1" baseline="0" dirty="0">
                          <a:solidFill>
                            <a:srgbClr val="FF0000"/>
                          </a:solidFill>
                          <a:latin typeface="Century Gothic" panose="020B0502020202020204" pitchFamily="34" charset="0"/>
                        </a:rPr>
                        <a:t>von</a:t>
                      </a:r>
                      <a:r>
                        <a:rPr lang="de-DE" sz="1400" b="1" baseline="0" dirty="0">
                          <a:latin typeface="Century Gothic" panose="020B0502020202020204" pitchFamily="34" charset="0"/>
                        </a:rPr>
                        <a:t> dem </a:t>
                      </a:r>
                      <a:r>
                        <a:rPr lang="de-DE" sz="1400" b="1" baseline="0" dirty="0">
                          <a:solidFill>
                            <a:srgbClr val="FF0000"/>
                          </a:solidFill>
                          <a:latin typeface="Century Gothic" panose="020B0502020202020204" pitchFamily="34" charset="0"/>
                        </a:rPr>
                        <a:t>Unternehmen</a:t>
                      </a:r>
                      <a:r>
                        <a:rPr lang="de-DE" sz="1400" b="1" baseline="0" dirty="0">
                          <a:latin typeface="Century Gothic" panose="020B0502020202020204" pitchFamily="34" charset="0"/>
                        </a:rPr>
                        <a:t> und dessen </a:t>
                      </a:r>
                      <a:r>
                        <a:rPr lang="de-DE" sz="1400" b="1" baseline="0" dirty="0">
                          <a:solidFill>
                            <a:srgbClr val="FF0000"/>
                          </a:solidFill>
                          <a:latin typeface="Century Gothic" panose="020B0502020202020204" pitchFamily="34" charset="0"/>
                        </a:rPr>
                        <a:t>Umfeld</a:t>
                      </a:r>
                      <a:endParaRPr lang="de-DE" sz="1400" b="1" dirty="0">
                        <a:solidFill>
                          <a:srgbClr val="FF0000"/>
                        </a:solidFill>
                        <a:latin typeface="Century Gothic" panose="020B0502020202020204" pitchFamily="34" charset="0"/>
                      </a:endParaRPr>
                    </a:p>
                  </a:txBody>
                  <a:tcPr marL="180000" marR="54000" marT="46797" marB="46797">
                    <a:solidFill>
                      <a:schemeClr val="bg1">
                        <a:lumMod val="85000"/>
                      </a:schemeClr>
                    </a:solidFill>
                  </a:tcPr>
                </a:tc>
                <a:tc>
                  <a:txBody>
                    <a:bodyPr/>
                    <a:lstStyle/>
                    <a:p>
                      <a:r>
                        <a:rPr lang="de-DE" sz="1400" b="1" dirty="0">
                          <a:latin typeface="Century Gothic" panose="020B0502020202020204" pitchFamily="34" charset="0"/>
                        </a:rPr>
                        <a:t>37-38</a:t>
                      </a:r>
                    </a:p>
                    <a:p>
                      <a:r>
                        <a:rPr lang="de-DE" sz="1400" b="1" i="1" dirty="0">
                          <a:latin typeface="Century Gothic" panose="020B0502020202020204" pitchFamily="34" charset="0"/>
                        </a:rPr>
                        <a:t>„Welche Aussagen sind erforderlich?“</a:t>
                      </a:r>
                    </a:p>
                  </a:txBody>
                  <a:tcPr marL="180000" marR="54000" marT="46797" marB="46797">
                    <a:solidFill>
                      <a:schemeClr val="bg1">
                        <a:lumMod val="85000"/>
                      </a:schemeClr>
                    </a:solidFill>
                  </a:tcPr>
                </a:tc>
                <a:extLst>
                  <a:ext uri="{0D108BD9-81ED-4DB2-BD59-A6C34878D82A}">
                    <a16:rowId xmlns:a16="http://schemas.microsoft.com/office/drawing/2014/main" val="10001"/>
                  </a:ext>
                </a:extLst>
              </a:tr>
              <a:tr h="1374020">
                <a:tc>
                  <a:txBody>
                    <a:bodyPr/>
                    <a:lstStyle/>
                    <a:p>
                      <a:r>
                        <a:rPr lang="de-DE" sz="1400" b="1" dirty="0">
                          <a:latin typeface="Century Gothic" panose="020B0502020202020204" pitchFamily="34" charset="0"/>
                        </a:rPr>
                        <a:t>Vorgaben je Informations</a:t>
                      </a:r>
                      <a:r>
                        <a:rPr lang="de-DE" sz="1400" b="1" baseline="0" dirty="0">
                          <a:latin typeface="Century Gothic" panose="020B0502020202020204" pitchFamily="34" charset="0"/>
                        </a:rPr>
                        <a:t>kategorie</a:t>
                      </a:r>
                      <a:endParaRPr lang="de-DE" sz="1400" b="1" dirty="0">
                        <a:latin typeface="Century Gothic" panose="020B0502020202020204" pitchFamily="34" charset="0"/>
                      </a:endParaRPr>
                    </a:p>
                  </a:txBody>
                  <a:tcPr marL="180000" marR="54000" marT="46797" marB="46797">
                    <a:solidFill>
                      <a:srgbClr val="CCECFF"/>
                    </a:solidFill>
                  </a:tcPr>
                </a:tc>
                <a:tc>
                  <a:txBody>
                    <a:bodyPr/>
                    <a:lstStyle/>
                    <a:p>
                      <a:r>
                        <a:rPr lang="de-DE" sz="1400" b="1" dirty="0">
                          <a:latin typeface="Century Gothic" panose="020B0502020202020204" pitchFamily="34" charset="0"/>
                        </a:rPr>
                        <a:t>Erlangung eines Verständnisses von den relevanten </a:t>
                      </a:r>
                      <a:r>
                        <a:rPr lang="de-DE" sz="1400" b="1" dirty="0">
                          <a:solidFill>
                            <a:srgbClr val="FF0000"/>
                          </a:solidFill>
                          <a:latin typeface="Century Gothic" panose="020B0502020202020204" pitchFamily="34" charset="0"/>
                        </a:rPr>
                        <a:t>Vorkehrungen</a:t>
                      </a:r>
                      <a:r>
                        <a:rPr lang="de-DE" sz="1400" b="1" dirty="0">
                          <a:latin typeface="Century Gothic" panose="020B0502020202020204" pitchFamily="34" charset="0"/>
                        </a:rPr>
                        <a:t> und </a:t>
                      </a:r>
                      <a:r>
                        <a:rPr lang="de-DE" sz="1400" b="1" dirty="0">
                          <a:solidFill>
                            <a:srgbClr val="FF0000"/>
                          </a:solidFill>
                          <a:latin typeface="Century Gothic" panose="020B0502020202020204" pitchFamily="34" charset="0"/>
                        </a:rPr>
                        <a:t>Maßnahmen</a:t>
                      </a:r>
                      <a:r>
                        <a:rPr lang="de-DE" sz="1400" b="1" dirty="0">
                          <a:latin typeface="Century Gothic" panose="020B0502020202020204" pitchFamily="34" charset="0"/>
                        </a:rPr>
                        <a:t> zur </a:t>
                      </a:r>
                      <a:r>
                        <a:rPr lang="de-DE" sz="1400" b="1" dirty="0">
                          <a:solidFill>
                            <a:srgbClr val="FF0000"/>
                          </a:solidFill>
                          <a:latin typeface="Century Gothic" panose="020B0502020202020204" pitchFamily="34" charset="0"/>
                        </a:rPr>
                        <a:t>Aufstellung</a:t>
                      </a:r>
                      <a:r>
                        <a:rPr lang="de-DE" sz="1400" b="1" dirty="0">
                          <a:latin typeface="Century Gothic" panose="020B0502020202020204" pitchFamily="34" charset="0"/>
                        </a:rPr>
                        <a:t> des Lageberichts</a:t>
                      </a:r>
                    </a:p>
                  </a:txBody>
                  <a:tcPr marL="180000" marR="54000" marT="46797" marB="46797">
                    <a:solidFill>
                      <a:srgbClr val="CCECFF"/>
                    </a:solidFill>
                  </a:tcPr>
                </a:tc>
                <a:tc>
                  <a:txBody>
                    <a:bodyPr/>
                    <a:lstStyle/>
                    <a:p>
                      <a:r>
                        <a:rPr lang="de-DE" sz="1400" b="1" dirty="0">
                          <a:latin typeface="Century Gothic" panose="020B0502020202020204" pitchFamily="34" charset="0"/>
                        </a:rPr>
                        <a:t>39-40</a:t>
                      </a:r>
                    </a:p>
                    <a:p>
                      <a:r>
                        <a:rPr lang="de-DE" sz="1400" b="1" i="1" dirty="0">
                          <a:latin typeface="Century Gothic" panose="020B0502020202020204" pitchFamily="34" charset="0"/>
                        </a:rPr>
                        <a:t>„Wie</a:t>
                      </a:r>
                      <a:r>
                        <a:rPr lang="de-DE" sz="1400" b="1" i="1" baseline="0" dirty="0">
                          <a:latin typeface="Century Gothic" panose="020B0502020202020204" pitchFamily="34" charset="0"/>
                        </a:rPr>
                        <a:t> erfolgt die Aufstellung des Lageberichts? (Quellen?)“</a:t>
                      </a:r>
                      <a:endParaRPr lang="de-DE" sz="1400" b="1" i="1" dirty="0">
                        <a:latin typeface="Century Gothic" panose="020B0502020202020204" pitchFamily="34" charset="0"/>
                      </a:endParaRPr>
                    </a:p>
                  </a:txBody>
                  <a:tcPr marL="180000" marR="54000" marT="46797" marB="46797">
                    <a:solidFill>
                      <a:srgbClr val="CCECFF"/>
                    </a:solidFill>
                  </a:tcPr>
                </a:tc>
                <a:extLst>
                  <a:ext uri="{0D108BD9-81ED-4DB2-BD59-A6C34878D82A}">
                    <a16:rowId xmlns:a16="http://schemas.microsoft.com/office/drawing/2014/main" val="10002"/>
                  </a:ext>
                </a:extLst>
              </a:tr>
              <a:tr h="947211">
                <a:tc>
                  <a:txBody>
                    <a:bodyPr/>
                    <a:lstStyle/>
                    <a:p>
                      <a:r>
                        <a:rPr lang="de-DE" sz="1400" b="1" dirty="0">
                          <a:latin typeface="Century Gothic" panose="020B0502020202020204" pitchFamily="34" charset="0"/>
                        </a:rPr>
                        <a:t>prognostische Angaben</a:t>
                      </a:r>
                    </a:p>
                  </a:txBody>
                  <a:tcPr marL="180000" marR="54000" marT="46797" marB="46797">
                    <a:solidFill>
                      <a:schemeClr val="bg1">
                        <a:lumMod val="85000"/>
                      </a:schemeClr>
                    </a:solidFill>
                  </a:tcPr>
                </a:tc>
                <a:tc>
                  <a:txBody>
                    <a:bodyPr/>
                    <a:lstStyle/>
                    <a:p>
                      <a:r>
                        <a:rPr lang="de-DE" sz="1400" b="1" dirty="0">
                          <a:latin typeface="Century Gothic" panose="020B0502020202020204" pitchFamily="34" charset="0"/>
                        </a:rPr>
                        <a:t>Planung mit Chancen</a:t>
                      </a:r>
                      <a:r>
                        <a:rPr lang="de-DE" sz="1400" b="1" baseline="0" dirty="0">
                          <a:latin typeface="Century Gothic" panose="020B0502020202020204" pitchFamily="34" charset="0"/>
                        </a:rPr>
                        <a:t> und Risiken</a:t>
                      </a:r>
                      <a:endParaRPr lang="de-DE" sz="1400" b="1" dirty="0">
                        <a:latin typeface="Century Gothic" panose="020B0502020202020204" pitchFamily="34" charset="0"/>
                      </a:endParaRPr>
                    </a:p>
                  </a:txBody>
                  <a:tcPr marL="180000" marR="54000" marT="46797" marB="46797">
                    <a:solidFill>
                      <a:schemeClr val="bg1">
                        <a:lumMod val="85000"/>
                      </a:schemeClr>
                    </a:solidFill>
                  </a:tcPr>
                </a:tc>
                <a:tc>
                  <a:txBody>
                    <a:bodyPr/>
                    <a:lstStyle/>
                    <a:p>
                      <a:r>
                        <a:rPr lang="de-DE" sz="1400" b="1" dirty="0">
                          <a:latin typeface="Century Gothic" panose="020B0502020202020204" pitchFamily="34" charset="0"/>
                        </a:rPr>
                        <a:t>41-42</a:t>
                      </a:r>
                    </a:p>
                    <a:p>
                      <a:r>
                        <a:rPr lang="de-DE" sz="1400" b="1" i="1" dirty="0">
                          <a:latin typeface="Century Gothic" panose="020B0502020202020204" pitchFamily="34" charset="0"/>
                        </a:rPr>
                        <a:t>„Ist die </a:t>
                      </a:r>
                      <a:r>
                        <a:rPr lang="de-DE" sz="1400" b="1" i="1">
                          <a:latin typeface="Century Gothic" panose="020B0502020202020204" pitchFamily="34" charset="0"/>
                        </a:rPr>
                        <a:t>Prognose ausreichend</a:t>
                      </a:r>
                      <a:br>
                        <a:rPr lang="de-DE" sz="1400" b="1" i="1">
                          <a:latin typeface="Century Gothic" panose="020B0502020202020204" pitchFamily="34" charset="0"/>
                        </a:rPr>
                      </a:br>
                      <a:r>
                        <a:rPr lang="de-DE" sz="1400" b="1" i="1" baseline="0">
                          <a:latin typeface="Century Gothic" panose="020B0502020202020204" pitchFamily="34" charset="0"/>
                        </a:rPr>
                        <a:t>und </a:t>
                      </a:r>
                      <a:r>
                        <a:rPr lang="de-DE" sz="1400" b="1" i="1" baseline="0" dirty="0">
                          <a:latin typeface="Century Gothic" panose="020B0502020202020204" pitchFamily="34" charset="0"/>
                        </a:rPr>
                        <a:t>zutreffend?“</a:t>
                      </a:r>
                      <a:endParaRPr lang="de-DE" sz="1400" b="1" i="1" dirty="0">
                        <a:latin typeface="Century Gothic" panose="020B0502020202020204" pitchFamily="34" charset="0"/>
                      </a:endParaRPr>
                    </a:p>
                  </a:txBody>
                  <a:tcPr marL="180000" marR="54000" marT="46797" marB="46797">
                    <a:solidFill>
                      <a:schemeClr val="bg1">
                        <a:lumMod val="85000"/>
                      </a:schemeClr>
                    </a:solidFill>
                  </a:tcPr>
                </a:tc>
                <a:extLst>
                  <a:ext uri="{0D108BD9-81ED-4DB2-BD59-A6C34878D82A}">
                    <a16:rowId xmlns:a16="http://schemas.microsoft.com/office/drawing/2014/main" val="10003"/>
                  </a:ext>
                </a:extLst>
              </a:tr>
            </a:tbl>
          </a:graphicData>
        </a:graphic>
      </p:graphicFrame>
      <p:sp>
        <p:nvSpPr>
          <p:cNvPr id="10" name="Textfeld 1">
            <a:extLst>
              <a:ext uri="{FF2B5EF4-FFF2-40B4-BE49-F238E27FC236}">
                <a16:creationId xmlns:a16="http://schemas.microsoft.com/office/drawing/2014/main" id="{17FA47BE-2CDC-48D6-A241-C9ABE645857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9" name="Rectangle 2">
            <a:extLst>
              <a:ext uri="{FF2B5EF4-FFF2-40B4-BE49-F238E27FC236}">
                <a16:creationId xmlns:a16="http://schemas.microsoft.com/office/drawing/2014/main" id="{B01BCB63-A63E-4ACB-AC38-99E5700B1057}"/>
              </a:ext>
            </a:extLst>
          </p:cNvPr>
          <p:cNvSpPr txBox="1">
            <a:spLocks/>
          </p:cNvSpPr>
          <p:nvPr/>
        </p:nvSpPr>
        <p:spPr bwMode="auto">
          <a:xfrm>
            <a:off x="105544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10.4.1 Die Planung der Lageberichtsprüfung; Forts.</a:t>
            </a:r>
          </a:p>
        </p:txBody>
      </p:sp>
    </p:spTree>
  </p:cSld>
  <p:clrMapOvr>
    <a:masterClrMapping/>
  </p:clrMapOvr>
  <p:transition spd="slow"/>
</p:sld>
</file>

<file path=ppt/slides/slide4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DFCBABF9-AC3A-4C2D-8967-42F8F6DCED27}"/>
              </a:ext>
            </a:extLst>
          </p:cNvPr>
          <p:cNvSpPr>
            <a:spLocks noGrp="1" noChangeArrowheads="1"/>
          </p:cNvSpPr>
          <p:nvPr>
            <p:ph idx="4294967295"/>
          </p:nvPr>
        </p:nvSpPr>
        <p:spPr>
          <a:xfrm>
            <a:off x="974288" y="1484313"/>
            <a:ext cx="10801350" cy="4680991"/>
          </a:xfrm>
          <a:prstGeom prst="rect">
            <a:avLst/>
          </a:prstGeom>
        </p:spPr>
        <p:txBody>
          <a:bodyPr/>
          <a:lstStyle/>
          <a:p>
            <a:pPr defTabSz="419100" eaLnBrk="1" hangingPunct="1">
              <a:lnSpc>
                <a:spcPct val="100000"/>
              </a:lnSpc>
              <a:spcBef>
                <a:spcPts val="600"/>
              </a:spcBef>
              <a:spcAft>
                <a:spcPts val="600"/>
              </a:spcAft>
              <a:tabLst>
                <a:tab pos="1076325" algn="l"/>
              </a:tabLst>
              <a:defRPr/>
            </a:pPr>
            <a:r>
              <a:rPr lang="de-DE" altLang="de-DE" sz="1600" b="1" dirty="0">
                <a:latin typeface="Century Gothic" panose="020B0502020202020204" pitchFamily="34" charset="0"/>
              </a:rPr>
              <a:t>Schritt 2:   	Festlegung der Wesentlichkeitsgrenze</a:t>
            </a:r>
          </a:p>
          <a:p>
            <a:pPr marL="0" lvl="1" indent="0" defTabSz="419100" eaLnBrk="1" hangingPunct="1">
              <a:lnSpc>
                <a:spcPct val="100000"/>
              </a:lnSpc>
              <a:spcBef>
                <a:spcPts val="600"/>
              </a:spcBef>
              <a:spcAft>
                <a:spcPts val="600"/>
              </a:spcAft>
              <a:buNone/>
              <a:tabLst>
                <a:tab pos="1076325" algn="l"/>
              </a:tabLst>
              <a:defRPr/>
            </a:pPr>
            <a:r>
              <a:rPr lang="de-DE" altLang="de-DE" sz="1600" b="1" dirty="0">
                <a:latin typeface="Century Gothic" panose="020B0502020202020204" pitchFamily="34" charset="0"/>
              </a:rPr>
              <a:t>Schritt 2.1: 	</a:t>
            </a:r>
            <a:r>
              <a:rPr lang="de-DE" altLang="de-DE" sz="1600" b="1" dirty="0">
                <a:solidFill>
                  <a:srgbClr val="00B0F0"/>
                </a:solidFill>
                <a:latin typeface="Century Gothic" panose="020B0502020202020204" pitchFamily="34" charset="0"/>
              </a:rPr>
              <a:t>Wesentlichkeit für quantitative Angaben </a:t>
            </a:r>
            <a:r>
              <a:rPr lang="de-DE" altLang="de-DE" sz="1600" b="1" dirty="0">
                <a:latin typeface="Century Gothic" panose="020B0502020202020204" pitchFamily="34" charset="0"/>
              </a:rPr>
              <a:t>IDW PS 350 n.F. (10.2021)</a:t>
            </a:r>
            <a:r>
              <a:rPr lang="de-DE" altLang="de-DE" sz="1600" b="1" dirty="0">
                <a:solidFill>
                  <a:srgbClr val="00B0F0"/>
                </a:solidFill>
                <a:latin typeface="Century Gothic" panose="020B0502020202020204" pitchFamily="34" charset="0"/>
              </a:rPr>
              <a:t> Tz. 29) </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Zugrundelegung der </a:t>
            </a:r>
            <a:r>
              <a:rPr lang="de-DE" altLang="de-DE" sz="1600" b="1" dirty="0">
                <a:latin typeface="Century Gothic" panose="020B0502020202020204" pitchFamily="34" charset="0"/>
              </a:rPr>
              <a:t>Wesentlichkeit für den Abschluss als Ganzes</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rPr>
              <a:t>Spezifische Wesentlichkeiten </a:t>
            </a:r>
            <a:r>
              <a:rPr lang="de-DE" altLang="de-DE" sz="1600" dirty="0">
                <a:latin typeface="Century Gothic" panose="020B0502020202020204" pitchFamily="34" charset="0"/>
              </a:rPr>
              <a:t>sind bei Prüfung </a:t>
            </a:r>
            <a:r>
              <a:rPr lang="de-DE" altLang="de-DE" sz="1600">
                <a:latin typeface="Century Gothic" panose="020B0502020202020204" pitchFamily="34" charset="0"/>
              </a:rPr>
              <a:t>der </a:t>
            </a:r>
            <a:r>
              <a:rPr lang="de-DE" altLang="de-DE" sz="1600" b="1">
                <a:latin typeface="Century Gothic" panose="020B0502020202020204" pitchFamily="34" charset="0"/>
              </a:rPr>
              <a:t>korrespondierenden</a:t>
            </a:r>
            <a:br>
              <a:rPr lang="de-DE" altLang="de-DE" sz="1600" b="1">
                <a:latin typeface="Century Gothic" panose="020B0502020202020204" pitchFamily="34" charset="0"/>
              </a:rPr>
            </a:br>
            <a:r>
              <a:rPr lang="de-DE" altLang="de-DE" sz="1600" b="1">
                <a:latin typeface="Century Gothic" panose="020B0502020202020204" pitchFamily="34" charset="0"/>
              </a:rPr>
              <a:t>Lageberichtsangaben</a:t>
            </a:r>
            <a:r>
              <a:rPr lang="de-DE" altLang="de-DE" sz="1600">
                <a:latin typeface="Century Gothic" panose="020B0502020202020204" pitchFamily="34" charset="0"/>
              </a:rPr>
              <a:t> </a:t>
            </a:r>
            <a:r>
              <a:rPr lang="de-DE" altLang="de-DE" sz="1600" dirty="0">
                <a:latin typeface="Century Gothic" panose="020B0502020202020204" pitchFamily="34" charset="0"/>
              </a:rPr>
              <a:t>zu berücksichtigen</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b="1" dirty="0">
                <a:latin typeface="Century Gothic" panose="020B0502020202020204" pitchFamily="34" charset="0"/>
              </a:rPr>
              <a:t>Toleranzwesentlichkeiten</a:t>
            </a:r>
            <a:r>
              <a:rPr lang="de-DE" altLang="de-DE" sz="1600" dirty="0">
                <a:latin typeface="Century Gothic" panose="020B0502020202020204" pitchFamily="34" charset="0"/>
              </a:rPr>
              <a:t> sind zu berücksichtigen, soweit sie sich </a:t>
            </a:r>
            <a:r>
              <a:rPr lang="de-DE" altLang="de-DE" sz="1600">
                <a:latin typeface="Century Gothic" panose="020B0502020202020204" pitchFamily="34" charset="0"/>
              </a:rPr>
              <a:t>auf </a:t>
            </a:r>
            <a:r>
              <a:rPr lang="de-DE" altLang="de-DE" sz="1600" b="1">
                <a:latin typeface="Century Gothic" panose="020B0502020202020204" pitchFamily="34" charset="0"/>
              </a:rPr>
              <a:t>Angaben</a:t>
            </a:r>
            <a:br>
              <a:rPr lang="de-DE" altLang="de-DE" sz="1600" b="1" dirty="0">
                <a:latin typeface="Century Gothic" panose="020B0502020202020204" pitchFamily="34" charset="0"/>
              </a:rPr>
            </a:br>
            <a:r>
              <a:rPr lang="de-DE" altLang="de-DE" sz="1600">
                <a:latin typeface="Century Gothic" panose="020B0502020202020204" pitchFamily="34" charset="0"/>
              </a:rPr>
              <a:t>erstrecken</a:t>
            </a:r>
            <a:r>
              <a:rPr lang="de-DE" altLang="de-DE" sz="1600" dirty="0">
                <a:latin typeface="Century Gothic" panose="020B0502020202020204" pitchFamily="34" charset="0"/>
              </a:rPr>
              <a:t>, die </a:t>
            </a:r>
            <a:r>
              <a:rPr lang="de-DE" altLang="de-DE" sz="1600" b="1" dirty="0">
                <a:latin typeface="Century Gothic" panose="020B0502020202020204" pitchFamily="34" charset="0"/>
              </a:rPr>
              <a:t>aus dem Rechnungswesen entnommen </a:t>
            </a:r>
            <a:r>
              <a:rPr lang="de-DE" altLang="de-DE" sz="1600" dirty="0">
                <a:latin typeface="Century Gothic" panose="020B0502020202020204" pitchFamily="34" charset="0"/>
              </a:rPr>
              <a:t>und mit </a:t>
            </a:r>
            <a:r>
              <a:rPr lang="de-DE" altLang="de-DE" sz="1600">
                <a:latin typeface="Century Gothic" panose="020B0502020202020204" pitchFamily="34" charset="0"/>
              </a:rPr>
              <a:t>dem Abschluss</a:t>
            </a:r>
            <a:br>
              <a:rPr lang="de-DE" altLang="de-DE" sz="1600">
                <a:latin typeface="Century Gothic" panose="020B0502020202020204" pitchFamily="34" charset="0"/>
              </a:rPr>
            </a:br>
            <a:r>
              <a:rPr lang="de-DE" altLang="de-DE" sz="1600" b="1">
                <a:latin typeface="Century Gothic" panose="020B0502020202020204" pitchFamily="34" charset="0"/>
              </a:rPr>
              <a:t>abstimmbar</a:t>
            </a:r>
            <a:r>
              <a:rPr lang="de-DE" altLang="de-DE" sz="1600">
                <a:latin typeface="Century Gothic" panose="020B0502020202020204" pitchFamily="34" charset="0"/>
              </a:rPr>
              <a:t> </a:t>
            </a:r>
            <a:r>
              <a:rPr lang="de-DE" altLang="de-DE" sz="1600" dirty="0">
                <a:latin typeface="Century Gothic" panose="020B0502020202020204" pitchFamily="34" charset="0"/>
              </a:rPr>
              <a:t>sind. </a:t>
            </a:r>
          </a:p>
          <a:p>
            <a:pPr marL="342900" lvl="1" indent="-342900" defTabSz="419100" eaLnBrk="1" hangingPunct="1">
              <a:lnSpc>
                <a:spcPct val="100000"/>
              </a:lnSpc>
              <a:spcBef>
                <a:spcPts val="600"/>
              </a:spcBef>
              <a:spcAft>
                <a:spcPts val="600"/>
              </a:spcAft>
              <a:buFont typeface="+mj-lt"/>
              <a:buAutoNum type="alphaLcPeriod"/>
              <a:tabLst>
                <a:tab pos="1076325" algn="l"/>
              </a:tabLst>
              <a:defRPr/>
            </a:pPr>
            <a:endParaRPr lang="de-DE" altLang="de-DE" sz="1600" b="1" dirty="0">
              <a:solidFill>
                <a:srgbClr val="00B0F0"/>
              </a:solidFill>
              <a:latin typeface="Century Gothic" panose="020B0502020202020204" pitchFamily="34" charset="0"/>
            </a:endParaRPr>
          </a:p>
          <a:p>
            <a:pPr marL="0" lvl="1" indent="0" defTabSz="419100" eaLnBrk="1" hangingPunct="1">
              <a:lnSpc>
                <a:spcPct val="100000"/>
              </a:lnSpc>
              <a:spcBef>
                <a:spcPts val="600"/>
              </a:spcBef>
              <a:spcAft>
                <a:spcPts val="600"/>
              </a:spcAft>
              <a:buNone/>
              <a:tabLst>
                <a:tab pos="1076325" algn="l"/>
              </a:tabLst>
              <a:defRPr/>
            </a:pPr>
            <a:r>
              <a:rPr lang="de-DE" altLang="de-DE" sz="1600" b="1" dirty="0">
                <a:latin typeface="Century Gothic" panose="020B0502020202020204" pitchFamily="34" charset="0"/>
              </a:rPr>
              <a:t>Schritt 2.2: 	</a:t>
            </a:r>
            <a:r>
              <a:rPr lang="de-DE" altLang="de-DE" sz="1600" b="1" dirty="0">
                <a:solidFill>
                  <a:srgbClr val="00B0F0"/>
                </a:solidFill>
                <a:latin typeface="Century Gothic" panose="020B0502020202020204" pitchFamily="34" charset="0"/>
              </a:rPr>
              <a:t>Wesentlichkeit bei Prüfung der Chancen und Risiken (</a:t>
            </a:r>
            <a:r>
              <a:rPr lang="de-DE" altLang="de-DE" sz="1600" b="1" dirty="0">
                <a:latin typeface="Century Gothic" panose="020B0502020202020204" pitchFamily="34" charset="0"/>
              </a:rPr>
              <a:t>IDW PS 350 n.F. (10.2021) </a:t>
            </a:r>
            <a:r>
              <a:rPr lang="de-DE" altLang="de-DE" sz="1600" b="1" dirty="0">
                <a:solidFill>
                  <a:srgbClr val="00B0F0"/>
                </a:solidFill>
                <a:latin typeface="Century Gothic" panose="020B0502020202020204" pitchFamily="34" charset="0"/>
              </a:rPr>
              <a:t>Tz. 31)</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Bei erheblichen Abweichungen zw. Planungsrechnungen und </a:t>
            </a:r>
            <a:r>
              <a:rPr lang="de-DE" altLang="de-DE" sz="1600">
                <a:latin typeface="Century Gothic" panose="020B0502020202020204" pitchFamily="34" charset="0"/>
              </a:rPr>
              <a:t>geprüftem Abschluss</a:t>
            </a:r>
            <a:br>
              <a:rPr lang="de-DE" altLang="de-DE" sz="1600">
                <a:latin typeface="Century Gothic" panose="020B0502020202020204" pitchFamily="34" charset="0"/>
              </a:rPr>
            </a:br>
            <a:r>
              <a:rPr lang="de-DE" altLang="de-DE" sz="1600">
                <a:latin typeface="Century Gothic" panose="020B0502020202020204" pitchFamily="34" charset="0"/>
              </a:rPr>
              <a:t>sind </a:t>
            </a:r>
            <a:r>
              <a:rPr lang="de-DE" altLang="de-DE" sz="1600" dirty="0">
                <a:latin typeface="Century Gothic" panose="020B0502020202020204" pitchFamily="34" charset="0"/>
              </a:rPr>
              <a:t>Wesentlichkeitsgrenzen ggf. unter </a:t>
            </a:r>
            <a:r>
              <a:rPr lang="de-DE" altLang="de-DE" sz="1600" b="1" dirty="0">
                <a:latin typeface="Century Gothic" panose="020B0502020202020204" pitchFamily="34" charset="0"/>
              </a:rPr>
              <a:t>Berücksichtigung </a:t>
            </a:r>
            <a:r>
              <a:rPr lang="de-DE" altLang="de-DE" sz="1600" b="1">
                <a:latin typeface="Century Gothic" panose="020B0502020202020204" pitchFamily="34" charset="0"/>
              </a:rPr>
              <a:t>der Planungsrechnung</a:t>
            </a:r>
            <a:br>
              <a:rPr lang="de-DE" altLang="de-DE" sz="1600" b="1">
                <a:latin typeface="Century Gothic" panose="020B0502020202020204" pitchFamily="34" charset="0"/>
              </a:rPr>
            </a:br>
            <a:r>
              <a:rPr lang="de-DE" altLang="de-DE" sz="1600">
                <a:latin typeface="Century Gothic" panose="020B0502020202020204" pitchFamily="34" charset="0"/>
              </a:rPr>
              <a:t>festzulegen </a:t>
            </a:r>
            <a:endParaRPr lang="de-DE" altLang="de-DE" sz="1600" dirty="0">
              <a:latin typeface="Century Gothic" panose="020B0502020202020204" pitchFamily="34" charset="0"/>
            </a:endParaRPr>
          </a:p>
          <a:p>
            <a:pPr marL="0" lvl="1" indent="0" defTabSz="419100" eaLnBrk="1" hangingPunct="1">
              <a:lnSpc>
                <a:spcPct val="100000"/>
              </a:lnSpc>
              <a:spcBef>
                <a:spcPts val="600"/>
              </a:spcBef>
              <a:spcAft>
                <a:spcPts val="600"/>
              </a:spcAft>
              <a:buFont typeface="Arial" panose="020B0604020202020204" pitchFamily="34" charset="0"/>
              <a:buNone/>
              <a:defRPr/>
            </a:pPr>
            <a:endParaRPr lang="de-DE" altLang="de-DE" sz="1600" dirty="0">
              <a:latin typeface="Century Gothic" panose="020B0502020202020204" pitchFamily="34" charset="0"/>
            </a:endParaRPr>
          </a:p>
          <a:p>
            <a:pPr marL="285750" lvl="1" indent="-285750"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defRPr/>
            </a:pPr>
            <a:endParaRPr lang="de-DE" altLang="de-DE" sz="1600" b="1" dirty="0">
              <a:solidFill>
                <a:srgbClr val="C00000"/>
              </a:solidFill>
              <a:latin typeface="Century Gothic" panose="020B0502020202020204" pitchFamily="34" charset="0"/>
            </a:endParaRPr>
          </a:p>
        </p:txBody>
      </p:sp>
      <p:sp>
        <p:nvSpPr>
          <p:cNvPr id="936965" name="Rectangle 2">
            <a:extLst>
              <a:ext uri="{FF2B5EF4-FFF2-40B4-BE49-F238E27FC236}">
                <a16:creationId xmlns:a16="http://schemas.microsoft.com/office/drawing/2014/main" id="{F171E444-C212-4A93-BF18-95F732A9966A}"/>
              </a:ext>
            </a:extLst>
          </p:cNvPr>
          <p:cNvSpPr txBox="1">
            <a:spLocks/>
          </p:cNvSpPr>
          <p:nvPr/>
        </p:nvSpPr>
        <p:spPr bwMode="auto">
          <a:xfrm>
            <a:off x="1055440" y="107994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10.4.2 Überlegungen zur Wesentlichkeit</a:t>
            </a:r>
          </a:p>
        </p:txBody>
      </p:sp>
      <p:sp>
        <p:nvSpPr>
          <p:cNvPr id="8" name="Textfeld 1">
            <a:extLst>
              <a:ext uri="{FF2B5EF4-FFF2-40B4-BE49-F238E27FC236}">
                <a16:creationId xmlns:a16="http://schemas.microsoft.com/office/drawing/2014/main" id="{2FBDA1F1-5EEF-46C6-8F90-C9ADD34A51E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53993066-3366-43CA-88E9-45BE11F4A40F}"/>
              </a:ext>
            </a:extLst>
          </p:cNvPr>
          <p:cNvSpPr>
            <a:spLocks noGrp="1" noChangeArrowheads="1"/>
          </p:cNvSpPr>
          <p:nvPr>
            <p:ph idx="4294967295"/>
          </p:nvPr>
        </p:nvSpPr>
        <p:spPr>
          <a:xfrm>
            <a:off x="983432" y="1161256"/>
            <a:ext cx="10801350" cy="4895850"/>
          </a:xfrm>
          <a:prstGeom prst="rect">
            <a:avLst/>
          </a:prstGeom>
        </p:spPr>
        <p:txBody>
          <a:bodyPr/>
          <a:lstStyle/>
          <a:p>
            <a:pPr marL="0" lvl="1" indent="0" defTabSz="419100" eaLnBrk="1" hangingPunct="1">
              <a:lnSpc>
                <a:spcPct val="100000"/>
              </a:lnSpc>
              <a:spcBef>
                <a:spcPts val="600"/>
              </a:spcBef>
              <a:spcAft>
                <a:spcPts val="600"/>
              </a:spcAft>
              <a:buFont typeface="Arial" panose="020B0604020202020204" pitchFamily="34" charset="0"/>
              <a:buNone/>
              <a:tabLst>
                <a:tab pos="1076325" algn="l"/>
              </a:tabLst>
              <a:defRPr/>
            </a:pPr>
            <a:r>
              <a:rPr lang="de-DE" altLang="de-DE" sz="1600" b="1" dirty="0">
                <a:latin typeface="Century Gothic" panose="020B0502020202020204" pitchFamily="34" charset="0"/>
              </a:rPr>
              <a:t>Schritt 3:	Identifizierung und Beurteilung der Risiken wesentlicher falscher Angaben</a:t>
            </a:r>
          </a:p>
          <a:p>
            <a:pPr defTabSz="419100" eaLnBrk="1" hangingPunct="1">
              <a:lnSpc>
                <a:spcPct val="100000"/>
              </a:lnSpc>
              <a:spcBef>
                <a:spcPts val="600"/>
              </a:spcBef>
              <a:spcAft>
                <a:spcPts val="600"/>
              </a:spcAft>
              <a:tabLst>
                <a:tab pos="1076325" algn="l"/>
              </a:tabLst>
              <a:defRPr/>
            </a:pPr>
            <a:r>
              <a:rPr lang="de-DE" altLang="de-DE" sz="1600" b="1" dirty="0">
                <a:latin typeface="Century Gothic" panose="020B0502020202020204" pitchFamily="34" charset="0"/>
              </a:rPr>
              <a:t>Schritt 3.1:	</a:t>
            </a:r>
            <a:r>
              <a:rPr lang="de-DE" altLang="de-DE" sz="1600" b="1" dirty="0">
                <a:solidFill>
                  <a:srgbClr val="00B0F0"/>
                </a:solidFill>
                <a:latin typeface="Century Gothic" panose="020B0502020202020204" pitchFamily="34" charset="0"/>
              </a:rPr>
              <a:t>Risikobeurteilung (IDW PS 350 n.F. (10.2021), Tz. 32 ff.)</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Berücksichtigung der Ergebnisse aus der Risikobeurteilung des Abschlusses</a:t>
            </a:r>
            <a:r>
              <a:rPr lang="de-DE" altLang="de-DE" sz="1600" dirty="0">
                <a:solidFill>
                  <a:srgbClr val="C00000"/>
                </a:solidFill>
                <a:latin typeface="Century Gothic" panose="020B0502020202020204" pitchFamily="34" charset="0"/>
              </a:rPr>
              <a:t> </a:t>
            </a:r>
          </a:p>
          <a:p>
            <a:pPr marL="1341438" lvl="1" indent="-268288" defTabSz="419100" eaLnBrk="1" hangingPunct="1">
              <a:lnSpc>
                <a:spcPct val="100000"/>
              </a:lnSpc>
              <a:spcBef>
                <a:spcPts val="600"/>
              </a:spcBef>
              <a:spcAft>
                <a:spcPts val="600"/>
              </a:spcAft>
              <a:buFont typeface="Arial" panose="020B0604020202020204" pitchFamily="34" charset="0"/>
              <a:buChar char="•"/>
              <a:tabLst>
                <a:tab pos="1076325" algn="l"/>
              </a:tabLst>
              <a:defRPr/>
            </a:pPr>
            <a:r>
              <a:rPr lang="de-DE" altLang="de-DE" sz="1600" dirty="0">
                <a:latin typeface="Century Gothic" panose="020B0502020202020204" pitchFamily="34" charset="0"/>
              </a:rPr>
              <a:t>Prüfungshandlungen zur Risikobeurteilung: </a:t>
            </a:r>
          </a:p>
          <a:p>
            <a:pPr marL="1609725" lvl="4" indent="-268288" defTabSz="419100" eaLnBrk="1" hangingPunct="1">
              <a:lnSpc>
                <a:spcPct val="100000"/>
              </a:lnSpc>
              <a:spcBef>
                <a:spcPts val="600"/>
              </a:spcBef>
              <a:spcAft>
                <a:spcPts val="600"/>
              </a:spcAft>
              <a:buFont typeface="Symbol" panose="05050102010706020507" pitchFamily="18" charset="2"/>
              <a:buChar char="-"/>
              <a:tabLst>
                <a:tab pos="1076325" algn="l"/>
              </a:tabLst>
              <a:defRPr/>
            </a:pPr>
            <a:r>
              <a:rPr lang="de-DE" altLang="de-DE" sz="1600" dirty="0">
                <a:latin typeface="Century Gothic" panose="020B0502020202020204" pitchFamily="34" charset="0"/>
              </a:rPr>
              <a:t>Befragung der gesetzlichen Vertreter und weiterer Personen im Unternehmen</a:t>
            </a:r>
          </a:p>
          <a:p>
            <a:pPr marL="1609725" lvl="4" indent="-268288" defTabSz="419100" eaLnBrk="1" hangingPunct="1">
              <a:lnSpc>
                <a:spcPct val="100000"/>
              </a:lnSpc>
              <a:spcBef>
                <a:spcPts val="600"/>
              </a:spcBef>
              <a:spcAft>
                <a:spcPts val="600"/>
              </a:spcAft>
              <a:buFont typeface="Symbol" panose="05050102010706020507" pitchFamily="18" charset="2"/>
              <a:buChar char="-"/>
              <a:tabLst>
                <a:tab pos="1076325" algn="l"/>
              </a:tabLst>
              <a:defRPr/>
            </a:pPr>
            <a:r>
              <a:rPr lang="de-DE" altLang="de-DE" sz="1600" dirty="0">
                <a:latin typeface="Century Gothic" panose="020B0502020202020204" pitchFamily="34" charset="0"/>
              </a:rPr>
              <a:t>Inaugenscheinnahme/Einsichtnahme (z. B: Protokolle)</a:t>
            </a:r>
          </a:p>
          <a:p>
            <a:pPr marL="1609725" lvl="4" indent="-268288" defTabSz="419100" eaLnBrk="1" hangingPunct="1">
              <a:lnSpc>
                <a:spcPct val="100000"/>
              </a:lnSpc>
              <a:spcBef>
                <a:spcPts val="600"/>
              </a:spcBef>
              <a:spcAft>
                <a:spcPts val="600"/>
              </a:spcAft>
              <a:buFont typeface="Symbol" panose="05050102010706020507" pitchFamily="18" charset="2"/>
              <a:buChar char="-"/>
              <a:tabLst>
                <a:tab pos="1076325" algn="l"/>
              </a:tabLst>
              <a:defRPr/>
            </a:pPr>
            <a:r>
              <a:rPr lang="de-DE" altLang="de-DE" sz="1600" dirty="0">
                <a:latin typeface="Century Gothic" panose="020B0502020202020204" pitchFamily="34" charset="0"/>
              </a:rPr>
              <a:t>Analytische Prüfungshandlungen, Beobachtungen</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Berücksichtigung von Informationen aus Auftragsannahme</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Verwendung von Informationen aus anderen Aufträgen</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Kenntnisse aus Vorjahresprüfungen nutzen und aktualisieren</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Erörterung im Prüfungsteam: Anfälligkeit des Lageberichts </a:t>
            </a:r>
            <a:r>
              <a:rPr lang="de-DE" altLang="de-DE" sz="1600">
                <a:latin typeface="Century Gothic" panose="020B0502020202020204" pitchFamily="34" charset="0"/>
              </a:rPr>
              <a:t>für wesentliche</a:t>
            </a:r>
            <a:br>
              <a:rPr lang="de-DE" altLang="de-DE" sz="1600">
                <a:latin typeface="Century Gothic" panose="020B0502020202020204" pitchFamily="34" charset="0"/>
              </a:rPr>
            </a:br>
            <a:r>
              <a:rPr lang="de-DE" altLang="de-DE" sz="1600">
                <a:latin typeface="Century Gothic" panose="020B0502020202020204" pitchFamily="34" charset="0"/>
              </a:rPr>
              <a:t>falsche </a:t>
            </a:r>
            <a:r>
              <a:rPr lang="de-DE" altLang="de-DE" sz="1600" dirty="0">
                <a:latin typeface="Century Gothic" panose="020B0502020202020204" pitchFamily="34" charset="0"/>
              </a:rPr>
              <a:t>Angaben</a:t>
            </a:r>
          </a:p>
          <a:p>
            <a:pPr marL="0" lvl="1" indent="0" defTabSz="417513" eaLnBrk="1" hangingPunct="1">
              <a:lnSpc>
                <a:spcPct val="100000"/>
              </a:lnSpc>
              <a:spcBef>
                <a:spcPts val="600"/>
              </a:spcBef>
              <a:spcAft>
                <a:spcPts val="600"/>
              </a:spcAft>
              <a:buNone/>
              <a:tabLst>
                <a:tab pos="1076325" algn="l"/>
              </a:tabLst>
              <a:defRPr/>
            </a:pPr>
            <a:r>
              <a:rPr lang="de-DE" altLang="de-DE" sz="1600" b="1" dirty="0">
                <a:latin typeface="Century Gothic" panose="020B0502020202020204" pitchFamily="34" charset="0"/>
              </a:rPr>
              <a:t>Schritt 3.2:</a:t>
            </a:r>
            <a:r>
              <a:rPr lang="de-DE" altLang="de-DE" sz="1600" b="1">
                <a:latin typeface="Century Gothic" panose="020B0502020202020204" pitchFamily="34" charset="0"/>
              </a:rPr>
              <a:t>	</a:t>
            </a:r>
            <a:r>
              <a:rPr lang="de-DE" altLang="de-DE" sz="1600" b="1">
                <a:solidFill>
                  <a:srgbClr val="00B0F0"/>
                </a:solidFill>
                <a:latin typeface="Century Gothic" panose="020B0502020202020204" pitchFamily="34" charset="0"/>
              </a:rPr>
              <a:t>Gewinnung </a:t>
            </a:r>
            <a:r>
              <a:rPr lang="de-DE" altLang="de-DE" sz="1600" b="1" dirty="0">
                <a:solidFill>
                  <a:srgbClr val="00B0F0"/>
                </a:solidFill>
                <a:latin typeface="Century Gothic" panose="020B0502020202020204" pitchFamily="34" charset="0"/>
              </a:rPr>
              <a:t>eines Verständnisses vom Unternehmen und dessen Umfeld </a:t>
            </a:r>
            <a:br>
              <a:rPr lang="de-DE" altLang="de-DE" sz="1600" b="1" dirty="0">
                <a:solidFill>
                  <a:srgbClr val="00B0F0"/>
                </a:solidFill>
                <a:latin typeface="Century Gothic" panose="020B0502020202020204" pitchFamily="34" charset="0"/>
              </a:rPr>
            </a:br>
            <a:r>
              <a:rPr lang="de-DE" altLang="de-DE" sz="1600" b="1" dirty="0">
                <a:solidFill>
                  <a:srgbClr val="00B0F0"/>
                </a:solidFill>
                <a:latin typeface="Century Gothic" panose="020B0502020202020204" pitchFamily="34" charset="0"/>
              </a:rPr>
              <a:t>	(IDW PS 350 n.F. (10.2021), Tz. 37 ff.)</a:t>
            </a: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p:txBody>
      </p:sp>
      <p:sp>
        <p:nvSpPr>
          <p:cNvPr id="939013" name="Rectangle 2">
            <a:extLst>
              <a:ext uri="{FF2B5EF4-FFF2-40B4-BE49-F238E27FC236}">
                <a16:creationId xmlns:a16="http://schemas.microsoft.com/office/drawing/2014/main" id="{C614FB99-CBD7-40C8-83DD-C4DF70F3F1AB}"/>
              </a:ext>
            </a:extLst>
          </p:cNvPr>
          <p:cNvSpPr txBox="1">
            <a:spLocks/>
          </p:cNvSpPr>
          <p:nvPr/>
        </p:nvSpPr>
        <p:spPr bwMode="auto">
          <a:xfrm>
            <a:off x="1046664" y="83671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10.4.3 Risiko wesentlich falscher Angaben</a:t>
            </a:r>
          </a:p>
        </p:txBody>
      </p:sp>
      <p:sp>
        <p:nvSpPr>
          <p:cNvPr id="8" name="Textfeld 1">
            <a:extLst>
              <a:ext uri="{FF2B5EF4-FFF2-40B4-BE49-F238E27FC236}">
                <a16:creationId xmlns:a16="http://schemas.microsoft.com/office/drawing/2014/main" id="{22D5F07C-7099-46F7-AE89-7DA868356AD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FED66277-1E6E-4F28-83DB-DF989BB42410}"/>
              </a:ext>
            </a:extLst>
          </p:cNvPr>
          <p:cNvSpPr>
            <a:spLocks noGrp="1" noChangeArrowheads="1"/>
          </p:cNvSpPr>
          <p:nvPr>
            <p:ph idx="4294967295"/>
          </p:nvPr>
        </p:nvSpPr>
        <p:spPr>
          <a:xfrm>
            <a:off x="983432" y="1340892"/>
            <a:ext cx="10791825" cy="4824412"/>
          </a:xfrm>
          <a:prstGeom prst="rect">
            <a:avLst/>
          </a:prstGeom>
        </p:spPr>
        <p:txBody>
          <a:bodyPr/>
          <a:lstStyle/>
          <a:p>
            <a:pPr marL="0" lvl="1" indent="0" defTabSz="419100" eaLnBrk="1" hangingPunct="1">
              <a:lnSpc>
                <a:spcPct val="100000"/>
              </a:lnSpc>
              <a:spcBef>
                <a:spcPts val="600"/>
              </a:spcBef>
              <a:spcAft>
                <a:spcPts val="600"/>
              </a:spcAft>
              <a:buFont typeface="Arial" panose="020B0604020202020204" pitchFamily="34" charset="0"/>
              <a:buNone/>
              <a:tabLst>
                <a:tab pos="1076325" algn="l"/>
              </a:tabLst>
              <a:defRPr/>
            </a:pPr>
            <a:r>
              <a:rPr lang="de-DE" altLang="de-DE" sz="1600" b="1" dirty="0">
                <a:latin typeface="Century Gothic" panose="020B0502020202020204" pitchFamily="34" charset="0"/>
              </a:rPr>
              <a:t>Schritt 3:	Identifizierung und Beurteilung der Risiken wesentlicher falscher Angaben; Forts.</a:t>
            </a:r>
          </a:p>
          <a:p>
            <a:pPr defTabSz="419100" eaLnBrk="1" hangingPunct="1">
              <a:lnSpc>
                <a:spcPct val="100000"/>
              </a:lnSpc>
              <a:spcBef>
                <a:spcPts val="600"/>
              </a:spcBef>
              <a:spcAft>
                <a:spcPts val="600"/>
              </a:spcAft>
              <a:tabLst>
                <a:tab pos="1076325" algn="l"/>
              </a:tabLst>
              <a:defRPr/>
            </a:pPr>
            <a:r>
              <a:rPr lang="de-DE" altLang="de-DE" sz="1600" b="1" dirty="0">
                <a:latin typeface="Century Gothic" panose="020B0502020202020204" pitchFamily="34" charset="0"/>
              </a:rPr>
              <a:t>Schritt 3.3:	</a:t>
            </a:r>
            <a:r>
              <a:rPr lang="de-DE" altLang="de-DE" sz="1600" b="1" dirty="0">
                <a:solidFill>
                  <a:srgbClr val="00B0F0"/>
                </a:solidFill>
                <a:latin typeface="Century Gothic" panose="020B0502020202020204" pitchFamily="34" charset="0"/>
              </a:rPr>
              <a:t>Erlangung eines Verständnisses über relevante Vorkehrungen und Maßnahmen (</a:t>
            </a:r>
            <a:r>
              <a:rPr lang="de-DE" altLang="de-DE" sz="1600" b="1">
                <a:solidFill>
                  <a:srgbClr val="00B0F0"/>
                </a:solidFill>
                <a:latin typeface="Century Gothic" panose="020B0502020202020204" pitchFamily="34" charset="0"/>
              </a:rPr>
              <a:t>Systeme)</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	zur Aufstellung </a:t>
            </a:r>
            <a:r>
              <a:rPr lang="de-DE" altLang="de-DE" sz="1600" b="1" dirty="0">
                <a:solidFill>
                  <a:srgbClr val="00B0F0"/>
                </a:solidFill>
                <a:latin typeface="Century Gothic" panose="020B0502020202020204" pitchFamily="34" charset="0"/>
              </a:rPr>
              <a:t>des Lageberichtes und zur Ermittlung </a:t>
            </a:r>
            <a:r>
              <a:rPr lang="de-DE" altLang="de-DE" sz="1600" b="1">
                <a:solidFill>
                  <a:srgbClr val="00B0F0"/>
                </a:solidFill>
                <a:latin typeface="Century Gothic" panose="020B0502020202020204" pitchFamily="34" charset="0"/>
              </a:rPr>
              <a:t>prognostischer Angaben</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	(</a:t>
            </a:r>
            <a:r>
              <a:rPr lang="de-DE" altLang="de-DE" sz="1600" b="1" dirty="0">
                <a:solidFill>
                  <a:srgbClr val="00B0F0"/>
                </a:solidFill>
                <a:latin typeface="Century Gothic" panose="020B0502020202020204" pitchFamily="34" charset="0"/>
              </a:rPr>
              <a:t>IDW PS 350 n.F</a:t>
            </a:r>
            <a:r>
              <a:rPr lang="de-DE" altLang="de-DE" sz="1600" b="1">
                <a:solidFill>
                  <a:srgbClr val="00B0F0"/>
                </a:solidFill>
                <a:latin typeface="Century Gothic" panose="020B0502020202020204" pitchFamily="34" charset="0"/>
              </a:rPr>
              <a:t>. (</a:t>
            </a:r>
            <a:r>
              <a:rPr lang="de-DE" altLang="de-DE" sz="1600" b="1" dirty="0">
                <a:solidFill>
                  <a:srgbClr val="00B0F0"/>
                </a:solidFill>
                <a:latin typeface="Century Gothic" panose="020B0502020202020204" pitchFamily="34" charset="0"/>
              </a:rPr>
              <a:t>10.2021), Tz. 39 ff.)</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Verständnis über </a:t>
            </a:r>
            <a:r>
              <a:rPr lang="de-DE" altLang="de-DE" sz="1600" b="1" dirty="0">
                <a:latin typeface="Century Gothic" panose="020B0502020202020204" pitchFamily="34" charset="0"/>
              </a:rPr>
              <a:t>Prozess zur Aufstellung des Lageberichts </a:t>
            </a:r>
            <a:r>
              <a:rPr lang="de-DE" altLang="de-DE" sz="1600" dirty="0">
                <a:latin typeface="Century Gothic" panose="020B0502020202020204" pitchFamily="34" charset="0"/>
              </a:rPr>
              <a:t>gewinnen</a:t>
            </a:r>
          </a:p>
          <a:p>
            <a:pPr marL="1341438" lvl="2" indent="-268288" defTabSz="419100" eaLnBrk="1" hangingPunct="1">
              <a:lnSpc>
                <a:spcPct val="100000"/>
              </a:lnSpc>
              <a:spcBef>
                <a:spcPts val="600"/>
              </a:spcBef>
              <a:spcAft>
                <a:spcPts val="600"/>
              </a:spcAft>
              <a:tabLst>
                <a:tab pos="1076325" algn="l"/>
              </a:tabLst>
              <a:defRPr/>
            </a:pPr>
            <a:r>
              <a:rPr lang="de-DE" altLang="de-DE" sz="1600" dirty="0">
                <a:latin typeface="Century Gothic" panose="020B0502020202020204" pitchFamily="34" charset="0"/>
              </a:rPr>
              <a:t>Beurteilung der </a:t>
            </a:r>
            <a:r>
              <a:rPr lang="de-DE" altLang="de-DE" sz="1600" b="1" dirty="0">
                <a:latin typeface="Century Gothic" panose="020B0502020202020204" pitchFamily="34" charset="0"/>
              </a:rPr>
              <a:t>Angemessenheit des Prozesses</a:t>
            </a:r>
          </a:p>
          <a:p>
            <a:pPr marL="1341438" lvl="2" indent="-268288" defTabSz="419100" eaLnBrk="1" hangingPunct="1">
              <a:lnSpc>
                <a:spcPct val="100000"/>
              </a:lnSpc>
              <a:spcBef>
                <a:spcPts val="600"/>
              </a:spcBef>
              <a:spcAft>
                <a:spcPts val="600"/>
              </a:spcAft>
              <a:tabLst>
                <a:tab pos="1076325" algn="l"/>
              </a:tabLst>
              <a:defRPr/>
            </a:pPr>
            <a:r>
              <a:rPr lang="de-DE" altLang="de-DE" sz="1600" b="1" dirty="0">
                <a:latin typeface="Century Gothic" panose="020B0502020202020204" pitchFamily="34" charset="0"/>
              </a:rPr>
              <a:t>Verständnis über Prozess zur Ermittlung prognostischer Angaben:</a:t>
            </a:r>
          </a:p>
          <a:p>
            <a:pPr marL="1617663" lvl="2" indent="-273050" defTabSz="419100" eaLnBrk="1" hangingPunct="1">
              <a:lnSpc>
                <a:spcPct val="100000"/>
              </a:lnSpc>
              <a:spcBef>
                <a:spcPts val="600"/>
              </a:spcBef>
              <a:spcAft>
                <a:spcPts val="600"/>
              </a:spcAft>
              <a:buFont typeface="+mj-lt"/>
              <a:buAutoNum type="arabicPeriod"/>
              <a:tabLst>
                <a:tab pos="1076325" algn="l"/>
              </a:tabLst>
              <a:defRPr/>
            </a:pPr>
            <a:r>
              <a:rPr lang="de-DE" altLang="de-DE" sz="1600" dirty="0">
                <a:latin typeface="Century Gothic" panose="020B0502020202020204" pitchFamily="34" charset="0"/>
              </a:rPr>
              <a:t>Angewandte Methoden, Datenerfassung und -verarbeitung sowie angewandte Prognosemodelle</a:t>
            </a:r>
          </a:p>
          <a:p>
            <a:pPr marL="1617663" lvl="2" indent="-273050" defTabSz="419100" eaLnBrk="1" hangingPunct="1">
              <a:lnSpc>
                <a:spcPct val="100000"/>
              </a:lnSpc>
              <a:spcBef>
                <a:spcPts val="600"/>
              </a:spcBef>
              <a:spcAft>
                <a:spcPts val="600"/>
              </a:spcAft>
              <a:buFont typeface="+mj-lt"/>
              <a:buAutoNum type="arabicPeriod"/>
              <a:tabLst>
                <a:tab pos="1076325" algn="l"/>
              </a:tabLst>
              <a:defRPr/>
            </a:pPr>
            <a:r>
              <a:rPr lang="de-DE" altLang="de-DE" sz="1600" dirty="0">
                <a:latin typeface="Century Gothic" panose="020B0502020202020204" pitchFamily="34" charset="0"/>
              </a:rPr>
              <a:t>Zugrunde liegende Annahmen</a:t>
            </a:r>
          </a:p>
          <a:p>
            <a:pPr marL="1617663" lvl="2" indent="-273050" defTabSz="419100" eaLnBrk="1" hangingPunct="1">
              <a:lnSpc>
                <a:spcPct val="100000"/>
              </a:lnSpc>
              <a:spcBef>
                <a:spcPts val="600"/>
              </a:spcBef>
              <a:spcAft>
                <a:spcPts val="600"/>
              </a:spcAft>
              <a:buFont typeface="+mj-lt"/>
              <a:buAutoNum type="arabicPeriod"/>
              <a:tabLst>
                <a:tab pos="1076325" algn="l"/>
              </a:tabLst>
              <a:defRPr/>
            </a:pPr>
            <a:r>
              <a:rPr lang="de-DE" altLang="de-DE" sz="1600" dirty="0">
                <a:latin typeface="Century Gothic" panose="020B0502020202020204" pitchFamily="34" charset="0"/>
              </a:rPr>
              <a:t>Hinzuziehung eines Sachverständigen durch gesetzl. Vertreter</a:t>
            </a:r>
          </a:p>
          <a:p>
            <a:pPr marL="1617663" lvl="2" indent="-273050" defTabSz="419100" eaLnBrk="1" hangingPunct="1">
              <a:lnSpc>
                <a:spcPct val="100000"/>
              </a:lnSpc>
              <a:spcBef>
                <a:spcPts val="600"/>
              </a:spcBef>
              <a:spcAft>
                <a:spcPts val="600"/>
              </a:spcAft>
              <a:buFont typeface="+mj-lt"/>
              <a:buAutoNum type="arabicPeriod"/>
              <a:tabLst>
                <a:tab pos="1076325" algn="l"/>
              </a:tabLst>
              <a:defRPr/>
            </a:pPr>
            <a:r>
              <a:rPr lang="de-DE" altLang="de-DE" sz="1600" dirty="0">
                <a:latin typeface="Century Gothic" panose="020B0502020202020204" pitchFamily="34" charset="0"/>
              </a:rPr>
              <a:t>Vorgenommene Änderungen an der Methode zur </a:t>
            </a:r>
            <a:r>
              <a:rPr lang="de-DE" altLang="de-DE" sz="1600">
                <a:latin typeface="Century Gothic" panose="020B0502020202020204" pitchFamily="34" charset="0"/>
              </a:rPr>
              <a:t>Ermittlung prognostischer</a:t>
            </a:r>
            <a:br>
              <a:rPr lang="de-DE" altLang="de-DE" sz="1600">
                <a:latin typeface="Century Gothic" panose="020B0502020202020204" pitchFamily="34" charset="0"/>
              </a:rPr>
            </a:br>
            <a:r>
              <a:rPr lang="de-DE" altLang="de-DE" sz="1600">
                <a:latin typeface="Century Gothic" panose="020B0502020202020204" pitchFamily="34" charset="0"/>
              </a:rPr>
              <a:t>Angaben </a:t>
            </a:r>
            <a:r>
              <a:rPr lang="de-DE" altLang="de-DE" sz="1600" dirty="0">
                <a:latin typeface="Century Gothic" panose="020B0502020202020204" pitchFamily="34" charset="0"/>
              </a:rPr>
              <a:t>bzw. erforderliche, aber nicht umgesetzte Änderungen</a:t>
            </a:r>
          </a:p>
          <a:p>
            <a:pPr marL="1617663" lvl="2" indent="-273050" defTabSz="419100" eaLnBrk="1" hangingPunct="1">
              <a:lnSpc>
                <a:spcPct val="100000"/>
              </a:lnSpc>
              <a:spcBef>
                <a:spcPts val="600"/>
              </a:spcBef>
              <a:spcAft>
                <a:spcPts val="600"/>
              </a:spcAft>
              <a:buFont typeface="+mj-lt"/>
              <a:buAutoNum type="arabicPeriod"/>
              <a:tabLst>
                <a:tab pos="1076325" algn="l"/>
              </a:tabLst>
              <a:defRPr/>
            </a:pPr>
            <a:r>
              <a:rPr lang="de-DE" altLang="de-DE" sz="1600" dirty="0">
                <a:latin typeface="Century Gothic" panose="020B0502020202020204" pitchFamily="34" charset="0"/>
              </a:rPr>
              <a:t>Beurteilung der Prognoseunsicherheit durch </a:t>
            </a:r>
            <a:r>
              <a:rPr lang="de-DE" altLang="de-DE" sz="1600">
                <a:latin typeface="Century Gothic" panose="020B0502020202020204" pitchFamily="34" charset="0"/>
              </a:rPr>
              <a:t>die gesetzlichen </a:t>
            </a:r>
            <a:r>
              <a:rPr lang="de-DE" altLang="de-DE" sz="1600" dirty="0">
                <a:latin typeface="Century Gothic" panose="020B0502020202020204" pitchFamily="34" charset="0"/>
              </a:rPr>
              <a:t>Vertreter </a:t>
            </a:r>
          </a:p>
        </p:txBody>
      </p:sp>
      <p:sp>
        <p:nvSpPr>
          <p:cNvPr id="8" name="Textfeld 1">
            <a:extLst>
              <a:ext uri="{FF2B5EF4-FFF2-40B4-BE49-F238E27FC236}">
                <a16:creationId xmlns:a16="http://schemas.microsoft.com/office/drawing/2014/main" id="{DFEB461E-74BA-4A3A-907C-6EE5232F162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9" name="Rectangle 2">
            <a:extLst>
              <a:ext uri="{FF2B5EF4-FFF2-40B4-BE49-F238E27FC236}">
                <a16:creationId xmlns:a16="http://schemas.microsoft.com/office/drawing/2014/main" id="{9348423C-BA32-4991-BE09-08B941BFFE5E}"/>
              </a:ext>
            </a:extLst>
          </p:cNvPr>
          <p:cNvSpPr txBox="1">
            <a:spLocks/>
          </p:cNvSpPr>
          <p:nvPr/>
        </p:nvSpPr>
        <p:spPr bwMode="auto">
          <a:xfrm>
            <a:off x="1046664" y="107978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10.4.3 Risiko wesentlich falscher Angaben</a:t>
            </a:r>
          </a:p>
        </p:txBody>
      </p:sp>
    </p:spTree>
  </p:cSld>
  <p:clrMapOvr>
    <a:masterClrMapping/>
  </p:clrMapOvr>
  <p:transition spd="slow"/>
</p:sld>
</file>

<file path=ppt/slides/slide4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65C76EDC-C549-4869-A4DD-267675CC429C}"/>
              </a:ext>
            </a:extLst>
          </p:cNvPr>
          <p:cNvSpPr>
            <a:spLocks noGrp="1" noChangeArrowheads="1"/>
          </p:cNvSpPr>
          <p:nvPr>
            <p:ph idx="4294967295"/>
          </p:nvPr>
        </p:nvSpPr>
        <p:spPr>
          <a:xfrm>
            <a:off x="957554" y="1355428"/>
            <a:ext cx="10791825" cy="642937"/>
          </a:xfrm>
          <a:prstGeom prst="rect">
            <a:avLst/>
          </a:prstGeom>
        </p:spPr>
        <p:txBody>
          <a:bodyPr/>
          <a:lstStyle/>
          <a:p>
            <a:pPr marL="0" lvl="1" indent="0" defTabSz="419100" eaLnBrk="1" hangingPunct="1">
              <a:lnSpc>
                <a:spcPct val="100000"/>
              </a:lnSpc>
              <a:spcBef>
                <a:spcPts val="600"/>
              </a:spcBef>
              <a:spcAft>
                <a:spcPts val="600"/>
              </a:spcAft>
              <a:buFont typeface="Arial" panose="020B0604020202020204" pitchFamily="34" charset="0"/>
              <a:buNone/>
              <a:tabLst>
                <a:tab pos="1076325" algn="l"/>
              </a:tabLst>
              <a:defRPr/>
            </a:pPr>
            <a:r>
              <a:rPr lang="de-DE" altLang="de-DE" sz="1600" b="1" dirty="0">
                <a:latin typeface="Century Gothic" panose="020B0502020202020204" pitchFamily="34" charset="0"/>
              </a:rPr>
              <a:t>Schritt 4:	Reaktion auf die beurteilten Risiken</a:t>
            </a:r>
          </a:p>
          <a:p>
            <a:pPr defTabSz="419100" eaLnBrk="1" hangingPunct="1">
              <a:lnSpc>
                <a:spcPct val="100000"/>
              </a:lnSpc>
              <a:spcBef>
                <a:spcPts val="600"/>
              </a:spcBef>
              <a:spcAft>
                <a:spcPts val="600"/>
              </a:spcAft>
              <a:tabLst>
                <a:tab pos="1076325" algn="l"/>
              </a:tabLst>
              <a:defRPr/>
            </a:pPr>
            <a:r>
              <a:rPr lang="de-DE" altLang="de-DE" sz="1600" b="1" dirty="0">
                <a:latin typeface="Century Gothic" panose="020B0502020202020204" pitchFamily="34" charset="0"/>
              </a:rPr>
              <a:t>Schritt 4.1:	</a:t>
            </a:r>
            <a:r>
              <a:rPr lang="de-DE" altLang="de-DE" sz="1600" b="1" dirty="0">
                <a:solidFill>
                  <a:srgbClr val="00B0F0"/>
                </a:solidFill>
                <a:latin typeface="Century Gothic" panose="020B0502020202020204" pitchFamily="34" charset="0"/>
              </a:rPr>
              <a:t>Praktische Überlegungen zur Risikobeurteilung auf Ebene der Informationskategorien (Auszug)</a:t>
            </a: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b="1" dirty="0">
              <a:latin typeface="Century Gothic" panose="020B0502020202020204" pitchFamily="34" charset="0"/>
            </a:endParaRPr>
          </a:p>
        </p:txBody>
      </p:sp>
      <p:sp>
        <p:nvSpPr>
          <p:cNvPr id="5" name="Textfeld 4">
            <a:extLst>
              <a:ext uri="{FF2B5EF4-FFF2-40B4-BE49-F238E27FC236}">
                <a16:creationId xmlns:a16="http://schemas.microsoft.com/office/drawing/2014/main" id="{9D7273D1-95D4-42B6-82E5-54593914BDBF}"/>
              </a:ext>
            </a:extLst>
          </p:cNvPr>
          <p:cNvSpPr txBox="1"/>
          <p:nvPr/>
        </p:nvSpPr>
        <p:spPr>
          <a:xfrm>
            <a:off x="11533475"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943109" name="Rectangle 2">
            <a:extLst>
              <a:ext uri="{FF2B5EF4-FFF2-40B4-BE49-F238E27FC236}">
                <a16:creationId xmlns:a16="http://schemas.microsoft.com/office/drawing/2014/main" id="{685489F2-6FD6-43B0-AF5A-B4BD3BEAFF80}"/>
              </a:ext>
            </a:extLst>
          </p:cNvPr>
          <p:cNvSpPr txBox="1">
            <a:spLocks/>
          </p:cNvSpPr>
          <p:nvPr/>
        </p:nvSpPr>
        <p:spPr bwMode="auto">
          <a:xfrm>
            <a:off x="1055290" y="107406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10.4.4 Rahmen auf die festgestellten Risiken</a:t>
            </a:r>
          </a:p>
        </p:txBody>
      </p:sp>
      <p:sp>
        <p:nvSpPr>
          <p:cNvPr id="8" name="Textfeld 1">
            <a:extLst>
              <a:ext uri="{FF2B5EF4-FFF2-40B4-BE49-F238E27FC236}">
                <a16:creationId xmlns:a16="http://schemas.microsoft.com/office/drawing/2014/main" id="{7F2652A3-C0A8-46B1-86C2-6336C4405E7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graphicFrame>
        <p:nvGraphicFramePr>
          <p:cNvPr id="9" name="Tabelle 8">
            <a:extLst>
              <a:ext uri="{FF2B5EF4-FFF2-40B4-BE49-F238E27FC236}">
                <a16:creationId xmlns:a16="http://schemas.microsoft.com/office/drawing/2014/main" id="{52592864-7B39-4795-A773-3F7A375D6CBA}"/>
              </a:ext>
            </a:extLst>
          </p:cNvPr>
          <p:cNvGraphicFramePr>
            <a:graphicFrameLocks noGrp="1"/>
          </p:cNvGraphicFramePr>
          <p:nvPr>
            <p:extLst>
              <p:ext uri="{D42A27DB-BD31-4B8C-83A1-F6EECF244321}">
                <p14:modId xmlns:p14="http://schemas.microsoft.com/office/powerpoint/2010/main" val="1419165177"/>
              </p:ext>
            </p:extLst>
          </p:nvPr>
        </p:nvGraphicFramePr>
        <p:xfrm>
          <a:off x="1074412" y="2204864"/>
          <a:ext cx="10287372" cy="3922644"/>
        </p:xfrm>
        <a:graphic>
          <a:graphicData uri="http://schemas.openxmlformats.org/drawingml/2006/table">
            <a:tbl>
              <a:tblPr firstRow="1" bandRow="1">
                <a:tableStyleId>{5C22544A-7EE6-4342-B048-85BDC9FD1C3A}</a:tableStyleId>
              </a:tblPr>
              <a:tblGrid>
                <a:gridCol w="2173277">
                  <a:extLst>
                    <a:ext uri="{9D8B030D-6E8A-4147-A177-3AD203B41FA5}">
                      <a16:colId xmlns:a16="http://schemas.microsoft.com/office/drawing/2014/main" val="20000"/>
                    </a:ext>
                  </a:extLst>
                </a:gridCol>
                <a:gridCol w="1354338">
                  <a:extLst>
                    <a:ext uri="{9D8B030D-6E8A-4147-A177-3AD203B41FA5}">
                      <a16:colId xmlns:a16="http://schemas.microsoft.com/office/drawing/2014/main" val="20001"/>
                    </a:ext>
                  </a:extLst>
                </a:gridCol>
                <a:gridCol w="270119">
                  <a:extLst>
                    <a:ext uri="{9D8B030D-6E8A-4147-A177-3AD203B41FA5}">
                      <a16:colId xmlns:a16="http://schemas.microsoft.com/office/drawing/2014/main" val="20002"/>
                    </a:ext>
                  </a:extLst>
                </a:gridCol>
                <a:gridCol w="277160">
                  <a:extLst>
                    <a:ext uri="{9D8B030D-6E8A-4147-A177-3AD203B41FA5}">
                      <a16:colId xmlns:a16="http://schemas.microsoft.com/office/drawing/2014/main" val="20003"/>
                    </a:ext>
                  </a:extLst>
                </a:gridCol>
                <a:gridCol w="271660">
                  <a:extLst>
                    <a:ext uri="{9D8B030D-6E8A-4147-A177-3AD203B41FA5}">
                      <a16:colId xmlns:a16="http://schemas.microsoft.com/office/drawing/2014/main" val="20004"/>
                    </a:ext>
                  </a:extLst>
                </a:gridCol>
                <a:gridCol w="5269515">
                  <a:extLst>
                    <a:ext uri="{9D8B030D-6E8A-4147-A177-3AD203B41FA5}">
                      <a16:colId xmlns:a16="http://schemas.microsoft.com/office/drawing/2014/main" val="20005"/>
                    </a:ext>
                  </a:extLst>
                </a:gridCol>
                <a:gridCol w="671303">
                  <a:extLst>
                    <a:ext uri="{9D8B030D-6E8A-4147-A177-3AD203B41FA5}">
                      <a16:colId xmlns:a16="http://schemas.microsoft.com/office/drawing/2014/main" val="1527200812"/>
                    </a:ext>
                  </a:extLst>
                </a:gridCol>
              </a:tblGrid>
              <a:tr h="303032">
                <a:tc>
                  <a:txBody>
                    <a:bodyPr/>
                    <a:lstStyle/>
                    <a:p>
                      <a:pPr algn="ctr"/>
                      <a:r>
                        <a:rPr lang="de-DE" sz="1000" b="1" dirty="0">
                          <a:solidFill>
                            <a:schemeClr val="tx1"/>
                          </a:solidFill>
                          <a:latin typeface="Century Gothic" panose="020B0502020202020204" pitchFamily="34" charset="0"/>
                        </a:rPr>
                        <a:t>Informationskategorie</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000" dirty="0">
                          <a:solidFill>
                            <a:schemeClr val="tx1"/>
                          </a:solidFill>
                          <a:latin typeface="Century Gothic" panose="020B0502020202020204" pitchFamily="34" charset="0"/>
                        </a:rPr>
                        <a:t>Wesentlichkeit</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000" dirty="0">
                          <a:solidFill>
                            <a:schemeClr val="tx1"/>
                          </a:solidFill>
                          <a:latin typeface="Century Gothic" panose="020B0502020202020204" pitchFamily="34" charset="0"/>
                        </a:rPr>
                        <a:t>V</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000" dirty="0">
                          <a:solidFill>
                            <a:schemeClr val="tx1"/>
                          </a:solidFill>
                          <a:latin typeface="Century Gothic" panose="020B0502020202020204" pitchFamily="34" charset="0"/>
                        </a:rPr>
                        <a:t>R</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000" dirty="0">
                          <a:solidFill>
                            <a:schemeClr val="tx1"/>
                          </a:solidFill>
                          <a:latin typeface="Century Gothic" panose="020B0502020202020204" pitchFamily="34" charset="0"/>
                        </a:rPr>
                        <a:t>D</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000" dirty="0">
                          <a:solidFill>
                            <a:schemeClr val="tx1"/>
                          </a:solidFill>
                          <a:latin typeface="Century Gothic" panose="020B0502020202020204" pitchFamily="34" charset="0"/>
                        </a:rPr>
                        <a:t>Prüfungshandlung</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000" dirty="0" err="1">
                          <a:solidFill>
                            <a:schemeClr val="tx1"/>
                          </a:solidFill>
                          <a:latin typeface="Century Gothic" panose="020B0502020202020204" pitchFamily="34" charset="0"/>
                        </a:rPr>
                        <a:t>Ref</a:t>
                      </a:r>
                      <a:r>
                        <a:rPr lang="de-DE" sz="1000" dirty="0">
                          <a:solidFill>
                            <a:schemeClr val="tx1"/>
                          </a:solidFill>
                          <a:latin typeface="Century Gothic" panose="020B0502020202020204" pitchFamily="34" charset="0"/>
                        </a:rPr>
                        <a:t>. AP</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80696">
                <a:tc>
                  <a:txBody>
                    <a:bodyPr/>
                    <a:lstStyle/>
                    <a:p>
                      <a:r>
                        <a:rPr lang="de-DE" sz="1000" b="1" dirty="0">
                          <a:latin typeface="Century Gothic" panose="020B0502020202020204" pitchFamily="34" charset="0"/>
                        </a:rPr>
                        <a:t>Geschäftsmodell</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highlight>
                          <a:srgbClr val="FF0000"/>
                        </a:highlight>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000" b="1" dirty="0">
                          <a:latin typeface="Century Gothic" panose="020B0502020202020204" pitchFamily="34" charset="0"/>
                        </a:rPr>
                        <a:t>Abgleich mit der aktuellen Dauerakte</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99732">
                <a:tc>
                  <a:txBody>
                    <a:bodyPr/>
                    <a:lstStyle/>
                    <a:p>
                      <a:r>
                        <a:rPr lang="de-DE" sz="1000" b="1" dirty="0">
                          <a:latin typeface="Century Gothic" panose="020B0502020202020204" pitchFamily="34" charset="0"/>
                        </a:rPr>
                        <a:t>Ziele</a:t>
                      </a:r>
                      <a:r>
                        <a:rPr lang="de-DE" sz="1000" b="1" baseline="0" dirty="0">
                          <a:latin typeface="Century Gothic" panose="020B0502020202020204" pitchFamily="34" charset="0"/>
                        </a:rPr>
                        <a:t> und Strategien </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highlight>
                          <a:srgbClr val="FF0000"/>
                        </a:highlight>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00" b="1" dirty="0">
                          <a:latin typeface="Century Gothic" panose="020B0502020202020204" pitchFamily="34" charset="0"/>
                        </a:rPr>
                        <a:t>Befragung des Managements</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9732">
                <a:tc>
                  <a:txBody>
                    <a:bodyPr/>
                    <a:lstStyle/>
                    <a:p>
                      <a:r>
                        <a:rPr lang="de-DE" sz="1000" b="1" dirty="0">
                          <a:latin typeface="Century Gothic" panose="020B0502020202020204" pitchFamily="34" charset="0"/>
                        </a:rPr>
                        <a:t>Steuerungssystem</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highlight>
                          <a:srgbClr val="FF0000"/>
                        </a:highlight>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000" b="1" dirty="0">
                          <a:latin typeface="Century Gothic" panose="020B0502020202020204" pitchFamily="34" charset="0"/>
                        </a:rPr>
                        <a:t>Nicht</a:t>
                      </a:r>
                      <a:r>
                        <a:rPr lang="de-DE" sz="1000" b="1" baseline="0" dirty="0">
                          <a:latin typeface="Century Gothic" panose="020B0502020202020204" pitchFamily="34" charset="0"/>
                        </a:rPr>
                        <a:t> relevant</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87788">
                <a:tc>
                  <a:txBody>
                    <a:bodyPr/>
                    <a:lstStyle/>
                    <a:p>
                      <a:r>
                        <a:rPr lang="de-DE" sz="1000" b="1" dirty="0">
                          <a:latin typeface="Century Gothic" panose="020B0502020202020204" pitchFamily="34" charset="0"/>
                        </a:rPr>
                        <a:t>Wirtschaftliche</a:t>
                      </a:r>
                      <a:r>
                        <a:rPr lang="de-DE" sz="1000" b="1" baseline="0" dirty="0">
                          <a:latin typeface="Century Gothic" panose="020B0502020202020204" pitchFamily="34" charset="0"/>
                        </a:rPr>
                        <a:t> Rahmenbedingungen</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00" b="1" dirty="0">
                          <a:latin typeface="Century Gothic" panose="020B0502020202020204" pitchFamily="34" charset="0"/>
                        </a:rPr>
                        <a:t>Durchsicht von Brancheninformationen</a:t>
                      </a:r>
                      <a:r>
                        <a:rPr lang="de-DE" sz="1000" b="1" baseline="0" dirty="0">
                          <a:latin typeface="Century Gothic" panose="020B0502020202020204" pitchFamily="34" charset="0"/>
                        </a:rPr>
                        <a:t> oder Pressemitteilungen, Befragung des Managements</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9732">
                <a:tc>
                  <a:txBody>
                    <a:bodyPr/>
                    <a:lstStyle/>
                    <a:p>
                      <a:r>
                        <a:rPr lang="de-DE" sz="1000" b="1" dirty="0">
                          <a:latin typeface="Century Gothic" panose="020B0502020202020204" pitchFamily="34" charset="0"/>
                        </a:rPr>
                        <a:t>Geschäftsverlauf*</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42446">
                <a:tc>
                  <a:txBody>
                    <a:bodyPr/>
                    <a:lstStyle/>
                    <a:p>
                      <a:pPr marL="457200" lvl="1" indent="-187325"/>
                      <a:r>
                        <a:rPr lang="de-DE" sz="1000" b="1" dirty="0">
                          <a:latin typeface="Century Gothic" panose="020B0502020202020204" pitchFamily="34" charset="0"/>
                        </a:rPr>
                        <a:t>VFE-Lage*</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solidFill>
                            <a:sysClr val="windowText" lastClr="000000"/>
                          </a:solidFill>
                          <a:latin typeface="Century Gothic" panose="020B0502020202020204" pitchFamily="34" charset="0"/>
                        </a:rPr>
                        <a:t>vgl. JA</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00" b="1" dirty="0">
                          <a:latin typeface="Century Gothic" panose="020B0502020202020204" pitchFamily="34" charset="0"/>
                        </a:rPr>
                        <a:t>Durchsicht Unterlagen</a:t>
                      </a:r>
                      <a:r>
                        <a:rPr lang="de-DE" sz="1000" b="1" baseline="0" dirty="0">
                          <a:latin typeface="Century Gothic" panose="020B0502020202020204" pitchFamily="34" charset="0"/>
                        </a:rPr>
                        <a:t> des Controllings und der Finanzbuchhaltung</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92965">
                <a:tc>
                  <a:txBody>
                    <a:bodyPr/>
                    <a:lstStyle/>
                    <a:p>
                      <a:pPr marL="457200" lvl="1" indent="-187325"/>
                      <a:r>
                        <a:rPr lang="de-DE" sz="1000" b="1" dirty="0">
                          <a:latin typeface="Century Gothic" panose="020B0502020202020204" pitchFamily="34" charset="0"/>
                        </a:rPr>
                        <a:t>Leistungsindikatoren</a:t>
                      </a:r>
                    </a:p>
                    <a:p>
                      <a:pPr marL="449263" lvl="1" indent="-179388">
                        <a:buFont typeface="Arial" panose="020B0604020202020204" pitchFamily="34" charset="0"/>
                        <a:buChar char="•"/>
                      </a:pPr>
                      <a:r>
                        <a:rPr lang="de-DE" sz="1000" b="1" dirty="0">
                          <a:latin typeface="Century Gothic" panose="020B0502020202020204" pitchFamily="34" charset="0"/>
                        </a:rPr>
                        <a:t>EBITDA*</a:t>
                      </a:r>
                    </a:p>
                    <a:p>
                      <a:pPr marL="449263" lvl="1" indent="-179388">
                        <a:buFont typeface="Arial" panose="020B0604020202020204" pitchFamily="34" charset="0"/>
                        <a:buChar char="•"/>
                      </a:pPr>
                      <a:r>
                        <a:rPr lang="de-DE" sz="1000" b="1" dirty="0">
                          <a:latin typeface="Century Gothic" panose="020B0502020202020204" pitchFamily="34" charset="0"/>
                        </a:rPr>
                        <a:t>Systemumsatz</a:t>
                      </a:r>
                    </a:p>
                    <a:p>
                      <a:pPr marL="449263" lvl="1" indent="-179388">
                        <a:buFont typeface="Arial" panose="020B0604020202020204" pitchFamily="34" charset="0"/>
                        <a:buChar char="•"/>
                      </a:pPr>
                      <a:r>
                        <a:rPr lang="de-DE" sz="1000" b="1" dirty="0">
                          <a:latin typeface="Century Gothic" panose="020B0502020202020204" pitchFamily="34" charset="0"/>
                        </a:rPr>
                        <a:t>Jahresüberschuss*</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dirty="0">
                          <a:solidFill>
                            <a:sysClr val="windowText" lastClr="000000"/>
                          </a:solidFill>
                          <a:latin typeface="Century Gothic" panose="020B0502020202020204" pitchFamily="34" charset="0"/>
                        </a:rPr>
                        <a:t>vgl. JA</a:t>
                      </a:r>
                    </a:p>
                  </a:txBody>
                  <a:tcPr marL="101821" marR="101821" marT="50910" marB="509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p>
                      <a:pPr algn="ctr"/>
                      <a:endParaRPr lang="de-DE" sz="1000" b="1" dirty="0">
                        <a:latin typeface="Century Gothic" panose="020B0502020202020204" pitchFamily="34" charset="0"/>
                      </a:endParaRPr>
                    </a:p>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p>
                      <a:pPr algn="ctr"/>
                      <a:endParaRPr lang="de-DE" sz="1000" b="1" dirty="0">
                        <a:latin typeface="Century Gothic" panose="020B0502020202020204" pitchFamily="34" charset="0"/>
                      </a:endParaRPr>
                    </a:p>
                    <a:p>
                      <a:pPr algn="ctr"/>
                      <a:r>
                        <a:rPr lang="de-DE" sz="1000" b="1" dirty="0">
                          <a:latin typeface="Century Gothic" panose="020B0502020202020204" pitchFamily="34" charset="0"/>
                        </a:rPr>
                        <a:t>X</a:t>
                      </a:r>
                    </a:p>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000" b="1" dirty="0">
                        <a:latin typeface="Century Gothic" panose="020B0502020202020204" pitchFamily="34" charset="0"/>
                      </a:endParaRPr>
                    </a:p>
                    <a:p>
                      <a:pPr algn="ctr"/>
                      <a:endParaRPr lang="de-DE" sz="1000" b="1" dirty="0">
                        <a:latin typeface="Century Gothic" panose="020B0502020202020204" pitchFamily="34" charset="0"/>
                      </a:endParaRPr>
                    </a:p>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p>
                      <a:endParaRPr lang="de-DE" sz="1000" b="1" dirty="0">
                        <a:latin typeface="Century Gothic" panose="020B0502020202020204" pitchFamily="34" charset="0"/>
                      </a:endParaRPr>
                    </a:p>
                    <a:p>
                      <a:r>
                        <a:rPr lang="de-DE" sz="1000" b="1" dirty="0">
                          <a:latin typeface="Century Gothic" panose="020B0502020202020204" pitchFamily="34" charset="0"/>
                        </a:rPr>
                        <a:t>Überprüfung der Überleitungsrechnung</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43831">
                <a:tc>
                  <a:txBody>
                    <a:bodyPr/>
                    <a:lstStyle/>
                    <a:p>
                      <a:r>
                        <a:rPr lang="de-DE" sz="1000" b="1" dirty="0">
                          <a:latin typeface="Century Gothic" panose="020B0502020202020204" pitchFamily="34" charset="0"/>
                        </a:rPr>
                        <a:t>Prognosebericht</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00" b="1" dirty="0">
                          <a:latin typeface="Century Gothic" panose="020B0502020202020204" pitchFamily="34" charset="0"/>
                        </a:rPr>
                        <a:t>Befragung des Managements und Durchsicht der </a:t>
                      </a:r>
                      <a:r>
                        <a:rPr lang="de-DE" sz="1000" b="1" baseline="0" dirty="0">
                          <a:latin typeface="Century Gothic" panose="020B0502020202020204" pitchFamily="34" charset="0"/>
                        </a:rPr>
                        <a:t>Auswertungen des Controllings</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95812">
                <a:tc>
                  <a:txBody>
                    <a:bodyPr/>
                    <a:lstStyle/>
                    <a:p>
                      <a:r>
                        <a:rPr lang="de-DE" sz="1000" b="1" dirty="0">
                          <a:latin typeface="Century Gothic" panose="020B0502020202020204" pitchFamily="34" charset="0"/>
                        </a:rPr>
                        <a:t>Chancen- und Risikobericht</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b="1" dirty="0">
                          <a:latin typeface="Century Gothic" panose="020B0502020202020204" pitchFamily="34" charset="0"/>
                        </a:rPr>
                        <a:t>X</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000" b="1" dirty="0">
                          <a:latin typeface="Century Gothic" panose="020B0502020202020204" pitchFamily="34" charset="0"/>
                        </a:rPr>
                        <a:t>Befragung des Managements, Durchsicht von Protokollen</a:t>
                      </a:r>
                      <a:r>
                        <a:rPr lang="de-DE" sz="1000" b="1" baseline="0" dirty="0">
                          <a:latin typeface="Century Gothic" panose="020B0502020202020204" pitchFamily="34" charset="0"/>
                        </a:rPr>
                        <a:t> von Gremiensitzungen, ggf. Presseberichten</a:t>
                      </a: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00372">
                <a:tc>
                  <a:txBody>
                    <a:bodyPr/>
                    <a:lstStyle/>
                    <a:p>
                      <a:r>
                        <a:rPr lang="de-DE" sz="1000" b="1" dirty="0">
                          <a:latin typeface="Century Gothic" panose="020B0502020202020204" pitchFamily="34" charset="0"/>
                        </a:rPr>
                        <a:t>Sonstige:</a:t>
                      </a:r>
                      <a:r>
                        <a:rPr lang="de-DE" sz="1000" b="1" baseline="0" dirty="0">
                          <a:latin typeface="Century Gothic" panose="020B0502020202020204" pitchFamily="34" charset="0"/>
                        </a:rPr>
                        <a:t> </a:t>
                      </a:r>
                    </a:p>
                    <a:p>
                      <a:pPr marL="171450" indent="-171450">
                        <a:buFont typeface="Arial" panose="020B0604020202020204" pitchFamily="34" charset="0"/>
                        <a:buChar char="•"/>
                      </a:pPr>
                      <a:r>
                        <a:rPr lang="de-DE" sz="1000" b="1" baseline="0" dirty="0">
                          <a:latin typeface="Century Gothic" panose="020B0502020202020204" pitchFamily="34" charset="0"/>
                        </a:rPr>
                        <a:t>_____________</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000" b="1">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00" b="1" dirty="0">
                          <a:latin typeface="Century Gothic" panose="020B0502020202020204" pitchFamily="34" charset="0"/>
                        </a:rPr>
                        <a:t>Nicht relevant</a:t>
                      </a: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1000" b="1" dirty="0">
                        <a:latin typeface="Century Gothic" panose="020B0502020202020204" pitchFamily="34" charset="0"/>
                      </a:endParaRPr>
                    </a:p>
                  </a:txBody>
                  <a:tcPr marL="101821" marR="101821" marT="50910" marB="50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0" name="Textfeld 8">
            <a:extLst>
              <a:ext uri="{FF2B5EF4-FFF2-40B4-BE49-F238E27FC236}">
                <a16:creationId xmlns:a16="http://schemas.microsoft.com/office/drawing/2014/main" id="{691F2855-E96B-47FD-9E33-86075F8BA117}"/>
              </a:ext>
            </a:extLst>
          </p:cNvPr>
          <p:cNvSpPr txBox="1">
            <a:spLocks noChangeArrowheads="1"/>
          </p:cNvSpPr>
          <p:nvPr/>
        </p:nvSpPr>
        <p:spPr bwMode="auto">
          <a:xfrm>
            <a:off x="982663" y="6135688"/>
            <a:ext cx="9512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900" b="1" dirty="0">
                <a:solidFill>
                  <a:srgbClr val="000000"/>
                </a:solidFill>
                <a:latin typeface="Century Gothic" panose="020B0502020202020204" pitchFamily="34" charset="0"/>
              </a:rPr>
              <a:t>*Geprüft im Rahmen der Prüfung des Jahresabschlusses, die Richtigkeit wird auf Einklang mit den Werten des Jahresabschlusses vorgenommen</a:t>
            </a:r>
          </a:p>
        </p:txBody>
      </p:sp>
    </p:spTree>
  </p:cSld>
  <p:clrMapOvr>
    <a:masterClrMapping/>
  </p:clrMapOvr>
  <p:transition spd="slow"/>
</p:sld>
</file>

<file path=ppt/slides/slide4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65C76EDC-C549-4869-A4DD-267675CC429C}"/>
              </a:ext>
            </a:extLst>
          </p:cNvPr>
          <p:cNvSpPr>
            <a:spLocks noGrp="1" noChangeArrowheads="1"/>
          </p:cNvSpPr>
          <p:nvPr>
            <p:ph idx="4294967295"/>
          </p:nvPr>
        </p:nvSpPr>
        <p:spPr>
          <a:xfrm>
            <a:off x="966180" y="1490663"/>
            <a:ext cx="10791825" cy="4025900"/>
          </a:xfrm>
          <a:prstGeom prst="rect">
            <a:avLst/>
          </a:prstGeom>
        </p:spPr>
        <p:txBody>
          <a:bodyPr/>
          <a:lstStyle/>
          <a:p>
            <a:pPr defTabSz="419100" eaLnBrk="1" hangingPunct="1">
              <a:lnSpc>
                <a:spcPct val="100000"/>
              </a:lnSpc>
              <a:spcBef>
                <a:spcPts val="600"/>
              </a:spcBef>
              <a:spcAft>
                <a:spcPts val="600"/>
              </a:spcAft>
              <a:tabLst>
                <a:tab pos="1076325" algn="l"/>
              </a:tabLst>
              <a:defRPr/>
            </a:pPr>
            <a:r>
              <a:rPr lang="de-DE" altLang="de-DE" sz="1600" b="1" dirty="0">
                <a:latin typeface="Century Gothic" panose="020B0502020202020204" pitchFamily="34" charset="0"/>
              </a:rPr>
              <a:t>Schritt 4.2:	</a:t>
            </a:r>
            <a:r>
              <a:rPr lang="de-DE" altLang="de-DE" sz="1600" b="1" dirty="0">
                <a:solidFill>
                  <a:srgbClr val="00B0F0"/>
                </a:solidFill>
                <a:latin typeface="Century Gothic" panose="020B0502020202020204" pitchFamily="34" charset="0"/>
              </a:rPr>
              <a:t>Reaktionen in Bezug auf alle Informationskategorien (IDW PS 350 n.F. (10.2021), Tz. 45 ff.)</a:t>
            </a:r>
          </a:p>
          <a:p>
            <a:pPr marL="1341438" lvl="1" indent="-268288" defTabSz="419100" eaLnBrk="1" hangingPunct="1">
              <a:lnSpc>
                <a:spcPct val="100000"/>
              </a:lnSpc>
              <a:spcBef>
                <a:spcPts val="600"/>
              </a:spcBef>
              <a:spcAft>
                <a:spcPts val="600"/>
              </a:spcAft>
              <a:buFont typeface="Arial" panose="020B0604020202020204" pitchFamily="34" charset="0"/>
              <a:buChar char="•"/>
              <a:tabLst>
                <a:tab pos="1076325" algn="l"/>
              </a:tabLst>
              <a:defRPr/>
            </a:pPr>
            <a:r>
              <a:rPr lang="de-DE" altLang="de-DE" sz="1600" dirty="0">
                <a:latin typeface="Century Gothic" panose="020B0502020202020204" pitchFamily="34" charset="0"/>
              </a:rPr>
              <a:t>Beurteilung der Wirksamkeit der für die Aufstellung des </a:t>
            </a:r>
            <a:r>
              <a:rPr lang="de-DE" altLang="de-DE" sz="1600">
                <a:latin typeface="Century Gothic" panose="020B0502020202020204" pitchFamily="34" charset="0"/>
              </a:rPr>
              <a:t>Lageberichts relevanten</a:t>
            </a:r>
            <a:br>
              <a:rPr lang="de-DE" altLang="de-DE" sz="1600">
                <a:latin typeface="Century Gothic" panose="020B0502020202020204" pitchFamily="34" charset="0"/>
              </a:rPr>
            </a:br>
            <a:r>
              <a:rPr lang="de-DE" altLang="de-DE" sz="1600">
                <a:latin typeface="Century Gothic" panose="020B0502020202020204" pitchFamily="34" charset="0"/>
              </a:rPr>
              <a:t>Vorkehrungen </a:t>
            </a:r>
            <a:r>
              <a:rPr lang="de-DE" altLang="de-DE" sz="1600" dirty="0">
                <a:latin typeface="Century Gothic" panose="020B0502020202020204" pitchFamily="34" charset="0"/>
              </a:rPr>
              <a:t>und Maßnahmen, </a:t>
            </a:r>
            <a:r>
              <a:rPr lang="de-DE" altLang="de-DE" sz="1600" b="1" dirty="0">
                <a:solidFill>
                  <a:srgbClr val="00B0F0"/>
                </a:solidFill>
                <a:latin typeface="Century Gothic" panose="020B0502020202020204" pitchFamily="34" charset="0"/>
              </a:rPr>
              <a:t>wenn</a:t>
            </a:r>
          </a:p>
          <a:p>
            <a:pPr marL="1609725" lvl="2" indent="-268288" defTabSz="419100" eaLnBrk="1" hangingPunct="1">
              <a:lnSpc>
                <a:spcPct val="100000"/>
              </a:lnSpc>
              <a:spcBef>
                <a:spcPts val="600"/>
              </a:spcBef>
              <a:spcAft>
                <a:spcPts val="600"/>
              </a:spcAft>
              <a:buFont typeface="+mj-lt"/>
              <a:buAutoNum type="arabicPeriod"/>
              <a:defRPr/>
            </a:pPr>
            <a:r>
              <a:rPr lang="de-DE" altLang="de-DE" sz="1600" dirty="0">
                <a:latin typeface="Century Gothic" panose="020B0502020202020204" pitchFamily="34" charset="0"/>
              </a:rPr>
              <a:t>durch aussagebezogene PH allein </a:t>
            </a:r>
            <a:r>
              <a:rPr lang="de-DE" altLang="de-DE" sz="1600" b="1" dirty="0">
                <a:solidFill>
                  <a:srgbClr val="00B0F0"/>
                </a:solidFill>
                <a:latin typeface="Century Gothic" panose="020B0502020202020204" pitchFamily="34" charset="0"/>
              </a:rPr>
              <a:t>keine </a:t>
            </a:r>
            <a:r>
              <a:rPr lang="de-DE" altLang="de-DE" sz="1600" b="1">
                <a:solidFill>
                  <a:srgbClr val="00B0F0"/>
                </a:solidFill>
                <a:latin typeface="Century Gothic" panose="020B0502020202020204" pitchFamily="34" charset="0"/>
              </a:rPr>
              <a:t>ausreichende Prüfungssicherheit</a:t>
            </a:r>
            <a:br>
              <a:rPr lang="de-DE" altLang="de-DE" sz="1600" b="1" dirty="0">
                <a:solidFill>
                  <a:srgbClr val="00B0F0"/>
                </a:solidFill>
                <a:latin typeface="Century Gothic" panose="020B0502020202020204" pitchFamily="34" charset="0"/>
              </a:rPr>
            </a:br>
            <a:r>
              <a:rPr lang="de-DE" altLang="de-DE" sz="1600">
                <a:latin typeface="Century Gothic" panose="020B0502020202020204" pitchFamily="34" charset="0"/>
              </a:rPr>
              <a:t>erlangt </a:t>
            </a:r>
            <a:r>
              <a:rPr lang="de-DE" altLang="de-DE" sz="1600" dirty="0">
                <a:latin typeface="Century Gothic" panose="020B0502020202020204" pitchFamily="34" charset="0"/>
              </a:rPr>
              <a:t>werden kann</a:t>
            </a:r>
          </a:p>
          <a:p>
            <a:pPr marL="1609725" lvl="2" indent="-268288" defTabSz="419100" eaLnBrk="1" hangingPunct="1">
              <a:lnSpc>
                <a:spcPct val="100000"/>
              </a:lnSpc>
              <a:spcBef>
                <a:spcPts val="600"/>
              </a:spcBef>
              <a:spcAft>
                <a:spcPts val="600"/>
              </a:spcAft>
              <a:buFont typeface="+mj-lt"/>
              <a:buAutoNum type="arabicPeriod"/>
              <a:defRPr/>
            </a:pPr>
            <a:r>
              <a:rPr lang="de-DE" altLang="de-DE" sz="1600" dirty="0">
                <a:latin typeface="Century Gothic" panose="020B0502020202020204" pitchFamily="34" charset="0"/>
              </a:rPr>
              <a:t>der Abschlussprüfer bei Festlegung von Art, Umfang und </a:t>
            </a:r>
            <a:r>
              <a:rPr lang="de-DE" altLang="de-DE" sz="1600">
                <a:latin typeface="Century Gothic" panose="020B0502020202020204" pitchFamily="34" charset="0"/>
              </a:rPr>
              <a:t>Zeitpunkt der</a:t>
            </a:r>
            <a:br>
              <a:rPr lang="de-DE" altLang="de-DE" sz="1600">
                <a:latin typeface="Century Gothic" panose="020B0502020202020204" pitchFamily="34" charset="0"/>
              </a:rPr>
            </a:br>
            <a:r>
              <a:rPr lang="de-DE" altLang="de-DE" sz="1600">
                <a:latin typeface="Century Gothic" panose="020B0502020202020204" pitchFamily="34" charset="0"/>
              </a:rPr>
              <a:t>aussagebezogenen </a:t>
            </a:r>
            <a:r>
              <a:rPr lang="de-DE" altLang="de-DE" sz="1600" dirty="0">
                <a:latin typeface="Century Gothic" panose="020B0502020202020204" pitchFamily="34" charset="0"/>
              </a:rPr>
              <a:t>PH </a:t>
            </a:r>
            <a:r>
              <a:rPr lang="de-DE" altLang="de-DE" sz="1600" b="1" dirty="0">
                <a:solidFill>
                  <a:srgbClr val="00B0F0"/>
                </a:solidFill>
                <a:latin typeface="Century Gothic" panose="020B0502020202020204" pitchFamily="34" charset="0"/>
              </a:rPr>
              <a:t>von der Wirksamkeit der Vorkehrungen </a:t>
            </a:r>
            <a:r>
              <a:rPr lang="de-DE" altLang="de-DE" sz="1600" b="1">
                <a:solidFill>
                  <a:srgbClr val="00B0F0"/>
                </a:solidFill>
                <a:latin typeface="Century Gothic" panose="020B0502020202020204" pitchFamily="34" charset="0"/>
              </a:rPr>
              <a:t>und Maßnahmen</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ausgeht</a:t>
            </a:r>
            <a:r>
              <a:rPr lang="de-DE" altLang="de-DE" sz="1600" dirty="0">
                <a:latin typeface="Century Gothic" panose="020B0502020202020204" pitchFamily="34" charset="0"/>
              </a:rPr>
              <a:t>.</a:t>
            </a:r>
          </a:p>
          <a:p>
            <a:pPr marL="1341438" lvl="1" indent="-268288" defTabSz="419100" eaLnBrk="1" hangingPunct="1">
              <a:lnSpc>
                <a:spcPct val="100000"/>
              </a:lnSpc>
              <a:spcBef>
                <a:spcPts val="600"/>
              </a:spcBef>
              <a:spcAft>
                <a:spcPts val="600"/>
              </a:spcAft>
              <a:buFont typeface="Arial" panose="020B0604020202020204" pitchFamily="34" charset="0"/>
              <a:buChar char="•"/>
              <a:tabLst>
                <a:tab pos="1076325" algn="l"/>
              </a:tabLst>
              <a:defRPr/>
            </a:pPr>
            <a:r>
              <a:rPr lang="de-DE" altLang="de-DE" sz="1600" dirty="0">
                <a:latin typeface="Century Gothic" panose="020B0502020202020204" pitchFamily="34" charset="0"/>
              </a:rPr>
              <a:t>Für </a:t>
            </a:r>
            <a:r>
              <a:rPr lang="de-DE" altLang="de-DE" sz="1600" b="1" dirty="0">
                <a:solidFill>
                  <a:srgbClr val="00B0F0"/>
                </a:solidFill>
                <a:latin typeface="Century Gothic" panose="020B0502020202020204" pitchFamily="34" charset="0"/>
              </a:rPr>
              <a:t>wesentliche Angaben </a:t>
            </a:r>
            <a:r>
              <a:rPr lang="de-DE" altLang="de-DE" sz="1600" dirty="0">
                <a:latin typeface="Century Gothic" panose="020B0502020202020204" pitchFamily="34" charset="0"/>
              </a:rPr>
              <a:t>sind zwingend </a:t>
            </a:r>
            <a:r>
              <a:rPr lang="de-DE" altLang="de-DE" sz="1600" b="1" dirty="0">
                <a:solidFill>
                  <a:srgbClr val="00B0F0"/>
                </a:solidFill>
                <a:latin typeface="Century Gothic" panose="020B0502020202020204" pitchFamily="34" charset="0"/>
              </a:rPr>
              <a:t>aussagebezogene Prüfungshandlungen</a:t>
            </a:r>
            <a:r>
              <a:rPr lang="de-DE" altLang="de-DE" sz="1600" dirty="0">
                <a:latin typeface="Century Gothic" panose="020B0502020202020204" pitchFamily="34" charset="0"/>
              </a:rPr>
              <a:t> durchzuführen</a:t>
            </a:r>
          </a:p>
          <a:p>
            <a:pPr marL="1341438" lvl="1" indent="-268288" defTabSz="419100" eaLnBrk="1" hangingPunct="1">
              <a:lnSpc>
                <a:spcPct val="100000"/>
              </a:lnSpc>
              <a:spcBef>
                <a:spcPts val="600"/>
              </a:spcBef>
              <a:spcAft>
                <a:spcPts val="600"/>
              </a:spcAft>
              <a:buFont typeface="Arial" panose="020B0604020202020204" pitchFamily="34" charset="0"/>
              <a:buChar char="•"/>
              <a:tabLst>
                <a:tab pos="1076325" algn="l"/>
              </a:tabLst>
              <a:defRPr/>
            </a:pPr>
            <a:r>
              <a:rPr lang="de-DE" altLang="de-DE" sz="1600" dirty="0">
                <a:latin typeface="Century Gothic" panose="020B0502020202020204" pitchFamily="34" charset="0"/>
              </a:rPr>
              <a:t>Prüfungshandlungen zur Feststellung der Übereinstimmung </a:t>
            </a:r>
            <a:r>
              <a:rPr lang="de-DE" altLang="de-DE" sz="1600">
                <a:latin typeface="Century Gothic" panose="020B0502020202020204" pitchFamily="34" charset="0"/>
              </a:rPr>
              <a:t>der Lageberichtsabgaben</a:t>
            </a:r>
            <a:br>
              <a:rPr lang="de-DE" altLang="de-DE" sz="1600">
                <a:latin typeface="Century Gothic" panose="020B0502020202020204" pitchFamily="34" charset="0"/>
              </a:rPr>
            </a:br>
            <a:r>
              <a:rPr lang="de-DE" altLang="de-DE" sz="1600">
                <a:latin typeface="Century Gothic" panose="020B0502020202020204" pitchFamily="34" charset="0"/>
              </a:rPr>
              <a:t>mit </a:t>
            </a:r>
            <a:r>
              <a:rPr lang="de-DE" altLang="de-DE" sz="1600" dirty="0">
                <a:latin typeface="Century Gothic" panose="020B0502020202020204" pitchFamily="34" charset="0"/>
              </a:rPr>
              <a:t>denen im Abschluss</a:t>
            </a:r>
          </a:p>
          <a:p>
            <a:pPr marL="360363" indent="-360363"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b="1" dirty="0">
              <a:latin typeface="Century Gothic" panose="020B0502020202020204" pitchFamily="34" charset="0"/>
            </a:endParaRPr>
          </a:p>
        </p:txBody>
      </p:sp>
      <p:sp>
        <p:nvSpPr>
          <p:cNvPr id="943109" name="Rectangle 2">
            <a:extLst>
              <a:ext uri="{FF2B5EF4-FFF2-40B4-BE49-F238E27FC236}">
                <a16:creationId xmlns:a16="http://schemas.microsoft.com/office/drawing/2014/main" id="{685489F2-6FD6-43B0-AF5A-B4BD3BEAFF80}"/>
              </a:ext>
            </a:extLst>
          </p:cNvPr>
          <p:cNvSpPr txBox="1">
            <a:spLocks/>
          </p:cNvSpPr>
          <p:nvPr/>
        </p:nvSpPr>
        <p:spPr bwMode="auto">
          <a:xfrm>
            <a:off x="1046664" y="108030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10.4.4 Rahmen auf die </a:t>
            </a:r>
            <a:r>
              <a:rPr lang="de-DE" altLang="de-DE" sz="1600" b="1">
                <a:solidFill>
                  <a:srgbClr val="00B0F0"/>
                </a:solidFill>
                <a:latin typeface="Century Gothic" panose="020B0502020202020204" pitchFamily="34" charset="0"/>
              </a:rPr>
              <a:t>festgestellten Risiken; Forts.</a:t>
            </a:r>
            <a:endParaRPr lang="de-DE" altLang="de-DE" sz="1600" b="1" dirty="0">
              <a:solidFill>
                <a:srgbClr val="00B0F0"/>
              </a:solidFill>
              <a:latin typeface="Century Gothic" panose="020B0502020202020204" pitchFamily="34" charset="0"/>
            </a:endParaRPr>
          </a:p>
        </p:txBody>
      </p:sp>
      <p:sp>
        <p:nvSpPr>
          <p:cNvPr id="8" name="Textfeld 1">
            <a:extLst>
              <a:ext uri="{FF2B5EF4-FFF2-40B4-BE49-F238E27FC236}">
                <a16:creationId xmlns:a16="http://schemas.microsoft.com/office/drawing/2014/main" id="{7F2652A3-C0A8-46B1-86C2-6336C4405E7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extLst>
      <p:ext uri="{BB962C8B-B14F-4D97-AF65-F5344CB8AC3E}">
        <p14:creationId xmlns:p14="http://schemas.microsoft.com/office/powerpoint/2010/main" val="3808527238"/>
      </p:ext>
    </p:extLst>
  </p:cSld>
  <p:clrMapOvr>
    <a:masterClrMapping/>
  </p:clrMapOvr>
  <p:transition spd="slow"/>
</p:sld>
</file>

<file path=ppt/slides/slide4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20CB4244-2104-4F28-80E0-FECE486E87D6}"/>
              </a:ext>
            </a:extLst>
          </p:cNvPr>
          <p:cNvSpPr>
            <a:spLocks noGrp="1" noChangeArrowheads="1"/>
          </p:cNvSpPr>
          <p:nvPr>
            <p:ph idx="4294967295"/>
          </p:nvPr>
        </p:nvSpPr>
        <p:spPr>
          <a:xfrm>
            <a:off x="958303" y="1541463"/>
            <a:ext cx="10791825" cy="4811712"/>
          </a:xfrm>
          <a:prstGeom prst="rect">
            <a:avLst/>
          </a:prstGeom>
        </p:spPr>
        <p:txBody>
          <a:bodyPr/>
          <a:lstStyle/>
          <a:p>
            <a:pPr marL="0" lvl="1" indent="0" defTabSz="419100" eaLnBrk="1" hangingPunct="1">
              <a:lnSpc>
                <a:spcPct val="100000"/>
              </a:lnSpc>
              <a:spcBef>
                <a:spcPts val="600"/>
              </a:spcBef>
              <a:spcAft>
                <a:spcPts val="600"/>
              </a:spcAft>
              <a:buFont typeface="Arial" panose="020B0604020202020204" pitchFamily="34" charset="0"/>
              <a:buNone/>
              <a:tabLst>
                <a:tab pos="1076325" algn="l"/>
              </a:tabLst>
              <a:defRPr/>
            </a:pPr>
            <a:r>
              <a:rPr lang="de-DE" altLang="de-DE" sz="1600" b="1">
                <a:latin typeface="Century Gothic" panose="020B0502020202020204" pitchFamily="34" charset="0"/>
              </a:rPr>
              <a:t>Schritt </a:t>
            </a:r>
            <a:r>
              <a:rPr lang="de-DE" altLang="de-DE" sz="1600" b="1" dirty="0">
                <a:latin typeface="Century Gothic" panose="020B0502020202020204" pitchFamily="34" charset="0"/>
              </a:rPr>
              <a:t>4.3:</a:t>
            </a:r>
            <a:r>
              <a:rPr lang="de-DE" altLang="de-DE" sz="1600" b="1" dirty="0">
                <a:solidFill>
                  <a:srgbClr val="00B0F0"/>
                </a:solidFill>
                <a:latin typeface="Century Gothic" panose="020B0502020202020204" pitchFamily="34" charset="0"/>
              </a:rPr>
              <a:t>	Reaktionen in Bezug auf ausgewählte Informationskategorien </a:t>
            </a:r>
            <a:r>
              <a:rPr lang="de-DE" altLang="de-DE" sz="1600" b="1">
                <a:solidFill>
                  <a:srgbClr val="00B0F0"/>
                </a:solidFill>
                <a:latin typeface="Century Gothic" panose="020B0502020202020204" pitchFamily="34" charset="0"/>
              </a:rPr>
              <a:t>– Auszug</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	(</a:t>
            </a:r>
            <a:r>
              <a:rPr lang="de-DE" altLang="de-DE" sz="1600" b="1" dirty="0">
                <a:solidFill>
                  <a:srgbClr val="00B0F0"/>
                </a:solidFill>
                <a:latin typeface="Century Gothic" panose="020B0502020202020204" pitchFamily="34" charset="0"/>
              </a:rPr>
              <a:t>IDW PS 350 n.F. (</a:t>
            </a:r>
            <a:r>
              <a:rPr lang="de-DE" altLang="de-DE" sz="1600" b="1">
                <a:solidFill>
                  <a:srgbClr val="00B0F0"/>
                </a:solidFill>
                <a:latin typeface="Century Gothic" panose="020B0502020202020204" pitchFamily="34" charset="0"/>
              </a:rPr>
              <a:t>10.2021), Tz</a:t>
            </a:r>
            <a:r>
              <a:rPr lang="de-DE" altLang="de-DE" sz="1600" b="1" dirty="0">
                <a:solidFill>
                  <a:srgbClr val="00B0F0"/>
                </a:solidFill>
                <a:latin typeface="Century Gothic" panose="020B0502020202020204" pitchFamily="34" charset="0"/>
              </a:rPr>
              <a:t>. 53 ff.)</a:t>
            </a:r>
          </a:p>
          <a:p>
            <a:pPr marL="1341438" lvl="1" indent="-268288" defTabSz="419100" eaLnBrk="1" hangingPunct="1">
              <a:lnSpc>
                <a:spcPct val="100000"/>
              </a:lnSpc>
              <a:spcBef>
                <a:spcPts val="600"/>
              </a:spcBef>
              <a:spcAft>
                <a:spcPts val="600"/>
              </a:spcAft>
              <a:buClr>
                <a:schemeClr val="tx1"/>
              </a:buClr>
              <a:buFont typeface="Arial" panose="020B0604020202020204" pitchFamily="34" charset="0"/>
              <a:buChar char="•"/>
              <a:defRPr/>
            </a:pPr>
            <a:r>
              <a:rPr lang="de-DE" altLang="de-DE" sz="1600" b="1" dirty="0">
                <a:solidFill>
                  <a:srgbClr val="00B0F0"/>
                </a:solidFill>
                <a:latin typeface="Century Gothic" panose="020B0502020202020204" pitchFamily="34" charset="0"/>
              </a:rPr>
              <a:t>Definition Informationskategorie: </a:t>
            </a:r>
            <a:r>
              <a:rPr lang="de-DE" altLang="de-DE" sz="1600" dirty="0">
                <a:latin typeface="Century Gothic" panose="020B0502020202020204" pitchFamily="34" charset="0"/>
              </a:rPr>
              <a:t>Eine nach DRS 20 unter Einbeziehung von </a:t>
            </a:r>
            <a:r>
              <a:rPr lang="de-DE" altLang="de-DE" sz="1600">
                <a:latin typeface="Century Gothic" panose="020B0502020202020204" pitchFamily="34" charset="0"/>
              </a:rPr>
              <a:t>DRS 17</a:t>
            </a:r>
            <a:br>
              <a:rPr lang="de-DE" altLang="de-DE" sz="1600">
                <a:latin typeface="Century Gothic" panose="020B0502020202020204" pitchFamily="34" charset="0"/>
              </a:rPr>
            </a:br>
            <a:r>
              <a:rPr lang="de-DE" altLang="de-DE" sz="1600">
                <a:latin typeface="Century Gothic" panose="020B0502020202020204" pitchFamily="34" charset="0"/>
              </a:rPr>
              <a:t>bestimmte </a:t>
            </a:r>
            <a:r>
              <a:rPr lang="de-DE" altLang="de-DE" sz="1600" dirty="0">
                <a:latin typeface="Century Gothic" panose="020B0502020202020204" pitchFamily="34" charset="0"/>
              </a:rPr>
              <a:t>Kategorie von Lageberichtsinformationen</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Informationskategorie entspricht einer (Unter-) Überschrift in der </a:t>
            </a:r>
            <a:r>
              <a:rPr lang="de-DE" altLang="de-DE" sz="1600">
                <a:latin typeface="Century Gothic" panose="020B0502020202020204" pitchFamily="34" charset="0"/>
              </a:rPr>
              <a:t>Gliederung des</a:t>
            </a:r>
            <a:br>
              <a:rPr lang="de-DE" altLang="de-DE" sz="1600">
                <a:latin typeface="Century Gothic" panose="020B0502020202020204" pitchFamily="34" charset="0"/>
              </a:rPr>
            </a:br>
            <a:r>
              <a:rPr lang="de-DE" altLang="de-DE" sz="1600">
                <a:latin typeface="Century Gothic" panose="020B0502020202020204" pitchFamily="34" charset="0"/>
              </a:rPr>
              <a:t>DRS </a:t>
            </a:r>
            <a:r>
              <a:rPr lang="de-DE" altLang="de-DE" sz="1600" dirty="0">
                <a:latin typeface="Century Gothic" panose="020B0502020202020204" pitchFamily="34" charset="0"/>
              </a:rPr>
              <a:t>20: </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Geschäftsmodell des Konzerns</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Ziele und Strategien</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Steuerungssystem</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Forschung und Entwicklung</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Gesamtwirtschaftliche und branchenbezogene Rahmenbedingungen</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Geschäftsverlauf</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Ertrags-, Finanz-, und Vermögenslage</a:t>
            </a:r>
          </a:p>
          <a:p>
            <a:pPr marL="1619250" lvl="4" indent="-273050" defTabSz="419100" eaLnBrk="1" hangingPunct="1">
              <a:lnSpc>
                <a:spcPct val="100000"/>
              </a:lnSpc>
              <a:spcBef>
                <a:spcPts val="300"/>
              </a:spcBef>
              <a:spcAft>
                <a:spcPts val="300"/>
              </a:spcAft>
              <a:buFont typeface="Symbol" panose="05050102010706020507" pitchFamily="18" charset="2"/>
              <a:buChar char="-"/>
              <a:tabLst>
                <a:tab pos="1076325" algn="l"/>
              </a:tabLst>
              <a:defRPr/>
            </a:pPr>
            <a:r>
              <a:rPr lang="de-DE" altLang="de-DE" sz="1600" dirty="0">
                <a:latin typeface="Century Gothic" panose="020B0502020202020204" pitchFamily="34" charset="0"/>
              </a:rPr>
              <a:t>usw.  </a:t>
            </a: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buFont typeface="Arial" panose="020B0604020202020204" pitchFamily="34" charset="0"/>
              <a:buChar char="•"/>
              <a:defRPr/>
            </a:pPr>
            <a:endParaRPr lang="de-DE" altLang="de-DE" sz="1600" b="1" dirty="0">
              <a:latin typeface="Century Gothic" panose="020B0502020202020204" pitchFamily="34" charset="0"/>
            </a:endParaRPr>
          </a:p>
        </p:txBody>
      </p:sp>
      <p:sp>
        <p:nvSpPr>
          <p:cNvPr id="8" name="Textfeld 1">
            <a:extLst>
              <a:ext uri="{FF2B5EF4-FFF2-40B4-BE49-F238E27FC236}">
                <a16:creationId xmlns:a16="http://schemas.microsoft.com/office/drawing/2014/main" id="{91C164FF-F83C-46BE-AD96-AFCD183FCC9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Rectangle 2">
            <a:extLst>
              <a:ext uri="{FF2B5EF4-FFF2-40B4-BE49-F238E27FC236}">
                <a16:creationId xmlns:a16="http://schemas.microsoft.com/office/drawing/2014/main" id="{C4503704-3A22-4685-9690-299639AA8BB2}"/>
              </a:ext>
            </a:extLst>
          </p:cNvPr>
          <p:cNvSpPr txBox="1">
            <a:spLocks/>
          </p:cNvSpPr>
          <p:nvPr/>
        </p:nvSpPr>
        <p:spPr bwMode="auto">
          <a:xfrm>
            <a:off x="1046664" y="108030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10.4.4 Rahmen auf die </a:t>
            </a:r>
            <a:r>
              <a:rPr lang="de-DE" altLang="de-DE" sz="1600" b="1">
                <a:solidFill>
                  <a:srgbClr val="00B0F0"/>
                </a:solidFill>
                <a:latin typeface="Century Gothic" panose="020B0502020202020204" pitchFamily="34" charset="0"/>
              </a:rPr>
              <a:t>festgestellten Risiken;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4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7E46E4D6-F405-4C89-A327-579CB2805EE2}"/>
              </a:ext>
            </a:extLst>
          </p:cNvPr>
          <p:cNvSpPr>
            <a:spLocks noGrp="1" noChangeArrowheads="1"/>
          </p:cNvSpPr>
          <p:nvPr>
            <p:ph idx="4294967295"/>
          </p:nvPr>
        </p:nvSpPr>
        <p:spPr>
          <a:xfrm>
            <a:off x="966180" y="1481885"/>
            <a:ext cx="10791825" cy="4752975"/>
          </a:xfrm>
          <a:prstGeom prst="rect">
            <a:avLst/>
          </a:prstGeom>
        </p:spPr>
        <p:txBody>
          <a:bodyPr/>
          <a:lstStyle/>
          <a:p>
            <a:pPr defTabSz="419100" eaLnBrk="1" hangingPunct="1">
              <a:lnSpc>
                <a:spcPct val="100000"/>
              </a:lnSpc>
              <a:spcBef>
                <a:spcPts val="600"/>
              </a:spcBef>
              <a:spcAft>
                <a:spcPts val="600"/>
              </a:spcAft>
              <a:tabLst>
                <a:tab pos="1076325" algn="l"/>
              </a:tabLst>
              <a:defRPr/>
            </a:pPr>
            <a:r>
              <a:rPr lang="de-DE" altLang="de-DE" sz="1600" b="1">
                <a:latin typeface="Century Gothic" panose="020B0502020202020204" pitchFamily="34" charset="0"/>
              </a:rPr>
              <a:t>Schritt </a:t>
            </a:r>
            <a:r>
              <a:rPr lang="de-DE" altLang="de-DE" sz="1600" b="1" dirty="0">
                <a:latin typeface="Century Gothic" panose="020B0502020202020204" pitchFamily="34" charset="0"/>
              </a:rPr>
              <a:t>4.4:	</a:t>
            </a:r>
            <a:r>
              <a:rPr lang="de-DE" altLang="de-DE" sz="1600" b="1" dirty="0">
                <a:solidFill>
                  <a:srgbClr val="00B0F0"/>
                </a:solidFill>
                <a:latin typeface="Century Gothic" panose="020B0502020202020204" pitchFamily="34" charset="0"/>
              </a:rPr>
              <a:t>IDW PS 350 n.F. (10.2021) enthält für einzelne </a:t>
            </a:r>
            <a:r>
              <a:rPr lang="de-DE" altLang="de-DE" sz="1600" b="1">
                <a:solidFill>
                  <a:srgbClr val="00B0F0"/>
                </a:solidFill>
                <a:latin typeface="Century Gothic" panose="020B0502020202020204" pitchFamily="34" charset="0"/>
              </a:rPr>
              <a:t>Informationskategorien bestimmte</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	durchzuführenden </a:t>
            </a:r>
            <a:r>
              <a:rPr lang="de-DE" altLang="de-DE" sz="1600" b="1" dirty="0">
                <a:solidFill>
                  <a:srgbClr val="00B0F0"/>
                </a:solidFill>
                <a:latin typeface="Century Gothic" panose="020B0502020202020204" pitchFamily="34" charset="0"/>
              </a:rPr>
              <a:t>	Prüfungshandlungen, z. B.: </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g</a:t>
            </a:r>
            <a:r>
              <a:rPr lang="de-DE" altLang="de-DE" sz="1600">
                <a:latin typeface="Century Gothic" panose="020B0502020202020204" pitchFamily="34" charset="0"/>
              </a:rPr>
              <a:t>esamtwirtschaftliche </a:t>
            </a:r>
            <a:r>
              <a:rPr lang="de-DE" altLang="de-DE" sz="1600" dirty="0">
                <a:latin typeface="Century Gothic" panose="020B0502020202020204" pitchFamily="34" charset="0"/>
              </a:rPr>
              <a:t>und </a:t>
            </a:r>
            <a:r>
              <a:rPr lang="de-DE" altLang="de-DE" sz="1600">
                <a:latin typeface="Century Gothic" panose="020B0502020202020204" pitchFamily="34" charset="0"/>
              </a:rPr>
              <a:t>branchenbezogene Rahmenbedingungen</a:t>
            </a:r>
            <a:endParaRPr lang="de-DE" altLang="de-DE" sz="1600" dirty="0">
              <a:latin typeface="Century Gothic" panose="020B0502020202020204" pitchFamily="34" charset="0"/>
            </a:endParaRPr>
          </a:p>
          <a:p>
            <a:pPr marL="1609725" lvl="3" indent="-268288"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Nachvollziehen anhand konkreter Quellen</a:t>
            </a:r>
          </a:p>
          <a:p>
            <a:pPr marL="1609725" lvl="3" indent="-268288"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Einschätzung, ob Quelle einschlägig und verlässlich sind</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Geschäftsverlauf</a:t>
            </a:r>
          </a:p>
          <a:p>
            <a:pPr marL="1609725" lvl="3" indent="-268288"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Steht Darstellung und Analyse in Einklang mit VFE-Lage des geprüften Abschlusses? </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f</a:t>
            </a:r>
            <a:r>
              <a:rPr lang="de-DE" altLang="de-DE" sz="1600">
                <a:latin typeface="Century Gothic" panose="020B0502020202020204" pitchFamily="34" charset="0"/>
              </a:rPr>
              <a:t>inanzielle </a:t>
            </a:r>
            <a:r>
              <a:rPr lang="de-DE" altLang="de-DE" sz="1600" dirty="0">
                <a:latin typeface="Century Gothic" panose="020B0502020202020204" pitchFamily="34" charset="0"/>
              </a:rPr>
              <a:t>und nichtfinanzielle Leistungsindikatoren</a:t>
            </a:r>
          </a:p>
          <a:p>
            <a:pPr marL="1609725" lvl="3" indent="-268288"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Wurden die für die interne Steuerung bedeutsamsten Größen herangezogen? </a:t>
            </a:r>
          </a:p>
          <a:p>
            <a:pPr marL="1609725" lvl="3" indent="-268288" defTabSz="419100" eaLnBrk="1" hangingPunct="1">
              <a:lnSpc>
                <a:spcPct val="100000"/>
              </a:lnSpc>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Decken sich die im Wirtschaftsbericht dargestellten Leistungsindikatoren mit </a:t>
            </a:r>
            <a:r>
              <a:rPr lang="de-DE" altLang="de-DE" sz="1600">
                <a:latin typeface="Century Gothic" panose="020B0502020202020204" pitchFamily="34" charset="0"/>
              </a:rPr>
              <a:t>denen,</a:t>
            </a:r>
            <a:br>
              <a:rPr lang="de-DE" altLang="de-DE" sz="1600">
                <a:latin typeface="Century Gothic" panose="020B0502020202020204" pitchFamily="34" charset="0"/>
              </a:rPr>
            </a:br>
            <a:r>
              <a:rPr lang="de-DE" altLang="de-DE" sz="1600">
                <a:latin typeface="Century Gothic" panose="020B0502020202020204" pitchFamily="34" charset="0"/>
              </a:rPr>
              <a:t>die </a:t>
            </a:r>
            <a:r>
              <a:rPr lang="de-DE" altLang="de-DE" sz="1600" dirty="0">
                <a:latin typeface="Century Gothic" panose="020B0502020202020204" pitchFamily="34" charset="0"/>
              </a:rPr>
              <a:t>im Prognosebericht dargestellt werden? </a:t>
            </a:r>
          </a:p>
          <a:p>
            <a:pPr marL="1341438" lvl="1" indent="-268288" defTabSz="419100" eaLnBrk="1" hangingPunct="1">
              <a:lnSpc>
                <a:spcPct val="100000"/>
              </a:lnSpc>
              <a:spcBef>
                <a:spcPts val="600"/>
              </a:spcBef>
              <a:spcAft>
                <a:spcPts val="600"/>
              </a:spcAft>
              <a:buFont typeface="Arial" panose="020B0604020202020204" pitchFamily="34" charset="0"/>
              <a:buChar char="•"/>
              <a:defRPr/>
            </a:pPr>
            <a:r>
              <a:rPr lang="de-DE" altLang="de-DE" sz="1600" dirty="0">
                <a:latin typeface="Century Gothic" panose="020B0502020202020204" pitchFamily="34" charset="0"/>
              </a:rPr>
              <a:t>usw.</a:t>
            </a:r>
          </a:p>
          <a:p>
            <a:pPr marL="819150" lvl="1" indent="-285750" defTabSz="419100" eaLnBrk="1" hangingPunct="1">
              <a:lnSpc>
                <a:spcPct val="100000"/>
              </a:lnSpc>
              <a:spcBef>
                <a:spcPts val="600"/>
              </a:spcBef>
              <a:spcAft>
                <a:spcPts val="600"/>
              </a:spcAft>
              <a:buFont typeface="Arial" panose="020B0604020202020204" pitchFamily="34" charset="0"/>
              <a:buChar char="•"/>
              <a:tabLst>
                <a:tab pos="1076325" algn="l"/>
              </a:tabLst>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tabLst>
                <a:tab pos="1076325" algn="l"/>
              </a:tabLst>
              <a:defRPr/>
            </a:pPr>
            <a:endParaRPr lang="de-DE" altLang="de-DE" sz="1600" b="1" dirty="0">
              <a:latin typeface="Century Gothic" panose="020B0502020202020204" pitchFamily="34" charset="0"/>
            </a:endParaRPr>
          </a:p>
        </p:txBody>
      </p:sp>
      <p:sp>
        <p:nvSpPr>
          <p:cNvPr id="8" name="Textfeld 1">
            <a:extLst>
              <a:ext uri="{FF2B5EF4-FFF2-40B4-BE49-F238E27FC236}">
                <a16:creationId xmlns:a16="http://schemas.microsoft.com/office/drawing/2014/main" id="{09ED9897-8C56-49A6-924E-FE6AA43C30B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Rectangle 2">
            <a:extLst>
              <a:ext uri="{FF2B5EF4-FFF2-40B4-BE49-F238E27FC236}">
                <a16:creationId xmlns:a16="http://schemas.microsoft.com/office/drawing/2014/main" id="{EF969D10-B6A1-4E78-9691-30042CF4B8F0}"/>
              </a:ext>
            </a:extLst>
          </p:cNvPr>
          <p:cNvSpPr txBox="1">
            <a:spLocks/>
          </p:cNvSpPr>
          <p:nvPr/>
        </p:nvSpPr>
        <p:spPr bwMode="auto">
          <a:xfrm>
            <a:off x="1046664" y="108030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10.4.4 Rahmen auf die </a:t>
            </a:r>
            <a:r>
              <a:rPr lang="de-DE" altLang="de-DE" sz="1600" b="1">
                <a:solidFill>
                  <a:srgbClr val="00B0F0"/>
                </a:solidFill>
                <a:latin typeface="Century Gothic" panose="020B0502020202020204" pitchFamily="34" charset="0"/>
              </a:rPr>
              <a:t>festgestellten Risiken; Forts.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slides/slide4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0" name="Rectangle 2">
            <a:extLst>
              <a:ext uri="{FF2B5EF4-FFF2-40B4-BE49-F238E27FC236}">
                <a16:creationId xmlns:a16="http://schemas.microsoft.com/office/drawing/2014/main" id="{1B3D41FD-98B1-45D2-B61A-2DB5F9013FA5}"/>
              </a:ext>
            </a:extLst>
          </p:cNvPr>
          <p:cNvSpPr txBox="1">
            <a:spLocks/>
          </p:cNvSpPr>
          <p:nvPr/>
        </p:nvSpPr>
        <p:spPr bwMode="auto">
          <a:xfrm>
            <a:off x="1055440" y="14493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10.4.5.1 Analytische Prüfungshandlungen</a:t>
            </a:r>
          </a:p>
        </p:txBody>
      </p:sp>
      <p:sp>
        <p:nvSpPr>
          <p:cNvPr id="949251" name="Rectangle 2">
            <a:extLst>
              <a:ext uri="{FF2B5EF4-FFF2-40B4-BE49-F238E27FC236}">
                <a16:creationId xmlns:a16="http://schemas.microsoft.com/office/drawing/2014/main" id="{F92C6C52-D9BB-4CAE-AE6F-46C48830DF3C}"/>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10.4.5 Prüfungsdurchführung (Vorgehensweise / Prüfungstechnik)</a:t>
            </a:r>
          </a:p>
        </p:txBody>
      </p:sp>
      <p:sp>
        <p:nvSpPr>
          <p:cNvPr id="11" name="Textfeld 10">
            <a:extLst>
              <a:ext uri="{FF2B5EF4-FFF2-40B4-BE49-F238E27FC236}">
                <a16:creationId xmlns:a16="http://schemas.microsoft.com/office/drawing/2014/main" id="{5380E718-6187-426C-B68A-082E49D528FD}"/>
              </a:ext>
            </a:extLst>
          </p:cNvPr>
          <p:cNvSpPr txBox="1"/>
          <p:nvPr/>
        </p:nvSpPr>
        <p:spPr>
          <a:xfrm>
            <a:off x="954780" y="1773238"/>
            <a:ext cx="10883900" cy="3744912"/>
          </a:xfrm>
          <a:prstGeom prst="rect">
            <a:avLst/>
          </a:prstGeom>
          <a:noFill/>
        </p:spPr>
        <p:txBody>
          <a:bodyPr tIns="144000" bIns="144000"/>
          <a:lstStyle/>
          <a:p>
            <a:pPr eaLnBrk="1" hangingPunct="1">
              <a:spcBef>
                <a:spcPts val="600"/>
              </a:spcBef>
              <a:spcAft>
                <a:spcPts val="600"/>
              </a:spcAft>
              <a:tabLst>
                <a:tab pos="1076325" algn="l"/>
              </a:tabLst>
              <a:defRPr/>
            </a:pPr>
            <a:r>
              <a:rPr lang="de-DE" altLang="de-DE" sz="1600" b="1" dirty="0">
                <a:latin typeface="Century Gothic" panose="020B0502020202020204" pitchFamily="34" charset="0"/>
              </a:rPr>
              <a:t>Schritt 5:	Prüfungsdurchführung im engeren Sinn</a:t>
            </a:r>
          </a:p>
          <a:p>
            <a:pPr eaLnBrk="1" hangingPunct="1">
              <a:spcBef>
                <a:spcPts val="600"/>
              </a:spcBef>
              <a:spcAft>
                <a:spcPts val="600"/>
              </a:spcAft>
              <a:tabLst>
                <a:tab pos="1076325" algn="l"/>
              </a:tabLst>
              <a:defRPr/>
            </a:pPr>
            <a:r>
              <a:rPr lang="de-DE" altLang="de-DE" sz="1600" b="1" dirty="0">
                <a:latin typeface="Century Gothic" panose="020B0502020202020204" pitchFamily="34" charset="0"/>
              </a:rPr>
              <a:t>Schritt 5.1:	Inhaltliche Prüfungen</a:t>
            </a:r>
          </a:p>
          <a:p>
            <a:pPr marL="1343025" indent="-266700" eaLnBrk="1" hangingPunct="1">
              <a:spcBef>
                <a:spcPts val="600"/>
              </a:spcBef>
              <a:spcAft>
                <a:spcPts val="600"/>
              </a:spcAft>
              <a:defRPr/>
            </a:pPr>
            <a:r>
              <a:rPr lang="de-DE" sz="1600" dirty="0">
                <a:solidFill>
                  <a:srgbClr val="000000"/>
                </a:solidFill>
                <a:latin typeface="Century Gothic" panose="020B0502020202020204" pitchFamily="34" charset="0"/>
              </a:rPr>
              <a:t>Es erfolgt die Prüfung auf</a:t>
            </a:r>
            <a:r>
              <a:rPr lang="de-DE" sz="1600" b="1" dirty="0">
                <a:solidFill>
                  <a:srgbClr val="000000"/>
                </a:solidFill>
                <a:latin typeface="Century Gothic" panose="020B0502020202020204" pitchFamily="34" charset="0"/>
              </a:rPr>
              <a:t> </a:t>
            </a:r>
            <a:r>
              <a:rPr lang="de-DE" sz="1600" b="1" dirty="0">
                <a:solidFill>
                  <a:srgbClr val="FF0000"/>
                </a:solidFill>
                <a:latin typeface="Century Gothic" panose="020B0502020202020204" pitchFamily="34" charset="0"/>
              </a:rPr>
              <a:t>Richtigkeit</a:t>
            </a:r>
            <a:r>
              <a:rPr lang="de-DE" sz="1600" b="1" dirty="0">
                <a:solidFill>
                  <a:srgbClr val="00B0F0"/>
                </a:solidFill>
                <a:latin typeface="Century Gothic" panose="020B0502020202020204" pitchFamily="34" charset="0"/>
              </a:rPr>
              <a:t> bei</a:t>
            </a:r>
          </a:p>
          <a:p>
            <a:pPr marL="1343025" indent="-266700" eaLnBrk="1" hangingPunct="1">
              <a:spcBef>
                <a:spcPts val="600"/>
              </a:spcBef>
              <a:spcAft>
                <a:spcPts val="600"/>
              </a:spcAft>
              <a:buFont typeface="Arial" panose="020B0604020202020204" pitchFamily="34" charset="0"/>
              <a:buChar char="•"/>
              <a:defRPr/>
            </a:pPr>
            <a:r>
              <a:rPr lang="de-DE" sz="1600" b="1" dirty="0">
                <a:solidFill>
                  <a:srgbClr val="00B0F0"/>
                </a:solidFill>
                <a:latin typeface="Century Gothic" panose="020B0502020202020204" pitchFamily="34" charset="0"/>
              </a:rPr>
              <a:t>vergangenheitsorientierten quantitativen Finanzinformationen</a:t>
            </a:r>
          </a:p>
          <a:p>
            <a:pPr marL="1628775" lvl="1" indent="-285750" eaLnBrk="1" hangingPunct="1">
              <a:spcBef>
                <a:spcPts val="600"/>
              </a:spcBef>
              <a:spcAft>
                <a:spcPts val="600"/>
              </a:spcAft>
              <a:buFont typeface="Symbol" panose="05050102010706020507" pitchFamily="18" charset="2"/>
              <a:buChar char="-"/>
              <a:defRPr/>
            </a:pPr>
            <a:r>
              <a:rPr lang="de-DE" sz="1600" dirty="0">
                <a:solidFill>
                  <a:srgbClr val="000000"/>
                </a:solidFill>
                <a:latin typeface="Century Gothic" panose="020B0502020202020204" pitchFamily="34" charset="0"/>
              </a:rPr>
              <a:t>Abgleich mit den Werten im Jahresabschluss bzw. der Finanzbuchhaltung</a:t>
            </a:r>
          </a:p>
          <a:p>
            <a:pPr marL="1343025" indent="-266700" eaLnBrk="1" hangingPunct="1">
              <a:spcBef>
                <a:spcPts val="600"/>
              </a:spcBef>
              <a:spcAft>
                <a:spcPts val="600"/>
              </a:spcAft>
              <a:buFont typeface="Arial" panose="020B0604020202020204" pitchFamily="34" charset="0"/>
              <a:buChar char="•"/>
              <a:defRPr/>
            </a:pPr>
            <a:r>
              <a:rPr lang="de-DE" sz="1600" b="1" dirty="0">
                <a:solidFill>
                  <a:srgbClr val="00B0F0"/>
                </a:solidFill>
                <a:latin typeface="Century Gothic" panose="020B0502020202020204" pitchFamily="34" charset="0"/>
              </a:rPr>
              <a:t>allen übrigen Daten/Angaben</a:t>
            </a:r>
          </a:p>
          <a:p>
            <a:pPr marL="1628775" lvl="1" indent="-285750" eaLnBrk="1" hangingPunct="1">
              <a:spcBef>
                <a:spcPts val="600"/>
              </a:spcBef>
              <a:spcAft>
                <a:spcPts val="600"/>
              </a:spcAft>
              <a:buFont typeface="Symbol" panose="05050102010706020507" pitchFamily="18" charset="2"/>
              <a:buChar char="-"/>
              <a:defRPr/>
            </a:pPr>
            <a:r>
              <a:rPr lang="de-DE" sz="1600" dirty="0">
                <a:solidFill>
                  <a:srgbClr val="000000"/>
                </a:solidFill>
                <a:latin typeface="Century Gothic" panose="020B0502020202020204" pitchFamily="34" charset="0"/>
              </a:rPr>
              <a:t>Beurteilung der externen Quellen (vollständig)</a:t>
            </a:r>
          </a:p>
          <a:p>
            <a:pPr marL="1628775" lvl="1" indent="-285750" eaLnBrk="1" hangingPunct="1">
              <a:spcBef>
                <a:spcPts val="600"/>
              </a:spcBef>
              <a:spcAft>
                <a:spcPts val="600"/>
              </a:spcAft>
              <a:buFont typeface="Symbol" panose="05050102010706020507" pitchFamily="18" charset="2"/>
              <a:buChar char="-"/>
              <a:defRPr/>
            </a:pPr>
            <a:r>
              <a:rPr lang="de-DE" sz="1600" dirty="0">
                <a:solidFill>
                  <a:srgbClr val="000000"/>
                </a:solidFill>
                <a:latin typeface="Century Gothic" panose="020B0502020202020204" pitchFamily="34" charset="0"/>
              </a:rPr>
              <a:t>Abgleich der Aussagen der externen Quellen mit den </a:t>
            </a:r>
            <a:r>
              <a:rPr lang="de-DE" sz="1600">
                <a:solidFill>
                  <a:srgbClr val="000000"/>
                </a:solidFill>
                <a:latin typeface="Century Gothic" panose="020B0502020202020204" pitchFamily="34" charset="0"/>
              </a:rPr>
              <a:t>im Lagebericht</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ausgewiesenen </a:t>
            </a:r>
            <a:r>
              <a:rPr lang="de-DE" sz="1600" dirty="0">
                <a:solidFill>
                  <a:srgbClr val="000000"/>
                </a:solidFill>
                <a:latin typeface="Century Gothic" panose="020B0502020202020204" pitchFamily="34" charset="0"/>
              </a:rPr>
              <a:t>Aussagen (lückenlos)</a:t>
            </a:r>
          </a:p>
        </p:txBody>
      </p:sp>
      <p:sp>
        <p:nvSpPr>
          <p:cNvPr id="10" name="Textfeld 1">
            <a:extLst>
              <a:ext uri="{FF2B5EF4-FFF2-40B4-BE49-F238E27FC236}">
                <a16:creationId xmlns:a16="http://schemas.microsoft.com/office/drawing/2014/main" id="{F975E1BF-54C4-4848-8BEC-45314749EC0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7E9FD575-E51E-48D2-8896-7E37813BD7DD}"/>
              </a:ext>
            </a:extLst>
          </p:cNvPr>
          <p:cNvSpPr txBox="1">
            <a:spLocks/>
          </p:cNvSpPr>
          <p:nvPr/>
        </p:nvSpPr>
        <p:spPr bwMode="auto">
          <a:xfrm>
            <a:off x="1055290" y="103548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2.5 Dokumentation</a:t>
            </a:r>
            <a:endParaRPr lang="de-DE" altLang="de-DE" sz="2000" b="1" dirty="0">
              <a:solidFill>
                <a:srgbClr val="00B0F0"/>
              </a:solidFill>
              <a:latin typeface="Century Gothic" panose="020B0502020202020204" pitchFamily="34" charset="0"/>
            </a:endParaRPr>
          </a:p>
        </p:txBody>
      </p:sp>
      <p:sp>
        <p:nvSpPr>
          <p:cNvPr id="4" name="Rechteck 3">
            <a:extLst>
              <a:ext uri="{FF2B5EF4-FFF2-40B4-BE49-F238E27FC236}">
                <a16:creationId xmlns:a16="http://schemas.microsoft.com/office/drawing/2014/main" id="{4F816035-E243-4E95-B45D-68ED8827D100}"/>
              </a:ext>
            </a:extLst>
          </p:cNvPr>
          <p:cNvSpPr/>
          <p:nvPr/>
        </p:nvSpPr>
        <p:spPr>
          <a:xfrm>
            <a:off x="957554" y="1556792"/>
            <a:ext cx="10801200" cy="3816429"/>
          </a:xfrm>
          <a:prstGeom prst="rect">
            <a:avLst/>
          </a:prstGeom>
        </p:spPr>
        <p:txBody>
          <a:bodyPr wrap="square">
            <a:spAutoFit/>
          </a:bodyPr>
          <a:lstStyle/>
          <a:p>
            <a:pPr>
              <a:spcBef>
                <a:spcPts val="600"/>
              </a:spcBef>
              <a:spcAft>
                <a:spcPts val="600"/>
              </a:spcAft>
            </a:pPr>
            <a:r>
              <a:rPr lang="de-DE" sz="1600" dirty="0">
                <a:latin typeface="Century Gothic" panose="020B0502020202020204" pitchFamily="34" charset="0"/>
                <a:ea typeface="Times New Roman" panose="02020603050405020304" pitchFamily="18" charset="0"/>
                <a:cs typeface="Times New Roman" panose="02020603050405020304" pitchFamily="18" charset="0"/>
              </a:rPr>
              <a:t>Der Abschlussprüfer hat pflichtgemäß zumeist folgende Informationen </a:t>
            </a:r>
            <a:r>
              <a:rPr lang="de-DE" sz="1600">
                <a:latin typeface="Century Gothic" panose="020B0502020202020204" pitchFamily="34" charset="0"/>
                <a:ea typeface="Times New Roman" panose="02020603050405020304" pitchFamily="18" charset="0"/>
                <a:cs typeface="Times New Roman" panose="02020603050405020304" pitchFamily="18" charset="0"/>
              </a:rPr>
              <a:t>in denArbeitspapieren </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zu dokumentieren (Auswahl):</a:t>
            </a:r>
          </a:p>
          <a:p>
            <a:pPr marL="342900" lvl="0" indent="-342900">
              <a:spcBef>
                <a:spcPts val="600"/>
              </a:spcBef>
              <a:spcAft>
                <a:spcPts val="600"/>
              </a:spcAft>
              <a:buClr>
                <a:srgbClr val="000000"/>
              </a:buClr>
              <a:buFont typeface="+mj-lt"/>
              <a:buAutoNum type="arabicPeriod"/>
              <a:tabLst>
                <a:tab pos="228600" algn="l"/>
                <a:tab pos="449580" algn="l"/>
              </a:tabLst>
            </a:pPr>
            <a:r>
              <a:rPr lang="de-DE" sz="1600" b="1" dirty="0">
                <a:latin typeface="Century Gothic" panose="020B0502020202020204" pitchFamily="34" charset="0"/>
                <a:ea typeface="Times New Roman" panose="02020603050405020304" pitchFamily="18" charset="0"/>
                <a:cs typeface="Times New Roman" panose="02020603050405020304" pitchFamily="18" charset="0"/>
              </a:rPr>
              <a:t>Wichtige</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Elemente für das Verständnis der Einheit</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und ihrem Umfeld, einschließlich</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 des IKS</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im Zusammenhang mit geschätzten Werten.</a:t>
            </a:r>
          </a:p>
          <a:p>
            <a:pPr marL="342900" lvl="0" indent="-342900">
              <a:spcBef>
                <a:spcPts val="600"/>
              </a:spcBef>
              <a:spcAft>
                <a:spcPts val="600"/>
              </a:spcAft>
              <a:buClr>
                <a:srgbClr val="000000"/>
              </a:buClr>
              <a:buFont typeface="+mj-lt"/>
              <a:buAutoNum type="arabicPeriod"/>
              <a:tabLst>
                <a:tab pos="228600" algn="l"/>
                <a:tab pos="449580" algn="l"/>
              </a:tabLst>
            </a:pPr>
            <a:r>
              <a:rPr lang="de-DE" sz="1600" b="1" dirty="0">
                <a:latin typeface="Century Gothic" panose="020B0502020202020204" pitchFamily="34" charset="0"/>
                <a:ea typeface="Times New Roman" panose="02020603050405020304" pitchFamily="18" charset="0"/>
                <a:cs typeface="Times New Roman" panose="02020603050405020304" pitchFamily="18" charset="0"/>
              </a:rPr>
              <a:t>Verknüpfung der Prüfungshandlungen </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mit den beurteilten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Risiken</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a:t>
            </a:r>
            <a:r>
              <a:rPr lang="de-DE" sz="16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roter Faden</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a:t>
            </a:r>
          </a:p>
          <a:p>
            <a:pPr marL="342900" lvl="0" indent="-342900">
              <a:spcBef>
                <a:spcPts val="600"/>
              </a:spcBef>
              <a:spcAft>
                <a:spcPts val="600"/>
              </a:spcAft>
              <a:buClr>
                <a:srgbClr val="000000"/>
              </a:buClr>
              <a:buFont typeface="+mj-lt"/>
              <a:buAutoNum type="arabicPeriod"/>
              <a:tabLst>
                <a:tab pos="228600" algn="l"/>
                <a:tab pos="449580" algn="l"/>
              </a:tabLst>
            </a:pPr>
            <a:r>
              <a:rPr lang="de-DE" sz="1600" b="1" dirty="0">
                <a:latin typeface="Century Gothic" panose="020B0502020202020204" pitchFamily="34" charset="0"/>
                <a:ea typeface="Times New Roman" panose="02020603050405020304" pitchFamily="18" charset="0"/>
                <a:cs typeface="Times New Roman" panose="02020603050405020304" pitchFamily="18" charset="0"/>
              </a:rPr>
              <a:t>Reaktionen</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des Abschlussprüfers, für den Fall dass das Management </a:t>
            </a:r>
            <a:r>
              <a:rPr lang="de-DE" sz="1600" b="1">
                <a:latin typeface="Century Gothic" panose="020B0502020202020204" pitchFamily="34" charset="0"/>
                <a:ea typeface="Times New Roman" panose="02020603050405020304" pitchFamily="18" charset="0"/>
                <a:cs typeface="Times New Roman" panose="02020603050405020304" pitchFamily="18" charset="0"/>
              </a:rPr>
              <a:t>keine angemessenen</a:t>
            </a:r>
            <a:br>
              <a:rPr lang="de-DE" sz="1600" b="1">
                <a:latin typeface="Century Gothic" panose="020B0502020202020204" pitchFamily="34" charset="0"/>
                <a:ea typeface="Times New Roman" panose="02020603050405020304" pitchFamily="18" charset="0"/>
                <a:cs typeface="Times New Roman" panose="02020603050405020304" pitchFamily="18" charset="0"/>
              </a:rPr>
            </a:br>
            <a:r>
              <a:rPr lang="de-DE" sz="1600" b="1">
                <a:latin typeface="Century Gothic" panose="020B0502020202020204" pitchFamily="34" charset="0"/>
                <a:ea typeface="Times New Roman" panose="02020603050405020304" pitchFamily="18" charset="0"/>
                <a:cs typeface="Times New Roman" panose="02020603050405020304" pitchFamily="18" charset="0"/>
              </a:rPr>
              <a:t>Maßnahmen</a:t>
            </a:r>
            <a:r>
              <a:rPr lang="de-DE" sz="1600">
                <a:latin typeface="Century Gothic" panose="020B0502020202020204" pitchFamily="34" charset="0"/>
                <a:ea typeface="Times New Roman" panose="02020603050405020304" pitchFamily="18" charset="0"/>
                <a:cs typeface="Times New Roman" panose="02020603050405020304" pitchFamily="18" charset="0"/>
              </a:rPr>
              <a:t> </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durchgeführt hat, um die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Schätzunsicherheit</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zu verstehen oder </a:t>
            </a:r>
            <a:r>
              <a:rPr lang="de-DE" sz="1600">
                <a:latin typeface="Century Gothic" panose="020B0502020202020204" pitchFamily="34" charset="0"/>
                <a:ea typeface="Times New Roman" panose="02020603050405020304" pitchFamily="18" charset="0"/>
                <a:cs typeface="Times New Roman" panose="02020603050405020304" pitchFamily="18" charset="0"/>
              </a:rPr>
              <a:t>mit ihr</a:t>
            </a:r>
            <a:br>
              <a:rPr lang="de-DE" sz="1600">
                <a:latin typeface="Century Gothic" panose="020B0502020202020204" pitchFamily="34" charset="0"/>
                <a:ea typeface="Times New Roman" panose="02020603050405020304" pitchFamily="18" charset="0"/>
                <a:cs typeface="Times New Roman" panose="02020603050405020304" pitchFamily="18" charset="0"/>
              </a:rPr>
            </a:br>
            <a:r>
              <a:rPr lang="de-DE" sz="1600">
                <a:latin typeface="Century Gothic" panose="020B0502020202020204" pitchFamily="34" charset="0"/>
                <a:ea typeface="Times New Roman" panose="02020603050405020304" pitchFamily="18" charset="0"/>
                <a:cs typeface="Times New Roman" panose="02020603050405020304" pitchFamily="18" charset="0"/>
              </a:rPr>
              <a:t>sachgerecht </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umzugehen.</a:t>
            </a:r>
          </a:p>
          <a:p>
            <a:pPr marL="342900" lvl="0" indent="-342900">
              <a:spcBef>
                <a:spcPts val="600"/>
              </a:spcBef>
              <a:spcAft>
                <a:spcPts val="600"/>
              </a:spcAft>
              <a:buClr>
                <a:srgbClr val="000000"/>
              </a:buClr>
              <a:buFont typeface="+mj-lt"/>
              <a:buAutoNum type="arabicPeriod"/>
              <a:tabLst>
                <a:tab pos="228600" algn="l"/>
                <a:tab pos="449580" algn="l"/>
              </a:tabLst>
            </a:pPr>
            <a:r>
              <a:rPr lang="de-DE" sz="1600" b="1" dirty="0">
                <a:latin typeface="Century Gothic" panose="020B0502020202020204" pitchFamily="34" charset="0"/>
                <a:ea typeface="Times New Roman" panose="02020603050405020304" pitchFamily="18" charset="0"/>
                <a:cs typeface="Times New Roman" panose="02020603050405020304" pitchFamily="18" charset="0"/>
              </a:rPr>
              <a:t>Hinweise</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auf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mögliche einseitige Ausrichtung</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des Managements in Bezug </a:t>
            </a:r>
            <a:r>
              <a:rPr lang="de-DE" sz="1600">
                <a:latin typeface="Century Gothic" panose="020B0502020202020204" pitchFamily="34" charset="0"/>
                <a:ea typeface="Times New Roman" panose="02020603050405020304" pitchFamily="18" charset="0"/>
                <a:cs typeface="Times New Roman" panose="02020603050405020304" pitchFamily="18" charset="0"/>
              </a:rPr>
              <a:t>auf geschätzte</a:t>
            </a:r>
            <a:br>
              <a:rPr lang="de-DE" sz="1600">
                <a:latin typeface="Century Gothic" panose="020B0502020202020204" pitchFamily="34" charset="0"/>
                <a:ea typeface="Times New Roman" panose="02020603050405020304" pitchFamily="18" charset="0"/>
                <a:cs typeface="Times New Roman" panose="02020603050405020304" pitchFamily="18" charset="0"/>
              </a:rPr>
            </a:br>
            <a:r>
              <a:rPr lang="de-DE" sz="1600">
                <a:latin typeface="Century Gothic" panose="020B0502020202020204" pitchFamily="34" charset="0"/>
                <a:ea typeface="Times New Roman" panose="02020603050405020304" pitchFamily="18" charset="0"/>
                <a:cs typeface="Times New Roman" panose="02020603050405020304" pitchFamily="18" charset="0"/>
              </a:rPr>
              <a:t>Werte </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sowie deren Auswirkungen auf die Abschlussprüfung.</a:t>
            </a:r>
          </a:p>
          <a:p>
            <a:pPr marL="342900" lvl="0" indent="-342900">
              <a:spcBef>
                <a:spcPts val="600"/>
              </a:spcBef>
              <a:spcAft>
                <a:spcPts val="600"/>
              </a:spcAft>
              <a:buClr>
                <a:srgbClr val="000000"/>
              </a:buClr>
              <a:buFont typeface="+mj-lt"/>
              <a:buAutoNum type="arabicPeriod"/>
              <a:tabLst>
                <a:tab pos="228600" algn="l"/>
                <a:tab pos="449580" algn="l"/>
              </a:tabLst>
            </a:pPr>
            <a:r>
              <a:rPr lang="de-DE" sz="1600" b="1" dirty="0">
                <a:latin typeface="Century Gothic" panose="020B0502020202020204" pitchFamily="34" charset="0"/>
                <a:ea typeface="Times New Roman" panose="02020603050405020304" pitchFamily="18" charset="0"/>
                <a:cs typeface="Times New Roman" panose="02020603050405020304" pitchFamily="18" charset="0"/>
              </a:rPr>
              <a:t>Bedeutsame</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Beurteilung</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hinsichtlich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Vertretbarkeit</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oder</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 </a:t>
            </a:r>
            <a:r>
              <a:rPr lang="de-DE" sz="1600" b="1" dirty="0">
                <a:latin typeface="Century Gothic" panose="020B0502020202020204" pitchFamily="34" charset="0"/>
                <a:ea typeface="Times New Roman" panose="02020603050405020304" pitchFamily="18" charset="0"/>
                <a:cs typeface="Times New Roman" panose="02020603050405020304" pitchFamily="18" charset="0"/>
              </a:rPr>
              <a:t>falscher </a:t>
            </a:r>
            <a:r>
              <a:rPr lang="de-DE" sz="1600" b="1">
                <a:latin typeface="Century Gothic" panose="020B0502020202020204" pitchFamily="34" charset="0"/>
                <a:ea typeface="Times New Roman" panose="02020603050405020304" pitchFamily="18" charset="0"/>
                <a:cs typeface="Times New Roman" panose="02020603050405020304" pitchFamily="18" charset="0"/>
              </a:rPr>
              <a:t>Darstellung</a:t>
            </a:r>
            <a:r>
              <a:rPr lang="de-DE" sz="1600">
                <a:latin typeface="Century Gothic" panose="020B0502020202020204" pitchFamily="34" charset="0"/>
                <a:ea typeface="Times New Roman" panose="02020603050405020304" pitchFamily="18" charset="0"/>
                <a:cs typeface="Times New Roman" panose="02020603050405020304" pitchFamily="18" charset="0"/>
              </a:rPr>
              <a:t> von</a:t>
            </a:r>
            <a:br>
              <a:rPr lang="de-DE" sz="1600">
                <a:latin typeface="Century Gothic" panose="020B0502020202020204" pitchFamily="34" charset="0"/>
                <a:ea typeface="Times New Roman" panose="02020603050405020304" pitchFamily="18" charset="0"/>
                <a:cs typeface="Times New Roman" panose="02020603050405020304" pitchFamily="18" charset="0"/>
              </a:rPr>
            </a:br>
            <a:r>
              <a:rPr lang="de-DE" sz="1600">
                <a:latin typeface="Century Gothic" panose="020B0502020202020204" pitchFamily="34" charset="0"/>
                <a:ea typeface="Times New Roman" panose="02020603050405020304" pitchFamily="18" charset="0"/>
                <a:cs typeface="Times New Roman" panose="02020603050405020304" pitchFamily="18" charset="0"/>
              </a:rPr>
              <a:t>geschätzten </a:t>
            </a:r>
            <a:r>
              <a:rPr lang="de-DE" sz="1600" dirty="0">
                <a:latin typeface="Century Gothic" panose="020B0502020202020204" pitchFamily="34" charset="0"/>
                <a:ea typeface="Times New Roman" panose="02020603050405020304" pitchFamily="18" charset="0"/>
                <a:cs typeface="Times New Roman" panose="02020603050405020304" pitchFamily="18" charset="0"/>
              </a:rPr>
              <a:t>Werten.</a:t>
            </a:r>
            <a:endParaRPr lang="de-DE"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Textfeld 1">
            <a:extLst>
              <a:ext uri="{FF2B5EF4-FFF2-40B4-BE49-F238E27FC236}">
                <a16:creationId xmlns:a16="http://schemas.microsoft.com/office/drawing/2014/main" id="{FFA50764-8790-4087-BD91-44B1D129332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609820427"/>
      </p:ext>
    </p:extLst>
  </p:cSld>
  <p:clrMapOvr>
    <a:masterClrMapping/>
  </p:clrMapOvr>
  <p:transition spd="slow"/>
</p:sld>
</file>

<file path=ppt/slides/slide4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03A1C7EB-B066-4681-A4CA-55DD5DABA9EC}"/>
              </a:ext>
            </a:extLst>
          </p:cNvPr>
          <p:cNvSpPr txBox="1"/>
          <p:nvPr/>
        </p:nvSpPr>
        <p:spPr>
          <a:xfrm>
            <a:off x="966180" y="1412776"/>
            <a:ext cx="10614834" cy="4335462"/>
          </a:xfrm>
          <a:prstGeom prst="rect">
            <a:avLst/>
          </a:prstGeom>
          <a:noFill/>
        </p:spPr>
        <p:txBody>
          <a:bodyPr tIns="144000" bIns="144000"/>
          <a:lstStyle/>
          <a:p>
            <a:pPr eaLnBrk="1" hangingPunct="1">
              <a:spcBef>
                <a:spcPts val="600"/>
              </a:spcBef>
              <a:spcAft>
                <a:spcPts val="600"/>
              </a:spcAft>
              <a:tabLst>
                <a:tab pos="1076325" algn="l"/>
              </a:tabLst>
              <a:defRPr/>
            </a:pPr>
            <a:r>
              <a:rPr lang="de-DE" altLang="de-DE" sz="1600" b="1" dirty="0">
                <a:latin typeface="Century Gothic" panose="020B0502020202020204" pitchFamily="34" charset="0"/>
              </a:rPr>
              <a:t>Schritt 5.2:	Stetigkeitsprüfung</a:t>
            </a:r>
          </a:p>
          <a:p>
            <a:pPr marL="1076325" eaLnBrk="1" hangingPunct="1">
              <a:spcBef>
                <a:spcPts val="600"/>
              </a:spcBef>
              <a:spcAft>
                <a:spcPts val="600"/>
              </a:spcAft>
              <a:defRPr/>
            </a:pPr>
            <a:r>
              <a:rPr lang="de-DE" sz="1600" dirty="0">
                <a:solidFill>
                  <a:srgbClr val="000000"/>
                </a:solidFill>
                <a:latin typeface="Century Gothic" panose="020B0502020202020204" pitchFamily="34" charset="0"/>
              </a:rPr>
              <a:t>Anschließend folgt die Prüfung auf </a:t>
            </a:r>
            <a:r>
              <a:rPr lang="de-DE" sz="1600" b="1" dirty="0">
                <a:solidFill>
                  <a:srgbClr val="FF0000"/>
                </a:solidFill>
                <a:latin typeface="Century Gothic" panose="020B0502020202020204" pitchFamily="34" charset="0"/>
              </a:rPr>
              <a:t>Stetigkeit</a:t>
            </a:r>
            <a:r>
              <a:rPr lang="de-DE" sz="1600" dirty="0">
                <a:solidFill>
                  <a:srgbClr val="000000"/>
                </a:solidFill>
                <a:latin typeface="Century Gothic" panose="020B0502020202020204" pitchFamily="34" charset="0"/>
              </a:rPr>
              <a:t>, wobei der Abschlussprüfer beurteilen </a:t>
            </a:r>
            <a:r>
              <a:rPr lang="de-DE" sz="1600">
                <a:solidFill>
                  <a:srgbClr val="000000"/>
                </a:solidFill>
                <a:latin typeface="Century Gothic" panose="020B0502020202020204" pitchFamily="34" charset="0"/>
              </a:rPr>
              <a:t>muss,</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ob die Angaben </a:t>
            </a:r>
            <a:r>
              <a:rPr lang="de-DE" sz="1600" dirty="0">
                <a:solidFill>
                  <a:srgbClr val="000000"/>
                </a:solidFill>
                <a:latin typeface="Century Gothic" panose="020B0502020202020204" pitchFamily="34" charset="0"/>
              </a:rPr>
              <a:t>über die verschiedenen Berichtsperioden konsistent ermittelt wurden. </a:t>
            </a:r>
          </a:p>
          <a:p>
            <a:pPr eaLnBrk="1" hangingPunct="1">
              <a:spcBef>
                <a:spcPts val="600"/>
              </a:spcBef>
              <a:spcAft>
                <a:spcPts val="600"/>
              </a:spcAft>
              <a:defRPr/>
            </a:pPr>
            <a:endParaRPr lang="de-DE" sz="1600" dirty="0">
              <a:solidFill>
                <a:srgbClr val="000000"/>
              </a:solidFill>
              <a:latin typeface="Century Gothic" panose="020B0502020202020204" pitchFamily="34" charset="0"/>
            </a:endParaRPr>
          </a:p>
          <a:p>
            <a:pPr eaLnBrk="1" hangingPunct="1">
              <a:spcBef>
                <a:spcPts val="600"/>
              </a:spcBef>
              <a:spcAft>
                <a:spcPts val="600"/>
              </a:spcAft>
              <a:tabLst>
                <a:tab pos="1076325" algn="l"/>
              </a:tabLst>
              <a:defRPr/>
            </a:pPr>
            <a:r>
              <a:rPr lang="de-DE" altLang="de-DE" sz="1600" b="1" dirty="0">
                <a:latin typeface="Century Gothic" panose="020B0502020202020204" pitchFamily="34" charset="0"/>
              </a:rPr>
              <a:t>Schritt 5.2:	Vollständigkeitsprüfung</a:t>
            </a:r>
          </a:p>
          <a:p>
            <a:pPr marL="1343025" indent="-266700" eaLnBrk="1" hangingPunct="1">
              <a:spcBef>
                <a:spcPts val="600"/>
              </a:spcBef>
              <a:spcAft>
                <a:spcPts val="600"/>
              </a:spcAft>
              <a:defRPr/>
            </a:pPr>
            <a:r>
              <a:rPr lang="de-DE" sz="1600" dirty="0">
                <a:solidFill>
                  <a:srgbClr val="000000"/>
                </a:solidFill>
                <a:latin typeface="Century Gothic" panose="020B0502020202020204" pitchFamily="34" charset="0"/>
              </a:rPr>
              <a:t>Außerdem ist vom Abschlussprüfer die </a:t>
            </a:r>
            <a:r>
              <a:rPr lang="de-DE" sz="1600" b="1" dirty="0">
                <a:solidFill>
                  <a:srgbClr val="FF0000"/>
                </a:solidFill>
                <a:latin typeface="Century Gothic" panose="020B0502020202020204" pitchFamily="34" charset="0"/>
              </a:rPr>
              <a:t>Vollständigkeit </a:t>
            </a:r>
            <a:r>
              <a:rPr lang="de-DE" sz="1600" dirty="0">
                <a:solidFill>
                  <a:srgbClr val="000000"/>
                </a:solidFill>
                <a:latin typeface="Century Gothic" panose="020B0502020202020204" pitchFamily="34" charset="0"/>
              </a:rPr>
              <a:t>der Angaben zu beurteilen. </a:t>
            </a:r>
          </a:p>
          <a:p>
            <a:pPr marL="1343025"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Sind die Angaben des Vorjahres vollständig aufgeführt?</a:t>
            </a:r>
          </a:p>
          <a:p>
            <a:pPr marL="1343025"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Welche wurden ggf. nicht übernommen?</a:t>
            </a:r>
          </a:p>
          <a:p>
            <a:pPr marL="1343025" indent="-266700"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Sind die Informationen aus den zitierten Quellen vollständig oder </a:t>
            </a:r>
            <a:r>
              <a:rPr lang="de-DE" sz="1600">
                <a:solidFill>
                  <a:srgbClr val="000000"/>
                </a:solidFill>
                <a:latin typeface="Century Gothic" panose="020B0502020202020204" pitchFamily="34" charset="0"/>
              </a:rPr>
              <a:t>wurden nur</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bestimmte </a:t>
            </a:r>
            <a:r>
              <a:rPr lang="de-DE" sz="1600" dirty="0">
                <a:solidFill>
                  <a:srgbClr val="000000"/>
                </a:solidFill>
                <a:latin typeface="Century Gothic" panose="020B0502020202020204" pitchFamily="34" charset="0"/>
              </a:rPr>
              <a:t>Teile übernommen?</a:t>
            </a: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Rectangle 2">
            <a:extLst>
              <a:ext uri="{FF2B5EF4-FFF2-40B4-BE49-F238E27FC236}">
                <a16:creationId xmlns:a16="http://schemas.microsoft.com/office/drawing/2014/main" id="{444377F4-7621-46CF-A79F-81071E48DB22}"/>
              </a:ext>
            </a:extLst>
          </p:cNvPr>
          <p:cNvSpPr txBox="1">
            <a:spLocks/>
          </p:cNvSpPr>
          <p:nvPr/>
        </p:nvSpPr>
        <p:spPr bwMode="auto">
          <a:xfrm>
            <a:off x="1055440" y="109024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ts val="600"/>
              </a:spcBef>
              <a:spcAft>
                <a:spcPts val="600"/>
              </a:spcAft>
            </a:pPr>
            <a:r>
              <a:rPr lang="de-DE" altLang="de-DE" sz="1600" dirty="0">
                <a:solidFill>
                  <a:srgbClr val="00B0F0"/>
                </a:solidFill>
                <a:latin typeface="Century Gothic" panose="020B0502020202020204" pitchFamily="34" charset="0"/>
              </a:rPr>
              <a:t>10.4.5.1 </a:t>
            </a:r>
            <a:r>
              <a:rPr lang="de-DE" altLang="de-DE" sz="1600">
                <a:solidFill>
                  <a:srgbClr val="00B0F0"/>
                </a:solidFill>
                <a:latin typeface="Century Gothic" panose="020B0502020202020204" pitchFamily="34" charset="0"/>
              </a:rPr>
              <a:t>Analytische Prüfungshandlungen; Forts.</a:t>
            </a:r>
            <a:endParaRPr lang="de-DE" altLang="de-DE" sz="1600" dirty="0">
              <a:solidFill>
                <a:srgbClr val="00B0F0"/>
              </a:solidFill>
              <a:latin typeface="Century Gothic" panose="020B0502020202020204" pitchFamily="34" charset="0"/>
            </a:endParaRPr>
          </a:p>
        </p:txBody>
      </p:sp>
    </p:spTree>
  </p:cSld>
  <p:clrMapOvr>
    <a:masterClrMapping/>
  </p:clrMapOvr>
  <p:transition spd="slow"/>
</p:sld>
</file>

<file path=ppt/slides/slide4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346" name="Rectangle 2">
            <a:extLst>
              <a:ext uri="{FF2B5EF4-FFF2-40B4-BE49-F238E27FC236}">
                <a16:creationId xmlns:a16="http://schemas.microsoft.com/office/drawing/2014/main" id="{F453204F-021F-492C-BEFF-3E47F56EA6C4}"/>
              </a:ext>
            </a:extLst>
          </p:cNvPr>
          <p:cNvSpPr txBox="1">
            <a:spLocks/>
          </p:cNvSpPr>
          <p:nvPr/>
        </p:nvSpPr>
        <p:spPr bwMode="auto">
          <a:xfrm>
            <a:off x="1046664"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10.4.5.2 Aussagebezogene Prüfungshandlungen – </a:t>
            </a:r>
            <a:r>
              <a:rPr lang="de-DE" altLang="de-DE" sz="1600" dirty="0">
                <a:solidFill>
                  <a:srgbClr val="FF0000"/>
                </a:solidFill>
                <a:latin typeface="Century Gothic" panose="020B0502020202020204" pitchFamily="34" charset="0"/>
              </a:rPr>
              <a:t>Übersicht</a:t>
            </a:r>
          </a:p>
        </p:txBody>
      </p:sp>
      <p:graphicFrame>
        <p:nvGraphicFramePr>
          <p:cNvPr id="7" name="Tabelle 6">
            <a:extLst>
              <a:ext uri="{FF2B5EF4-FFF2-40B4-BE49-F238E27FC236}">
                <a16:creationId xmlns:a16="http://schemas.microsoft.com/office/drawing/2014/main" id="{47ED382C-01A0-4C20-B909-50EE4CDCE166}"/>
              </a:ext>
            </a:extLst>
          </p:cNvPr>
          <p:cNvGraphicFramePr>
            <a:graphicFrameLocks noGrp="1"/>
          </p:cNvGraphicFramePr>
          <p:nvPr>
            <p:extLst>
              <p:ext uri="{D42A27DB-BD31-4B8C-83A1-F6EECF244321}">
                <p14:modId xmlns:p14="http://schemas.microsoft.com/office/powerpoint/2010/main" val="1818931630"/>
              </p:ext>
            </p:extLst>
          </p:nvPr>
        </p:nvGraphicFramePr>
        <p:xfrm>
          <a:off x="1055688" y="1538288"/>
          <a:ext cx="9326562" cy="4325937"/>
        </p:xfrm>
        <a:graphic>
          <a:graphicData uri="http://schemas.openxmlformats.org/drawingml/2006/table">
            <a:tbl>
              <a:tblPr firstRow="1" firstCol="1" bandRow="1">
                <a:tableStyleId>{5C22544A-7EE6-4342-B048-85BDC9FD1C3A}</a:tableStyleId>
              </a:tblPr>
              <a:tblGrid>
                <a:gridCol w="6786103">
                  <a:extLst>
                    <a:ext uri="{9D8B030D-6E8A-4147-A177-3AD203B41FA5}">
                      <a16:colId xmlns:a16="http://schemas.microsoft.com/office/drawing/2014/main" val="20000"/>
                    </a:ext>
                  </a:extLst>
                </a:gridCol>
                <a:gridCol w="2540459">
                  <a:extLst>
                    <a:ext uri="{9D8B030D-6E8A-4147-A177-3AD203B41FA5}">
                      <a16:colId xmlns:a16="http://schemas.microsoft.com/office/drawing/2014/main" val="20001"/>
                    </a:ext>
                  </a:extLst>
                </a:gridCol>
              </a:tblGrid>
              <a:tr h="1121088">
                <a:tc>
                  <a:txBody>
                    <a:bodyPr/>
                    <a:lstStyle/>
                    <a:p>
                      <a:pPr marL="540385" algn="l">
                        <a:spcBef>
                          <a:spcPts val="600"/>
                        </a:spcBef>
                        <a:spcAft>
                          <a:spcPts val="0"/>
                        </a:spcAft>
                      </a:pP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Bef>
                          <a:spcPts val="600"/>
                        </a:spcBef>
                        <a:spcAft>
                          <a:spcPts val="0"/>
                        </a:spcAft>
                      </a:pPr>
                      <a:r>
                        <a:rPr lang="de-DE" sz="1400" dirty="0">
                          <a:solidFill>
                            <a:schemeClr val="tx1"/>
                          </a:solidFill>
                          <a:effectLst/>
                          <a:latin typeface="Century Gothic" panose="020B0502020202020204" pitchFamily="34" charset="0"/>
                        </a:rPr>
                        <a:t>Aussagebezogene</a:t>
                      </a:r>
                    </a:p>
                    <a:p>
                      <a:pPr marL="0" indent="0" algn="ctr">
                        <a:spcBef>
                          <a:spcPts val="600"/>
                        </a:spcBef>
                        <a:spcAft>
                          <a:spcPts val="0"/>
                        </a:spcAft>
                      </a:pPr>
                      <a:r>
                        <a:rPr lang="de-DE" sz="1400" dirty="0">
                          <a:solidFill>
                            <a:schemeClr val="tx1"/>
                          </a:solidFill>
                          <a:effectLst/>
                          <a:latin typeface="Century Gothic" panose="020B0502020202020204" pitchFamily="34" charset="0"/>
                        </a:rPr>
                        <a:t>Prüfungshandlungen</a:t>
                      </a:r>
                      <a:endParaRPr lang="de-DE" sz="1400"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81645">
                <a:tc>
                  <a:txBody>
                    <a:bodyPr/>
                    <a:lstStyle/>
                    <a:p>
                      <a:pPr marL="0" indent="0" algn="l">
                        <a:spcBef>
                          <a:spcPts val="600"/>
                        </a:spcBef>
                        <a:spcAft>
                          <a:spcPts val="0"/>
                        </a:spcAft>
                      </a:pPr>
                      <a:r>
                        <a:rPr lang="de-DE" sz="1400" b="1" dirty="0">
                          <a:solidFill>
                            <a:schemeClr val="tx1"/>
                          </a:solidFill>
                          <a:effectLst/>
                          <a:latin typeface="Century Gothic" panose="020B0502020202020204" pitchFamily="34" charset="0"/>
                        </a:rPr>
                        <a:t>Gesamtwürdigung des Lageberichts</a:t>
                      </a: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spcBef>
                          <a:spcPts val="600"/>
                        </a:spcBef>
                        <a:spcAft>
                          <a:spcPts val="0"/>
                        </a:spcAft>
                        <a:tabLst>
                          <a:tab pos="180975" algn="l"/>
                        </a:tabLst>
                      </a:pPr>
                      <a:r>
                        <a:rPr lang="de-DE" sz="1400" b="1" dirty="0">
                          <a:solidFill>
                            <a:schemeClr val="tx1"/>
                          </a:solidFill>
                          <a:effectLst/>
                          <a:latin typeface="Century Gothic" panose="020B0502020202020204" pitchFamily="34" charset="0"/>
                        </a:rPr>
                        <a:t>Tz. 92-95</a:t>
                      </a: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90958">
                <a:tc>
                  <a:txBody>
                    <a:bodyPr/>
                    <a:lstStyle/>
                    <a:p>
                      <a:pPr marL="0" indent="0" algn="l">
                        <a:spcBef>
                          <a:spcPts val="600"/>
                        </a:spcBef>
                        <a:spcAft>
                          <a:spcPts val="0"/>
                        </a:spcAft>
                      </a:pPr>
                      <a:r>
                        <a:rPr lang="de-DE" sz="1400" b="1" dirty="0">
                          <a:solidFill>
                            <a:schemeClr val="tx1"/>
                          </a:solidFill>
                          <a:effectLst/>
                          <a:latin typeface="Century Gothic" panose="020B0502020202020204" pitchFamily="34" charset="0"/>
                        </a:rPr>
                        <a:t>In Bezug auf sämtliche Informationskategorien</a:t>
                      </a: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Bef>
                          <a:spcPts val="600"/>
                        </a:spcBef>
                        <a:spcAft>
                          <a:spcPts val="0"/>
                        </a:spcAft>
                      </a:pPr>
                      <a:r>
                        <a:rPr lang="de-DE" sz="1400" b="1" dirty="0">
                          <a:solidFill>
                            <a:schemeClr val="tx1"/>
                          </a:solidFill>
                          <a:effectLst/>
                          <a:latin typeface="Century Gothic" panose="020B0502020202020204" pitchFamily="34" charset="0"/>
                        </a:rPr>
                        <a:t>Tz. 46-52</a:t>
                      </a: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5137">
                <a:tc>
                  <a:txBody>
                    <a:bodyPr/>
                    <a:lstStyle/>
                    <a:p>
                      <a:pPr marL="0" indent="0" algn="l">
                        <a:spcBef>
                          <a:spcPts val="600"/>
                        </a:spcBef>
                        <a:spcAft>
                          <a:spcPts val="0"/>
                        </a:spcAft>
                      </a:pPr>
                      <a:r>
                        <a:rPr lang="de-DE" sz="1400" b="1" dirty="0">
                          <a:solidFill>
                            <a:schemeClr val="tx1"/>
                          </a:solidFill>
                          <a:effectLst/>
                          <a:latin typeface="Century Gothic" panose="020B0502020202020204" pitchFamily="34" charset="0"/>
                        </a:rPr>
                        <a:t>Zusätzliche Anforderungen in Bezug auf ausgewählte Informationskategorien</a:t>
                      </a: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63525" indent="0" algn="ctr">
                        <a:spcBef>
                          <a:spcPts val="600"/>
                        </a:spcBef>
                        <a:spcAft>
                          <a:spcPts val="0"/>
                        </a:spcAft>
                      </a:pPr>
                      <a:endParaRPr lang="de-DE" sz="1400" b="1" dirty="0">
                        <a:solidFill>
                          <a:schemeClr val="tx1"/>
                        </a:solidFill>
                        <a:effectLst/>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72303">
                <a:tc>
                  <a:txBody>
                    <a:bodyPr/>
                    <a:lstStyle/>
                    <a:p>
                      <a:pPr marL="342900" lvl="0" indent="-342900" algn="l">
                        <a:spcBef>
                          <a:spcPts val="600"/>
                        </a:spcBef>
                        <a:spcAft>
                          <a:spcPts val="0"/>
                        </a:spcAft>
                        <a:buFont typeface="+mj-lt"/>
                        <a:buAutoNum type="alphaLcPeriod"/>
                      </a:pPr>
                      <a:r>
                        <a:rPr lang="de-DE" sz="1400" b="1" kern="1200" dirty="0">
                          <a:solidFill>
                            <a:srgbClr val="00B0F0"/>
                          </a:solidFill>
                          <a:effectLst/>
                          <a:latin typeface="Century Gothic" panose="020B0502020202020204" pitchFamily="34" charset="0"/>
                          <a:ea typeface="+mn-ea"/>
                          <a:cs typeface="+mn-cs"/>
                        </a:rPr>
                        <a:t>Ziele und Strategien</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spcBef>
                          <a:spcPts val="600"/>
                        </a:spcBef>
                        <a:spcAft>
                          <a:spcPts val="0"/>
                        </a:spcAft>
                        <a:tabLst>
                          <a:tab pos="180975" algn="l"/>
                        </a:tabLst>
                      </a:pPr>
                      <a:r>
                        <a:rPr lang="de-DE" sz="1400" b="1" kern="1200" dirty="0">
                          <a:solidFill>
                            <a:schemeClr val="tx1"/>
                          </a:solidFill>
                          <a:effectLst/>
                          <a:latin typeface="Century Gothic" panose="020B0502020202020204" pitchFamily="34" charset="0"/>
                          <a:ea typeface="+mn-ea"/>
                          <a:cs typeface="+mn-cs"/>
                        </a:rPr>
                        <a:t>Tz. 53</a:t>
                      </a: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41381">
                <a:tc>
                  <a:txBody>
                    <a:bodyPr/>
                    <a:lstStyle/>
                    <a:p>
                      <a:pPr marL="342900" lvl="0" indent="-342900" algn="l">
                        <a:spcBef>
                          <a:spcPts val="600"/>
                        </a:spcBef>
                        <a:spcAft>
                          <a:spcPts val="0"/>
                        </a:spcAft>
                        <a:buFont typeface="+mj-lt"/>
                        <a:buAutoNum type="alphaLcPeriod" startAt="2"/>
                      </a:pPr>
                      <a:r>
                        <a:rPr lang="de-DE" sz="1400" b="1" kern="1200" dirty="0">
                          <a:solidFill>
                            <a:srgbClr val="00B0F0"/>
                          </a:solidFill>
                          <a:effectLst/>
                          <a:latin typeface="Century Gothic" panose="020B0502020202020204" pitchFamily="34" charset="0"/>
                          <a:ea typeface="+mn-ea"/>
                          <a:cs typeface="+mn-cs"/>
                        </a:rPr>
                        <a:t>Steuerungssysteme</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spcBef>
                          <a:spcPts val="600"/>
                        </a:spcBef>
                        <a:spcAft>
                          <a:spcPts val="0"/>
                        </a:spcAft>
                        <a:tabLst>
                          <a:tab pos="180975" algn="l"/>
                        </a:tabLst>
                      </a:pPr>
                      <a:r>
                        <a:rPr lang="de-DE" sz="1400" b="1" kern="1200" dirty="0">
                          <a:solidFill>
                            <a:schemeClr val="tx1"/>
                          </a:solidFill>
                          <a:effectLst/>
                          <a:latin typeface="Century Gothic" panose="020B0502020202020204" pitchFamily="34" charset="0"/>
                          <a:ea typeface="+mn-ea"/>
                          <a:cs typeface="+mn-cs"/>
                        </a:rPr>
                        <a:t>Tz. 54</a:t>
                      </a: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2467">
                <a:tc>
                  <a:txBody>
                    <a:bodyPr/>
                    <a:lstStyle/>
                    <a:p>
                      <a:pPr marL="342900" lvl="0" indent="-342900" algn="l">
                        <a:spcBef>
                          <a:spcPts val="600"/>
                        </a:spcBef>
                        <a:spcAft>
                          <a:spcPts val="0"/>
                        </a:spcAft>
                        <a:buFont typeface="+mj-lt"/>
                        <a:buAutoNum type="alphaLcPeriod" startAt="3"/>
                      </a:pPr>
                      <a:r>
                        <a:rPr lang="de-DE" sz="1400" b="1" kern="1200" dirty="0">
                          <a:solidFill>
                            <a:srgbClr val="00B0F0"/>
                          </a:solidFill>
                          <a:effectLst/>
                          <a:latin typeface="Century Gothic" panose="020B0502020202020204" pitchFamily="34" charset="0"/>
                          <a:ea typeface="+mn-ea"/>
                          <a:cs typeface="+mn-cs"/>
                        </a:rPr>
                        <a:t>Gesamtwirtschaftliche und branchen- spezifische Rahmenbedingungen</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spcBef>
                          <a:spcPts val="600"/>
                        </a:spcBef>
                        <a:spcAft>
                          <a:spcPts val="0"/>
                        </a:spcAft>
                        <a:tabLst>
                          <a:tab pos="180975" algn="l"/>
                        </a:tabLst>
                      </a:pPr>
                      <a:r>
                        <a:rPr lang="de-DE" sz="1400" b="1" kern="1200" dirty="0">
                          <a:solidFill>
                            <a:schemeClr val="tx1"/>
                          </a:solidFill>
                          <a:effectLst/>
                          <a:latin typeface="Century Gothic" panose="020B0502020202020204" pitchFamily="34" charset="0"/>
                          <a:ea typeface="+mn-ea"/>
                          <a:cs typeface="+mn-cs"/>
                        </a:rPr>
                        <a:t>Tz. 55-56</a:t>
                      </a: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0958">
                <a:tc>
                  <a:txBody>
                    <a:bodyPr/>
                    <a:lstStyle/>
                    <a:p>
                      <a:pPr marL="342900" lvl="0" indent="-342900" algn="l">
                        <a:spcBef>
                          <a:spcPts val="600"/>
                        </a:spcBef>
                        <a:spcAft>
                          <a:spcPts val="0"/>
                        </a:spcAft>
                        <a:buFont typeface="+mj-lt"/>
                        <a:buAutoNum type="alphaLcPeriod" startAt="4"/>
                      </a:pPr>
                      <a:r>
                        <a:rPr lang="de-DE" sz="1400" b="1" kern="1200" dirty="0">
                          <a:solidFill>
                            <a:srgbClr val="00B0F0"/>
                          </a:solidFill>
                          <a:effectLst/>
                          <a:latin typeface="Century Gothic" panose="020B0502020202020204" pitchFamily="34" charset="0"/>
                          <a:ea typeface="+mn-ea"/>
                          <a:cs typeface="+mn-cs"/>
                        </a:rPr>
                        <a:t>Geschäftsverlauf</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spcBef>
                          <a:spcPts val="600"/>
                        </a:spcBef>
                        <a:spcAft>
                          <a:spcPts val="0"/>
                        </a:spcAft>
                        <a:tabLst>
                          <a:tab pos="180975" algn="l"/>
                        </a:tabLst>
                      </a:pPr>
                      <a:r>
                        <a:rPr lang="de-DE" sz="1400" b="1" kern="1200" dirty="0">
                          <a:solidFill>
                            <a:schemeClr val="tx1"/>
                          </a:solidFill>
                          <a:effectLst/>
                          <a:latin typeface="Century Gothic" panose="020B0502020202020204" pitchFamily="34" charset="0"/>
                          <a:ea typeface="+mn-ea"/>
                          <a:cs typeface="+mn-cs"/>
                        </a:rPr>
                        <a:t>Tz. 57</a:t>
                      </a:r>
                    </a:p>
                  </a:txBody>
                  <a:tcPr marL="53997" marR="53997" marT="50412" marB="504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953376" name="Textfeld 7">
            <a:extLst>
              <a:ext uri="{FF2B5EF4-FFF2-40B4-BE49-F238E27FC236}">
                <a16:creationId xmlns:a16="http://schemas.microsoft.com/office/drawing/2014/main" id="{C61EAD74-4C6E-49E1-B5E7-2378951F2397}"/>
              </a:ext>
            </a:extLst>
          </p:cNvPr>
          <p:cNvSpPr txBox="1">
            <a:spLocks noChangeArrowheads="1"/>
          </p:cNvSpPr>
          <p:nvPr/>
        </p:nvSpPr>
        <p:spPr bwMode="auto">
          <a:xfrm>
            <a:off x="965411" y="1389896"/>
            <a:ext cx="6192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44000" bIns="144000"/>
          <a:lstStyle>
            <a:lvl1pPr marL="342900" indent="-3429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marL="0" lvl="1" eaLnBrk="1" hangingPunct="1">
              <a:lnSpc>
                <a:spcPct val="100000"/>
              </a:lnSpc>
              <a:spcBef>
                <a:spcPts val="600"/>
              </a:spcBef>
              <a:spcAft>
                <a:spcPts val="600"/>
              </a:spcAft>
              <a:buNone/>
            </a:pPr>
            <a:r>
              <a:rPr lang="de-DE" altLang="de-DE" sz="1600" b="1" dirty="0">
                <a:solidFill>
                  <a:srgbClr val="FF0000"/>
                </a:solidFill>
                <a:latin typeface="Century Gothic" panose="020B0502020202020204" pitchFamily="34" charset="0"/>
              </a:rPr>
              <a:t>Achtung</a:t>
            </a:r>
            <a:r>
              <a:rPr lang="de-DE" altLang="de-DE" sz="1600" b="1" dirty="0">
                <a:solidFill>
                  <a:srgbClr val="000000"/>
                </a:solidFill>
                <a:latin typeface="Century Gothic" panose="020B0502020202020204" pitchFamily="34" charset="0"/>
              </a:rPr>
              <a:t>: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 macht konkrete Vorgaben zu Prüfungshandlungen, bzw. zur prüferischen Vorgehensweise:</a:t>
            </a:r>
          </a:p>
          <a:p>
            <a:pPr marL="0" lvl="1" eaLnBrk="1" hangingPunct="1">
              <a:lnSpc>
                <a:spcPct val="100000"/>
              </a:lnSpc>
              <a:spcBef>
                <a:spcPts val="600"/>
              </a:spcBef>
              <a:spcAft>
                <a:spcPts val="600"/>
              </a:spcAft>
              <a:buFont typeface="Arial" panose="020B0604020202020204" pitchFamily="34" charset="0"/>
              <a:buNone/>
            </a:pPr>
            <a:endParaRPr lang="de-DE" altLang="de-DE" sz="1600" b="1" dirty="0">
              <a:solidFill>
                <a:srgbClr val="00B0F0"/>
              </a:solidFill>
              <a:latin typeface="Century Gothic" panose="020B0502020202020204" pitchFamily="34" charset="0"/>
            </a:endParaRPr>
          </a:p>
        </p:txBody>
      </p:sp>
      <p:sp>
        <p:nvSpPr>
          <p:cNvPr id="11" name="Textfeld 1">
            <a:extLst>
              <a:ext uri="{FF2B5EF4-FFF2-40B4-BE49-F238E27FC236}">
                <a16:creationId xmlns:a16="http://schemas.microsoft.com/office/drawing/2014/main" id="{E9BC38E3-5F7A-4BBB-A7CE-37F23668FFF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Tabelle 8">
            <a:extLst>
              <a:ext uri="{FF2B5EF4-FFF2-40B4-BE49-F238E27FC236}">
                <a16:creationId xmlns:a16="http://schemas.microsoft.com/office/drawing/2014/main" id="{E916FA78-C988-4892-A8EF-C67E13B3EA2A}"/>
              </a:ext>
            </a:extLst>
          </p:cNvPr>
          <p:cNvGraphicFramePr>
            <a:graphicFrameLocks noGrp="1"/>
          </p:cNvGraphicFramePr>
          <p:nvPr>
            <p:extLst>
              <p:ext uri="{D42A27DB-BD31-4B8C-83A1-F6EECF244321}">
                <p14:modId xmlns:p14="http://schemas.microsoft.com/office/powerpoint/2010/main" val="1075271603"/>
              </p:ext>
            </p:extLst>
          </p:nvPr>
        </p:nvGraphicFramePr>
        <p:xfrm>
          <a:off x="1083121" y="1545753"/>
          <a:ext cx="9326561" cy="3827463"/>
        </p:xfrm>
        <a:graphic>
          <a:graphicData uri="http://schemas.openxmlformats.org/drawingml/2006/table">
            <a:tbl>
              <a:tblPr firstRow="1" firstCol="1" bandRow="1">
                <a:tableStyleId>{5C22544A-7EE6-4342-B048-85BDC9FD1C3A}</a:tableStyleId>
              </a:tblPr>
              <a:tblGrid>
                <a:gridCol w="6741071">
                  <a:extLst>
                    <a:ext uri="{9D8B030D-6E8A-4147-A177-3AD203B41FA5}">
                      <a16:colId xmlns:a16="http://schemas.microsoft.com/office/drawing/2014/main" val="20000"/>
                    </a:ext>
                  </a:extLst>
                </a:gridCol>
                <a:gridCol w="2585490">
                  <a:extLst>
                    <a:ext uri="{9D8B030D-6E8A-4147-A177-3AD203B41FA5}">
                      <a16:colId xmlns:a16="http://schemas.microsoft.com/office/drawing/2014/main" val="20001"/>
                    </a:ext>
                  </a:extLst>
                </a:gridCol>
              </a:tblGrid>
              <a:tr h="1053614">
                <a:tc>
                  <a:txBody>
                    <a:bodyPr/>
                    <a:lstStyle/>
                    <a:p>
                      <a:pPr marL="540385" algn="l">
                        <a:spcBef>
                          <a:spcPts val="600"/>
                        </a:spcBef>
                        <a:spcAft>
                          <a:spcPts val="0"/>
                        </a:spcAft>
                      </a:pPr>
                      <a:r>
                        <a:rPr lang="de-DE" sz="1400" b="1" dirty="0">
                          <a:effectLst/>
                          <a:latin typeface="Century Gothic" panose="020B0502020202020204" pitchFamily="34" charset="0"/>
                        </a:rPr>
                        <a:t> </a:t>
                      </a:r>
                      <a:endParaRPr lang="de-DE" sz="1400" b="1" dirty="0">
                        <a:effectLst/>
                        <a:latin typeface="Century Gothic" panose="020B0502020202020204" pitchFamily="34" charset="0"/>
                        <a:ea typeface="Times New Roman"/>
                        <a:cs typeface="Times New Roman"/>
                      </a:endParaRPr>
                    </a:p>
                  </a:txBody>
                  <a:tcPr marL="54008" marR="54008" marT="50405" marB="5040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Aussagebezogene</a:t>
                      </a:r>
                    </a:p>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Prüfungshandlungen</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12673">
                <a:tc>
                  <a:txBody>
                    <a:bodyPr/>
                    <a:lstStyle/>
                    <a:p>
                      <a:pPr marL="342900" lvl="0" indent="-342900" algn="l">
                        <a:spcBef>
                          <a:spcPts val="600"/>
                        </a:spcBef>
                        <a:spcAft>
                          <a:spcPts val="0"/>
                        </a:spcAft>
                        <a:buFont typeface="+mj-lt"/>
                        <a:buAutoNum type="alphaLcPeriod" startAt="5"/>
                      </a:pPr>
                      <a:r>
                        <a:rPr lang="de-DE" sz="1400" b="1" kern="1200" dirty="0">
                          <a:solidFill>
                            <a:srgbClr val="00B0F0"/>
                          </a:solidFill>
                          <a:effectLst/>
                          <a:latin typeface="Century Gothic" panose="020B0502020202020204" pitchFamily="34" charset="0"/>
                          <a:ea typeface="+mn-ea"/>
                          <a:cs typeface="+mn-cs"/>
                        </a:rPr>
                        <a:t>Vermögens-, Finanz- und Ertragslage mit bedeutsamsten finanziellen </a:t>
                      </a:r>
                      <a:r>
                        <a:rPr lang="de-DE" sz="1400" b="1" kern="1200" dirty="0">
                          <a:solidFill>
                            <a:schemeClr val="tx1"/>
                          </a:solidFill>
                          <a:effectLst/>
                          <a:latin typeface="Century Gothic" panose="020B0502020202020204" pitchFamily="34" charset="0"/>
                          <a:ea typeface="+mn-ea"/>
                          <a:cs typeface="+mn-cs"/>
                        </a:rPr>
                        <a:t>und </a:t>
                      </a:r>
                      <a:r>
                        <a:rPr lang="de-DE" sz="1400" b="1" kern="1200">
                          <a:solidFill>
                            <a:srgbClr val="00B0F0"/>
                          </a:solidFill>
                          <a:effectLst/>
                          <a:latin typeface="Century Gothic" panose="020B0502020202020204" pitchFamily="34" charset="0"/>
                          <a:ea typeface="+mn-ea"/>
                          <a:cs typeface="+mn-cs"/>
                        </a:rPr>
                        <a:t>nichtfinanziellen Leistungsindikatoren</a:t>
                      </a:r>
                      <a:endParaRPr lang="de-DE" sz="1400" b="1" spc="-2800" dirty="0">
                        <a:solidFill>
                          <a:schemeClr val="tx1"/>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spcBef>
                          <a:spcPts val="600"/>
                        </a:spcBef>
                        <a:spcAft>
                          <a:spcPts val="0"/>
                        </a:spcAft>
                      </a:pPr>
                      <a:r>
                        <a:rPr lang="de-DE" sz="1400" b="1" dirty="0">
                          <a:solidFill>
                            <a:schemeClr val="tx1"/>
                          </a:solidFill>
                          <a:effectLst/>
                          <a:latin typeface="Century Gothic" panose="020B0502020202020204" pitchFamily="34" charset="0"/>
                        </a:rPr>
                        <a:t>Tz. 58-62</a:t>
                      </a:r>
                      <a:endParaRPr lang="de-DE" sz="1400" b="1" dirty="0">
                        <a:solidFill>
                          <a:schemeClr val="tx1"/>
                        </a:solidFill>
                        <a:effectLst/>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0196">
                <a:tc>
                  <a:txBody>
                    <a:bodyPr/>
                    <a:lstStyle/>
                    <a:p>
                      <a:pPr marL="342900" lvl="0" indent="-342900" algn="l">
                        <a:spcBef>
                          <a:spcPts val="600"/>
                        </a:spcBef>
                        <a:spcAft>
                          <a:spcPts val="0"/>
                        </a:spcAft>
                        <a:buFont typeface="+mj-lt"/>
                        <a:buAutoNum type="alphaLcPeriod" startAt="6"/>
                      </a:pPr>
                      <a:r>
                        <a:rPr lang="de-DE" sz="1400" b="1" kern="1200" dirty="0">
                          <a:solidFill>
                            <a:srgbClr val="00B0F0"/>
                          </a:solidFill>
                          <a:effectLst/>
                          <a:latin typeface="Century Gothic" panose="020B0502020202020204" pitchFamily="34" charset="0"/>
                          <a:ea typeface="+mn-ea"/>
                          <a:cs typeface="+mn-cs"/>
                        </a:rPr>
                        <a:t>Prognosebericht</a:t>
                      </a:r>
                      <a:r>
                        <a:rPr lang="de-DE" sz="1400" b="1" kern="1200" dirty="0">
                          <a:solidFill>
                            <a:schemeClr val="tx1"/>
                          </a:solidFill>
                          <a:effectLst/>
                          <a:latin typeface="Century Gothic" panose="020B0502020202020204" pitchFamily="34" charset="0"/>
                          <a:ea typeface="+mn-ea"/>
                          <a:cs typeface="+mn-cs"/>
                        </a:rPr>
                        <a:t> </a:t>
                      </a:r>
                      <a:endParaRPr lang="de-DE" sz="1400" b="1" spc="-2800" dirty="0">
                        <a:solidFill>
                          <a:schemeClr val="tx1"/>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Tz. 63-70</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0196">
                <a:tc>
                  <a:txBody>
                    <a:bodyPr/>
                    <a:lstStyle/>
                    <a:p>
                      <a:pPr marL="342900" lvl="0" indent="-342900" algn="l">
                        <a:spcBef>
                          <a:spcPts val="600"/>
                        </a:spcBef>
                        <a:spcAft>
                          <a:spcPts val="0"/>
                        </a:spcAft>
                        <a:buFont typeface="+mj-lt"/>
                        <a:buAutoNum type="alphaLcPeriod" startAt="7"/>
                      </a:pPr>
                      <a:r>
                        <a:rPr lang="de-DE" sz="1400" b="1" kern="1200" dirty="0">
                          <a:solidFill>
                            <a:srgbClr val="00B0F0"/>
                          </a:solidFill>
                          <a:effectLst/>
                          <a:latin typeface="Century Gothic" panose="020B0502020202020204" pitchFamily="34" charset="0"/>
                          <a:ea typeface="+mn-ea"/>
                          <a:cs typeface="+mn-cs"/>
                        </a:rPr>
                        <a:t>Chancen- und Risikobericht</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Tz. 70-77</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60196">
                <a:tc>
                  <a:txBody>
                    <a:bodyPr/>
                    <a:lstStyle/>
                    <a:p>
                      <a:pPr marL="342900" lvl="0" indent="-342900" algn="l">
                        <a:spcBef>
                          <a:spcPts val="600"/>
                        </a:spcBef>
                        <a:spcAft>
                          <a:spcPts val="0"/>
                        </a:spcAft>
                        <a:buFont typeface="+mj-lt"/>
                        <a:buAutoNum type="alphaLcPeriod" startAt="8"/>
                      </a:pPr>
                      <a:r>
                        <a:rPr lang="de-DE" sz="1400" b="1" kern="1200" dirty="0">
                          <a:solidFill>
                            <a:srgbClr val="00B0F0"/>
                          </a:solidFill>
                          <a:effectLst/>
                          <a:latin typeface="Century Gothic" panose="020B0502020202020204" pitchFamily="34" charset="0"/>
                          <a:ea typeface="+mn-ea"/>
                          <a:cs typeface="+mn-cs"/>
                        </a:rPr>
                        <a:t>Grundzüge des Vergütungssystems (nur PIE)</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Tz. 78</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196">
                <a:tc>
                  <a:txBody>
                    <a:bodyPr/>
                    <a:lstStyle/>
                    <a:p>
                      <a:pPr marL="342900" lvl="0" indent="-342900" algn="l">
                        <a:spcBef>
                          <a:spcPts val="600"/>
                        </a:spcBef>
                        <a:spcAft>
                          <a:spcPts val="0"/>
                        </a:spcAft>
                        <a:buFont typeface="+mj-lt"/>
                        <a:buAutoNum type="alphaLcPeriod" startAt="9"/>
                      </a:pPr>
                      <a:r>
                        <a:rPr lang="de-DE" sz="1400" b="1" kern="1200" dirty="0">
                          <a:solidFill>
                            <a:srgbClr val="00B0F0"/>
                          </a:solidFill>
                          <a:effectLst/>
                          <a:latin typeface="Century Gothic" panose="020B0502020202020204" pitchFamily="34" charset="0"/>
                          <a:ea typeface="+mn-ea"/>
                          <a:cs typeface="+mn-cs"/>
                        </a:rPr>
                        <a:t>Übernahmerelevante Angaben (nur PIE)</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Tz. 79-81</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60196">
                <a:tc>
                  <a:txBody>
                    <a:bodyPr/>
                    <a:lstStyle/>
                    <a:p>
                      <a:pPr marL="342900" lvl="0" indent="-342900" algn="l">
                        <a:spcBef>
                          <a:spcPts val="600"/>
                        </a:spcBef>
                        <a:spcAft>
                          <a:spcPts val="0"/>
                        </a:spcAft>
                        <a:buFont typeface="+mj-lt"/>
                        <a:buAutoNum type="alphaLcPeriod" startAt="10"/>
                      </a:pPr>
                      <a:r>
                        <a:rPr lang="de-DE" sz="1400" b="1" kern="1200" dirty="0">
                          <a:solidFill>
                            <a:srgbClr val="00B0F0"/>
                          </a:solidFill>
                          <a:effectLst/>
                          <a:latin typeface="Century Gothic" panose="020B0502020202020204" pitchFamily="34" charset="0"/>
                          <a:ea typeface="+mn-ea"/>
                          <a:cs typeface="+mn-cs"/>
                        </a:rPr>
                        <a:t>Nichtfinanzielle Berichterstattung (nur PIE)</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Tz. 82-83</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196">
                <a:tc>
                  <a:txBody>
                    <a:bodyPr/>
                    <a:lstStyle/>
                    <a:p>
                      <a:pPr marL="342900" lvl="0" indent="-342900" algn="l">
                        <a:spcBef>
                          <a:spcPts val="600"/>
                        </a:spcBef>
                        <a:spcAft>
                          <a:spcPts val="0"/>
                        </a:spcAft>
                        <a:buFont typeface="+mj-lt"/>
                        <a:buAutoNum type="alphaLcPeriod" startAt="11"/>
                      </a:pPr>
                      <a:r>
                        <a:rPr lang="de-DE" sz="1400" b="1" kern="1200" dirty="0">
                          <a:solidFill>
                            <a:srgbClr val="00B0F0"/>
                          </a:solidFill>
                          <a:effectLst/>
                          <a:latin typeface="Century Gothic" panose="020B0502020202020204" pitchFamily="34" charset="0"/>
                          <a:ea typeface="+mn-ea"/>
                          <a:cs typeface="+mn-cs"/>
                        </a:rPr>
                        <a:t>ggf. Erklärung zur Unternehmensführung (nur PIE)</a:t>
                      </a:r>
                      <a:endParaRPr lang="de-DE" sz="1400" b="1" spc="-2800" dirty="0">
                        <a:solidFill>
                          <a:srgbClr val="00B0F0"/>
                        </a:solidFill>
                        <a:effectLst/>
                        <a:uFill>
                          <a:solidFill>
                            <a:srgbClr val="000000"/>
                          </a:solidFill>
                        </a:uFill>
                        <a:latin typeface="Century Gothic" panose="020B0502020202020204" pitchFamily="34" charset="0"/>
                        <a:ea typeface="Times New Roman"/>
                        <a:cs typeface="Times New Roman"/>
                      </a:endParaRP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defTabSz="914400" rtl="0" eaLnBrk="1" latinLnBrk="0" hangingPunct="1">
                        <a:spcBef>
                          <a:spcPts val="600"/>
                        </a:spcBef>
                        <a:spcAft>
                          <a:spcPts val="0"/>
                        </a:spcAft>
                      </a:pPr>
                      <a:r>
                        <a:rPr lang="de-DE" sz="1400" b="1" kern="1200" dirty="0">
                          <a:solidFill>
                            <a:schemeClr val="tx1"/>
                          </a:solidFill>
                          <a:effectLst/>
                          <a:latin typeface="Century Gothic" panose="020B0502020202020204" pitchFamily="34" charset="0"/>
                          <a:ea typeface="+mn-ea"/>
                          <a:cs typeface="+mn-cs"/>
                        </a:rPr>
                        <a:t>Tz. 84-85</a:t>
                      </a:r>
                    </a:p>
                  </a:txBody>
                  <a:tcPr marL="54008" marR="54008" marT="50405" marB="50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
        <p:nvSpPr>
          <p:cNvPr id="8" name="Textfeld 1">
            <a:extLst>
              <a:ext uri="{FF2B5EF4-FFF2-40B4-BE49-F238E27FC236}">
                <a16:creationId xmlns:a16="http://schemas.microsoft.com/office/drawing/2014/main" id="{F6FC1F6E-7484-4A05-909A-8BDFE0D8AD64}"/>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Rectangle 2">
            <a:extLst>
              <a:ext uri="{FF2B5EF4-FFF2-40B4-BE49-F238E27FC236}">
                <a16:creationId xmlns:a16="http://schemas.microsoft.com/office/drawing/2014/main" id="{E7A88A84-C93D-4A89-8B01-5BDA348CB472}"/>
              </a:ext>
            </a:extLst>
          </p:cNvPr>
          <p:cNvSpPr txBox="1">
            <a:spLocks/>
          </p:cNvSpPr>
          <p:nvPr/>
        </p:nvSpPr>
        <p:spPr bwMode="auto">
          <a:xfrm>
            <a:off x="1046664"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10.4.5.2 Aussagebezogene Prüfungshandlungen </a:t>
            </a:r>
            <a:r>
              <a:rPr lang="de-DE" altLang="de-DE" sz="1600">
                <a:solidFill>
                  <a:srgbClr val="00B0F0"/>
                </a:solidFill>
                <a:latin typeface="Century Gothic" panose="020B0502020202020204" pitchFamily="34" charset="0"/>
              </a:rPr>
              <a:t>– </a:t>
            </a:r>
            <a:r>
              <a:rPr lang="de-DE" altLang="de-DE" sz="1600">
                <a:solidFill>
                  <a:srgbClr val="FF0000"/>
                </a:solidFill>
                <a:latin typeface="Century Gothic" panose="020B0502020202020204" pitchFamily="34" charset="0"/>
              </a:rPr>
              <a:t>Übersicht</a:t>
            </a:r>
            <a:r>
              <a:rPr lang="de-DE" altLang="de-DE" sz="1600">
                <a:solidFill>
                  <a:srgbClr val="00B0F0"/>
                </a:solidFill>
                <a:latin typeface="Century Gothic" panose="020B0502020202020204" pitchFamily="34" charset="0"/>
              </a:rPr>
              <a:t>; Forts.</a:t>
            </a:r>
            <a:endParaRPr lang="de-DE" altLang="de-DE" sz="1600" dirty="0">
              <a:solidFill>
                <a:srgbClr val="00B0F0"/>
              </a:solidFill>
              <a:latin typeface="Century Gothic" panose="020B0502020202020204" pitchFamily="34" charset="0"/>
            </a:endParaRPr>
          </a:p>
        </p:txBody>
      </p:sp>
    </p:spTree>
  </p:cSld>
  <p:clrMapOvr>
    <a:masterClrMapping/>
  </p:clrMapOvr>
  <p:transition spd="slow"/>
</p:sld>
</file>

<file path=ppt/slides/slide4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37002" y="10699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10.4.5.3 Gesamtwirtschaftliche und branchenbezogene Rahmenbedingungen</a:t>
            </a:r>
          </a:p>
        </p:txBody>
      </p:sp>
      <p:sp>
        <p:nvSpPr>
          <p:cNvPr id="9" name="Textfeld 8">
            <a:extLst>
              <a:ext uri="{FF2B5EF4-FFF2-40B4-BE49-F238E27FC236}">
                <a16:creationId xmlns:a16="http://schemas.microsoft.com/office/drawing/2014/main" id="{03A1C7EB-B066-4681-A4CA-55DD5DABA9EC}"/>
              </a:ext>
            </a:extLst>
          </p:cNvPr>
          <p:cNvSpPr txBox="1"/>
          <p:nvPr/>
        </p:nvSpPr>
        <p:spPr>
          <a:xfrm>
            <a:off x="958072" y="1262113"/>
            <a:ext cx="10657582" cy="4919191"/>
          </a:xfrm>
          <a:prstGeom prst="rect">
            <a:avLst/>
          </a:prstGeom>
          <a:noFill/>
        </p:spPr>
        <p:txBody>
          <a:bodyPr tIns="144000" bIns="144000"/>
          <a:lstStyle/>
          <a:p>
            <a:pPr eaLnBrk="1" hangingPunct="1">
              <a:spcBef>
                <a:spcPts val="600"/>
              </a:spcBef>
              <a:spcAft>
                <a:spcPts val="600"/>
              </a:spcAft>
              <a:defRPr/>
            </a:pPr>
            <a:r>
              <a:rPr lang="de-DE" sz="1600" dirty="0">
                <a:solidFill>
                  <a:srgbClr val="000000"/>
                </a:solidFill>
                <a:latin typeface="Century Gothic" panose="020B0502020202020204" pitchFamily="34" charset="0"/>
              </a:rPr>
              <a:t>Im Einzelnen ist auch auf die</a:t>
            </a:r>
          </a:p>
          <a:p>
            <a:pPr marL="268288" indent="-268288" eaLnBrk="1" hangingPunct="1">
              <a:spcBef>
                <a:spcPts val="600"/>
              </a:spcBef>
              <a:spcAft>
                <a:spcPts val="600"/>
              </a:spcAft>
              <a:buFont typeface="Arial" panose="020B0604020202020204" pitchFamily="34" charset="0"/>
              <a:buChar char="•"/>
              <a:defRPr/>
            </a:pPr>
            <a:r>
              <a:rPr lang="de-DE" sz="1600" b="1" dirty="0">
                <a:latin typeface="Century Gothic" panose="020B0502020202020204" pitchFamily="34" charset="0"/>
              </a:rPr>
              <a:t>gesamtwirtschaftlichen </a:t>
            </a:r>
            <a:r>
              <a:rPr lang="de-DE" sz="1600" dirty="0">
                <a:latin typeface="Century Gothic" panose="020B0502020202020204" pitchFamily="34" charset="0"/>
              </a:rPr>
              <a:t>und</a:t>
            </a:r>
            <a:r>
              <a:rPr lang="de-DE" sz="1600" b="1" dirty="0">
                <a:latin typeface="Century Gothic" panose="020B0502020202020204" pitchFamily="34" charset="0"/>
              </a:rPr>
              <a:t> branchenbezogenen Rahmenbedingungen</a:t>
            </a:r>
          </a:p>
          <a:p>
            <a:pPr eaLnBrk="1" hangingPunct="1">
              <a:spcBef>
                <a:spcPts val="600"/>
              </a:spcBef>
              <a:spcAft>
                <a:spcPts val="600"/>
              </a:spcAft>
              <a:defRPr/>
            </a:pPr>
            <a:r>
              <a:rPr lang="de-DE" sz="1600" dirty="0">
                <a:solidFill>
                  <a:srgbClr val="000000"/>
                </a:solidFill>
                <a:latin typeface="Century Gothic" panose="020B0502020202020204" pitchFamily="34" charset="0"/>
              </a:rPr>
              <a:t>einzugehen.</a:t>
            </a:r>
          </a:p>
          <a:p>
            <a:pPr marL="449263" indent="-449263" eaLnBrk="1" hangingPunct="1">
              <a:spcBef>
                <a:spcPts val="600"/>
              </a:spcBef>
              <a:spcAft>
                <a:spcPts val="600"/>
              </a:spcAft>
              <a:defRPr/>
            </a:pPr>
            <a:r>
              <a:rPr lang="de-DE" sz="1600" dirty="0">
                <a:solidFill>
                  <a:srgbClr val="000000"/>
                </a:solidFill>
                <a:latin typeface="Century Gothic" panose="020B0502020202020204" pitchFamily="34" charset="0"/>
              </a:rPr>
              <a:t>Dabei sind die Ausführungen insoweit zu beschränken, als die-se für das Verständnis der Analyse</a:t>
            </a:r>
          </a:p>
          <a:p>
            <a:pPr marL="268288" indent="-268288" eaLnBrk="1" hangingPunct="1">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des Geschäftsverlaufs </a:t>
            </a:r>
            <a:r>
              <a:rPr lang="de-DE" sz="1600" dirty="0">
                <a:solidFill>
                  <a:srgbClr val="000000"/>
                </a:solidFill>
                <a:latin typeface="Century Gothic" panose="020B0502020202020204" pitchFamily="34" charset="0"/>
              </a:rPr>
              <a:t>und</a:t>
            </a:r>
            <a:r>
              <a:rPr lang="de-DE" sz="1600" b="1" dirty="0">
                <a:solidFill>
                  <a:srgbClr val="000000"/>
                </a:solidFill>
                <a:latin typeface="Century Gothic" panose="020B0502020202020204" pitchFamily="34" charset="0"/>
              </a:rPr>
              <a:t> der wirtschaftlichen Lage</a:t>
            </a:r>
          </a:p>
          <a:p>
            <a:pPr marL="449263" indent="-449263" eaLnBrk="1" hangingPunct="1">
              <a:spcBef>
                <a:spcPts val="600"/>
              </a:spcBef>
              <a:spcAft>
                <a:spcPts val="600"/>
              </a:spcAft>
              <a:defRPr/>
            </a:pPr>
            <a:r>
              <a:rPr lang="de-DE" sz="1600" b="1" dirty="0">
                <a:solidFill>
                  <a:srgbClr val="000000"/>
                </a:solidFill>
                <a:latin typeface="Century Gothic" panose="020B0502020202020204" pitchFamily="34" charset="0"/>
              </a:rPr>
              <a:t>erforderlich</a:t>
            </a:r>
            <a:r>
              <a:rPr lang="de-DE" sz="1600" dirty="0">
                <a:solidFill>
                  <a:srgbClr val="000000"/>
                </a:solidFill>
                <a:latin typeface="Century Gothic" panose="020B0502020202020204" pitchFamily="34" charset="0"/>
              </a:rPr>
              <a:t> sind.</a:t>
            </a:r>
          </a:p>
          <a:p>
            <a:pPr marL="449263" indent="-449263" eaLnBrk="1" hangingPunct="1">
              <a:spcBef>
                <a:spcPts val="600"/>
              </a:spcBef>
              <a:spcAft>
                <a:spcPts val="600"/>
              </a:spcAft>
              <a:defRPr/>
            </a:pPr>
            <a:r>
              <a:rPr lang="de-DE" sz="1600" dirty="0">
                <a:solidFill>
                  <a:srgbClr val="000000"/>
                </a:solidFill>
                <a:latin typeface="Century Gothic" panose="020B0502020202020204" pitchFamily="34" charset="0"/>
              </a:rPr>
              <a:t>Hierbei können Angaben über</a:t>
            </a:r>
          </a:p>
          <a:p>
            <a:pPr marL="268288" indent="-268288" eaLnBrk="1" hangingPunct="1">
              <a:spcBef>
                <a:spcPts val="600"/>
              </a:spcBef>
              <a:spcAft>
                <a:spcPts val="600"/>
              </a:spcAft>
              <a:buFont typeface="Arial" panose="020B0604020202020204" pitchFamily="34" charset="0"/>
              <a:buChar char="•"/>
              <a:defRPr/>
            </a:pPr>
            <a:r>
              <a:rPr lang="de-DE" sz="1600" b="1" dirty="0">
                <a:solidFill>
                  <a:srgbClr val="000000"/>
                </a:solidFill>
                <a:latin typeface="Century Gothic" panose="020B0502020202020204" pitchFamily="34" charset="0"/>
              </a:rPr>
              <a:t>wirtschaftspolitische Maßnahmen </a:t>
            </a:r>
            <a:r>
              <a:rPr lang="de-DE" sz="1600" dirty="0">
                <a:solidFill>
                  <a:srgbClr val="000000"/>
                </a:solidFill>
                <a:latin typeface="Century Gothic" panose="020B0502020202020204" pitchFamily="34" charset="0"/>
              </a:rPr>
              <a:t>und </a:t>
            </a:r>
            <a:r>
              <a:rPr lang="de-DE" sz="1600" b="1" dirty="0">
                <a:solidFill>
                  <a:srgbClr val="000000"/>
                </a:solidFill>
                <a:latin typeface="Century Gothic" panose="020B0502020202020204" pitchFamily="34" charset="0"/>
              </a:rPr>
              <a:t>Entwicklungen</a:t>
            </a:r>
            <a:r>
              <a:rPr lang="de-DE" sz="1600" dirty="0">
                <a:solidFill>
                  <a:srgbClr val="000000"/>
                </a:solidFill>
                <a:latin typeface="Century Gothic" panose="020B0502020202020204" pitchFamily="34" charset="0"/>
              </a:rPr>
              <a:t>, die den Konzern ggf. auch erst </a:t>
            </a:r>
            <a:r>
              <a:rPr lang="de-DE" sz="1600">
                <a:solidFill>
                  <a:srgbClr val="000000"/>
                </a:solidFill>
                <a:latin typeface="Century Gothic" panose="020B0502020202020204" pitchFamily="34" charset="0"/>
              </a:rPr>
              <a:t>in der</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Zukunft </a:t>
            </a:r>
            <a:r>
              <a:rPr lang="de-DE" sz="1600" dirty="0">
                <a:solidFill>
                  <a:srgbClr val="000000"/>
                </a:solidFill>
                <a:latin typeface="Century Gothic" panose="020B0502020202020204" pitchFamily="34" charset="0"/>
              </a:rPr>
              <a:t>beeinflussen,</a:t>
            </a:r>
          </a:p>
          <a:p>
            <a:pPr marL="449263" indent="-449263" eaLnBrk="1" hangingPunct="1">
              <a:spcBef>
                <a:spcPts val="600"/>
              </a:spcBef>
              <a:spcAft>
                <a:spcPts val="600"/>
              </a:spcAft>
              <a:defRPr/>
            </a:pPr>
            <a:r>
              <a:rPr lang="de-DE" sz="1600" b="1" dirty="0">
                <a:solidFill>
                  <a:srgbClr val="000000"/>
                </a:solidFill>
                <a:latin typeface="Century Gothic" panose="020B0502020202020204" pitchFamily="34" charset="0"/>
              </a:rPr>
              <a:t>erforderlich</a:t>
            </a:r>
            <a:r>
              <a:rPr lang="de-DE" sz="1600" dirty="0">
                <a:solidFill>
                  <a:srgbClr val="000000"/>
                </a:solidFill>
                <a:latin typeface="Century Gothic" panose="020B0502020202020204" pitchFamily="34" charset="0"/>
              </a:rPr>
              <a:t> sein.</a:t>
            </a:r>
          </a:p>
          <a:p>
            <a:pPr eaLnBrk="1" hangingPunct="1">
              <a:spcBef>
                <a:spcPts val="600"/>
              </a:spcBef>
              <a:spcAft>
                <a:spcPts val="600"/>
              </a:spcAft>
              <a:defRPr/>
            </a:pPr>
            <a:r>
              <a:rPr lang="de-DE" sz="1600" b="1" dirty="0">
                <a:solidFill>
                  <a:srgbClr val="000000"/>
                </a:solidFill>
                <a:latin typeface="Century Gothic" panose="020B0502020202020204" pitchFamily="34" charset="0"/>
              </a:rPr>
              <a:t>Veränderungen der gesamtwirtschaftlichen oder </a:t>
            </a:r>
            <a:r>
              <a:rPr lang="de-DE" sz="1600" b="1">
                <a:solidFill>
                  <a:srgbClr val="000000"/>
                </a:solidFill>
                <a:latin typeface="Century Gothic" panose="020B0502020202020204" pitchFamily="34" charset="0"/>
              </a:rPr>
              <a:t>branchen-bezogenen Rahmenbedingungen</a:t>
            </a:r>
            <a:br>
              <a:rPr lang="de-DE" sz="1600" b="1">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(insbesondere </a:t>
            </a:r>
            <a:r>
              <a:rPr lang="de-DE" sz="1600" dirty="0">
                <a:solidFill>
                  <a:srgbClr val="000000"/>
                </a:solidFill>
                <a:latin typeface="Century Gothic" panose="020B0502020202020204" pitchFamily="34" charset="0"/>
              </a:rPr>
              <a:t>Branchenkonjunktur, Wettbewerbssituation und Markstellung des </a:t>
            </a:r>
            <a:r>
              <a:rPr lang="de-DE" sz="1600">
                <a:solidFill>
                  <a:srgbClr val="000000"/>
                </a:solidFill>
                <a:latin typeface="Century Gothic" panose="020B0502020202020204" pitchFamily="34" charset="0"/>
              </a:rPr>
              <a:t>Unternehmens)</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sind </a:t>
            </a:r>
            <a:r>
              <a:rPr lang="de-DE" sz="1600" dirty="0">
                <a:solidFill>
                  <a:srgbClr val="000000"/>
                </a:solidFill>
                <a:latin typeface="Century Gothic" panose="020B0502020202020204" pitchFamily="34" charset="0"/>
              </a:rPr>
              <a:t>im </a:t>
            </a:r>
            <a:r>
              <a:rPr lang="de-DE" sz="1600" b="1" dirty="0">
                <a:solidFill>
                  <a:srgbClr val="000000"/>
                </a:solidFill>
                <a:latin typeface="Century Gothic" panose="020B0502020202020204" pitchFamily="34" charset="0"/>
              </a:rPr>
              <a:t>Vergleich zum Vorjahr darzustellen</a:t>
            </a:r>
            <a:r>
              <a:rPr lang="de-DE" sz="1600" dirty="0">
                <a:solidFill>
                  <a:srgbClr val="000000"/>
                </a:solidFill>
                <a:latin typeface="Century Gothic" panose="020B0502020202020204" pitchFamily="34" charset="0"/>
              </a:rPr>
              <a:t> und im </a:t>
            </a:r>
            <a:r>
              <a:rPr lang="de-DE" sz="1600" b="1" dirty="0">
                <a:solidFill>
                  <a:srgbClr val="FF0000"/>
                </a:solidFill>
                <a:latin typeface="Century Gothic" panose="020B0502020202020204" pitchFamily="34" charset="0"/>
              </a:rPr>
              <a:t>Hinblick auf das Unternehmen zu beurteilen. </a:t>
            </a: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984121420"/>
      </p:ext>
    </p:extLst>
  </p:cSld>
  <p:clrMapOvr>
    <a:masterClrMapping/>
  </p:clrMapOvr>
  <p:transition spd="slow"/>
</p:sld>
</file>

<file path=ppt/slides/slide4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38038" y="108161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10.4.5.4 Darstellungen zur Lage der Gesellschaft</a:t>
            </a:r>
          </a:p>
        </p:txBody>
      </p:sp>
      <p:sp>
        <p:nvSpPr>
          <p:cNvPr id="9" name="Textfeld 8">
            <a:extLst>
              <a:ext uri="{FF2B5EF4-FFF2-40B4-BE49-F238E27FC236}">
                <a16:creationId xmlns:a16="http://schemas.microsoft.com/office/drawing/2014/main" id="{03A1C7EB-B066-4681-A4CA-55DD5DABA9EC}"/>
              </a:ext>
            </a:extLst>
          </p:cNvPr>
          <p:cNvSpPr txBox="1"/>
          <p:nvPr/>
        </p:nvSpPr>
        <p:spPr>
          <a:xfrm>
            <a:off x="957554" y="1412776"/>
            <a:ext cx="10657582" cy="4919191"/>
          </a:xfrm>
          <a:prstGeom prst="rect">
            <a:avLst/>
          </a:prstGeom>
          <a:noFill/>
        </p:spPr>
        <p:txBody>
          <a:bodyPr tIns="144000" bIns="144000"/>
          <a:lstStyle/>
          <a:p>
            <a:pPr eaLnBrk="1" hangingPunct="1">
              <a:spcBef>
                <a:spcPts val="600"/>
              </a:spcBef>
              <a:spcAft>
                <a:spcPts val="600"/>
              </a:spcAft>
              <a:defRPr/>
            </a:pPr>
            <a:r>
              <a:rPr lang="de-DE" sz="1600" dirty="0">
                <a:solidFill>
                  <a:srgbClr val="000000"/>
                </a:solidFill>
                <a:latin typeface="Century Gothic" panose="020B0502020202020204" pitchFamily="34" charset="0"/>
              </a:rPr>
              <a:t>Zur Darstellung und Analyse des </a:t>
            </a:r>
            <a:r>
              <a:rPr lang="de-DE" sz="1600" b="1" dirty="0">
                <a:solidFill>
                  <a:srgbClr val="000000"/>
                </a:solidFill>
                <a:latin typeface="Century Gothic" panose="020B0502020202020204" pitchFamily="34" charset="0"/>
              </a:rPr>
              <a:t>Geschäftsverlaufs</a:t>
            </a:r>
            <a:r>
              <a:rPr lang="de-DE" sz="1600" dirty="0">
                <a:solidFill>
                  <a:srgbClr val="000000"/>
                </a:solidFill>
                <a:latin typeface="Century Gothic" panose="020B0502020202020204" pitchFamily="34" charset="0"/>
              </a:rPr>
              <a:t> ist u.a. auf </a:t>
            </a:r>
            <a:r>
              <a:rPr lang="de-DE" sz="1600" b="1" dirty="0">
                <a:solidFill>
                  <a:srgbClr val="000000"/>
                </a:solidFill>
                <a:latin typeface="Century Gothic" panose="020B0502020202020204" pitchFamily="34" charset="0"/>
              </a:rPr>
              <a:t>wesentliche </a:t>
            </a:r>
            <a:r>
              <a:rPr lang="de-DE" sz="1600" b="1">
                <a:solidFill>
                  <a:srgbClr val="000000"/>
                </a:solidFill>
                <a:latin typeface="Century Gothic" panose="020B0502020202020204" pitchFamily="34" charset="0"/>
              </a:rPr>
              <a:t>Entwicklungen und</a:t>
            </a:r>
            <a:br>
              <a:rPr lang="de-DE" sz="1600" b="1">
                <a:solidFill>
                  <a:srgbClr val="000000"/>
                </a:solidFill>
                <a:latin typeface="Century Gothic" panose="020B0502020202020204" pitchFamily="34" charset="0"/>
              </a:rPr>
            </a:br>
            <a:r>
              <a:rPr lang="de-DE" sz="1600" b="1">
                <a:solidFill>
                  <a:srgbClr val="000000"/>
                </a:solidFill>
                <a:latin typeface="Century Gothic" panose="020B0502020202020204" pitchFamily="34" charset="0"/>
              </a:rPr>
              <a:t>Ereignisse </a:t>
            </a:r>
            <a:r>
              <a:rPr lang="de-DE" sz="1600" b="1" dirty="0">
                <a:solidFill>
                  <a:srgbClr val="000000"/>
                </a:solidFill>
                <a:latin typeface="Century Gothic" panose="020B0502020202020204" pitchFamily="34" charset="0"/>
              </a:rPr>
              <a:t>einzugehen,</a:t>
            </a:r>
            <a:r>
              <a:rPr lang="de-DE" sz="1600" dirty="0">
                <a:solidFill>
                  <a:srgbClr val="000000"/>
                </a:solidFill>
                <a:latin typeface="Century Gothic" panose="020B0502020202020204" pitchFamily="34" charset="0"/>
              </a:rPr>
              <a:t> welche </a:t>
            </a:r>
            <a:r>
              <a:rPr lang="de-DE" sz="1600" b="1" dirty="0">
                <a:solidFill>
                  <a:srgbClr val="000000"/>
                </a:solidFill>
                <a:latin typeface="Century Gothic" panose="020B0502020202020204" pitchFamily="34" charset="0"/>
              </a:rPr>
              <a:t>für den Geschäftsverlauf ursächlich </a:t>
            </a:r>
            <a:r>
              <a:rPr lang="de-DE" sz="1600" dirty="0">
                <a:solidFill>
                  <a:srgbClr val="000000"/>
                </a:solidFill>
                <a:latin typeface="Century Gothic" panose="020B0502020202020204" pitchFamily="34" charset="0"/>
              </a:rPr>
              <a:t>waren.</a:t>
            </a:r>
          </a:p>
          <a:p>
            <a:pPr eaLnBrk="1" hangingPunct="1">
              <a:spcBef>
                <a:spcPts val="600"/>
              </a:spcBef>
              <a:spcAft>
                <a:spcPts val="600"/>
              </a:spcAft>
              <a:defRPr/>
            </a:pPr>
            <a:r>
              <a:rPr lang="de-DE" sz="1600" dirty="0">
                <a:latin typeface="Century Gothic" panose="020B0502020202020204" pitchFamily="34" charset="0"/>
              </a:rPr>
              <a:t>Diese Angaben sind </a:t>
            </a:r>
            <a:r>
              <a:rPr lang="de-DE" sz="1600" b="1" dirty="0">
                <a:solidFill>
                  <a:srgbClr val="FF0000"/>
                </a:solidFill>
                <a:latin typeface="Century Gothic" panose="020B0502020202020204" pitchFamily="34" charset="0"/>
              </a:rPr>
              <a:t>vergangenheitsorientiert</a:t>
            </a:r>
            <a:r>
              <a:rPr lang="de-DE" sz="1600" dirty="0">
                <a:latin typeface="Century Gothic" panose="020B0502020202020204" pitchFamily="34" charset="0"/>
              </a:rPr>
              <a:t> und beziehen sich somit auf </a:t>
            </a:r>
            <a:r>
              <a:rPr lang="de-DE" sz="1600">
                <a:latin typeface="Century Gothic" panose="020B0502020202020204" pitchFamily="34" charset="0"/>
              </a:rPr>
              <a:t>das abgelaufene</a:t>
            </a:r>
            <a:br>
              <a:rPr lang="de-DE" sz="1600">
                <a:latin typeface="Century Gothic" panose="020B0502020202020204" pitchFamily="34" charset="0"/>
              </a:rPr>
            </a:br>
            <a:r>
              <a:rPr lang="de-DE" sz="1600">
                <a:latin typeface="Century Gothic" panose="020B0502020202020204" pitchFamily="34" charset="0"/>
              </a:rPr>
              <a:t>Geschäftsjahr</a:t>
            </a:r>
            <a:r>
              <a:rPr lang="de-DE" sz="1600" dirty="0">
                <a:latin typeface="Century Gothic" panose="020B0502020202020204" pitchFamily="34" charset="0"/>
              </a:rPr>
              <a:t>. </a:t>
            </a:r>
          </a:p>
          <a:p>
            <a:pPr eaLnBrk="1" hangingPunct="1">
              <a:spcBef>
                <a:spcPts val="600"/>
              </a:spcBef>
              <a:spcAft>
                <a:spcPts val="600"/>
              </a:spcAft>
              <a:defRPr/>
            </a:pPr>
            <a:r>
              <a:rPr lang="de-DE" sz="1600" dirty="0">
                <a:latin typeface="Century Gothic" panose="020B0502020202020204" pitchFamily="34" charset="0"/>
              </a:rPr>
              <a:t>Hierzu gehören z. B. </a:t>
            </a:r>
          </a:p>
          <a:p>
            <a:pPr marL="285750" indent="-285750"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rPr>
              <a:t>Umstrukturierungsmaßnahmen, </a:t>
            </a:r>
          </a:p>
          <a:p>
            <a:pPr marL="285750" indent="-285750"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rPr>
              <a:t>Abschluss oder Beendigung wesentlicher Verträge oder </a:t>
            </a:r>
          </a:p>
          <a:p>
            <a:pPr marL="285750" indent="-285750"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rPr>
              <a:t>Veränderungen der rechtlichen oder wirtschaftlichen Rahmenbedingungen. </a:t>
            </a:r>
          </a:p>
          <a:p>
            <a:pPr eaLnBrk="1" hangingPunct="1">
              <a:spcBef>
                <a:spcPts val="600"/>
              </a:spcBef>
              <a:spcAft>
                <a:spcPts val="600"/>
              </a:spcAft>
              <a:defRPr/>
            </a:pPr>
            <a:r>
              <a:rPr lang="de-DE" sz="1600" dirty="0">
                <a:latin typeface="Century Gothic" panose="020B0502020202020204" pitchFamily="34" charset="0"/>
              </a:rPr>
              <a:t>Die </a:t>
            </a:r>
            <a:r>
              <a:rPr lang="de-DE" sz="1600" b="1" dirty="0">
                <a:latin typeface="Century Gothic" panose="020B0502020202020204" pitchFamily="34" charset="0"/>
              </a:rPr>
              <a:t>Darstellung </a:t>
            </a:r>
            <a:r>
              <a:rPr lang="de-DE" sz="1600" dirty="0">
                <a:latin typeface="Century Gothic" panose="020B0502020202020204" pitchFamily="34" charset="0"/>
              </a:rPr>
              <a:t>und </a:t>
            </a:r>
            <a:r>
              <a:rPr lang="de-DE" sz="1600" b="1" dirty="0">
                <a:latin typeface="Century Gothic" panose="020B0502020202020204" pitchFamily="34" charset="0"/>
              </a:rPr>
              <a:t>Analyse</a:t>
            </a:r>
            <a:r>
              <a:rPr lang="de-DE" sz="1600" dirty="0">
                <a:latin typeface="Century Gothic" panose="020B0502020202020204" pitchFamily="34" charset="0"/>
              </a:rPr>
              <a:t> des Geschäftsverlaufs hat auch das </a:t>
            </a:r>
            <a:r>
              <a:rPr lang="de-DE" sz="1600" b="1">
                <a:latin typeface="Century Gothic" panose="020B0502020202020204" pitchFamily="34" charset="0"/>
              </a:rPr>
              <a:t>Geschäftsergebnis</a:t>
            </a:r>
            <a:r>
              <a:rPr lang="de-DE" sz="1600">
                <a:latin typeface="Century Gothic" panose="020B0502020202020204" pitchFamily="34" charset="0"/>
              </a:rPr>
              <a:t> zu</a:t>
            </a:r>
            <a:br>
              <a:rPr lang="de-DE" sz="1600">
                <a:latin typeface="Century Gothic" panose="020B0502020202020204" pitchFamily="34" charset="0"/>
              </a:rPr>
            </a:br>
            <a:r>
              <a:rPr lang="de-DE" sz="1600">
                <a:latin typeface="Century Gothic" panose="020B0502020202020204" pitchFamily="34" charset="0"/>
              </a:rPr>
              <a:t>umfassen</a:t>
            </a:r>
            <a:r>
              <a:rPr lang="de-DE" sz="1600" dirty="0">
                <a:latin typeface="Century Gothic" panose="020B0502020202020204" pitchFamily="34" charset="0"/>
              </a:rPr>
              <a:t>. Dabei handelt es sich um das Jahresergebnis </a:t>
            </a:r>
            <a:r>
              <a:rPr lang="de-DE" sz="1600">
                <a:latin typeface="Century Gothic" panose="020B0502020202020204" pitchFamily="34" charset="0"/>
              </a:rPr>
              <a:t>der GuV.</a:t>
            </a:r>
            <a:endParaRPr lang="de-DE" sz="1600" dirty="0">
              <a:latin typeface="Century Gothic" panose="020B0502020202020204" pitchFamily="34" charset="0"/>
            </a:endParaRPr>
          </a:p>
          <a:p>
            <a:pPr eaLnBrk="1" hangingPunct="1">
              <a:spcBef>
                <a:spcPts val="600"/>
              </a:spcBef>
              <a:spcAft>
                <a:spcPts val="600"/>
              </a:spcAft>
              <a:defRPr/>
            </a:pPr>
            <a:endParaRPr lang="de-DE" sz="1600" b="1" dirty="0">
              <a:solidFill>
                <a:srgbClr val="FF0000"/>
              </a:solidFill>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004964501"/>
      </p:ext>
    </p:extLst>
  </p:cSld>
  <p:clrMapOvr>
    <a:masterClrMapping/>
  </p:clrMapOvr>
  <p:transition spd="slow"/>
</p:sld>
</file>

<file path=ppt/slides/slide4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20786" y="109886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10.4.5.5 Analyse der VFE-Lage</a:t>
            </a:r>
          </a:p>
        </p:txBody>
      </p:sp>
      <p:sp>
        <p:nvSpPr>
          <p:cNvPr id="9" name="Textfeld 8">
            <a:extLst>
              <a:ext uri="{FF2B5EF4-FFF2-40B4-BE49-F238E27FC236}">
                <a16:creationId xmlns:a16="http://schemas.microsoft.com/office/drawing/2014/main" id="{03A1C7EB-B066-4681-A4CA-55DD5DABA9EC}"/>
              </a:ext>
            </a:extLst>
          </p:cNvPr>
          <p:cNvSpPr txBox="1"/>
          <p:nvPr/>
        </p:nvSpPr>
        <p:spPr>
          <a:xfrm>
            <a:off x="957156" y="1425946"/>
            <a:ext cx="10657582" cy="3515222"/>
          </a:xfrm>
          <a:prstGeom prst="rect">
            <a:avLst/>
          </a:prstGeom>
          <a:noFill/>
        </p:spPr>
        <p:txBody>
          <a:bodyPr tIns="144000" bIns="144000"/>
          <a:lstStyle/>
          <a:p>
            <a:pPr eaLnBrk="1" hangingPunct="1">
              <a:spcBef>
                <a:spcPts val="600"/>
              </a:spcBef>
              <a:spcAft>
                <a:spcPts val="600"/>
              </a:spcAft>
              <a:defRPr/>
            </a:pPr>
            <a:r>
              <a:rPr lang="de-DE" sz="1600" dirty="0">
                <a:solidFill>
                  <a:srgbClr val="000000"/>
                </a:solidFill>
                <a:latin typeface="Century Gothic" panose="020B0502020202020204" pitchFamily="34" charset="0"/>
              </a:rPr>
              <a:t>Eine </a:t>
            </a:r>
            <a:r>
              <a:rPr lang="de-DE" sz="1600" b="1" dirty="0">
                <a:solidFill>
                  <a:srgbClr val="000000"/>
                </a:solidFill>
                <a:latin typeface="Century Gothic" panose="020B0502020202020204" pitchFamily="34" charset="0"/>
              </a:rPr>
              <a:t>Analyse umfasst mehr als eine reine Darstellung.</a:t>
            </a:r>
          </a:p>
          <a:p>
            <a:pPr eaLnBrk="1" hangingPunct="1">
              <a:spcBef>
                <a:spcPts val="600"/>
              </a:spcBef>
              <a:spcAft>
                <a:spcPts val="600"/>
              </a:spcAft>
              <a:defRPr/>
            </a:pPr>
            <a:r>
              <a:rPr lang="de-DE" sz="1600" dirty="0">
                <a:solidFill>
                  <a:srgbClr val="000000"/>
                </a:solidFill>
                <a:latin typeface="Century Gothic" panose="020B0502020202020204" pitchFamily="34" charset="0"/>
              </a:rPr>
              <a:t>Die Darstellung von</a:t>
            </a:r>
          </a:p>
          <a:p>
            <a:pPr marL="449263" indent="-26828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Geschäftsverlauf,</a:t>
            </a:r>
          </a:p>
          <a:p>
            <a:pPr marL="449263" indent="-26828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Geschäftsergebnis und</a:t>
            </a:r>
          </a:p>
          <a:p>
            <a:pPr marL="449263" indent="-268288" eaLnBrk="1" hangingPunct="1">
              <a:spcBef>
                <a:spcPts val="600"/>
              </a:spcBef>
              <a:spcAft>
                <a:spcPts val="600"/>
              </a:spcAft>
              <a:buFont typeface="Arial" panose="020B0604020202020204" pitchFamily="34" charset="0"/>
              <a:buChar char="•"/>
              <a:defRPr/>
            </a:pPr>
            <a:r>
              <a:rPr lang="de-DE" sz="1600" dirty="0">
                <a:solidFill>
                  <a:srgbClr val="000000"/>
                </a:solidFill>
                <a:latin typeface="Century Gothic" panose="020B0502020202020204" pitchFamily="34" charset="0"/>
              </a:rPr>
              <a:t>Lage des Unternehmens</a:t>
            </a:r>
          </a:p>
          <a:p>
            <a:pPr eaLnBrk="1" hangingPunct="1">
              <a:spcBef>
                <a:spcPts val="600"/>
              </a:spcBef>
              <a:spcAft>
                <a:spcPts val="600"/>
              </a:spcAft>
              <a:defRPr/>
            </a:pPr>
            <a:r>
              <a:rPr lang="de-DE" sz="1600" dirty="0">
                <a:solidFill>
                  <a:srgbClr val="000000"/>
                </a:solidFill>
                <a:latin typeface="Century Gothic" panose="020B0502020202020204" pitchFamily="34" charset="0"/>
              </a:rPr>
              <a:t>ist um eine Analyse zu erweitern, die über die reine Darstellung hinausgeht.</a:t>
            </a:r>
          </a:p>
          <a:p>
            <a:pPr eaLnBrk="1" hangingPunct="1">
              <a:spcBef>
                <a:spcPts val="600"/>
              </a:spcBef>
              <a:spcAft>
                <a:spcPts val="600"/>
              </a:spcAft>
              <a:defRPr/>
            </a:pPr>
            <a:r>
              <a:rPr lang="de-DE" sz="1600" dirty="0">
                <a:solidFill>
                  <a:srgbClr val="000000"/>
                </a:solidFill>
                <a:latin typeface="Century Gothic" panose="020B0502020202020204" pitchFamily="34" charset="0"/>
              </a:rPr>
              <a:t>Die Darstellung und Analyse der Lage der Gesellschaft beinhaltet </a:t>
            </a:r>
            <a:r>
              <a:rPr lang="de-DE" sz="1600">
                <a:solidFill>
                  <a:srgbClr val="000000"/>
                </a:solidFill>
                <a:latin typeface="Century Gothic" panose="020B0502020202020204" pitchFamily="34" charset="0"/>
              </a:rPr>
              <a:t>insbesondere die</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Vermögens-</a:t>
            </a:r>
            <a:r>
              <a:rPr lang="de-DE" sz="1600" dirty="0">
                <a:solidFill>
                  <a:srgbClr val="000000"/>
                </a:solidFill>
                <a:latin typeface="Century Gothic" panose="020B0502020202020204" pitchFamily="34" charset="0"/>
              </a:rPr>
              <a:t>, Finanz- und Ertragslage.</a:t>
            </a:r>
          </a:p>
          <a:p>
            <a:pPr eaLnBrk="1" hangingPunct="1">
              <a:spcBef>
                <a:spcPts val="600"/>
              </a:spcBef>
              <a:spcAft>
                <a:spcPts val="600"/>
              </a:spcAft>
              <a:defRPr/>
            </a:pPr>
            <a:endParaRPr lang="de-DE" sz="1600" b="1" dirty="0">
              <a:solidFill>
                <a:srgbClr val="FF0000"/>
              </a:solidFill>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712528487"/>
      </p:ext>
    </p:extLst>
  </p:cSld>
  <p:clrMapOvr>
    <a:masterClrMapping/>
  </p:clrMapOvr>
  <p:transition spd="slow"/>
</p:sld>
</file>

<file path=ppt/slides/slide4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38038" y="83671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dirty="0">
                <a:solidFill>
                  <a:srgbClr val="00B0F0"/>
                </a:solidFill>
                <a:latin typeface="Century Gothic" panose="020B0502020202020204" pitchFamily="34" charset="0"/>
              </a:rPr>
              <a:t>10.4.5.6 Vorjahresvergleich</a:t>
            </a: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1" name="Rechteck 10">
            <a:extLst>
              <a:ext uri="{FF2B5EF4-FFF2-40B4-BE49-F238E27FC236}">
                <a16:creationId xmlns:a16="http://schemas.microsoft.com/office/drawing/2014/main" id="{9E689CD9-1AC3-4B88-9674-860A850434A5}"/>
              </a:ext>
            </a:extLst>
          </p:cNvPr>
          <p:cNvSpPr/>
          <p:nvPr/>
        </p:nvSpPr>
        <p:spPr>
          <a:xfrm>
            <a:off x="1055290" y="1736626"/>
            <a:ext cx="9577214" cy="385261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latin typeface="Century Gothic" panose="020B0502020202020204" pitchFamily="34" charset="0"/>
              </a:rPr>
              <a:t>II. Wirtschaftsbericht</a:t>
            </a:r>
          </a:p>
          <a:p>
            <a:pPr marL="342900" indent="-342900">
              <a:buAutoNum type="arabicPeriod"/>
            </a:pPr>
            <a:r>
              <a:rPr lang="de-DE" sz="1400" b="1" dirty="0">
                <a:solidFill>
                  <a:schemeClr val="tx1"/>
                </a:solidFill>
                <a:latin typeface="Century Gothic" panose="020B0502020202020204" pitchFamily="34" charset="0"/>
              </a:rPr>
              <a:t>Gesamtwirtschaftliche und branchenbezogene Rahmenbedingungen</a:t>
            </a:r>
          </a:p>
          <a:p>
            <a:r>
              <a:rPr lang="de-DE" sz="1400" dirty="0">
                <a:solidFill>
                  <a:schemeClr val="tx1"/>
                </a:solidFill>
                <a:latin typeface="Century Gothic" panose="020B0502020202020204" pitchFamily="34" charset="0"/>
              </a:rPr>
              <a:t>Das Jahr 2022 war ein sehr besonderes Jahr. Das gilt umso mehr, da sich das Umfeld deutlich schwieriger entwickelt hat, als dies Anfang 2022 abzusehen war. Ein Auslöser war Russlands Angriff auf die </a:t>
            </a:r>
            <a:r>
              <a:rPr lang="de-DE" sz="1400">
                <a:solidFill>
                  <a:schemeClr val="tx1"/>
                </a:solidFill>
                <a:latin typeface="Century Gothic" panose="020B0502020202020204" pitchFamily="34" charset="0"/>
              </a:rPr>
              <a:t>Ukraine.</a:t>
            </a:r>
            <a:br>
              <a:rPr lang="de-DE" sz="1400">
                <a:solidFill>
                  <a:schemeClr val="tx1"/>
                </a:solidFill>
                <a:latin typeface="Century Gothic" panose="020B0502020202020204" pitchFamily="34" charset="0"/>
              </a:rPr>
            </a:br>
            <a:r>
              <a:rPr lang="de-DE" sz="1400">
                <a:solidFill>
                  <a:schemeClr val="tx1"/>
                </a:solidFill>
                <a:latin typeface="Century Gothic" panose="020B0502020202020204" pitchFamily="34" charset="0"/>
              </a:rPr>
              <a:t>Dieser </a:t>
            </a:r>
            <a:r>
              <a:rPr lang="de-DE" sz="1400" dirty="0">
                <a:solidFill>
                  <a:schemeClr val="tx1"/>
                </a:solidFill>
                <a:latin typeface="Century Gothic" panose="020B0502020202020204" pitchFamily="34" charset="0"/>
              </a:rPr>
              <a:t>Krieg mitten in Europa ist nicht nur eine humanitäre Katastrophe, sondern bringt auch erhebliche wirtschaftliche Verwerfungen mit sich, insbesondere bei den Energiepreisen. Hinzu kamen Engpässe in der Lieferkette, die ebenfalls zu Preissteigerungen führte. Diese Situation machte uns das ganze Jahr über zu schaffen.</a:t>
            </a:r>
          </a:p>
          <a:p>
            <a:pPr marL="342900" indent="-342900">
              <a:buFont typeface="+mj-lt"/>
              <a:buAutoNum type="arabicPeriod" startAt="2"/>
            </a:pPr>
            <a:r>
              <a:rPr lang="de-DE" sz="1400" b="1" dirty="0">
                <a:solidFill>
                  <a:schemeClr val="tx1"/>
                </a:solidFill>
                <a:latin typeface="Century Gothic" panose="020B0502020202020204" pitchFamily="34" charset="0"/>
              </a:rPr>
              <a:t>Darstellung des Geschäftsverlaufs</a:t>
            </a:r>
          </a:p>
          <a:p>
            <a:r>
              <a:rPr lang="de-DE" sz="1400" dirty="0">
                <a:solidFill>
                  <a:schemeClr val="tx1"/>
                </a:solidFill>
                <a:latin typeface="Century Gothic" panose="020B0502020202020204" pitchFamily="34" charset="0"/>
              </a:rPr>
              <a:t>Das Geschäftsjahr 2022 war zufriedenstellend. Die Auftragslage und Auslastung sowie Ergebnisentwicklung war gegenüber dem Vorjahr stabil. Die Gesamtleistung 2022 lag um 3.910 </a:t>
            </a:r>
            <a:r>
              <a:rPr lang="de-DE" sz="1400" dirty="0" err="1">
                <a:solidFill>
                  <a:schemeClr val="tx1"/>
                </a:solidFill>
                <a:latin typeface="Century Gothic" panose="020B0502020202020204" pitchFamily="34" charset="0"/>
              </a:rPr>
              <a:t>TEuro</a:t>
            </a:r>
            <a:r>
              <a:rPr lang="de-DE" sz="1400" dirty="0">
                <a:solidFill>
                  <a:schemeClr val="tx1"/>
                </a:solidFill>
                <a:latin typeface="Century Gothic" panose="020B0502020202020204" pitchFamily="34" charset="0"/>
              </a:rPr>
              <a:t> über dem </a:t>
            </a:r>
            <a:r>
              <a:rPr lang="de-DE" sz="1400">
                <a:solidFill>
                  <a:schemeClr val="tx1"/>
                </a:solidFill>
                <a:latin typeface="Century Gothic" panose="020B0502020202020204" pitchFamily="34" charset="0"/>
              </a:rPr>
              <a:t>Vorjahreswert.</a:t>
            </a:r>
            <a:br>
              <a:rPr lang="de-DE" sz="1400">
                <a:solidFill>
                  <a:schemeClr val="tx1"/>
                </a:solidFill>
                <a:latin typeface="Century Gothic" panose="020B0502020202020204" pitchFamily="34" charset="0"/>
              </a:rPr>
            </a:br>
            <a:r>
              <a:rPr lang="de-DE" sz="1400">
                <a:solidFill>
                  <a:schemeClr val="tx1"/>
                </a:solidFill>
                <a:latin typeface="Century Gothic" panose="020B0502020202020204" pitchFamily="34" charset="0"/>
              </a:rPr>
              <a:t>Der </a:t>
            </a:r>
            <a:r>
              <a:rPr lang="de-DE" sz="1400" dirty="0">
                <a:solidFill>
                  <a:schemeClr val="tx1"/>
                </a:solidFill>
                <a:latin typeface="Century Gothic" panose="020B0502020202020204" pitchFamily="34" charset="0"/>
              </a:rPr>
              <a:t>Jahresüberschuss lag in 2022 bei </a:t>
            </a:r>
            <a:r>
              <a:rPr lang="de-DE" sz="1400" dirty="0" err="1">
                <a:solidFill>
                  <a:schemeClr val="tx1"/>
                </a:solidFill>
                <a:latin typeface="Century Gothic" panose="020B0502020202020204" pitchFamily="34" charset="0"/>
              </a:rPr>
              <a:t>TEuro</a:t>
            </a:r>
            <a:r>
              <a:rPr lang="de-DE" sz="1400" dirty="0">
                <a:solidFill>
                  <a:schemeClr val="tx1"/>
                </a:solidFill>
                <a:latin typeface="Century Gothic" panose="020B0502020202020204" pitchFamily="34" charset="0"/>
              </a:rPr>
              <a:t> 428 (Vorjahr: Jahresfehlbetrag </a:t>
            </a:r>
            <a:r>
              <a:rPr lang="de-DE" sz="1400" dirty="0" err="1">
                <a:solidFill>
                  <a:schemeClr val="tx1"/>
                </a:solidFill>
                <a:latin typeface="Century Gothic" panose="020B0502020202020204" pitchFamily="34" charset="0"/>
              </a:rPr>
              <a:t>TEuro</a:t>
            </a:r>
            <a:r>
              <a:rPr lang="de-DE" sz="1400" dirty="0">
                <a:solidFill>
                  <a:schemeClr val="tx1"/>
                </a:solidFill>
                <a:latin typeface="Century Gothic" panose="020B0502020202020204" pitchFamily="34" charset="0"/>
              </a:rPr>
              <a:t> 494).</a:t>
            </a:r>
          </a:p>
          <a:p>
            <a:pPr marL="342900" indent="-342900">
              <a:buFont typeface="+mj-lt"/>
              <a:buAutoNum type="arabicPeriod" startAt="3"/>
            </a:pPr>
            <a:r>
              <a:rPr lang="de-DE" sz="1400" b="1" dirty="0">
                <a:solidFill>
                  <a:schemeClr val="tx1"/>
                </a:solidFill>
                <a:latin typeface="Century Gothic" panose="020B0502020202020204" pitchFamily="34" charset="0"/>
              </a:rPr>
              <a:t>Darstellung der Lage</a:t>
            </a:r>
          </a:p>
          <a:p>
            <a:r>
              <a:rPr lang="de-DE" sz="1400" b="1" dirty="0">
                <a:solidFill>
                  <a:srgbClr val="FF0000"/>
                </a:solidFill>
                <a:latin typeface="Century Gothic" panose="020B0502020202020204" pitchFamily="34" charset="0"/>
              </a:rPr>
              <a:t>Die Vermögenslage wird durch die Geschäftsführung als gut beurteilt. Die Eigenkapitalausstattung hat sich von </a:t>
            </a:r>
            <a:r>
              <a:rPr lang="de-DE" sz="1400" b="1" dirty="0" err="1">
                <a:solidFill>
                  <a:srgbClr val="FF0000"/>
                </a:solidFill>
                <a:latin typeface="Century Gothic" panose="020B0502020202020204" pitchFamily="34" charset="0"/>
              </a:rPr>
              <a:t>TEuro</a:t>
            </a:r>
            <a:r>
              <a:rPr lang="de-DE" sz="1400" b="1" dirty="0">
                <a:solidFill>
                  <a:srgbClr val="FF0000"/>
                </a:solidFill>
                <a:latin typeface="Century Gothic" panose="020B0502020202020204" pitchFamily="34" charset="0"/>
              </a:rPr>
              <a:t> 5.682 auf </a:t>
            </a:r>
            <a:r>
              <a:rPr lang="de-DE" sz="1400" b="1" dirty="0" err="1">
                <a:solidFill>
                  <a:srgbClr val="FF0000"/>
                </a:solidFill>
                <a:latin typeface="Century Gothic" panose="020B0502020202020204" pitchFamily="34" charset="0"/>
              </a:rPr>
              <a:t>TEuro</a:t>
            </a:r>
            <a:r>
              <a:rPr lang="de-DE" sz="1400" b="1" dirty="0">
                <a:solidFill>
                  <a:srgbClr val="FF0000"/>
                </a:solidFill>
                <a:latin typeface="Century Gothic" panose="020B0502020202020204" pitchFamily="34" charset="0"/>
              </a:rPr>
              <a:t> 6.111 verbessert. Das Jahresergebnis nach Steuern betrug </a:t>
            </a:r>
            <a:r>
              <a:rPr lang="de-DE" sz="1400" b="1" dirty="0" err="1">
                <a:solidFill>
                  <a:srgbClr val="FF0000"/>
                </a:solidFill>
                <a:latin typeface="Century Gothic" panose="020B0502020202020204" pitchFamily="34" charset="0"/>
              </a:rPr>
              <a:t>TEuro</a:t>
            </a:r>
            <a:r>
              <a:rPr lang="de-DE" sz="1400" b="1" dirty="0">
                <a:solidFill>
                  <a:srgbClr val="FF0000"/>
                </a:solidFill>
                <a:latin typeface="Century Gothic" panose="020B0502020202020204" pitchFamily="34" charset="0"/>
              </a:rPr>
              <a:t> 428. Die Liquidität war stets gesichert.</a:t>
            </a:r>
          </a:p>
          <a:p>
            <a:r>
              <a:rPr lang="de-DE" sz="1400" b="1" dirty="0">
                <a:solidFill>
                  <a:schemeClr val="tx1"/>
                </a:solidFill>
                <a:latin typeface="Century Gothic" panose="020B0502020202020204" pitchFamily="34" charset="0"/>
              </a:rPr>
              <a:t>III. Finanzielle Leistungsindikatoren </a:t>
            </a:r>
            <a:r>
              <a:rPr lang="de-DE" sz="1400" dirty="0">
                <a:solidFill>
                  <a:schemeClr val="tx1"/>
                </a:solidFill>
                <a:latin typeface="Century Gothic" panose="020B0502020202020204" pitchFamily="34" charset="0"/>
              </a:rPr>
              <a:t>…..</a:t>
            </a:r>
          </a:p>
        </p:txBody>
      </p:sp>
      <p:sp>
        <p:nvSpPr>
          <p:cNvPr id="12" name="Textfeld 11">
            <a:extLst>
              <a:ext uri="{FF2B5EF4-FFF2-40B4-BE49-F238E27FC236}">
                <a16:creationId xmlns:a16="http://schemas.microsoft.com/office/drawing/2014/main" id="{A2AFE942-2584-47E7-B49B-5E4A78BAAF0A}"/>
              </a:ext>
            </a:extLst>
          </p:cNvPr>
          <p:cNvSpPr txBox="1"/>
          <p:nvPr/>
        </p:nvSpPr>
        <p:spPr>
          <a:xfrm>
            <a:off x="957554" y="1160562"/>
            <a:ext cx="10657184" cy="523220"/>
          </a:xfrm>
          <a:prstGeom prst="rect">
            <a:avLst/>
          </a:prstGeom>
          <a:noFill/>
        </p:spPr>
        <p:txBody>
          <a:bodyPr wrap="square" rtlCol="0">
            <a:spAutoFit/>
          </a:bodyPr>
          <a:lstStyle/>
          <a:p>
            <a:r>
              <a:rPr lang="de-DE" sz="1400" dirty="0">
                <a:latin typeface="Century Gothic" panose="020B0502020202020204" pitchFamily="34" charset="0"/>
              </a:rPr>
              <a:t>Auszug eines Vorjahresvergleichs aus dem offengelegten Jahresabschluss einer</a:t>
            </a:r>
            <a:r>
              <a:rPr lang="de-DE" sz="1400" dirty="0">
                <a:solidFill>
                  <a:srgbClr val="00B0F0"/>
                </a:solidFill>
                <a:latin typeface="Century Gothic" panose="020B0502020202020204" pitchFamily="34" charset="0"/>
              </a:rPr>
              <a:t> </a:t>
            </a:r>
            <a:r>
              <a:rPr lang="de-DE" sz="1400" b="1" dirty="0">
                <a:solidFill>
                  <a:srgbClr val="00B0F0"/>
                </a:solidFill>
                <a:latin typeface="Century Gothic" panose="020B0502020202020204" pitchFamily="34" charset="0"/>
              </a:rPr>
              <a:t>mittelgroßen</a:t>
            </a:r>
            <a:r>
              <a:rPr lang="de-DE" sz="1400" dirty="0">
                <a:solidFill>
                  <a:srgbClr val="00B0F0"/>
                </a:solidFill>
                <a:latin typeface="Century Gothic" panose="020B0502020202020204" pitchFamily="34" charset="0"/>
              </a:rPr>
              <a:t> </a:t>
            </a:r>
            <a:r>
              <a:rPr lang="de-DE" sz="1400" dirty="0">
                <a:latin typeface="Century Gothic" panose="020B0502020202020204" pitchFamily="34" charset="0"/>
              </a:rPr>
              <a:t>Kapitalgesellschaft (Einzelabschluss)</a:t>
            </a:r>
          </a:p>
        </p:txBody>
      </p:sp>
      <p:sp>
        <p:nvSpPr>
          <p:cNvPr id="13" name="Textfeld 12">
            <a:extLst>
              <a:ext uri="{FF2B5EF4-FFF2-40B4-BE49-F238E27FC236}">
                <a16:creationId xmlns:a16="http://schemas.microsoft.com/office/drawing/2014/main" id="{94A76AFE-AFB4-4551-9B97-7B91F641D5DC}"/>
              </a:ext>
            </a:extLst>
          </p:cNvPr>
          <p:cNvSpPr txBox="1"/>
          <p:nvPr/>
        </p:nvSpPr>
        <p:spPr>
          <a:xfrm>
            <a:off x="951928" y="5590770"/>
            <a:ext cx="10225136" cy="523220"/>
          </a:xfrm>
          <a:prstGeom prst="rect">
            <a:avLst/>
          </a:prstGeom>
          <a:noFill/>
        </p:spPr>
        <p:txBody>
          <a:bodyPr wrap="square" rtlCol="0">
            <a:spAutoFit/>
          </a:bodyPr>
          <a:lstStyle/>
          <a:p>
            <a:r>
              <a:rPr lang="de-DE" sz="1400" dirty="0">
                <a:latin typeface="Century Gothic" panose="020B0502020202020204" pitchFamily="34" charset="0"/>
              </a:rPr>
              <a:t>Mindestens die </a:t>
            </a:r>
            <a:r>
              <a:rPr lang="de-DE" sz="1400" b="1" dirty="0">
                <a:latin typeface="Century Gothic" panose="020B0502020202020204" pitchFamily="34" charset="0"/>
              </a:rPr>
              <a:t>Darstellung der Lage </a:t>
            </a:r>
            <a:r>
              <a:rPr lang="de-DE" sz="1400" dirty="0">
                <a:latin typeface="Century Gothic" panose="020B0502020202020204" pitchFamily="34" charset="0"/>
              </a:rPr>
              <a:t>ist eindeutig </a:t>
            </a:r>
            <a:r>
              <a:rPr lang="de-DE" sz="1400" b="1" dirty="0">
                <a:solidFill>
                  <a:srgbClr val="FF0000"/>
                </a:solidFill>
                <a:latin typeface="Century Gothic" panose="020B0502020202020204" pitchFamily="34" charset="0"/>
              </a:rPr>
              <a:t>zu kurz</a:t>
            </a:r>
            <a:r>
              <a:rPr lang="de-DE" sz="1400" dirty="0">
                <a:latin typeface="Century Gothic" panose="020B0502020202020204" pitchFamily="34" charset="0"/>
              </a:rPr>
              <a:t>, insbesondere bezogen auf die Ertragslage, </a:t>
            </a:r>
            <a:r>
              <a:rPr lang="de-DE" sz="1400">
                <a:latin typeface="Century Gothic" panose="020B0502020202020204" pitchFamily="34" charset="0"/>
              </a:rPr>
              <a:t>bei der</a:t>
            </a:r>
            <a:br>
              <a:rPr lang="de-DE" sz="1400">
                <a:latin typeface="Century Gothic" panose="020B0502020202020204" pitchFamily="34" charset="0"/>
              </a:rPr>
            </a:br>
            <a:r>
              <a:rPr lang="de-DE" sz="1400" b="1">
                <a:latin typeface="Century Gothic" panose="020B0502020202020204" pitchFamily="34" charset="0"/>
              </a:rPr>
              <a:t>nur </a:t>
            </a:r>
            <a:r>
              <a:rPr lang="de-DE" sz="1400" b="1" dirty="0">
                <a:latin typeface="Century Gothic" panose="020B0502020202020204" pitchFamily="34" charset="0"/>
              </a:rPr>
              <a:t>der Jahresüberschuss genannt </a:t>
            </a:r>
            <a:r>
              <a:rPr lang="de-DE" sz="1400" dirty="0">
                <a:latin typeface="Century Gothic" panose="020B0502020202020204" pitchFamily="34" charset="0"/>
              </a:rPr>
              <a:t>wird, der ja schon aus der GuV hervorgeht. </a:t>
            </a:r>
          </a:p>
        </p:txBody>
      </p:sp>
    </p:spTree>
    <p:extLst>
      <p:ext uri="{BB962C8B-B14F-4D97-AF65-F5344CB8AC3E}">
        <p14:creationId xmlns:p14="http://schemas.microsoft.com/office/powerpoint/2010/main" val="3438087953"/>
      </p:ext>
    </p:extLst>
  </p:cSld>
  <p:clrMapOvr>
    <a:masterClrMapping/>
  </p:clrMapOvr>
  <p:transition spd="slow"/>
</p:sld>
</file>

<file path=ppt/slides/slide4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2" name="Textfeld 11">
            <a:extLst>
              <a:ext uri="{FF2B5EF4-FFF2-40B4-BE49-F238E27FC236}">
                <a16:creationId xmlns:a16="http://schemas.microsoft.com/office/drawing/2014/main" id="{A2AFE942-2584-47E7-B49B-5E4A78BAAF0A}"/>
              </a:ext>
            </a:extLst>
          </p:cNvPr>
          <p:cNvSpPr txBox="1"/>
          <p:nvPr/>
        </p:nvSpPr>
        <p:spPr>
          <a:xfrm>
            <a:off x="966180" y="1412776"/>
            <a:ext cx="10657184" cy="584775"/>
          </a:xfrm>
          <a:prstGeom prst="rect">
            <a:avLst/>
          </a:prstGeom>
          <a:noFill/>
        </p:spPr>
        <p:txBody>
          <a:bodyPr wrap="square" rtlCol="0">
            <a:spAutoFit/>
          </a:bodyPr>
          <a:lstStyle/>
          <a:p>
            <a:r>
              <a:rPr lang="de-DE" sz="1600" dirty="0">
                <a:latin typeface="Century Gothic" panose="020B0502020202020204" pitchFamily="34" charset="0"/>
              </a:rPr>
              <a:t>Auszug eines Vorjahresvergleichs aus dem offengelegten Jahresabschluss </a:t>
            </a:r>
            <a:r>
              <a:rPr lang="de-DE" sz="1600">
                <a:latin typeface="Century Gothic" panose="020B0502020202020204" pitchFamily="34" charset="0"/>
              </a:rPr>
              <a:t>einer</a:t>
            </a:r>
            <a:r>
              <a:rPr lang="de-DE" sz="1600">
                <a:solidFill>
                  <a:srgbClr val="00B0F0"/>
                </a:solidFill>
                <a:latin typeface="Century Gothic" panose="020B0502020202020204" pitchFamily="34" charset="0"/>
              </a:rPr>
              <a:t> </a:t>
            </a:r>
            <a:r>
              <a:rPr lang="de-DE" sz="1600" b="1">
                <a:solidFill>
                  <a:srgbClr val="00B0F0"/>
                </a:solidFill>
                <a:latin typeface="Century Gothic" panose="020B0502020202020204" pitchFamily="34" charset="0"/>
              </a:rPr>
              <a:t>großen</a:t>
            </a:r>
            <a:br>
              <a:rPr lang="de-DE" sz="1600" b="1" dirty="0">
                <a:solidFill>
                  <a:srgbClr val="00B0F0"/>
                </a:solidFill>
                <a:latin typeface="Century Gothic" panose="020B0502020202020204" pitchFamily="34" charset="0"/>
              </a:rPr>
            </a:br>
            <a:r>
              <a:rPr lang="de-DE" sz="1600">
                <a:latin typeface="Century Gothic" panose="020B0502020202020204" pitchFamily="34" charset="0"/>
              </a:rPr>
              <a:t>Kapitalgesellschaft </a:t>
            </a:r>
            <a:r>
              <a:rPr lang="de-DE" sz="1600" dirty="0">
                <a:latin typeface="Century Gothic" panose="020B0502020202020204" pitchFamily="34" charset="0"/>
              </a:rPr>
              <a:t>(Einzelabschluss)</a:t>
            </a:r>
          </a:p>
        </p:txBody>
      </p:sp>
      <p:sp>
        <p:nvSpPr>
          <p:cNvPr id="14" name="Rechteck 13">
            <a:extLst>
              <a:ext uri="{FF2B5EF4-FFF2-40B4-BE49-F238E27FC236}">
                <a16:creationId xmlns:a16="http://schemas.microsoft.com/office/drawing/2014/main" id="{5C29EA41-30E5-4FF1-9F79-7B1560DD8FB7}"/>
              </a:ext>
            </a:extLst>
          </p:cNvPr>
          <p:cNvSpPr/>
          <p:nvPr/>
        </p:nvSpPr>
        <p:spPr>
          <a:xfrm>
            <a:off x="1055290" y="2276872"/>
            <a:ext cx="9145166" cy="1784891"/>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i="1">
                <a:solidFill>
                  <a:schemeClr val="tx1"/>
                </a:solidFill>
                <a:latin typeface="Century Gothic" panose="020B0502020202020204" pitchFamily="34" charset="0"/>
              </a:rPr>
              <a:t>„Der </a:t>
            </a:r>
            <a:r>
              <a:rPr lang="de-DE" sz="1400" b="1" i="1" dirty="0">
                <a:solidFill>
                  <a:schemeClr val="tx1"/>
                </a:solidFill>
                <a:latin typeface="Century Gothic" panose="020B0502020202020204" pitchFamily="34" charset="0"/>
              </a:rPr>
              <a:t>Systemumsatz</a:t>
            </a:r>
            <a:r>
              <a:rPr lang="de-DE" sz="1400" i="1" dirty="0">
                <a:solidFill>
                  <a:schemeClr val="tx1"/>
                </a:solidFill>
                <a:latin typeface="Century Gothic" panose="020B0502020202020204" pitchFamily="34" charset="0"/>
              </a:rPr>
              <a:t> </a:t>
            </a:r>
            <a:r>
              <a:rPr lang="de-DE" sz="1400" b="1" i="1" dirty="0">
                <a:solidFill>
                  <a:schemeClr val="tx1"/>
                </a:solidFill>
                <a:latin typeface="Century Gothic" panose="020B0502020202020204" pitchFamily="34" charset="0"/>
              </a:rPr>
              <a:t>übertraf</a:t>
            </a:r>
            <a:r>
              <a:rPr lang="de-DE" sz="1400" i="1" dirty="0">
                <a:solidFill>
                  <a:schemeClr val="tx1"/>
                </a:solidFill>
                <a:latin typeface="Century Gothic" panose="020B0502020202020204" pitchFamily="34" charset="0"/>
              </a:rPr>
              <a:t> das </a:t>
            </a:r>
            <a:r>
              <a:rPr lang="de-DE" sz="1400" b="1" i="1" dirty="0">
                <a:solidFill>
                  <a:schemeClr val="tx1"/>
                </a:solidFill>
                <a:latin typeface="Century Gothic" panose="020B0502020202020204" pitchFamily="34" charset="0"/>
              </a:rPr>
              <a:t>Budget um 11,6 Mio. EUR</a:t>
            </a:r>
            <a:r>
              <a:rPr lang="de-DE" sz="1400" i="1" dirty="0">
                <a:solidFill>
                  <a:schemeClr val="tx1"/>
                </a:solidFill>
                <a:latin typeface="Century Gothic" panose="020B0502020202020204" pitchFamily="34" charset="0"/>
              </a:rPr>
              <a:t>. </a:t>
            </a:r>
            <a:r>
              <a:rPr lang="de-DE" sz="1400" b="1" i="1" dirty="0">
                <a:solidFill>
                  <a:schemeClr val="tx1"/>
                </a:solidFill>
                <a:latin typeface="Century Gothic" panose="020B0502020202020204" pitchFamily="34" charset="0"/>
              </a:rPr>
              <a:t>Aufgrund von Mixeffekten </a:t>
            </a:r>
            <a:r>
              <a:rPr lang="de-DE" sz="1400" i="1" dirty="0">
                <a:solidFill>
                  <a:schemeClr val="tx1"/>
                </a:solidFill>
                <a:latin typeface="Century Gothic" panose="020B0502020202020204" pitchFamily="34" charset="0"/>
              </a:rPr>
              <a:t>lagen die </a:t>
            </a:r>
            <a:r>
              <a:rPr lang="de-DE" sz="1400" b="1" i="1" dirty="0">
                <a:solidFill>
                  <a:srgbClr val="FF0000"/>
                </a:solidFill>
                <a:latin typeface="Century Gothic" panose="020B0502020202020204" pitchFamily="34" charset="0"/>
              </a:rPr>
              <a:t>Net Sales jedoch nur 3,3 Mio. EUR über dem Budget</a:t>
            </a:r>
            <a:r>
              <a:rPr lang="de-DE" sz="1400" i="1" dirty="0">
                <a:solidFill>
                  <a:schemeClr val="tx1"/>
                </a:solidFill>
                <a:latin typeface="Century Gothic" panose="020B0502020202020204" pitchFamily="34" charset="0"/>
              </a:rPr>
              <a:t>. Durch </a:t>
            </a:r>
            <a:r>
              <a:rPr lang="de-DE" sz="1400" i="1">
                <a:solidFill>
                  <a:schemeClr val="tx1"/>
                </a:solidFill>
                <a:latin typeface="Century Gothic" panose="020B0502020202020204" pitchFamily="34" charset="0"/>
              </a:rPr>
              <a:t>umfangreiche </a:t>
            </a:r>
            <a:r>
              <a:rPr lang="de-DE" sz="1400" b="1" i="1">
                <a:solidFill>
                  <a:schemeClr val="tx1"/>
                </a:solidFill>
                <a:latin typeface="Century Gothic" panose="020B0502020202020204" pitchFamily="34" charset="0"/>
              </a:rPr>
              <a:t>Kostensenkungsmaßnahmen </a:t>
            </a:r>
            <a:r>
              <a:rPr lang="de-DE" sz="1400" b="1" i="1" dirty="0">
                <a:solidFill>
                  <a:schemeClr val="tx1"/>
                </a:solidFill>
                <a:latin typeface="Century Gothic" panose="020B0502020202020204" pitchFamily="34" charset="0"/>
              </a:rPr>
              <a:t>und inflationsbedingte Preisanpassungen</a:t>
            </a:r>
            <a:r>
              <a:rPr lang="de-DE" sz="1400" i="1" dirty="0">
                <a:solidFill>
                  <a:schemeClr val="tx1"/>
                </a:solidFill>
                <a:latin typeface="Century Gothic" panose="020B0502020202020204" pitchFamily="34" charset="0"/>
              </a:rPr>
              <a:t> konnte das </a:t>
            </a:r>
            <a:r>
              <a:rPr lang="de-DE" sz="1400" b="1" i="1" dirty="0">
                <a:solidFill>
                  <a:srgbClr val="FF0000"/>
                </a:solidFill>
                <a:latin typeface="Century Gothic" panose="020B0502020202020204" pitchFamily="34" charset="0"/>
              </a:rPr>
              <a:t>EBITDA sowohl gegenüber dem Budget (6,0 Mio. EUR) um 2,2 Mio. EUR als auch gegenüber dem Vorjahr (5,8 Mio. EUR) um 2,4 Mio. EUR gesteigert </a:t>
            </a:r>
            <a:r>
              <a:rPr lang="de-DE" sz="1400" b="1" i="1">
                <a:solidFill>
                  <a:srgbClr val="FF0000"/>
                </a:solidFill>
                <a:latin typeface="Century Gothic" panose="020B0502020202020204" pitchFamily="34" charset="0"/>
              </a:rPr>
              <a:t>werden</a:t>
            </a:r>
            <a:r>
              <a:rPr lang="de-DE" sz="1400" i="1">
                <a:solidFill>
                  <a:schemeClr val="tx1"/>
                </a:solidFill>
                <a:latin typeface="Century Gothic" panose="020B0502020202020204" pitchFamily="34" charset="0"/>
              </a:rPr>
              <a:t>.</a:t>
            </a:r>
            <a:br>
              <a:rPr lang="de-DE" sz="1400" i="1">
                <a:solidFill>
                  <a:schemeClr val="tx1"/>
                </a:solidFill>
                <a:latin typeface="Century Gothic" panose="020B0502020202020204" pitchFamily="34" charset="0"/>
              </a:rPr>
            </a:br>
            <a:r>
              <a:rPr lang="de-DE" sz="1400" b="1" i="1">
                <a:solidFill>
                  <a:schemeClr val="tx1"/>
                </a:solidFill>
                <a:latin typeface="Century Gothic" panose="020B0502020202020204" pitchFamily="34" charset="0"/>
              </a:rPr>
              <a:t>Das </a:t>
            </a:r>
            <a:r>
              <a:rPr lang="de-DE" sz="1400" b="1" i="1" dirty="0">
                <a:solidFill>
                  <a:schemeClr val="tx1"/>
                </a:solidFill>
                <a:latin typeface="Century Gothic" panose="020B0502020202020204" pitchFamily="34" charset="0"/>
              </a:rPr>
              <a:t>Jahresergebnis liegt mit -0,4 Mio. EUR um etwa 2,4 Mio. EUR über dem geplanten Wert. Umsatz und EBITDA 2023 liegen damit deutlich über den Vorjahreswerten </a:t>
            </a:r>
            <a:r>
              <a:rPr lang="de-DE" sz="1400" i="1" dirty="0">
                <a:solidFill>
                  <a:schemeClr val="tx1"/>
                </a:solidFill>
                <a:latin typeface="Century Gothic" panose="020B0502020202020204" pitchFamily="34" charset="0"/>
              </a:rPr>
              <a:t>und enthalten im Vergleich zu den Jahren 2020 und 2021, wie bereits im Vorjahr keine Fördermittel der "Überbrückungshilfe III" </a:t>
            </a:r>
            <a:r>
              <a:rPr lang="de-DE" sz="1400" i="1">
                <a:solidFill>
                  <a:schemeClr val="tx1"/>
                </a:solidFill>
                <a:latin typeface="Century Gothic" panose="020B0502020202020204" pitchFamily="34" charset="0"/>
              </a:rPr>
              <a:t>mehr.“</a:t>
            </a:r>
            <a:endParaRPr lang="de-DE" sz="1400" i="1" dirty="0">
              <a:solidFill>
                <a:schemeClr val="tx1"/>
              </a:solidFill>
              <a:latin typeface="Century Gothic" panose="020B0502020202020204" pitchFamily="34" charset="0"/>
            </a:endParaRPr>
          </a:p>
        </p:txBody>
      </p:sp>
      <p:sp>
        <p:nvSpPr>
          <p:cNvPr id="15" name="Textfeld 14">
            <a:extLst>
              <a:ext uri="{FF2B5EF4-FFF2-40B4-BE49-F238E27FC236}">
                <a16:creationId xmlns:a16="http://schemas.microsoft.com/office/drawing/2014/main" id="{32738101-CE59-4735-8835-CEDA6990A733}"/>
              </a:ext>
            </a:extLst>
          </p:cNvPr>
          <p:cNvSpPr txBox="1"/>
          <p:nvPr/>
        </p:nvSpPr>
        <p:spPr>
          <a:xfrm>
            <a:off x="957554" y="4500409"/>
            <a:ext cx="10191227" cy="584775"/>
          </a:xfrm>
          <a:prstGeom prst="rect">
            <a:avLst/>
          </a:prstGeom>
          <a:noFill/>
        </p:spPr>
        <p:txBody>
          <a:bodyPr wrap="square" rtlCol="0">
            <a:spAutoFit/>
          </a:bodyPr>
          <a:lstStyle/>
          <a:p>
            <a:pPr>
              <a:spcBef>
                <a:spcPts val="600"/>
              </a:spcBef>
              <a:spcAft>
                <a:spcPts val="600"/>
              </a:spcAft>
            </a:pPr>
            <a:r>
              <a:rPr lang="de-DE" sz="1600" b="1" dirty="0">
                <a:solidFill>
                  <a:srgbClr val="FF0000"/>
                </a:solidFill>
                <a:latin typeface="Century Gothic" panose="020B0502020202020204" pitchFamily="34" charset="0"/>
              </a:rPr>
              <a:t>Vergleich</a:t>
            </a:r>
            <a:r>
              <a:rPr lang="de-DE" sz="1600" dirty="0">
                <a:latin typeface="Century Gothic" panose="020B0502020202020204" pitchFamily="34" charset="0"/>
              </a:rPr>
              <a:t> der </a:t>
            </a:r>
            <a:r>
              <a:rPr lang="de-DE" sz="1600" b="1" dirty="0">
                <a:latin typeface="Century Gothic" panose="020B0502020202020204" pitchFamily="34" charset="0"/>
              </a:rPr>
              <a:t>wesentlichen Kennzahlen des Geschäftsjahres </a:t>
            </a:r>
            <a:r>
              <a:rPr lang="de-DE" sz="1600" dirty="0">
                <a:latin typeface="Century Gothic" panose="020B0502020202020204" pitchFamily="34" charset="0"/>
              </a:rPr>
              <a:t>mit den </a:t>
            </a:r>
            <a:r>
              <a:rPr lang="de-DE" sz="1600" b="1">
                <a:latin typeface="Century Gothic" panose="020B0502020202020204" pitchFamily="34" charset="0"/>
              </a:rPr>
              <a:t>Vorjahreszahlen und</a:t>
            </a:r>
            <a:br>
              <a:rPr lang="de-DE" sz="1600" b="1">
                <a:latin typeface="Century Gothic" panose="020B0502020202020204" pitchFamily="34" charset="0"/>
              </a:rPr>
            </a:br>
            <a:r>
              <a:rPr lang="de-DE" sz="1600" b="1">
                <a:latin typeface="Century Gothic" panose="020B0502020202020204" pitchFamily="34" charset="0"/>
              </a:rPr>
              <a:t>den </a:t>
            </a:r>
            <a:r>
              <a:rPr lang="de-DE" sz="1600" b="1" dirty="0">
                <a:latin typeface="Century Gothic" panose="020B0502020202020204" pitchFamily="34" charset="0"/>
              </a:rPr>
              <a:t>Zahlen der Prognose des </a:t>
            </a:r>
            <a:r>
              <a:rPr lang="de-DE" sz="1600" b="1">
                <a:latin typeface="Century Gothic" panose="020B0502020202020204" pitchFamily="34" charset="0"/>
              </a:rPr>
              <a:t>Vorjahres</a:t>
            </a:r>
            <a:r>
              <a:rPr lang="de-DE" sz="1600">
                <a:latin typeface="Century Gothic" panose="020B0502020202020204" pitchFamily="34" charset="0"/>
              </a:rPr>
              <a:t>.</a:t>
            </a:r>
            <a:endParaRPr lang="de-DE" sz="1600" dirty="0">
              <a:latin typeface="Century Gothic" panose="020B0502020202020204" pitchFamily="34" charset="0"/>
            </a:endParaRPr>
          </a:p>
        </p:txBody>
      </p:sp>
      <p:sp>
        <p:nvSpPr>
          <p:cNvPr id="11" name="Rectangle 2">
            <a:extLst>
              <a:ext uri="{FF2B5EF4-FFF2-40B4-BE49-F238E27FC236}">
                <a16:creationId xmlns:a16="http://schemas.microsoft.com/office/drawing/2014/main" id="{F7DD193F-A120-4F79-B8E0-B8B9FFD0B7BD}"/>
              </a:ext>
            </a:extLst>
          </p:cNvPr>
          <p:cNvSpPr txBox="1">
            <a:spLocks/>
          </p:cNvSpPr>
          <p:nvPr/>
        </p:nvSpPr>
        <p:spPr bwMode="auto">
          <a:xfrm>
            <a:off x="1038038"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10.4.5.6 Vorjahresvergleich; Forts.</a:t>
            </a:r>
            <a:endParaRPr lang="de-DE" altLang="de-DE" sz="16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372418148"/>
      </p:ext>
    </p:extLst>
  </p:cSld>
  <p:clrMapOvr>
    <a:masterClrMapping/>
  </p:clrMapOvr>
  <p:transition spd="slow"/>
</p:sld>
</file>

<file path=ppt/slides/slide4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5" name="Textfeld 14">
            <a:extLst>
              <a:ext uri="{FF2B5EF4-FFF2-40B4-BE49-F238E27FC236}">
                <a16:creationId xmlns:a16="http://schemas.microsoft.com/office/drawing/2014/main" id="{32738101-CE59-4735-8835-CEDA6990A733}"/>
              </a:ext>
            </a:extLst>
          </p:cNvPr>
          <p:cNvSpPr txBox="1"/>
          <p:nvPr/>
        </p:nvSpPr>
        <p:spPr>
          <a:xfrm>
            <a:off x="957554" y="1484784"/>
            <a:ext cx="10191227" cy="2446824"/>
          </a:xfrm>
          <a:prstGeom prst="rect">
            <a:avLst/>
          </a:prstGeom>
          <a:noFill/>
        </p:spPr>
        <p:txBody>
          <a:bodyPr wrap="square" rtlCol="0">
            <a:spAutoFit/>
          </a:bodyPr>
          <a:lstStyle/>
          <a:p>
            <a:pPr>
              <a:spcBef>
                <a:spcPts val="600"/>
              </a:spcBef>
              <a:spcAft>
                <a:spcPts val="600"/>
              </a:spcAft>
            </a:pPr>
            <a:r>
              <a:rPr lang="de-DE" sz="1600">
                <a:latin typeface="Century Gothic" panose="020B0502020202020204" pitchFamily="34" charset="0"/>
              </a:rPr>
              <a:t>Wird </a:t>
            </a:r>
            <a:r>
              <a:rPr lang="de-DE" sz="1600" dirty="0">
                <a:latin typeface="Century Gothic" panose="020B0502020202020204" pitchFamily="34" charset="0"/>
              </a:rPr>
              <a:t>der Auffassung des DRSC gefolgt, sind in der Vorperiode berichtete Prognosen mit der tatsächlichen Geschäftsentwicklung zu vergleichen.</a:t>
            </a:r>
          </a:p>
          <a:p>
            <a:pPr marL="285750" indent="-285750">
              <a:spcBef>
                <a:spcPts val="600"/>
              </a:spcBef>
              <a:spcAft>
                <a:spcPts val="600"/>
              </a:spcAft>
              <a:buFont typeface="Arial" panose="020B0604020202020204" pitchFamily="34" charset="0"/>
              <a:buChar char="•"/>
            </a:pPr>
            <a:r>
              <a:rPr lang="de-DE" sz="1600" dirty="0">
                <a:latin typeface="Century Gothic" panose="020B0502020202020204" pitchFamily="34" charset="0"/>
              </a:rPr>
              <a:t>Sofern die im Lagebericht des Vorjahres dargestellten Prognosen zwischenzeitlich angepasst worden sind, kann auf die angepasste Prognose hingewiesen werden.</a:t>
            </a:r>
          </a:p>
          <a:p>
            <a:pPr marL="285750" indent="-285750">
              <a:spcBef>
                <a:spcPts val="600"/>
              </a:spcBef>
              <a:spcAft>
                <a:spcPts val="600"/>
              </a:spcAft>
              <a:buFont typeface="Arial" panose="020B0604020202020204" pitchFamily="34" charset="0"/>
              <a:buChar char="•"/>
            </a:pPr>
            <a:r>
              <a:rPr lang="de-DE" sz="1600" dirty="0">
                <a:latin typeface="Century Gothic" panose="020B0502020202020204" pitchFamily="34" charset="0"/>
              </a:rPr>
              <a:t>Dennoch ist der aktuelle Wert mit der im Lagebericht des Vorjahres </a:t>
            </a:r>
            <a:r>
              <a:rPr lang="de-DE" sz="1600">
                <a:latin typeface="Century Gothic" panose="020B0502020202020204" pitchFamily="34" charset="0"/>
              </a:rPr>
              <a:t>angegebenen Prognose</a:t>
            </a:r>
            <a:br>
              <a:rPr lang="de-DE" sz="1600">
                <a:latin typeface="Century Gothic" panose="020B0502020202020204" pitchFamily="34" charset="0"/>
              </a:rPr>
            </a:br>
            <a:r>
              <a:rPr lang="de-DE" sz="1600">
                <a:latin typeface="Century Gothic" panose="020B0502020202020204" pitchFamily="34" charset="0"/>
              </a:rPr>
              <a:t>zu </a:t>
            </a:r>
            <a:r>
              <a:rPr lang="de-DE" sz="1600" dirty="0">
                <a:latin typeface="Century Gothic" panose="020B0502020202020204" pitchFamily="34" charset="0"/>
              </a:rPr>
              <a:t>vergleichen (</a:t>
            </a:r>
            <a:r>
              <a:rPr lang="de-DE" sz="1600" b="1" dirty="0">
                <a:latin typeface="Century Gothic" panose="020B0502020202020204" pitchFamily="34" charset="0"/>
              </a:rPr>
              <a:t>Verkettung</a:t>
            </a:r>
            <a:r>
              <a:rPr lang="de-DE" sz="1600" dirty="0">
                <a:latin typeface="Century Gothic" panose="020B0502020202020204" pitchFamily="34" charset="0"/>
              </a:rPr>
              <a:t> von </a:t>
            </a:r>
            <a:r>
              <a:rPr lang="de-DE" sz="1600" b="1" dirty="0">
                <a:latin typeface="Century Gothic" panose="020B0502020202020204" pitchFamily="34" charset="0"/>
              </a:rPr>
              <a:t>Plan-Werten</a:t>
            </a:r>
            <a:r>
              <a:rPr lang="de-DE" sz="1600" dirty="0">
                <a:latin typeface="Century Gothic" panose="020B0502020202020204" pitchFamily="34" charset="0"/>
              </a:rPr>
              <a:t> des Lageberichts im Vorjahr mit den </a:t>
            </a:r>
            <a:r>
              <a:rPr lang="de-DE" sz="1600" b="1">
                <a:latin typeface="Century Gothic" panose="020B0502020202020204" pitchFamily="34" charset="0"/>
              </a:rPr>
              <a:t>Ist-Angaben</a:t>
            </a:r>
            <a:r>
              <a:rPr lang="de-DE" sz="1600">
                <a:latin typeface="Century Gothic" panose="020B0502020202020204" pitchFamily="34" charset="0"/>
              </a:rPr>
              <a:t>,</a:t>
            </a:r>
            <a:br>
              <a:rPr lang="de-DE" sz="1600">
                <a:latin typeface="Century Gothic" panose="020B0502020202020204" pitchFamily="34" charset="0"/>
              </a:rPr>
            </a:br>
            <a:r>
              <a:rPr lang="de-DE" sz="1600">
                <a:latin typeface="Century Gothic" panose="020B0502020202020204" pitchFamily="34" charset="0"/>
              </a:rPr>
              <a:t>die </a:t>
            </a:r>
            <a:r>
              <a:rPr lang="de-DE" sz="1600" dirty="0">
                <a:latin typeface="Century Gothic" panose="020B0502020202020204" pitchFamily="34" charset="0"/>
              </a:rPr>
              <a:t>im aktuellen Lagebericht angegeben werden).</a:t>
            </a:r>
          </a:p>
          <a:p>
            <a:pPr>
              <a:spcAft>
                <a:spcPts val="600"/>
              </a:spcAft>
            </a:pPr>
            <a:endParaRPr lang="de-DE" sz="1600" dirty="0">
              <a:latin typeface="Century Gothic" panose="020B0502020202020204" pitchFamily="34" charset="0"/>
            </a:endParaRPr>
          </a:p>
        </p:txBody>
      </p:sp>
      <p:sp>
        <p:nvSpPr>
          <p:cNvPr id="11" name="Rectangle 2">
            <a:extLst>
              <a:ext uri="{FF2B5EF4-FFF2-40B4-BE49-F238E27FC236}">
                <a16:creationId xmlns:a16="http://schemas.microsoft.com/office/drawing/2014/main" id="{F7DD193F-A120-4F79-B8E0-B8B9FFD0B7BD}"/>
              </a:ext>
            </a:extLst>
          </p:cNvPr>
          <p:cNvSpPr txBox="1">
            <a:spLocks/>
          </p:cNvSpPr>
          <p:nvPr/>
        </p:nvSpPr>
        <p:spPr bwMode="auto">
          <a:xfrm>
            <a:off x="1038038"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10.4.5.6 Vorjahresvergleich; Forts.</a:t>
            </a:r>
            <a:endParaRPr lang="de-DE" altLang="de-DE" sz="16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035316367"/>
      </p:ext>
    </p:extLst>
  </p:cSld>
  <p:clrMapOvr>
    <a:masterClrMapping/>
  </p:clrMapOvr>
  <p:transition spd="slow"/>
</p:sld>
</file>

<file path=ppt/slides/slide4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10.4.5.7 Ertragslage</a:t>
            </a:r>
          </a:p>
        </p:txBody>
      </p:sp>
      <p:sp>
        <p:nvSpPr>
          <p:cNvPr id="9" name="Textfeld 8">
            <a:extLst>
              <a:ext uri="{FF2B5EF4-FFF2-40B4-BE49-F238E27FC236}">
                <a16:creationId xmlns:a16="http://schemas.microsoft.com/office/drawing/2014/main" id="{03A1C7EB-B066-4681-A4CA-55DD5DABA9EC}"/>
              </a:ext>
            </a:extLst>
          </p:cNvPr>
          <p:cNvSpPr txBox="1"/>
          <p:nvPr/>
        </p:nvSpPr>
        <p:spPr>
          <a:xfrm>
            <a:off x="957156" y="1484784"/>
            <a:ext cx="10657582" cy="4703166"/>
          </a:xfrm>
          <a:prstGeom prst="rect">
            <a:avLst/>
          </a:prstGeom>
          <a:noFill/>
        </p:spPr>
        <p:txBody>
          <a:bodyPr tIns="144000" bIns="144000"/>
          <a:lstStyle/>
          <a:p>
            <a:pPr eaLnBrk="1" hangingPunct="1">
              <a:spcBef>
                <a:spcPts val="600"/>
              </a:spcBef>
              <a:spcAft>
                <a:spcPts val="0"/>
              </a:spcAft>
              <a:defRPr/>
            </a:pPr>
            <a:r>
              <a:rPr lang="de-DE" sz="1600" dirty="0">
                <a:solidFill>
                  <a:srgbClr val="000000"/>
                </a:solidFill>
                <a:latin typeface="Century Gothic" panose="020B0502020202020204" pitchFamily="34" charset="0"/>
              </a:rPr>
              <a:t>Bei der Berichterstattung über die Ertragslage ist auf die wesentlichen Ergebnisquellen </a:t>
            </a:r>
            <a:r>
              <a:rPr lang="de-DE" sz="1600">
                <a:solidFill>
                  <a:srgbClr val="000000"/>
                </a:solidFill>
                <a:latin typeface="Century Gothic" panose="020B0502020202020204" pitchFamily="34" charset="0"/>
              </a:rPr>
              <a:t>bzw.</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Faktoren einzugehen.</a:t>
            </a:r>
          </a:p>
          <a:p>
            <a:pPr eaLnBrk="1" hangingPunct="1">
              <a:spcBef>
                <a:spcPts val="600"/>
              </a:spcBef>
              <a:spcAft>
                <a:spcPts val="0"/>
              </a:spcAft>
              <a:defRPr/>
            </a:pPr>
            <a:endParaRPr lang="de-DE" sz="1600" dirty="0">
              <a:solidFill>
                <a:srgbClr val="000000"/>
              </a:solidFill>
              <a:latin typeface="Century Gothic" panose="020B0502020202020204" pitchFamily="34" charset="0"/>
            </a:endParaRPr>
          </a:p>
          <a:p>
            <a:pPr eaLnBrk="1" hangingPunct="1">
              <a:spcBef>
                <a:spcPts val="600"/>
              </a:spcBef>
              <a:spcAft>
                <a:spcPts val="0"/>
              </a:spcAft>
              <a:defRPr/>
            </a:pPr>
            <a:r>
              <a:rPr lang="de-DE" sz="1600" b="1" dirty="0">
                <a:solidFill>
                  <a:srgbClr val="00B0F0"/>
                </a:solidFill>
                <a:latin typeface="Century Gothic" panose="020B0502020202020204" pitchFamily="34" charset="0"/>
              </a:rPr>
              <a:t>Angaben zu wesentlichen Veränderungen</a:t>
            </a:r>
          </a:p>
          <a:p>
            <a:pPr>
              <a:spcBef>
                <a:spcPts val="600"/>
              </a:spcBef>
              <a:spcAft>
                <a:spcPts val="0"/>
              </a:spcAft>
            </a:pPr>
            <a:r>
              <a:rPr lang="de-DE" sz="1600" dirty="0">
                <a:latin typeface="Century Gothic" panose="020B0502020202020204" pitchFamily="34" charset="0"/>
              </a:rPr>
              <a:t>Es sind dabei einerseits die wesentlichen Veränderungen im Vergleich zum </a:t>
            </a:r>
            <a:r>
              <a:rPr lang="de-DE" sz="1600">
                <a:latin typeface="Century Gothic" panose="020B0502020202020204" pitchFamily="34" charset="0"/>
              </a:rPr>
              <a:t>Vorjahr anzugeben</a:t>
            </a:r>
            <a:br>
              <a:rPr lang="de-DE" sz="1600">
                <a:latin typeface="Century Gothic" panose="020B0502020202020204" pitchFamily="34" charset="0"/>
              </a:rPr>
            </a:br>
            <a:r>
              <a:rPr lang="de-DE" sz="1600">
                <a:latin typeface="Century Gothic" panose="020B0502020202020204" pitchFamily="34" charset="0"/>
              </a:rPr>
              <a:t>und </a:t>
            </a:r>
            <a:r>
              <a:rPr lang="de-DE" sz="1600" dirty="0">
                <a:latin typeface="Century Gothic" panose="020B0502020202020204" pitchFamily="34" charset="0"/>
              </a:rPr>
              <a:t>andererseits die dafür ursächlichen Faktoren.  </a:t>
            </a:r>
          </a:p>
          <a:p>
            <a:pPr>
              <a:spcBef>
                <a:spcPts val="600"/>
              </a:spcBef>
              <a:spcAft>
                <a:spcPts val="0"/>
              </a:spcAft>
            </a:pPr>
            <a:r>
              <a:rPr lang="de-DE" sz="1600" dirty="0">
                <a:latin typeface="Century Gothic" panose="020B0502020202020204" pitchFamily="34" charset="0"/>
              </a:rPr>
              <a:t>Hier ist es zum Beispiel denkbar, dass Unterschiede, wie z. B. </a:t>
            </a:r>
          </a:p>
          <a:p>
            <a:pPr marL="285750" lvl="0" indent="-285750">
              <a:spcBef>
                <a:spcPts val="600"/>
              </a:spcBef>
              <a:spcAft>
                <a:spcPts val="0"/>
              </a:spcAft>
              <a:buFont typeface="Arial" panose="020B0604020202020204" pitchFamily="34" charset="0"/>
              <a:buChar char="•"/>
            </a:pPr>
            <a:r>
              <a:rPr lang="de-DE" sz="1600" b="1" dirty="0">
                <a:latin typeface="Century Gothic" panose="020B0502020202020204" pitchFamily="34" charset="0"/>
              </a:rPr>
              <a:t>wesentlich ökonomische Veränderungen </a:t>
            </a:r>
            <a:r>
              <a:rPr lang="de-DE" sz="1600" dirty="0">
                <a:latin typeface="Century Gothic" panose="020B0502020202020204" pitchFamily="34" charset="0"/>
              </a:rPr>
              <a:t>und </a:t>
            </a:r>
            <a:r>
              <a:rPr lang="de-DE" sz="1600" b="1" dirty="0">
                <a:latin typeface="Century Gothic" panose="020B0502020202020204" pitchFamily="34" charset="0"/>
              </a:rPr>
              <a:t>ungewöhnliche</a:t>
            </a:r>
            <a:r>
              <a:rPr lang="de-DE" sz="1600" dirty="0">
                <a:latin typeface="Century Gothic" panose="020B0502020202020204" pitchFamily="34" charset="0"/>
              </a:rPr>
              <a:t> oder nicht </a:t>
            </a:r>
            <a:r>
              <a:rPr lang="de-DE" sz="1600">
                <a:latin typeface="Century Gothic" panose="020B0502020202020204" pitchFamily="34" charset="0"/>
              </a:rPr>
              <a:t>jährlich wieder-</a:t>
            </a:r>
            <a:br>
              <a:rPr lang="de-DE" sz="1600">
                <a:latin typeface="Century Gothic" panose="020B0502020202020204" pitchFamily="34" charset="0"/>
              </a:rPr>
            </a:br>
            <a:r>
              <a:rPr lang="de-DE" sz="1600">
                <a:latin typeface="Century Gothic" panose="020B0502020202020204" pitchFamily="34" charset="0"/>
              </a:rPr>
              <a:t>kehrende </a:t>
            </a:r>
            <a:r>
              <a:rPr lang="de-DE" sz="1600" b="1" dirty="0">
                <a:latin typeface="Century Gothic" panose="020B0502020202020204" pitchFamily="34" charset="0"/>
              </a:rPr>
              <a:t>Ereignisse</a:t>
            </a:r>
            <a:r>
              <a:rPr lang="de-DE" sz="1600" dirty="0">
                <a:latin typeface="Century Gothic" panose="020B0502020202020204" pitchFamily="34" charset="0"/>
              </a:rPr>
              <a:t> </a:t>
            </a:r>
          </a:p>
          <a:p>
            <a:pPr>
              <a:spcBef>
                <a:spcPts val="600"/>
              </a:spcBef>
              <a:spcAft>
                <a:spcPts val="0"/>
              </a:spcAft>
            </a:pPr>
            <a:r>
              <a:rPr lang="de-DE" sz="1600" dirty="0">
                <a:latin typeface="Century Gothic" panose="020B0502020202020204" pitchFamily="34" charset="0"/>
              </a:rPr>
              <a:t>dargestellt werden.</a:t>
            </a:r>
          </a:p>
          <a:p>
            <a:pPr>
              <a:spcBef>
                <a:spcPts val="600"/>
              </a:spcBef>
              <a:spcAft>
                <a:spcPts val="0"/>
              </a:spcAft>
            </a:pPr>
            <a:r>
              <a:rPr lang="de-DE" sz="1600" dirty="0">
                <a:latin typeface="Century Gothic" panose="020B0502020202020204" pitchFamily="34" charset="0"/>
              </a:rPr>
              <a:t>Soweit die Veränderungen der Ertragslage</a:t>
            </a:r>
          </a:p>
          <a:p>
            <a:pPr marL="285750" lvl="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auf ungewöhnlichen </a:t>
            </a:r>
            <a:r>
              <a:rPr lang="de-DE" sz="1600" b="1" dirty="0">
                <a:latin typeface="Century Gothic" panose="020B0502020202020204" pitchFamily="34" charset="0"/>
              </a:rPr>
              <a:t>oder</a:t>
            </a:r>
            <a:r>
              <a:rPr lang="de-DE" sz="1600" dirty="0">
                <a:latin typeface="Century Gothic" panose="020B0502020202020204" pitchFamily="34" charset="0"/>
              </a:rPr>
              <a:t> nicht jährlich wiederkehrenden Ereignissen</a:t>
            </a:r>
          </a:p>
          <a:p>
            <a:pPr>
              <a:spcBef>
                <a:spcPts val="600"/>
              </a:spcBef>
              <a:spcAft>
                <a:spcPts val="0"/>
              </a:spcAft>
            </a:pPr>
            <a:r>
              <a:rPr lang="de-DE" sz="1600" dirty="0">
                <a:latin typeface="Century Gothic" panose="020B0502020202020204" pitchFamily="34" charset="0"/>
              </a:rPr>
              <a:t>beruhen, </a:t>
            </a:r>
            <a:r>
              <a:rPr lang="de-DE" sz="1600" b="1" dirty="0">
                <a:latin typeface="Century Gothic" panose="020B0502020202020204" pitchFamily="34" charset="0"/>
              </a:rPr>
              <a:t>sind</a:t>
            </a:r>
            <a:r>
              <a:rPr lang="de-DE" sz="1600" dirty="0">
                <a:latin typeface="Century Gothic" panose="020B0502020202020204" pitchFamily="34" charset="0"/>
              </a:rPr>
              <a:t> auch diese zu </a:t>
            </a:r>
            <a:r>
              <a:rPr lang="de-DE" sz="1600" b="1">
                <a:latin typeface="Century Gothic" panose="020B0502020202020204" pitchFamily="34" charset="0"/>
              </a:rPr>
              <a:t>quantifizieren</a:t>
            </a:r>
            <a:r>
              <a:rPr lang="de-DE" sz="1600">
                <a:latin typeface="Century Gothic" panose="020B0502020202020204" pitchFamily="34" charset="0"/>
              </a:rPr>
              <a:t>.</a:t>
            </a:r>
            <a:endParaRPr lang="de-DE" sz="1600" dirty="0">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59527242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8668B3A6-A4F9-409C-AF90-B429B79DC5C7}"/>
              </a:ext>
            </a:extLst>
          </p:cNvPr>
          <p:cNvSpPr>
            <a:spLocks noGrp="1"/>
          </p:cNvSpPr>
          <p:nvPr>
            <p:ph type="body" idx="4294967295"/>
          </p:nvPr>
        </p:nvSpPr>
        <p:spPr>
          <a:xfrm>
            <a:off x="983432" y="1412875"/>
            <a:ext cx="10801350" cy="4968875"/>
          </a:xfrm>
          <a:prstGeom prst="rect">
            <a:avLst/>
          </a:prstGeom>
        </p:spPr>
        <p:txBody>
          <a:bodyPr/>
          <a:lstStyle/>
          <a:p>
            <a:pPr marL="342900" indent="-342900">
              <a:lnSpc>
                <a:spcPct val="100000"/>
              </a:lnSpc>
              <a:spcBef>
                <a:spcPct val="0"/>
              </a:spcBef>
              <a:spcAft>
                <a:spcPts val="1200"/>
              </a:spcAft>
              <a:tabLst>
                <a:tab pos="2152650" algn="l"/>
              </a:tabLst>
            </a:pPr>
            <a:r>
              <a:rPr lang="de-DE" altLang="de-DE" sz="1600" b="1">
                <a:solidFill>
                  <a:srgbClr val="00B0F0"/>
                </a:solidFill>
                <a:latin typeface="Century Gothic" panose="020B0502020202020204" pitchFamily="34" charset="0"/>
              </a:rPr>
              <a:t>Praxishilfen </a:t>
            </a:r>
            <a:r>
              <a:rPr lang="de-DE" altLang="de-DE" sz="1600" b="1" dirty="0">
                <a:solidFill>
                  <a:srgbClr val="00B0F0"/>
                </a:solidFill>
                <a:latin typeface="Century Gothic" panose="020B0502020202020204" pitchFamily="34" charset="0"/>
              </a:rPr>
              <a:t>zu diesem Themenbereich</a:t>
            </a:r>
          </a:p>
          <a:p>
            <a:pPr marL="342900" indent="-342900">
              <a:lnSpc>
                <a:spcPct val="100000"/>
              </a:lnSpc>
              <a:spcBef>
                <a:spcPts val="600"/>
              </a:spcBef>
              <a:spcAft>
                <a:spcPts val="600"/>
              </a:spcAft>
              <a:buFont typeface="Arial" panose="020B0604020202020204" pitchFamily="34" charset="0"/>
              <a:buChar char="•"/>
              <a:tabLst>
                <a:tab pos="2397125" algn="l"/>
                <a:tab pos="2695575" algn="l"/>
              </a:tabLst>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2/1:  </a:t>
            </a:r>
            <a:r>
              <a:rPr lang="de-DE" altLang="de-DE" sz="1600" dirty="0">
                <a:latin typeface="Century Gothic" panose="020B0502020202020204" pitchFamily="34" charset="0"/>
              </a:rPr>
              <a:t>„Übersicht zur Beurteilung der Vertretbarkeit geschätzter Werte im Abschluss“</a:t>
            </a:r>
          </a:p>
          <a:p>
            <a:pPr marL="342900" indent="-342900">
              <a:lnSpc>
                <a:spcPct val="100000"/>
              </a:lnSpc>
              <a:spcBef>
                <a:spcPts val="600"/>
              </a:spcBef>
              <a:spcAft>
                <a:spcPts val="600"/>
              </a:spcAft>
              <a:buFont typeface="Arial" panose="020B0604020202020204" pitchFamily="34" charset="0"/>
              <a:buChar char="•"/>
              <a:tabLst>
                <a:tab pos="2397125" algn="l"/>
                <a:tab pos="2695575" algn="l"/>
              </a:tabLst>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2/2:  </a:t>
            </a:r>
            <a:r>
              <a:rPr lang="de-DE" altLang="de-DE" sz="1600" dirty="0">
                <a:latin typeface="Century Gothic" panose="020B0502020202020204" pitchFamily="34" charset="0"/>
              </a:rPr>
              <a:t>„Prüfung geschätzter Werte im risikoorientierten Prüfungsansatz“</a:t>
            </a:r>
          </a:p>
          <a:p>
            <a:pPr marL="342900" indent="-342900" defTabSz="927100">
              <a:lnSpc>
                <a:spcPct val="100000"/>
              </a:lnSpc>
              <a:spcBef>
                <a:spcPts val="600"/>
              </a:spcBef>
              <a:spcAft>
                <a:spcPts val="600"/>
              </a:spcAft>
              <a:buFont typeface="Arial" panose="020B0604020202020204" pitchFamily="34" charset="0"/>
              <a:buChar char="•"/>
              <a:tabLst>
                <a:tab pos="1884363" algn="l"/>
                <a:tab pos="2695575" algn="l"/>
              </a:tabLst>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2/3:  </a:t>
            </a:r>
            <a:r>
              <a:rPr lang="de-DE" altLang="de-DE" sz="1600" dirty="0">
                <a:latin typeface="Century Gothic" panose="020B0502020202020204" pitchFamily="34" charset="0"/>
              </a:rPr>
              <a:t>„Prüfung geschätzter Werte in der Rechnungslegung </a:t>
            </a:r>
            <a:r>
              <a:rPr lang="de-DE" altLang="de-DE" sz="1600">
                <a:latin typeface="Century Gothic" panose="020B0502020202020204" pitchFamily="34" charset="0"/>
              </a:rPr>
              <a:t>und damit</a:t>
            </a:r>
            <a:br>
              <a:rPr lang="de-DE" altLang="de-DE" sz="1600">
                <a:latin typeface="Century Gothic" panose="020B0502020202020204" pitchFamily="34" charset="0"/>
              </a:rPr>
            </a:br>
            <a:r>
              <a:rPr lang="de-DE" altLang="de-DE" sz="1600">
                <a:latin typeface="Century Gothic" panose="020B0502020202020204" pitchFamily="34" charset="0"/>
              </a:rPr>
              <a:t>	zusammenhängender </a:t>
            </a:r>
            <a:r>
              <a:rPr lang="de-DE" altLang="de-DE" sz="1600" dirty="0">
                <a:latin typeface="Century Gothic" panose="020B0502020202020204" pitchFamily="34" charset="0"/>
              </a:rPr>
              <a:t>Angaben (ISA [DE] 540 (</a:t>
            </a:r>
            <a:r>
              <a:rPr lang="de-DE" altLang="de-DE" sz="1600" dirty="0" err="1">
                <a:latin typeface="Century Gothic" panose="020B0502020202020204" pitchFamily="34" charset="0"/>
              </a:rPr>
              <a:t>Revised</a:t>
            </a:r>
            <a:r>
              <a:rPr lang="de-DE" altLang="de-DE" sz="1600" dirty="0">
                <a:latin typeface="Century Gothic" panose="020B0502020202020204" pitchFamily="34" charset="0"/>
              </a:rPr>
              <a:t>))“</a:t>
            </a:r>
          </a:p>
          <a:p>
            <a:pPr marL="342900" indent="-342900" defTabSz="927100">
              <a:lnSpc>
                <a:spcPct val="100000"/>
              </a:lnSpc>
              <a:spcBef>
                <a:spcPts val="600"/>
              </a:spcBef>
              <a:spcAft>
                <a:spcPts val="600"/>
              </a:spcAft>
              <a:buFont typeface="Arial" panose="020B0604020202020204" pitchFamily="34" charset="0"/>
              <a:buChar char="•"/>
              <a:tabLst>
                <a:tab pos="1881188" algn="l"/>
                <a:tab pos="2690813" algn="l"/>
              </a:tabLst>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2/4:  </a:t>
            </a:r>
            <a:r>
              <a:rPr lang="de-DE" altLang="de-DE" sz="1600" dirty="0">
                <a:latin typeface="Century Gothic" panose="020B0502020202020204" pitchFamily="34" charset="0"/>
              </a:rPr>
              <a:t>„</a:t>
            </a:r>
            <a:r>
              <a:rPr lang="de-DE" altLang="de-DE" sz="1600">
                <a:latin typeface="Century Gothic" panose="020B0502020202020204" pitchFamily="34" charset="0"/>
              </a:rPr>
              <a:t>Fallbeispiel mit Lösungshinweisen zur </a:t>
            </a:r>
            <a:r>
              <a:rPr lang="de-DE" altLang="de-DE" sz="1600" dirty="0">
                <a:latin typeface="Century Gothic" panose="020B0502020202020204" pitchFamily="34" charset="0"/>
              </a:rPr>
              <a:t>Beurteilung einer </a:t>
            </a:r>
            <a:r>
              <a:rPr lang="de-DE" altLang="de-DE" sz="1600">
                <a:latin typeface="Century Gothic" panose="020B0502020202020204" pitchFamily="34" charset="0"/>
              </a:rPr>
              <a:t>Punktschätzung:</a:t>
            </a:r>
            <a:br>
              <a:rPr lang="de-DE" altLang="de-DE" sz="1600">
                <a:latin typeface="Century Gothic" panose="020B0502020202020204" pitchFamily="34" charset="0"/>
              </a:rPr>
            </a:br>
            <a:r>
              <a:rPr lang="de-DE" altLang="de-DE" sz="1600">
                <a:latin typeface="Century Gothic" panose="020B0502020202020204" pitchFamily="34" charset="0"/>
              </a:rPr>
              <a:t>	Softex </a:t>
            </a:r>
            <a:r>
              <a:rPr lang="de-DE" altLang="de-DE" sz="1600" dirty="0">
                <a:latin typeface="Century Gothic" panose="020B0502020202020204" pitchFamily="34" charset="0"/>
              </a:rPr>
              <a:t>GmbH“</a:t>
            </a:r>
          </a:p>
          <a:p>
            <a:pPr marL="342900" indent="-342900" defTabSz="927100">
              <a:lnSpc>
                <a:spcPct val="100000"/>
              </a:lnSpc>
              <a:spcBef>
                <a:spcPts val="600"/>
              </a:spcBef>
              <a:spcAft>
                <a:spcPts val="600"/>
              </a:spcAft>
              <a:buFont typeface="Arial" panose="020B0604020202020204" pitchFamily="34" charset="0"/>
              <a:buChar char="•"/>
              <a:tabLst>
                <a:tab pos="1881188" algn="l"/>
                <a:tab pos="2695575" algn="l"/>
              </a:tabLst>
            </a:pPr>
            <a:r>
              <a:rPr lang="de-DE" altLang="de-DE" sz="1600" b="1">
                <a:latin typeface="Century Gothic" panose="020B0502020202020204" pitchFamily="34" charset="0"/>
              </a:rPr>
              <a:t>Praxishilfe </a:t>
            </a:r>
            <a:r>
              <a:rPr lang="de-DE" altLang="de-DE" sz="1600" b="1" dirty="0">
                <a:latin typeface="Century Gothic" panose="020B0502020202020204" pitchFamily="34" charset="0"/>
              </a:rPr>
              <a:t>2/5:  </a:t>
            </a:r>
            <a:r>
              <a:rPr lang="de-DE" altLang="de-DE" sz="1600" dirty="0">
                <a:latin typeface="Century Gothic" panose="020B0502020202020204" pitchFamily="34" charset="0"/>
              </a:rPr>
              <a:t>„</a:t>
            </a:r>
            <a:r>
              <a:rPr lang="de-DE" altLang="de-DE" sz="1600">
                <a:latin typeface="Century Gothic" panose="020B0502020202020204" pitchFamily="34" charset="0"/>
              </a:rPr>
              <a:t>Fallbeispiel mit Lösungshinweisen zur </a:t>
            </a:r>
            <a:r>
              <a:rPr lang="de-DE" altLang="de-DE" sz="1600" dirty="0">
                <a:latin typeface="Century Gothic" panose="020B0502020202020204" pitchFamily="34" charset="0"/>
              </a:rPr>
              <a:t>Prüfung geschätzter </a:t>
            </a:r>
            <a:r>
              <a:rPr lang="de-DE" altLang="de-DE" sz="1600">
                <a:latin typeface="Century Gothic" panose="020B0502020202020204" pitchFamily="34" charset="0"/>
              </a:rPr>
              <a:t>Werte nach</a:t>
            </a:r>
            <a:br>
              <a:rPr lang="de-DE" altLang="de-DE" sz="1600">
                <a:latin typeface="Century Gothic" panose="020B0502020202020204" pitchFamily="34" charset="0"/>
              </a:rPr>
            </a:br>
            <a:r>
              <a:rPr lang="de-DE" altLang="de-DE" sz="1600">
                <a:latin typeface="Century Gothic" panose="020B0502020202020204" pitchFamily="34" charset="0"/>
              </a:rPr>
              <a:t>	ISA </a:t>
            </a:r>
            <a:r>
              <a:rPr lang="de-DE" altLang="de-DE" sz="1600" dirty="0">
                <a:latin typeface="Century Gothic" panose="020B0502020202020204" pitchFamily="34" charset="0"/>
              </a:rPr>
              <a:t>[DE] 540 (</a:t>
            </a:r>
            <a:r>
              <a:rPr lang="de-DE" altLang="de-DE" sz="1600" dirty="0" err="1">
                <a:latin typeface="Century Gothic" panose="020B0502020202020204" pitchFamily="34" charset="0"/>
              </a:rPr>
              <a:t>Revised</a:t>
            </a:r>
            <a:r>
              <a:rPr lang="de-DE" altLang="de-DE" sz="1600" dirty="0">
                <a:latin typeface="Century Gothic" panose="020B0502020202020204" pitchFamily="34" charset="0"/>
              </a:rPr>
              <a:t>)“</a:t>
            </a:r>
          </a:p>
        </p:txBody>
      </p:sp>
      <p:sp>
        <p:nvSpPr>
          <p:cNvPr id="8" name="Rectangle 2">
            <a:extLst>
              <a:ext uri="{FF2B5EF4-FFF2-40B4-BE49-F238E27FC236}">
                <a16:creationId xmlns:a16="http://schemas.microsoft.com/office/drawing/2014/main" id="{AB2D497E-CA5C-4DDB-9FF7-AB9498A85598}"/>
              </a:ext>
            </a:extLst>
          </p:cNvPr>
          <p:cNvSpPr txBox="1">
            <a:spLocks/>
          </p:cNvSpPr>
          <p:nvPr/>
        </p:nvSpPr>
        <p:spPr bwMode="auto">
          <a:xfrm>
            <a:off x="1056587" y="102420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
        <p:nvSpPr>
          <p:cNvPr id="9" name="Textfeld 1">
            <a:extLst>
              <a:ext uri="{FF2B5EF4-FFF2-40B4-BE49-F238E27FC236}">
                <a16:creationId xmlns:a16="http://schemas.microsoft.com/office/drawing/2014/main" id="{8BF0D299-4F55-474B-82D4-175FEC9F54C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1118669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4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10.4.5.7 Ertragslage; Forts.</a:t>
            </a:r>
            <a:endParaRPr lang="de-DE" altLang="de-DE" sz="1600" dirty="0">
              <a:solidFill>
                <a:srgbClr val="00B0F0"/>
              </a:solidFill>
              <a:latin typeface="Century Gothic" panose="020B0502020202020204" pitchFamily="34" charset="0"/>
            </a:endParaRPr>
          </a:p>
        </p:txBody>
      </p:sp>
      <p:sp>
        <p:nvSpPr>
          <p:cNvPr id="9" name="Textfeld 8">
            <a:extLst>
              <a:ext uri="{FF2B5EF4-FFF2-40B4-BE49-F238E27FC236}">
                <a16:creationId xmlns:a16="http://schemas.microsoft.com/office/drawing/2014/main" id="{03A1C7EB-B066-4681-A4CA-55DD5DABA9EC}"/>
              </a:ext>
            </a:extLst>
          </p:cNvPr>
          <p:cNvSpPr txBox="1"/>
          <p:nvPr/>
        </p:nvSpPr>
        <p:spPr>
          <a:xfrm>
            <a:off x="957156" y="1484784"/>
            <a:ext cx="10657582" cy="4703166"/>
          </a:xfrm>
          <a:prstGeom prst="rect">
            <a:avLst/>
          </a:prstGeom>
          <a:noFill/>
        </p:spPr>
        <p:txBody>
          <a:bodyPr tIns="144000" bIns="144000"/>
          <a:lstStyle/>
          <a:p>
            <a:pPr eaLnBrk="1" hangingPunct="1">
              <a:spcBef>
                <a:spcPts val="600"/>
              </a:spcBef>
              <a:spcAft>
                <a:spcPts val="0"/>
              </a:spcAft>
              <a:defRPr/>
            </a:pPr>
            <a:r>
              <a:rPr lang="de-DE" sz="1600" b="1">
                <a:solidFill>
                  <a:srgbClr val="00B0F0"/>
                </a:solidFill>
                <a:latin typeface="Century Gothic" panose="020B0502020202020204" pitchFamily="34" charset="0"/>
              </a:rPr>
              <a:t>Angaben </a:t>
            </a:r>
            <a:r>
              <a:rPr lang="de-DE" sz="1600" b="1" dirty="0">
                <a:solidFill>
                  <a:srgbClr val="00B0F0"/>
                </a:solidFill>
                <a:latin typeface="Century Gothic" panose="020B0502020202020204" pitchFamily="34" charset="0"/>
              </a:rPr>
              <a:t>zu wirtschaftlichen Faktoren</a:t>
            </a:r>
          </a:p>
          <a:p>
            <a:pPr>
              <a:spcBef>
                <a:spcPts val="600"/>
              </a:spcBef>
              <a:spcAft>
                <a:spcPts val="0"/>
              </a:spcAft>
            </a:pPr>
            <a:r>
              <a:rPr lang="de-DE" sz="1600" dirty="0">
                <a:latin typeface="Century Gothic" panose="020B0502020202020204" pitchFamily="34" charset="0"/>
              </a:rPr>
              <a:t>Hinsichtlich der anzugebenden </a:t>
            </a:r>
            <a:r>
              <a:rPr lang="de-DE" sz="1600" b="1" dirty="0">
                <a:latin typeface="Century Gothic" panose="020B0502020202020204" pitchFamily="34" charset="0"/>
              </a:rPr>
              <a:t>Faktoren</a:t>
            </a:r>
            <a:r>
              <a:rPr lang="de-DE" sz="1600" dirty="0">
                <a:latin typeface="Century Gothic" panose="020B0502020202020204" pitchFamily="34" charset="0"/>
              </a:rPr>
              <a:t> sind beispielsweise die folgenden Angaben denkbar:</a:t>
            </a:r>
          </a:p>
          <a:p>
            <a:pPr marL="342900" indent="-342900">
              <a:spcBef>
                <a:spcPts val="600"/>
              </a:spcBef>
              <a:spcAft>
                <a:spcPts val="0"/>
              </a:spcAft>
              <a:buFont typeface="+mj-lt"/>
              <a:buAutoNum type="arabicPeriod"/>
            </a:pPr>
            <a:r>
              <a:rPr lang="de-DE" sz="1600" dirty="0">
                <a:latin typeface="Century Gothic" panose="020B0502020202020204" pitchFamily="34" charset="0"/>
              </a:rPr>
              <a:t>Wirtschaftlichkeit der Leistungserstellung, die Kapazitätsauslastung, ggf. durchgeführte Rationalisierungsmaßnahmen oder Maßnahmen der Qualitätssicherung,</a:t>
            </a:r>
          </a:p>
          <a:p>
            <a:pPr marL="342900" indent="-342900">
              <a:spcBef>
                <a:spcPts val="600"/>
              </a:spcBef>
              <a:spcAft>
                <a:spcPts val="0"/>
              </a:spcAft>
              <a:buFont typeface="+mj-lt"/>
              <a:buAutoNum type="arabicPeriod"/>
            </a:pPr>
            <a:r>
              <a:rPr lang="de-DE" sz="1600" dirty="0">
                <a:latin typeface="Century Gothic" panose="020B0502020202020204" pitchFamily="34" charset="0"/>
              </a:rPr>
              <a:t>Personalkosten und deren Entwicklung,</a:t>
            </a:r>
          </a:p>
          <a:p>
            <a:pPr marL="342900" indent="-342900">
              <a:spcBef>
                <a:spcPts val="600"/>
              </a:spcBef>
              <a:spcAft>
                <a:spcPts val="0"/>
              </a:spcAft>
              <a:buFont typeface="+mj-lt"/>
              <a:buAutoNum type="arabicPeriod"/>
            </a:pPr>
            <a:r>
              <a:rPr lang="de-DE" sz="1600" dirty="0">
                <a:latin typeface="Century Gothic" panose="020B0502020202020204" pitchFamily="34" charset="0"/>
              </a:rPr>
              <a:t>Inbetriebnahme und Stilllegung von Produktionsanlagen oder </a:t>
            </a:r>
            <a:r>
              <a:rPr lang="de-DE" sz="1600">
                <a:latin typeface="Century Gothic" panose="020B0502020202020204" pitchFamily="34" charset="0"/>
              </a:rPr>
              <a:t>Standorten,</a:t>
            </a:r>
          </a:p>
          <a:p>
            <a:pPr marL="342900" indent="-342900">
              <a:spcBef>
                <a:spcPts val="600"/>
              </a:spcBef>
              <a:spcAft>
                <a:spcPts val="0"/>
              </a:spcAft>
              <a:buFont typeface="+mj-lt"/>
              <a:buAutoNum type="arabicPeriod" startAt="4"/>
            </a:pPr>
            <a:r>
              <a:rPr lang="de-DE" sz="1600">
                <a:latin typeface="Century Gothic" panose="020B0502020202020204" pitchFamily="34" charset="0"/>
              </a:rPr>
              <a:t>Preise und Konditionen der wichtigsten Absatz- und Beschaffungsmärkte, Abhängigkeit</a:t>
            </a:r>
            <a:br>
              <a:rPr lang="de-DE" sz="1600">
                <a:latin typeface="Century Gothic" panose="020B0502020202020204" pitchFamily="34" charset="0"/>
              </a:rPr>
            </a:br>
            <a:r>
              <a:rPr lang="de-DE" sz="1600">
                <a:latin typeface="Century Gothic" panose="020B0502020202020204" pitchFamily="34" charset="0"/>
              </a:rPr>
              <a:t>von Kunden und Zulieferern sowie die Beschaffungs- und Vorratspolitik,</a:t>
            </a:r>
          </a:p>
          <a:p>
            <a:pPr marL="342900" indent="-342900">
              <a:spcBef>
                <a:spcPts val="600"/>
              </a:spcBef>
              <a:spcAft>
                <a:spcPts val="0"/>
              </a:spcAft>
              <a:buFont typeface="+mj-lt"/>
              <a:buAutoNum type="arabicPeriod" startAt="4"/>
            </a:pPr>
            <a:r>
              <a:rPr lang="de-DE" sz="1600">
                <a:latin typeface="Century Gothic" panose="020B0502020202020204" pitchFamily="34" charset="0"/>
              </a:rPr>
              <a:t>Rohstoff- und Energiekosten, inkl. Kosten von Umweltauflagen und deren erwartete</a:t>
            </a:r>
            <a:br>
              <a:rPr lang="de-DE" sz="1600">
                <a:latin typeface="Century Gothic" panose="020B0502020202020204" pitchFamily="34" charset="0"/>
              </a:rPr>
            </a:br>
            <a:r>
              <a:rPr lang="de-DE" sz="1600">
                <a:latin typeface="Century Gothic" panose="020B0502020202020204" pitchFamily="34" charset="0"/>
              </a:rPr>
              <a:t>Entwicklung,</a:t>
            </a:r>
          </a:p>
          <a:p>
            <a:pPr marL="342900" indent="-342900">
              <a:spcBef>
                <a:spcPts val="600"/>
              </a:spcBef>
              <a:spcAft>
                <a:spcPts val="0"/>
              </a:spcAft>
              <a:buFont typeface="+mj-lt"/>
              <a:buAutoNum type="arabicPeriod" startAt="4"/>
            </a:pPr>
            <a:r>
              <a:rPr lang="de-DE" sz="1600">
                <a:latin typeface="Century Gothic" panose="020B0502020202020204" pitchFamily="34" charset="0"/>
              </a:rPr>
              <a:t>Ursachen von Änderungen des Zins- oder Beteiligungsergebnisses,</a:t>
            </a:r>
          </a:p>
          <a:p>
            <a:pPr marL="342900" indent="-342900">
              <a:spcBef>
                <a:spcPts val="600"/>
              </a:spcBef>
              <a:spcAft>
                <a:spcPts val="0"/>
              </a:spcAft>
              <a:buFont typeface="+mj-lt"/>
              <a:buAutoNum type="arabicPeriod" startAt="4"/>
            </a:pPr>
            <a:r>
              <a:rPr lang="de-DE" sz="1600">
                <a:latin typeface="Century Gothic" panose="020B0502020202020204" pitchFamily="34" charset="0"/>
              </a:rPr>
              <a:t>die steuerliche Situation und ggf. die Entwicklung der Steuerquoten.</a:t>
            </a:r>
          </a:p>
          <a:p>
            <a:pPr marL="342900" indent="-342900">
              <a:spcBef>
                <a:spcPts val="600"/>
              </a:spcBef>
              <a:spcAft>
                <a:spcPts val="0"/>
              </a:spcAft>
              <a:buFont typeface="+mj-lt"/>
              <a:buAutoNum type="arabicPeriod" startAt="4"/>
            </a:pPr>
            <a:r>
              <a:rPr lang="de-DE" sz="1600">
                <a:latin typeface="Century Gothic" panose="020B0502020202020204" pitchFamily="34" charset="0"/>
              </a:rPr>
              <a:t>Letzteres gilt für den Fall, dass der Umsatz bzw. das Rohergebnis angegeben und somit</a:t>
            </a:r>
            <a:br>
              <a:rPr lang="de-DE" sz="1600">
                <a:latin typeface="Century Gothic" panose="020B0502020202020204" pitchFamily="34" charset="0"/>
              </a:rPr>
            </a:br>
            <a:r>
              <a:rPr lang="de-DE" sz="1600">
                <a:latin typeface="Century Gothic" panose="020B0502020202020204" pitchFamily="34" charset="0"/>
              </a:rPr>
              <a:t>die größenabhängige Erleichterung in Anspruch genommen wird.</a:t>
            </a:r>
          </a:p>
          <a:p>
            <a:pPr marL="342900" indent="-342900">
              <a:spcBef>
                <a:spcPts val="600"/>
              </a:spcBef>
              <a:spcAft>
                <a:spcPts val="0"/>
              </a:spcAft>
              <a:buFont typeface="+mj-lt"/>
              <a:buAutoNum type="arabicPeriod"/>
            </a:pPr>
            <a:endParaRPr lang="de-DE" sz="1600" dirty="0">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375382420"/>
      </p:ext>
    </p:extLst>
  </p:cSld>
  <p:clrMapOvr>
    <a:masterClrMapping/>
  </p:clrMapOvr>
  <p:transition spd="slow"/>
</p:sld>
</file>

<file path=ppt/slides/slide4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03A1C7EB-B066-4681-A4CA-55DD5DABA9EC}"/>
              </a:ext>
            </a:extLst>
          </p:cNvPr>
          <p:cNvSpPr txBox="1"/>
          <p:nvPr/>
        </p:nvSpPr>
        <p:spPr>
          <a:xfrm>
            <a:off x="983432" y="1340768"/>
            <a:ext cx="10657582" cy="4703166"/>
          </a:xfrm>
          <a:prstGeom prst="rect">
            <a:avLst/>
          </a:prstGeom>
          <a:noFill/>
        </p:spPr>
        <p:txBody>
          <a:bodyPr tIns="144000" bIns="144000"/>
          <a:lstStyle/>
          <a:p>
            <a:pPr eaLnBrk="1" hangingPunct="1">
              <a:spcBef>
                <a:spcPts val="600"/>
              </a:spcBef>
              <a:spcAft>
                <a:spcPts val="0"/>
              </a:spcAft>
              <a:defRPr/>
            </a:pPr>
            <a:r>
              <a:rPr lang="de-DE" sz="1600" b="1">
                <a:solidFill>
                  <a:srgbClr val="00B0F0"/>
                </a:solidFill>
                <a:latin typeface="Century Gothic" panose="020B0502020202020204" pitchFamily="34" charset="0"/>
              </a:rPr>
              <a:t>Analyse </a:t>
            </a:r>
            <a:r>
              <a:rPr lang="de-DE" sz="1600" b="1" dirty="0">
                <a:solidFill>
                  <a:srgbClr val="00B0F0"/>
                </a:solidFill>
                <a:latin typeface="Century Gothic" panose="020B0502020202020204" pitchFamily="34" charset="0"/>
              </a:rPr>
              <a:t>der Aufgliederung</a:t>
            </a:r>
          </a:p>
          <a:p>
            <a:pPr>
              <a:spcBef>
                <a:spcPts val="600"/>
              </a:spcBef>
              <a:spcAft>
                <a:spcPts val="0"/>
              </a:spcAft>
            </a:pPr>
            <a:r>
              <a:rPr lang="de-DE" sz="1600" b="1" dirty="0">
                <a:latin typeface="Century Gothic" panose="020B0502020202020204" pitchFamily="34" charset="0"/>
              </a:rPr>
              <a:t>Zusätzlich sollte die Angabe ggf. durch eine </a:t>
            </a:r>
            <a:r>
              <a:rPr lang="de-DE" sz="1600" b="1">
                <a:latin typeface="Century Gothic" panose="020B0502020202020204" pitchFamily="34" charset="0"/>
              </a:rPr>
              <a:t>geeignete Aufgliederung </a:t>
            </a:r>
            <a:r>
              <a:rPr lang="de-DE" sz="1600" b="1" dirty="0">
                <a:latin typeface="Century Gothic" panose="020B0502020202020204" pitchFamily="34" charset="0"/>
              </a:rPr>
              <a:t>analysiert </a:t>
            </a:r>
            <a:r>
              <a:rPr lang="de-DE" sz="1600" b="1">
                <a:latin typeface="Century Gothic" panose="020B0502020202020204" pitchFamily="34" charset="0"/>
              </a:rPr>
              <a:t>werden.</a:t>
            </a:r>
          </a:p>
          <a:p>
            <a:pPr>
              <a:spcBef>
                <a:spcPts val="600"/>
              </a:spcBef>
              <a:spcAft>
                <a:spcPts val="0"/>
              </a:spcAft>
            </a:pPr>
            <a:endParaRPr lang="de-DE" sz="1600" b="1" dirty="0">
              <a:latin typeface="Century Gothic" panose="020B0502020202020204" pitchFamily="34" charset="0"/>
            </a:endParaRPr>
          </a:p>
          <a:p>
            <a:pPr eaLnBrk="1" hangingPunct="1">
              <a:spcBef>
                <a:spcPts val="600"/>
              </a:spcBef>
              <a:spcAft>
                <a:spcPts val="0"/>
              </a:spcAft>
              <a:defRPr/>
            </a:pPr>
            <a:r>
              <a:rPr lang="de-DE" sz="1600" b="1" dirty="0">
                <a:solidFill>
                  <a:srgbClr val="00B0F0"/>
                </a:solidFill>
                <a:latin typeface="Century Gothic" panose="020B0502020202020204" pitchFamily="34" charset="0"/>
              </a:rPr>
              <a:t>Darstellung von Einmaleffekten</a:t>
            </a:r>
          </a:p>
          <a:p>
            <a:pPr eaLnBrk="1" hangingPunct="1">
              <a:spcBef>
                <a:spcPts val="600"/>
              </a:spcBef>
              <a:spcAft>
                <a:spcPts val="0"/>
              </a:spcAft>
              <a:defRPr/>
            </a:pPr>
            <a:r>
              <a:rPr lang="de-DE" sz="1600" b="1" dirty="0">
                <a:latin typeface="Century Gothic" panose="020B0502020202020204" pitchFamily="34" charset="0"/>
              </a:rPr>
              <a:t>Liegen Sondereffekte </a:t>
            </a:r>
            <a:r>
              <a:rPr lang="de-DE" sz="1600" dirty="0">
                <a:latin typeface="Century Gothic" panose="020B0502020202020204" pitchFamily="34" charset="0"/>
              </a:rPr>
              <a:t>vor, so sind diese zu </a:t>
            </a:r>
            <a:r>
              <a:rPr lang="de-DE" sz="1600" b="1" dirty="0">
                <a:latin typeface="Century Gothic" panose="020B0502020202020204" pitchFamily="34" charset="0"/>
              </a:rPr>
              <a:t>eliminieren</a:t>
            </a:r>
            <a:r>
              <a:rPr lang="de-DE" sz="1600" dirty="0">
                <a:latin typeface="Century Gothic" panose="020B0502020202020204" pitchFamily="34" charset="0"/>
              </a:rPr>
              <a:t> (z. B. mit Hilfe einer </a:t>
            </a:r>
            <a:r>
              <a:rPr lang="de-DE" sz="1600">
                <a:latin typeface="Century Gothic" panose="020B0502020202020204" pitchFamily="34" charset="0"/>
              </a:rPr>
              <a:t>Überleitungsrechnung).</a:t>
            </a:r>
            <a:br>
              <a:rPr lang="de-DE" sz="1600">
                <a:latin typeface="Century Gothic" panose="020B0502020202020204" pitchFamily="34" charset="0"/>
              </a:rPr>
            </a:br>
            <a:r>
              <a:rPr lang="de-DE" sz="1600">
                <a:latin typeface="Century Gothic" panose="020B0502020202020204" pitchFamily="34" charset="0"/>
              </a:rPr>
              <a:t>Darüber </a:t>
            </a:r>
            <a:r>
              <a:rPr lang="de-DE" sz="1600" dirty="0">
                <a:latin typeface="Century Gothic" panose="020B0502020202020204" pitchFamily="34" charset="0"/>
              </a:rPr>
              <a:t>hinaus sind auch </a:t>
            </a:r>
            <a:r>
              <a:rPr lang="de-DE" sz="1600" b="1" dirty="0">
                <a:latin typeface="Century Gothic" panose="020B0502020202020204" pitchFamily="34" charset="0"/>
              </a:rPr>
              <a:t>andere wesentliche Erträge und Aufwendungen </a:t>
            </a:r>
            <a:r>
              <a:rPr lang="de-DE" sz="1600" dirty="0">
                <a:latin typeface="Century Gothic" panose="020B0502020202020204" pitchFamily="34" charset="0"/>
              </a:rPr>
              <a:t>darzustellen </a:t>
            </a:r>
            <a:r>
              <a:rPr lang="de-DE" sz="1600">
                <a:latin typeface="Century Gothic" panose="020B0502020202020204" pitchFamily="34" charset="0"/>
              </a:rPr>
              <a:t>und zu</a:t>
            </a:r>
            <a:br>
              <a:rPr lang="de-DE" sz="1600">
                <a:latin typeface="Century Gothic" panose="020B0502020202020204" pitchFamily="34" charset="0"/>
              </a:rPr>
            </a:br>
            <a:r>
              <a:rPr lang="de-DE" sz="1600">
                <a:latin typeface="Century Gothic" panose="020B0502020202020204" pitchFamily="34" charset="0"/>
              </a:rPr>
              <a:t>analysieren.</a:t>
            </a:r>
          </a:p>
          <a:p>
            <a:pPr eaLnBrk="1" hangingPunct="1">
              <a:spcBef>
                <a:spcPts val="600"/>
              </a:spcBef>
              <a:spcAft>
                <a:spcPts val="0"/>
              </a:spcAft>
              <a:defRPr/>
            </a:pPr>
            <a:endParaRPr lang="de-DE" sz="1600" dirty="0">
              <a:latin typeface="Century Gothic" panose="020B0502020202020204" pitchFamily="34" charset="0"/>
            </a:endParaRPr>
          </a:p>
          <a:p>
            <a:pPr eaLnBrk="1" hangingPunct="1">
              <a:spcBef>
                <a:spcPts val="600"/>
              </a:spcBef>
              <a:spcAft>
                <a:spcPts val="0"/>
              </a:spcAft>
              <a:defRPr/>
            </a:pPr>
            <a:r>
              <a:rPr lang="de-DE" sz="1600" b="1" dirty="0">
                <a:solidFill>
                  <a:srgbClr val="00B0F0"/>
                </a:solidFill>
                <a:latin typeface="Century Gothic" panose="020B0502020202020204" pitchFamily="34" charset="0"/>
              </a:rPr>
              <a:t>Angaben zum Auftragsbestand</a:t>
            </a:r>
          </a:p>
          <a:p>
            <a:pPr eaLnBrk="1" hangingPunct="1">
              <a:spcBef>
                <a:spcPts val="600"/>
              </a:spcBef>
              <a:spcAft>
                <a:spcPts val="0"/>
              </a:spcAft>
              <a:defRPr/>
            </a:pPr>
            <a:r>
              <a:rPr lang="de-DE" sz="1600" dirty="0">
                <a:latin typeface="Century Gothic" panose="020B0502020202020204" pitchFamily="34" charset="0"/>
              </a:rPr>
              <a:t>Sollte es für die Adressaten von Bedeutung sein, ist außerdem die</a:t>
            </a:r>
            <a:r>
              <a:rPr lang="de-DE" sz="1600" b="1" dirty="0">
                <a:latin typeface="Century Gothic" panose="020B0502020202020204" pitchFamily="34" charset="0"/>
              </a:rPr>
              <a:t> </a:t>
            </a:r>
            <a:r>
              <a:rPr lang="de-DE" sz="1600" b="1">
                <a:latin typeface="Century Gothic" panose="020B0502020202020204" pitchFamily="34" charset="0"/>
              </a:rPr>
              <a:t>Auftragslage </a:t>
            </a:r>
            <a:r>
              <a:rPr lang="de-DE" sz="1600">
                <a:latin typeface="Century Gothic" panose="020B0502020202020204" pitchFamily="34" charset="0"/>
              </a:rPr>
              <a:t>darzustellen</a:t>
            </a:r>
            <a:br>
              <a:rPr lang="de-DE" sz="1600">
                <a:latin typeface="Century Gothic" panose="020B0502020202020204" pitchFamily="34" charset="0"/>
              </a:rPr>
            </a:br>
            <a:r>
              <a:rPr lang="de-DE" sz="1600">
                <a:latin typeface="Century Gothic" panose="020B0502020202020204" pitchFamily="34" charset="0"/>
              </a:rPr>
              <a:t>und </a:t>
            </a:r>
            <a:r>
              <a:rPr lang="de-DE" sz="1600" dirty="0">
                <a:latin typeface="Century Gothic" panose="020B0502020202020204" pitchFamily="34" charset="0"/>
              </a:rPr>
              <a:t>zu analysieren.</a:t>
            </a:r>
          </a:p>
          <a:p>
            <a:pPr>
              <a:spcBef>
                <a:spcPts val="600"/>
              </a:spcBef>
              <a:spcAft>
                <a:spcPts val="0"/>
              </a:spcAft>
            </a:pPr>
            <a:endParaRPr lang="de-DE" sz="1400" b="1" dirty="0">
              <a:solidFill>
                <a:srgbClr val="FF0000"/>
              </a:solidFill>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1" name="Rectangle 2">
            <a:extLst>
              <a:ext uri="{FF2B5EF4-FFF2-40B4-BE49-F238E27FC236}">
                <a16:creationId xmlns:a16="http://schemas.microsoft.com/office/drawing/2014/main" id="{1D2B2EDC-7C9B-452E-81E9-B7FE4D797580}"/>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10.4.5.7 Ertragslage; Forts.</a:t>
            </a:r>
            <a:endParaRPr lang="de-DE" altLang="de-DE" sz="16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580740067"/>
      </p:ext>
    </p:extLst>
  </p:cSld>
  <p:clrMapOvr>
    <a:masterClrMapping/>
  </p:clrMapOvr>
  <p:transition spd="slow"/>
</p:sld>
</file>

<file path=ppt/slides/slide4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10.4.5.8 Finanzlage</a:t>
            </a:r>
          </a:p>
        </p:txBody>
      </p:sp>
      <p:sp>
        <p:nvSpPr>
          <p:cNvPr id="9" name="Textfeld 8">
            <a:extLst>
              <a:ext uri="{FF2B5EF4-FFF2-40B4-BE49-F238E27FC236}">
                <a16:creationId xmlns:a16="http://schemas.microsoft.com/office/drawing/2014/main" id="{03A1C7EB-B066-4681-A4CA-55DD5DABA9EC}"/>
              </a:ext>
            </a:extLst>
          </p:cNvPr>
          <p:cNvSpPr txBox="1"/>
          <p:nvPr/>
        </p:nvSpPr>
        <p:spPr>
          <a:xfrm>
            <a:off x="945928" y="1412776"/>
            <a:ext cx="10657582" cy="4703166"/>
          </a:xfrm>
          <a:prstGeom prst="rect">
            <a:avLst/>
          </a:prstGeom>
          <a:noFill/>
        </p:spPr>
        <p:txBody>
          <a:bodyPr tIns="144000" bIns="144000"/>
          <a:lstStyle/>
          <a:p>
            <a:pPr>
              <a:spcBef>
                <a:spcPts val="600"/>
              </a:spcBef>
              <a:spcAft>
                <a:spcPts val="0"/>
              </a:spcAft>
            </a:pPr>
            <a:r>
              <a:rPr lang="de-DE" sz="1600" dirty="0">
                <a:latin typeface="Century Gothic" panose="020B0502020202020204" pitchFamily="34" charset="0"/>
              </a:rPr>
              <a:t>Zur Darstellung und Analyse der Finanzlage grundsätzlich ist eine Berichterstattung über</a:t>
            </a:r>
          </a:p>
          <a:p>
            <a:pPr marL="28575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die Kapitalstruktur, </a:t>
            </a:r>
          </a:p>
          <a:p>
            <a:pPr marL="28575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die Investitionen und </a:t>
            </a:r>
          </a:p>
          <a:p>
            <a:pPr marL="28575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die Liquidität </a:t>
            </a:r>
          </a:p>
          <a:p>
            <a:pPr>
              <a:spcBef>
                <a:spcPts val="600"/>
              </a:spcBef>
              <a:spcAft>
                <a:spcPts val="600"/>
              </a:spcAft>
            </a:pPr>
            <a:r>
              <a:rPr lang="de-DE" sz="1600" dirty="0">
                <a:latin typeface="Century Gothic" panose="020B0502020202020204" pitchFamily="34" charset="0"/>
              </a:rPr>
              <a:t>vorgesehen. </a:t>
            </a:r>
          </a:p>
          <a:p>
            <a:pPr>
              <a:spcBef>
                <a:spcPts val="600"/>
              </a:spcBef>
              <a:spcAft>
                <a:spcPts val="0"/>
              </a:spcAft>
            </a:pPr>
            <a:r>
              <a:rPr lang="de-DE" sz="1600" b="1" dirty="0">
                <a:solidFill>
                  <a:srgbClr val="00B0F0"/>
                </a:solidFill>
                <a:latin typeface="Century Gothic" panose="020B0502020202020204" pitchFamily="34" charset="0"/>
              </a:rPr>
              <a:t>Analyse der Aufgliederung</a:t>
            </a:r>
          </a:p>
          <a:p>
            <a:pPr>
              <a:spcBef>
                <a:spcPts val="600"/>
              </a:spcBef>
              <a:spcAft>
                <a:spcPts val="0"/>
              </a:spcAft>
            </a:pPr>
            <a:r>
              <a:rPr lang="de-DE" sz="1600" dirty="0">
                <a:latin typeface="Century Gothic" panose="020B0502020202020204" pitchFamily="34" charset="0"/>
              </a:rPr>
              <a:t>Im Rahmen der Darstellung und Analyse der Kapitalstruktur ist insbesondere</a:t>
            </a:r>
          </a:p>
          <a:p>
            <a:pPr marL="28575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auf wesentliche Konditionen der Verbindlichkeiten,</a:t>
            </a:r>
          </a:p>
          <a:p>
            <a:pPr marL="28575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auf wesentliche Finanzierungsmaßnahmen und -vorhaben sowie</a:t>
            </a:r>
          </a:p>
          <a:p>
            <a:pPr marL="285750" indent="-285750">
              <a:spcBef>
                <a:spcPts val="600"/>
              </a:spcBef>
              <a:spcAft>
                <a:spcPts val="0"/>
              </a:spcAft>
              <a:buFont typeface="Arial" panose="020B0604020202020204" pitchFamily="34" charset="0"/>
              <a:buChar char="•"/>
            </a:pPr>
            <a:r>
              <a:rPr lang="de-DE" sz="1600" dirty="0">
                <a:latin typeface="Century Gothic" panose="020B0502020202020204" pitchFamily="34" charset="0"/>
              </a:rPr>
              <a:t>auf wesentliche außerbilanzielle Verpflichtungen</a:t>
            </a:r>
          </a:p>
          <a:p>
            <a:pPr>
              <a:spcBef>
                <a:spcPts val="600"/>
              </a:spcBef>
              <a:spcAft>
                <a:spcPts val="600"/>
              </a:spcAft>
            </a:pPr>
            <a:r>
              <a:rPr lang="de-DE" sz="1600" dirty="0">
                <a:latin typeface="Century Gothic" panose="020B0502020202020204" pitchFamily="34" charset="0"/>
              </a:rPr>
              <a:t>einzugehen. </a:t>
            </a:r>
          </a:p>
          <a:p>
            <a:pPr>
              <a:spcBef>
                <a:spcPts val="600"/>
              </a:spcBef>
              <a:spcAft>
                <a:spcPts val="0"/>
              </a:spcAft>
            </a:pPr>
            <a:r>
              <a:rPr lang="de-DE" sz="1600" b="1" dirty="0">
                <a:solidFill>
                  <a:srgbClr val="00B0F0"/>
                </a:solidFill>
                <a:latin typeface="Century Gothic" panose="020B0502020202020204" pitchFamily="34" charset="0"/>
              </a:rPr>
              <a:t>Die Investitionen</a:t>
            </a:r>
          </a:p>
          <a:p>
            <a:pPr>
              <a:spcBef>
                <a:spcPts val="600"/>
              </a:spcBef>
              <a:spcAft>
                <a:spcPts val="0"/>
              </a:spcAft>
            </a:pPr>
            <a:r>
              <a:rPr lang="de-DE" sz="1600" dirty="0">
                <a:latin typeface="Century Gothic" panose="020B0502020202020204" pitchFamily="34" charset="0"/>
              </a:rPr>
              <a:t>Im Rahmen der Darstellung und Analyse der Finanzlage sind auch die </a:t>
            </a:r>
            <a:r>
              <a:rPr lang="de-DE" sz="1600" b="1">
                <a:latin typeface="Century Gothic" panose="020B0502020202020204" pitchFamily="34" charset="0"/>
              </a:rPr>
              <a:t>wesentlichen Investitionen</a:t>
            </a:r>
            <a:br>
              <a:rPr lang="de-DE" sz="1600" b="1">
                <a:latin typeface="Century Gothic" panose="020B0502020202020204" pitchFamily="34" charset="0"/>
              </a:rPr>
            </a:br>
            <a:r>
              <a:rPr lang="de-DE" sz="1600">
                <a:latin typeface="Century Gothic" panose="020B0502020202020204" pitchFamily="34" charset="0"/>
              </a:rPr>
              <a:t>des </a:t>
            </a:r>
            <a:r>
              <a:rPr lang="de-DE" sz="1600" dirty="0">
                <a:latin typeface="Century Gothic" panose="020B0502020202020204" pitchFamily="34" charset="0"/>
              </a:rPr>
              <a:t>Geschäftsjahres anzugeben.</a:t>
            </a:r>
            <a:endParaRPr lang="de-DE" sz="1600" b="1" dirty="0">
              <a:solidFill>
                <a:srgbClr val="00B0F0"/>
              </a:solidFill>
              <a:latin typeface="Century Gothic" panose="020B0502020202020204" pitchFamily="34" charset="0"/>
            </a:endParaRPr>
          </a:p>
          <a:p>
            <a:pPr>
              <a:spcBef>
                <a:spcPts val="600"/>
              </a:spcBef>
              <a:spcAft>
                <a:spcPts val="0"/>
              </a:spcAft>
            </a:pPr>
            <a:endParaRPr lang="de-DE" sz="1600" dirty="0">
              <a:latin typeface="Century Gothic" panose="020B0502020202020204" pitchFamily="34" charset="0"/>
            </a:endParaRPr>
          </a:p>
          <a:p>
            <a:pPr>
              <a:spcBef>
                <a:spcPts val="600"/>
              </a:spcBef>
              <a:spcAft>
                <a:spcPts val="0"/>
              </a:spcAft>
            </a:pPr>
            <a:endParaRPr lang="de-DE" sz="1600" dirty="0">
              <a:latin typeface="Century Gothic" panose="020B0502020202020204" pitchFamily="34" charset="0"/>
            </a:endParaRPr>
          </a:p>
          <a:p>
            <a:pPr>
              <a:spcBef>
                <a:spcPts val="600"/>
              </a:spcBef>
              <a:spcAft>
                <a:spcPts val="0"/>
              </a:spcAft>
            </a:pPr>
            <a:endParaRPr lang="de-DE" sz="1400" b="1" dirty="0">
              <a:solidFill>
                <a:srgbClr val="FF0000"/>
              </a:solidFill>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229125322"/>
      </p:ext>
    </p:extLst>
  </p:cSld>
  <p:clrMapOvr>
    <a:masterClrMapping/>
  </p:clrMapOvr>
  <p:transition spd="slow"/>
</p:sld>
</file>

<file path=ppt/slides/slide4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03A1C7EB-B066-4681-A4CA-55DD5DABA9EC}"/>
              </a:ext>
            </a:extLst>
          </p:cNvPr>
          <p:cNvSpPr txBox="1"/>
          <p:nvPr/>
        </p:nvSpPr>
        <p:spPr>
          <a:xfrm>
            <a:off x="945928" y="1340768"/>
            <a:ext cx="10657582" cy="2765573"/>
          </a:xfrm>
          <a:prstGeom prst="rect">
            <a:avLst/>
          </a:prstGeom>
          <a:noFill/>
        </p:spPr>
        <p:txBody>
          <a:bodyPr tIns="144000" bIns="144000"/>
          <a:lstStyle/>
          <a:p>
            <a:pPr>
              <a:spcBef>
                <a:spcPts val="600"/>
              </a:spcBef>
              <a:spcAft>
                <a:spcPts val="600"/>
              </a:spcAft>
            </a:pPr>
            <a:r>
              <a:rPr lang="de-DE" sz="1600" dirty="0">
                <a:latin typeface="Century Gothic" panose="020B0502020202020204" pitchFamily="34" charset="0"/>
              </a:rPr>
              <a:t>Dazu gehört auch die </a:t>
            </a:r>
            <a:r>
              <a:rPr lang="de-DE" sz="1600" b="1" dirty="0">
                <a:latin typeface="Century Gothic" panose="020B0502020202020204" pitchFamily="34" charset="0"/>
              </a:rPr>
              <a:t>Fortführung und der Abschluss bedeutender </a:t>
            </a:r>
            <a:r>
              <a:rPr lang="de-DE" sz="1600" b="1">
                <a:latin typeface="Century Gothic" panose="020B0502020202020204" pitchFamily="34" charset="0"/>
              </a:rPr>
              <a:t>Investitionsvorhaben.</a:t>
            </a:r>
            <a:br>
              <a:rPr lang="de-DE" sz="1600" b="1">
                <a:latin typeface="Century Gothic" panose="020B0502020202020204" pitchFamily="34" charset="0"/>
              </a:rPr>
            </a:br>
            <a:r>
              <a:rPr lang="de-DE" sz="1600">
                <a:latin typeface="Century Gothic" panose="020B0502020202020204" pitchFamily="34" charset="0"/>
              </a:rPr>
              <a:t>Diese </a:t>
            </a:r>
            <a:r>
              <a:rPr lang="de-DE" sz="1600" dirty="0">
                <a:latin typeface="Century Gothic" panose="020B0502020202020204" pitchFamily="34" charset="0"/>
              </a:rPr>
              <a:t>sind hinsichtlich ihres Umfangs und ihres </a:t>
            </a:r>
            <a:r>
              <a:rPr lang="de-DE" sz="1600" b="1" dirty="0">
                <a:latin typeface="Century Gothic" panose="020B0502020202020204" pitchFamily="34" charset="0"/>
              </a:rPr>
              <a:t>Zwecks</a:t>
            </a:r>
            <a:r>
              <a:rPr lang="de-DE" sz="1600" dirty="0">
                <a:latin typeface="Century Gothic" panose="020B0502020202020204" pitchFamily="34" charset="0"/>
              </a:rPr>
              <a:t> </a:t>
            </a:r>
            <a:r>
              <a:rPr lang="de-DE" sz="1600">
                <a:latin typeface="Century Gothic" panose="020B0502020202020204" pitchFamily="34" charset="0"/>
              </a:rPr>
              <a:t>darzustellen. Darzustellen ist schließlich</a:t>
            </a:r>
            <a:br>
              <a:rPr lang="de-DE" sz="1600">
                <a:latin typeface="Century Gothic" panose="020B0502020202020204" pitchFamily="34" charset="0"/>
              </a:rPr>
            </a:br>
            <a:r>
              <a:rPr lang="de-DE" sz="1600">
                <a:latin typeface="Century Gothic" panose="020B0502020202020204" pitchFamily="34" charset="0"/>
              </a:rPr>
              <a:t>auch </a:t>
            </a:r>
            <a:r>
              <a:rPr lang="de-DE" sz="1600" dirty="0">
                <a:latin typeface="Century Gothic" panose="020B0502020202020204" pitchFamily="34" charset="0"/>
              </a:rPr>
              <a:t>der Umfang wesentlicher Investitionsverpflichtungen und deren geplante Finanzierung.</a:t>
            </a:r>
          </a:p>
          <a:p>
            <a:pPr>
              <a:spcBef>
                <a:spcPts val="600"/>
              </a:spcBef>
              <a:spcAft>
                <a:spcPts val="0"/>
              </a:spcAft>
            </a:pPr>
            <a:r>
              <a:rPr lang="de-DE" sz="1600" b="1" dirty="0">
                <a:solidFill>
                  <a:srgbClr val="00B0F0"/>
                </a:solidFill>
                <a:latin typeface="Century Gothic" panose="020B0502020202020204" pitchFamily="34" charset="0"/>
              </a:rPr>
              <a:t>Die Liquidität</a:t>
            </a:r>
          </a:p>
          <a:p>
            <a:pPr>
              <a:spcBef>
                <a:spcPts val="600"/>
              </a:spcBef>
              <a:spcAft>
                <a:spcPts val="600"/>
              </a:spcAft>
            </a:pPr>
            <a:r>
              <a:rPr lang="de-DE" sz="1600" dirty="0">
                <a:latin typeface="Century Gothic" panose="020B0502020202020204" pitchFamily="34" charset="0"/>
              </a:rPr>
              <a:t>Die Darstellung und Analyse der Liquidität umfasst vor allem die Fähigkeit der Gesellschaft, ihren Zahlungsverpflichtungen nachzukommen. Wenn dies möglich ist, sollte </a:t>
            </a:r>
            <a:r>
              <a:rPr lang="de-DE" sz="1600">
                <a:latin typeface="Century Gothic" panose="020B0502020202020204" pitchFamily="34" charset="0"/>
              </a:rPr>
              <a:t>die Liquiditätsanalyse</a:t>
            </a:r>
            <a:br>
              <a:rPr lang="de-DE" sz="1600">
                <a:latin typeface="Century Gothic" panose="020B0502020202020204" pitchFamily="34" charset="0"/>
              </a:rPr>
            </a:br>
            <a:r>
              <a:rPr lang="de-DE" sz="1600">
                <a:latin typeface="Century Gothic" panose="020B0502020202020204" pitchFamily="34" charset="0"/>
              </a:rPr>
              <a:t>anhand </a:t>
            </a:r>
            <a:r>
              <a:rPr lang="de-DE" sz="1600" dirty="0">
                <a:latin typeface="Century Gothic" panose="020B0502020202020204" pitchFamily="34" charset="0"/>
              </a:rPr>
              <a:t>einer Kapitalflussrechnung erfolgen.</a:t>
            </a:r>
          </a:p>
          <a:p>
            <a:pPr>
              <a:spcBef>
                <a:spcPts val="600"/>
              </a:spcBef>
              <a:spcAft>
                <a:spcPts val="0"/>
              </a:spcAft>
            </a:pPr>
            <a:r>
              <a:rPr lang="de-DE" sz="1600" b="1" dirty="0">
                <a:solidFill>
                  <a:srgbClr val="00B0F0"/>
                </a:solidFill>
                <a:latin typeface="Century Gothic" panose="020B0502020202020204" pitchFamily="34" charset="0"/>
              </a:rPr>
              <a:t>Die Investitionen</a:t>
            </a:r>
          </a:p>
          <a:p>
            <a:pPr>
              <a:spcBef>
                <a:spcPts val="600"/>
              </a:spcBef>
              <a:spcAft>
                <a:spcPts val="0"/>
              </a:spcAft>
            </a:pPr>
            <a:r>
              <a:rPr lang="de-DE" sz="1600" dirty="0">
                <a:latin typeface="Century Gothic" panose="020B0502020202020204" pitchFamily="34" charset="0"/>
              </a:rPr>
              <a:t>Im Rahmen der Darstellung und Analyse der Finanzlage sind auch die </a:t>
            </a:r>
            <a:r>
              <a:rPr lang="de-DE" sz="1600" b="1">
                <a:latin typeface="Century Gothic" panose="020B0502020202020204" pitchFamily="34" charset="0"/>
              </a:rPr>
              <a:t>wesentlichen Investitionen</a:t>
            </a:r>
            <a:br>
              <a:rPr lang="de-DE" sz="1600" b="1">
                <a:latin typeface="Century Gothic" panose="020B0502020202020204" pitchFamily="34" charset="0"/>
              </a:rPr>
            </a:br>
            <a:r>
              <a:rPr lang="de-DE" sz="1600">
                <a:latin typeface="Century Gothic" panose="020B0502020202020204" pitchFamily="34" charset="0"/>
              </a:rPr>
              <a:t>des </a:t>
            </a:r>
            <a:r>
              <a:rPr lang="de-DE" sz="1600" dirty="0">
                <a:latin typeface="Century Gothic" panose="020B0502020202020204" pitchFamily="34" charset="0"/>
              </a:rPr>
              <a:t>Geschäftsjahres anzugeben.</a:t>
            </a:r>
          </a:p>
          <a:p>
            <a:pPr>
              <a:spcBef>
                <a:spcPts val="600"/>
              </a:spcBef>
              <a:spcAft>
                <a:spcPts val="0"/>
              </a:spcAft>
            </a:pPr>
            <a:endParaRPr lang="de-DE" sz="1600" dirty="0">
              <a:latin typeface="Century Gothic" panose="020B0502020202020204" pitchFamily="34" charset="0"/>
            </a:endParaRPr>
          </a:p>
          <a:p>
            <a:pPr>
              <a:spcBef>
                <a:spcPts val="600"/>
              </a:spcBef>
              <a:spcAft>
                <a:spcPts val="0"/>
              </a:spcAft>
            </a:pPr>
            <a:endParaRPr lang="de-DE" sz="1400" b="1" dirty="0">
              <a:solidFill>
                <a:srgbClr val="FF0000"/>
              </a:solidFill>
              <a:latin typeface="Century Gothic" panose="020B0502020202020204" pitchFamily="34" charset="0"/>
            </a:endParaRP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3" name="Rectangle 2">
            <a:extLst>
              <a:ext uri="{FF2B5EF4-FFF2-40B4-BE49-F238E27FC236}">
                <a16:creationId xmlns:a16="http://schemas.microsoft.com/office/drawing/2014/main" id="{98227485-D213-4A64-9E30-49F8BD17EF67}"/>
              </a:ext>
            </a:extLst>
          </p:cNvPr>
          <p:cNvSpPr txBox="1">
            <a:spLocks/>
          </p:cNvSpPr>
          <p:nvPr/>
        </p:nvSpPr>
        <p:spPr bwMode="auto">
          <a:xfrm>
            <a:off x="1046146"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10.4.5.8 Finanzlage; Forts.</a:t>
            </a:r>
            <a:endParaRPr lang="de-DE" altLang="de-DE" sz="160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691629650"/>
      </p:ext>
    </p:extLst>
  </p:cSld>
  <p:clrMapOvr>
    <a:masterClrMapping/>
  </p:clrMapOvr>
  <p:transition spd="slow"/>
</p:sld>
</file>

<file path=ppt/slides/slide4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1" name="Rectangle 2">
            <a:extLst>
              <a:ext uri="{FF2B5EF4-FFF2-40B4-BE49-F238E27FC236}">
                <a16:creationId xmlns:a16="http://schemas.microsoft.com/office/drawing/2014/main" id="{04D817AD-64CE-41FB-8D08-89AF835FDAC3}"/>
              </a:ext>
            </a:extLst>
          </p:cNvPr>
          <p:cNvSpPr txBox="1">
            <a:spLocks/>
          </p:cNvSpPr>
          <p:nvPr/>
        </p:nvSpPr>
        <p:spPr bwMode="auto">
          <a:xfrm>
            <a:off x="1034732"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10.4.5.9 Die Vermögenslage</a:t>
            </a:r>
          </a:p>
        </p:txBody>
      </p:sp>
      <p:sp>
        <p:nvSpPr>
          <p:cNvPr id="12" name="Textfeld 11">
            <a:extLst>
              <a:ext uri="{FF2B5EF4-FFF2-40B4-BE49-F238E27FC236}">
                <a16:creationId xmlns:a16="http://schemas.microsoft.com/office/drawing/2014/main" id="{11D781A1-8128-4AEB-A104-4874A8A4A396}"/>
              </a:ext>
            </a:extLst>
          </p:cNvPr>
          <p:cNvSpPr txBox="1"/>
          <p:nvPr/>
        </p:nvSpPr>
        <p:spPr>
          <a:xfrm>
            <a:off x="965782" y="1322720"/>
            <a:ext cx="10657582" cy="1611368"/>
          </a:xfrm>
          <a:prstGeom prst="rect">
            <a:avLst/>
          </a:prstGeom>
          <a:noFill/>
        </p:spPr>
        <p:txBody>
          <a:bodyPr tIns="144000" bIns="144000"/>
          <a:lstStyle/>
          <a:p>
            <a:pPr>
              <a:spcBef>
                <a:spcPts val="600"/>
              </a:spcBef>
              <a:spcAft>
                <a:spcPts val="0"/>
              </a:spcAft>
            </a:pPr>
            <a:r>
              <a:rPr lang="de-DE" sz="1600" dirty="0">
                <a:latin typeface="Century Gothic" panose="020B0502020202020204" pitchFamily="34" charset="0"/>
              </a:rPr>
              <a:t>Im Rahmen der Darstellung und Analyse der </a:t>
            </a:r>
            <a:r>
              <a:rPr lang="de-DE" sz="1600" b="1" dirty="0">
                <a:latin typeface="Century Gothic" panose="020B0502020202020204" pitchFamily="34" charset="0"/>
              </a:rPr>
              <a:t>Vermögenslage</a:t>
            </a:r>
            <a:r>
              <a:rPr lang="de-DE" sz="1600" dirty="0">
                <a:latin typeface="Century Gothic" panose="020B0502020202020204" pitchFamily="34" charset="0"/>
              </a:rPr>
              <a:t> des Unternehmens ist </a:t>
            </a:r>
            <a:r>
              <a:rPr lang="de-DE" sz="1600">
                <a:latin typeface="Century Gothic" panose="020B0502020202020204" pitchFamily="34" charset="0"/>
              </a:rPr>
              <a:t>zum einen</a:t>
            </a:r>
            <a:br>
              <a:rPr lang="de-DE" sz="1600">
                <a:latin typeface="Century Gothic" panose="020B0502020202020204" pitchFamily="34" charset="0"/>
              </a:rPr>
            </a:br>
            <a:r>
              <a:rPr lang="de-DE" sz="1600">
                <a:latin typeface="Century Gothic" panose="020B0502020202020204" pitchFamily="34" charset="0"/>
              </a:rPr>
              <a:t>eine </a:t>
            </a:r>
            <a:r>
              <a:rPr lang="de-DE" sz="1600" dirty="0">
                <a:latin typeface="Century Gothic" panose="020B0502020202020204" pitchFamily="34" charset="0"/>
              </a:rPr>
              <a:t>Analyse der wesentlichen Veränderungen des </a:t>
            </a:r>
            <a:r>
              <a:rPr lang="de-DE" sz="1600" b="1" dirty="0">
                <a:latin typeface="Century Gothic" panose="020B0502020202020204" pitchFamily="34" charset="0"/>
              </a:rPr>
              <a:t>Vermögens</a:t>
            </a:r>
            <a:r>
              <a:rPr lang="de-DE" sz="1600" dirty="0">
                <a:latin typeface="Century Gothic" panose="020B0502020202020204" pitchFamily="34" charset="0"/>
              </a:rPr>
              <a:t> vorzunehmen. Dabei sind die </a:t>
            </a:r>
            <a:r>
              <a:rPr lang="de-DE" sz="1600" b="1" dirty="0">
                <a:latin typeface="Century Gothic" panose="020B0502020202020204" pitchFamily="34" charset="0"/>
              </a:rPr>
              <a:t>wesentlichen Erhöhungen oder Minderungen </a:t>
            </a:r>
            <a:r>
              <a:rPr lang="de-DE" sz="1600" dirty="0">
                <a:latin typeface="Century Gothic" panose="020B0502020202020204" pitchFamily="34" charset="0"/>
              </a:rPr>
              <a:t>anzugeben und ihrer </a:t>
            </a:r>
            <a:r>
              <a:rPr lang="de-DE" sz="1600">
                <a:latin typeface="Century Gothic" panose="020B0502020202020204" pitchFamily="34" charset="0"/>
              </a:rPr>
              <a:t>Ursachen insbesondere</a:t>
            </a:r>
            <a:br>
              <a:rPr lang="de-DE" sz="1600">
                <a:latin typeface="Century Gothic" panose="020B0502020202020204" pitchFamily="34" charset="0"/>
              </a:rPr>
            </a:br>
            <a:r>
              <a:rPr lang="de-DE" sz="1600">
                <a:latin typeface="Century Gothic" panose="020B0502020202020204" pitchFamily="34" charset="0"/>
              </a:rPr>
              <a:t>durch </a:t>
            </a:r>
            <a:r>
              <a:rPr lang="de-DE" sz="1600" dirty="0">
                <a:latin typeface="Century Gothic" panose="020B0502020202020204" pitchFamily="34" charset="0"/>
              </a:rPr>
              <a:t>Informationen zu erläutern, die nicht direkt aus dem Jahresabschluss ersichtlich </a:t>
            </a:r>
            <a:r>
              <a:rPr lang="de-DE" sz="1600">
                <a:latin typeface="Century Gothic" panose="020B0502020202020204" pitchFamily="34" charset="0"/>
              </a:rPr>
              <a:t>sind.</a:t>
            </a:r>
            <a:br>
              <a:rPr lang="de-DE" sz="1600">
                <a:latin typeface="Century Gothic" panose="020B0502020202020204" pitchFamily="34" charset="0"/>
              </a:rPr>
            </a:br>
            <a:r>
              <a:rPr lang="de-DE" sz="1600">
                <a:latin typeface="Century Gothic" panose="020B0502020202020204" pitchFamily="34" charset="0"/>
              </a:rPr>
              <a:t>Das </a:t>
            </a:r>
            <a:r>
              <a:rPr lang="de-DE" sz="1600" dirty="0">
                <a:latin typeface="Century Gothic" panose="020B0502020202020204" pitchFamily="34" charset="0"/>
              </a:rPr>
              <a:t>wäre beispielsweise die Veränderung von nicht bilanziertem </a:t>
            </a:r>
            <a:r>
              <a:rPr lang="de-DE" sz="1600">
                <a:latin typeface="Century Gothic" panose="020B0502020202020204" pitchFamily="34" charset="0"/>
              </a:rPr>
              <a:t>Vermögen.</a:t>
            </a:r>
          </a:p>
          <a:p>
            <a:pPr>
              <a:spcBef>
                <a:spcPts val="600"/>
              </a:spcBef>
              <a:spcAft>
                <a:spcPts val="0"/>
              </a:spcAft>
            </a:pPr>
            <a:endParaRPr lang="de-DE" sz="1600" dirty="0">
              <a:latin typeface="Century Gothic" panose="020B0502020202020204" pitchFamily="34" charset="0"/>
            </a:endParaRPr>
          </a:p>
          <a:p>
            <a:pPr>
              <a:spcBef>
                <a:spcPts val="600"/>
              </a:spcBef>
              <a:spcAft>
                <a:spcPts val="0"/>
              </a:spcAft>
            </a:pPr>
            <a:r>
              <a:rPr lang="de-DE" sz="1600" dirty="0">
                <a:latin typeface="Century Gothic" panose="020B0502020202020204" pitchFamily="34" charset="0"/>
              </a:rPr>
              <a:t>Zum anderen umfasst die </a:t>
            </a:r>
            <a:r>
              <a:rPr lang="de-DE" sz="1600" dirty="0" err="1">
                <a:latin typeface="Century Gothic" panose="020B0502020202020204" pitchFamily="34" charset="0"/>
              </a:rPr>
              <a:t>Angabepflicht</a:t>
            </a:r>
            <a:r>
              <a:rPr lang="de-DE" sz="1600" dirty="0">
                <a:latin typeface="Century Gothic" panose="020B0502020202020204" pitchFamily="34" charset="0"/>
              </a:rPr>
              <a:t> auch </a:t>
            </a:r>
            <a:r>
              <a:rPr lang="de-DE" sz="1600" b="1" dirty="0">
                <a:latin typeface="Century Gothic" panose="020B0502020202020204" pitchFamily="34" charset="0"/>
              </a:rPr>
              <a:t>Schulden, soweit hierüber nicht </a:t>
            </a:r>
            <a:r>
              <a:rPr lang="de-DE" sz="1600" b="1" err="1">
                <a:latin typeface="Century Gothic" panose="020B0502020202020204" pitchFamily="34" charset="0"/>
              </a:rPr>
              <a:t>i</a:t>
            </a:r>
            <a:r>
              <a:rPr lang="de-DE" sz="1600" b="1">
                <a:latin typeface="Century Gothic" panose="020B0502020202020204" pitchFamily="34" charset="0"/>
              </a:rPr>
              <a:t>. R. d. Finanzlage</a:t>
            </a:r>
            <a:br>
              <a:rPr lang="de-DE" sz="1600" b="1">
                <a:latin typeface="Century Gothic" panose="020B0502020202020204" pitchFamily="34" charset="0"/>
              </a:rPr>
            </a:br>
            <a:r>
              <a:rPr lang="de-DE" sz="1600" b="1">
                <a:latin typeface="Century Gothic" panose="020B0502020202020204" pitchFamily="34" charset="0"/>
              </a:rPr>
              <a:t>zu </a:t>
            </a:r>
            <a:r>
              <a:rPr lang="de-DE" sz="1600" b="1" dirty="0">
                <a:latin typeface="Century Gothic" panose="020B0502020202020204" pitchFamily="34" charset="0"/>
              </a:rPr>
              <a:t>berichten </a:t>
            </a:r>
            <a:r>
              <a:rPr lang="de-DE" sz="1600" dirty="0">
                <a:latin typeface="Century Gothic" panose="020B0502020202020204" pitchFamily="34" charset="0"/>
              </a:rPr>
              <a:t>ist, wie </a:t>
            </a:r>
            <a:r>
              <a:rPr lang="de-DE" sz="1600">
                <a:latin typeface="Century Gothic" panose="020B0502020202020204" pitchFamily="34" charset="0"/>
              </a:rPr>
              <a:t>zum Beispiel </a:t>
            </a:r>
            <a:r>
              <a:rPr lang="de-DE" sz="1600" dirty="0">
                <a:latin typeface="Century Gothic" panose="020B0502020202020204" pitchFamily="34" charset="0"/>
              </a:rPr>
              <a:t>die Veränderung von Rückstellungen.</a:t>
            </a:r>
          </a:p>
        </p:txBody>
      </p:sp>
    </p:spTree>
    <p:extLst>
      <p:ext uri="{BB962C8B-B14F-4D97-AF65-F5344CB8AC3E}">
        <p14:creationId xmlns:p14="http://schemas.microsoft.com/office/powerpoint/2010/main" val="690227892"/>
      </p:ext>
    </p:extLst>
  </p:cSld>
  <p:clrMapOvr>
    <a:masterClrMapping/>
  </p:clrMapOvr>
  <p:transition spd="slow"/>
</p:sld>
</file>

<file path=ppt/slides/slide4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7442" name="Rectangle 2">
            <a:extLst>
              <a:ext uri="{FF2B5EF4-FFF2-40B4-BE49-F238E27FC236}">
                <a16:creationId xmlns:a16="http://schemas.microsoft.com/office/drawing/2014/main" id="{D7653DFA-03A1-45E2-AAFB-37890FD61C42}"/>
              </a:ext>
            </a:extLst>
          </p:cNvPr>
          <p:cNvSpPr txBox="1">
            <a:spLocks/>
          </p:cNvSpPr>
          <p:nvPr/>
        </p:nvSpPr>
        <p:spPr bwMode="auto">
          <a:xfrm>
            <a:off x="1055290" y="105251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10.4.5.10 </a:t>
            </a:r>
            <a:r>
              <a:rPr lang="de-DE" altLang="de-DE" sz="1600" dirty="0">
                <a:solidFill>
                  <a:srgbClr val="00B0F0"/>
                </a:solidFill>
                <a:latin typeface="Century Gothic" panose="020B0502020202020204" pitchFamily="34" charset="0"/>
              </a:rPr>
              <a:t>Prüfbare „Lageberichtsfremde Angaben“</a:t>
            </a:r>
          </a:p>
        </p:txBody>
      </p:sp>
      <p:sp>
        <p:nvSpPr>
          <p:cNvPr id="7" name="Abgerundetes Rechteck 6">
            <a:extLst>
              <a:ext uri="{FF2B5EF4-FFF2-40B4-BE49-F238E27FC236}">
                <a16:creationId xmlns:a16="http://schemas.microsoft.com/office/drawing/2014/main" id="{E196A971-DCD9-4006-87B5-E7437FC34F25}"/>
              </a:ext>
            </a:extLst>
          </p:cNvPr>
          <p:cNvSpPr/>
          <p:nvPr/>
        </p:nvSpPr>
        <p:spPr>
          <a:xfrm>
            <a:off x="1063440" y="1995488"/>
            <a:ext cx="4175125" cy="119538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Identifikation:</a:t>
            </a:r>
          </a:p>
          <a:p>
            <a:pPr algn="ctr" eaLnBrk="1" hangingPunct="1">
              <a:defRPr/>
            </a:pPr>
            <a:r>
              <a:rPr lang="de-DE" sz="1400" b="1" dirty="0">
                <a:solidFill>
                  <a:srgbClr val="000000"/>
                </a:solidFill>
                <a:latin typeface="Century Gothic" panose="020B0502020202020204" pitchFamily="34" charset="0"/>
              </a:rPr>
              <a:t>Sind die Angaben eindeutig abgegrenzt?</a:t>
            </a:r>
          </a:p>
          <a:p>
            <a:pPr algn="ctr" eaLnBrk="1" hangingPunct="1">
              <a:defRPr/>
            </a:pPr>
            <a:r>
              <a:rPr lang="de-DE" sz="1400" b="1" dirty="0">
                <a:solidFill>
                  <a:srgbClr val="000000"/>
                </a:solidFill>
                <a:latin typeface="Century Gothic" panose="020B0502020202020204" pitchFamily="34" charset="0"/>
              </a:rPr>
              <a:t>(z. B. gesonderter Absatz oder Fußnote)</a:t>
            </a:r>
          </a:p>
        </p:txBody>
      </p:sp>
      <p:sp>
        <p:nvSpPr>
          <p:cNvPr id="8" name="Abgerundetes Rechteck 7">
            <a:extLst>
              <a:ext uri="{FF2B5EF4-FFF2-40B4-BE49-F238E27FC236}">
                <a16:creationId xmlns:a16="http://schemas.microsoft.com/office/drawing/2014/main" id="{9178F6B6-D054-46CF-BC55-20C7CB38FBAA}"/>
              </a:ext>
            </a:extLst>
          </p:cNvPr>
          <p:cNvSpPr/>
          <p:nvPr/>
        </p:nvSpPr>
        <p:spPr>
          <a:xfrm>
            <a:off x="6249802" y="1978025"/>
            <a:ext cx="4175125" cy="159067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Keine Einbeziehung in die inhaltliche Prüfung, aber Anwendung des ISA 720 (</a:t>
            </a:r>
            <a:r>
              <a:rPr lang="de-DE" sz="1400" b="1" dirty="0" err="1">
                <a:solidFill>
                  <a:srgbClr val="000000"/>
                </a:solidFill>
                <a:latin typeface="Century Gothic" panose="020B0502020202020204" pitchFamily="34" charset="0"/>
              </a:rPr>
              <a:t>Revised</a:t>
            </a:r>
            <a:r>
              <a:rPr lang="de-DE" sz="1400" b="1" dirty="0">
                <a:solidFill>
                  <a:srgbClr val="000000"/>
                </a:solidFill>
                <a:latin typeface="Century Gothic" panose="020B0502020202020204" pitchFamily="34" charset="0"/>
              </a:rPr>
              <a:t>) (Entwurf-DE) und ggf. Information über die Nichtprüfung im Bestätigungsvermerk</a:t>
            </a:r>
          </a:p>
        </p:txBody>
      </p:sp>
      <p:sp>
        <p:nvSpPr>
          <p:cNvPr id="11" name="Abgerundetes Rechteck 10">
            <a:extLst>
              <a:ext uri="{FF2B5EF4-FFF2-40B4-BE49-F238E27FC236}">
                <a16:creationId xmlns:a16="http://schemas.microsoft.com/office/drawing/2014/main" id="{3B6DDFA5-06D8-411A-B66A-A892EFEF8AAE}"/>
              </a:ext>
            </a:extLst>
          </p:cNvPr>
          <p:cNvSpPr/>
          <p:nvPr/>
        </p:nvSpPr>
        <p:spPr>
          <a:xfrm>
            <a:off x="1063440" y="3622675"/>
            <a:ext cx="4175125" cy="9144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Einbeziehung in die inhaltliche Prüfung vom Auftraggeber gewünscht?</a:t>
            </a:r>
          </a:p>
        </p:txBody>
      </p:sp>
      <p:sp>
        <p:nvSpPr>
          <p:cNvPr id="12" name="Abgerundetes Rechteck 11">
            <a:extLst>
              <a:ext uri="{FF2B5EF4-FFF2-40B4-BE49-F238E27FC236}">
                <a16:creationId xmlns:a16="http://schemas.microsoft.com/office/drawing/2014/main" id="{BFAB5F4F-A972-45F4-981C-E532D5EB6FCF}"/>
              </a:ext>
            </a:extLst>
          </p:cNvPr>
          <p:cNvSpPr/>
          <p:nvPr/>
        </p:nvSpPr>
        <p:spPr>
          <a:xfrm>
            <a:off x="5168715" y="2101850"/>
            <a:ext cx="1277937"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de-DE" sz="1400" b="1" dirty="0">
                <a:solidFill>
                  <a:srgbClr val="000000"/>
                </a:solidFill>
                <a:latin typeface="Century Gothic" panose="020B0502020202020204" pitchFamily="34" charset="0"/>
              </a:rPr>
              <a:t>ja</a:t>
            </a:r>
          </a:p>
        </p:txBody>
      </p:sp>
      <p:sp>
        <p:nvSpPr>
          <p:cNvPr id="13" name="Abgerundetes Rechteck 12">
            <a:extLst>
              <a:ext uri="{FF2B5EF4-FFF2-40B4-BE49-F238E27FC236}">
                <a16:creationId xmlns:a16="http://schemas.microsoft.com/office/drawing/2014/main" id="{05F74424-676E-4917-B6C0-258B5AD2E001}"/>
              </a:ext>
            </a:extLst>
          </p:cNvPr>
          <p:cNvSpPr/>
          <p:nvPr/>
        </p:nvSpPr>
        <p:spPr>
          <a:xfrm>
            <a:off x="2431865" y="3190875"/>
            <a:ext cx="1068387" cy="431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400" b="1" dirty="0">
                <a:solidFill>
                  <a:srgbClr val="000000"/>
                </a:solidFill>
                <a:latin typeface="Century Gothic" panose="020B0502020202020204" pitchFamily="34" charset="0"/>
              </a:rPr>
              <a:t>nein</a:t>
            </a:r>
          </a:p>
        </p:txBody>
      </p:sp>
      <p:sp>
        <p:nvSpPr>
          <p:cNvPr id="14" name="Abgerundetes Rechteck 13">
            <a:extLst>
              <a:ext uri="{FF2B5EF4-FFF2-40B4-BE49-F238E27FC236}">
                <a16:creationId xmlns:a16="http://schemas.microsoft.com/office/drawing/2014/main" id="{6BEAE3F8-B1AF-4A7C-9A98-4E149BB8E958}"/>
              </a:ext>
            </a:extLst>
          </p:cNvPr>
          <p:cNvSpPr/>
          <p:nvPr/>
        </p:nvSpPr>
        <p:spPr>
          <a:xfrm>
            <a:off x="6249802" y="3768725"/>
            <a:ext cx="4175125" cy="9144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Normales Vorgehen im Rahmen der Prüfung des Lageberichts</a:t>
            </a:r>
          </a:p>
          <a:p>
            <a:pPr algn="ctr" eaLnBrk="1" hangingPunct="1">
              <a:defRPr/>
            </a:pPr>
            <a:r>
              <a:rPr lang="de-DE" sz="1400" b="1" dirty="0">
                <a:solidFill>
                  <a:srgbClr val="000000"/>
                </a:solidFill>
                <a:latin typeface="Century Gothic" panose="020B0502020202020204" pitchFamily="34" charset="0"/>
              </a:rPr>
              <a:t>d. h. vollumfängliche Prüfung</a:t>
            </a:r>
          </a:p>
        </p:txBody>
      </p:sp>
      <p:sp>
        <p:nvSpPr>
          <p:cNvPr id="15" name="Abgerundetes Rechteck 14">
            <a:extLst>
              <a:ext uri="{FF2B5EF4-FFF2-40B4-BE49-F238E27FC236}">
                <a16:creationId xmlns:a16="http://schemas.microsoft.com/office/drawing/2014/main" id="{9449277D-B9C7-44A8-96F5-4E7BB192F8E2}"/>
              </a:ext>
            </a:extLst>
          </p:cNvPr>
          <p:cNvSpPr/>
          <p:nvPr/>
        </p:nvSpPr>
        <p:spPr>
          <a:xfrm>
            <a:off x="1063440" y="4894263"/>
            <a:ext cx="4175125" cy="119856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Anwendung des ISA [DE] 720 (</a:t>
            </a:r>
            <a:r>
              <a:rPr lang="de-DE" sz="1400" b="1" dirty="0" err="1">
                <a:solidFill>
                  <a:srgbClr val="000000"/>
                </a:solidFill>
                <a:latin typeface="Century Gothic" panose="020B0502020202020204" pitchFamily="34" charset="0"/>
              </a:rPr>
              <a:t>Revised</a:t>
            </a:r>
            <a:r>
              <a:rPr lang="de-DE" sz="1400" b="1" dirty="0">
                <a:solidFill>
                  <a:srgbClr val="000000"/>
                </a:solidFill>
                <a:latin typeface="Century Gothic" panose="020B0502020202020204" pitchFamily="34" charset="0"/>
              </a:rPr>
              <a:t>) und zusätzliche Information über die Nichtprüfung im Bestätigungsvermerk</a:t>
            </a:r>
          </a:p>
        </p:txBody>
      </p:sp>
      <p:sp>
        <p:nvSpPr>
          <p:cNvPr id="16" name="Abgerundetes Rechteck 15">
            <a:extLst>
              <a:ext uri="{FF2B5EF4-FFF2-40B4-BE49-F238E27FC236}">
                <a16:creationId xmlns:a16="http://schemas.microsoft.com/office/drawing/2014/main" id="{318050B7-F6F9-4CBF-A521-F513E47E43A6}"/>
              </a:ext>
            </a:extLst>
          </p:cNvPr>
          <p:cNvSpPr/>
          <p:nvPr/>
        </p:nvSpPr>
        <p:spPr>
          <a:xfrm>
            <a:off x="5140140" y="3529013"/>
            <a:ext cx="127635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de-DE" sz="1400" b="1" dirty="0">
                <a:solidFill>
                  <a:srgbClr val="000000"/>
                </a:solidFill>
                <a:latin typeface="Century Gothic" panose="020B0502020202020204" pitchFamily="34" charset="0"/>
              </a:rPr>
              <a:t>ja</a:t>
            </a:r>
          </a:p>
        </p:txBody>
      </p:sp>
      <p:sp>
        <p:nvSpPr>
          <p:cNvPr id="17" name="Abgerundetes Rechteck 16">
            <a:extLst>
              <a:ext uri="{FF2B5EF4-FFF2-40B4-BE49-F238E27FC236}">
                <a16:creationId xmlns:a16="http://schemas.microsoft.com/office/drawing/2014/main" id="{F28523A1-5B2C-45C8-A9B3-276CE1AE6BAA}"/>
              </a:ext>
            </a:extLst>
          </p:cNvPr>
          <p:cNvSpPr/>
          <p:nvPr/>
        </p:nvSpPr>
        <p:spPr>
          <a:xfrm>
            <a:off x="2431865" y="4548188"/>
            <a:ext cx="1069975" cy="346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400" b="1" dirty="0">
                <a:solidFill>
                  <a:srgbClr val="000000"/>
                </a:solidFill>
                <a:latin typeface="Century Gothic" panose="020B0502020202020204" pitchFamily="34" charset="0"/>
              </a:rPr>
              <a:t>nein</a:t>
            </a:r>
          </a:p>
        </p:txBody>
      </p:sp>
      <p:cxnSp>
        <p:nvCxnSpPr>
          <p:cNvPr id="18" name="Gerade Verbindung mit Pfeil 17">
            <a:extLst>
              <a:ext uri="{FF2B5EF4-FFF2-40B4-BE49-F238E27FC236}">
                <a16:creationId xmlns:a16="http://schemas.microsoft.com/office/drawing/2014/main" id="{D8C5BCA9-A15E-4D59-B4A9-B1CD552E794E}"/>
              </a:ext>
            </a:extLst>
          </p:cNvPr>
          <p:cNvCxnSpPr>
            <a:cxnSpLocks/>
          </p:cNvCxnSpPr>
          <p:nvPr/>
        </p:nvCxnSpPr>
        <p:spPr>
          <a:xfrm flipV="1">
            <a:off x="5240152" y="4124325"/>
            <a:ext cx="1009650" cy="14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4705427C-E343-4E19-A5C5-8DB7A1B07E14}"/>
              </a:ext>
            </a:extLst>
          </p:cNvPr>
          <p:cNvCxnSpPr>
            <a:cxnSpLocks/>
            <a:stCxn id="7" idx="3"/>
          </p:cNvCxnSpPr>
          <p:nvPr/>
        </p:nvCxnSpPr>
        <p:spPr>
          <a:xfrm flipV="1">
            <a:off x="5238565" y="2593975"/>
            <a:ext cx="101123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807CC291-14F1-463B-8154-0DA9B7718983}"/>
              </a:ext>
            </a:extLst>
          </p:cNvPr>
          <p:cNvCxnSpPr>
            <a:cxnSpLocks/>
            <a:stCxn id="7" idx="2"/>
            <a:endCxn id="11" idx="0"/>
          </p:cNvCxnSpPr>
          <p:nvPr/>
        </p:nvCxnSpPr>
        <p:spPr>
          <a:xfrm>
            <a:off x="3151002" y="3190875"/>
            <a:ext cx="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8D6BF41-AF2D-40F7-A1A8-0C2B9339E31F}"/>
              </a:ext>
            </a:extLst>
          </p:cNvPr>
          <p:cNvCxnSpPr>
            <a:stCxn id="11" idx="2"/>
            <a:endCxn id="15" idx="0"/>
          </p:cNvCxnSpPr>
          <p:nvPr/>
        </p:nvCxnSpPr>
        <p:spPr>
          <a:xfrm>
            <a:off x="3151002" y="4537075"/>
            <a:ext cx="0" cy="3571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7458" name="Rechteck 1">
            <a:extLst>
              <a:ext uri="{FF2B5EF4-FFF2-40B4-BE49-F238E27FC236}">
                <a16:creationId xmlns:a16="http://schemas.microsoft.com/office/drawing/2014/main" id="{76C0C9B0-5E76-42DA-8537-7341587A3836}"/>
              </a:ext>
            </a:extLst>
          </p:cNvPr>
          <p:cNvSpPr>
            <a:spLocks noChangeArrowheads="1"/>
          </p:cNvSpPr>
          <p:nvPr/>
        </p:nvSpPr>
        <p:spPr bwMode="auto">
          <a:xfrm>
            <a:off x="982663" y="1412875"/>
            <a:ext cx="1271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076325" algn="l"/>
              </a:tabLst>
              <a:defRPr>
                <a:solidFill>
                  <a:schemeClr val="tx1"/>
                </a:solidFill>
                <a:latin typeface="Arial" panose="020B0604020202020204" pitchFamily="34" charset="0"/>
                <a:cs typeface="Arial" panose="020B0604020202020204" pitchFamily="34" charset="0"/>
              </a:defRPr>
            </a:lvl1pPr>
            <a:lvl2pPr marL="742950" indent="-285750">
              <a:tabLst>
                <a:tab pos="1076325" algn="l"/>
              </a:tabLst>
              <a:defRPr>
                <a:solidFill>
                  <a:schemeClr val="tx1"/>
                </a:solidFill>
                <a:latin typeface="Arial" panose="020B0604020202020204" pitchFamily="34" charset="0"/>
                <a:cs typeface="Arial" panose="020B0604020202020204" pitchFamily="34" charset="0"/>
              </a:defRPr>
            </a:lvl2pPr>
            <a:lvl3pPr marL="1143000" indent="-228600">
              <a:tabLst>
                <a:tab pos="1076325" algn="l"/>
              </a:tabLst>
              <a:defRPr>
                <a:solidFill>
                  <a:schemeClr val="tx1"/>
                </a:solidFill>
                <a:latin typeface="Arial" panose="020B0604020202020204" pitchFamily="34" charset="0"/>
                <a:cs typeface="Arial" panose="020B0604020202020204" pitchFamily="34" charset="0"/>
              </a:defRPr>
            </a:lvl3pPr>
            <a:lvl4pPr marL="1600200" indent="-228600">
              <a:tabLst>
                <a:tab pos="1076325" algn="l"/>
              </a:tabLst>
              <a:defRPr>
                <a:solidFill>
                  <a:schemeClr val="tx1"/>
                </a:solidFill>
                <a:latin typeface="Arial" panose="020B0604020202020204" pitchFamily="34" charset="0"/>
                <a:cs typeface="Arial" panose="020B0604020202020204" pitchFamily="34" charset="0"/>
              </a:defRPr>
            </a:lvl4pPr>
            <a:lvl5pPr marL="2057400" indent="-228600">
              <a:tabLst>
                <a:tab pos="10763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pPr>
            <a:r>
              <a:rPr lang="de-DE" altLang="de-DE" sz="1600" b="1">
                <a:latin typeface="Century Gothic" panose="020B0502020202020204" pitchFamily="34" charset="0"/>
              </a:rPr>
              <a:t>Schritt 5.4:	</a:t>
            </a:r>
          </a:p>
        </p:txBody>
      </p:sp>
      <p:sp>
        <p:nvSpPr>
          <p:cNvPr id="24" name="Textfeld 1">
            <a:extLst>
              <a:ext uri="{FF2B5EF4-FFF2-40B4-BE49-F238E27FC236}">
                <a16:creationId xmlns:a16="http://schemas.microsoft.com/office/drawing/2014/main" id="{2D039668-C0E3-4ED2-B131-57767DE8D77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9490" name="Rectangle 2">
            <a:extLst>
              <a:ext uri="{FF2B5EF4-FFF2-40B4-BE49-F238E27FC236}">
                <a16:creationId xmlns:a16="http://schemas.microsoft.com/office/drawing/2014/main" id="{7BD0792E-A7EE-4AF1-B053-012833BB113C}"/>
              </a:ext>
            </a:extLst>
          </p:cNvPr>
          <p:cNvSpPr txBox="1">
            <a:spLocks/>
          </p:cNvSpPr>
          <p:nvPr/>
        </p:nvSpPr>
        <p:spPr bwMode="auto">
          <a:xfrm>
            <a:off x="1055440" y="105251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10.4.5.11 </a:t>
            </a:r>
            <a:r>
              <a:rPr lang="de-DE" altLang="de-DE" sz="1600" dirty="0">
                <a:solidFill>
                  <a:srgbClr val="00B0F0"/>
                </a:solidFill>
                <a:latin typeface="Century Gothic" panose="020B0502020202020204" pitchFamily="34" charset="0"/>
              </a:rPr>
              <a:t>Nicht prüfbare „Lageberichtstypische Angaben“</a:t>
            </a:r>
          </a:p>
        </p:txBody>
      </p:sp>
      <p:sp>
        <p:nvSpPr>
          <p:cNvPr id="25" name="Abgerundetes Rechteck 24">
            <a:extLst>
              <a:ext uri="{FF2B5EF4-FFF2-40B4-BE49-F238E27FC236}">
                <a16:creationId xmlns:a16="http://schemas.microsoft.com/office/drawing/2014/main" id="{B7E5FA16-877D-4F0E-AB7A-6EDE9A5D3A19}"/>
              </a:ext>
            </a:extLst>
          </p:cNvPr>
          <p:cNvSpPr/>
          <p:nvPr/>
        </p:nvSpPr>
        <p:spPr>
          <a:xfrm>
            <a:off x="5107434" y="1916832"/>
            <a:ext cx="844550" cy="38735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de-DE" sz="1400" b="1" dirty="0">
                <a:solidFill>
                  <a:srgbClr val="000000"/>
                </a:solidFill>
                <a:latin typeface="Century Gothic" panose="020B0502020202020204" pitchFamily="34" charset="0"/>
              </a:rPr>
              <a:t>ja</a:t>
            </a:r>
          </a:p>
        </p:txBody>
      </p:sp>
      <p:sp>
        <p:nvSpPr>
          <p:cNvPr id="26" name="Abgerundetes Rechteck 25">
            <a:extLst>
              <a:ext uri="{FF2B5EF4-FFF2-40B4-BE49-F238E27FC236}">
                <a16:creationId xmlns:a16="http://schemas.microsoft.com/office/drawing/2014/main" id="{80897038-DDF5-4149-A60D-D80137D031B4}"/>
              </a:ext>
            </a:extLst>
          </p:cNvPr>
          <p:cNvSpPr/>
          <p:nvPr/>
        </p:nvSpPr>
        <p:spPr>
          <a:xfrm>
            <a:off x="3165228" y="2851869"/>
            <a:ext cx="842962" cy="3889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400" b="1" dirty="0">
                <a:solidFill>
                  <a:srgbClr val="000000"/>
                </a:solidFill>
                <a:latin typeface="Century Gothic" panose="020B0502020202020204" pitchFamily="34" charset="0"/>
              </a:rPr>
              <a:t>nein</a:t>
            </a:r>
          </a:p>
        </p:txBody>
      </p:sp>
      <p:sp>
        <p:nvSpPr>
          <p:cNvPr id="29" name="Abgerundetes Rechteck 28">
            <a:extLst>
              <a:ext uri="{FF2B5EF4-FFF2-40B4-BE49-F238E27FC236}">
                <a16:creationId xmlns:a16="http://schemas.microsoft.com/office/drawing/2014/main" id="{3901AFCD-98C8-4ECC-90C7-CBF3FA2F3193}"/>
              </a:ext>
            </a:extLst>
          </p:cNvPr>
          <p:cNvSpPr/>
          <p:nvPr/>
        </p:nvSpPr>
        <p:spPr>
          <a:xfrm>
            <a:off x="5107434" y="3356694"/>
            <a:ext cx="844550" cy="3889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de-DE" sz="1400" b="1" dirty="0">
                <a:solidFill>
                  <a:srgbClr val="000000"/>
                </a:solidFill>
                <a:latin typeface="Century Gothic" panose="020B0502020202020204" pitchFamily="34" charset="0"/>
              </a:rPr>
              <a:t>ja</a:t>
            </a:r>
          </a:p>
        </p:txBody>
      </p:sp>
      <p:sp>
        <p:nvSpPr>
          <p:cNvPr id="30" name="Abgerundetes Rechteck 29">
            <a:extLst>
              <a:ext uri="{FF2B5EF4-FFF2-40B4-BE49-F238E27FC236}">
                <a16:creationId xmlns:a16="http://schemas.microsoft.com/office/drawing/2014/main" id="{B681C3E3-F5D5-4BA8-86D8-C63318E73537}"/>
              </a:ext>
            </a:extLst>
          </p:cNvPr>
          <p:cNvSpPr/>
          <p:nvPr/>
        </p:nvSpPr>
        <p:spPr>
          <a:xfrm>
            <a:off x="3165228" y="4293319"/>
            <a:ext cx="842962" cy="38735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400" b="1" dirty="0">
                <a:solidFill>
                  <a:srgbClr val="000000"/>
                </a:solidFill>
                <a:latin typeface="Century Gothic" panose="020B0502020202020204" pitchFamily="34" charset="0"/>
              </a:rPr>
              <a:t>nein</a:t>
            </a:r>
          </a:p>
        </p:txBody>
      </p:sp>
      <p:cxnSp>
        <p:nvCxnSpPr>
          <p:cNvPr id="32" name="Gerade Verbindung mit Pfeil 31">
            <a:extLst>
              <a:ext uri="{FF2B5EF4-FFF2-40B4-BE49-F238E27FC236}">
                <a16:creationId xmlns:a16="http://schemas.microsoft.com/office/drawing/2014/main" id="{E69E4110-ECE1-4A2C-AA62-690DB5FFBBC8}"/>
              </a:ext>
            </a:extLst>
          </p:cNvPr>
          <p:cNvCxnSpPr>
            <a:stCxn id="24" idx="2"/>
            <a:endCxn id="28" idx="0"/>
          </p:cNvCxnSpPr>
          <p:nvPr/>
        </p:nvCxnSpPr>
        <p:spPr>
          <a:xfrm>
            <a:off x="3001715" y="4221882"/>
            <a:ext cx="0" cy="517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296A7EBC-8BCA-4E4C-AA6E-8F8CC00A481C}"/>
              </a:ext>
            </a:extLst>
          </p:cNvPr>
          <p:cNvCxnSpPr>
            <a:cxnSpLocks/>
            <a:stCxn id="22" idx="3"/>
            <a:endCxn id="23" idx="1"/>
          </p:cNvCxnSpPr>
          <p:nvPr/>
        </p:nvCxnSpPr>
        <p:spPr>
          <a:xfrm>
            <a:off x="5230564" y="2347838"/>
            <a:ext cx="57308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1C812701-ED68-49DD-AEAD-76E387BB9F59}"/>
              </a:ext>
            </a:extLst>
          </p:cNvPr>
          <p:cNvCxnSpPr>
            <a:cxnSpLocks/>
            <a:stCxn id="24" idx="3"/>
          </p:cNvCxnSpPr>
          <p:nvPr/>
        </p:nvCxnSpPr>
        <p:spPr>
          <a:xfrm>
            <a:off x="4947990" y="3790082"/>
            <a:ext cx="8556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Abgerundetes Rechteck 21">
            <a:extLst>
              <a:ext uri="{FF2B5EF4-FFF2-40B4-BE49-F238E27FC236}">
                <a16:creationId xmlns:a16="http://schemas.microsoft.com/office/drawing/2014/main" id="{6133560B-2CCB-46F7-9332-0694D48F09B4}"/>
              </a:ext>
            </a:extLst>
          </p:cNvPr>
          <p:cNvSpPr/>
          <p:nvPr/>
        </p:nvSpPr>
        <p:spPr>
          <a:xfrm>
            <a:off x="1055440" y="1916832"/>
            <a:ext cx="4175124" cy="86201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Ist eine inhaltliche Prüfung der Angaben vorgeschrieben, da Pflichtinhalt nach HGB?</a:t>
            </a:r>
          </a:p>
        </p:txBody>
      </p:sp>
      <p:sp>
        <p:nvSpPr>
          <p:cNvPr id="23" name="Abgerundetes Rechteck 22">
            <a:extLst>
              <a:ext uri="{FF2B5EF4-FFF2-40B4-BE49-F238E27FC236}">
                <a16:creationId xmlns:a16="http://schemas.microsoft.com/office/drawing/2014/main" id="{60694E10-3E51-4AB0-A6E3-7E7DE25E3625}"/>
              </a:ext>
            </a:extLst>
          </p:cNvPr>
          <p:cNvSpPr/>
          <p:nvPr/>
        </p:nvSpPr>
        <p:spPr>
          <a:xfrm>
            <a:off x="5803653" y="1916832"/>
            <a:ext cx="3892550" cy="86201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Prüfungshemmnis, sofern die Angabe wesentlich ist</a:t>
            </a:r>
          </a:p>
        </p:txBody>
      </p:sp>
      <p:sp>
        <p:nvSpPr>
          <p:cNvPr id="24" name="Abgerundetes Rechteck 23">
            <a:extLst>
              <a:ext uri="{FF2B5EF4-FFF2-40B4-BE49-F238E27FC236}">
                <a16:creationId xmlns:a16="http://schemas.microsoft.com/office/drawing/2014/main" id="{E06F2E3B-322E-4689-8DF3-762652972673}"/>
              </a:ext>
            </a:extLst>
          </p:cNvPr>
          <p:cNvSpPr/>
          <p:nvPr/>
        </p:nvSpPr>
        <p:spPr>
          <a:xfrm>
            <a:off x="1055440" y="3358282"/>
            <a:ext cx="3892550" cy="8636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400" b="1" dirty="0">
                <a:solidFill>
                  <a:srgbClr val="000000"/>
                </a:solidFill>
                <a:latin typeface="Century Gothic" panose="020B0502020202020204" pitchFamily="34" charset="0"/>
              </a:rPr>
              <a:t>Sind die Angaben eindeutig abgegrenzt? (z. B. gesonderter Absatz oder Fußnote)</a:t>
            </a:r>
          </a:p>
        </p:txBody>
      </p:sp>
      <p:sp>
        <p:nvSpPr>
          <p:cNvPr id="27" name="Abgerundetes Rechteck 26">
            <a:extLst>
              <a:ext uri="{FF2B5EF4-FFF2-40B4-BE49-F238E27FC236}">
                <a16:creationId xmlns:a16="http://schemas.microsoft.com/office/drawing/2014/main" id="{63520DE1-0151-42BC-8592-4283D52F8D4F}"/>
              </a:ext>
            </a:extLst>
          </p:cNvPr>
          <p:cNvSpPr/>
          <p:nvPr/>
        </p:nvSpPr>
        <p:spPr>
          <a:xfrm>
            <a:off x="5803653" y="3299544"/>
            <a:ext cx="3892550" cy="120967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Keine Einbeziehung in die inhaltliche Prüfung und ggf. Information darüber im Bestätigungsvermerk</a:t>
            </a:r>
          </a:p>
        </p:txBody>
      </p:sp>
      <p:sp>
        <p:nvSpPr>
          <p:cNvPr id="28" name="Abgerundetes Rechteck 27">
            <a:extLst>
              <a:ext uri="{FF2B5EF4-FFF2-40B4-BE49-F238E27FC236}">
                <a16:creationId xmlns:a16="http://schemas.microsoft.com/office/drawing/2014/main" id="{F253D715-EF77-42F3-8C60-E5B6BBCBDCC5}"/>
              </a:ext>
            </a:extLst>
          </p:cNvPr>
          <p:cNvSpPr/>
          <p:nvPr/>
        </p:nvSpPr>
        <p:spPr>
          <a:xfrm>
            <a:off x="1055440" y="4739407"/>
            <a:ext cx="3892550" cy="120967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Keine Einbeziehung in die inhaltliche Prüfung und  Information darüber im Bestätigungsvermerk</a:t>
            </a:r>
          </a:p>
        </p:txBody>
      </p:sp>
      <p:sp>
        <p:nvSpPr>
          <p:cNvPr id="959506" name="Rechteck 19">
            <a:extLst>
              <a:ext uri="{FF2B5EF4-FFF2-40B4-BE49-F238E27FC236}">
                <a16:creationId xmlns:a16="http://schemas.microsoft.com/office/drawing/2014/main" id="{893A8821-ACC7-4D50-985C-1052BF447AE0}"/>
              </a:ext>
            </a:extLst>
          </p:cNvPr>
          <p:cNvSpPr>
            <a:spLocks noChangeArrowheads="1"/>
          </p:cNvSpPr>
          <p:nvPr/>
        </p:nvSpPr>
        <p:spPr bwMode="auto">
          <a:xfrm>
            <a:off x="982663" y="1412875"/>
            <a:ext cx="1271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076325" algn="l"/>
              </a:tabLst>
              <a:defRPr>
                <a:solidFill>
                  <a:schemeClr val="tx1"/>
                </a:solidFill>
                <a:latin typeface="Arial" panose="020B0604020202020204" pitchFamily="34" charset="0"/>
                <a:cs typeface="Arial" panose="020B0604020202020204" pitchFamily="34" charset="0"/>
              </a:defRPr>
            </a:lvl1pPr>
            <a:lvl2pPr marL="742950" indent="-285750">
              <a:tabLst>
                <a:tab pos="1076325" algn="l"/>
              </a:tabLst>
              <a:defRPr>
                <a:solidFill>
                  <a:schemeClr val="tx1"/>
                </a:solidFill>
                <a:latin typeface="Arial" panose="020B0604020202020204" pitchFamily="34" charset="0"/>
                <a:cs typeface="Arial" panose="020B0604020202020204" pitchFamily="34" charset="0"/>
              </a:defRPr>
            </a:lvl2pPr>
            <a:lvl3pPr marL="1143000" indent="-228600">
              <a:tabLst>
                <a:tab pos="1076325" algn="l"/>
              </a:tabLst>
              <a:defRPr>
                <a:solidFill>
                  <a:schemeClr val="tx1"/>
                </a:solidFill>
                <a:latin typeface="Arial" panose="020B0604020202020204" pitchFamily="34" charset="0"/>
                <a:cs typeface="Arial" panose="020B0604020202020204" pitchFamily="34" charset="0"/>
              </a:defRPr>
            </a:lvl3pPr>
            <a:lvl4pPr marL="1600200" indent="-228600">
              <a:tabLst>
                <a:tab pos="1076325" algn="l"/>
              </a:tabLst>
              <a:defRPr>
                <a:solidFill>
                  <a:schemeClr val="tx1"/>
                </a:solidFill>
                <a:latin typeface="Arial" panose="020B0604020202020204" pitchFamily="34" charset="0"/>
                <a:cs typeface="Arial" panose="020B0604020202020204" pitchFamily="34" charset="0"/>
              </a:defRPr>
            </a:lvl4pPr>
            <a:lvl5pPr marL="2057400" indent="-228600">
              <a:tabLst>
                <a:tab pos="10763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pPr>
            <a:r>
              <a:rPr lang="de-DE" altLang="de-DE" sz="1600" b="1">
                <a:latin typeface="Century Gothic" panose="020B0502020202020204" pitchFamily="34" charset="0"/>
              </a:rPr>
              <a:t>Schritt 5.5:	</a:t>
            </a:r>
          </a:p>
        </p:txBody>
      </p:sp>
      <p:sp>
        <p:nvSpPr>
          <p:cNvPr id="35" name="Textfeld 1">
            <a:extLst>
              <a:ext uri="{FF2B5EF4-FFF2-40B4-BE49-F238E27FC236}">
                <a16:creationId xmlns:a16="http://schemas.microsoft.com/office/drawing/2014/main" id="{85F8DDD1-452F-48B9-83B8-164011C8733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21" name="Abgerundetes Rechteck 23">
            <a:extLst>
              <a:ext uri="{FF2B5EF4-FFF2-40B4-BE49-F238E27FC236}">
                <a16:creationId xmlns:a16="http://schemas.microsoft.com/office/drawing/2014/main" id="{6DE7FAC8-71C9-4906-AD18-82CC66D89A1D}"/>
              </a:ext>
            </a:extLst>
          </p:cNvPr>
          <p:cNvSpPr/>
          <p:nvPr/>
        </p:nvSpPr>
        <p:spPr>
          <a:xfrm>
            <a:off x="1055440" y="3323568"/>
            <a:ext cx="4175124" cy="8636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1400" b="1" dirty="0">
                <a:solidFill>
                  <a:srgbClr val="000000"/>
                </a:solidFill>
                <a:latin typeface="Century Gothic" panose="020B0502020202020204" pitchFamily="34" charset="0"/>
              </a:rPr>
              <a:t>Sind die Angaben eindeutig </a:t>
            </a:r>
            <a:r>
              <a:rPr lang="de-DE" sz="1400" b="1">
                <a:solidFill>
                  <a:srgbClr val="000000"/>
                </a:solidFill>
                <a:latin typeface="Century Gothic" panose="020B0502020202020204" pitchFamily="34" charset="0"/>
              </a:rPr>
              <a:t>abgegrenzt?</a:t>
            </a:r>
            <a:br>
              <a:rPr lang="de-DE" sz="1400" b="1">
                <a:solidFill>
                  <a:srgbClr val="000000"/>
                </a:solidFill>
                <a:latin typeface="Century Gothic" panose="020B0502020202020204" pitchFamily="34" charset="0"/>
              </a:rPr>
            </a:br>
            <a:r>
              <a:rPr lang="de-DE" sz="1400" b="1">
                <a:solidFill>
                  <a:srgbClr val="000000"/>
                </a:solidFill>
                <a:latin typeface="Century Gothic" panose="020B0502020202020204" pitchFamily="34" charset="0"/>
              </a:rPr>
              <a:t>(</a:t>
            </a:r>
            <a:r>
              <a:rPr lang="de-DE" sz="1400" b="1" dirty="0">
                <a:solidFill>
                  <a:srgbClr val="000000"/>
                </a:solidFill>
                <a:latin typeface="Century Gothic" panose="020B0502020202020204" pitchFamily="34" charset="0"/>
              </a:rPr>
              <a:t>z. B. gesonderter Absatz oder Fußnote)</a:t>
            </a:r>
          </a:p>
        </p:txBody>
      </p:sp>
      <p:sp>
        <p:nvSpPr>
          <p:cNvPr id="36" name="Abgerundetes Rechteck 27">
            <a:extLst>
              <a:ext uri="{FF2B5EF4-FFF2-40B4-BE49-F238E27FC236}">
                <a16:creationId xmlns:a16="http://schemas.microsoft.com/office/drawing/2014/main" id="{AB6F9F6B-D76E-45A0-AD9B-65A9B1BDD6C8}"/>
              </a:ext>
            </a:extLst>
          </p:cNvPr>
          <p:cNvSpPr/>
          <p:nvPr/>
        </p:nvSpPr>
        <p:spPr>
          <a:xfrm>
            <a:off x="1055440" y="4704693"/>
            <a:ext cx="4175124" cy="120967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rgbClr val="000000"/>
                </a:solidFill>
                <a:latin typeface="Century Gothic" panose="020B0502020202020204" pitchFamily="34" charset="0"/>
              </a:rPr>
              <a:t>Keine Einbeziehung in die inhaltliche Prüfung und  Information darüber im Bestätigungsvermerk</a:t>
            </a:r>
          </a:p>
        </p:txBody>
      </p:sp>
      <p:cxnSp>
        <p:nvCxnSpPr>
          <p:cNvPr id="37" name="Gerade Verbindung mit Pfeil 36">
            <a:extLst>
              <a:ext uri="{FF2B5EF4-FFF2-40B4-BE49-F238E27FC236}">
                <a16:creationId xmlns:a16="http://schemas.microsoft.com/office/drawing/2014/main" id="{0CC69270-64D4-4CAB-8C27-43387520B2EE}"/>
              </a:ext>
            </a:extLst>
          </p:cNvPr>
          <p:cNvCxnSpPr/>
          <p:nvPr/>
        </p:nvCxnSpPr>
        <p:spPr>
          <a:xfrm>
            <a:off x="3001150" y="2806043"/>
            <a:ext cx="0" cy="517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4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1539" name="Rectangle 2">
            <a:extLst>
              <a:ext uri="{FF2B5EF4-FFF2-40B4-BE49-F238E27FC236}">
                <a16:creationId xmlns:a16="http://schemas.microsoft.com/office/drawing/2014/main" id="{3D98C541-D9CC-4702-9CA7-2862B85DA735}"/>
              </a:ext>
            </a:extLst>
          </p:cNvPr>
          <p:cNvSpPr txBox="1">
            <a:spLocks/>
          </p:cNvSpPr>
          <p:nvPr/>
        </p:nvSpPr>
        <p:spPr bwMode="auto">
          <a:xfrm>
            <a:off x="1055440" y="1052513"/>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10.4.5.12 </a:t>
            </a:r>
            <a:r>
              <a:rPr lang="de-DE" altLang="de-DE" sz="1600" dirty="0">
                <a:solidFill>
                  <a:srgbClr val="00B0F0"/>
                </a:solidFill>
                <a:latin typeface="Century Gothic" panose="020B0502020202020204" pitchFamily="34" charset="0"/>
              </a:rPr>
              <a:t>Nicht prüfbare „Lageberichtsfremde Angaben“</a:t>
            </a:r>
          </a:p>
        </p:txBody>
      </p:sp>
      <p:graphicFrame>
        <p:nvGraphicFramePr>
          <p:cNvPr id="19" name="Tabelle 18">
            <a:extLst>
              <a:ext uri="{FF2B5EF4-FFF2-40B4-BE49-F238E27FC236}">
                <a16:creationId xmlns:a16="http://schemas.microsoft.com/office/drawing/2014/main" id="{D7EDC9A1-A736-4117-AD5C-84A16DA88513}"/>
              </a:ext>
            </a:extLst>
          </p:cNvPr>
          <p:cNvGraphicFramePr>
            <a:graphicFrameLocks noGrp="1"/>
          </p:cNvGraphicFramePr>
          <p:nvPr>
            <p:extLst>
              <p:ext uri="{D42A27DB-BD31-4B8C-83A1-F6EECF244321}">
                <p14:modId xmlns:p14="http://schemas.microsoft.com/office/powerpoint/2010/main" val="3347694347"/>
              </p:ext>
            </p:extLst>
          </p:nvPr>
        </p:nvGraphicFramePr>
        <p:xfrm>
          <a:off x="1028320" y="1909763"/>
          <a:ext cx="9676192" cy="388778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483504">
                  <a:extLst>
                    <a:ext uri="{9D8B030D-6E8A-4147-A177-3AD203B41FA5}">
                      <a16:colId xmlns:a16="http://schemas.microsoft.com/office/drawing/2014/main" val="20002"/>
                    </a:ext>
                  </a:extLst>
                </a:gridCol>
              </a:tblGrid>
              <a:tr h="996594">
                <a:tc>
                  <a:txBody>
                    <a:bodyPr/>
                    <a:lstStyle/>
                    <a:p>
                      <a:endParaRPr lang="de-DE" sz="1400" b="1" dirty="0">
                        <a:solidFill>
                          <a:schemeClr val="tx1"/>
                        </a:solidFill>
                        <a:latin typeface="Century Gothic" panose="020B0502020202020204" pitchFamily="34" charset="0"/>
                      </a:endParaRPr>
                    </a:p>
                  </a:txBody>
                  <a:tcPr marL="91439" marR="91439" marT="45716" marB="4571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1" dirty="0">
                          <a:solidFill>
                            <a:schemeClr val="tx1"/>
                          </a:solidFill>
                          <a:latin typeface="Century Gothic" panose="020B0502020202020204" pitchFamily="34" charset="0"/>
                        </a:rPr>
                        <a:t>eindeutig abgegrenzt</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de-DE" sz="1400" b="1" dirty="0">
                          <a:solidFill>
                            <a:schemeClr val="tx1"/>
                          </a:solidFill>
                          <a:latin typeface="Century Gothic" panose="020B0502020202020204" pitchFamily="34" charset="0"/>
                        </a:rPr>
                        <a:t>nicht eindeutig abgegrenzt</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667198">
                <a:tc>
                  <a:txBody>
                    <a:bodyPr/>
                    <a:lstStyle/>
                    <a:p>
                      <a:r>
                        <a:rPr lang="de-DE" sz="1400" b="1" dirty="0">
                          <a:latin typeface="Century Gothic" panose="020B0502020202020204" pitchFamily="34" charset="0"/>
                        </a:rPr>
                        <a:t>Inhaltliche Prüfung</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400" b="1" dirty="0">
                          <a:latin typeface="Century Gothic" panose="020B0502020202020204" pitchFamily="34" charset="0"/>
                        </a:rPr>
                        <a:t>Nein</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400" b="1" dirty="0">
                          <a:latin typeface="Century Gothic" panose="020B0502020202020204" pitchFamily="34" charset="0"/>
                        </a:rPr>
                        <a:t>Nein </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111998">
                <a:tc>
                  <a:txBody>
                    <a:bodyPr/>
                    <a:lstStyle/>
                    <a:p>
                      <a:r>
                        <a:rPr lang="de-DE" sz="1400" b="1" dirty="0">
                          <a:latin typeface="Century Gothic" panose="020B0502020202020204" pitchFamily="34" charset="0"/>
                        </a:rPr>
                        <a:t>Anwendung des ISA [DE] 720 </a:t>
                      </a:r>
                      <a:r>
                        <a:rPr lang="de-DE" sz="1400" b="1" baseline="0" dirty="0">
                          <a:latin typeface="Century Gothic" panose="020B0502020202020204" pitchFamily="34" charset="0"/>
                        </a:rPr>
                        <a:t>(</a:t>
                      </a:r>
                      <a:r>
                        <a:rPr lang="de-DE" sz="1400" b="1" dirty="0" err="1">
                          <a:latin typeface="Century Gothic" panose="020B0502020202020204" pitchFamily="34" charset="0"/>
                        </a:rPr>
                        <a:t>Revised</a:t>
                      </a:r>
                      <a:r>
                        <a:rPr lang="de-DE" sz="1400" b="1" dirty="0">
                          <a:latin typeface="Century Gothic" panose="020B0502020202020204" pitchFamily="34" charset="0"/>
                        </a:rPr>
                        <a:t>)</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400" b="1" dirty="0">
                          <a:latin typeface="Century Gothic" panose="020B0502020202020204" pitchFamily="34" charset="0"/>
                        </a:rPr>
                        <a:t>Kritisches Lesen </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400" b="1" dirty="0">
                          <a:latin typeface="Century Gothic" panose="020B0502020202020204" pitchFamily="34" charset="0"/>
                        </a:rPr>
                        <a:t>Kritisches Lesen</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111998">
                <a:tc>
                  <a:txBody>
                    <a:bodyPr/>
                    <a:lstStyle/>
                    <a:p>
                      <a:r>
                        <a:rPr lang="de-DE" sz="1400" b="1" dirty="0">
                          <a:latin typeface="Century Gothic" panose="020B0502020202020204" pitchFamily="34" charset="0"/>
                        </a:rPr>
                        <a:t>Auswirkungen</a:t>
                      </a:r>
                      <a:r>
                        <a:rPr lang="de-DE" sz="1400" b="1" baseline="0" dirty="0">
                          <a:latin typeface="Century Gothic" panose="020B0502020202020204" pitchFamily="34" charset="0"/>
                        </a:rPr>
                        <a:t> auf den Bestätigungsvermerk</a:t>
                      </a:r>
                      <a:endParaRPr lang="de-DE" sz="1400" b="1" dirty="0">
                        <a:latin typeface="Century Gothic" panose="020B0502020202020204" pitchFamily="34" charset="0"/>
                      </a:endParaRP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400" b="1" dirty="0">
                          <a:latin typeface="Century Gothic" panose="020B0502020202020204" pitchFamily="34" charset="0"/>
                        </a:rPr>
                        <a:t>G</a:t>
                      </a:r>
                      <a:r>
                        <a:rPr lang="de-DE" sz="1400" b="1">
                          <a:latin typeface="Century Gothic" panose="020B0502020202020204" pitchFamily="34" charset="0"/>
                        </a:rPr>
                        <a:t>gf</a:t>
                      </a:r>
                      <a:r>
                        <a:rPr lang="de-DE" sz="1400" b="1" dirty="0">
                          <a:latin typeface="Century Gothic" panose="020B0502020202020204" pitchFamily="34" charset="0"/>
                        </a:rPr>
                        <a:t>. Information</a:t>
                      </a:r>
                      <a:r>
                        <a:rPr lang="de-DE" sz="1400" b="1" baseline="0" dirty="0">
                          <a:latin typeface="Century Gothic" panose="020B0502020202020204" pitchFamily="34" charset="0"/>
                        </a:rPr>
                        <a:t> über die Nichtprüfung</a:t>
                      </a:r>
                      <a:endParaRPr lang="de-DE" sz="1400" b="1" dirty="0">
                        <a:latin typeface="Century Gothic" panose="020B0502020202020204" pitchFamily="34" charset="0"/>
                      </a:endParaRP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400" b="1" dirty="0">
                          <a:latin typeface="Century Gothic" panose="020B0502020202020204" pitchFamily="34" charset="0"/>
                        </a:rPr>
                        <a:t>Information über die Nichtprüfung</a:t>
                      </a:r>
                    </a:p>
                  </a:txBody>
                  <a:tcPr marL="91439" marR="91439" marT="45716" marB="457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961564" name="Rechteck 7">
            <a:extLst>
              <a:ext uri="{FF2B5EF4-FFF2-40B4-BE49-F238E27FC236}">
                <a16:creationId xmlns:a16="http://schemas.microsoft.com/office/drawing/2014/main" id="{2DC979FA-490E-4B23-B89C-520C46A73C35}"/>
              </a:ext>
            </a:extLst>
          </p:cNvPr>
          <p:cNvSpPr>
            <a:spLocks noChangeArrowheads="1"/>
          </p:cNvSpPr>
          <p:nvPr/>
        </p:nvSpPr>
        <p:spPr bwMode="auto">
          <a:xfrm>
            <a:off x="974037" y="1412875"/>
            <a:ext cx="1271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076325" algn="l"/>
              </a:tabLst>
              <a:defRPr>
                <a:solidFill>
                  <a:schemeClr val="tx1"/>
                </a:solidFill>
                <a:latin typeface="Arial" panose="020B0604020202020204" pitchFamily="34" charset="0"/>
                <a:cs typeface="Arial" panose="020B0604020202020204" pitchFamily="34" charset="0"/>
              </a:defRPr>
            </a:lvl1pPr>
            <a:lvl2pPr marL="742950" indent="-285750">
              <a:tabLst>
                <a:tab pos="1076325" algn="l"/>
              </a:tabLst>
              <a:defRPr>
                <a:solidFill>
                  <a:schemeClr val="tx1"/>
                </a:solidFill>
                <a:latin typeface="Arial" panose="020B0604020202020204" pitchFamily="34" charset="0"/>
                <a:cs typeface="Arial" panose="020B0604020202020204" pitchFamily="34" charset="0"/>
              </a:defRPr>
            </a:lvl2pPr>
            <a:lvl3pPr marL="1143000" indent="-228600">
              <a:tabLst>
                <a:tab pos="1076325" algn="l"/>
              </a:tabLst>
              <a:defRPr>
                <a:solidFill>
                  <a:schemeClr val="tx1"/>
                </a:solidFill>
                <a:latin typeface="Arial" panose="020B0604020202020204" pitchFamily="34" charset="0"/>
                <a:cs typeface="Arial" panose="020B0604020202020204" pitchFamily="34" charset="0"/>
              </a:defRPr>
            </a:lvl3pPr>
            <a:lvl4pPr marL="1600200" indent="-228600">
              <a:tabLst>
                <a:tab pos="1076325" algn="l"/>
              </a:tabLst>
              <a:defRPr>
                <a:solidFill>
                  <a:schemeClr val="tx1"/>
                </a:solidFill>
                <a:latin typeface="Arial" panose="020B0604020202020204" pitchFamily="34" charset="0"/>
                <a:cs typeface="Arial" panose="020B0604020202020204" pitchFamily="34" charset="0"/>
              </a:defRPr>
            </a:lvl4pPr>
            <a:lvl5pPr marL="2057400" indent="-228600">
              <a:tabLst>
                <a:tab pos="10763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076325"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pPr>
            <a:r>
              <a:rPr lang="de-DE" altLang="de-DE" sz="1600" b="1">
                <a:latin typeface="Century Gothic" panose="020B0502020202020204" pitchFamily="34" charset="0"/>
              </a:rPr>
              <a:t>Schritt 5.6:	</a:t>
            </a:r>
          </a:p>
        </p:txBody>
      </p:sp>
      <p:sp>
        <p:nvSpPr>
          <p:cNvPr id="9" name="Textfeld 1">
            <a:extLst>
              <a:ext uri="{FF2B5EF4-FFF2-40B4-BE49-F238E27FC236}">
                <a16:creationId xmlns:a16="http://schemas.microsoft.com/office/drawing/2014/main" id="{7E028083-4747-438D-9507-E2728214EC2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587" name="Rectangle 2">
            <a:extLst>
              <a:ext uri="{FF2B5EF4-FFF2-40B4-BE49-F238E27FC236}">
                <a16:creationId xmlns:a16="http://schemas.microsoft.com/office/drawing/2014/main" id="{EF971C5D-79C5-4311-81A0-5ED814E5F246}"/>
              </a:ext>
            </a:extLst>
          </p:cNvPr>
          <p:cNvSpPr txBox="1">
            <a:spLocks/>
          </p:cNvSpPr>
          <p:nvPr/>
        </p:nvSpPr>
        <p:spPr bwMode="auto">
          <a:xfrm>
            <a:off x="1056431" y="1052513"/>
            <a:ext cx="1094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25475" indent="-625475"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10.4.5.13 </a:t>
            </a:r>
            <a:r>
              <a:rPr lang="de-DE" altLang="de-DE" sz="1600" dirty="0">
                <a:solidFill>
                  <a:srgbClr val="00B0F0"/>
                </a:solidFill>
                <a:latin typeface="Century Gothic" panose="020B0502020202020204" pitchFamily="34" charset="0"/>
              </a:rPr>
              <a:t>Exkurs: Vorkehrungen und Maßnahmen zur Lageberichtsaufstellung </a:t>
            </a:r>
            <a:r>
              <a:rPr lang="de-DE" altLang="de-DE" sz="1600">
                <a:solidFill>
                  <a:srgbClr val="00B0F0"/>
                </a:solidFill>
                <a:latin typeface="Century Gothic" panose="020B0502020202020204" pitchFamily="34" charset="0"/>
              </a:rPr>
              <a:t>eines KMU</a:t>
            </a:r>
            <a:br>
              <a:rPr lang="de-DE" altLang="de-DE" sz="1600">
                <a:solidFill>
                  <a:srgbClr val="00B0F0"/>
                </a:solidFill>
                <a:latin typeface="Century Gothic" panose="020B0502020202020204" pitchFamily="34" charset="0"/>
              </a:rPr>
            </a:br>
            <a:r>
              <a:rPr lang="de-DE" altLang="de-DE" sz="1600">
                <a:solidFill>
                  <a:srgbClr val="00B0F0"/>
                </a:solidFill>
                <a:latin typeface="Century Gothic" panose="020B0502020202020204" pitchFamily="34" charset="0"/>
              </a:rPr>
              <a:t>						– </a:t>
            </a:r>
            <a:r>
              <a:rPr lang="de-DE" altLang="de-DE" sz="1600" dirty="0">
                <a:solidFill>
                  <a:srgbClr val="00B0F0"/>
                </a:solidFill>
                <a:latin typeface="Century Gothic" panose="020B0502020202020204" pitchFamily="34" charset="0"/>
              </a:rPr>
              <a:t>Fallkonstellation 1</a:t>
            </a:r>
          </a:p>
        </p:txBody>
      </p:sp>
      <p:graphicFrame>
        <p:nvGraphicFramePr>
          <p:cNvPr id="8" name="Tabelle 7">
            <a:extLst>
              <a:ext uri="{FF2B5EF4-FFF2-40B4-BE49-F238E27FC236}">
                <a16:creationId xmlns:a16="http://schemas.microsoft.com/office/drawing/2014/main" id="{F9138B05-1C24-427B-A917-A678D96CB5C2}"/>
              </a:ext>
            </a:extLst>
          </p:cNvPr>
          <p:cNvGraphicFramePr>
            <a:graphicFrameLocks noGrp="1"/>
          </p:cNvGraphicFramePr>
          <p:nvPr>
            <p:extLst>
              <p:ext uri="{D42A27DB-BD31-4B8C-83A1-F6EECF244321}">
                <p14:modId xmlns:p14="http://schemas.microsoft.com/office/powerpoint/2010/main" val="2670692325"/>
              </p:ext>
            </p:extLst>
          </p:nvPr>
        </p:nvGraphicFramePr>
        <p:xfrm>
          <a:off x="1055440" y="1693316"/>
          <a:ext cx="10080626" cy="4471988"/>
        </p:xfrm>
        <a:graphic>
          <a:graphicData uri="http://schemas.openxmlformats.org/drawingml/2006/table">
            <a:tbl>
              <a:tblPr firstRow="1" bandRow="1">
                <a:tableStyleId>{5C22544A-7EE6-4342-B048-85BDC9FD1C3A}</a:tableStyleId>
              </a:tblPr>
              <a:tblGrid>
                <a:gridCol w="5040313">
                  <a:extLst>
                    <a:ext uri="{9D8B030D-6E8A-4147-A177-3AD203B41FA5}">
                      <a16:colId xmlns:a16="http://schemas.microsoft.com/office/drawing/2014/main" val="2970547051"/>
                    </a:ext>
                  </a:extLst>
                </a:gridCol>
                <a:gridCol w="5040313">
                  <a:extLst>
                    <a:ext uri="{9D8B030D-6E8A-4147-A177-3AD203B41FA5}">
                      <a16:colId xmlns:a16="http://schemas.microsoft.com/office/drawing/2014/main" val="588714729"/>
                    </a:ext>
                  </a:extLst>
                </a:gridCol>
              </a:tblGrid>
              <a:tr h="459653">
                <a:tc>
                  <a:txBody>
                    <a:bodyPr/>
                    <a:lstStyle/>
                    <a:p>
                      <a:r>
                        <a:rPr lang="de-DE" sz="1400" b="1" dirty="0">
                          <a:solidFill>
                            <a:schemeClr val="tx1"/>
                          </a:solidFill>
                          <a:latin typeface="Century Gothic" panose="020B0502020202020204" pitchFamily="34" charset="0"/>
                        </a:rPr>
                        <a:t>Aspekte (Abfrage)</a:t>
                      </a:r>
                    </a:p>
                  </a:txBody>
                  <a:tcPr marL="91437" marR="91437" marT="45737" marB="45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de-DE" sz="1400" b="1" dirty="0">
                          <a:solidFill>
                            <a:schemeClr val="tx1"/>
                          </a:solidFill>
                          <a:latin typeface="Century Gothic" panose="020B0502020202020204" pitchFamily="34" charset="0"/>
                        </a:rPr>
                        <a:t>Eigenbeurteilung durch den Abschlussprüfer</a:t>
                      </a:r>
                    </a:p>
                  </a:txBody>
                  <a:tcPr marL="91437" marR="91437" marT="45737" marB="45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20257917"/>
                  </a:ext>
                </a:extLst>
              </a:tr>
              <a:tr h="518261">
                <a:tc>
                  <a:txBody>
                    <a:bodyPr/>
                    <a:lstStyle/>
                    <a:p>
                      <a:r>
                        <a:rPr lang="de-DE" sz="1400" b="0" dirty="0">
                          <a:latin typeface="Century Gothic" panose="020B0502020202020204" pitchFamily="34" charset="0"/>
                        </a:rPr>
                        <a:t>Wer trägt die Verantwortung für die Aufstellung des Lageberichts?</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r>
                        <a:rPr lang="de-DE" sz="1400" b="0" dirty="0">
                          <a:latin typeface="Century Gothic" panose="020B0502020202020204" pitchFamily="34" charset="0"/>
                        </a:rPr>
                        <a:t>Geschäftsführer kümmert sich selbst um den Lagebericht</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603530"/>
                  </a:ext>
                </a:extLst>
              </a:tr>
              <a:tr h="731654">
                <a:tc>
                  <a:txBody>
                    <a:bodyPr/>
                    <a:lstStyle/>
                    <a:p>
                      <a:r>
                        <a:rPr lang="de-DE" sz="1400" b="0" dirty="0">
                          <a:latin typeface="Century Gothic" panose="020B0502020202020204" pitchFamily="34" charset="0"/>
                        </a:rPr>
                        <a:t>Welche Mitarbeiter sind an der Aufstellung beteiligt und verfügen sie über angemessene Kenntnisse?</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1400" b="0" dirty="0">
                          <a:latin typeface="Century Gothic" panose="020B0502020202020204" pitchFamily="34" charset="0"/>
                        </a:rPr>
                        <a:t>Die Abteilungsleiter, insbesondere aus dem Bereich Rechnungswesen, unterstützt durch Unterlagenbereitstellung</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36872080"/>
                  </a:ext>
                </a:extLst>
              </a:tr>
              <a:tr h="1216712">
                <a:tc>
                  <a:txBody>
                    <a:bodyPr/>
                    <a:lstStyle/>
                    <a:p>
                      <a:r>
                        <a:rPr lang="de-DE" sz="1400" b="0" dirty="0">
                          <a:latin typeface="Century Gothic" panose="020B0502020202020204" pitchFamily="34" charset="0"/>
                        </a:rPr>
                        <a:t>Existieren Vorgaben zur Beschaffung von Informationen und zur entsprechenden Berücksichtigung im Lagebericht?</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180975" indent="-180975">
                        <a:buFont typeface="Arial" panose="020B0604020202020204" pitchFamily="34" charset="0"/>
                        <a:buChar char="•"/>
                      </a:pPr>
                      <a:r>
                        <a:rPr lang="de-DE" sz="1400" b="0" dirty="0">
                          <a:latin typeface="Century Gothic" panose="020B0502020202020204" pitchFamily="34" charset="0"/>
                        </a:rPr>
                        <a:t>Formulare für die Abteilungen mit den zu liefernden Angaben und einem Vermerk/eine Zuordnung, wo diese Angaben im Lagebericht zu erfassen sind </a:t>
                      </a:r>
                    </a:p>
                    <a:p>
                      <a:pPr marL="180975" indent="-180975">
                        <a:buFont typeface="Arial" panose="020B0604020202020204" pitchFamily="34" charset="0"/>
                        <a:buChar char="•"/>
                      </a:pPr>
                      <a:r>
                        <a:rPr lang="de-DE" sz="1400" b="0" dirty="0">
                          <a:latin typeface="Century Gothic" panose="020B0502020202020204" pitchFamily="34" charset="0"/>
                        </a:rPr>
                        <a:t>Aufforderung zur Mitteilung der entsprechenden Quellennachweise</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1389564"/>
                  </a:ext>
                </a:extLst>
              </a:tr>
              <a:tr h="518261">
                <a:tc>
                  <a:txBody>
                    <a:bodyPr/>
                    <a:lstStyle/>
                    <a:p>
                      <a:r>
                        <a:rPr lang="de-DE" sz="1400" b="0" dirty="0">
                          <a:latin typeface="Century Gothic" panose="020B0502020202020204" pitchFamily="34" charset="0"/>
                        </a:rPr>
                        <a:t>Gibt es Hinweise zur Erhebung nichtfinanzieller Angaben?</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1400" b="0" dirty="0">
                          <a:latin typeface="Century Gothic" panose="020B0502020202020204" pitchFamily="34" charset="0"/>
                        </a:rPr>
                        <a:t>entfällt</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39404909"/>
                  </a:ext>
                </a:extLst>
              </a:tr>
              <a:tr h="1027447">
                <a:tc>
                  <a:txBody>
                    <a:bodyPr/>
                    <a:lstStyle/>
                    <a:p>
                      <a:r>
                        <a:rPr lang="de-DE" sz="1400" b="0" dirty="0">
                          <a:latin typeface="Century Gothic" panose="020B0502020202020204" pitchFamily="34" charset="0"/>
                        </a:rPr>
                        <a:t>Gibt es zeitliche Vorgaben zur Aufstellung des Lageberichts insgesamt und von Teilbereichen?</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400" b="0" dirty="0">
                          <a:latin typeface="Century Gothic" panose="020B0502020202020204" pitchFamily="34" charset="0"/>
                        </a:rPr>
                        <a:t>Der Entwurf soll zusammen mit dem aufgestellten Jahresabschluss vorliegen. Das endgültige Exemplar sollte kurz vor Abschluss der Prüfungshandlungen bereitgestellt werden.</a:t>
                      </a: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2326112"/>
                  </a:ext>
                </a:extLst>
              </a:tr>
            </a:tbl>
          </a:graphicData>
        </a:graphic>
      </p:graphicFrame>
      <p:sp>
        <p:nvSpPr>
          <p:cNvPr id="7" name="Textfeld 1">
            <a:extLst>
              <a:ext uri="{FF2B5EF4-FFF2-40B4-BE49-F238E27FC236}">
                <a16:creationId xmlns:a16="http://schemas.microsoft.com/office/drawing/2014/main" id="{19401434-98A0-46A2-A888-3D875F9E88C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5" name="Rectangle 2">
            <a:extLst>
              <a:ext uri="{FF2B5EF4-FFF2-40B4-BE49-F238E27FC236}">
                <a16:creationId xmlns:a16="http://schemas.microsoft.com/office/drawing/2014/main" id="{216F122A-151C-496D-AE04-F8A82CDB712A}"/>
              </a:ext>
            </a:extLst>
          </p:cNvPr>
          <p:cNvSpPr txBox="1">
            <a:spLocks/>
          </p:cNvSpPr>
          <p:nvPr/>
        </p:nvSpPr>
        <p:spPr bwMode="auto">
          <a:xfrm>
            <a:off x="1055440" y="1052513"/>
            <a:ext cx="1094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25475" indent="-625475"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10.4.5.14 </a:t>
            </a:r>
            <a:r>
              <a:rPr lang="de-DE" altLang="de-DE" sz="1600" dirty="0">
                <a:solidFill>
                  <a:srgbClr val="00B0F0"/>
                </a:solidFill>
                <a:latin typeface="Century Gothic" panose="020B0502020202020204" pitchFamily="34" charset="0"/>
              </a:rPr>
              <a:t>Exkurs: Vorkehrungen und Maßnahmen zur Lageberichtsaufstellung </a:t>
            </a:r>
            <a:r>
              <a:rPr lang="de-DE" altLang="de-DE" sz="1600">
                <a:solidFill>
                  <a:srgbClr val="00B0F0"/>
                </a:solidFill>
                <a:latin typeface="Century Gothic" panose="020B0502020202020204" pitchFamily="34" charset="0"/>
              </a:rPr>
              <a:t>eines KMU</a:t>
            </a:r>
            <a:br>
              <a:rPr lang="de-DE" altLang="de-DE" sz="1600">
                <a:solidFill>
                  <a:srgbClr val="00B0F0"/>
                </a:solidFill>
                <a:latin typeface="Century Gothic" panose="020B0502020202020204" pitchFamily="34" charset="0"/>
              </a:rPr>
            </a:br>
            <a:r>
              <a:rPr lang="de-DE" altLang="de-DE" sz="1600">
                <a:solidFill>
                  <a:srgbClr val="00B0F0"/>
                </a:solidFill>
                <a:latin typeface="Century Gothic" panose="020B0502020202020204" pitchFamily="34" charset="0"/>
              </a:rPr>
              <a:t>						– </a:t>
            </a:r>
            <a:r>
              <a:rPr lang="de-DE" altLang="de-DE" sz="1600" dirty="0">
                <a:solidFill>
                  <a:srgbClr val="00B0F0"/>
                </a:solidFill>
                <a:latin typeface="Century Gothic" panose="020B0502020202020204" pitchFamily="34" charset="0"/>
              </a:rPr>
              <a:t>Fallkonstellation 2</a:t>
            </a:r>
          </a:p>
        </p:txBody>
      </p:sp>
      <p:graphicFrame>
        <p:nvGraphicFramePr>
          <p:cNvPr id="9" name="Tabelle 8">
            <a:extLst>
              <a:ext uri="{FF2B5EF4-FFF2-40B4-BE49-F238E27FC236}">
                <a16:creationId xmlns:a16="http://schemas.microsoft.com/office/drawing/2014/main" id="{38B160E1-E5E7-42E5-AD37-1466BB157F79}"/>
              </a:ext>
            </a:extLst>
          </p:cNvPr>
          <p:cNvGraphicFramePr>
            <a:graphicFrameLocks noGrp="1"/>
          </p:cNvGraphicFramePr>
          <p:nvPr>
            <p:extLst>
              <p:ext uri="{D42A27DB-BD31-4B8C-83A1-F6EECF244321}">
                <p14:modId xmlns:p14="http://schemas.microsoft.com/office/powerpoint/2010/main" val="2761747517"/>
              </p:ext>
            </p:extLst>
          </p:nvPr>
        </p:nvGraphicFramePr>
        <p:xfrm>
          <a:off x="1055440" y="1846162"/>
          <a:ext cx="10080626" cy="4175126"/>
        </p:xfrm>
        <a:graphic>
          <a:graphicData uri="http://schemas.openxmlformats.org/drawingml/2006/table">
            <a:tbl>
              <a:tblPr firstRow="1" bandRow="1">
                <a:tableStyleId>{5C22544A-7EE6-4342-B048-85BDC9FD1C3A}</a:tableStyleId>
              </a:tblPr>
              <a:tblGrid>
                <a:gridCol w="5040313">
                  <a:extLst>
                    <a:ext uri="{9D8B030D-6E8A-4147-A177-3AD203B41FA5}">
                      <a16:colId xmlns:a16="http://schemas.microsoft.com/office/drawing/2014/main" val="2970547051"/>
                    </a:ext>
                  </a:extLst>
                </a:gridCol>
                <a:gridCol w="5040313">
                  <a:extLst>
                    <a:ext uri="{9D8B030D-6E8A-4147-A177-3AD203B41FA5}">
                      <a16:colId xmlns:a16="http://schemas.microsoft.com/office/drawing/2014/main" val="588714729"/>
                    </a:ext>
                  </a:extLst>
                </a:gridCol>
              </a:tblGrid>
              <a:tr h="518055">
                <a:tc>
                  <a:txBody>
                    <a:bodyPr/>
                    <a:lstStyle/>
                    <a:p>
                      <a:r>
                        <a:rPr lang="de-DE" sz="1400" b="1" dirty="0">
                          <a:solidFill>
                            <a:schemeClr val="tx1"/>
                          </a:solidFill>
                          <a:latin typeface="Century Gothic" panose="020B0502020202020204" pitchFamily="34" charset="0"/>
                        </a:rPr>
                        <a:t>Aspekte (Abfrage)</a:t>
                      </a:r>
                    </a:p>
                  </a:txBody>
                  <a:tcPr marL="91438" marR="91438"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de-DE" sz="1400" b="1" dirty="0">
                          <a:solidFill>
                            <a:schemeClr val="tx1"/>
                          </a:solidFill>
                          <a:latin typeface="Century Gothic" panose="020B0502020202020204" pitchFamily="34" charset="0"/>
                        </a:rPr>
                        <a:t>Eigenbeurteilung durch den Abschlussprüfer</a:t>
                      </a:r>
                    </a:p>
                  </a:txBody>
                  <a:tcPr marL="91438" marR="91438" marT="45670" marB="456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20257917"/>
                  </a:ext>
                </a:extLst>
              </a:tr>
              <a:tr h="944769">
                <a:tc>
                  <a:txBody>
                    <a:bodyPr/>
                    <a:lstStyle/>
                    <a:p>
                      <a:r>
                        <a:rPr lang="de-DE" sz="1400" b="0" dirty="0">
                          <a:latin typeface="Century Gothic" panose="020B0502020202020204" pitchFamily="34" charset="0"/>
                        </a:rPr>
                        <a:t>Wer trägt die Verantwortung für die Aufstellung des Lageberichts?</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r>
                        <a:rPr lang="de-DE" sz="1400" b="0" dirty="0">
                          <a:latin typeface="Century Gothic" panose="020B0502020202020204" pitchFamily="34" charset="0"/>
                        </a:rPr>
                        <a:t>Geschäftsführer delegiert das Verfassen, nicht jedoch </a:t>
                      </a:r>
                      <a:r>
                        <a:rPr lang="de-DE" sz="1400" b="0" kern="1200" dirty="0">
                          <a:solidFill>
                            <a:schemeClr val="dk1"/>
                          </a:solidFill>
                          <a:latin typeface="Century Gothic" panose="020B0502020202020204" pitchFamily="34" charset="0"/>
                          <a:ea typeface="+mn-ea"/>
                          <a:cs typeface="+mn-cs"/>
                        </a:rPr>
                        <a:t>die Verantwortung auf den kaufm. Leiter, der seit mehr als 20 Jahren im Unternehmen tätig ist</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86603530"/>
                  </a:ext>
                </a:extLst>
              </a:tr>
              <a:tr h="731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entury Gothic" panose="020B0502020202020204" pitchFamily="34" charset="0"/>
                        </a:rPr>
                        <a:t>Welche Mitarbeiter sind an der Aufstellung beteiligt und verfügen sie über angemessene Kenntnisse?</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entury Gothic" panose="020B0502020202020204" pitchFamily="34" charset="0"/>
                        </a:rPr>
                        <a:t>Der kaufmännische Leiter kümmert sich im Auftrag der Geschäftsleitung um den Lagebericht</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36872080"/>
                  </a:ext>
                </a:extLst>
              </a:tr>
              <a:tr h="731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entury Gothic" panose="020B0502020202020204" pitchFamily="34" charset="0"/>
                        </a:rPr>
                        <a:t>Existieren Vorgaben zur Beschaffung von Informationen und zu ihrer entsprechenden Berücksichtigung im Lagebericht?</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latin typeface="Century Gothic" panose="020B0502020202020204" pitchFamily="34" charset="0"/>
                        </a:rPr>
                        <a:t>Erfahrungen aus der Vergangenheit</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81389564"/>
                  </a:ext>
                </a:extLst>
              </a:tr>
              <a:tr h="518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entury Gothic" panose="020B0502020202020204" pitchFamily="34" charset="0"/>
                        </a:rPr>
                        <a:t>Gibt es Hinweise zur Erhebung nichtfinanzieller Angaben?</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de-DE" sz="1400" b="0" dirty="0">
                          <a:latin typeface="Century Gothic" panose="020B0502020202020204" pitchFamily="34" charset="0"/>
                        </a:rPr>
                        <a:t>entfällt</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39404909"/>
                  </a:ext>
                </a:extLst>
              </a:tr>
              <a:tr h="731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entury Gothic" panose="020B0502020202020204" pitchFamily="34" charset="0"/>
                        </a:rPr>
                        <a:t>Gibt es zeitliche Vorgaben zur Aufstellung des Lageberichts insgesamt und in Teilbereichen?</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Century Gothic" panose="020B0502020202020204" pitchFamily="34" charset="0"/>
                        </a:rPr>
                        <a:t>Ein Entwurf wird erst nach Abschluss der Prüfungshandlungen zum Jahresabschluss vorgelegt</a:t>
                      </a:r>
                    </a:p>
                  </a:txBody>
                  <a:tcPr marL="91438" marR="91438"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2326112"/>
                  </a:ext>
                </a:extLst>
              </a:tr>
            </a:tbl>
          </a:graphicData>
        </a:graphic>
      </p:graphicFrame>
      <p:sp>
        <p:nvSpPr>
          <p:cNvPr id="7" name="Textfeld 1">
            <a:extLst>
              <a:ext uri="{FF2B5EF4-FFF2-40B4-BE49-F238E27FC236}">
                <a16:creationId xmlns:a16="http://schemas.microsoft.com/office/drawing/2014/main" id="{E0A1A415-1B75-4DF3-A11A-1E56E2812D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5" name="Textfeld 1">
            <a:extLst>
              <a:ext uri="{FF2B5EF4-FFF2-40B4-BE49-F238E27FC236}">
                <a16:creationId xmlns:a16="http://schemas.microsoft.com/office/drawing/2014/main" id="{72A7A5E6-07FB-47E1-A24E-963A3FA52C9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78857098"/>
      </p:ext>
    </p:extLst>
  </p:cSld>
  <p:clrMapOvr>
    <a:masterClrMapping/>
  </p:clrMapOvr>
  <p:transition spd="slow"/>
</p:sld>
</file>

<file path=ppt/slides/slide4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683" name="Rectangle 2">
            <a:extLst>
              <a:ext uri="{FF2B5EF4-FFF2-40B4-BE49-F238E27FC236}">
                <a16:creationId xmlns:a16="http://schemas.microsoft.com/office/drawing/2014/main" id="{72B701AB-255B-47EC-89A7-5F0AE5A8D142}"/>
              </a:ext>
            </a:extLst>
          </p:cNvPr>
          <p:cNvSpPr txBox="1">
            <a:spLocks/>
          </p:cNvSpPr>
          <p:nvPr/>
        </p:nvSpPr>
        <p:spPr bwMode="auto">
          <a:xfrm>
            <a:off x="1055290" y="1052513"/>
            <a:ext cx="10801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25475" indent="-625475"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a:solidFill>
                  <a:srgbClr val="00B0F0"/>
                </a:solidFill>
                <a:latin typeface="Century Gothic" panose="020B0502020202020204" pitchFamily="34" charset="0"/>
              </a:rPr>
              <a:t>10.4.5.15 </a:t>
            </a:r>
            <a:r>
              <a:rPr lang="de-DE" altLang="de-DE" sz="1600" dirty="0">
                <a:solidFill>
                  <a:srgbClr val="00B0F0"/>
                </a:solidFill>
                <a:latin typeface="Century Gothic" panose="020B0502020202020204" pitchFamily="34" charset="0"/>
              </a:rPr>
              <a:t>Exkurs: Fazit zur Bestandsaufnahme der „Vorkehrungen und Maßnahmen“</a:t>
            </a:r>
          </a:p>
        </p:txBody>
      </p:sp>
      <p:sp>
        <p:nvSpPr>
          <p:cNvPr id="2" name="Rechteck 1">
            <a:extLst>
              <a:ext uri="{FF2B5EF4-FFF2-40B4-BE49-F238E27FC236}">
                <a16:creationId xmlns:a16="http://schemas.microsoft.com/office/drawing/2014/main" id="{75B623AF-D0B5-4CDA-BDF5-A543E2634E03}"/>
              </a:ext>
            </a:extLst>
          </p:cNvPr>
          <p:cNvSpPr/>
          <p:nvPr/>
        </p:nvSpPr>
        <p:spPr>
          <a:xfrm>
            <a:off x="982663" y="1412875"/>
            <a:ext cx="10874375" cy="3386138"/>
          </a:xfrm>
          <a:prstGeom prst="rect">
            <a:avLst/>
          </a:prstGeom>
        </p:spPr>
        <p:txBody>
          <a:bodyPr>
            <a:spAutoFit/>
          </a:bodyPr>
          <a:lstStyle/>
          <a:p>
            <a:pPr>
              <a:spcBef>
                <a:spcPts val="600"/>
              </a:spcBef>
              <a:spcAft>
                <a:spcPts val="600"/>
              </a:spcAft>
              <a:defRPr/>
            </a:pPr>
            <a:r>
              <a:rPr lang="de-DE" sz="1600" dirty="0">
                <a:solidFill>
                  <a:srgbClr val="000000"/>
                </a:solidFill>
                <a:latin typeface="Century Gothic" panose="020B0502020202020204" pitchFamily="34" charset="0"/>
              </a:rPr>
              <a:t>Letztlich ist es nur wichtig, dass der Prüfer ein Verständnis darüber aufbaut, mit</a:t>
            </a:r>
          </a:p>
          <a:p>
            <a:pPr marL="285750" indent="-285750">
              <a:spcBef>
                <a:spcPts val="600"/>
              </a:spcBef>
              <a:spcAft>
                <a:spcPts val="600"/>
              </a:spcAft>
              <a:buClr>
                <a:srgbClr val="00B0F0"/>
              </a:buClr>
              <a:buFont typeface="Arial" panose="020B0604020202020204" pitchFamily="34" charset="0"/>
              <a:buChar char="•"/>
              <a:defRPr/>
            </a:pPr>
            <a:r>
              <a:rPr lang="de-DE" sz="1600" dirty="0">
                <a:solidFill>
                  <a:srgbClr val="000000"/>
                </a:solidFill>
                <a:latin typeface="Century Gothic" panose="020B0502020202020204" pitchFamily="34" charset="0"/>
              </a:rPr>
              <a:t>welchen Daten,</a:t>
            </a:r>
          </a:p>
          <a:p>
            <a:pPr marL="285750" indent="-285750">
              <a:spcBef>
                <a:spcPts val="600"/>
              </a:spcBef>
              <a:spcAft>
                <a:spcPts val="600"/>
              </a:spcAft>
              <a:buClr>
                <a:srgbClr val="00B0F0"/>
              </a:buClr>
              <a:buFont typeface="Arial" panose="020B0604020202020204" pitchFamily="34" charset="0"/>
              <a:buChar char="•"/>
              <a:defRPr/>
            </a:pPr>
            <a:r>
              <a:rPr lang="de-DE" sz="1600" dirty="0">
                <a:solidFill>
                  <a:srgbClr val="000000"/>
                </a:solidFill>
                <a:latin typeface="Century Gothic" panose="020B0502020202020204" pitchFamily="34" charset="0"/>
              </a:rPr>
              <a:t>welchen Hilfsmitteln,</a:t>
            </a:r>
          </a:p>
          <a:p>
            <a:pPr marL="285750" indent="-285750">
              <a:spcBef>
                <a:spcPts val="600"/>
              </a:spcBef>
              <a:spcAft>
                <a:spcPts val="600"/>
              </a:spcAft>
              <a:buClr>
                <a:srgbClr val="00B0F0"/>
              </a:buClr>
              <a:buFont typeface="Arial" panose="020B0604020202020204" pitchFamily="34" charset="0"/>
              <a:buChar char="•"/>
              <a:defRPr/>
            </a:pPr>
            <a:r>
              <a:rPr lang="de-DE" sz="1600" dirty="0">
                <a:solidFill>
                  <a:srgbClr val="000000"/>
                </a:solidFill>
                <a:latin typeface="Century Gothic" panose="020B0502020202020204" pitchFamily="34" charset="0"/>
              </a:rPr>
              <a:t>welchen Zuständigkeiten und</a:t>
            </a:r>
          </a:p>
          <a:p>
            <a:pPr marL="285750" indent="-285750">
              <a:spcBef>
                <a:spcPts val="600"/>
              </a:spcBef>
              <a:spcAft>
                <a:spcPts val="600"/>
              </a:spcAft>
              <a:buClr>
                <a:srgbClr val="00B0F0"/>
              </a:buClr>
              <a:buFont typeface="Arial" panose="020B0604020202020204" pitchFamily="34" charset="0"/>
              <a:buChar char="•"/>
              <a:defRPr/>
            </a:pPr>
            <a:r>
              <a:rPr lang="de-DE" sz="1600" dirty="0">
                <a:solidFill>
                  <a:srgbClr val="000000"/>
                </a:solidFill>
                <a:latin typeface="Century Gothic" panose="020B0502020202020204" pitchFamily="34" charset="0"/>
              </a:rPr>
              <a:t>mit Hilfe welcher Systeme</a:t>
            </a:r>
          </a:p>
          <a:p>
            <a:pPr>
              <a:spcBef>
                <a:spcPts val="600"/>
              </a:spcBef>
              <a:spcAft>
                <a:spcPts val="600"/>
              </a:spcAft>
              <a:defRPr/>
            </a:pPr>
            <a:r>
              <a:rPr lang="de-DE" sz="1600" dirty="0">
                <a:solidFill>
                  <a:srgbClr val="000000"/>
                </a:solidFill>
                <a:latin typeface="Century Gothic" panose="020B0502020202020204" pitchFamily="34" charset="0"/>
              </a:rPr>
              <a:t>die Informationen ermittelt und beschafft werden und nach welchem Prozess </a:t>
            </a:r>
            <a:r>
              <a:rPr lang="de-DE" sz="1600">
                <a:solidFill>
                  <a:srgbClr val="000000"/>
                </a:solidFill>
                <a:latin typeface="Century Gothic" panose="020B0502020202020204" pitchFamily="34" charset="0"/>
              </a:rPr>
              <a:t>letztlich der</a:t>
            </a:r>
            <a:br>
              <a:rPr lang="de-DE" sz="1600">
                <a:solidFill>
                  <a:srgbClr val="000000"/>
                </a:solidFill>
                <a:latin typeface="Century Gothic" panose="020B0502020202020204" pitchFamily="34" charset="0"/>
              </a:rPr>
            </a:br>
            <a:r>
              <a:rPr lang="de-DE" sz="1600">
                <a:solidFill>
                  <a:srgbClr val="000000"/>
                </a:solidFill>
                <a:latin typeface="Century Gothic" panose="020B0502020202020204" pitchFamily="34" charset="0"/>
              </a:rPr>
              <a:t>Lagebericht </a:t>
            </a:r>
            <a:r>
              <a:rPr lang="de-DE" sz="1600" dirty="0">
                <a:solidFill>
                  <a:srgbClr val="000000"/>
                </a:solidFill>
                <a:latin typeface="Century Gothic" panose="020B0502020202020204" pitchFamily="34" charset="0"/>
              </a:rPr>
              <a:t>aufgestellt wird.</a:t>
            </a:r>
          </a:p>
          <a:p>
            <a:pPr>
              <a:spcBef>
                <a:spcPts val="600"/>
              </a:spcBef>
              <a:spcAft>
                <a:spcPts val="600"/>
              </a:spcAft>
              <a:defRPr/>
            </a:pPr>
            <a:endParaRPr lang="de-DE" sz="1600" dirty="0">
              <a:solidFill>
                <a:srgbClr val="000000"/>
              </a:solidFill>
              <a:latin typeface="Century Gothic" panose="020B0502020202020204" pitchFamily="34" charset="0"/>
            </a:endParaRPr>
          </a:p>
          <a:p>
            <a:pPr>
              <a:spcBef>
                <a:spcPts val="600"/>
              </a:spcBef>
              <a:spcAft>
                <a:spcPts val="600"/>
              </a:spcAft>
              <a:defRPr/>
            </a:pPr>
            <a:r>
              <a:rPr lang="de-DE" sz="1600" dirty="0">
                <a:solidFill>
                  <a:srgbClr val="000000"/>
                </a:solidFill>
                <a:latin typeface="Century Gothic" panose="020B0502020202020204" pitchFamily="34" charset="0"/>
              </a:rPr>
              <a:t>Über diese Erkenntnisse ist eine Mindestdokumentation (ggf. in der Dauerakte) anzufertigen.</a:t>
            </a:r>
          </a:p>
        </p:txBody>
      </p:sp>
      <p:sp>
        <p:nvSpPr>
          <p:cNvPr id="7" name="Textfeld 1">
            <a:extLst>
              <a:ext uri="{FF2B5EF4-FFF2-40B4-BE49-F238E27FC236}">
                <a16:creationId xmlns:a16="http://schemas.microsoft.com/office/drawing/2014/main" id="{5B6C1815-C44E-433F-9E02-0CC13ECEA31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DB904B5B-75D2-4611-A3AA-9BE8F207FB41}"/>
              </a:ext>
            </a:extLst>
          </p:cNvPr>
          <p:cNvSpPr>
            <a:spLocks noGrp="1" noChangeArrowheads="1"/>
          </p:cNvSpPr>
          <p:nvPr>
            <p:ph idx="4294967295"/>
          </p:nvPr>
        </p:nvSpPr>
        <p:spPr>
          <a:xfrm>
            <a:off x="966180" y="1484313"/>
            <a:ext cx="10791825" cy="4465637"/>
          </a:xfrm>
          <a:prstGeom prst="rect">
            <a:avLst/>
          </a:prstGeom>
        </p:spPr>
        <p:txBody>
          <a:bodyPr/>
          <a:lstStyle/>
          <a:p>
            <a:pPr marL="0" lvl="1" indent="0" defTabSz="419100" eaLnBrk="1" hangingPunct="1">
              <a:spcBef>
                <a:spcPts val="0"/>
              </a:spcBef>
              <a:spcAft>
                <a:spcPts val="600"/>
              </a:spcAft>
              <a:buFont typeface="Arial" panose="020B0604020202020204" pitchFamily="34" charset="0"/>
              <a:buNone/>
              <a:tabLst>
                <a:tab pos="1076325" algn="l"/>
              </a:tabLst>
              <a:defRPr/>
            </a:pPr>
            <a:r>
              <a:rPr lang="de-DE" altLang="de-DE" sz="1600" b="1" dirty="0">
                <a:latin typeface="Century Gothic" panose="020B0502020202020204" pitchFamily="34" charset="0"/>
              </a:rPr>
              <a:t>Schritt 6:	Beurteilung der festgestellten falschen Angaben</a:t>
            </a:r>
          </a:p>
          <a:p>
            <a:pPr marL="0" lvl="1" indent="0" defTabSz="419100" eaLnBrk="1" hangingPunct="1">
              <a:spcBef>
                <a:spcPts val="0"/>
              </a:spcBef>
              <a:spcAft>
                <a:spcPts val="600"/>
              </a:spcAft>
              <a:buFont typeface="Arial" panose="020B0604020202020204" pitchFamily="34" charset="0"/>
              <a:buNone/>
              <a:tabLst>
                <a:tab pos="1076325" algn="l"/>
              </a:tabLst>
              <a:defRPr/>
            </a:pPr>
            <a:r>
              <a:rPr lang="de-DE" altLang="de-DE" sz="1600" b="1" dirty="0">
                <a:latin typeface="Century Gothic" panose="020B0502020202020204" pitchFamily="34" charset="0"/>
              </a:rPr>
              <a:t>Schritt 6.1:</a:t>
            </a:r>
            <a:r>
              <a:rPr lang="de-DE" altLang="de-DE" sz="1600" dirty="0">
                <a:latin typeface="Century Gothic" panose="020B0502020202020204" pitchFamily="34" charset="0"/>
              </a:rPr>
              <a:t>	Beurteilung erfolgt anhand der </a:t>
            </a:r>
            <a:r>
              <a:rPr lang="de-DE" altLang="de-DE" sz="1600" b="1" dirty="0">
                <a:solidFill>
                  <a:srgbClr val="00B0F0"/>
                </a:solidFill>
                <a:latin typeface="Century Gothic" panose="020B0502020202020204" pitchFamily="34" charset="0"/>
              </a:rPr>
              <a:t>entsprechende Berücksichtigung der Wesentlichkeit</a:t>
            </a:r>
            <a:br>
              <a:rPr lang="de-DE" altLang="de-DE" sz="1600" b="1" dirty="0">
                <a:solidFill>
                  <a:srgbClr val="00B0F0"/>
                </a:solidFill>
                <a:latin typeface="Century Gothic" panose="020B0502020202020204" pitchFamily="34" charset="0"/>
              </a:rPr>
            </a:br>
            <a:r>
              <a:rPr lang="de-DE" altLang="de-DE" sz="1600" b="1" dirty="0">
                <a:latin typeface="Century Gothic" panose="020B0502020202020204" pitchFamily="34" charset="0"/>
              </a:rPr>
              <a:t>	</a:t>
            </a:r>
            <a:r>
              <a:rPr lang="de-DE" altLang="de-DE" sz="1600" dirty="0">
                <a:latin typeface="Century Gothic" panose="020B0502020202020204" pitchFamily="34" charset="0"/>
              </a:rPr>
              <a:t>(ISA [DE] 320)</a:t>
            </a:r>
          </a:p>
          <a:p>
            <a:pPr marL="0" lvl="1" indent="0" defTabSz="419100" eaLnBrk="1" hangingPunct="1">
              <a:spcBef>
                <a:spcPts val="0"/>
              </a:spcBef>
              <a:spcAft>
                <a:spcPts val="600"/>
              </a:spcAft>
              <a:buNone/>
              <a:tabLst>
                <a:tab pos="1076325" algn="l"/>
              </a:tabLst>
              <a:defRPr/>
            </a:pPr>
            <a:r>
              <a:rPr lang="de-DE" altLang="de-DE" sz="1600" b="1" dirty="0">
                <a:latin typeface="Century Gothic" panose="020B0502020202020204" pitchFamily="34" charset="0"/>
              </a:rPr>
              <a:t>Schritt 6.2:</a:t>
            </a:r>
            <a:r>
              <a:rPr lang="de-DE" altLang="de-DE" sz="1600" b="1" dirty="0">
                <a:solidFill>
                  <a:srgbClr val="00B0F0"/>
                </a:solidFill>
                <a:latin typeface="Century Gothic" panose="020B0502020202020204" pitchFamily="34" charset="0"/>
              </a:rPr>
              <a:t>	Wesentliche falsche Prognose </a:t>
            </a:r>
            <a:r>
              <a:rPr lang="de-DE" altLang="de-DE" sz="1600" dirty="0">
                <a:latin typeface="Century Gothic" panose="020B0502020202020204" pitchFamily="34" charset="0"/>
              </a:rPr>
              <a:t>liegt vor, wenn (IDW PS 350 n.F. (</a:t>
            </a:r>
            <a:r>
              <a:rPr lang="de-DE" altLang="de-DE" sz="1600">
                <a:latin typeface="Century Gothic" panose="020B0502020202020204" pitchFamily="34" charset="0"/>
              </a:rPr>
              <a:t>10.2021), </a:t>
            </a:r>
            <a:r>
              <a:rPr lang="de-DE" altLang="de-DE" sz="1600" dirty="0">
                <a:latin typeface="Century Gothic" panose="020B0502020202020204" pitchFamily="34" charset="0"/>
              </a:rPr>
              <a:t>Tz. 101): </a:t>
            </a:r>
          </a:p>
          <a:p>
            <a:pPr lvl="2" indent="0" defTabSz="419100" eaLnBrk="1" hangingPunct="1">
              <a:spcBef>
                <a:spcPts val="0"/>
              </a:spcBef>
              <a:spcAft>
                <a:spcPts val="600"/>
              </a:spcAft>
              <a:buFont typeface="Arial" panose="020B0604020202020204" pitchFamily="34" charset="0"/>
              <a:buNone/>
              <a:tabLst>
                <a:tab pos="1076325" algn="l"/>
              </a:tabLst>
              <a:defRPr/>
            </a:pPr>
            <a:r>
              <a:rPr lang="de-DE" altLang="de-DE" sz="1600">
                <a:latin typeface="Century Gothic" panose="020B0502020202020204" pitchFamily="34" charset="0"/>
              </a:rPr>
              <a:t>	Zugrunde </a:t>
            </a:r>
            <a:r>
              <a:rPr lang="de-DE" altLang="de-DE" sz="1600" dirty="0">
                <a:latin typeface="Century Gothic" panose="020B0502020202020204" pitchFamily="34" charset="0"/>
              </a:rPr>
              <a:t>liegende </a:t>
            </a:r>
            <a:r>
              <a:rPr lang="de-DE" altLang="de-DE" sz="1600" b="1">
                <a:solidFill>
                  <a:srgbClr val="00B0F0"/>
                </a:solidFill>
                <a:latin typeface="Century Gothic" panose="020B0502020202020204" pitchFamily="34" charset="0"/>
              </a:rPr>
              <a:t>Annahmen</a:t>
            </a:r>
            <a:r>
              <a:rPr lang="de-DE" altLang="de-DE" sz="1600">
                <a:latin typeface="Century Gothic" panose="020B0502020202020204" pitchFamily="34" charset="0"/>
              </a:rPr>
              <a:t> außerhalb der Bandbreite liegen, </a:t>
            </a:r>
            <a:r>
              <a:rPr lang="de-DE" altLang="de-DE" sz="1600" dirty="0">
                <a:latin typeface="Century Gothic" panose="020B0502020202020204" pitchFamily="34" charset="0"/>
              </a:rPr>
              <a:t>die der WP als  </a:t>
            </a:r>
            <a:br>
              <a:rPr lang="de-DE" altLang="de-DE" sz="1600" dirty="0">
                <a:latin typeface="Century Gothic" panose="020B0502020202020204" pitchFamily="34" charset="0"/>
              </a:rPr>
            </a:br>
            <a:r>
              <a:rPr lang="de-DE" altLang="de-DE" sz="1600" dirty="0">
                <a:latin typeface="Century Gothic" panose="020B0502020202020204" pitchFamily="34" charset="0"/>
              </a:rPr>
              <a:t>   	vertretbar einschätzt, so dass auch </a:t>
            </a:r>
            <a:r>
              <a:rPr lang="de-DE" altLang="de-DE" sz="1600" b="1" dirty="0">
                <a:solidFill>
                  <a:srgbClr val="00B0F0"/>
                </a:solidFill>
                <a:latin typeface="Century Gothic" panose="020B0502020202020204" pitchFamily="34" charset="0"/>
              </a:rPr>
              <a:t>Prognose</a:t>
            </a:r>
            <a:r>
              <a:rPr lang="de-DE" altLang="de-DE" sz="1600" dirty="0">
                <a:latin typeface="Century Gothic" panose="020B0502020202020204" pitchFamily="34" charset="0"/>
              </a:rPr>
              <a:t> außerhalb </a:t>
            </a:r>
            <a:r>
              <a:rPr lang="de-DE" altLang="de-DE" sz="1600">
                <a:latin typeface="Century Gothic" panose="020B0502020202020204" pitchFamily="34" charset="0"/>
              </a:rPr>
              <a:t>einer vertretbaren</a:t>
            </a:r>
            <a:br>
              <a:rPr lang="de-DE" altLang="de-DE" sz="1600">
                <a:latin typeface="Century Gothic" panose="020B0502020202020204" pitchFamily="34" charset="0"/>
              </a:rPr>
            </a:br>
            <a:r>
              <a:rPr lang="de-DE" altLang="de-DE" sz="1600">
                <a:latin typeface="Century Gothic" panose="020B0502020202020204" pitchFamily="34" charset="0"/>
              </a:rPr>
              <a:t>	Brandbreite liegt.</a:t>
            </a:r>
            <a:endParaRPr lang="de-DE" altLang="de-DE" sz="1600" dirty="0">
              <a:latin typeface="Century Gothic" panose="020B0502020202020204" pitchFamily="34" charset="0"/>
            </a:endParaRPr>
          </a:p>
          <a:p>
            <a:pPr marL="1073150" lvl="2" indent="0" defTabSz="419100" eaLnBrk="1" hangingPunct="1">
              <a:spcBef>
                <a:spcPts val="0"/>
              </a:spcBef>
              <a:spcAft>
                <a:spcPts val="600"/>
              </a:spcAft>
              <a:buFont typeface="Arial" panose="020B0604020202020204" pitchFamily="34" charset="0"/>
              <a:buNone/>
              <a:tabLst>
                <a:tab pos="1076325" algn="l"/>
              </a:tabLst>
              <a:defRPr/>
            </a:pPr>
            <a:r>
              <a:rPr lang="de-DE" altLang="de-DE" sz="1600" dirty="0">
                <a:latin typeface="Century Gothic" panose="020B0502020202020204" pitchFamily="34" charset="0"/>
              </a:rPr>
              <a:t>	</a:t>
            </a:r>
            <a:r>
              <a:rPr lang="de-DE" altLang="de-DE" sz="1600">
                <a:latin typeface="Century Gothic" panose="020B0502020202020204" pitchFamily="34" charset="0"/>
              </a:rPr>
              <a:t>Prognose </a:t>
            </a:r>
            <a:r>
              <a:rPr lang="de-DE" altLang="de-DE" sz="1600" b="1">
                <a:solidFill>
                  <a:srgbClr val="00B0F0"/>
                </a:solidFill>
                <a:latin typeface="Century Gothic" panose="020B0502020202020204" pitchFamily="34" charset="0"/>
              </a:rPr>
              <a:t>nicht </a:t>
            </a:r>
            <a:r>
              <a:rPr lang="de-DE" altLang="de-DE" sz="1600" b="1" dirty="0">
                <a:solidFill>
                  <a:srgbClr val="00B0F0"/>
                </a:solidFill>
                <a:latin typeface="Century Gothic" panose="020B0502020202020204" pitchFamily="34" charset="0"/>
              </a:rPr>
              <a:t>sachgerecht </a:t>
            </a:r>
            <a:r>
              <a:rPr lang="de-DE" altLang="de-DE" sz="1600" dirty="0">
                <a:latin typeface="Century Gothic" panose="020B0502020202020204" pitchFamily="34" charset="0"/>
              </a:rPr>
              <a:t>aus den zugrunde liegenden </a:t>
            </a:r>
            <a:r>
              <a:rPr lang="de-DE" altLang="de-DE" sz="1600">
                <a:latin typeface="Century Gothic" panose="020B0502020202020204" pitchFamily="34" charset="0"/>
              </a:rPr>
              <a:t>Annahmen </a:t>
            </a:r>
            <a:r>
              <a:rPr lang="de-DE" altLang="de-DE" sz="1600" b="1">
                <a:solidFill>
                  <a:srgbClr val="00B0F0"/>
                </a:solidFill>
                <a:latin typeface="Century Gothic" panose="020B0502020202020204" pitchFamily="34" charset="0"/>
              </a:rPr>
              <a:t>abgeleitet</a:t>
            </a:r>
            <a:br>
              <a:rPr lang="de-DE" altLang="de-DE" sz="1600" b="1">
                <a:solidFill>
                  <a:srgbClr val="00B0F0"/>
                </a:solidFill>
                <a:latin typeface="Century Gothic" panose="020B0502020202020204" pitchFamily="34" charset="0"/>
              </a:rPr>
            </a:br>
            <a:r>
              <a:rPr lang="de-DE" altLang="de-DE" sz="1600">
                <a:latin typeface="Century Gothic" panose="020B0502020202020204" pitchFamily="34" charset="0"/>
              </a:rPr>
              <a:t>worden ist; sie </a:t>
            </a:r>
            <a:r>
              <a:rPr lang="de-DE" altLang="de-DE" sz="1600" dirty="0">
                <a:latin typeface="Century Gothic" panose="020B0502020202020204" pitchFamily="34" charset="0"/>
              </a:rPr>
              <a:t>weicht wesentlich von einer sachgerecht abgeleiteten Prognose ab. </a:t>
            </a:r>
          </a:p>
          <a:p>
            <a:pPr marL="0" lvl="2" indent="0" defTabSz="419100" eaLnBrk="1" hangingPunct="1">
              <a:spcBef>
                <a:spcPts val="0"/>
              </a:spcBef>
              <a:spcAft>
                <a:spcPts val="600"/>
              </a:spcAft>
              <a:buNone/>
              <a:tabLst>
                <a:tab pos="1076325" algn="l"/>
              </a:tabLst>
              <a:defRPr/>
            </a:pPr>
            <a:r>
              <a:rPr lang="de-DE" altLang="de-DE" sz="1600" b="1" dirty="0">
                <a:latin typeface="Century Gothic" panose="020B0502020202020204" pitchFamily="34" charset="0"/>
              </a:rPr>
              <a:t>Schritt 6.3:</a:t>
            </a:r>
            <a:r>
              <a:rPr lang="de-DE" altLang="de-DE" sz="1600" dirty="0">
                <a:latin typeface="Century Gothic" panose="020B0502020202020204" pitchFamily="34" charset="0"/>
              </a:rPr>
              <a:t>	Es ist zu beurteilen, ob </a:t>
            </a:r>
            <a:r>
              <a:rPr lang="de-DE" altLang="de-DE" sz="1600" b="1" dirty="0">
                <a:solidFill>
                  <a:srgbClr val="00B0F0"/>
                </a:solidFill>
                <a:latin typeface="Century Gothic" panose="020B0502020202020204" pitchFamily="34" charset="0"/>
              </a:rPr>
              <a:t>lageberichtsfremde Angaben </a:t>
            </a:r>
            <a:r>
              <a:rPr lang="de-DE" altLang="de-DE" sz="1600" dirty="0">
                <a:latin typeface="Century Gothic" panose="020B0502020202020204" pitchFamily="34" charset="0"/>
              </a:rPr>
              <a:t>die Klarheit </a:t>
            </a:r>
            <a:r>
              <a:rPr lang="de-DE" altLang="de-DE" sz="1600">
                <a:latin typeface="Century Gothic" panose="020B0502020202020204" pitchFamily="34" charset="0"/>
              </a:rPr>
              <a:t>und Übersichtlichkeit</a:t>
            </a:r>
            <a:br>
              <a:rPr lang="de-DE" altLang="de-DE" sz="1600">
                <a:latin typeface="Century Gothic" panose="020B0502020202020204" pitchFamily="34" charset="0"/>
              </a:rPr>
            </a:br>
            <a:r>
              <a:rPr lang="de-DE" altLang="de-DE" sz="1600">
                <a:latin typeface="Century Gothic" panose="020B0502020202020204" pitchFamily="34" charset="0"/>
              </a:rPr>
              <a:t>	des Lageberichts beeinträchtigen. </a:t>
            </a:r>
            <a:r>
              <a:rPr lang="de-DE" altLang="de-DE" sz="1600" dirty="0">
                <a:latin typeface="Century Gothic" panose="020B0502020202020204" pitchFamily="34" charset="0"/>
              </a:rPr>
              <a:t>(IDW PS 350 n.F. (10.2021), Tz. 102)</a:t>
            </a:r>
          </a:p>
          <a:p>
            <a:pPr marL="901701" lvl="2" indent="-360363" defTabSz="419100" eaLnBrk="1" hangingPunct="1">
              <a:spcBef>
                <a:spcPts val="0"/>
              </a:spcBef>
              <a:spcAft>
                <a:spcPts val="600"/>
              </a:spcAft>
              <a:buFont typeface="+mj-lt"/>
              <a:buAutoNum type="alphaLcPeriod" startAt="3"/>
              <a:defRPr/>
            </a:pPr>
            <a:endParaRPr lang="de-DE" altLang="de-DE" sz="1600" dirty="0">
              <a:latin typeface="Century Gothic" panose="020B0502020202020204" pitchFamily="34" charset="0"/>
            </a:endParaRPr>
          </a:p>
          <a:p>
            <a:pPr defTabSz="419100" eaLnBrk="1" hangingPunct="1">
              <a:spcBef>
                <a:spcPts val="0"/>
              </a:spcBef>
              <a:spcAft>
                <a:spcPts val="600"/>
              </a:spcAft>
              <a:defRPr/>
            </a:pPr>
            <a:endParaRPr lang="de-DE" altLang="de-DE" sz="1600" b="1" dirty="0">
              <a:latin typeface="Century Gothic" panose="020B0502020202020204" pitchFamily="34" charset="0"/>
            </a:endParaRPr>
          </a:p>
        </p:txBody>
      </p:sp>
      <p:sp>
        <p:nvSpPr>
          <p:cNvPr id="969732" name="Rectangle 2">
            <a:extLst>
              <a:ext uri="{FF2B5EF4-FFF2-40B4-BE49-F238E27FC236}">
                <a16:creationId xmlns:a16="http://schemas.microsoft.com/office/drawing/2014/main" id="{13D29AD0-B062-445F-9B0C-CDE10F49F860}"/>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10.4.6 Umgang mit den festgestellten falschen Angaben</a:t>
            </a:r>
          </a:p>
        </p:txBody>
      </p:sp>
      <p:sp>
        <p:nvSpPr>
          <p:cNvPr id="7" name="Textfeld 1">
            <a:extLst>
              <a:ext uri="{FF2B5EF4-FFF2-40B4-BE49-F238E27FC236}">
                <a16:creationId xmlns:a16="http://schemas.microsoft.com/office/drawing/2014/main" id="{811795F4-25EB-4521-BAEE-461DB5A28BC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427A0AE2-7F9D-403B-B20F-225022F8718C}"/>
              </a:ext>
            </a:extLst>
          </p:cNvPr>
          <p:cNvSpPr>
            <a:spLocks noGrp="1" noChangeArrowheads="1"/>
          </p:cNvSpPr>
          <p:nvPr>
            <p:ph idx="4294967295"/>
          </p:nvPr>
        </p:nvSpPr>
        <p:spPr>
          <a:xfrm>
            <a:off x="966180" y="1495425"/>
            <a:ext cx="10801350" cy="3733800"/>
          </a:xfrm>
          <a:prstGeom prst="rect">
            <a:avLst/>
          </a:prstGeom>
        </p:spPr>
        <p:txBody>
          <a:bodyPr/>
          <a:lstStyle/>
          <a:p>
            <a:pPr marL="0" lvl="1" indent="0" defTabSz="419100" eaLnBrk="1" hangingPunct="1">
              <a:lnSpc>
                <a:spcPct val="100000"/>
              </a:lnSpc>
              <a:spcBef>
                <a:spcPts val="600"/>
              </a:spcBef>
              <a:spcAft>
                <a:spcPts val="600"/>
              </a:spcAft>
              <a:buFont typeface="Arial" panose="020B0604020202020204" pitchFamily="34" charset="0"/>
              <a:buNone/>
              <a:tabLst>
                <a:tab pos="893763" algn="l"/>
              </a:tabLst>
              <a:defRPr/>
            </a:pPr>
            <a:r>
              <a:rPr lang="de-DE" altLang="de-DE" sz="1600" b="1" dirty="0">
                <a:latin typeface="Century Gothic" panose="020B0502020202020204" pitchFamily="34" charset="0"/>
              </a:rPr>
              <a:t>Schritt 7: 	Dokumentation</a:t>
            </a:r>
          </a:p>
          <a:p>
            <a:pPr marL="893763" defTabSz="419100" eaLnBrk="1" hangingPunct="1">
              <a:lnSpc>
                <a:spcPct val="100000"/>
              </a:lnSpc>
              <a:spcBef>
                <a:spcPts val="600"/>
              </a:spcBef>
              <a:spcAft>
                <a:spcPts val="600"/>
              </a:spcAft>
              <a:tabLst>
                <a:tab pos="893763" algn="l"/>
              </a:tabLst>
              <a:defRPr/>
            </a:pPr>
            <a:r>
              <a:rPr lang="de-DE" altLang="de-DE" sz="1600" b="1" dirty="0">
                <a:solidFill>
                  <a:srgbClr val="00B0F0"/>
                </a:solidFill>
                <a:latin typeface="Century Gothic" panose="020B0502020202020204" pitchFamily="34" charset="0"/>
              </a:rPr>
              <a:t>Es gelten die </a:t>
            </a:r>
            <a:r>
              <a:rPr lang="de-DE" altLang="de-DE" sz="1600" b="1">
                <a:solidFill>
                  <a:srgbClr val="00B0F0"/>
                </a:solidFill>
                <a:latin typeface="Century Gothic" panose="020B0502020202020204" pitchFamily="34" charset="0"/>
              </a:rPr>
              <a:t>allgemeinen Dokumentationsanforderungen</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a:t>
            </a:r>
            <a:r>
              <a:rPr lang="de-DE" altLang="de-DE" sz="1600" b="1" dirty="0">
                <a:solidFill>
                  <a:srgbClr val="00B0F0"/>
                </a:solidFill>
                <a:latin typeface="Century Gothic" panose="020B0502020202020204" pitchFamily="34" charset="0"/>
              </a:rPr>
              <a:t>IDW PS 350 n.F. (10.2021): Tz. 108 ff.)</a:t>
            </a:r>
          </a:p>
          <a:p>
            <a:pPr marL="1163638" indent="-269875" defTabSz="419100" eaLnBrk="1" hangingPunct="1">
              <a:lnSpc>
                <a:spcPct val="100000"/>
              </a:lnSpc>
              <a:spcBef>
                <a:spcPts val="600"/>
              </a:spcBef>
              <a:spcAft>
                <a:spcPts val="600"/>
              </a:spcAft>
              <a:buFont typeface="Arial" panose="020B0604020202020204" pitchFamily="34" charset="0"/>
              <a:buChar char="•"/>
              <a:tabLst>
                <a:tab pos="893763" algn="l"/>
              </a:tabLst>
              <a:defRPr/>
            </a:pPr>
            <a:r>
              <a:rPr lang="de-DE" altLang="de-DE" sz="1600" dirty="0">
                <a:latin typeface="Century Gothic" panose="020B0502020202020204" pitchFamily="34" charset="0"/>
              </a:rPr>
              <a:t>Nachweise sind zu den Arbeitspapieren zu nehmen</a:t>
            </a:r>
          </a:p>
          <a:p>
            <a:pPr marL="1163638" indent="-269875" defTabSz="419100" eaLnBrk="1" hangingPunct="1">
              <a:lnSpc>
                <a:spcPct val="100000"/>
              </a:lnSpc>
              <a:spcBef>
                <a:spcPts val="600"/>
              </a:spcBef>
              <a:spcAft>
                <a:spcPts val="600"/>
              </a:spcAft>
              <a:buFont typeface="Arial" panose="020B0604020202020204" pitchFamily="34" charset="0"/>
              <a:buChar char="•"/>
              <a:tabLst>
                <a:tab pos="1073150" algn="l"/>
              </a:tabLst>
              <a:defRPr/>
            </a:pPr>
            <a:r>
              <a:rPr lang="de-DE" altLang="de-DE" sz="1600" dirty="0">
                <a:latin typeface="Century Gothic" panose="020B0502020202020204" pitchFamily="34" charset="0"/>
              </a:rPr>
              <a:t>Dokumentation nur mit Lageberichtscheckliste reicht nicht aus! </a:t>
            </a:r>
          </a:p>
          <a:p>
            <a:pPr marL="1163638" indent="-269875" defTabSz="419100" eaLnBrk="1" hangingPunct="1">
              <a:lnSpc>
                <a:spcPct val="100000"/>
              </a:lnSpc>
              <a:spcBef>
                <a:spcPts val="600"/>
              </a:spcBef>
              <a:spcAft>
                <a:spcPts val="600"/>
              </a:spcAft>
              <a:buFont typeface="Arial" panose="020B0604020202020204" pitchFamily="34" charset="0"/>
              <a:buChar char="•"/>
              <a:tabLst>
                <a:tab pos="1073150" algn="l"/>
              </a:tabLst>
              <a:defRPr/>
            </a:pPr>
            <a:r>
              <a:rPr lang="de-DE" altLang="de-DE" sz="1600" dirty="0">
                <a:latin typeface="Century Gothic" panose="020B0502020202020204" pitchFamily="34" charset="0"/>
              </a:rPr>
              <a:t>NEU: Prüfungshandlungen hinsichtlich des Prozesses </a:t>
            </a:r>
            <a:r>
              <a:rPr lang="de-DE" altLang="de-DE" sz="1600">
                <a:latin typeface="Century Gothic" panose="020B0502020202020204" pitchFamily="34" charset="0"/>
              </a:rPr>
              <a:t>zur Lageberichtserstellung</a:t>
            </a:r>
            <a:br>
              <a:rPr lang="de-DE" altLang="de-DE" sz="1600">
                <a:latin typeface="Century Gothic" panose="020B0502020202020204" pitchFamily="34" charset="0"/>
              </a:rPr>
            </a:br>
            <a:r>
              <a:rPr lang="de-DE" altLang="de-DE" sz="1600">
                <a:latin typeface="Century Gothic" panose="020B0502020202020204" pitchFamily="34" charset="0"/>
              </a:rPr>
              <a:t>wurden durch IDW </a:t>
            </a:r>
            <a:r>
              <a:rPr lang="de-DE" altLang="de-DE" sz="1600" dirty="0">
                <a:latin typeface="Century Gothic" panose="020B0502020202020204" pitchFamily="34" charset="0"/>
              </a:rPr>
              <a:t>PS 350 n.F. (10.2021) konkretisiert.</a:t>
            </a:r>
          </a:p>
          <a:p>
            <a:pPr marL="1163638" indent="-269875" defTabSz="419100" eaLnBrk="1" hangingPunct="1">
              <a:lnSpc>
                <a:spcPct val="100000"/>
              </a:lnSpc>
              <a:spcBef>
                <a:spcPts val="600"/>
              </a:spcBef>
              <a:spcAft>
                <a:spcPts val="600"/>
              </a:spcAft>
              <a:buFont typeface="Arial" panose="020B0604020202020204" pitchFamily="34" charset="0"/>
              <a:buChar char="•"/>
              <a:tabLst>
                <a:tab pos="1073150" algn="l"/>
              </a:tabLst>
              <a:defRPr/>
            </a:pPr>
            <a:r>
              <a:rPr lang="de-DE" altLang="de-DE" sz="1600" dirty="0">
                <a:latin typeface="Century Gothic" panose="020B0502020202020204" pitchFamily="34" charset="0"/>
              </a:rPr>
              <a:t>Anhand der Dokumentation ist der Nachweis zu führen, dass </a:t>
            </a:r>
            <a:r>
              <a:rPr lang="de-DE" altLang="de-DE" sz="1600">
                <a:latin typeface="Century Gothic" panose="020B0502020202020204" pitchFamily="34" charset="0"/>
              </a:rPr>
              <a:t>alle nach</a:t>
            </a:r>
            <a:br>
              <a:rPr lang="de-DE" altLang="de-DE" sz="1600">
                <a:latin typeface="Century Gothic" panose="020B0502020202020204" pitchFamily="34" charset="0"/>
              </a:rPr>
            </a:br>
            <a:r>
              <a:rPr lang="de-DE" altLang="de-DE" sz="1600">
                <a:latin typeface="Century Gothic" panose="020B0502020202020204" pitchFamily="34" charset="0"/>
              </a:rPr>
              <a:t>IDW </a:t>
            </a:r>
            <a:r>
              <a:rPr lang="de-DE" altLang="de-DE" sz="1600" dirty="0">
                <a:latin typeface="Century Gothic" panose="020B0502020202020204" pitchFamily="34" charset="0"/>
              </a:rPr>
              <a:t>PS 350 n.F. (10.2021) vorgesehenen </a:t>
            </a:r>
            <a:r>
              <a:rPr lang="de-DE" altLang="de-DE" sz="1600">
                <a:latin typeface="Century Gothic" panose="020B0502020202020204" pitchFamily="34" charset="0"/>
              </a:rPr>
              <a:t>Prüfungshandlungen durchgeführt</a:t>
            </a:r>
            <a:br>
              <a:rPr lang="de-DE" altLang="de-DE" sz="1600">
                <a:latin typeface="Century Gothic" panose="020B0502020202020204" pitchFamily="34" charset="0"/>
              </a:rPr>
            </a:br>
            <a:r>
              <a:rPr lang="de-DE" altLang="de-DE" sz="1600">
                <a:latin typeface="Century Gothic" panose="020B0502020202020204" pitchFamily="34" charset="0"/>
              </a:rPr>
              <a:t>wurden</a:t>
            </a:r>
            <a:r>
              <a:rPr lang="de-DE" altLang="de-DE" sz="1600" dirty="0">
                <a:latin typeface="Century Gothic" panose="020B0502020202020204" pitchFamily="34" charset="0"/>
              </a:rPr>
              <a:t>. </a:t>
            </a:r>
          </a:p>
          <a:p>
            <a:pPr defTabSz="419100" eaLnBrk="1" hangingPunct="1">
              <a:lnSpc>
                <a:spcPct val="100000"/>
              </a:lnSpc>
              <a:spcBef>
                <a:spcPts val="600"/>
              </a:spcBef>
              <a:spcAft>
                <a:spcPts val="600"/>
              </a:spcAft>
              <a:defRPr/>
            </a:pPr>
            <a:endParaRPr lang="de-DE" altLang="de-DE" sz="1600" dirty="0">
              <a:latin typeface="Century Gothic" panose="020B0502020202020204" pitchFamily="34" charset="0"/>
            </a:endParaRPr>
          </a:p>
        </p:txBody>
      </p:sp>
      <p:sp>
        <p:nvSpPr>
          <p:cNvPr id="971780" name="Rectangle 2">
            <a:extLst>
              <a:ext uri="{FF2B5EF4-FFF2-40B4-BE49-F238E27FC236}">
                <a16:creationId xmlns:a16="http://schemas.microsoft.com/office/drawing/2014/main" id="{C4FB9EBD-4A4D-4261-ACA2-0E175E44C6B3}"/>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10.4.7 Dokumentationsanforderungen</a:t>
            </a:r>
          </a:p>
        </p:txBody>
      </p:sp>
      <p:sp>
        <p:nvSpPr>
          <p:cNvPr id="7" name="Textfeld 1">
            <a:extLst>
              <a:ext uri="{FF2B5EF4-FFF2-40B4-BE49-F238E27FC236}">
                <a16:creationId xmlns:a16="http://schemas.microsoft.com/office/drawing/2014/main" id="{32F9CDE2-F40B-4D98-BA61-8DB12EBEEFE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5347" name="Rectangle 3">
            <a:extLst>
              <a:ext uri="{FF2B5EF4-FFF2-40B4-BE49-F238E27FC236}">
                <a16:creationId xmlns:a16="http://schemas.microsoft.com/office/drawing/2014/main" id="{F30BF6A5-48FD-4E8E-88E8-6B28514AC415}"/>
              </a:ext>
            </a:extLst>
          </p:cNvPr>
          <p:cNvSpPr>
            <a:spLocks noGrp="1" noChangeArrowheads="1"/>
          </p:cNvSpPr>
          <p:nvPr>
            <p:ph idx="4294967295"/>
          </p:nvPr>
        </p:nvSpPr>
        <p:spPr>
          <a:xfrm>
            <a:off x="966180" y="1484313"/>
            <a:ext cx="10791825" cy="4465637"/>
          </a:xfrm>
          <a:prstGeom prst="rect">
            <a:avLst/>
          </a:prstGeom>
        </p:spPr>
        <p:txBody>
          <a:bodyPr/>
          <a:lstStyle/>
          <a:p>
            <a:pPr marL="0" lvl="1" indent="0" defTabSz="419100" eaLnBrk="1" hangingPunct="1">
              <a:lnSpc>
                <a:spcPct val="100000"/>
              </a:lnSpc>
              <a:spcBef>
                <a:spcPts val="600"/>
              </a:spcBef>
              <a:spcAft>
                <a:spcPts val="600"/>
              </a:spcAft>
              <a:buFont typeface="Arial" panose="020B0604020202020204" pitchFamily="34" charset="0"/>
              <a:buNone/>
              <a:tabLst>
                <a:tab pos="896938" algn="l"/>
              </a:tabLst>
              <a:defRPr/>
            </a:pPr>
            <a:r>
              <a:rPr lang="de-DE" altLang="de-DE" sz="1600" b="1" dirty="0">
                <a:latin typeface="Century Gothic" panose="020B0502020202020204" pitchFamily="34" charset="0"/>
              </a:rPr>
              <a:t>Schritt 8: 	Auswirkungen auf das Prüfungsurteil</a:t>
            </a:r>
          </a:p>
          <a:p>
            <a:pPr defTabSz="419100" eaLnBrk="1" hangingPunct="1">
              <a:lnSpc>
                <a:spcPct val="100000"/>
              </a:lnSpc>
              <a:spcBef>
                <a:spcPts val="600"/>
              </a:spcBef>
              <a:spcAft>
                <a:spcPts val="600"/>
              </a:spcAft>
              <a:tabLst>
                <a:tab pos="896938" algn="l"/>
              </a:tabLst>
              <a:defRPr/>
            </a:pPr>
            <a:r>
              <a:rPr lang="de-DE" altLang="de-DE" sz="1600" b="1" dirty="0">
                <a:solidFill>
                  <a:srgbClr val="00B0F0"/>
                </a:solidFill>
                <a:latin typeface="Century Gothic" panose="020B0502020202020204" pitchFamily="34" charset="0"/>
              </a:rPr>
              <a:t>	Der Abschlussprüfer hat festzustellen, ob (IDW PS 350 n.F. (10.2021) Tz. 112): </a:t>
            </a:r>
          </a:p>
          <a:p>
            <a:pPr marL="1162050" indent="-265113"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dirty="0">
                <a:latin typeface="Century Gothic" panose="020B0502020202020204" pitchFamily="34" charset="0"/>
              </a:rPr>
              <a:t>der Lagebericht in allen wesentlichen Belangen </a:t>
            </a:r>
            <a:r>
              <a:rPr lang="de-DE" altLang="de-DE" sz="1600" b="1" dirty="0">
                <a:solidFill>
                  <a:srgbClr val="00B0F0"/>
                </a:solidFill>
                <a:latin typeface="Century Gothic" panose="020B0502020202020204" pitchFamily="34" charset="0"/>
              </a:rPr>
              <a:t>mit dem Abschluss </a:t>
            </a:r>
            <a:r>
              <a:rPr lang="de-DE" altLang="de-DE" sz="1600" dirty="0">
                <a:latin typeface="Century Gothic" panose="020B0502020202020204" pitchFamily="34" charset="0"/>
              </a:rPr>
              <a:t>und </a:t>
            </a:r>
            <a:r>
              <a:rPr lang="de-DE" altLang="de-DE" sz="1600">
                <a:latin typeface="Century Gothic" panose="020B0502020202020204" pitchFamily="34" charset="0"/>
              </a:rPr>
              <a:t>ggf.</a:t>
            </a:r>
            <a:br>
              <a:rPr lang="de-DE" altLang="de-DE" sz="1600">
                <a:latin typeface="Century Gothic" panose="020B0502020202020204" pitchFamily="34" charset="0"/>
              </a:rPr>
            </a:br>
            <a:r>
              <a:rPr lang="de-DE" altLang="de-DE" sz="1600">
                <a:latin typeface="Century Gothic" panose="020B0502020202020204" pitchFamily="34" charset="0"/>
              </a:rPr>
              <a:t>mit </a:t>
            </a:r>
            <a:r>
              <a:rPr lang="de-DE" altLang="de-DE" sz="1600" dirty="0">
                <a:latin typeface="Century Gothic" panose="020B0502020202020204" pitchFamily="34" charset="0"/>
              </a:rPr>
              <a:t>dem Einzelabschluss nach § 325 Abs. 2a HGB </a:t>
            </a:r>
            <a:r>
              <a:rPr lang="de-DE" altLang="de-DE" sz="1600" b="1" dirty="0">
                <a:solidFill>
                  <a:srgbClr val="00B0F0"/>
                </a:solidFill>
                <a:latin typeface="Century Gothic" panose="020B0502020202020204" pitchFamily="34" charset="0"/>
              </a:rPr>
              <a:t>in Einklang steht,</a:t>
            </a:r>
            <a:r>
              <a:rPr lang="de-DE" altLang="de-DE" sz="1600" dirty="0">
                <a:latin typeface="Century Gothic" panose="020B0502020202020204" pitchFamily="34" charset="0"/>
              </a:rPr>
              <a:t> </a:t>
            </a:r>
          </a:p>
          <a:p>
            <a:pPr marL="1162050" indent="-265113"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dirty="0">
                <a:latin typeface="Century Gothic" panose="020B0502020202020204" pitchFamily="34" charset="0"/>
              </a:rPr>
              <a:t>die </a:t>
            </a:r>
            <a:r>
              <a:rPr lang="de-DE" altLang="de-DE" sz="1600" b="1" dirty="0">
                <a:solidFill>
                  <a:srgbClr val="00B0F0"/>
                </a:solidFill>
                <a:latin typeface="Century Gothic" panose="020B0502020202020204" pitchFamily="34" charset="0"/>
              </a:rPr>
              <a:t>gesetzlichen Vorschriften </a:t>
            </a:r>
            <a:r>
              <a:rPr lang="de-DE" altLang="de-DE" sz="1600" dirty="0">
                <a:latin typeface="Century Gothic" panose="020B0502020202020204" pitchFamily="34" charset="0"/>
              </a:rPr>
              <a:t>zur Aufstellung des Lageberichts in </a:t>
            </a:r>
            <a:r>
              <a:rPr lang="de-DE" altLang="de-DE" sz="1600">
                <a:latin typeface="Century Gothic" panose="020B0502020202020204" pitchFamily="34" charset="0"/>
              </a:rPr>
              <a:t>allen wesentlichen</a:t>
            </a:r>
            <a:br>
              <a:rPr lang="de-DE" altLang="de-DE" sz="1600">
                <a:latin typeface="Century Gothic" panose="020B0502020202020204" pitchFamily="34" charset="0"/>
              </a:rPr>
            </a:br>
            <a:r>
              <a:rPr lang="de-DE" altLang="de-DE" sz="1600">
                <a:latin typeface="Century Gothic" panose="020B0502020202020204" pitchFamily="34" charset="0"/>
              </a:rPr>
              <a:t>Belangen </a:t>
            </a:r>
            <a:r>
              <a:rPr lang="de-DE" altLang="de-DE" sz="1600" b="1" dirty="0">
                <a:solidFill>
                  <a:srgbClr val="00B0F0"/>
                </a:solidFill>
                <a:latin typeface="Century Gothic" panose="020B0502020202020204" pitchFamily="34" charset="0"/>
              </a:rPr>
              <a:t>beachtet worden sind und</a:t>
            </a:r>
          </a:p>
          <a:p>
            <a:pPr marL="1162050" indent="-265113"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dirty="0">
                <a:latin typeface="Century Gothic" panose="020B0502020202020204" pitchFamily="34" charset="0"/>
              </a:rPr>
              <a:t>der Lagebericht insgesamt ein </a:t>
            </a:r>
            <a:r>
              <a:rPr lang="de-DE" altLang="de-DE" sz="1600" b="1" dirty="0">
                <a:solidFill>
                  <a:srgbClr val="00B0F0"/>
                </a:solidFill>
                <a:latin typeface="Century Gothic" panose="020B0502020202020204" pitchFamily="34" charset="0"/>
              </a:rPr>
              <a:t>zutreffendes Bild </a:t>
            </a:r>
            <a:r>
              <a:rPr lang="de-DE" altLang="de-DE" sz="1600" dirty="0">
                <a:latin typeface="Century Gothic" panose="020B0502020202020204" pitchFamily="34" charset="0"/>
              </a:rPr>
              <a:t>von der Lage </a:t>
            </a:r>
            <a:r>
              <a:rPr lang="de-DE" altLang="de-DE" sz="1600">
                <a:latin typeface="Century Gothic" panose="020B0502020202020204" pitchFamily="34" charset="0"/>
              </a:rPr>
              <a:t>des Unternehmens</a:t>
            </a:r>
            <a:br>
              <a:rPr lang="de-DE" altLang="de-DE" sz="1600">
                <a:latin typeface="Century Gothic" panose="020B0502020202020204" pitchFamily="34" charset="0"/>
              </a:rPr>
            </a:br>
            <a:r>
              <a:rPr lang="de-DE" altLang="de-DE" sz="1600">
                <a:latin typeface="Century Gothic" panose="020B0502020202020204" pitchFamily="34" charset="0"/>
              </a:rPr>
              <a:t>vermittelt </a:t>
            </a:r>
            <a:r>
              <a:rPr lang="de-DE" altLang="de-DE" sz="1600" dirty="0">
                <a:latin typeface="Century Gothic" panose="020B0502020202020204" pitchFamily="34" charset="0"/>
              </a:rPr>
              <a:t>sowie</a:t>
            </a:r>
          </a:p>
          <a:p>
            <a:pPr marL="1162050" indent="-265113"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dirty="0">
                <a:latin typeface="Century Gothic" panose="020B0502020202020204" pitchFamily="34" charset="0"/>
              </a:rPr>
              <a:t>die </a:t>
            </a:r>
            <a:r>
              <a:rPr lang="de-DE" altLang="de-DE" sz="1600" b="1" dirty="0">
                <a:solidFill>
                  <a:srgbClr val="00B0F0"/>
                </a:solidFill>
                <a:latin typeface="Century Gothic" panose="020B0502020202020204" pitchFamily="34" charset="0"/>
              </a:rPr>
              <a:t>Chancen und Risiken der zukünftigen Entwicklung </a:t>
            </a:r>
            <a:r>
              <a:rPr lang="de-DE" altLang="de-DE" sz="1600" dirty="0">
                <a:latin typeface="Century Gothic" panose="020B0502020202020204" pitchFamily="34" charset="0"/>
              </a:rPr>
              <a:t>in allen </a:t>
            </a:r>
            <a:r>
              <a:rPr lang="de-DE" altLang="de-DE" sz="1600">
                <a:latin typeface="Century Gothic" panose="020B0502020202020204" pitchFamily="34" charset="0"/>
              </a:rPr>
              <a:t>wesentlichen Belangen</a:t>
            </a:r>
            <a:br>
              <a:rPr lang="de-DE" altLang="de-DE" sz="1600">
                <a:latin typeface="Century Gothic" panose="020B0502020202020204" pitchFamily="34" charset="0"/>
              </a:rPr>
            </a:br>
            <a:r>
              <a:rPr lang="de-DE" altLang="de-DE" sz="1600">
                <a:latin typeface="Century Gothic" panose="020B0502020202020204" pitchFamily="34" charset="0"/>
              </a:rPr>
              <a:t>zutreffend </a:t>
            </a:r>
            <a:r>
              <a:rPr lang="de-DE" altLang="de-DE" sz="1600" dirty="0">
                <a:latin typeface="Century Gothic" panose="020B0502020202020204" pitchFamily="34" charset="0"/>
              </a:rPr>
              <a:t>darstellt. </a:t>
            </a:r>
          </a:p>
          <a:p>
            <a:pPr marL="1162050" indent="-265113" defTabSz="419100" eaLnBrk="1" hangingPunct="1">
              <a:lnSpc>
                <a:spcPct val="100000"/>
              </a:lnSpc>
              <a:spcBef>
                <a:spcPts val="600"/>
              </a:spcBef>
              <a:spcAft>
                <a:spcPts val="600"/>
              </a:spcAft>
              <a:buFont typeface="Arial" panose="020B0604020202020204" pitchFamily="34" charset="0"/>
              <a:buChar char="•"/>
              <a:tabLst>
                <a:tab pos="896938" algn="l"/>
              </a:tabLst>
              <a:defRPr/>
            </a:pPr>
            <a:endParaRPr lang="de-DE" altLang="de-DE" sz="1600" dirty="0">
              <a:latin typeface="Century Gothic" panose="020B0502020202020204" pitchFamily="34" charset="0"/>
            </a:endParaRPr>
          </a:p>
          <a:p>
            <a:pPr defTabSz="419100" eaLnBrk="1" hangingPunct="1">
              <a:lnSpc>
                <a:spcPct val="100000"/>
              </a:lnSpc>
              <a:spcBef>
                <a:spcPts val="600"/>
              </a:spcBef>
              <a:spcAft>
                <a:spcPts val="600"/>
              </a:spcAft>
              <a:tabLst>
                <a:tab pos="896938" algn="l"/>
              </a:tabLst>
              <a:defRPr/>
            </a:pPr>
            <a:r>
              <a:rPr lang="de-DE" altLang="de-DE" sz="1600" b="1" dirty="0">
                <a:latin typeface="Century Gothic" panose="020B0502020202020204" pitchFamily="34" charset="0"/>
              </a:rPr>
              <a:t>Zu Konsequenzen bei Nichtbeachtung von Regeln des DRS 20 siehe IDW PS 350 n.F. (</a:t>
            </a:r>
            <a:r>
              <a:rPr lang="de-DE" altLang="de-DE" sz="1600" b="1">
                <a:latin typeface="Century Gothic" panose="020B0502020202020204" pitchFamily="34" charset="0"/>
              </a:rPr>
              <a:t>10.2021),</a:t>
            </a:r>
            <a:br>
              <a:rPr lang="de-DE" altLang="de-DE" sz="1600" b="1">
                <a:latin typeface="Century Gothic" panose="020B0502020202020204" pitchFamily="34" charset="0"/>
              </a:rPr>
            </a:br>
            <a:r>
              <a:rPr lang="de-DE" altLang="de-DE" sz="1600" b="1">
                <a:latin typeface="Century Gothic" panose="020B0502020202020204" pitchFamily="34" charset="0"/>
              </a:rPr>
              <a:t>Tz</a:t>
            </a:r>
            <a:r>
              <a:rPr lang="de-DE" altLang="de-DE" sz="1600" b="1" dirty="0">
                <a:latin typeface="Century Gothic" panose="020B0502020202020204" pitchFamily="34" charset="0"/>
              </a:rPr>
              <a:t>. 115 ff. und A 111 ff.</a:t>
            </a:r>
          </a:p>
        </p:txBody>
      </p:sp>
      <p:sp>
        <p:nvSpPr>
          <p:cNvPr id="973828" name="Rectangle 2">
            <a:extLst>
              <a:ext uri="{FF2B5EF4-FFF2-40B4-BE49-F238E27FC236}">
                <a16:creationId xmlns:a16="http://schemas.microsoft.com/office/drawing/2014/main" id="{FB8A6E9C-1305-4E13-B8F6-B5C20688C0F8}"/>
              </a:ext>
            </a:extLst>
          </p:cNvPr>
          <p:cNvSpPr txBox="1">
            <a:spLocks/>
          </p:cNvSpPr>
          <p:nvPr/>
        </p:nvSpPr>
        <p:spPr bwMode="auto">
          <a:xfrm>
            <a:off x="1055290" y="106976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10.4.8 Prüfungsurteil</a:t>
            </a:r>
          </a:p>
        </p:txBody>
      </p:sp>
      <p:sp>
        <p:nvSpPr>
          <p:cNvPr id="7" name="Textfeld 1">
            <a:extLst>
              <a:ext uri="{FF2B5EF4-FFF2-40B4-BE49-F238E27FC236}">
                <a16:creationId xmlns:a16="http://schemas.microsoft.com/office/drawing/2014/main" id="{A8116212-EC13-45E2-9C2E-069693D4F61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
            <a:extLst>
              <a:ext uri="{FF2B5EF4-FFF2-40B4-BE49-F238E27FC236}">
                <a16:creationId xmlns:a16="http://schemas.microsoft.com/office/drawing/2014/main" id="{B37272E0-190E-4099-9514-E40458CFEFB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7" name="Rectangle 2">
            <a:extLst>
              <a:ext uri="{FF2B5EF4-FFF2-40B4-BE49-F238E27FC236}">
                <a16:creationId xmlns:a16="http://schemas.microsoft.com/office/drawing/2014/main" id="{6CCB9E6A-C312-4F86-8304-59FA6592746F}"/>
              </a:ext>
            </a:extLst>
          </p:cNvPr>
          <p:cNvSpPr txBox="1">
            <a:spLocks/>
          </p:cNvSpPr>
          <p:nvPr/>
        </p:nvSpPr>
        <p:spPr bwMode="auto">
          <a:xfrm>
            <a:off x="1063991" y="981328"/>
            <a:ext cx="10009187"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10.5	</a:t>
            </a:r>
            <a:r>
              <a:rPr lang="de-DE" sz="2800" b="1" dirty="0">
                <a:latin typeface="Century Gothic" panose="020B0502020202020204" pitchFamily="34" charset="0"/>
              </a:rPr>
              <a:t>Die besondere Bedeutung der Leistungsindikatoren</a:t>
            </a:r>
          </a:p>
          <a:p>
            <a:pPr lvl="4">
              <a:spcBef>
                <a:spcPts val="600"/>
              </a:spcBef>
              <a:spcAft>
                <a:spcPts val="600"/>
              </a:spcAft>
              <a:tabLst>
                <a:tab pos="444500" algn="l"/>
              </a:tabLst>
            </a:pPr>
            <a:r>
              <a:rPr lang="de-DE" b="1" dirty="0">
                <a:latin typeface="Century Gothic" panose="020B0502020202020204" pitchFamily="34" charset="0"/>
              </a:rPr>
              <a:t>10.5.1	</a:t>
            </a:r>
            <a:r>
              <a:rPr lang="de-DE" dirty="0">
                <a:latin typeface="Century Gothic" panose="020B0502020202020204" pitchFamily="34" charset="0"/>
              </a:rPr>
              <a:t>Finanzielle und Nichtfinanzielle Leistungsindikatoren nach DRS 20</a:t>
            </a:r>
          </a:p>
          <a:p>
            <a:pPr lvl="4">
              <a:spcBef>
                <a:spcPts val="600"/>
              </a:spcBef>
              <a:spcAft>
                <a:spcPts val="600"/>
              </a:spcAft>
              <a:tabLst>
                <a:tab pos="444500" algn="l"/>
              </a:tabLst>
            </a:pPr>
            <a:r>
              <a:rPr lang="de-DE" b="1" dirty="0">
                <a:latin typeface="Century Gothic" panose="020B0502020202020204" pitchFamily="34" charset="0"/>
              </a:rPr>
              <a:t>10.5.2	</a:t>
            </a:r>
            <a:r>
              <a:rPr lang="de-DE">
                <a:latin typeface="Century Gothic" panose="020B0502020202020204" pitchFamily="34" charset="0"/>
              </a:rPr>
              <a:t>Finanzielle Leistungsindikatoren</a:t>
            </a:r>
            <a:endParaRPr lang="de-DE"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10.5.3	</a:t>
            </a:r>
            <a:r>
              <a:rPr lang="de-DE">
                <a:latin typeface="Century Gothic" panose="020B0502020202020204" pitchFamily="34" charset="0"/>
              </a:rPr>
              <a:t>Nichtfinanzielle Leistungsindikatoren</a:t>
            </a:r>
            <a:endParaRPr lang="de-DE"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10.5.4 </a:t>
            </a:r>
            <a:r>
              <a:rPr lang="de-DE">
                <a:latin typeface="Century Gothic" panose="020B0502020202020204" pitchFamily="34" charset="0"/>
              </a:rPr>
              <a:t>	Die Auswahl der </a:t>
            </a:r>
            <a:r>
              <a:rPr lang="de-DE" dirty="0">
                <a:latin typeface="Century Gothic" panose="020B0502020202020204" pitchFamily="34" charset="0"/>
              </a:rPr>
              <a:t>Leistungsindikatoren</a:t>
            </a:r>
            <a:endParaRPr lang="de-DE" b="1" dirty="0">
              <a:latin typeface="Century Gothic" panose="020B0502020202020204" pitchFamily="34" charset="0"/>
            </a:endParaRPr>
          </a:p>
          <a:p>
            <a:pPr lvl="4">
              <a:spcBef>
                <a:spcPts val="600"/>
              </a:spcBef>
              <a:spcAft>
                <a:spcPts val="600"/>
              </a:spcAft>
              <a:tabLst>
                <a:tab pos="444500" algn="l"/>
              </a:tabLst>
            </a:pPr>
            <a:endParaRPr lang="de-DE" b="1" dirty="0">
              <a:latin typeface="Century Gothic" panose="020B0502020202020204" pitchFamily="34" charset="0"/>
            </a:endParaRPr>
          </a:p>
        </p:txBody>
      </p:sp>
      <p:sp>
        <p:nvSpPr>
          <p:cNvPr id="9" name="Textfeld 8">
            <a:extLst>
              <a:ext uri="{FF2B5EF4-FFF2-40B4-BE49-F238E27FC236}">
                <a16:creationId xmlns:a16="http://schemas.microsoft.com/office/drawing/2014/main" id="{954CAD42-3657-488D-8F18-7931953E7F1B}"/>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9F5E66CE-5F13-4B14-87DF-C6EF2494A0F4}"/>
              </a:ext>
            </a:extLst>
          </p:cNvPr>
          <p:cNvSpPr/>
          <p:nvPr/>
        </p:nvSpPr>
        <p:spPr>
          <a:xfrm>
            <a:off x="7182867" y="1314480"/>
            <a:ext cx="2416175" cy="5127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chemeClr val="tx1"/>
                </a:solidFill>
                <a:latin typeface="Century Gothic" panose="020B0502020202020204" pitchFamily="34" charset="0"/>
              </a:rPr>
              <a:t>Prognosebericht</a:t>
            </a:r>
          </a:p>
        </p:txBody>
      </p:sp>
      <p:sp>
        <p:nvSpPr>
          <p:cNvPr id="8" name="Abgerundetes Rechteck 7">
            <a:extLst>
              <a:ext uri="{FF2B5EF4-FFF2-40B4-BE49-F238E27FC236}">
                <a16:creationId xmlns:a16="http://schemas.microsoft.com/office/drawing/2014/main" id="{D6D03E2B-02A2-4C45-A927-9B0D003F74B9}"/>
              </a:ext>
            </a:extLst>
          </p:cNvPr>
          <p:cNvSpPr/>
          <p:nvPr/>
        </p:nvSpPr>
        <p:spPr>
          <a:xfrm>
            <a:off x="4276155" y="1314480"/>
            <a:ext cx="2414587" cy="5127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chemeClr val="tx1"/>
                </a:solidFill>
                <a:latin typeface="Century Gothic" panose="020B0502020202020204" pitchFamily="34" charset="0"/>
              </a:rPr>
              <a:t>Wirtschaftsbericht</a:t>
            </a:r>
          </a:p>
        </p:txBody>
      </p:sp>
      <p:sp>
        <p:nvSpPr>
          <p:cNvPr id="10" name="Abgerundetes Rechteck 9">
            <a:extLst>
              <a:ext uri="{FF2B5EF4-FFF2-40B4-BE49-F238E27FC236}">
                <a16:creationId xmlns:a16="http://schemas.microsoft.com/office/drawing/2014/main" id="{8B319C3B-EF9A-4E3B-A9FD-6B976F947BFC}"/>
              </a:ext>
            </a:extLst>
          </p:cNvPr>
          <p:cNvSpPr/>
          <p:nvPr/>
        </p:nvSpPr>
        <p:spPr>
          <a:xfrm>
            <a:off x="1415480" y="1314480"/>
            <a:ext cx="2416175" cy="5127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400" b="1" dirty="0">
                <a:solidFill>
                  <a:schemeClr val="tx1"/>
                </a:solidFill>
                <a:latin typeface="Century Gothic" panose="020B0502020202020204" pitchFamily="34" charset="0"/>
              </a:rPr>
              <a:t>Grundlagen des Konzerns</a:t>
            </a:r>
          </a:p>
        </p:txBody>
      </p:sp>
      <p:sp>
        <p:nvSpPr>
          <p:cNvPr id="12" name="Abgerundetes Rechteck 11">
            <a:extLst>
              <a:ext uri="{FF2B5EF4-FFF2-40B4-BE49-F238E27FC236}">
                <a16:creationId xmlns:a16="http://schemas.microsoft.com/office/drawing/2014/main" id="{5E0F88AA-85D0-4463-B5C2-5801AD37019F}"/>
              </a:ext>
            </a:extLst>
          </p:cNvPr>
          <p:cNvSpPr/>
          <p:nvPr/>
        </p:nvSpPr>
        <p:spPr>
          <a:xfrm>
            <a:off x="4276155" y="4454555"/>
            <a:ext cx="2416175" cy="812800"/>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de-DE" sz="1400">
                <a:latin typeface="Century Gothic" panose="020B0502020202020204" pitchFamily="34" charset="0"/>
              </a:rPr>
              <a:t>Vergleich tatsächlicher </a:t>
            </a:r>
            <a:r>
              <a:rPr lang="de-DE" sz="1400" dirty="0">
                <a:latin typeface="Century Gothic" panose="020B0502020202020204" pitchFamily="34" charset="0"/>
              </a:rPr>
              <a:t>Entwicklung mit Prognosen im VJ </a:t>
            </a:r>
          </a:p>
          <a:p>
            <a:pPr algn="ctr" eaLnBrk="1" hangingPunct="1">
              <a:defRPr/>
            </a:pPr>
            <a:r>
              <a:rPr lang="de-DE" sz="1400" dirty="0">
                <a:latin typeface="Century Gothic" panose="020B0502020202020204" pitchFamily="34" charset="0"/>
              </a:rPr>
              <a:t>(DRS 20.57)</a:t>
            </a:r>
          </a:p>
        </p:txBody>
      </p:sp>
      <p:sp>
        <p:nvSpPr>
          <p:cNvPr id="13" name="Pfeil nach rechts 12">
            <a:extLst>
              <a:ext uri="{FF2B5EF4-FFF2-40B4-BE49-F238E27FC236}">
                <a16:creationId xmlns:a16="http://schemas.microsoft.com/office/drawing/2014/main" id="{2DDC6750-F1EA-4874-BB9C-2119B63EDAB9}"/>
              </a:ext>
            </a:extLst>
          </p:cNvPr>
          <p:cNvSpPr/>
          <p:nvPr/>
        </p:nvSpPr>
        <p:spPr>
          <a:xfrm>
            <a:off x="1445642" y="5299105"/>
            <a:ext cx="8153400" cy="3841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400"/>
          </a:p>
        </p:txBody>
      </p:sp>
      <p:sp>
        <p:nvSpPr>
          <p:cNvPr id="14" name="Textfeld 13">
            <a:extLst>
              <a:ext uri="{FF2B5EF4-FFF2-40B4-BE49-F238E27FC236}">
                <a16:creationId xmlns:a16="http://schemas.microsoft.com/office/drawing/2014/main" id="{CFC81597-268C-40EB-910D-F6E32AE0BB1C}"/>
              </a:ext>
            </a:extLst>
          </p:cNvPr>
          <p:cNvSpPr txBox="1"/>
          <p:nvPr/>
        </p:nvSpPr>
        <p:spPr>
          <a:xfrm>
            <a:off x="1415480" y="5751542"/>
            <a:ext cx="8183562" cy="523875"/>
          </a:xfrm>
          <a:prstGeom prst="rect">
            <a:avLst/>
          </a:prstGeom>
          <a:solidFill>
            <a:schemeClr val="bg1">
              <a:lumMod val="85000"/>
            </a:schemeClr>
          </a:solidFill>
          <a:ln>
            <a:noFill/>
          </a:ln>
        </p:spPr>
        <p:txBody>
          <a:bodyPr>
            <a:spAutoFit/>
          </a:bodyPr>
          <a:lstStyle/>
          <a:p>
            <a:pPr marL="285750" indent="-285750" eaLnBrk="1" hangingPunct="1">
              <a:buFont typeface="Arial" panose="020B0604020202020204" pitchFamily="34" charset="0"/>
              <a:buChar char="•"/>
              <a:defRPr/>
            </a:pPr>
            <a:r>
              <a:rPr lang="de-DE" sz="1400" dirty="0">
                <a:latin typeface="Century Gothic" panose="020B0502020202020204" pitchFamily="34" charset="0"/>
              </a:rPr>
              <a:t>Wurden alle bedeutsamen Leistungsindikatoren identifiziert? </a:t>
            </a:r>
          </a:p>
          <a:p>
            <a:pPr marL="285750" indent="-285750" eaLnBrk="1" hangingPunct="1">
              <a:buFont typeface="Arial" panose="020B0604020202020204" pitchFamily="34" charset="0"/>
              <a:buChar char="•"/>
              <a:defRPr/>
            </a:pPr>
            <a:r>
              <a:rPr lang="de-DE" sz="1400" dirty="0">
                <a:latin typeface="Century Gothic" panose="020B0502020202020204" pitchFamily="34" charset="0"/>
              </a:rPr>
              <a:t>In sich stimmige Berichterstattung in allen Berichtsteilen?</a:t>
            </a:r>
          </a:p>
        </p:txBody>
      </p:sp>
      <p:cxnSp>
        <p:nvCxnSpPr>
          <p:cNvPr id="15" name="Gewinkelte Verbindung 14">
            <a:extLst>
              <a:ext uri="{FF2B5EF4-FFF2-40B4-BE49-F238E27FC236}">
                <a16:creationId xmlns:a16="http://schemas.microsoft.com/office/drawing/2014/main" id="{22633717-4EBE-4D9D-95BA-085A14BC163E}"/>
              </a:ext>
            </a:extLst>
          </p:cNvPr>
          <p:cNvCxnSpPr>
            <a:stCxn id="9" idx="2"/>
            <a:endCxn id="12" idx="3"/>
          </p:cNvCxnSpPr>
          <p:nvPr/>
        </p:nvCxnSpPr>
        <p:spPr>
          <a:xfrm rot="5400000">
            <a:off x="6950299" y="3420298"/>
            <a:ext cx="1182688" cy="1698625"/>
          </a:xfrm>
          <a:prstGeom prst="bentConnector2">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28AA58A0-B68A-4090-80AC-609B7C73775A}"/>
              </a:ext>
            </a:extLst>
          </p:cNvPr>
          <p:cNvCxnSpPr>
            <a:cxnSpLocks/>
            <a:stCxn id="11" idx="3"/>
          </p:cNvCxnSpPr>
          <p:nvPr/>
        </p:nvCxnSpPr>
        <p:spPr>
          <a:xfrm>
            <a:off x="3831655" y="2832130"/>
            <a:ext cx="444500" cy="0"/>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1EC4347D-D842-472E-BCB4-319CAEC54086}"/>
              </a:ext>
            </a:extLst>
          </p:cNvPr>
          <p:cNvCxnSpPr>
            <a:cxnSpLocks/>
            <a:endCxn id="9" idx="1"/>
          </p:cNvCxnSpPr>
          <p:nvPr/>
        </p:nvCxnSpPr>
        <p:spPr>
          <a:xfrm>
            <a:off x="4276155" y="2832130"/>
            <a:ext cx="2906712" cy="0"/>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9FCFCF9-E04A-460C-996D-798C8A4EF0B6}"/>
              </a:ext>
            </a:extLst>
          </p:cNvPr>
          <p:cNvCxnSpPr>
            <a:stCxn id="6" idx="2"/>
            <a:endCxn id="12" idx="0"/>
          </p:cNvCxnSpPr>
          <p:nvPr/>
        </p:nvCxnSpPr>
        <p:spPr>
          <a:xfrm>
            <a:off x="5484242" y="4040217"/>
            <a:ext cx="0" cy="414338"/>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bgerundetes Rechteck 5">
            <a:extLst>
              <a:ext uri="{FF2B5EF4-FFF2-40B4-BE49-F238E27FC236}">
                <a16:creationId xmlns:a16="http://schemas.microsoft.com/office/drawing/2014/main" id="{419F4FD0-A66C-44EB-954B-8F225506C630}"/>
              </a:ext>
            </a:extLst>
          </p:cNvPr>
          <p:cNvSpPr/>
          <p:nvPr/>
        </p:nvSpPr>
        <p:spPr>
          <a:xfrm>
            <a:off x="4276155" y="1985992"/>
            <a:ext cx="2416175" cy="2054225"/>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de-DE" sz="1400" dirty="0">
                <a:latin typeface="Century Gothic" panose="020B0502020202020204" pitchFamily="34" charset="0"/>
              </a:rPr>
              <a:t>Darstellung und Analyse von Geschäftsverlauf und Lage unter Einbeziehung der bedeutsamen </a:t>
            </a:r>
            <a:r>
              <a:rPr lang="de-DE" sz="1400" dirty="0" err="1">
                <a:latin typeface="Century Gothic" panose="020B0502020202020204" pitchFamily="34" charset="0"/>
              </a:rPr>
              <a:t>finanz</a:t>
            </a:r>
            <a:r>
              <a:rPr lang="de-DE" sz="1400" dirty="0">
                <a:latin typeface="Century Gothic" panose="020B0502020202020204" pitchFamily="34" charset="0"/>
              </a:rPr>
              <a:t>.</a:t>
            </a:r>
            <a:r>
              <a:rPr lang="de-DE" sz="1400" baseline="30000" dirty="0">
                <a:latin typeface="Century Gothic" panose="020B0502020202020204" pitchFamily="34" charset="0"/>
              </a:rPr>
              <a:t> </a:t>
            </a:r>
            <a:r>
              <a:rPr lang="de-DE" sz="1400" dirty="0">
                <a:latin typeface="Century Gothic" panose="020B0502020202020204" pitchFamily="34" charset="0"/>
              </a:rPr>
              <a:t>/ nicht-finanz.</a:t>
            </a:r>
            <a:r>
              <a:rPr lang="de-DE" sz="1400" baseline="30000" dirty="0">
                <a:latin typeface="Century Gothic" panose="020B0502020202020204" pitchFamily="34" charset="0"/>
              </a:rPr>
              <a:t>1</a:t>
            </a:r>
            <a:r>
              <a:rPr lang="de-DE" sz="1400" dirty="0">
                <a:latin typeface="Century Gothic" panose="020B0502020202020204" pitchFamily="34" charset="0"/>
              </a:rPr>
              <a:t> Leistungsindikatoren</a:t>
            </a:r>
          </a:p>
          <a:p>
            <a:pPr algn="ctr" eaLnBrk="1" hangingPunct="1">
              <a:defRPr/>
            </a:pPr>
            <a:r>
              <a:rPr lang="de-DE" sz="1400" dirty="0">
                <a:latin typeface="Century Gothic" panose="020B0502020202020204" pitchFamily="34" charset="0"/>
              </a:rPr>
              <a:t>(DRS 20.53)</a:t>
            </a:r>
          </a:p>
        </p:txBody>
      </p:sp>
      <p:sp>
        <p:nvSpPr>
          <p:cNvPr id="11" name="Abgerundetes Rechteck 10">
            <a:extLst>
              <a:ext uri="{FF2B5EF4-FFF2-40B4-BE49-F238E27FC236}">
                <a16:creationId xmlns:a16="http://schemas.microsoft.com/office/drawing/2014/main" id="{6A8F5A2B-42D5-4EC1-822D-0D1BC9E54E00}"/>
              </a:ext>
            </a:extLst>
          </p:cNvPr>
          <p:cNvSpPr/>
          <p:nvPr/>
        </p:nvSpPr>
        <p:spPr>
          <a:xfrm>
            <a:off x="1415480" y="1985992"/>
            <a:ext cx="2416175" cy="1690688"/>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de-DE" sz="1400" dirty="0">
                <a:latin typeface="Century Gothic" panose="020B0502020202020204" pitchFamily="34" charset="0"/>
              </a:rPr>
              <a:t>Nur kapitalmarkt-orientierte MU: </a:t>
            </a:r>
          </a:p>
          <a:p>
            <a:pPr algn="ctr" eaLnBrk="1" hangingPunct="1">
              <a:defRPr/>
            </a:pPr>
            <a:r>
              <a:rPr lang="de-DE" sz="1400" dirty="0">
                <a:latin typeface="Century Gothic" panose="020B0502020202020204" pitchFamily="34" charset="0"/>
              </a:rPr>
              <a:t>Angabe der im Konzern verwendeten Kennzahlen</a:t>
            </a:r>
            <a:br>
              <a:rPr lang="de-DE" sz="1400" dirty="0">
                <a:latin typeface="Century Gothic" panose="020B0502020202020204" pitchFamily="34" charset="0"/>
              </a:rPr>
            </a:br>
            <a:r>
              <a:rPr lang="de-DE" sz="1400" dirty="0">
                <a:latin typeface="Century Gothic" panose="020B0502020202020204" pitchFamily="34" charset="0"/>
              </a:rPr>
              <a:t>(DRS 20.K45)</a:t>
            </a:r>
          </a:p>
        </p:txBody>
      </p:sp>
      <p:sp>
        <p:nvSpPr>
          <p:cNvPr id="9" name="Abgerundetes Rechteck 8">
            <a:extLst>
              <a:ext uri="{FF2B5EF4-FFF2-40B4-BE49-F238E27FC236}">
                <a16:creationId xmlns:a16="http://schemas.microsoft.com/office/drawing/2014/main" id="{B9C5AAC9-7E44-4289-99FC-7891BD77DEAA}"/>
              </a:ext>
            </a:extLst>
          </p:cNvPr>
          <p:cNvSpPr/>
          <p:nvPr/>
        </p:nvSpPr>
        <p:spPr>
          <a:xfrm>
            <a:off x="7182867" y="1985992"/>
            <a:ext cx="2416175" cy="1692275"/>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de-DE" sz="1400" dirty="0">
                <a:latin typeface="Century Gothic" panose="020B0502020202020204" pitchFamily="34" charset="0"/>
              </a:rPr>
              <a:t>Prognosen zu den bedeutsamen finanziellen und nichtfinanziellen  Leistungsindikatoren (DRS 20.126)</a:t>
            </a:r>
          </a:p>
        </p:txBody>
      </p:sp>
      <p:sp>
        <p:nvSpPr>
          <p:cNvPr id="20" name="Rectangle 3">
            <a:extLst>
              <a:ext uri="{FF2B5EF4-FFF2-40B4-BE49-F238E27FC236}">
                <a16:creationId xmlns:a16="http://schemas.microsoft.com/office/drawing/2014/main" id="{A281EEB1-68B0-4AF9-9C75-D3FCDBA13C1B}"/>
              </a:ext>
            </a:extLst>
          </p:cNvPr>
          <p:cNvSpPr txBox="1">
            <a:spLocks/>
          </p:cNvSpPr>
          <p:nvPr/>
        </p:nvSpPr>
        <p:spPr bwMode="auto">
          <a:xfrm>
            <a:off x="1055440" y="913479"/>
            <a:ext cx="1048352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marL="0" lvl="1" indent="0" defTabSz="419100" eaLnBrk="1" hangingPunct="1">
              <a:spcBef>
                <a:spcPct val="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Leistungskennzahlen im Lagebericht – </a:t>
            </a:r>
            <a:r>
              <a:rPr lang="de-DE" altLang="de-DE" sz="1600" b="1" dirty="0">
                <a:solidFill>
                  <a:srgbClr val="FF0000"/>
                </a:solidFill>
                <a:latin typeface="Century Gothic" panose="020B0502020202020204" pitchFamily="34" charset="0"/>
              </a:rPr>
              <a:t>Der rote Faden</a:t>
            </a:r>
            <a:endParaRPr lang="de-DE" altLang="de-DE" b="1" kern="0" dirty="0">
              <a:latin typeface="Century Gothic" panose="020B0502020202020204" pitchFamily="34" charset="0"/>
            </a:endParaRPr>
          </a:p>
        </p:txBody>
      </p:sp>
      <p:sp>
        <p:nvSpPr>
          <p:cNvPr id="21" name="Textfeld 1">
            <a:extLst>
              <a:ext uri="{FF2B5EF4-FFF2-40B4-BE49-F238E27FC236}">
                <a16:creationId xmlns:a16="http://schemas.microsoft.com/office/drawing/2014/main" id="{0F752F15-D883-44A4-BB25-8AC8F61895F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22" name="Rectangle 2">
            <a:extLst>
              <a:ext uri="{FF2B5EF4-FFF2-40B4-BE49-F238E27FC236}">
                <a16:creationId xmlns:a16="http://schemas.microsoft.com/office/drawing/2014/main" id="{D8145587-2FAA-4983-BAE5-E802435D67FD}"/>
              </a:ext>
            </a:extLst>
          </p:cNvPr>
          <p:cNvSpPr txBox="1">
            <a:spLocks/>
          </p:cNvSpPr>
          <p:nvPr/>
        </p:nvSpPr>
        <p:spPr bwMode="auto">
          <a:xfrm>
            <a:off x="1055290" y="5848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10.5 Die besondere Bedeutung der Leistungsindikatoren</a:t>
            </a:r>
          </a:p>
        </p:txBody>
      </p:sp>
      <p:sp>
        <p:nvSpPr>
          <p:cNvPr id="23" name="Textfeld 22">
            <a:extLst>
              <a:ext uri="{FF2B5EF4-FFF2-40B4-BE49-F238E27FC236}">
                <a16:creationId xmlns:a16="http://schemas.microsoft.com/office/drawing/2014/main" id="{C87BEDB8-636B-4F88-9E0B-D284F51B6B6C}"/>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4" name="Rectangle 2">
            <a:extLst>
              <a:ext uri="{FF2B5EF4-FFF2-40B4-BE49-F238E27FC236}">
                <a16:creationId xmlns:a16="http://schemas.microsoft.com/office/drawing/2014/main" id="{D0B3283D-0E42-4417-8D60-7B23486581DF}"/>
              </a:ext>
            </a:extLst>
          </p:cNvPr>
          <p:cNvSpPr>
            <a:spLocks noChangeArrowheads="1"/>
          </p:cNvSpPr>
          <p:nvPr/>
        </p:nvSpPr>
        <p:spPr bwMode="auto">
          <a:xfrm>
            <a:off x="1524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14" name="Textfeld 1">
            <a:extLst>
              <a:ext uri="{FF2B5EF4-FFF2-40B4-BE49-F238E27FC236}">
                <a16:creationId xmlns:a16="http://schemas.microsoft.com/office/drawing/2014/main" id="{90964978-EAD4-4DBC-9A86-051723F5FF9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15" name="Rectangle 2">
            <a:extLst>
              <a:ext uri="{FF2B5EF4-FFF2-40B4-BE49-F238E27FC236}">
                <a16:creationId xmlns:a16="http://schemas.microsoft.com/office/drawing/2014/main" id="{DBDD6ECE-F6CF-48CF-B589-822D2B936DDB}"/>
              </a:ext>
            </a:extLst>
          </p:cNvPr>
          <p:cNvSpPr txBox="1">
            <a:spLocks/>
          </p:cNvSpPr>
          <p:nvPr/>
        </p:nvSpPr>
        <p:spPr bwMode="auto">
          <a:xfrm>
            <a:off x="1055440" y="107481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10.5 Die besondere Bedeutung </a:t>
            </a:r>
            <a:r>
              <a:rPr lang="de-DE" altLang="de-DE" sz="1600" b="1">
                <a:solidFill>
                  <a:srgbClr val="00B0F0"/>
                </a:solidFill>
                <a:latin typeface="Century Gothic" panose="020B0502020202020204" pitchFamily="34" charset="0"/>
              </a:rPr>
              <a:t>der Leistungsindikatoren; Forts.</a:t>
            </a:r>
            <a:endParaRPr lang="de-DE" altLang="de-DE" sz="1600" b="1" dirty="0">
              <a:solidFill>
                <a:srgbClr val="00B0F0"/>
              </a:solidFill>
              <a:latin typeface="Century Gothic" panose="020B0502020202020204" pitchFamily="34" charset="0"/>
            </a:endParaRPr>
          </a:p>
        </p:txBody>
      </p:sp>
      <p:sp>
        <p:nvSpPr>
          <p:cNvPr id="20" name="Rectangle 3">
            <a:extLst>
              <a:ext uri="{FF2B5EF4-FFF2-40B4-BE49-F238E27FC236}">
                <a16:creationId xmlns:a16="http://schemas.microsoft.com/office/drawing/2014/main" id="{E939F3F5-F462-45E9-9D6F-90863E11A341}"/>
              </a:ext>
            </a:extLst>
          </p:cNvPr>
          <p:cNvSpPr>
            <a:spLocks noGrp="1" noChangeArrowheads="1"/>
          </p:cNvSpPr>
          <p:nvPr>
            <p:ph idx="4294967295"/>
          </p:nvPr>
        </p:nvSpPr>
        <p:spPr>
          <a:xfrm>
            <a:off x="954554" y="1563780"/>
            <a:ext cx="10791825" cy="3602038"/>
          </a:xfrm>
          <a:prstGeom prst="rect">
            <a:avLst/>
          </a:prstGeom>
        </p:spPr>
        <p:txBody>
          <a:bodyPr/>
          <a:lstStyle/>
          <a:p>
            <a:pPr marL="0" lvl="1" indent="0" defTabSz="419100" eaLnBrk="1" hangingPunct="1">
              <a:lnSpc>
                <a:spcPct val="100000"/>
              </a:lnSpc>
              <a:spcBef>
                <a:spcPts val="600"/>
              </a:spcBef>
              <a:spcAft>
                <a:spcPts val="600"/>
              </a:spcAft>
              <a:buNone/>
              <a:tabLst>
                <a:tab pos="896938" algn="l"/>
              </a:tabLst>
              <a:defRPr/>
            </a:pPr>
            <a:r>
              <a:rPr lang="de-DE" altLang="de-DE" sz="1600" b="1" dirty="0">
                <a:latin typeface="Century Gothic" panose="020B0502020202020204" pitchFamily="34" charset="0"/>
              </a:rPr>
              <a:t>Grundsätzliches</a:t>
            </a:r>
            <a:r>
              <a:rPr lang="de-DE" altLang="de-DE" sz="1600" dirty="0">
                <a:latin typeface="Century Gothic" panose="020B0502020202020204" pitchFamily="34" charset="0"/>
              </a:rPr>
              <a:t> </a:t>
            </a:r>
          </a:p>
          <a:p>
            <a:pPr marL="285750" lvl="1" indent="-285750"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dirty="0">
                <a:latin typeface="Century Gothic" panose="020B0502020202020204" pitchFamily="34" charset="0"/>
              </a:rPr>
              <a:t>Die </a:t>
            </a:r>
            <a:r>
              <a:rPr lang="de-DE" altLang="de-DE" sz="1600" b="1" dirty="0">
                <a:latin typeface="Century Gothic" panose="020B0502020202020204" pitchFamily="34" charset="0"/>
              </a:rPr>
              <a:t>Analyse und Darstellung </a:t>
            </a:r>
            <a:r>
              <a:rPr lang="de-DE" altLang="de-DE" sz="1600" dirty="0">
                <a:latin typeface="Century Gothic" panose="020B0502020202020204" pitchFamily="34" charset="0"/>
              </a:rPr>
              <a:t>von Geschäftsverlauf und Lage soll </a:t>
            </a:r>
            <a:r>
              <a:rPr lang="de-DE" altLang="de-DE" sz="1600">
                <a:latin typeface="Century Gothic" panose="020B0502020202020204" pitchFamily="34" charset="0"/>
              </a:rPr>
              <a:t>ausgewogen und</a:t>
            </a:r>
            <a:br>
              <a:rPr lang="de-DE" altLang="de-DE" sz="1600">
                <a:latin typeface="Century Gothic" panose="020B0502020202020204" pitchFamily="34" charset="0"/>
              </a:rPr>
            </a:br>
            <a:r>
              <a:rPr lang="de-DE" altLang="de-DE" sz="1600">
                <a:latin typeface="Century Gothic" panose="020B0502020202020204" pitchFamily="34" charset="0"/>
              </a:rPr>
              <a:t>umfassend </a:t>
            </a:r>
            <a:r>
              <a:rPr lang="de-DE" altLang="de-DE" sz="1600" dirty="0">
                <a:latin typeface="Century Gothic" panose="020B0502020202020204" pitchFamily="34" charset="0"/>
              </a:rPr>
              <a:t>sein.</a:t>
            </a:r>
          </a:p>
          <a:p>
            <a:pPr marL="285750" lvl="1" indent="-285750"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b="1" dirty="0">
                <a:latin typeface="Century Gothic" panose="020B0502020202020204" pitchFamily="34" charset="0"/>
              </a:rPr>
              <a:t>Ausgewogen</a:t>
            </a:r>
            <a:r>
              <a:rPr lang="de-DE" altLang="de-DE" sz="1600" dirty="0">
                <a:latin typeface="Century Gothic" panose="020B0502020202020204" pitchFamily="34" charset="0"/>
              </a:rPr>
              <a:t> bedeutet in dem Zusammenhang, dass </a:t>
            </a:r>
            <a:r>
              <a:rPr lang="de-DE" altLang="de-DE" sz="1600" b="1" dirty="0">
                <a:latin typeface="Century Gothic" panose="020B0502020202020204" pitchFamily="34" charset="0"/>
              </a:rPr>
              <a:t>positive und </a:t>
            </a:r>
            <a:r>
              <a:rPr lang="de-DE" altLang="de-DE" sz="1600" b="1">
                <a:latin typeface="Century Gothic" panose="020B0502020202020204" pitchFamily="34" charset="0"/>
              </a:rPr>
              <a:t>negative Aspekte</a:t>
            </a:r>
            <a:br>
              <a:rPr lang="de-DE" altLang="de-DE" sz="1600" b="1">
                <a:latin typeface="Century Gothic" panose="020B0502020202020204" pitchFamily="34" charset="0"/>
              </a:rPr>
            </a:br>
            <a:r>
              <a:rPr lang="de-DE" altLang="de-DE" sz="1600" b="1">
                <a:latin typeface="Century Gothic" panose="020B0502020202020204" pitchFamily="34" charset="0"/>
              </a:rPr>
              <a:t>gleichermaßen </a:t>
            </a:r>
            <a:r>
              <a:rPr lang="de-DE" altLang="de-DE" sz="1600" b="1" dirty="0">
                <a:latin typeface="Century Gothic" panose="020B0502020202020204" pitchFamily="34" charset="0"/>
              </a:rPr>
              <a:t>gewürdigt</a:t>
            </a:r>
            <a:r>
              <a:rPr lang="de-DE" altLang="de-DE" sz="1600" dirty="0">
                <a:latin typeface="Century Gothic" panose="020B0502020202020204" pitchFamily="34" charset="0"/>
              </a:rPr>
              <a:t> werden und somit eine einseitige für </a:t>
            </a:r>
            <a:r>
              <a:rPr lang="de-DE" altLang="de-DE" sz="1600">
                <a:latin typeface="Century Gothic" panose="020B0502020202020204" pitchFamily="34" charset="0"/>
              </a:rPr>
              <a:t>das Unternehmen</a:t>
            </a:r>
            <a:br>
              <a:rPr lang="de-DE" altLang="de-DE" sz="1600">
                <a:latin typeface="Century Gothic" panose="020B0502020202020204" pitchFamily="34" charset="0"/>
              </a:rPr>
            </a:br>
            <a:r>
              <a:rPr lang="de-DE" altLang="de-DE" sz="1600">
                <a:latin typeface="Century Gothic" panose="020B0502020202020204" pitchFamily="34" charset="0"/>
              </a:rPr>
              <a:t>günstige </a:t>
            </a:r>
            <a:r>
              <a:rPr lang="de-DE" altLang="de-DE" sz="1600" dirty="0">
                <a:latin typeface="Century Gothic" panose="020B0502020202020204" pitchFamily="34" charset="0"/>
              </a:rPr>
              <a:t>Entwicklung </a:t>
            </a:r>
            <a:r>
              <a:rPr lang="de-DE" altLang="de-DE" sz="1600">
                <a:latin typeface="Century Gothic" panose="020B0502020202020204" pitchFamily="34" charset="0"/>
              </a:rPr>
              <a:t>nicht zulässig ist</a:t>
            </a:r>
            <a:r>
              <a:rPr lang="de-DE" altLang="de-DE" sz="1600" dirty="0">
                <a:latin typeface="Century Gothic" panose="020B0502020202020204" pitchFamily="34" charset="0"/>
              </a:rPr>
              <a:t>. </a:t>
            </a:r>
          </a:p>
          <a:p>
            <a:pPr marL="285750" lvl="1" indent="-285750"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altLang="de-DE" sz="1600" dirty="0">
                <a:latin typeface="Century Gothic" panose="020B0502020202020204" pitchFamily="34" charset="0"/>
              </a:rPr>
              <a:t>Neben den bereits beschriebenen Darstellungen und Analysen zu der </a:t>
            </a:r>
            <a:r>
              <a:rPr lang="de-DE" altLang="de-DE" sz="1600">
                <a:latin typeface="Century Gothic" panose="020B0502020202020204" pitchFamily="34" charset="0"/>
              </a:rPr>
              <a:t>VFE-Lage ist</a:t>
            </a:r>
            <a:br>
              <a:rPr lang="de-DE" altLang="de-DE" sz="1600">
                <a:latin typeface="Century Gothic" panose="020B0502020202020204" pitchFamily="34" charset="0"/>
              </a:rPr>
            </a:br>
            <a:r>
              <a:rPr lang="de-DE" altLang="de-DE" sz="1600">
                <a:latin typeface="Century Gothic" panose="020B0502020202020204" pitchFamily="34" charset="0"/>
              </a:rPr>
              <a:t>der Geschäftsverlauf </a:t>
            </a:r>
            <a:r>
              <a:rPr lang="de-DE" altLang="de-DE" sz="1600" dirty="0">
                <a:latin typeface="Century Gothic" panose="020B0502020202020204" pitchFamily="34" charset="0"/>
              </a:rPr>
              <a:t>und die Lage zusätzlich mittels </a:t>
            </a:r>
            <a:r>
              <a:rPr lang="de-DE" altLang="de-DE" sz="1600">
                <a:latin typeface="Century Gothic" panose="020B0502020202020204" pitchFamily="34" charset="0"/>
              </a:rPr>
              <a:t>finanzieller Leistungsindikatoren</a:t>
            </a:r>
            <a:br>
              <a:rPr lang="de-DE" altLang="de-DE" sz="1600">
                <a:latin typeface="Century Gothic" panose="020B0502020202020204" pitchFamily="34" charset="0"/>
              </a:rPr>
            </a:br>
            <a:r>
              <a:rPr lang="de-DE" altLang="de-DE" sz="1600">
                <a:latin typeface="Century Gothic" panose="020B0502020202020204" pitchFamily="34" charset="0"/>
              </a:rPr>
              <a:t>darzustellen </a:t>
            </a:r>
            <a:r>
              <a:rPr lang="de-DE" altLang="de-DE" sz="1600" dirty="0">
                <a:latin typeface="Century Gothic" panose="020B0502020202020204" pitchFamily="34" charset="0"/>
              </a:rPr>
              <a:t>und zu analysieren. Das gilt für alle Unternehmen, die </a:t>
            </a:r>
            <a:r>
              <a:rPr lang="de-DE" altLang="de-DE" sz="1600">
                <a:latin typeface="Century Gothic" panose="020B0502020202020204" pitchFamily="34" charset="0"/>
              </a:rPr>
              <a:t>zwingend einen</a:t>
            </a:r>
            <a:br>
              <a:rPr lang="de-DE" altLang="de-DE" sz="1600">
                <a:latin typeface="Century Gothic" panose="020B0502020202020204" pitchFamily="34" charset="0"/>
              </a:rPr>
            </a:br>
            <a:r>
              <a:rPr lang="de-DE" altLang="de-DE" sz="1600">
                <a:latin typeface="Century Gothic" panose="020B0502020202020204" pitchFamily="34" charset="0"/>
              </a:rPr>
              <a:t>Lagebericht </a:t>
            </a:r>
            <a:r>
              <a:rPr lang="de-DE" altLang="de-DE" sz="1600" dirty="0">
                <a:latin typeface="Century Gothic" panose="020B0502020202020204" pitchFamily="34" charset="0"/>
              </a:rPr>
              <a:t>aufzustellen haben. </a:t>
            </a:r>
          </a:p>
          <a:p>
            <a:pPr marL="285750" lvl="1" indent="-285750"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sz="1600" dirty="0">
                <a:latin typeface="Century Gothic" panose="020B0502020202020204" pitchFamily="34" charset="0"/>
              </a:rPr>
              <a:t>Große Unternehmen im Sinne des HGB müssen zusätzlich die wichtigsten </a:t>
            </a:r>
            <a:r>
              <a:rPr lang="de-DE" sz="1600" b="1" dirty="0">
                <a:latin typeface="Century Gothic" panose="020B0502020202020204" pitchFamily="34" charset="0"/>
              </a:rPr>
              <a:t>nichtfinanziellen Leistungsindikatoren </a:t>
            </a:r>
            <a:r>
              <a:rPr lang="de-DE" sz="1600" dirty="0">
                <a:latin typeface="Century Gothic" panose="020B0502020202020204" pitchFamily="34" charset="0"/>
              </a:rPr>
              <a:t>erläutern. Für die übrigen Unternehmen ist diese Angabe freiwillig. </a:t>
            </a:r>
          </a:p>
          <a:p>
            <a:pPr marL="285750" lvl="1" indent="-285750" defTabSz="419100" eaLnBrk="1" hangingPunct="1">
              <a:lnSpc>
                <a:spcPct val="100000"/>
              </a:lnSpc>
              <a:spcBef>
                <a:spcPts val="600"/>
              </a:spcBef>
              <a:spcAft>
                <a:spcPts val="600"/>
              </a:spcAft>
              <a:buFont typeface="Arial" panose="020B0604020202020204" pitchFamily="34" charset="0"/>
              <a:buChar char="•"/>
              <a:tabLst>
                <a:tab pos="896938" algn="l"/>
              </a:tabLst>
              <a:defRPr/>
            </a:pPr>
            <a:r>
              <a:rPr lang="de-DE" sz="1600" dirty="0">
                <a:latin typeface="Century Gothic" panose="020B0502020202020204" pitchFamily="34" charset="0"/>
              </a:rPr>
              <a:t>Weder die einzubeziehenden Leistungsindikatoren hat der Gesetzgeber definiert</a:t>
            </a:r>
            <a:r>
              <a:rPr lang="de-DE" sz="1600">
                <a:latin typeface="Century Gothic" panose="020B0502020202020204" pitchFamily="34" charset="0"/>
              </a:rPr>
              <a:t>, noch</a:t>
            </a:r>
            <a:br>
              <a:rPr lang="de-DE" sz="1600">
                <a:latin typeface="Century Gothic" panose="020B0502020202020204" pitchFamily="34" charset="0"/>
              </a:rPr>
            </a:br>
            <a:r>
              <a:rPr lang="de-DE" sz="1600">
                <a:latin typeface="Century Gothic" panose="020B0502020202020204" pitchFamily="34" charset="0"/>
              </a:rPr>
              <a:t>hat </a:t>
            </a:r>
            <a:r>
              <a:rPr lang="de-DE" sz="1600" dirty="0">
                <a:latin typeface="Century Gothic" panose="020B0502020202020204" pitchFamily="34" charset="0"/>
              </a:rPr>
              <a:t>er eine Mindestanzahl von anzugebenden Leistungsindikatoren festgelegt.</a:t>
            </a:r>
            <a:endParaRPr lang="de-DE" altLang="de-DE" sz="1600" dirty="0">
              <a:latin typeface="Century Gothic" panose="020B0502020202020204" pitchFamily="34" charset="0"/>
            </a:endParaRPr>
          </a:p>
        </p:txBody>
      </p:sp>
      <p:sp>
        <p:nvSpPr>
          <p:cNvPr id="23" name="Textfeld 22">
            <a:extLst>
              <a:ext uri="{FF2B5EF4-FFF2-40B4-BE49-F238E27FC236}">
                <a16:creationId xmlns:a16="http://schemas.microsoft.com/office/drawing/2014/main" id="{BD4883B4-E363-4385-8A12-22FBFD044C1D}"/>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2" name="Rectangle 3">
            <a:extLst>
              <a:ext uri="{FF2B5EF4-FFF2-40B4-BE49-F238E27FC236}">
                <a16:creationId xmlns:a16="http://schemas.microsoft.com/office/drawing/2014/main" id="{F29EA72E-9219-4874-9641-697765881D13}"/>
              </a:ext>
            </a:extLst>
          </p:cNvPr>
          <p:cNvSpPr>
            <a:spLocks noGrp="1"/>
          </p:cNvSpPr>
          <p:nvPr>
            <p:ph idx="4294967295"/>
          </p:nvPr>
        </p:nvSpPr>
        <p:spPr>
          <a:xfrm>
            <a:off x="963180" y="836613"/>
            <a:ext cx="10801350" cy="338137"/>
          </a:xfrm>
          <a:prstGeom prst="rect">
            <a:avLst/>
          </a:prstGeom>
        </p:spPr>
        <p:txBody>
          <a:bodyPr/>
          <a:lstStyle/>
          <a:p>
            <a:pPr marL="0" lvl="1" indent="0" defTabSz="419100" eaLnBrk="1" hangingPunct="1">
              <a:spcBef>
                <a:spcPct val="0"/>
              </a:spcBef>
              <a:spcAft>
                <a:spcPts val="600"/>
              </a:spcAft>
              <a:buFont typeface="Arial" panose="020B0604020202020204" pitchFamily="34" charset="0"/>
              <a:buNone/>
            </a:pPr>
            <a:r>
              <a:rPr lang="de-DE" altLang="de-DE" sz="1600" b="1" dirty="0">
                <a:solidFill>
                  <a:srgbClr val="00B0F0"/>
                </a:solidFill>
                <a:latin typeface="Century Gothic" panose="020B0502020202020204" pitchFamily="34" charset="0"/>
              </a:rPr>
              <a:t>10.5.1 Finanzielle und Nichtfinanzielle Leistungsindikatoren nach </a:t>
            </a:r>
            <a:r>
              <a:rPr lang="de-DE" altLang="de-DE" sz="1600" b="1">
                <a:solidFill>
                  <a:srgbClr val="00B0F0"/>
                </a:solidFill>
                <a:latin typeface="Century Gothic" panose="020B0502020202020204" pitchFamily="34" charset="0"/>
              </a:rPr>
              <a:t>DRS 20</a:t>
            </a:r>
            <a:endParaRPr lang="de-DE" altLang="de-DE" b="1" dirty="0">
              <a:latin typeface="Century Gothic" panose="020B0502020202020204" pitchFamily="34" charset="0"/>
            </a:endParaRPr>
          </a:p>
        </p:txBody>
      </p:sp>
      <p:sp>
        <p:nvSpPr>
          <p:cNvPr id="977924" name="Rectangle 2">
            <a:extLst>
              <a:ext uri="{FF2B5EF4-FFF2-40B4-BE49-F238E27FC236}">
                <a16:creationId xmlns:a16="http://schemas.microsoft.com/office/drawing/2014/main" id="{D0B3283D-0E42-4417-8D60-7B23486581DF}"/>
              </a:ext>
            </a:extLst>
          </p:cNvPr>
          <p:cNvSpPr>
            <a:spLocks noChangeArrowheads="1"/>
          </p:cNvSpPr>
          <p:nvPr/>
        </p:nvSpPr>
        <p:spPr bwMode="auto">
          <a:xfrm>
            <a:off x="1524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lnSpc>
                <a:spcPct val="100000"/>
              </a:lnSpc>
              <a:spcBef>
                <a:spcPct val="0"/>
              </a:spcBef>
              <a:buFontTx/>
              <a:buNone/>
            </a:pPr>
            <a:endParaRPr lang="de-DE" altLang="de-DE" sz="1800">
              <a:latin typeface="Arial" panose="020B0604020202020204" pitchFamily="34" charset="0"/>
            </a:endParaRPr>
          </a:p>
        </p:txBody>
      </p:sp>
      <p:sp>
        <p:nvSpPr>
          <p:cNvPr id="8" name="Abgerundetes Rechteck 7">
            <a:extLst>
              <a:ext uri="{FF2B5EF4-FFF2-40B4-BE49-F238E27FC236}">
                <a16:creationId xmlns:a16="http://schemas.microsoft.com/office/drawing/2014/main" id="{C763F62F-683F-4462-AC1B-99FB141CF613}"/>
              </a:ext>
            </a:extLst>
          </p:cNvPr>
          <p:cNvSpPr/>
          <p:nvPr/>
        </p:nvSpPr>
        <p:spPr>
          <a:xfrm>
            <a:off x="5890066" y="1873250"/>
            <a:ext cx="3811588" cy="3579813"/>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marL="285750" indent="-285750" eaLnBrk="1" hangingPunct="1">
              <a:buFont typeface="Arial" panose="020B0604020202020204" pitchFamily="34" charset="0"/>
              <a:buChar char="•"/>
              <a:defRPr/>
            </a:pPr>
            <a:r>
              <a:rPr lang="de-DE" sz="1300" dirty="0">
                <a:latin typeface="Century Gothic" panose="020B0502020202020204" pitchFamily="34" charset="0"/>
              </a:rPr>
              <a:t>Jene, die auch zur internen Steuerung herangezogen werden</a:t>
            </a:r>
          </a:p>
          <a:p>
            <a:pPr marL="285750" indent="-285750" eaLnBrk="1" hangingPunct="1">
              <a:buFont typeface="Arial" panose="020B0604020202020204" pitchFamily="34" charset="0"/>
              <a:buChar char="•"/>
              <a:defRPr/>
            </a:pPr>
            <a:r>
              <a:rPr lang="de-DE" sz="1300" dirty="0">
                <a:latin typeface="Century Gothic" panose="020B0502020202020204" pitchFamily="34" charset="0"/>
              </a:rPr>
              <a:t>Beispiele: </a:t>
            </a:r>
          </a:p>
          <a:p>
            <a:pPr marL="542925" lvl="1" indent="-271463" eaLnBrk="1" hangingPunct="1">
              <a:buFont typeface="Wingdings" panose="05000000000000000000" pitchFamily="2" charset="2"/>
              <a:buChar char="ü"/>
              <a:defRPr/>
            </a:pPr>
            <a:r>
              <a:rPr lang="de-DE" sz="1300" dirty="0">
                <a:latin typeface="Century Gothic" panose="020B0502020202020204" pitchFamily="34" charset="0"/>
              </a:rPr>
              <a:t>Kunden (Kundenzufriedenheit)</a:t>
            </a:r>
          </a:p>
          <a:p>
            <a:pPr marL="542925" lvl="1" indent="-271463" eaLnBrk="1" hangingPunct="1">
              <a:buFont typeface="Wingdings" panose="05000000000000000000" pitchFamily="2" charset="2"/>
              <a:buChar char="ü"/>
              <a:defRPr/>
            </a:pPr>
            <a:r>
              <a:rPr lang="de-DE" sz="1300" dirty="0">
                <a:latin typeface="Century Gothic" panose="020B0502020202020204" pitchFamily="34" charset="0"/>
              </a:rPr>
              <a:t>Umweltbelange (Emissionswerte)</a:t>
            </a:r>
          </a:p>
          <a:p>
            <a:pPr marL="542925" lvl="1" indent="-271463" eaLnBrk="1" hangingPunct="1">
              <a:buFont typeface="Wingdings" panose="05000000000000000000" pitchFamily="2" charset="2"/>
              <a:buChar char="ü"/>
              <a:defRPr/>
            </a:pPr>
            <a:r>
              <a:rPr lang="de-DE" sz="1300" dirty="0">
                <a:latin typeface="Century Gothic" panose="020B0502020202020204" pitchFamily="34" charset="0"/>
              </a:rPr>
              <a:t>Arbeitnehmer (Fluktuation)</a:t>
            </a:r>
          </a:p>
          <a:p>
            <a:pPr marL="542925" lvl="1" indent="-271463" eaLnBrk="1" hangingPunct="1">
              <a:buFont typeface="Wingdings" panose="05000000000000000000" pitchFamily="2" charset="2"/>
              <a:buChar char="ü"/>
              <a:defRPr/>
            </a:pPr>
            <a:r>
              <a:rPr lang="de-DE" sz="1300" dirty="0">
                <a:latin typeface="Century Gothic" panose="020B0502020202020204" pitchFamily="34" charset="0"/>
              </a:rPr>
              <a:t>F &amp; E </a:t>
            </a:r>
          </a:p>
          <a:p>
            <a:pPr marL="542925" lvl="1" indent="-271463" eaLnBrk="1" hangingPunct="1">
              <a:buFont typeface="Wingdings" panose="05000000000000000000" pitchFamily="2" charset="2"/>
              <a:buChar char="ü"/>
              <a:defRPr/>
            </a:pPr>
            <a:r>
              <a:rPr lang="de-DE" sz="1300" dirty="0" err="1">
                <a:latin typeface="Century Gothic" panose="020B0502020202020204" pitchFamily="34" charset="0"/>
              </a:rPr>
              <a:t>gesellschaftl</a:t>
            </a:r>
            <a:r>
              <a:rPr lang="de-DE" sz="1300" dirty="0">
                <a:latin typeface="Century Gothic" panose="020B0502020202020204" pitchFamily="34" charset="0"/>
              </a:rPr>
              <a:t>. Reputation</a:t>
            </a:r>
          </a:p>
          <a:p>
            <a:pPr marL="285750" indent="-285750" eaLnBrk="1" hangingPunct="1">
              <a:buFont typeface="Arial" panose="020B0604020202020204" pitchFamily="34" charset="0"/>
              <a:buChar char="•"/>
              <a:defRPr/>
            </a:pPr>
            <a:r>
              <a:rPr lang="de-DE" sz="1300" dirty="0">
                <a:latin typeface="Century Gothic" panose="020B0502020202020204" pitchFamily="34" charset="0"/>
              </a:rPr>
              <a:t>Quantitative Angaben, wenn diese zur internen Steuerung verwendet werden</a:t>
            </a:r>
          </a:p>
          <a:p>
            <a:pPr marL="285750" indent="-285750" eaLnBrk="1" hangingPunct="1">
              <a:buFont typeface="Arial" panose="020B0604020202020204" pitchFamily="34" charset="0"/>
              <a:buChar char="•"/>
              <a:defRPr/>
            </a:pPr>
            <a:r>
              <a:rPr lang="de-DE" sz="1300" dirty="0">
                <a:latin typeface="Century Gothic" panose="020B0502020202020204" pitchFamily="34" charset="0"/>
              </a:rPr>
              <a:t>Keine Prognose im LB nach § 289 HGB von kleinen und </a:t>
            </a:r>
            <a:r>
              <a:rPr lang="de-DE" sz="1300" dirty="0" err="1">
                <a:latin typeface="Century Gothic" panose="020B0502020202020204" pitchFamily="34" charset="0"/>
              </a:rPr>
              <a:t>mittelgr</a:t>
            </a:r>
            <a:r>
              <a:rPr lang="de-DE" sz="1300" dirty="0">
                <a:latin typeface="Century Gothic" panose="020B0502020202020204" pitchFamily="34" charset="0"/>
              </a:rPr>
              <a:t>. </a:t>
            </a:r>
            <a:r>
              <a:rPr lang="de-DE" sz="1300" dirty="0" err="1">
                <a:latin typeface="Century Gothic" panose="020B0502020202020204" pitchFamily="34" charset="0"/>
              </a:rPr>
              <a:t>KapG</a:t>
            </a:r>
            <a:r>
              <a:rPr lang="de-DE" sz="1300" dirty="0">
                <a:latin typeface="Century Gothic" panose="020B0502020202020204" pitchFamily="34" charset="0"/>
              </a:rPr>
              <a:t> / </a:t>
            </a:r>
            <a:r>
              <a:rPr lang="de-DE" sz="1300" dirty="0" err="1">
                <a:latin typeface="Century Gothic" panose="020B0502020202020204" pitchFamily="34" charset="0"/>
              </a:rPr>
              <a:t>PersHG</a:t>
            </a:r>
            <a:r>
              <a:rPr lang="de-DE" sz="1300" dirty="0">
                <a:latin typeface="Century Gothic" panose="020B0502020202020204" pitchFamily="34" charset="0"/>
              </a:rPr>
              <a:t> nach § 264a HGB</a:t>
            </a:r>
          </a:p>
        </p:txBody>
      </p:sp>
      <p:sp>
        <p:nvSpPr>
          <p:cNvPr id="9" name="Abgerundetes Rechteck 8">
            <a:extLst>
              <a:ext uri="{FF2B5EF4-FFF2-40B4-BE49-F238E27FC236}">
                <a16:creationId xmlns:a16="http://schemas.microsoft.com/office/drawing/2014/main" id="{E241BC15-C6BD-4DEC-9D2A-33A1CFBF1EEE}"/>
              </a:ext>
            </a:extLst>
          </p:cNvPr>
          <p:cNvSpPr/>
          <p:nvPr/>
        </p:nvSpPr>
        <p:spPr>
          <a:xfrm>
            <a:off x="5890066" y="1257300"/>
            <a:ext cx="3811588" cy="465138"/>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300" b="1" dirty="0">
                <a:solidFill>
                  <a:schemeClr val="tx1"/>
                </a:solidFill>
                <a:latin typeface="Century Gothic" panose="020B0502020202020204" pitchFamily="34" charset="0"/>
              </a:rPr>
              <a:t>Nichtfinanzielle Leistungsindikatoren</a:t>
            </a:r>
          </a:p>
          <a:p>
            <a:pPr algn="ctr" eaLnBrk="1" hangingPunct="1">
              <a:defRPr/>
            </a:pPr>
            <a:r>
              <a:rPr lang="de-DE" sz="1300" b="1" dirty="0">
                <a:solidFill>
                  <a:schemeClr val="tx1"/>
                </a:solidFill>
                <a:latin typeface="Century Gothic" panose="020B0502020202020204" pitchFamily="34" charset="0"/>
              </a:rPr>
              <a:t>DRS 20.106 – 20.110</a:t>
            </a:r>
          </a:p>
        </p:txBody>
      </p:sp>
      <p:sp>
        <p:nvSpPr>
          <p:cNvPr id="10" name="Abgerundetes Rechteck 9">
            <a:extLst>
              <a:ext uri="{FF2B5EF4-FFF2-40B4-BE49-F238E27FC236}">
                <a16:creationId xmlns:a16="http://schemas.microsoft.com/office/drawing/2014/main" id="{956E939C-8222-44BF-858E-339C912E408F}"/>
              </a:ext>
            </a:extLst>
          </p:cNvPr>
          <p:cNvSpPr/>
          <p:nvPr/>
        </p:nvSpPr>
        <p:spPr>
          <a:xfrm>
            <a:off x="1064066" y="1257300"/>
            <a:ext cx="3813175" cy="46355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300" b="1" dirty="0">
                <a:solidFill>
                  <a:schemeClr val="tx1"/>
                </a:solidFill>
                <a:latin typeface="Century Gothic" panose="020B0502020202020204" pitchFamily="34" charset="0"/>
              </a:rPr>
              <a:t>Finanzielle Leistungsindikatoren</a:t>
            </a:r>
          </a:p>
          <a:p>
            <a:pPr algn="ctr" eaLnBrk="1" hangingPunct="1">
              <a:defRPr/>
            </a:pPr>
            <a:r>
              <a:rPr lang="de-DE" sz="1300" b="1" dirty="0">
                <a:solidFill>
                  <a:schemeClr val="tx1"/>
                </a:solidFill>
                <a:latin typeface="Century Gothic" panose="020B0502020202020204" pitchFamily="34" charset="0"/>
              </a:rPr>
              <a:t>DRS 20. 101 - 20.105</a:t>
            </a:r>
          </a:p>
        </p:txBody>
      </p:sp>
      <p:sp>
        <p:nvSpPr>
          <p:cNvPr id="11" name="Abgerundetes Rechteck 10">
            <a:extLst>
              <a:ext uri="{FF2B5EF4-FFF2-40B4-BE49-F238E27FC236}">
                <a16:creationId xmlns:a16="http://schemas.microsoft.com/office/drawing/2014/main" id="{B9A4A57E-6989-442F-A3B5-841461FCD557}"/>
              </a:ext>
            </a:extLst>
          </p:cNvPr>
          <p:cNvSpPr/>
          <p:nvPr/>
        </p:nvSpPr>
        <p:spPr>
          <a:xfrm>
            <a:off x="1064066" y="1873250"/>
            <a:ext cx="3811588" cy="3579813"/>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marL="185738" indent="-185738" eaLnBrk="1" hangingPunct="1">
              <a:buFont typeface="Arial" panose="020B0604020202020204" pitchFamily="34" charset="0"/>
              <a:buChar char="•"/>
              <a:defRPr/>
            </a:pPr>
            <a:endParaRPr lang="de-DE" sz="1300" dirty="0">
              <a:latin typeface="Century Gothic" panose="020B0502020202020204" pitchFamily="34" charset="0"/>
            </a:endParaRPr>
          </a:p>
          <a:p>
            <a:pPr marL="185738" indent="-185738" eaLnBrk="1" hangingPunct="1">
              <a:buFont typeface="Arial" panose="020B0604020202020204" pitchFamily="34" charset="0"/>
              <a:buChar char="•"/>
              <a:defRPr/>
            </a:pPr>
            <a:r>
              <a:rPr lang="de-DE" sz="1300" dirty="0">
                <a:latin typeface="Century Gothic" panose="020B0502020202020204" pitchFamily="34" charset="0"/>
              </a:rPr>
              <a:t>Die bedeutsamsten unter Bezugnahme auf </a:t>
            </a:r>
            <a:r>
              <a:rPr lang="de-DE" sz="1300" b="1" dirty="0">
                <a:latin typeface="Century Gothic" panose="020B0502020202020204" pitchFamily="34" charset="0"/>
              </a:rPr>
              <a:t>im Abschluss ausgewiesene Beträge und Angaben</a:t>
            </a:r>
          </a:p>
          <a:p>
            <a:pPr marL="185738" indent="-185738" eaLnBrk="1" hangingPunct="1">
              <a:buFont typeface="Arial" panose="020B0604020202020204" pitchFamily="34" charset="0"/>
              <a:buChar char="•"/>
              <a:defRPr/>
            </a:pPr>
            <a:r>
              <a:rPr lang="de-DE" sz="1300" dirty="0">
                <a:latin typeface="Century Gothic" panose="020B0502020202020204" pitchFamily="34" charset="0"/>
              </a:rPr>
              <a:t>Die auch </a:t>
            </a:r>
            <a:r>
              <a:rPr lang="de-DE" sz="1300" b="1" dirty="0">
                <a:latin typeface="Century Gothic" panose="020B0502020202020204" pitchFamily="34" charset="0"/>
              </a:rPr>
              <a:t>zur internen Steuerung herangezogen </a:t>
            </a:r>
            <a:r>
              <a:rPr lang="de-DE" sz="1300" dirty="0">
                <a:latin typeface="Century Gothic" panose="020B0502020202020204" pitchFamily="34" charset="0"/>
              </a:rPr>
              <a:t>werden</a:t>
            </a:r>
          </a:p>
          <a:p>
            <a:pPr marL="185738" lvl="2" indent="-185738" eaLnBrk="1" hangingPunct="1">
              <a:buFont typeface="Arial" panose="020B0604020202020204" pitchFamily="34" charset="0"/>
              <a:buChar char="•"/>
              <a:defRPr/>
            </a:pPr>
            <a:r>
              <a:rPr lang="de-DE" sz="1300" b="1" dirty="0">
                <a:latin typeface="Century Gothic" panose="020B0502020202020204" pitchFamily="34" charset="0"/>
              </a:rPr>
              <a:t>Darstellung der Berechnung</a:t>
            </a:r>
            <a:r>
              <a:rPr lang="de-DE" sz="1300" dirty="0">
                <a:latin typeface="Century Gothic" panose="020B0502020202020204" pitchFamily="34" charset="0"/>
              </a:rPr>
              <a:t>, sofern nicht im Abschluss erfolgt</a:t>
            </a:r>
          </a:p>
          <a:p>
            <a:pPr marL="185738" lvl="2" indent="-185738" eaLnBrk="1" hangingPunct="1">
              <a:buFont typeface="Arial" panose="020B0604020202020204" pitchFamily="34" charset="0"/>
              <a:buChar char="•"/>
              <a:defRPr/>
            </a:pPr>
            <a:r>
              <a:rPr lang="de-DE" sz="1300" b="1" dirty="0">
                <a:latin typeface="Century Gothic" panose="020B0502020202020204" pitchFamily="34" charset="0"/>
              </a:rPr>
              <a:t>Überleitungsrechnung</a:t>
            </a:r>
            <a:r>
              <a:rPr lang="de-DE" sz="1300" dirty="0">
                <a:latin typeface="Century Gothic" panose="020B0502020202020204" pitchFamily="34" charset="0"/>
              </a:rPr>
              <a:t> auf Zahlen im Abschluss, sofern sinnvoll möglich</a:t>
            </a:r>
          </a:p>
          <a:p>
            <a:pPr marL="185738" indent="-185738" eaLnBrk="1" hangingPunct="1">
              <a:buFont typeface="Arial" panose="020B0604020202020204" pitchFamily="34" charset="0"/>
              <a:buChar char="•"/>
              <a:defRPr/>
            </a:pPr>
            <a:r>
              <a:rPr lang="de-DE" sz="1300" dirty="0">
                <a:latin typeface="Century Gothic" panose="020B0502020202020204" pitchFamily="34" charset="0"/>
              </a:rPr>
              <a:t>Beispiele: </a:t>
            </a:r>
          </a:p>
          <a:p>
            <a:pPr marL="542925" lvl="1" indent="-357188" eaLnBrk="1" hangingPunct="1">
              <a:buFont typeface="Wingdings" panose="05000000000000000000" pitchFamily="2" charset="2"/>
              <a:buChar char="ü"/>
              <a:defRPr/>
            </a:pPr>
            <a:r>
              <a:rPr lang="de-DE" sz="1300" dirty="0">
                <a:latin typeface="Century Gothic" panose="020B0502020202020204" pitchFamily="34" charset="0"/>
              </a:rPr>
              <a:t>Eigenkapital-, Gesamtkapital-, Umsatzrendite</a:t>
            </a:r>
          </a:p>
          <a:p>
            <a:pPr marL="542925" lvl="1" indent="-357188" eaLnBrk="1" hangingPunct="1">
              <a:buFont typeface="Wingdings" panose="05000000000000000000" pitchFamily="2" charset="2"/>
              <a:buChar char="ü"/>
              <a:defRPr/>
            </a:pPr>
            <a:r>
              <a:rPr lang="de-DE" sz="1300" dirty="0">
                <a:latin typeface="Century Gothic" panose="020B0502020202020204" pitchFamily="34" charset="0"/>
              </a:rPr>
              <a:t>Cash-Flow</a:t>
            </a:r>
          </a:p>
          <a:p>
            <a:pPr marL="542925" lvl="1" indent="-357188" eaLnBrk="1" hangingPunct="1">
              <a:buFont typeface="Wingdings" panose="05000000000000000000" pitchFamily="2" charset="2"/>
              <a:buChar char="ü"/>
              <a:defRPr/>
            </a:pPr>
            <a:r>
              <a:rPr lang="de-DE" sz="1300" dirty="0">
                <a:latin typeface="Century Gothic" panose="020B0502020202020204" pitchFamily="34" charset="0"/>
              </a:rPr>
              <a:t>Working Capital</a:t>
            </a:r>
          </a:p>
          <a:p>
            <a:pPr marL="542925" lvl="1" indent="-357188" eaLnBrk="1" hangingPunct="1">
              <a:buFont typeface="Wingdings" panose="05000000000000000000" pitchFamily="2" charset="2"/>
              <a:buChar char="ü"/>
              <a:defRPr/>
            </a:pPr>
            <a:r>
              <a:rPr lang="de-DE" sz="1300" dirty="0">
                <a:latin typeface="Century Gothic" panose="020B0502020202020204" pitchFamily="34" charset="0"/>
              </a:rPr>
              <a:t>Investitionen in SAV, </a:t>
            </a:r>
            <a:r>
              <a:rPr lang="de-DE" sz="1300" dirty="0" err="1">
                <a:latin typeface="Century Gothic" panose="020B0502020202020204" pitchFamily="34" charset="0"/>
              </a:rPr>
              <a:t>Immat</a:t>
            </a:r>
            <a:r>
              <a:rPr lang="de-DE" sz="1300" dirty="0">
                <a:latin typeface="Century Gothic" panose="020B0502020202020204" pitchFamily="34" charset="0"/>
              </a:rPr>
              <a:t>. VG</a:t>
            </a:r>
          </a:p>
          <a:p>
            <a:pPr marL="542925" lvl="1" indent="-357188" eaLnBrk="1" hangingPunct="1">
              <a:buFont typeface="Wingdings" panose="05000000000000000000" pitchFamily="2" charset="2"/>
              <a:buChar char="ü"/>
              <a:defRPr/>
            </a:pPr>
            <a:r>
              <a:rPr lang="de-DE" sz="1300" dirty="0">
                <a:latin typeface="Century Gothic" panose="020B0502020202020204" pitchFamily="34" charset="0"/>
              </a:rPr>
              <a:t>EBIT, EBITA, Wertbeitrag</a:t>
            </a:r>
          </a:p>
          <a:p>
            <a:pPr marL="85725" indent="-357188" eaLnBrk="1" hangingPunct="1">
              <a:buFont typeface="Wingdings" panose="05000000000000000000" pitchFamily="2" charset="2"/>
              <a:buChar char="ü"/>
              <a:defRPr/>
            </a:pPr>
            <a:endParaRPr lang="de-DE" sz="1300" dirty="0">
              <a:latin typeface="Century Gothic" panose="020B0502020202020204" pitchFamily="34" charset="0"/>
            </a:endParaRPr>
          </a:p>
        </p:txBody>
      </p:sp>
      <p:sp>
        <p:nvSpPr>
          <p:cNvPr id="12" name="Abgerundetes Rechteck 11">
            <a:extLst>
              <a:ext uri="{FF2B5EF4-FFF2-40B4-BE49-F238E27FC236}">
                <a16:creationId xmlns:a16="http://schemas.microsoft.com/office/drawing/2014/main" id="{F61C177C-5C1C-4167-9832-6BF52F14F99E}"/>
              </a:ext>
            </a:extLst>
          </p:cNvPr>
          <p:cNvSpPr/>
          <p:nvPr/>
        </p:nvSpPr>
        <p:spPr>
          <a:xfrm>
            <a:off x="1064066" y="5605463"/>
            <a:ext cx="8637588" cy="674687"/>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marL="85725" lvl="1" algn="ctr" eaLnBrk="1" hangingPunct="1">
              <a:defRPr/>
            </a:pPr>
            <a:r>
              <a:rPr lang="de-DE" sz="1300" dirty="0">
                <a:latin typeface="Century Gothic" panose="020B0502020202020204" pitchFamily="34" charset="0"/>
              </a:rPr>
              <a:t>Werden die Indikatoren intern unter Aspekt der </a:t>
            </a:r>
            <a:r>
              <a:rPr lang="de-DE" sz="1300" b="1" dirty="0">
                <a:latin typeface="Century Gothic" panose="020B0502020202020204" pitchFamily="34" charset="0"/>
              </a:rPr>
              <a:t>Nachhaltigkeit</a:t>
            </a:r>
            <a:r>
              <a:rPr lang="de-DE" sz="1300" dirty="0">
                <a:latin typeface="Century Gothic" panose="020B0502020202020204" pitchFamily="34" charset="0"/>
              </a:rPr>
              <a:t> verwendet,</a:t>
            </a:r>
          </a:p>
          <a:p>
            <a:pPr marL="85725" lvl="1" algn="ctr" eaLnBrk="1" hangingPunct="1">
              <a:defRPr/>
            </a:pPr>
            <a:r>
              <a:rPr lang="de-DE" sz="1300" dirty="0">
                <a:latin typeface="Century Gothic" panose="020B0502020202020204" pitchFamily="34" charset="0"/>
              </a:rPr>
              <a:t>ist dieser Zusammenhang darzustellen; ggf. Angabe des verwendeten,</a:t>
            </a:r>
          </a:p>
          <a:p>
            <a:pPr marL="85725" lvl="1" algn="ctr" eaLnBrk="1" hangingPunct="1">
              <a:defRPr/>
            </a:pPr>
            <a:r>
              <a:rPr lang="de-DE" sz="1300" dirty="0">
                <a:latin typeface="Century Gothic" panose="020B0502020202020204" pitchFamily="34" charset="0"/>
              </a:rPr>
              <a:t>allg. anerkannten Konzeptes (DRS20.111).</a:t>
            </a:r>
          </a:p>
        </p:txBody>
      </p:sp>
      <p:sp>
        <p:nvSpPr>
          <p:cNvPr id="14" name="Textfeld 1">
            <a:extLst>
              <a:ext uri="{FF2B5EF4-FFF2-40B4-BE49-F238E27FC236}">
                <a16:creationId xmlns:a16="http://schemas.microsoft.com/office/drawing/2014/main" id="{90964978-EAD4-4DBC-9A86-051723F5FF9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extLst>
      <p:ext uri="{BB962C8B-B14F-4D97-AF65-F5344CB8AC3E}">
        <p14:creationId xmlns:p14="http://schemas.microsoft.com/office/powerpoint/2010/main" val="2455923300"/>
      </p:ext>
    </p:extLst>
  </p:cSld>
  <p:clrMapOvr>
    <a:masterClrMapping/>
  </p:clrMapOvr>
  <p:transition spd="slow"/>
</p:sld>
</file>

<file path=ppt/slides/slide4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8" name="Rectangle 2">
            <a:extLst>
              <a:ext uri="{FF2B5EF4-FFF2-40B4-BE49-F238E27FC236}">
                <a16:creationId xmlns:a16="http://schemas.microsoft.com/office/drawing/2014/main" id="{FB8A6E9C-1305-4E13-B8F6-B5C20688C0F8}"/>
              </a:ext>
            </a:extLst>
          </p:cNvPr>
          <p:cNvSpPr txBox="1">
            <a:spLocks/>
          </p:cNvSpPr>
          <p:nvPr/>
        </p:nvSpPr>
        <p:spPr bwMode="auto">
          <a:xfrm>
            <a:off x="1055290" y="107839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10.5.2 </a:t>
            </a:r>
            <a:r>
              <a:rPr lang="de-DE" altLang="de-DE" sz="1600" b="1">
                <a:solidFill>
                  <a:srgbClr val="00B0F0"/>
                </a:solidFill>
                <a:latin typeface="Century Gothic" panose="020B0502020202020204" pitchFamily="34" charset="0"/>
              </a:rPr>
              <a:t>Finanzielle Leistungsindikatoren</a:t>
            </a:r>
            <a:endParaRPr lang="de-DE" altLang="de-DE" sz="1600" b="1" dirty="0">
              <a:solidFill>
                <a:srgbClr val="00B0F0"/>
              </a:solidFill>
              <a:latin typeface="Century Gothic" panose="020B0502020202020204" pitchFamily="34" charset="0"/>
            </a:endParaRPr>
          </a:p>
        </p:txBody>
      </p:sp>
      <p:sp>
        <p:nvSpPr>
          <p:cNvPr id="7" name="Textfeld 1">
            <a:extLst>
              <a:ext uri="{FF2B5EF4-FFF2-40B4-BE49-F238E27FC236}">
                <a16:creationId xmlns:a16="http://schemas.microsoft.com/office/drawing/2014/main" id="{A8116212-EC13-45E2-9C2E-069693D4F61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graphicFrame>
        <p:nvGraphicFramePr>
          <p:cNvPr id="9" name="Inhaltsplatzhalter 8">
            <a:extLst>
              <a:ext uri="{FF2B5EF4-FFF2-40B4-BE49-F238E27FC236}">
                <a16:creationId xmlns:a16="http://schemas.microsoft.com/office/drawing/2014/main" id="{D4C19F8D-956C-4023-9D23-2FB7FCD8D993}"/>
              </a:ext>
            </a:extLst>
          </p:cNvPr>
          <p:cNvGraphicFramePr>
            <a:graphicFrameLocks noGrp="1"/>
          </p:cNvGraphicFramePr>
          <p:nvPr>
            <p:ph idx="4294967295"/>
            <p:extLst>
              <p:ext uri="{D42A27DB-BD31-4B8C-83A1-F6EECF244321}">
                <p14:modId xmlns:p14="http://schemas.microsoft.com/office/powerpoint/2010/main" val="3278046243"/>
              </p:ext>
            </p:extLst>
          </p:nvPr>
        </p:nvGraphicFramePr>
        <p:xfrm>
          <a:off x="971806" y="1381125"/>
          <a:ext cx="10441160" cy="4873163"/>
        </p:xfrm>
        <a:graphic>
          <a:graphicData uri="http://schemas.openxmlformats.org/drawingml/2006/table">
            <a:tbl>
              <a:tblPr firstRow="1" bandRow="1">
                <a:tableStyleId>{5C22544A-7EE6-4342-B048-85BDC9FD1C3A}</a:tableStyleId>
              </a:tblPr>
              <a:tblGrid>
                <a:gridCol w="4887351">
                  <a:extLst>
                    <a:ext uri="{9D8B030D-6E8A-4147-A177-3AD203B41FA5}">
                      <a16:colId xmlns:a16="http://schemas.microsoft.com/office/drawing/2014/main" val="3971318986"/>
                    </a:ext>
                  </a:extLst>
                </a:gridCol>
                <a:gridCol w="5553809">
                  <a:extLst>
                    <a:ext uri="{9D8B030D-6E8A-4147-A177-3AD203B41FA5}">
                      <a16:colId xmlns:a16="http://schemas.microsoft.com/office/drawing/2014/main" val="234283543"/>
                    </a:ext>
                  </a:extLst>
                </a:gridCol>
              </a:tblGrid>
              <a:tr h="631065">
                <a:tc gridSpan="2">
                  <a:txBody>
                    <a:bodyPr/>
                    <a:lstStyle/>
                    <a:p>
                      <a:pPr>
                        <a:spcBef>
                          <a:spcPts val="300"/>
                        </a:spcBef>
                        <a:spcAft>
                          <a:spcPts val="300"/>
                        </a:spcAft>
                      </a:pPr>
                      <a:r>
                        <a:rPr lang="de-DE" sz="1600" b="0" dirty="0">
                          <a:solidFill>
                            <a:schemeClr val="tx1"/>
                          </a:solidFill>
                          <a:latin typeface="Century Gothic" panose="020B0502020202020204" pitchFamily="34" charset="0"/>
                        </a:rPr>
                        <a:t>Unter finanziellen Leistungsindikatoren sind Kennzahlen </a:t>
                      </a:r>
                      <a:r>
                        <a:rPr lang="de-DE" sz="1600" b="0">
                          <a:solidFill>
                            <a:schemeClr val="tx1"/>
                          </a:solidFill>
                          <a:latin typeface="Century Gothic" panose="020B0502020202020204" pitchFamily="34" charset="0"/>
                        </a:rPr>
                        <a:t>zu verstehen</a:t>
                      </a:r>
                      <a:r>
                        <a:rPr lang="de-DE" sz="1600" b="0" dirty="0">
                          <a:solidFill>
                            <a:schemeClr val="tx1"/>
                          </a:solidFill>
                          <a:latin typeface="Century Gothic" panose="020B0502020202020204" pitchFamily="34" charset="0"/>
                        </a:rPr>
                        <a:t>, die auch </a:t>
                      </a:r>
                      <a:r>
                        <a:rPr lang="de-DE" sz="1600" b="0">
                          <a:solidFill>
                            <a:schemeClr val="tx1"/>
                          </a:solidFill>
                          <a:latin typeface="Century Gothic" panose="020B0502020202020204" pitchFamily="34" charset="0"/>
                        </a:rPr>
                        <a:t>für die</a:t>
                      </a:r>
                      <a:br>
                        <a:rPr lang="de-DE" sz="1600" b="0">
                          <a:solidFill>
                            <a:schemeClr val="tx1"/>
                          </a:solidFill>
                          <a:latin typeface="Century Gothic" panose="020B0502020202020204" pitchFamily="34" charset="0"/>
                        </a:rPr>
                      </a:br>
                      <a:r>
                        <a:rPr lang="de-DE" sz="1600" b="0">
                          <a:solidFill>
                            <a:schemeClr val="tx1"/>
                          </a:solidFill>
                          <a:latin typeface="Century Gothic" panose="020B0502020202020204" pitchFamily="34" charset="0"/>
                        </a:rPr>
                        <a:t>Abschlussanalyse </a:t>
                      </a:r>
                      <a:r>
                        <a:rPr lang="de-DE" sz="1600" b="0" dirty="0">
                          <a:solidFill>
                            <a:schemeClr val="tx1"/>
                          </a:solidFill>
                          <a:latin typeface="Century Gothic" panose="020B0502020202020204" pitchFamily="34" charset="0"/>
                        </a:rPr>
                        <a:t>verwendet werden.</a:t>
                      </a:r>
                    </a:p>
                  </a:txBody>
                  <a:tcPr marL="68400" marR="68400" marT="68400" marB="68400">
                    <a:noFill/>
                  </a:tcPr>
                </a:tc>
                <a:tc hMerge="1">
                  <a:txBody>
                    <a:bodyPr/>
                    <a:lstStyle/>
                    <a:p>
                      <a:endParaRPr lang="de-DE" dirty="0"/>
                    </a:p>
                  </a:txBody>
                  <a:tcPr>
                    <a:solidFill>
                      <a:srgbClr val="FFFFA3"/>
                    </a:solidFill>
                  </a:tcPr>
                </a:tc>
                <a:extLst>
                  <a:ext uri="{0D108BD9-81ED-4DB2-BD59-A6C34878D82A}">
                    <a16:rowId xmlns:a16="http://schemas.microsoft.com/office/drawing/2014/main" val="1004441040"/>
                  </a:ext>
                </a:extLst>
              </a:tr>
              <a:tr h="384654">
                <a:tc>
                  <a:txBody>
                    <a:bodyPr/>
                    <a:lstStyle/>
                    <a:p>
                      <a:pPr marL="180975" indent="-180975">
                        <a:spcBef>
                          <a:spcPts val="300"/>
                        </a:spcBef>
                        <a:spcAft>
                          <a:spcPts val="300"/>
                        </a:spcAft>
                        <a:buFont typeface="Arial" panose="020B0604020202020204" pitchFamily="34" charset="0"/>
                        <a:buChar char="•"/>
                        <a:tabLst/>
                      </a:pPr>
                      <a:r>
                        <a:rPr lang="de-DE" sz="1600" b="1" dirty="0">
                          <a:solidFill>
                            <a:schemeClr val="tx1"/>
                          </a:solidFill>
                          <a:latin typeface="Century Gothic" panose="020B0502020202020204" pitchFamily="34" charset="0"/>
                        </a:rPr>
                        <a:t>Erfolgskennzahlen</a:t>
                      </a:r>
                    </a:p>
                  </a:txBody>
                  <a:tcPr marL="68400" marR="68400" marT="68400" marB="68400">
                    <a:noFill/>
                  </a:tcPr>
                </a:tc>
                <a:tc>
                  <a:txBody>
                    <a:bodyPr/>
                    <a:lstStyle/>
                    <a:p>
                      <a:pPr marL="180975" indent="-180975">
                        <a:spcBef>
                          <a:spcPts val="300"/>
                        </a:spcBef>
                        <a:spcAft>
                          <a:spcPts val="300"/>
                        </a:spcAft>
                        <a:buFont typeface="Arial" panose="020B0604020202020204" pitchFamily="34" charset="0"/>
                        <a:buChar char="•"/>
                      </a:pPr>
                      <a:r>
                        <a:rPr lang="de-DE" sz="1600" b="1" dirty="0">
                          <a:solidFill>
                            <a:schemeClr val="tx1"/>
                          </a:solidFill>
                          <a:latin typeface="Century Gothic" panose="020B0502020202020204" pitchFamily="34" charset="0"/>
                        </a:rPr>
                        <a:t>Liquiditätskennzahlen</a:t>
                      </a:r>
                    </a:p>
                  </a:txBody>
                  <a:tcPr marL="68400" marR="68400" marT="68400" marB="68400">
                    <a:noFill/>
                  </a:tcPr>
                </a:tc>
                <a:extLst>
                  <a:ext uri="{0D108BD9-81ED-4DB2-BD59-A6C34878D82A}">
                    <a16:rowId xmlns:a16="http://schemas.microsoft.com/office/drawing/2014/main" val="346617601"/>
                  </a:ext>
                </a:extLst>
              </a:tr>
              <a:tr h="1431902">
                <a:tc>
                  <a:txBody>
                    <a:bodyPr/>
                    <a:lstStyle/>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EBIT/EBITDA…</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Jahresergebnis</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Ergebniskomponenten wie Zins-, Beteiligungs- oder Wechselkursergebnis</a:t>
                      </a:r>
                    </a:p>
                  </a:txBody>
                  <a:tcPr marL="68400" marR="68400" marT="68400" marB="68400">
                    <a:noFill/>
                  </a:tcPr>
                </a:tc>
                <a:tc>
                  <a:txBody>
                    <a:bodyPr/>
                    <a:lstStyle/>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Working Capital</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Cashflow</a:t>
                      </a:r>
                    </a:p>
                  </a:txBody>
                  <a:tcPr marL="68400" marR="68400" marT="68400" marB="68400">
                    <a:noFill/>
                  </a:tcPr>
                </a:tc>
                <a:extLst>
                  <a:ext uri="{0D108BD9-81ED-4DB2-BD59-A6C34878D82A}">
                    <a16:rowId xmlns:a16="http://schemas.microsoft.com/office/drawing/2014/main" val="3519730380"/>
                  </a:ext>
                </a:extLst>
              </a:tr>
              <a:tr h="1333208">
                <a:tc>
                  <a:txBody>
                    <a:bodyPr/>
                    <a:lstStyle/>
                    <a:p>
                      <a:pPr marL="180975" marR="0" lvl="0" indent="-18097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sz="1600" b="1" dirty="0">
                          <a:solidFill>
                            <a:schemeClr val="tx1"/>
                          </a:solidFill>
                          <a:latin typeface="Century Gothic" panose="020B0502020202020204" pitchFamily="34" charset="0"/>
                        </a:rPr>
                        <a:t>Rentabilitätskennzahlen</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Eigenkapitalrentabilität</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Umsatzrentabilität</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Return on Investment (ROI)</a:t>
                      </a:r>
                    </a:p>
                  </a:txBody>
                  <a:tcPr marL="68400" marR="68400" marT="68400" marB="68400">
                    <a:noFill/>
                  </a:tcPr>
                </a:tc>
                <a:tc>
                  <a:txBody>
                    <a:bodyPr/>
                    <a:lstStyle/>
                    <a:p>
                      <a:pPr marL="180975" marR="0" lvl="0" indent="-18097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sz="1600" b="1" dirty="0">
                          <a:solidFill>
                            <a:schemeClr val="tx1"/>
                          </a:solidFill>
                          <a:latin typeface="Century Gothic" panose="020B0502020202020204" pitchFamily="34" charset="0"/>
                        </a:rPr>
                        <a:t>Bilanzkennzahlen</a:t>
                      </a:r>
                    </a:p>
                    <a:p>
                      <a:pPr marL="466725" indent="-285750">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Eigenkapitalquote</a:t>
                      </a:r>
                    </a:p>
                    <a:p>
                      <a:pPr marL="466725" indent="-285750">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Liquiditäts-, Verschuldungsgrade</a:t>
                      </a:r>
                    </a:p>
                  </a:txBody>
                  <a:tcPr marL="68400" marR="68400" marT="68400" marB="68400">
                    <a:noFill/>
                  </a:tcPr>
                </a:tc>
                <a:extLst>
                  <a:ext uri="{0D108BD9-81ED-4DB2-BD59-A6C34878D82A}">
                    <a16:rowId xmlns:a16="http://schemas.microsoft.com/office/drawing/2014/main" val="4107318922"/>
                  </a:ext>
                </a:extLst>
              </a:tr>
              <a:tr h="374751">
                <a:tc grid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600" b="0" dirty="0">
                          <a:solidFill>
                            <a:schemeClr val="tx1"/>
                          </a:solidFill>
                          <a:latin typeface="Century Gothic" panose="020B0502020202020204" pitchFamily="34" charset="0"/>
                        </a:rPr>
                        <a:t>Bei mittelständischen Unternehmen werden als finanzielle Leistungsindikatoren häufig z. B.</a:t>
                      </a:r>
                    </a:p>
                  </a:txBody>
                  <a:tcPr marL="46800" marR="46800">
                    <a:noFill/>
                  </a:tcPr>
                </a:tc>
                <a:tc hMerge="1">
                  <a:txBody>
                    <a:bodyPr/>
                    <a:lstStyle/>
                    <a:p>
                      <a:endParaRPr lang="de-DE" sz="1600" b="0" dirty="0">
                        <a:solidFill>
                          <a:schemeClr val="tx1"/>
                        </a:solidFill>
                        <a:latin typeface="Century Gothic" panose="020B0502020202020204" pitchFamily="34" charset="0"/>
                      </a:endParaRPr>
                    </a:p>
                  </a:txBody>
                  <a:tcPr marL="46800" marR="46800">
                    <a:solidFill>
                      <a:srgbClr val="FFFFA3"/>
                    </a:solidFill>
                  </a:tcPr>
                </a:tc>
                <a:extLst>
                  <a:ext uri="{0D108BD9-81ED-4DB2-BD59-A6C34878D82A}">
                    <a16:rowId xmlns:a16="http://schemas.microsoft.com/office/drawing/2014/main" val="1759816060"/>
                  </a:ext>
                </a:extLst>
              </a:tr>
              <a:tr h="0">
                <a:tc>
                  <a:txBody>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sz="1600" b="1" dirty="0">
                          <a:solidFill>
                            <a:schemeClr val="tx1"/>
                          </a:solidFill>
                          <a:latin typeface="Century Gothic" panose="020B0502020202020204" pitchFamily="34" charset="0"/>
                        </a:rPr>
                        <a:t>das Finanzergebnis</a:t>
                      </a:r>
                    </a:p>
                  </a:txBody>
                  <a:tcPr marL="46800" marR="46800">
                    <a:noFill/>
                  </a:tcPr>
                </a:tc>
                <a:tc>
                  <a:txBody>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sz="1600" b="1" dirty="0">
                          <a:solidFill>
                            <a:schemeClr val="tx1"/>
                          </a:solidFill>
                          <a:latin typeface="Century Gothic" panose="020B0502020202020204" pitchFamily="34" charset="0"/>
                        </a:rPr>
                        <a:t>die Kennzahlen EBIT oder EBITA</a:t>
                      </a:r>
                    </a:p>
                  </a:txBody>
                  <a:tcPr marL="46800" marR="46800">
                    <a:noFill/>
                  </a:tcPr>
                </a:tc>
                <a:extLst>
                  <a:ext uri="{0D108BD9-81ED-4DB2-BD59-A6C34878D82A}">
                    <a16:rowId xmlns:a16="http://schemas.microsoft.com/office/drawing/2014/main" val="3131335063"/>
                  </a:ext>
                </a:extLst>
              </a:tr>
              <a:tr h="374751">
                <a:tc>
                  <a:txBody>
                    <a:bodyPr/>
                    <a:lstStyle/>
                    <a:p>
                      <a:pPr>
                        <a:spcBef>
                          <a:spcPts val="300"/>
                        </a:spcBef>
                        <a:spcAft>
                          <a:spcPts val="300"/>
                        </a:spcAft>
                      </a:pPr>
                      <a:r>
                        <a:rPr lang="de-DE" sz="1600" b="0" dirty="0">
                          <a:solidFill>
                            <a:schemeClr val="tx1"/>
                          </a:solidFill>
                          <a:latin typeface="Century Gothic" panose="020B0502020202020204" pitchFamily="34" charset="0"/>
                        </a:rPr>
                        <a:t>verwendet</a:t>
                      </a:r>
                    </a:p>
                  </a:txBody>
                  <a:tcPr marL="46800" marR="46800">
                    <a:noFill/>
                  </a:tcPr>
                </a:tc>
                <a:tc>
                  <a:txBody>
                    <a:bodyPr/>
                    <a:lstStyle/>
                    <a:p>
                      <a:pPr>
                        <a:spcBef>
                          <a:spcPts val="300"/>
                        </a:spcBef>
                        <a:spcAft>
                          <a:spcPts val="300"/>
                        </a:spcAft>
                      </a:pPr>
                      <a:endParaRPr lang="de-DE" sz="1600" b="0" dirty="0">
                        <a:solidFill>
                          <a:schemeClr val="tx1"/>
                        </a:solidFill>
                        <a:latin typeface="Century Gothic" panose="020B0502020202020204" pitchFamily="34" charset="0"/>
                      </a:endParaRPr>
                    </a:p>
                  </a:txBody>
                  <a:tcPr marL="46800" marR="46800">
                    <a:noFill/>
                  </a:tcPr>
                </a:tc>
                <a:extLst>
                  <a:ext uri="{0D108BD9-81ED-4DB2-BD59-A6C34878D82A}">
                    <a16:rowId xmlns:a16="http://schemas.microsoft.com/office/drawing/2014/main" val="1159030988"/>
                  </a:ext>
                </a:extLst>
              </a:tr>
            </a:tbl>
          </a:graphicData>
        </a:graphic>
      </p:graphicFrame>
      <p:sp>
        <p:nvSpPr>
          <p:cNvPr id="12" name="Textfeld 11">
            <a:extLst>
              <a:ext uri="{FF2B5EF4-FFF2-40B4-BE49-F238E27FC236}">
                <a16:creationId xmlns:a16="http://schemas.microsoft.com/office/drawing/2014/main" id="{8BBF83BF-5E2C-41ED-8B7B-3B03D2FCC79B}"/>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369158642"/>
      </p:ext>
    </p:extLst>
  </p:cSld>
  <p:clrMapOvr>
    <a:masterClrMapping/>
  </p:clrMapOvr>
  <p:transition spd="slow"/>
</p:sld>
</file>

<file path=ppt/slides/slide4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8" name="Rectangle 2">
            <a:extLst>
              <a:ext uri="{FF2B5EF4-FFF2-40B4-BE49-F238E27FC236}">
                <a16:creationId xmlns:a16="http://schemas.microsoft.com/office/drawing/2014/main" id="{FB8A6E9C-1305-4E13-B8F6-B5C20688C0F8}"/>
              </a:ext>
            </a:extLst>
          </p:cNvPr>
          <p:cNvSpPr txBox="1">
            <a:spLocks/>
          </p:cNvSpPr>
          <p:nvPr/>
        </p:nvSpPr>
        <p:spPr bwMode="auto">
          <a:xfrm>
            <a:off x="1046664" y="1069765"/>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10.5.3 </a:t>
            </a:r>
            <a:r>
              <a:rPr lang="de-DE" altLang="de-DE" sz="1600" b="1">
                <a:solidFill>
                  <a:srgbClr val="00B0F0"/>
                </a:solidFill>
                <a:latin typeface="Century Gothic" panose="020B0502020202020204" pitchFamily="34" charset="0"/>
              </a:rPr>
              <a:t>Nichtfinanzielle Leistungsindikatoren</a:t>
            </a:r>
            <a:endParaRPr lang="de-DE" altLang="de-DE" sz="1600" b="1" dirty="0">
              <a:solidFill>
                <a:srgbClr val="00B0F0"/>
              </a:solidFill>
              <a:latin typeface="Century Gothic" panose="020B0502020202020204" pitchFamily="34" charset="0"/>
            </a:endParaRPr>
          </a:p>
        </p:txBody>
      </p:sp>
      <p:sp>
        <p:nvSpPr>
          <p:cNvPr id="7" name="Textfeld 1">
            <a:extLst>
              <a:ext uri="{FF2B5EF4-FFF2-40B4-BE49-F238E27FC236}">
                <a16:creationId xmlns:a16="http://schemas.microsoft.com/office/drawing/2014/main" id="{A8116212-EC13-45E2-9C2E-069693D4F61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graphicFrame>
        <p:nvGraphicFramePr>
          <p:cNvPr id="9" name="Inhaltsplatzhalter 8">
            <a:extLst>
              <a:ext uri="{FF2B5EF4-FFF2-40B4-BE49-F238E27FC236}">
                <a16:creationId xmlns:a16="http://schemas.microsoft.com/office/drawing/2014/main" id="{D4C19F8D-956C-4023-9D23-2FB7FCD8D993}"/>
              </a:ext>
            </a:extLst>
          </p:cNvPr>
          <p:cNvGraphicFramePr>
            <a:graphicFrameLocks noGrp="1"/>
          </p:cNvGraphicFramePr>
          <p:nvPr>
            <p:ph idx="4294967295"/>
            <p:extLst>
              <p:ext uri="{D42A27DB-BD31-4B8C-83A1-F6EECF244321}">
                <p14:modId xmlns:p14="http://schemas.microsoft.com/office/powerpoint/2010/main" val="2446438319"/>
              </p:ext>
            </p:extLst>
          </p:nvPr>
        </p:nvGraphicFramePr>
        <p:xfrm>
          <a:off x="974806" y="1411288"/>
          <a:ext cx="10441160" cy="4394625"/>
        </p:xfrm>
        <a:graphic>
          <a:graphicData uri="http://schemas.openxmlformats.org/drawingml/2006/table">
            <a:tbl>
              <a:tblPr firstRow="1" bandRow="1">
                <a:tableStyleId>{5C22544A-7EE6-4342-B048-85BDC9FD1C3A}</a:tableStyleId>
              </a:tblPr>
              <a:tblGrid>
                <a:gridCol w="4887351">
                  <a:extLst>
                    <a:ext uri="{9D8B030D-6E8A-4147-A177-3AD203B41FA5}">
                      <a16:colId xmlns:a16="http://schemas.microsoft.com/office/drawing/2014/main" val="3971318986"/>
                    </a:ext>
                  </a:extLst>
                </a:gridCol>
                <a:gridCol w="5553809">
                  <a:extLst>
                    <a:ext uri="{9D8B030D-6E8A-4147-A177-3AD203B41FA5}">
                      <a16:colId xmlns:a16="http://schemas.microsoft.com/office/drawing/2014/main" val="234283543"/>
                    </a:ext>
                  </a:extLst>
                </a:gridCol>
              </a:tblGrid>
              <a:tr h="631065">
                <a:tc gridSpan="2">
                  <a:txBody>
                    <a:bodyPr/>
                    <a:lstStyle/>
                    <a:p>
                      <a:pPr>
                        <a:spcBef>
                          <a:spcPts val="300"/>
                        </a:spcBef>
                        <a:spcAft>
                          <a:spcPts val="300"/>
                        </a:spcAft>
                      </a:pPr>
                      <a:r>
                        <a:rPr lang="de-DE" sz="1600" b="0" dirty="0">
                          <a:solidFill>
                            <a:schemeClr val="tx1"/>
                          </a:solidFill>
                          <a:latin typeface="Century Gothic" panose="020B0502020202020204" pitchFamily="34" charset="0"/>
                        </a:rPr>
                        <a:t>Auch diese Leistungsindikatoren werden nicht gesetzlich definiert. Sie können aber </a:t>
                      </a:r>
                      <a:r>
                        <a:rPr lang="de-DE" sz="1600" b="0">
                          <a:solidFill>
                            <a:schemeClr val="tx1"/>
                          </a:solidFill>
                          <a:latin typeface="Century Gothic" panose="020B0502020202020204" pitchFamily="34" charset="0"/>
                        </a:rPr>
                        <a:t>wie folgt</a:t>
                      </a:r>
                      <a:br>
                        <a:rPr lang="de-DE" sz="1600" b="0">
                          <a:solidFill>
                            <a:schemeClr val="tx1"/>
                          </a:solidFill>
                          <a:latin typeface="Century Gothic" panose="020B0502020202020204" pitchFamily="34" charset="0"/>
                        </a:rPr>
                      </a:br>
                      <a:r>
                        <a:rPr lang="de-DE" sz="1600" b="0">
                          <a:solidFill>
                            <a:schemeClr val="tx1"/>
                          </a:solidFill>
                          <a:latin typeface="Century Gothic" panose="020B0502020202020204" pitchFamily="34" charset="0"/>
                        </a:rPr>
                        <a:t>grob </a:t>
                      </a:r>
                      <a:r>
                        <a:rPr lang="de-DE" sz="1600" b="0" dirty="0">
                          <a:solidFill>
                            <a:schemeClr val="tx1"/>
                          </a:solidFill>
                          <a:latin typeface="Century Gothic" panose="020B0502020202020204" pitchFamily="34" charset="0"/>
                        </a:rPr>
                        <a:t>unterschieden werden</a:t>
                      </a:r>
                    </a:p>
                  </a:txBody>
                  <a:tcPr marL="68400" marR="68400" marT="68400" marB="68400">
                    <a:noFill/>
                  </a:tcPr>
                </a:tc>
                <a:tc hMerge="1">
                  <a:txBody>
                    <a:bodyPr/>
                    <a:lstStyle/>
                    <a:p>
                      <a:endParaRPr lang="de-DE" dirty="0"/>
                    </a:p>
                  </a:txBody>
                  <a:tcPr>
                    <a:solidFill>
                      <a:srgbClr val="FFFFA3"/>
                    </a:solidFill>
                  </a:tcPr>
                </a:tc>
                <a:extLst>
                  <a:ext uri="{0D108BD9-81ED-4DB2-BD59-A6C34878D82A}">
                    <a16:rowId xmlns:a16="http://schemas.microsoft.com/office/drawing/2014/main" val="1004441040"/>
                  </a:ext>
                </a:extLst>
              </a:tr>
              <a:tr h="341452">
                <a:tc>
                  <a:txBody>
                    <a:bodyPr/>
                    <a:lstStyle/>
                    <a:p>
                      <a:pPr marL="0" indent="0">
                        <a:spcBef>
                          <a:spcPts val="300"/>
                        </a:spcBef>
                        <a:spcAft>
                          <a:spcPts val="0"/>
                        </a:spcAft>
                        <a:buFont typeface="Arial" panose="020B0604020202020204" pitchFamily="34" charset="0"/>
                        <a:buNone/>
                      </a:pPr>
                      <a:r>
                        <a:rPr lang="de-DE" sz="1600" b="1" dirty="0">
                          <a:solidFill>
                            <a:schemeClr val="tx1"/>
                          </a:solidFill>
                          <a:latin typeface="Century Gothic" panose="020B0502020202020204" pitchFamily="34" charset="0"/>
                        </a:rPr>
                        <a:t>Markt- und Wettbewerbssituation</a:t>
                      </a:r>
                    </a:p>
                  </a:txBody>
                  <a:tcPr marL="68400" marR="68400" marT="68400" marB="68400">
                    <a:noFill/>
                  </a:tcPr>
                </a:tc>
                <a:tc>
                  <a:txBody>
                    <a:bodyPr/>
                    <a:lstStyle/>
                    <a:p>
                      <a:pPr marL="0" indent="0">
                        <a:spcBef>
                          <a:spcPts val="300"/>
                        </a:spcBef>
                        <a:spcAft>
                          <a:spcPts val="300"/>
                        </a:spcAft>
                        <a:buFont typeface="Arial" panose="020B0604020202020204" pitchFamily="34" charset="0"/>
                        <a:buNone/>
                      </a:pPr>
                      <a:r>
                        <a:rPr lang="de-DE" sz="1600" b="1" dirty="0">
                          <a:solidFill>
                            <a:schemeClr val="tx1"/>
                          </a:solidFill>
                          <a:latin typeface="Century Gothic" panose="020B0502020202020204" pitchFamily="34" charset="0"/>
                        </a:rPr>
                        <a:t>Umwelt- und Arbeitnehmerbelange</a:t>
                      </a:r>
                    </a:p>
                  </a:txBody>
                  <a:tcPr marL="68400" marR="68400" marT="68400" marB="68400">
                    <a:noFill/>
                  </a:tcPr>
                </a:tc>
                <a:extLst>
                  <a:ext uri="{0D108BD9-81ED-4DB2-BD59-A6C34878D82A}">
                    <a16:rowId xmlns:a16="http://schemas.microsoft.com/office/drawing/2014/main" val="346617601"/>
                  </a:ext>
                </a:extLst>
              </a:tr>
              <a:tr h="1431902">
                <a:tc>
                  <a:txBody>
                    <a:bodyPr/>
                    <a:lstStyle/>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Marktwachstum und -anteile</a:t>
                      </a:r>
                    </a:p>
                    <a:p>
                      <a:pPr marL="449263" indent="-268288">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Entwicklung der Kundenzufriedenheit</a:t>
                      </a:r>
                    </a:p>
                    <a:p>
                      <a:pPr marL="466725" indent="-285750">
                        <a:spcBef>
                          <a:spcPts val="300"/>
                        </a:spcBef>
                        <a:spcAft>
                          <a:spcPts val="300"/>
                        </a:spcAft>
                        <a:buFont typeface="Courier New" panose="02070309020205020404" pitchFamily="49" charset="0"/>
                        <a:buChar char="o"/>
                      </a:pPr>
                      <a:r>
                        <a:rPr lang="de-DE" sz="1600" b="0" dirty="0">
                          <a:solidFill>
                            <a:schemeClr val="tx1"/>
                          </a:solidFill>
                          <a:latin typeface="Century Gothic" panose="020B0502020202020204" pitchFamily="34" charset="0"/>
                        </a:rPr>
                        <a:t>Positionen wichtiger Produkte im Produktlebenszyklus</a:t>
                      </a:r>
                    </a:p>
                  </a:txBody>
                  <a:tcPr marL="68400" marR="68400" marT="68400" marB="68400">
                    <a:noFill/>
                  </a:tcPr>
                </a:tc>
                <a:tc>
                  <a:txBody>
                    <a:bodyPr/>
                    <a:lstStyle/>
                    <a:p>
                      <a:pPr marL="268288" indent="-268288">
                        <a:spcBef>
                          <a:spcPts val="300"/>
                        </a:spcBef>
                        <a:spcAft>
                          <a:spcPts val="300"/>
                        </a:spcAft>
                        <a:buFont typeface="Courier New" panose="02070309020205020404" pitchFamily="49" charset="0"/>
                        <a:buChar char="o"/>
                        <a:tabLst>
                          <a:tab pos="987425" algn="l"/>
                        </a:tabLst>
                      </a:pPr>
                      <a:r>
                        <a:rPr lang="de-DE" sz="1600" b="0" dirty="0">
                          <a:solidFill>
                            <a:schemeClr val="tx1"/>
                          </a:solidFill>
                          <a:latin typeface="Century Gothic" panose="020B0502020202020204" pitchFamily="34" charset="0"/>
                        </a:rPr>
                        <a:t>Fluktuation, ggf. getrennt </a:t>
                      </a:r>
                      <a:r>
                        <a:rPr lang="de-DE" sz="1600" b="0">
                          <a:solidFill>
                            <a:schemeClr val="tx1"/>
                          </a:solidFill>
                          <a:latin typeface="Century Gothic" panose="020B0502020202020204" pitchFamily="34" charset="0"/>
                        </a:rPr>
                        <a:t>nach alters-</a:t>
                      </a:r>
                      <a:br>
                        <a:rPr lang="de-DE" sz="1600" b="0">
                          <a:solidFill>
                            <a:schemeClr val="tx1"/>
                          </a:solidFill>
                          <a:latin typeface="Century Gothic" panose="020B0502020202020204" pitchFamily="34" charset="0"/>
                        </a:rPr>
                      </a:br>
                      <a:r>
                        <a:rPr lang="de-DE" sz="1600" b="0">
                          <a:solidFill>
                            <a:schemeClr val="tx1"/>
                          </a:solidFill>
                          <a:latin typeface="Century Gothic" panose="020B0502020202020204" pitchFamily="34" charset="0"/>
                        </a:rPr>
                        <a:t>bezogenem </a:t>
                      </a:r>
                      <a:r>
                        <a:rPr lang="de-DE" sz="1600" b="0" dirty="0">
                          <a:solidFill>
                            <a:schemeClr val="tx1"/>
                          </a:solidFill>
                          <a:latin typeface="Century Gothic" panose="020B0502020202020204" pitchFamily="34" charset="0"/>
                        </a:rPr>
                        <a:t>Ausscheiden, Cashflow</a:t>
                      </a:r>
                    </a:p>
                    <a:p>
                      <a:pPr marL="268288" indent="-268288">
                        <a:spcBef>
                          <a:spcPts val="300"/>
                        </a:spcBef>
                        <a:spcAft>
                          <a:spcPts val="300"/>
                        </a:spcAft>
                        <a:buFont typeface="Courier New" panose="02070309020205020404" pitchFamily="49" charset="0"/>
                        <a:buChar char="o"/>
                        <a:tabLst>
                          <a:tab pos="987425" algn="l"/>
                        </a:tabLst>
                      </a:pPr>
                      <a:r>
                        <a:rPr lang="de-DE" sz="1600" b="0" dirty="0">
                          <a:solidFill>
                            <a:schemeClr val="tx1"/>
                          </a:solidFill>
                          <a:latin typeface="Century Gothic" panose="020B0502020202020204" pitchFamily="34" charset="0"/>
                        </a:rPr>
                        <a:t>Betriebszugehörigkeit</a:t>
                      </a:r>
                    </a:p>
                    <a:p>
                      <a:pPr marL="268288" indent="-268288">
                        <a:spcBef>
                          <a:spcPts val="300"/>
                        </a:spcBef>
                        <a:spcAft>
                          <a:spcPts val="300"/>
                        </a:spcAft>
                        <a:buFont typeface="Courier New" panose="02070309020205020404" pitchFamily="49" charset="0"/>
                        <a:buChar char="o"/>
                        <a:tabLst>
                          <a:tab pos="987425" algn="l"/>
                        </a:tabLst>
                      </a:pPr>
                      <a:r>
                        <a:rPr lang="de-DE" sz="1600" b="0" dirty="0">
                          <a:solidFill>
                            <a:schemeClr val="tx1"/>
                          </a:solidFill>
                          <a:latin typeface="Century Gothic" panose="020B0502020202020204" pitchFamily="34" charset="0"/>
                        </a:rPr>
                        <a:t>Vergütungsstrukturen </a:t>
                      </a:r>
                    </a:p>
                    <a:p>
                      <a:pPr marL="268288" indent="-268288">
                        <a:spcBef>
                          <a:spcPts val="300"/>
                        </a:spcBef>
                        <a:spcAft>
                          <a:spcPts val="300"/>
                        </a:spcAft>
                        <a:buFont typeface="Courier New" panose="02070309020205020404" pitchFamily="49" charset="0"/>
                        <a:buChar char="o"/>
                        <a:tabLst>
                          <a:tab pos="987425" algn="l"/>
                        </a:tabLst>
                      </a:pPr>
                      <a:r>
                        <a:rPr lang="de-DE" sz="1600" b="0" dirty="0">
                          <a:solidFill>
                            <a:schemeClr val="tx1"/>
                          </a:solidFill>
                          <a:latin typeface="Century Gothic" panose="020B0502020202020204" pitchFamily="34" charset="0"/>
                        </a:rPr>
                        <a:t>Ausbildungs- und Fortbildungsstrukturen,</a:t>
                      </a:r>
                    </a:p>
                    <a:p>
                      <a:pPr marL="268288" indent="-268288">
                        <a:spcBef>
                          <a:spcPts val="300"/>
                        </a:spcBef>
                        <a:spcAft>
                          <a:spcPts val="300"/>
                        </a:spcAft>
                        <a:buFont typeface="Courier New" panose="02070309020205020404" pitchFamily="49" charset="0"/>
                        <a:buChar char="o"/>
                        <a:tabLst>
                          <a:tab pos="987425" algn="l"/>
                        </a:tabLst>
                      </a:pPr>
                      <a:r>
                        <a:rPr lang="de-DE" sz="1600" b="0" dirty="0">
                          <a:solidFill>
                            <a:schemeClr val="tx1"/>
                          </a:solidFill>
                          <a:latin typeface="Century Gothic" panose="020B0502020202020204" pitchFamily="34" charset="0"/>
                        </a:rPr>
                        <a:t>interne Förderungsmaßnahmen</a:t>
                      </a:r>
                    </a:p>
                    <a:p>
                      <a:pPr marL="268288" indent="-268288">
                        <a:spcBef>
                          <a:spcPts val="300"/>
                        </a:spcBef>
                        <a:spcAft>
                          <a:spcPts val="300"/>
                        </a:spcAft>
                        <a:buFont typeface="Courier New" panose="02070309020205020404" pitchFamily="49" charset="0"/>
                        <a:buChar char="o"/>
                        <a:tabLst>
                          <a:tab pos="987425" algn="l"/>
                        </a:tabLst>
                      </a:pPr>
                      <a:r>
                        <a:rPr lang="de-DE" sz="1600" b="0" dirty="0">
                          <a:solidFill>
                            <a:schemeClr val="tx1"/>
                          </a:solidFill>
                          <a:latin typeface="Century Gothic" panose="020B0502020202020204" pitchFamily="34" charset="0"/>
                        </a:rPr>
                        <a:t>Emissionswert</a:t>
                      </a:r>
                    </a:p>
                  </a:txBody>
                  <a:tcPr marL="68400" marR="68400" marT="68400" marB="68400">
                    <a:noFill/>
                  </a:tcPr>
                </a:tc>
                <a:extLst>
                  <a:ext uri="{0D108BD9-81ED-4DB2-BD59-A6C34878D82A}">
                    <a16:rowId xmlns:a16="http://schemas.microsoft.com/office/drawing/2014/main" val="3519730380"/>
                  </a:ext>
                </a:extLst>
              </a:tr>
              <a:tr h="374751">
                <a:tc grid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600" b="0" dirty="0">
                          <a:solidFill>
                            <a:schemeClr val="tx1"/>
                          </a:solidFill>
                          <a:latin typeface="Century Gothic" panose="020B0502020202020204" pitchFamily="34" charset="0"/>
                        </a:rPr>
                        <a:t>Hierbei handelt es </a:t>
                      </a:r>
                      <a:r>
                        <a:rPr lang="de-DE" sz="1600" b="1" dirty="0">
                          <a:solidFill>
                            <a:schemeClr val="tx1"/>
                          </a:solidFill>
                          <a:latin typeface="Century Gothic" panose="020B0502020202020204" pitchFamily="34" charset="0"/>
                        </a:rPr>
                        <a:t>sich oft um rein qualitative Angaben, </a:t>
                      </a:r>
                      <a:r>
                        <a:rPr lang="de-DE" sz="1600" b="0" dirty="0">
                          <a:solidFill>
                            <a:schemeClr val="tx1"/>
                          </a:solidFill>
                          <a:latin typeface="Century Gothic" panose="020B0502020202020204" pitchFamily="34" charset="0"/>
                        </a:rPr>
                        <a:t>so dass eine objektive </a:t>
                      </a:r>
                      <a:r>
                        <a:rPr lang="de-DE" sz="1600" b="0">
                          <a:solidFill>
                            <a:schemeClr val="tx1"/>
                          </a:solidFill>
                          <a:latin typeface="Century Gothic" panose="020B0502020202020204" pitchFamily="34" charset="0"/>
                        </a:rPr>
                        <a:t>Messbarkeit in</a:t>
                      </a:r>
                      <a:br>
                        <a:rPr lang="de-DE" sz="1600" b="0">
                          <a:solidFill>
                            <a:schemeClr val="tx1"/>
                          </a:solidFill>
                          <a:latin typeface="Century Gothic" panose="020B0502020202020204" pitchFamily="34" charset="0"/>
                        </a:rPr>
                      </a:br>
                      <a:r>
                        <a:rPr lang="de-DE" sz="1600" b="0">
                          <a:solidFill>
                            <a:schemeClr val="tx1"/>
                          </a:solidFill>
                          <a:latin typeface="Century Gothic" panose="020B0502020202020204" pitchFamily="34" charset="0"/>
                        </a:rPr>
                        <a:t>vielen </a:t>
                      </a:r>
                      <a:r>
                        <a:rPr lang="de-DE" sz="1600" b="0" dirty="0">
                          <a:solidFill>
                            <a:schemeClr val="tx1"/>
                          </a:solidFill>
                          <a:latin typeface="Century Gothic" panose="020B0502020202020204" pitchFamily="34" charset="0"/>
                        </a:rPr>
                        <a:t>Fällen nicht möglich ist.</a:t>
                      </a:r>
                    </a:p>
                  </a:txBody>
                  <a:tcPr marL="46800" marR="46800">
                    <a:noFill/>
                  </a:tcPr>
                </a:tc>
                <a:tc hMerge="1">
                  <a:txBody>
                    <a:bodyPr/>
                    <a:lstStyle/>
                    <a:p>
                      <a:endParaRPr lang="de-DE" sz="1600" b="0" dirty="0">
                        <a:solidFill>
                          <a:schemeClr val="tx1"/>
                        </a:solidFill>
                        <a:latin typeface="Century Gothic" panose="020B0502020202020204" pitchFamily="34" charset="0"/>
                      </a:endParaRPr>
                    </a:p>
                  </a:txBody>
                  <a:tcPr marL="46800" marR="46800">
                    <a:solidFill>
                      <a:srgbClr val="FFFFA3"/>
                    </a:solidFill>
                  </a:tcPr>
                </a:tc>
                <a:extLst>
                  <a:ext uri="{0D108BD9-81ED-4DB2-BD59-A6C34878D82A}">
                    <a16:rowId xmlns:a16="http://schemas.microsoft.com/office/drawing/2014/main" val="1759816060"/>
                  </a:ext>
                </a:extLst>
              </a:tr>
              <a:tr h="0">
                <a:tc gridSpan="2">
                  <a:txBody>
                    <a:body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sz="1600" b="0" dirty="0">
                          <a:solidFill>
                            <a:schemeClr val="tx1"/>
                          </a:solidFill>
                          <a:latin typeface="Century Gothic" panose="020B0502020202020204" pitchFamily="34" charset="0"/>
                        </a:rPr>
                        <a:t>Oft ist aber eine </a:t>
                      </a:r>
                      <a:r>
                        <a:rPr lang="de-DE" sz="1600" b="1" dirty="0">
                          <a:solidFill>
                            <a:schemeClr val="tx1"/>
                          </a:solidFill>
                          <a:latin typeface="Century Gothic" panose="020B0502020202020204" pitchFamily="34" charset="0"/>
                        </a:rPr>
                        <a:t>Ergänzung quantitativer Angaben </a:t>
                      </a:r>
                      <a:r>
                        <a:rPr lang="de-DE" sz="1600" b="0" dirty="0">
                          <a:solidFill>
                            <a:schemeClr val="tx1"/>
                          </a:solidFill>
                          <a:latin typeface="Century Gothic" panose="020B0502020202020204" pitchFamily="34" charset="0"/>
                        </a:rPr>
                        <a:t>möglich, wie z. B</a:t>
                      </a:r>
                      <a:r>
                        <a:rPr lang="de-DE" sz="1600" b="0">
                          <a:solidFill>
                            <a:schemeClr val="tx1"/>
                          </a:solidFill>
                          <a:latin typeface="Century Gothic" panose="020B0502020202020204" pitchFamily="34" charset="0"/>
                        </a:rPr>
                        <a:t>. </a:t>
                      </a:r>
                      <a:r>
                        <a:rPr lang="de-DE" sz="1600" b="1">
                          <a:solidFill>
                            <a:schemeClr val="tx1"/>
                          </a:solidFill>
                          <a:latin typeface="Century Gothic" panose="020B0502020202020204" pitchFamily="34" charset="0"/>
                        </a:rPr>
                        <a:t>Fortbildungsstunden</a:t>
                      </a:r>
                      <a:br>
                        <a:rPr lang="de-DE" sz="1600" b="1">
                          <a:solidFill>
                            <a:schemeClr val="tx1"/>
                          </a:solidFill>
                          <a:latin typeface="Century Gothic" panose="020B0502020202020204" pitchFamily="34" charset="0"/>
                        </a:rPr>
                      </a:br>
                      <a:r>
                        <a:rPr lang="de-DE" sz="1600" b="0">
                          <a:solidFill>
                            <a:schemeClr val="tx1"/>
                          </a:solidFill>
                          <a:latin typeface="Century Gothic" panose="020B0502020202020204" pitchFamily="34" charset="0"/>
                        </a:rPr>
                        <a:t>oder </a:t>
                      </a:r>
                      <a:r>
                        <a:rPr lang="de-DE" sz="1600" b="1" dirty="0">
                          <a:solidFill>
                            <a:schemeClr val="tx1"/>
                          </a:solidFill>
                          <a:latin typeface="Century Gothic" panose="020B0502020202020204" pitchFamily="34" charset="0"/>
                        </a:rPr>
                        <a:t>Krankheitstage. </a:t>
                      </a:r>
                    </a:p>
                  </a:txBody>
                  <a:tcPr marL="46800" marR="46800">
                    <a:noFill/>
                  </a:tcPr>
                </a:tc>
                <a:tc hMerge="1">
                  <a:txBody>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de-DE" sz="1600" b="1" dirty="0">
                        <a:solidFill>
                          <a:schemeClr val="tx1"/>
                        </a:solidFill>
                        <a:latin typeface="Century Gothic" panose="020B0502020202020204" pitchFamily="34" charset="0"/>
                      </a:endParaRPr>
                    </a:p>
                  </a:txBody>
                  <a:tcPr marL="46800" marR="46800">
                    <a:solidFill>
                      <a:schemeClr val="accent1">
                        <a:lumMod val="60000"/>
                        <a:lumOff val="40000"/>
                      </a:schemeClr>
                    </a:solidFill>
                  </a:tcPr>
                </a:tc>
                <a:extLst>
                  <a:ext uri="{0D108BD9-81ED-4DB2-BD59-A6C34878D82A}">
                    <a16:rowId xmlns:a16="http://schemas.microsoft.com/office/drawing/2014/main" val="3131335063"/>
                  </a:ext>
                </a:extLst>
              </a:tr>
            </a:tbl>
          </a:graphicData>
        </a:graphic>
      </p:graphicFrame>
      <p:sp>
        <p:nvSpPr>
          <p:cNvPr id="8" name="Textfeld 7">
            <a:extLst>
              <a:ext uri="{FF2B5EF4-FFF2-40B4-BE49-F238E27FC236}">
                <a16:creationId xmlns:a16="http://schemas.microsoft.com/office/drawing/2014/main" id="{1F12562F-D87A-4E64-A4B7-0CF9B620E1BC}"/>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56537243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692696"/>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16832"/>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5" name="Textfeld 1">
            <a:extLst>
              <a:ext uri="{FF2B5EF4-FFF2-40B4-BE49-F238E27FC236}">
                <a16:creationId xmlns:a16="http://schemas.microsoft.com/office/drawing/2014/main" id="{AB1A7386-F661-41FC-9067-6B7044B8975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2: Prüfung geschätzter Werte</a:t>
            </a:r>
          </a:p>
        </p:txBody>
      </p:sp>
    </p:spTree>
    <p:extLst>
      <p:ext uri="{BB962C8B-B14F-4D97-AF65-F5344CB8AC3E}">
        <p14:creationId xmlns:p14="http://schemas.microsoft.com/office/powerpoint/2010/main" val="1717397587"/>
      </p:ext>
    </p:extLst>
  </p:cSld>
  <p:clrMapOvr>
    <a:masterClrMapping/>
  </p:clrMapOvr>
  <p:transition spd="slow"/>
</p:sld>
</file>

<file path=ppt/slides/slide4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8" name="Rectangle 2">
            <a:extLst>
              <a:ext uri="{FF2B5EF4-FFF2-40B4-BE49-F238E27FC236}">
                <a16:creationId xmlns:a16="http://schemas.microsoft.com/office/drawing/2014/main" id="{FB8A6E9C-1305-4E13-B8F6-B5C20688C0F8}"/>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a:solidFill>
                  <a:srgbClr val="00B0F0"/>
                </a:solidFill>
                <a:latin typeface="Century Gothic" panose="020B0502020202020204" pitchFamily="34" charset="0"/>
              </a:rPr>
              <a:t>10.5.4 Die Auswahl der </a:t>
            </a:r>
            <a:r>
              <a:rPr lang="de-DE" altLang="de-DE" sz="1600" b="1" dirty="0">
                <a:solidFill>
                  <a:srgbClr val="00B0F0"/>
                </a:solidFill>
                <a:latin typeface="Century Gothic" panose="020B0502020202020204" pitchFamily="34" charset="0"/>
              </a:rPr>
              <a:t>Leistungsindikatoren</a:t>
            </a:r>
          </a:p>
        </p:txBody>
      </p:sp>
      <p:sp>
        <p:nvSpPr>
          <p:cNvPr id="7" name="Textfeld 1">
            <a:extLst>
              <a:ext uri="{FF2B5EF4-FFF2-40B4-BE49-F238E27FC236}">
                <a16:creationId xmlns:a16="http://schemas.microsoft.com/office/drawing/2014/main" id="{A8116212-EC13-45E2-9C2E-069693D4F61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1F12562F-D87A-4E64-A4B7-0CF9B620E1BC}"/>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0" name="Rectangle 3">
            <a:extLst>
              <a:ext uri="{FF2B5EF4-FFF2-40B4-BE49-F238E27FC236}">
                <a16:creationId xmlns:a16="http://schemas.microsoft.com/office/drawing/2014/main" id="{EC4AA1BA-1E77-488F-87BF-E3F255A17BAA}"/>
              </a:ext>
            </a:extLst>
          </p:cNvPr>
          <p:cNvSpPr txBox="1">
            <a:spLocks noChangeArrowheads="1"/>
          </p:cNvSpPr>
          <p:nvPr/>
        </p:nvSpPr>
        <p:spPr bwMode="auto">
          <a:xfrm>
            <a:off x="1057414" y="1484785"/>
            <a:ext cx="1079182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marL="0" lvl="1" indent="0" defTabSz="419100" eaLnBrk="1" hangingPunct="1">
              <a:lnSpc>
                <a:spcPct val="100000"/>
              </a:lnSpc>
              <a:spcBef>
                <a:spcPts val="600"/>
              </a:spcBef>
              <a:spcAft>
                <a:spcPts val="600"/>
              </a:spcAft>
              <a:buNone/>
              <a:tabLst>
                <a:tab pos="896938" algn="l"/>
              </a:tabLst>
              <a:defRPr/>
            </a:pPr>
            <a:r>
              <a:rPr lang="de-DE" altLang="de-DE" sz="1600" b="1" kern="0" dirty="0">
                <a:latin typeface="Century Gothic" panose="020B0502020202020204" pitchFamily="34" charset="0"/>
              </a:rPr>
              <a:t>Doch welche Leistungsindikatoren sind anzugeben? </a:t>
            </a:r>
          </a:p>
          <a:p>
            <a:pPr marL="0" lvl="1" indent="0" defTabSz="419100" eaLnBrk="1" hangingPunct="1">
              <a:lnSpc>
                <a:spcPct val="100000"/>
              </a:lnSpc>
              <a:spcBef>
                <a:spcPts val="600"/>
              </a:spcBef>
              <a:spcAft>
                <a:spcPts val="600"/>
              </a:spcAft>
              <a:buNone/>
              <a:tabLst>
                <a:tab pos="896938" algn="l"/>
              </a:tabLst>
              <a:defRPr/>
            </a:pPr>
            <a:r>
              <a:rPr lang="de-DE" altLang="de-DE" sz="1600" kern="0" dirty="0">
                <a:latin typeface="Century Gothic" panose="020B0502020202020204" pitchFamily="34" charset="0"/>
              </a:rPr>
              <a:t>Es sind </a:t>
            </a:r>
            <a:r>
              <a:rPr lang="de-DE" altLang="de-DE" sz="1600" b="1" kern="0" dirty="0">
                <a:latin typeface="Century Gothic" panose="020B0502020202020204" pitchFamily="34" charset="0"/>
              </a:rPr>
              <a:t>die tatsächlich für die interne Steuerung </a:t>
            </a:r>
            <a:r>
              <a:rPr lang="de-DE" altLang="de-DE" sz="1600" kern="0" dirty="0">
                <a:latin typeface="Century Gothic" panose="020B0502020202020204" pitchFamily="34" charset="0"/>
              </a:rPr>
              <a:t>des Unternehmens </a:t>
            </a:r>
            <a:r>
              <a:rPr lang="de-DE" altLang="de-DE" sz="1600" kern="0">
                <a:latin typeface="Century Gothic" panose="020B0502020202020204" pitchFamily="34" charset="0"/>
              </a:rPr>
              <a:t>verwendeten Indikatoren</a:t>
            </a:r>
            <a:br>
              <a:rPr lang="de-DE" altLang="de-DE" sz="1600" kern="0">
                <a:latin typeface="Century Gothic" panose="020B0502020202020204" pitchFamily="34" charset="0"/>
              </a:rPr>
            </a:br>
            <a:r>
              <a:rPr lang="de-DE" altLang="de-DE" sz="1600" kern="0">
                <a:latin typeface="Century Gothic" panose="020B0502020202020204" pitchFamily="34" charset="0"/>
              </a:rPr>
              <a:t>darzustellen</a:t>
            </a:r>
            <a:r>
              <a:rPr lang="de-DE" altLang="de-DE" sz="1600" kern="0" dirty="0">
                <a:latin typeface="Century Gothic" panose="020B0502020202020204" pitchFamily="34" charset="0"/>
              </a:rPr>
              <a:t>.</a:t>
            </a:r>
          </a:p>
          <a:p>
            <a:pPr marL="0" lvl="1" indent="0" defTabSz="419100" eaLnBrk="1" hangingPunct="1">
              <a:lnSpc>
                <a:spcPct val="100000"/>
              </a:lnSpc>
              <a:spcBef>
                <a:spcPts val="600"/>
              </a:spcBef>
              <a:spcAft>
                <a:spcPts val="600"/>
              </a:spcAft>
              <a:buNone/>
              <a:tabLst>
                <a:tab pos="896938" algn="l"/>
              </a:tabLst>
              <a:defRPr/>
            </a:pPr>
            <a:r>
              <a:rPr lang="de-DE" altLang="de-DE" sz="1600" b="1" kern="0" dirty="0">
                <a:latin typeface="Century Gothic" panose="020B0502020202020204" pitchFamily="34" charset="0"/>
              </a:rPr>
              <a:t>Welche</a:t>
            </a:r>
            <a:r>
              <a:rPr lang="de-DE" altLang="de-DE" sz="1600" kern="0" dirty="0">
                <a:latin typeface="Century Gothic" panose="020B0502020202020204" pitchFamily="34" charset="0"/>
              </a:rPr>
              <a:t> das sind und </a:t>
            </a:r>
            <a:r>
              <a:rPr lang="de-DE" altLang="de-DE" sz="1600" b="1" kern="0" dirty="0">
                <a:latin typeface="Century Gothic" panose="020B0502020202020204" pitchFamily="34" charset="0"/>
              </a:rPr>
              <a:t>wie viele </a:t>
            </a:r>
            <a:r>
              <a:rPr lang="de-DE" altLang="de-DE" sz="1600" kern="0" dirty="0">
                <a:latin typeface="Century Gothic" panose="020B0502020202020204" pitchFamily="34" charset="0"/>
              </a:rPr>
              <a:t>notwendig sind, hängt v.a. von </a:t>
            </a:r>
            <a:r>
              <a:rPr lang="de-DE" altLang="de-DE" sz="1600" b="1" kern="0" dirty="0">
                <a:latin typeface="Century Gothic" panose="020B0502020202020204" pitchFamily="34" charset="0"/>
              </a:rPr>
              <a:t>der Art oder der </a:t>
            </a:r>
            <a:r>
              <a:rPr lang="de-DE" altLang="de-DE" sz="1600" b="1" kern="0">
                <a:latin typeface="Century Gothic" panose="020B0502020202020204" pitchFamily="34" charset="0"/>
              </a:rPr>
              <a:t>Größe </a:t>
            </a:r>
            <a:r>
              <a:rPr lang="de-DE" altLang="de-DE" sz="1600" kern="0">
                <a:latin typeface="Century Gothic" panose="020B0502020202020204" pitchFamily="34" charset="0"/>
              </a:rPr>
              <a:t>des</a:t>
            </a:r>
            <a:br>
              <a:rPr lang="de-DE" altLang="de-DE" sz="1600" kern="0">
                <a:latin typeface="Century Gothic" panose="020B0502020202020204" pitchFamily="34" charset="0"/>
              </a:rPr>
            </a:br>
            <a:r>
              <a:rPr lang="de-DE" altLang="de-DE" sz="1600" kern="0">
                <a:latin typeface="Century Gothic" panose="020B0502020202020204" pitchFamily="34" charset="0"/>
              </a:rPr>
              <a:t>berichtenden </a:t>
            </a:r>
            <a:r>
              <a:rPr lang="de-DE" altLang="de-DE" sz="1600" kern="0" dirty="0">
                <a:latin typeface="Century Gothic" panose="020B0502020202020204" pitchFamily="34" charset="0"/>
              </a:rPr>
              <a:t>Unternehmens ab.</a:t>
            </a:r>
          </a:p>
        </p:txBody>
      </p:sp>
    </p:spTree>
    <p:extLst>
      <p:ext uri="{BB962C8B-B14F-4D97-AF65-F5344CB8AC3E}">
        <p14:creationId xmlns:p14="http://schemas.microsoft.com/office/powerpoint/2010/main" val="2436741539"/>
      </p:ext>
    </p:extLst>
  </p:cSld>
  <p:clrMapOvr>
    <a:masterClrMapping/>
  </p:clrMapOvr>
  <p:transition spd="slow"/>
</p:sld>
</file>

<file path=ppt/slides/slide4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55290" y="142140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10.5.4.1 Ausgewählte Leistungsindikatoren in Abhängigkeit von der Branche </a:t>
            </a: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11" name="Textfeld 10">
            <a:extLst>
              <a:ext uri="{FF2B5EF4-FFF2-40B4-BE49-F238E27FC236}">
                <a16:creationId xmlns:a16="http://schemas.microsoft.com/office/drawing/2014/main" id="{AC9B151A-4108-48C2-8A4D-20F69348EE31}"/>
              </a:ext>
            </a:extLst>
          </p:cNvPr>
          <p:cNvSpPr txBox="1"/>
          <p:nvPr/>
        </p:nvSpPr>
        <p:spPr>
          <a:xfrm>
            <a:off x="945928" y="1741389"/>
            <a:ext cx="7999807" cy="338554"/>
          </a:xfrm>
          <a:prstGeom prst="rect">
            <a:avLst/>
          </a:prstGeom>
          <a:noFill/>
        </p:spPr>
        <p:txBody>
          <a:bodyPr wrap="square" rtlCol="0">
            <a:spAutoFit/>
          </a:bodyPr>
          <a:lstStyle/>
          <a:p>
            <a:r>
              <a:rPr lang="de-DE" sz="1600" b="1" dirty="0">
                <a:latin typeface="Century Gothic" panose="020B0502020202020204" pitchFamily="34" charset="0"/>
              </a:rPr>
              <a:t>Beispiele für mögliche Leistungsindikatoren in Abhängigkeit von der Branche</a:t>
            </a:r>
          </a:p>
        </p:txBody>
      </p:sp>
      <p:sp>
        <p:nvSpPr>
          <p:cNvPr id="12" name="Ellipse 11">
            <a:extLst>
              <a:ext uri="{FF2B5EF4-FFF2-40B4-BE49-F238E27FC236}">
                <a16:creationId xmlns:a16="http://schemas.microsoft.com/office/drawing/2014/main" id="{27747504-27A1-4D8B-84F2-EE18C425B464}"/>
              </a:ext>
            </a:extLst>
          </p:cNvPr>
          <p:cNvSpPr/>
          <p:nvPr/>
        </p:nvSpPr>
        <p:spPr>
          <a:xfrm>
            <a:off x="1127448" y="2232487"/>
            <a:ext cx="3111908" cy="1840768"/>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r>
              <a:rPr lang="de-DE" sz="1200" b="1" dirty="0">
                <a:solidFill>
                  <a:schemeClr val="tx1"/>
                </a:solidFill>
                <a:latin typeface="Century Gothic" panose="020B0502020202020204" pitchFamily="34" charset="0"/>
              </a:rPr>
              <a:t>Dienstleistungen</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Personalindikatoren</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Umsatz je </a:t>
            </a:r>
            <a:br>
              <a:rPr lang="de-DE" sz="1200" b="1" dirty="0">
                <a:solidFill>
                  <a:schemeClr val="tx1"/>
                </a:solidFill>
                <a:latin typeface="Century Gothic" panose="020B0502020202020204" pitchFamily="34" charset="0"/>
              </a:rPr>
            </a:br>
            <a:r>
              <a:rPr lang="de-DE" sz="1200" b="1" dirty="0">
                <a:solidFill>
                  <a:schemeClr val="tx1"/>
                </a:solidFill>
                <a:latin typeface="Century Gothic" panose="020B0502020202020204" pitchFamily="34" charset="0"/>
              </a:rPr>
              <a:t>Mitarbeiter</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Dauer der</a:t>
            </a:r>
            <a:br>
              <a:rPr lang="de-DE" sz="1200" b="1" dirty="0">
                <a:solidFill>
                  <a:schemeClr val="tx1"/>
                </a:solidFill>
                <a:latin typeface="Century Gothic" panose="020B0502020202020204" pitchFamily="34" charset="0"/>
              </a:rPr>
            </a:br>
            <a:r>
              <a:rPr lang="de-DE" sz="1200" b="1" dirty="0" err="1">
                <a:solidFill>
                  <a:schemeClr val="tx1"/>
                </a:solidFill>
                <a:latin typeface="Century Gothic" panose="020B0502020202020204" pitchFamily="34" charset="0"/>
              </a:rPr>
              <a:t>Betriebszu</a:t>
            </a:r>
            <a:r>
              <a:rPr lang="de-DE" sz="1200" b="1" dirty="0">
                <a:solidFill>
                  <a:schemeClr val="tx1"/>
                </a:solidFill>
                <a:latin typeface="Century Gothic" panose="020B0502020202020204" pitchFamily="34" charset="0"/>
              </a:rPr>
              <a:t>-</a:t>
            </a:r>
            <a:br>
              <a:rPr lang="de-DE" sz="1200" b="1" dirty="0">
                <a:solidFill>
                  <a:schemeClr val="tx1"/>
                </a:solidFill>
                <a:latin typeface="Century Gothic" panose="020B0502020202020204" pitchFamily="34" charset="0"/>
              </a:rPr>
            </a:br>
            <a:r>
              <a:rPr lang="de-DE" sz="1200" b="1" dirty="0" err="1">
                <a:solidFill>
                  <a:schemeClr val="tx1"/>
                </a:solidFill>
                <a:latin typeface="Century Gothic" panose="020B0502020202020204" pitchFamily="34" charset="0"/>
              </a:rPr>
              <a:t>gehörigkeit</a:t>
            </a: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p:txBody>
      </p:sp>
      <p:pic>
        <p:nvPicPr>
          <p:cNvPr id="13" name="Grafik 12" descr="Programmierer">
            <a:extLst>
              <a:ext uri="{FF2B5EF4-FFF2-40B4-BE49-F238E27FC236}">
                <a16:creationId xmlns:a16="http://schemas.microsoft.com/office/drawing/2014/main" id="{662E0608-D72A-4E18-98BF-AC8FC07A4D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7648" y="3083579"/>
            <a:ext cx="765286" cy="765286"/>
          </a:xfrm>
          <a:prstGeom prst="rect">
            <a:avLst/>
          </a:prstGeom>
        </p:spPr>
      </p:pic>
      <p:sp>
        <p:nvSpPr>
          <p:cNvPr id="14" name="Ellipse 13">
            <a:extLst>
              <a:ext uri="{FF2B5EF4-FFF2-40B4-BE49-F238E27FC236}">
                <a16:creationId xmlns:a16="http://schemas.microsoft.com/office/drawing/2014/main" id="{261943A1-0EE1-449B-90EB-1ACDE1BA7DF2}"/>
              </a:ext>
            </a:extLst>
          </p:cNvPr>
          <p:cNvSpPr/>
          <p:nvPr/>
        </p:nvSpPr>
        <p:spPr>
          <a:xfrm>
            <a:off x="7248128" y="2230974"/>
            <a:ext cx="3110400" cy="18396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lang="de-DE" sz="1200" b="1" dirty="0">
                <a:solidFill>
                  <a:schemeClr val="tx1"/>
                </a:solidFill>
                <a:latin typeface="Century Gothic" panose="020B0502020202020204" pitchFamily="34" charset="0"/>
              </a:rPr>
              <a:t>Produktion</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Anlageintensität</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Verschuldungsgrad</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EK-Quote </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Working</a:t>
            </a:r>
            <a:br>
              <a:rPr lang="de-DE" sz="1200" b="1" dirty="0">
                <a:solidFill>
                  <a:schemeClr val="tx1"/>
                </a:solidFill>
                <a:latin typeface="Century Gothic" panose="020B0502020202020204" pitchFamily="34" charset="0"/>
              </a:rPr>
            </a:br>
            <a:r>
              <a:rPr lang="de-DE" sz="1200" b="1" dirty="0">
                <a:solidFill>
                  <a:schemeClr val="tx1"/>
                </a:solidFill>
                <a:latin typeface="Century Gothic" panose="020B0502020202020204" pitchFamily="34" charset="0"/>
              </a:rPr>
              <a:t>Capital</a:t>
            </a:r>
          </a:p>
          <a:p>
            <a:pPr marL="285750" indent="-285750">
              <a:buFont typeface="Arial" panose="020B0604020202020204" pitchFamily="34" charset="0"/>
              <a:buChar char="•"/>
            </a:pPr>
            <a:endParaRPr lang="de-DE" sz="1200" b="1"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de-DE" sz="1200" b="1"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de-DE" sz="1200" b="1" dirty="0">
              <a:solidFill>
                <a:schemeClr val="tx1"/>
              </a:solidFill>
              <a:latin typeface="Century Gothic" panose="020B0502020202020204" pitchFamily="34" charset="0"/>
            </a:endParaRPr>
          </a:p>
          <a:p>
            <a:endParaRPr lang="de-DE" sz="1200" b="1" dirty="0">
              <a:solidFill>
                <a:schemeClr val="tx1"/>
              </a:solidFill>
              <a:latin typeface="Century Gothic" panose="020B0502020202020204" pitchFamily="34" charset="0"/>
            </a:endParaRPr>
          </a:p>
          <a:p>
            <a:endParaRPr lang="de-DE" sz="1200" b="1" dirty="0">
              <a:solidFill>
                <a:schemeClr val="tx1"/>
              </a:solidFill>
              <a:latin typeface="Century Gothic" panose="020B0502020202020204" pitchFamily="34" charset="0"/>
            </a:endParaRPr>
          </a:p>
          <a:p>
            <a:endParaRPr lang="de-DE" sz="1200" b="1" dirty="0">
              <a:solidFill>
                <a:schemeClr val="tx1"/>
              </a:solidFill>
              <a:latin typeface="Century Gothic" panose="020B0502020202020204" pitchFamily="34" charset="0"/>
            </a:endParaRPr>
          </a:p>
        </p:txBody>
      </p:sp>
      <p:pic>
        <p:nvPicPr>
          <p:cNvPr id="15" name="Grafik 14" descr="Fabrik">
            <a:extLst>
              <a:ext uri="{FF2B5EF4-FFF2-40B4-BE49-F238E27FC236}">
                <a16:creationId xmlns:a16="http://schemas.microsoft.com/office/drawing/2014/main" id="{DAE9F061-B83F-4F04-B6B0-570D0300E9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5288" y="3145116"/>
            <a:ext cx="787940" cy="787940"/>
          </a:xfrm>
          <a:prstGeom prst="rect">
            <a:avLst/>
          </a:prstGeom>
        </p:spPr>
      </p:pic>
      <p:sp>
        <p:nvSpPr>
          <p:cNvPr id="16" name="Ellipse 15">
            <a:extLst>
              <a:ext uri="{FF2B5EF4-FFF2-40B4-BE49-F238E27FC236}">
                <a16:creationId xmlns:a16="http://schemas.microsoft.com/office/drawing/2014/main" id="{4A4D3562-716B-40E1-B303-F4936777B4DD}"/>
              </a:ext>
            </a:extLst>
          </p:cNvPr>
          <p:cNvSpPr/>
          <p:nvPr/>
        </p:nvSpPr>
        <p:spPr>
          <a:xfrm>
            <a:off x="1703512" y="4253696"/>
            <a:ext cx="3110400" cy="18396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t"/>
          <a:lstStyle/>
          <a:p>
            <a:r>
              <a:rPr lang="de-DE" sz="1200" b="1" dirty="0">
                <a:solidFill>
                  <a:schemeClr val="tx1"/>
                </a:solidFill>
                <a:latin typeface="Century Gothic" panose="020B0502020202020204" pitchFamily="34" charset="0"/>
              </a:rPr>
              <a:t>Handel</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Umschlagshäufigkeit</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Umsatzrendite</a:t>
            </a:r>
          </a:p>
          <a:p>
            <a:pPr marL="285750" indent="-285750">
              <a:buFont typeface="Arial" panose="020B0604020202020204" pitchFamily="34" charset="0"/>
              <a:buChar char="•"/>
            </a:pP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p:txBody>
      </p:sp>
      <p:pic>
        <p:nvPicPr>
          <p:cNvPr id="17" name="Grafik 16" descr="Einkaufskorb">
            <a:extLst>
              <a:ext uri="{FF2B5EF4-FFF2-40B4-BE49-F238E27FC236}">
                <a16:creationId xmlns:a16="http://schemas.microsoft.com/office/drawing/2014/main" id="{6590E06B-C773-49BC-A91C-8790EC22B2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0815" y="5167467"/>
            <a:ext cx="700412" cy="700412"/>
          </a:xfrm>
          <a:prstGeom prst="rect">
            <a:avLst/>
          </a:prstGeom>
        </p:spPr>
      </p:pic>
      <p:sp>
        <p:nvSpPr>
          <p:cNvPr id="18" name="Ellipse 17">
            <a:extLst>
              <a:ext uri="{FF2B5EF4-FFF2-40B4-BE49-F238E27FC236}">
                <a16:creationId xmlns:a16="http://schemas.microsoft.com/office/drawing/2014/main" id="{D7E79D4E-B6AC-4975-A03F-5DCCCBBAD4BD}"/>
              </a:ext>
            </a:extLst>
          </p:cNvPr>
          <p:cNvSpPr/>
          <p:nvPr/>
        </p:nvSpPr>
        <p:spPr>
          <a:xfrm>
            <a:off x="4223792" y="2996952"/>
            <a:ext cx="3110400" cy="1771417"/>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t"/>
          <a:lstStyle/>
          <a:p>
            <a:r>
              <a:rPr lang="de-DE" sz="1200" b="1" dirty="0">
                <a:solidFill>
                  <a:schemeClr val="tx1"/>
                </a:solidFill>
                <a:latin typeface="Century Gothic" panose="020B0502020202020204" pitchFamily="34" charset="0"/>
              </a:rPr>
              <a:t>Baubranche (wenig EK)</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Analyse der </a:t>
            </a:r>
            <a:br>
              <a:rPr lang="de-DE" sz="1200" b="1" dirty="0">
                <a:solidFill>
                  <a:schemeClr val="tx1"/>
                </a:solidFill>
                <a:latin typeface="Century Gothic" panose="020B0502020202020204" pitchFamily="34" charset="0"/>
              </a:rPr>
            </a:br>
            <a:r>
              <a:rPr lang="de-DE" sz="1200" b="1" dirty="0">
                <a:solidFill>
                  <a:schemeClr val="tx1"/>
                </a:solidFill>
                <a:latin typeface="Century Gothic" panose="020B0502020202020204" pitchFamily="34" charset="0"/>
              </a:rPr>
              <a:t>Kapitalflussrechnung</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Leistung je Mitarbeiter</a:t>
            </a:r>
          </a:p>
          <a:p>
            <a:pPr marL="285750" indent="-285750">
              <a:buFont typeface="Arial" panose="020B0604020202020204" pitchFamily="34" charset="0"/>
              <a:buChar char="•"/>
            </a:pP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p:txBody>
      </p:sp>
      <p:pic>
        <p:nvPicPr>
          <p:cNvPr id="19" name="Grafik 18" descr="Bauarbeiter">
            <a:extLst>
              <a:ext uri="{FF2B5EF4-FFF2-40B4-BE49-F238E27FC236}">
                <a16:creationId xmlns:a16="http://schemas.microsoft.com/office/drawing/2014/main" id="{D33B157D-0238-40C7-A231-AF10D9C76C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90884" y="4070574"/>
            <a:ext cx="669488" cy="669488"/>
          </a:xfrm>
          <a:prstGeom prst="rect">
            <a:avLst/>
          </a:prstGeom>
        </p:spPr>
      </p:pic>
      <p:sp>
        <p:nvSpPr>
          <p:cNvPr id="20" name="Ellipse 19">
            <a:extLst>
              <a:ext uri="{FF2B5EF4-FFF2-40B4-BE49-F238E27FC236}">
                <a16:creationId xmlns:a16="http://schemas.microsoft.com/office/drawing/2014/main" id="{DA3599FB-48EE-426A-A11C-C8C1B757857E}"/>
              </a:ext>
            </a:extLst>
          </p:cNvPr>
          <p:cNvSpPr/>
          <p:nvPr/>
        </p:nvSpPr>
        <p:spPr>
          <a:xfrm>
            <a:off x="6744072" y="4253696"/>
            <a:ext cx="3110400" cy="18396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t"/>
          <a:lstStyle/>
          <a:p>
            <a:r>
              <a:rPr lang="de-DE" sz="1200" b="1" dirty="0">
                <a:solidFill>
                  <a:schemeClr val="tx1"/>
                </a:solidFill>
                <a:latin typeface="Century Gothic" panose="020B0502020202020204" pitchFamily="34" charset="0"/>
              </a:rPr>
              <a:t>Hotelbranche</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EK-/GK-</a:t>
            </a:r>
            <a:br>
              <a:rPr lang="de-DE" sz="1200" b="1" dirty="0">
                <a:solidFill>
                  <a:schemeClr val="tx1"/>
                </a:solidFill>
                <a:latin typeface="Century Gothic" panose="020B0502020202020204" pitchFamily="34" charset="0"/>
              </a:rPr>
            </a:br>
            <a:r>
              <a:rPr lang="de-DE" sz="1200" b="1" dirty="0">
                <a:solidFill>
                  <a:schemeClr val="tx1"/>
                </a:solidFill>
                <a:latin typeface="Century Gothic" panose="020B0502020202020204" pitchFamily="34" charset="0"/>
              </a:rPr>
              <a:t>Rentabilität</a:t>
            </a:r>
          </a:p>
          <a:p>
            <a:pPr marL="285750" indent="-285750">
              <a:buFont typeface="Arial" panose="020B0604020202020204" pitchFamily="34" charset="0"/>
              <a:buChar char="•"/>
            </a:pPr>
            <a:r>
              <a:rPr lang="de-DE" sz="1200" b="1" dirty="0">
                <a:solidFill>
                  <a:schemeClr val="tx1"/>
                </a:solidFill>
                <a:latin typeface="Century Gothic" panose="020B0502020202020204" pitchFamily="34" charset="0"/>
              </a:rPr>
              <a:t>Auslastungs-</a:t>
            </a:r>
            <a:br>
              <a:rPr lang="de-DE" sz="1200" b="1" dirty="0">
                <a:solidFill>
                  <a:schemeClr val="tx1"/>
                </a:solidFill>
                <a:latin typeface="Century Gothic" panose="020B0502020202020204" pitchFamily="34" charset="0"/>
              </a:rPr>
            </a:br>
            <a:r>
              <a:rPr lang="de-DE" sz="1200" b="1" dirty="0" err="1">
                <a:solidFill>
                  <a:schemeClr val="tx1"/>
                </a:solidFill>
                <a:latin typeface="Century Gothic" panose="020B0502020202020204" pitchFamily="34" charset="0"/>
              </a:rPr>
              <a:t>quote</a:t>
            </a:r>
            <a:endParaRPr lang="de-DE" sz="1200" b="1"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a:p>
            <a:pPr algn="r"/>
            <a:endParaRPr lang="de-DE" sz="1200" b="1" dirty="0">
              <a:solidFill>
                <a:schemeClr val="tx1"/>
              </a:solidFill>
              <a:latin typeface="Century Gothic" panose="020B0502020202020204" pitchFamily="34" charset="0"/>
            </a:endParaRPr>
          </a:p>
        </p:txBody>
      </p:sp>
      <p:pic>
        <p:nvPicPr>
          <p:cNvPr id="21" name="Grafik 20" descr="Gebäude">
            <a:extLst>
              <a:ext uri="{FF2B5EF4-FFF2-40B4-BE49-F238E27FC236}">
                <a16:creationId xmlns:a16="http://schemas.microsoft.com/office/drawing/2014/main" id="{5C299381-937B-4A49-AD54-D4D5391519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07394" y="4835862"/>
            <a:ext cx="749320" cy="749320"/>
          </a:xfrm>
          <a:prstGeom prst="rect">
            <a:avLst/>
          </a:prstGeom>
        </p:spPr>
      </p:pic>
      <p:sp>
        <p:nvSpPr>
          <p:cNvPr id="22" name="Rectangle 2">
            <a:extLst>
              <a:ext uri="{FF2B5EF4-FFF2-40B4-BE49-F238E27FC236}">
                <a16:creationId xmlns:a16="http://schemas.microsoft.com/office/drawing/2014/main" id="{68B127F5-AF42-494A-BBA1-346AFFEF38DF}"/>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a:solidFill>
                  <a:srgbClr val="00B0F0"/>
                </a:solidFill>
                <a:latin typeface="Century Gothic" panose="020B0502020202020204" pitchFamily="34" charset="0"/>
              </a:rPr>
              <a:t>10.5.4 Die Auswahl der Leistungsindikatoren; 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848826226"/>
      </p:ext>
    </p:extLst>
  </p:cSld>
  <p:clrMapOvr>
    <a:masterClrMapping/>
  </p:clrMapOvr>
  <p:transition spd="slow"/>
</p:sld>
</file>

<file path=ppt/slides/slide4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55290" y="141277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10.5.4.2 Auswahl in Abhängigkeit von der Größe des Unternehmens</a:t>
            </a: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22" name="Rectangle 3">
            <a:extLst>
              <a:ext uri="{FF2B5EF4-FFF2-40B4-BE49-F238E27FC236}">
                <a16:creationId xmlns:a16="http://schemas.microsoft.com/office/drawing/2014/main" id="{D70B72CA-BC75-4378-947A-FF7C2865F9A9}"/>
              </a:ext>
            </a:extLst>
          </p:cNvPr>
          <p:cNvSpPr>
            <a:spLocks noGrp="1" noChangeArrowheads="1"/>
          </p:cNvSpPr>
          <p:nvPr>
            <p:ph idx="4294967295"/>
          </p:nvPr>
        </p:nvSpPr>
        <p:spPr>
          <a:xfrm>
            <a:off x="525506" y="1773238"/>
            <a:ext cx="10555287" cy="2160587"/>
          </a:xfrm>
          <a:prstGeom prst="rect">
            <a:avLst/>
          </a:prstGeom>
        </p:spPr>
        <p:txBody>
          <a:bodyPr/>
          <a:lstStyle/>
          <a:p>
            <a:pPr marL="733425" lvl="1" indent="-285750" defTabSz="419100" eaLnBrk="1" hangingPunct="1">
              <a:lnSpc>
                <a:spcPct val="100000"/>
              </a:lnSpc>
              <a:spcBef>
                <a:spcPts val="600"/>
              </a:spcBef>
              <a:spcAft>
                <a:spcPts val="600"/>
              </a:spcAft>
              <a:buFont typeface="Arial" panose="020B0604020202020204" pitchFamily="34" charset="0"/>
              <a:buChar char="•"/>
              <a:tabLst>
                <a:tab pos="893763" algn="l"/>
              </a:tabLst>
              <a:defRPr/>
            </a:pPr>
            <a:r>
              <a:rPr lang="de-DE" altLang="de-DE" sz="1600" dirty="0">
                <a:latin typeface="Century Gothic" panose="020B0502020202020204" pitchFamily="34" charset="0"/>
              </a:rPr>
              <a:t>Die </a:t>
            </a:r>
            <a:r>
              <a:rPr lang="de-DE" altLang="de-DE" sz="1600" b="1" dirty="0">
                <a:latin typeface="Century Gothic" panose="020B0502020202020204" pitchFamily="34" charset="0"/>
              </a:rPr>
              <a:t>Anzahl</a:t>
            </a:r>
            <a:r>
              <a:rPr lang="de-DE" altLang="de-DE" sz="1600" dirty="0">
                <a:latin typeface="Century Gothic" panose="020B0502020202020204" pitchFamily="34" charset="0"/>
              </a:rPr>
              <a:t> der berichtspflichtigen Leistungsindikatoren hängt mit der </a:t>
            </a:r>
            <a:r>
              <a:rPr lang="de-DE" altLang="de-DE" sz="1600" b="1" dirty="0">
                <a:latin typeface="Century Gothic" panose="020B0502020202020204" pitchFamily="34" charset="0"/>
              </a:rPr>
              <a:t>Größe </a:t>
            </a:r>
            <a:r>
              <a:rPr lang="de-DE" altLang="de-DE" sz="1600" b="1">
                <a:latin typeface="Century Gothic" panose="020B0502020202020204" pitchFamily="34" charset="0"/>
              </a:rPr>
              <a:t>und Komplexität</a:t>
            </a:r>
            <a:br>
              <a:rPr lang="de-DE" altLang="de-DE" sz="1600" b="1">
                <a:latin typeface="Century Gothic" panose="020B0502020202020204" pitchFamily="34" charset="0"/>
              </a:rPr>
            </a:br>
            <a:r>
              <a:rPr lang="de-DE" altLang="de-DE" sz="1600" b="1">
                <a:latin typeface="Century Gothic" panose="020B0502020202020204" pitchFamily="34" charset="0"/>
              </a:rPr>
              <a:t>des </a:t>
            </a:r>
            <a:r>
              <a:rPr lang="de-DE" altLang="de-DE" sz="1600" b="1" dirty="0">
                <a:latin typeface="Century Gothic" panose="020B0502020202020204" pitchFamily="34" charset="0"/>
              </a:rPr>
              <a:t>Unternehmens </a:t>
            </a:r>
            <a:r>
              <a:rPr lang="de-DE" altLang="de-DE" sz="1600" dirty="0">
                <a:latin typeface="Century Gothic" panose="020B0502020202020204" pitchFamily="34" charset="0"/>
              </a:rPr>
              <a:t>zusammen.  </a:t>
            </a:r>
          </a:p>
          <a:p>
            <a:pPr marL="733425" lvl="1" indent="-285750" defTabSz="419100" eaLnBrk="1" hangingPunct="1">
              <a:lnSpc>
                <a:spcPct val="100000"/>
              </a:lnSpc>
              <a:spcBef>
                <a:spcPts val="600"/>
              </a:spcBef>
              <a:spcAft>
                <a:spcPts val="600"/>
              </a:spcAft>
              <a:buFont typeface="Arial" panose="020B0604020202020204" pitchFamily="34" charset="0"/>
              <a:buChar char="•"/>
              <a:tabLst>
                <a:tab pos="893763" algn="l"/>
              </a:tabLst>
              <a:defRPr/>
            </a:pPr>
            <a:r>
              <a:rPr lang="de-DE" altLang="de-DE" sz="1600" dirty="0">
                <a:latin typeface="Century Gothic" panose="020B0502020202020204" pitchFamily="34" charset="0"/>
              </a:rPr>
              <a:t>Je </a:t>
            </a:r>
            <a:r>
              <a:rPr lang="de-DE" altLang="de-DE" sz="1600" b="1" dirty="0">
                <a:latin typeface="Century Gothic" panose="020B0502020202020204" pitchFamily="34" charset="0"/>
              </a:rPr>
              <a:t>größer beispielsweise die Anzahl der erbrachten Leistungsarten </a:t>
            </a:r>
            <a:r>
              <a:rPr lang="de-DE" altLang="de-DE" sz="1600" dirty="0">
                <a:latin typeface="Century Gothic" panose="020B0502020202020204" pitchFamily="34" charset="0"/>
              </a:rPr>
              <a:t>ist, desto </a:t>
            </a:r>
            <a:r>
              <a:rPr lang="de-DE" altLang="de-DE" sz="1600" b="1" dirty="0">
                <a:latin typeface="Century Gothic" panose="020B0502020202020204" pitchFamily="34" charset="0"/>
              </a:rPr>
              <a:t>mehr interne Steuerungsgrößen </a:t>
            </a:r>
            <a:r>
              <a:rPr lang="de-DE" altLang="de-DE" sz="1600" dirty="0">
                <a:latin typeface="Century Gothic" panose="020B0502020202020204" pitchFamily="34" charset="0"/>
              </a:rPr>
              <a:t>wird es geben. die wichtig für das Verständnis </a:t>
            </a:r>
            <a:r>
              <a:rPr lang="de-DE" altLang="de-DE" sz="1600">
                <a:latin typeface="Century Gothic" panose="020B0502020202020204" pitchFamily="34" charset="0"/>
              </a:rPr>
              <a:t>von Geschäftsverlauf</a:t>
            </a:r>
            <a:br>
              <a:rPr lang="de-DE" altLang="de-DE" sz="1600">
                <a:latin typeface="Century Gothic" panose="020B0502020202020204" pitchFamily="34" charset="0"/>
              </a:rPr>
            </a:br>
            <a:r>
              <a:rPr lang="de-DE" altLang="de-DE" sz="1600">
                <a:latin typeface="Century Gothic" panose="020B0502020202020204" pitchFamily="34" charset="0"/>
              </a:rPr>
              <a:t>und </a:t>
            </a:r>
            <a:r>
              <a:rPr lang="de-DE" altLang="de-DE" sz="1600" dirty="0">
                <a:latin typeface="Century Gothic" panose="020B0502020202020204" pitchFamily="34" charset="0"/>
              </a:rPr>
              <a:t>Lage sind. </a:t>
            </a:r>
          </a:p>
          <a:p>
            <a:pPr marL="733425" lvl="1" indent="-285750" defTabSz="419100" eaLnBrk="1" hangingPunct="1">
              <a:lnSpc>
                <a:spcPct val="100000"/>
              </a:lnSpc>
              <a:spcBef>
                <a:spcPts val="600"/>
              </a:spcBef>
              <a:spcAft>
                <a:spcPts val="600"/>
              </a:spcAft>
              <a:buFont typeface="Arial" panose="020B0604020202020204" pitchFamily="34" charset="0"/>
              <a:buChar char="•"/>
              <a:tabLst>
                <a:tab pos="893763" algn="l"/>
              </a:tabLst>
              <a:defRPr/>
            </a:pPr>
            <a:r>
              <a:rPr lang="de-DE" altLang="de-DE" sz="1600" b="1" dirty="0">
                <a:latin typeface="Century Gothic" panose="020B0502020202020204" pitchFamily="34" charset="0"/>
              </a:rPr>
              <a:t>Nichtfinanzielle Leistungsindikatoren </a:t>
            </a:r>
            <a:r>
              <a:rPr lang="de-DE" altLang="de-DE" sz="1600" dirty="0">
                <a:latin typeface="Century Gothic" panose="020B0502020202020204" pitchFamily="34" charset="0"/>
              </a:rPr>
              <a:t>beispielsweise haben oft eine höhere Bedeutung bei </a:t>
            </a:r>
            <a:r>
              <a:rPr lang="de-DE" altLang="de-DE" sz="1600" b="1" dirty="0">
                <a:latin typeface="Century Gothic" panose="020B0502020202020204" pitchFamily="34" charset="0"/>
              </a:rPr>
              <a:t>Unternehmen einer bestimmten Branche, </a:t>
            </a:r>
            <a:r>
              <a:rPr lang="de-DE" altLang="de-DE" sz="1600" dirty="0">
                <a:latin typeface="Century Gothic" panose="020B0502020202020204" pitchFamily="34" charset="0"/>
              </a:rPr>
              <a:t>so zum Beispiel bei Energie- und Chemieunternehmen bestimmte Umweltkennzahlen.</a:t>
            </a:r>
          </a:p>
          <a:p>
            <a:pPr defTabSz="419100" eaLnBrk="1" hangingPunct="1">
              <a:lnSpc>
                <a:spcPct val="100000"/>
              </a:lnSpc>
              <a:spcBef>
                <a:spcPts val="600"/>
              </a:spcBef>
              <a:spcAft>
                <a:spcPts val="600"/>
              </a:spcAft>
              <a:defRPr/>
            </a:pPr>
            <a:endParaRPr lang="de-DE" altLang="de-DE" sz="1600" dirty="0">
              <a:latin typeface="Century Gothic" panose="020B0502020202020204" pitchFamily="34" charset="0"/>
            </a:endParaRPr>
          </a:p>
        </p:txBody>
      </p:sp>
      <p:sp>
        <p:nvSpPr>
          <p:cNvPr id="23" name="Rectangle 2">
            <a:extLst>
              <a:ext uri="{FF2B5EF4-FFF2-40B4-BE49-F238E27FC236}">
                <a16:creationId xmlns:a16="http://schemas.microsoft.com/office/drawing/2014/main" id="{8EE91CFF-ECE5-4CF9-8C80-D70AEEE98BB6}"/>
              </a:ext>
            </a:extLst>
          </p:cNvPr>
          <p:cNvSpPr txBox="1">
            <a:spLocks/>
          </p:cNvSpPr>
          <p:nvPr/>
        </p:nvSpPr>
        <p:spPr bwMode="auto">
          <a:xfrm>
            <a:off x="1055290" y="42210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dirty="0">
                <a:solidFill>
                  <a:srgbClr val="00B0F0"/>
                </a:solidFill>
                <a:latin typeface="Century Gothic" panose="020B0502020202020204" pitchFamily="34" charset="0"/>
              </a:rPr>
              <a:t>10.5.4.3 Stetigkeit</a:t>
            </a:r>
          </a:p>
        </p:txBody>
      </p:sp>
      <p:sp>
        <p:nvSpPr>
          <p:cNvPr id="24" name="Rectangle 3">
            <a:extLst>
              <a:ext uri="{FF2B5EF4-FFF2-40B4-BE49-F238E27FC236}">
                <a16:creationId xmlns:a16="http://schemas.microsoft.com/office/drawing/2014/main" id="{D0FFBF81-CAD6-4F45-B8C5-B8A1B3334051}"/>
              </a:ext>
            </a:extLst>
          </p:cNvPr>
          <p:cNvSpPr txBox="1">
            <a:spLocks noChangeArrowheads="1"/>
          </p:cNvSpPr>
          <p:nvPr/>
        </p:nvSpPr>
        <p:spPr bwMode="auto">
          <a:xfrm>
            <a:off x="594514" y="4581351"/>
            <a:ext cx="10555685" cy="100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marL="447675" lvl="1" indent="0" defTabSz="419100" eaLnBrk="1" hangingPunct="1">
              <a:lnSpc>
                <a:spcPct val="100000"/>
              </a:lnSpc>
              <a:spcBef>
                <a:spcPts val="600"/>
              </a:spcBef>
              <a:spcAft>
                <a:spcPts val="600"/>
              </a:spcAft>
              <a:buNone/>
              <a:tabLst>
                <a:tab pos="893763" algn="l"/>
              </a:tabLst>
              <a:defRPr/>
            </a:pPr>
            <a:r>
              <a:rPr lang="de-DE" altLang="de-DE" sz="1600" kern="0" dirty="0">
                <a:latin typeface="Century Gothic" panose="020B0502020202020204" pitchFamily="34" charset="0"/>
              </a:rPr>
              <a:t>Auch bei der Berichterstattung über Leistungsindikatoren ist der Grundsatz der </a:t>
            </a:r>
            <a:r>
              <a:rPr lang="de-DE" altLang="de-DE" sz="1600" kern="0">
                <a:latin typeface="Century Gothic" panose="020B0502020202020204" pitchFamily="34" charset="0"/>
              </a:rPr>
              <a:t>Stetigkeit zu</a:t>
            </a:r>
            <a:br>
              <a:rPr lang="de-DE" altLang="de-DE" sz="1600" kern="0">
                <a:latin typeface="Century Gothic" panose="020B0502020202020204" pitchFamily="34" charset="0"/>
              </a:rPr>
            </a:br>
            <a:r>
              <a:rPr lang="de-DE" altLang="de-DE" sz="1600" kern="0">
                <a:latin typeface="Century Gothic" panose="020B0502020202020204" pitchFamily="34" charset="0"/>
              </a:rPr>
              <a:t>beachten</a:t>
            </a:r>
            <a:r>
              <a:rPr lang="de-DE" altLang="de-DE" sz="1600" kern="0" dirty="0">
                <a:latin typeface="Century Gothic" panose="020B0502020202020204" pitchFamily="34" charset="0"/>
              </a:rPr>
              <a:t>.</a:t>
            </a:r>
          </a:p>
          <a:p>
            <a:pPr marL="447675" lvl="1" indent="0" defTabSz="419100" eaLnBrk="1" hangingPunct="1">
              <a:lnSpc>
                <a:spcPct val="100000"/>
              </a:lnSpc>
              <a:spcBef>
                <a:spcPts val="600"/>
              </a:spcBef>
              <a:spcAft>
                <a:spcPts val="600"/>
              </a:spcAft>
              <a:buNone/>
              <a:tabLst>
                <a:tab pos="893763" algn="l"/>
              </a:tabLst>
              <a:defRPr/>
            </a:pPr>
            <a:r>
              <a:rPr lang="de-DE" altLang="de-DE" sz="1600" kern="0" dirty="0">
                <a:latin typeface="Century Gothic" panose="020B0502020202020204" pitchFamily="34" charset="0"/>
              </a:rPr>
              <a:t>Dieser bezieht sich sowohl auf die Auswahl der </a:t>
            </a:r>
            <a:r>
              <a:rPr lang="de-DE" altLang="de-DE" sz="1600" kern="0">
                <a:latin typeface="Century Gothic" panose="020B0502020202020204" pitchFamily="34" charset="0"/>
              </a:rPr>
              <a:t>berichteten Leistungsindikatoren als auch auf</a:t>
            </a:r>
            <a:br>
              <a:rPr lang="de-DE" altLang="de-DE" sz="1600" kern="0">
                <a:latin typeface="Century Gothic" panose="020B0502020202020204" pitchFamily="34" charset="0"/>
              </a:rPr>
            </a:br>
            <a:r>
              <a:rPr lang="de-DE" altLang="de-DE" sz="1600" kern="0">
                <a:latin typeface="Century Gothic" panose="020B0502020202020204" pitchFamily="34" charset="0"/>
              </a:rPr>
              <a:t>Form </a:t>
            </a:r>
            <a:r>
              <a:rPr lang="de-DE" altLang="de-DE" sz="1600" kern="0" dirty="0">
                <a:latin typeface="Century Gothic" panose="020B0502020202020204" pitchFamily="34" charset="0"/>
              </a:rPr>
              <a:t>und Inhalt der Berichterstattung. </a:t>
            </a:r>
          </a:p>
          <a:p>
            <a:pPr defTabSz="419100" eaLnBrk="1" hangingPunct="1">
              <a:lnSpc>
                <a:spcPct val="100000"/>
              </a:lnSpc>
              <a:spcBef>
                <a:spcPts val="600"/>
              </a:spcBef>
              <a:spcAft>
                <a:spcPts val="600"/>
              </a:spcAft>
              <a:defRPr/>
            </a:pPr>
            <a:endParaRPr lang="de-DE" altLang="de-DE" sz="1600" kern="0" dirty="0">
              <a:latin typeface="Century Gothic" panose="020B0502020202020204" pitchFamily="34" charset="0"/>
            </a:endParaRPr>
          </a:p>
        </p:txBody>
      </p:sp>
      <p:sp>
        <p:nvSpPr>
          <p:cNvPr id="11" name="Rectangle 2">
            <a:extLst>
              <a:ext uri="{FF2B5EF4-FFF2-40B4-BE49-F238E27FC236}">
                <a16:creationId xmlns:a16="http://schemas.microsoft.com/office/drawing/2014/main" id="{7C0FF337-333B-4ACB-B9A1-F3C2119FCC80}"/>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a:solidFill>
                  <a:srgbClr val="00B0F0"/>
                </a:solidFill>
                <a:latin typeface="Century Gothic" panose="020B0502020202020204" pitchFamily="34" charset="0"/>
              </a:rPr>
              <a:t>10.5.4 Die Auswahl der Leistungsindikatoren; Forts.</a:t>
            </a:r>
            <a:endParaRPr lang="de-DE" altLang="de-DE" sz="16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776729049"/>
      </p:ext>
    </p:extLst>
  </p:cSld>
  <p:clrMapOvr>
    <a:masterClrMapping/>
  </p:clrMapOvr>
  <p:transition spd="slow"/>
</p:sld>
</file>

<file path=ppt/slides/slide4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2388EDE4-6FBE-4BD1-8E0D-C891F391D2DB}"/>
              </a:ext>
            </a:extLst>
          </p:cNvPr>
          <p:cNvSpPr txBox="1">
            <a:spLocks/>
          </p:cNvSpPr>
          <p:nvPr/>
        </p:nvSpPr>
        <p:spPr bwMode="auto">
          <a:xfrm>
            <a:off x="1055290" y="141277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dirty="0">
                <a:solidFill>
                  <a:srgbClr val="00B0F0"/>
                </a:solidFill>
                <a:latin typeface="Century Gothic" panose="020B0502020202020204" pitchFamily="34" charset="0"/>
              </a:rPr>
              <a:t>10.5.4.4 Der rote Faden</a:t>
            </a:r>
          </a:p>
        </p:txBody>
      </p:sp>
      <p:sp>
        <p:nvSpPr>
          <p:cNvPr id="10" name="Textfeld 1">
            <a:extLst>
              <a:ext uri="{FF2B5EF4-FFF2-40B4-BE49-F238E27FC236}">
                <a16:creationId xmlns:a16="http://schemas.microsoft.com/office/drawing/2014/main" id="{4325BF53-4237-41FA-807E-8ADE436E400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Textfeld 7">
            <a:extLst>
              <a:ext uri="{FF2B5EF4-FFF2-40B4-BE49-F238E27FC236}">
                <a16:creationId xmlns:a16="http://schemas.microsoft.com/office/drawing/2014/main" id="{5A5D6BC7-E33A-4710-81A4-21F6C982E5A2}"/>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
        <p:nvSpPr>
          <p:cNvPr id="22" name="Rectangle 3">
            <a:extLst>
              <a:ext uri="{FF2B5EF4-FFF2-40B4-BE49-F238E27FC236}">
                <a16:creationId xmlns:a16="http://schemas.microsoft.com/office/drawing/2014/main" id="{D70B72CA-BC75-4378-947A-FF7C2865F9A9}"/>
              </a:ext>
            </a:extLst>
          </p:cNvPr>
          <p:cNvSpPr>
            <a:spLocks noGrp="1" noChangeArrowheads="1"/>
          </p:cNvSpPr>
          <p:nvPr>
            <p:ph idx="4294967295"/>
          </p:nvPr>
        </p:nvSpPr>
        <p:spPr>
          <a:xfrm>
            <a:off x="513880" y="1773238"/>
            <a:ext cx="10555287" cy="2303462"/>
          </a:xfrm>
          <a:prstGeom prst="rect">
            <a:avLst/>
          </a:prstGeom>
        </p:spPr>
        <p:txBody>
          <a:bodyPr/>
          <a:lstStyle/>
          <a:p>
            <a:pPr marL="790575" lvl="1" indent="-342900" defTabSz="419100" eaLnBrk="1" hangingPunct="1">
              <a:lnSpc>
                <a:spcPct val="100000"/>
              </a:lnSpc>
              <a:spcBef>
                <a:spcPts val="600"/>
              </a:spcBef>
              <a:spcAft>
                <a:spcPts val="600"/>
              </a:spcAft>
              <a:buFont typeface="+mj-lt"/>
              <a:buAutoNum type="arabicPeriod"/>
              <a:tabLst>
                <a:tab pos="893763" algn="l"/>
              </a:tabLst>
              <a:defRPr/>
            </a:pPr>
            <a:r>
              <a:rPr lang="de-DE" altLang="de-DE" dirty="0">
                <a:latin typeface="Century Gothic" panose="020B0502020202020204" pitchFamily="34" charset="0"/>
              </a:rPr>
              <a:t>Die Berichterstattung über die berichtspflichtigen Leistungsindikatoren ist von besonderer </a:t>
            </a:r>
            <a:r>
              <a:rPr lang="de-DE" altLang="de-DE">
                <a:latin typeface="Century Gothic" panose="020B0502020202020204" pitchFamily="34" charset="0"/>
              </a:rPr>
              <a:t>Bedeutung und</a:t>
            </a:r>
            <a:br>
              <a:rPr lang="de-DE" altLang="de-DE">
                <a:latin typeface="Century Gothic" panose="020B0502020202020204" pitchFamily="34" charset="0"/>
              </a:rPr>
            </a:br>
            <a:r>
              <a:rPr lang="de-DE" altLang="de-DE">
                <a:latin typeface="Century Gothic" panose="020B0502020202020204" pitchFamily="34" charset="0"/>
              </a:rPr>
              <a:t>zieht </a:t>
            </a:r>
            <a:r>
              <a:rPr lang="de-DE" altLang="de-DE" dirty="0">
                <a:latin typeface="Century Gothic" panose="020B0502020202020204" pitchFamily="34" charset="0"/>
              </a:rPr>
              <a:t>sich wie ein „roter Faden“ durch die Lageberichterstattung. </a:t>
            </a:r>
          </a:p>
          <a:p>
            <a:pPr marL="790575" lvl="1" indent="-342900" defTabSz="419100" eaLnBrk="1" hangingPunct="1">
              <a:lnSpc>
                <a:spcPct val="100000"/>
              </a:lnSpc>
              <a:spcBef>
                <a:spcPts val="600"/>
              </a:spcBef>
              <a:spcAft>
                <a:spcPts val="600"/>
              </a:spcAft>
              <a:buFont typeface="+mj-lt"/>
              <a:buAutoNum type="arabicPeriod"/>
              <a:tabLst>
                <a:tab pos="893763" algn="l"/>
              </a:tabLst>
              <a:defRPr/>
            </a:pPr>
            <a:r>
              <a:rPr lang="de-DE" altLang="de-DE" dirty="0">
                <a:latin typeface="Century Gothic" panose="020B0502020202020204" pitchFamily="34" charset="0"/>
              </a:rPr>
              <a:t>Der rote Faden beginnt ggf. bereits im (freiwilligen) Strategiebericht, weil die Erreichung </a:t>
            </a:r>
            <a:r>
              <a:rPr lang="de-DE" altLang="de-DE">
                <a:latin typeface="Century Gothic" panose="020B0502020202020204" pitchFamily="34" charset="0"/>
              </a:rPr>
              <a:t>gesetzter Ziele</a:t>
            </a:r>
            <a:br>
              <a:rPr lang="de-DE" altLang="de-DE">
                <a:latin typeface="Century Gothic" panose="020B0502020202020204" pitchFamily="34" charset="0"/>
              </a:rPr>
            </a:br>
            <a:r>
              <a:rPr lang="de-DE" altLang="de-DE">
                <a:latin typeface="Century Gothic" panose="020B0502020202020204" pitchFamily="34" charset="0"/>
              </a:rPr>
              <a:t>häufig </a:t>
            </a:r>
            <a:r>
              <a:rPr lang="de-DE" altLang="de-DE" dirty="0">
                <a:latin typeface="Century Gothic" panose="020B0502020202020204" pitchFamily="34" charset="0"/>
              </a:rPr>
              <a:t>mit Leistungsindikatoren gemessen wird und darüber im Berichtsjahr berichtet werden soll. </a:t>
            </a:r>
          </a:p>
          <a:p>
            <a:pPr marL="790575" lvl="1" indent="-342900" defTabSz="419100" eaLnBrk="1" hangingPunct="1">
              <a:lnSpc>
                <a:spcPct val="100000"/>
              </a:lnSpc>
              <a:spcBef>
                <a:spcPts val="600"/>
              </a:spcBef>
              <a:spcAft>
                <a:spcPts val="600"/>
              </a:spcAft>
              <a:buFont typeface="+mj-lt"/>
              <a:buAutoNum type="arabicPeriod"/>
              <a:tabLst>
                <a:tab pos="893763" algn="l"/>
              </a:tabLst>
              <a:defRPr/>
            </a:pPr>
            <a:r>
              <a:rPr lang="de-DE" altLang="de-DE" dirty="0">
                <a:latin typeface="Century Gothic" panose="020B0502020202020204" pitchFamily="34" charset="0"/>
              </a:rPr>
              <a:t>Eine Analyse der Ist-Werte bei den Leistungsindikatoren erfolgt i. d. R. im Rahmen des </a:t>
            </a:r>
            <a:r>
              <a:rPr lang="de-DE" altLang="de-DE" b="1" dirty="0">
                <a:latin typeface="Century Gothic" panose="020B0502020202020204" pitchFamily="34" charset="0"/>
              </a:rPr>
              <a:t>Wirtschaftsberichts.</a:t>
            </a:r>
          </a:p>
          <a:p>
            <a:pPr marL="790575" lvl="1" indent="-342900" defTabSz="419100" eaLnBrk="1" hangingPunct="1">
              <a:lnSpc>
                <a:spcPct val="100000"/>
              </a:lnSpc>
              <a:spcBef>
                <a:spcPts val="600"/>
              </a:spcBef>
              <a:spcAft>
                <a:spcPts val="600"/>
              </a:spcAft>
              <a:buFont typeface="+mj-lt"/>
              <a:buAutoNum type="arabicPeriod"/>
              <a:tabLst>
                <a:tab pos="893763" algn="l"/>
              </a:tabLst>
              <a:defRPr/>
            </a:pPr>
            <a:r>
              <a:rPr lang="de-DE" altLang="de-DE" dirty="0">
                <a:latin typeface="Century Gothic" panose="020B0502020202020204" pitchFamily="34" charset="0"/>
              </a:rPr>
              <a:t>Im Rahmen des </a:t>
            </a:r>
            <a:r>
              <a:rPr lang="de-DE" altLang="de-DE" b="1" dirty="0">
                <a:latin typeface="Century Gothic" panose="020B0502020202020204" pitchFamily="34" charset="0"/>
              </a:rPr>
              <a:t>Prognoseberichts </a:t>
            </a:r>
            <a:r>
              <a:rPr lang="de-DE" altLang="de-DE" dirty="0">
                <a:latin typeface="Century Gothic" panose="020B0502020202020204" pitchFamily="34" charset="0"/>
              </a:rPr>
              <a:t>erfolgte eine </a:t>
            </a:r>
            <a:r>
              <a:rPr lang="de-DE" altLang="de-DE" b="1" dirty="0">
                <a:latin typeface="Century Gothic" panose="020B0502020202020204" pitchFamily="34" charset="0"/>
              </a:rPr>
              <a:t>Prognose</a:t>
            </a:r>
            <a:r>
              <a:rPr lang="de-DE" altLang="de-DE" dirty="0">
                <a:latin typeface="Century Gothic" panose="020B0502020202020204" pitchFamily="34" charset="0"/>
              </a:rPr>
              <a:t> der Werte der Leistungsindikatoren </a:t>
            </a:r>
            <a:r>
              <a:rPr lang="de-DE" altLang="de-DE">
                <a:latin typeface="Century Gothic" panose="020B0502020202020204" pitchFamily="34" charset="0"/>
              </a:rPr>
              <a:t>für das</a:t>
            </a:r>
            <a:br>
              <a:rPr lang="de-DE" altLang="de-DE">
                <a:latin typeface="Century Gothic" panose="020B0502020202020204" pitchFamily="34" charset="0"/>
              </a:rPr>
            </a:br>
            <a:r>
              <a:rPr lang="de-DE" altLang="de-DE">
                <a:latin typeface="Century Gothic" panose="020B0502020202020204" pitchFamily="34" charset="0"/>
              </a:rPr>
              <a:t>Folgejahr</a:t>
            </a:r>
            <a:r>
              <a:rPr lang="de-DE" altLang="de-DE" dirty="0">
                <a:latin typeface="Century Gothic" panose="020B0502020202020204" pitchFamily="34" charset="0"/>
              </a:rPr>
              <a:t>.</a:t>
            </a:r>
          </a:p>
          <a:p>
            <a:pPr marL="790575" lvl="1" indent="-342900" defTabSz="419100" eaLnBrk="1" hangingPunct="1">
              <a:lnSpc>
                <a:spcPct val="100000"/>
              </a:lnSpc>
              <a:spcBef>
                <a:spcPts val="600"/>
              </a:spcBef>
              <a:spcAft>
                <a:spcPts val="600"/>
              </a:spcAft>
              <a:buFont typeface="+mj-lt"/>
              <a:buAutoNum type="arabicPeriod"/>
              <a:tabLst>
                <a:tab pos="893763" algn="l"/>
              </a:tabLst>
              <a:defRPr/>
            </a:pPr>
            <a:r>
              <a:rPr lang="de-DE" altLang="de-DE" dirty="0">
                <a:latin typeface="Century Gothic" panose="020B0502020202020204" pitchFamily="34" charset="0"/>
              </a:rPr>
              <a:t>Schließlich erfolgt im Folgebericht ein </a:t>
            </a:r>
            <a:r>
              <a:rPr lang="de-DE" altLang="de-DE" b="1" dirty="0">
                <a:latin typeface="Century Gothic" panose="020B0502020202020204" pitchFamily="34" charset="0"/>
              </a:rPr>
              <a:t>Ist-Vergleich mit der Vorjahresprognose, </a:t>
            </a:r>
            <a:r>
              <a:rPr lang="de-DE" altLang="de-DE" dirty="0">
                <a:latin typeface="Century Gothic" panose="020B0502020202020204" pitchFamily="34" charset="0"/>
              </a:rPr>
              <a:t>das </a:t>
            </a:r>
            <a:r>
              <a:rPr lang="de-DE" altLang="de-DE" b="1" dirty="0">
                <a:solidFill>
                  <a:srgbClr val="00B0F0"/>
                </a:solidFill>
                <a:latin typeface="Century Gothic" panose="020B0502020202020204" pitchFamily="34" charset="0"/>
              </a:rPr>
              <a:t>sogenannte „Follow-Up“.</a:t>
            </a:r>
          </a:p>
          <a:p>
            <a:pPr defTabSz="419100" eaLnBrk="1" hangingPunct="1">
              <a:lnSpc>
                <a:spcPct val="100000"/>
              </a:lnSpc>
              <a:spcBef>
                <a:spcPts val="600"/>
              </a:spcBef>
              <a:spcAft>
                <a:spcPts val="600"/>
              </a:spcAft>
              <a:defRPr/>
            </a:pPr>
            <a:endParaRPr lang="de-DE" altLang="de-DE" dirty="0">
              <a:latin typeface="Century Gothic" panose="020B0502020202020204" pitchFamily="34" charset="0"/>
            </a:endParaRPr>
          </a:p>
        </p:txBody>
      </p:sp>
      <p:sp>
        <p:nvSpPr>
          <p:cNvPr id="23" name="Rectangle 2">
            <a:extLst>
              <a:ext uri="{FF2B5EF4-FFF2-40B4-BE49-F238E27FC236}">
                <a16:creationId xmlns:a16="http://schemas.microsoft.com/office/drawing/2014/main" id="{8EE91CFF-ECE5-4CF9-8C80-D70AEEE98BB6}"/>
              </a:ext>
            </a:extLst>
          </p:cNvPr>
          <p:cNvSpPr txBox="1">
            <a:spLocks/>
          </p:cNvSpPr>
          <p:nvPr/>
        </p:nvSpPr>
        <p:spPr bwMode="auto">
          <a:xfrm>
            <a:off x="1055290" y="443688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62865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62865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62865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dirty="0">
                <a:solidFill>
                  <a:srgbClr val="00B0F0"/>
                </a:solidFill>
                <a:latin typeface="Century Gothic" panose="020B0502020202020204" pitchFamily="34" charset="0"/>
              </a:rPr>
              <a:t>10.5.4.5 Gesamtaussage</a:t>
            </a:r>
          </a:p>
        </p:txBody>
      </p:sp>
      <p:sp>
        <p:nvSpPr>
          <p:cNvPr id="12" name="Rectangle 3">
            <a:extLst>
              <a:ext uri="{FF2B5EF4-FFF2-40B4-BE49-F238E27FC236}">
                <a16:creationId xmlns:a16="http://schemas.microsoft.com/office/drawing/2014/main" id="{13F9CB0C-7E4C-4A55-9BFD-A8967BC3E042}"/>
              </a:ext>
            </a:extLst>
          </p:cNvPr>
          <p:cNvSpPr txBox="1">
            <a:spLocks noChangeArrowheads="1"/>
          </p:cNvSpPr>
          <p:nvPr/>
        </p:nvSpPr>
        <p:spPr bwMode="auto">
          <a:xfrm>
            <a:off x="588888" y="4840896"/>
            <a:ext cx="10555685" cy="132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a:solidFill>
                  <a:schemeClr val="tx1"/>
                </a:solidFill>
                <a:latin typeface="+mn-lt"/>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mn-lt"/>
              </a:defRPr>
            </a:lvl5pPr>
            <a:lvl6pPr marL="17145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6pPr>
            <a:lvl7pPr marL="21717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7pPr>
            <a:lvl8pPr marL="26289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8pPr>
            <a:lvl9pPr marL="3086100" indent="-180975" algn="l" rtl="0" eaLnBrk="0" fontAlgn="base" hangingPunct="0">
              <a:lnSpc>
                <a:spcPct val="110000"/>
              </a:lnSpc>
              <a:spcBef>
                <a:spcPts val="800"/>
              </a:spcBef>
              <a:spcAft>
                <a:spcPct val="0"/>
              </a:spcAft>
              <a:buFont typeface="Arial" charset="0"/>
              <a:buChar char="•"/>
              <a:defRPr sz="1400">
                <a:solidFill>
                  <a:schemeClr val="tx1"/>
                </a:solidFill>
                <a:latin typeface="+mn-lt"/>
              </a:defRPr>
            </a:lvl9pPr>
          </a:lstStyle>
          <a:p>
            <a:pPr marL="447675" lvl="1" indent="0" defTabSz="419100" eaLnBrk="1" hangingPunct="1">
              <a:lnSpc>
                <a:spcPct val="100000"/>
              </a:lnSpc>
              <a:spcBef>
                <a:spcPts val="600"/>
              </a:spcBef>
              <a:spcAft>
                <a:spcPts val="600"/>
              </a:spcAft>
              <a:buNone/>
              <a:tabLst>
                <a:tab pos="893763" algn="l"/>
              </a:tabLst>
              <a:defRPr/>
            </a:pPr>
            <a:r>
              <a:rPr lang="de-DE" altLang="de-DE" kern="0" dirty="0">
                <a:latin typeface="Century Gothic" panose="020B0502020202020204" pitchFamily="34" charset="0"/>
              </a:rPr>
              <a:t>Nach DRS 20.58 Satz 1 sind die </a:t>
            </a:r>
            <a:r>
              <a:rPr lang="de-DE" altLang="de-DE" b="1" kern="0" dirty="0">
                <a:latin typeface="Century Gothic" panose="020B0502020202020204" pitchFamily="34" charset="0"/>
              </a:rPr>
              <a:t>Ausführungen zum Geschäftsverlauf und zur Lage </a:t>
            </a:r>
            <a:r>
              <a:rPr lang="de-DE" altLang="de-DE" kern="0" dirty="0">
                <a:latin typeface="Century Gothic" panose="020B0502020202020204" pitchFamily="34" charset="0"/>
              </a:rPr>
              <a:t>des Konzerns </a:t>
            </a:r>
            <a:r>
              <a:rPr lang="de-DE" altLang="de-DE" kern="0">
                <a:latin typeface="Century Gothic" panose="020B0502020202020204" pitchFamily="34" charset="0"/>
              </a:rPr>
              <a:t>bzw.</a:t>
            </a:r>
            <a:br>
              <a:rPr lang="de-DE" altLang="de-DE" kern="0">
                <a:latin typeface="Century Gothic" panose="020B0502020202020204" pitchFamily="34" charset="0"/>
              </a:rPr>
            </a:br>
            <a:r>
              <a:rPr lang="de-DE" altLang="de-DE" kern="0">
                <a:latin typeface="Century Gothic" panose="020B0502020202020204" pitchFamily="34" charset="0"/>
              </a:rPr>
              <a:t>Unternehmens </a:t>
            </a:r>
            <a:r>
              <a:rPr lang="de-DE" altLang="de-DE" kern="0" dirty="0">
                <a:latin typeface="Century Gothic" panose="020B0502020202020204" pitchFamily="34" charset="0"/>
              </a:rPr>
              <a:t>zu einer </a:t>
            </a:r>
            <a:r>
              <a:rPr lang="de-DE" altLang="de-DE" b="1" kern="0" dirty="0">
                <a:solidFill>
                  <a:srgbClr val="00B0F0"/>
                </a:solidFill>
                <a:latin typeface="Century Gothic" panose="020B0502020202020204" pitchFamily="34" charset="0"/>
              </a:rPr>
              <a:t>Gesamtaussage zusammenzufassen. </a:t>
            </a:r>
            <a:r>
              <a:rPr lang="de-DE" altLang="de-DE" kern="0" dirty="0">
                <a:latin typeface="Century Gothic" panose="020B0502020202020204" pitchFamily="34" charset="0"/>
              </a:rPr>
              <a:t>In diese sollen auch die Erkenntnisse </a:t>
            </a:r>
            <a:r>
              <a:rPr lang="de-DE" altLang="de-DE" kern="0">
                <a:latin typeface="Century Gothic" panose="020B0502020202020204" pitchFamily="34" charset="0"/>
              </a:rPr>
              <a:t>nach dem</a:t>
            </a:r>
            <a:br>
              <a:rPr lang="de-DE" altLang="de-DE" kern="0">
                <a:latin typeface="Century Gothic" panose="020B0502020202020204" pitchFamily="34" charset="0"/>
              </a:rPr>
            </a:br>
            <a:r>
              <a:rPr lang="de-DE" altLang="de-DE" kern="0">
                <a:latin typeface="Century Gothic" panose="020B0502020202020204" pitchFamily="34" charset="0"/>
              </a:rPr>
              <a:t>Schluss </a:t>
            </a:r>
            <a:r>
              <a:rPr lang="de-DE" altLang="de-DE" kern="0" dirty="0">
                <a:latin typeface="Century Gothic" panose="020B0502020202020204" pitchFamily="34" charset="0"/>
              </a:rPr>
              <a:t>des Berichtszeitraums einfließen. </a:t>
            </a:r>
          </a:p>
          <a:p>
            <a:pPr marL="447675" lvl="1" indent="0" defTabSz="419100" eaLnBrk="1" hangingPunct="1">
              <a:lnSpc>
                <a:spcPct val="100000"/>
              </a:lnSpc>
              <a:spcBef>
                <a:spcPts val="600"/>
              </a:spcBef>
              <a:spcAft>
                <a:spcPts val="600"/>
              </a:spcAft>
              <a:buNone/>
              <a:tabLst>
                <a:tab pos="893763" algn="l"/>
              </a:tabLst>
              <a:defRPr/>
            </a:pPr>
            <a:r>
              <a:rPr lang="de-DE" altLang="de-DE" kern="0" dirty="0">
                <a:latin typeface="Century Gothic" panose="020B0502020202020204" pitchFamily="34" charset="0"/>
              </a:rPr>
              <a:t>Nach </a:t>
            </a:r>
            <a:r>
              <a:rPr lang="de-DE" altLang="de-DE" b="1" kern="0" dirty="0">
                <a:latin typeface="Century Gothic" panose="020B0502020202020204" pitchFamily="34" charset="0"/>
              </a:rPr>
              <a:t>Satz 2 dieser Vorschrift </a:t>
            </a:r>
            <a:r>
              <a:rPr lang="de-DE" altLang="de-DE" kern="0" dirty="0">
                <a:latin typeface="Century Gothic" panose="020B0502020202020204" pitchFamily="34" charset="0"/>
              </a:rPr>
              <a:t>hat </a:t>
            </a:r>
            <a:r>
              <a:rPr lang="de-DE" altLang="de-DE" kern="0">
                <a:latin typeface="Century Gothic" panose="020B0502020202020204" pitchFamily="34" charset="0"/>
              </a:rPr>
              <a:t>die Konzern- bzw. Geschäftsleitung </a:t>
            </a:r>
            <a:r>
              <a:rPr lang="de-DE" altLang="de-DE" kern="0" dirty="0">
                <a:latin typeface="Century Gothic" panose="020B0502020202020204" pitchFamily="34" charset="0"/>
              </a:rPr>
              <a:t>zu </a:t>
            </a:r>
            <a:r>
              <a:rPr lang="de-DE" altLang="de-DE" b="1" kern="0" dirty="0">
                <a:latin typeface="Century Gothic" panose="020B0502020202020204" pitchFamily="34" charset="0"/>
              </a:rPr>
              <a:t>beurteilen, ob die Geschäftsentwicklung insgesamt günstig oder ungünstig verlaufen ist.</a:t>
            </a:r>
          </a:p>
        </p:txBody>
      </p:sp>
      <p:sp>
        <p:nvSpPr>
          <p:cNvPr id="11" name="Rectangle 2">
            <a:extLst>
              <a:ext uri="{FF2B5EF4-FFF2-40B4-BE49-F238E27FC236}">
                <a16:creationId xmlns:a16="http://schemas.microsoft.com/office/drawing/2014/main" id="{7CBA92C5-F293-4031-A6E7-FD90D1EB0BBC}"/>
              </a:ext>
            </a:extLst>
          </p:cNvPr>
          <p:cNvSpPr txBox="1">
            <a:spLocks/>
          </p:cNvSpPr>
          <p:nvPr/>
        </p:nvSpPr>
        <p:spPr bwMode="auto">
          <a:xfrm>
            <a:off x="1055290" y="1098070"/>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b="1">
                <a:solidFill>
                  <a:srgbClr val="00B0F0"/>
                </a:solidFill>
                <a:latin typeface="Century Gothic" panose="020B0502020202020204" pitchFamily="34" charset="0"/>
              </a:rPr>
              <a:t>10.5.4 Die Auswahl der Leistungsindikatoren; Forts.</a:t>
            </a:r>
            <a:endParaRPr lang="de-DE" altLang="de-DE"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3737267599"/>
      </p:ext>
    </p:extLst>
  </p:cSld>
  <p:clrMapOvr>
    <a:masterClrMapping/>
  </p:clrMapOvr>
  <p:transition spd="slow"/>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1D9333D4-C4BE-4C44-A63A-3CBEA798120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9" name="Rectangle 2">
            <a:extLst>
              <a:ext uri="{FF2B5EF4-FFF2-40B4-BE49-F238E27FC236}">
                <a16:creationId xmlns:a16="http://schemas.microsoft.com/office/drawing/2014/main" id="{E4663D32-8819-4F97-A7DE-35CC5574479A}"/>
              </a:ext>
            </a:extLst>
          </p:cNvPr>
          <p:cNvSpPr txBox="1">
            <a:spLocks/>
          </p:cNvSpPr>
          <p:nvPr/>
        </p:nvSpPr>
        <p:spPr bwMode="auto">
          <a:xfrm>
            <a:off x="1058066" y="993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10.6	</a:t>
            </a:r>
            <a:r>
              <a:rPr lang="de-DE" sz="2800" b="1" dirty="0">
                <a:latin typeface="Century Gothic" panose="020B0502020202020204" pitchFamily="34" charset="0"/>
              </a:rPr>
              <a:t>Praxisbezogenes bei der Prüfung des Lageberichts</a:t>
            </a:r>
          </a:p>
        </p:txBody>
      </p:sp>
      <p:sp>
        <p:nvSpPr>
          <p:cNvPr id="6" name="Textfeld 5">
            <a:extLst>
              <a:ext uri="{FF2B5EF4-FFF2-40B4-BE49-F238E27FC236}">
                <a16:creationId xmlns:a16="http://schemas.microsoft.com/office/drawing/2014/main" id="{DC4E2B9F-3797-4A7C-B0C4-8D6DC8AA811A}"/>
              </a:ext>
            </a:extLst>
          </p:cNvPr>
          <p:cNvSpPr txBox="1"/>
          <p:nvPr/>
        </p:nvSpPr>
        <p:spPr>
          <a:xfrm>
            <a:off x="11534700" y="5589240"/>
            <a:ext cx="323165" cy="720080"/>
          </a:xfrm>
          <a:prstGeom prst="rect">
            <a:avLst/>
          </a:prstGeom>
          <a:noFill/>
        </p:spPr>
        <p:txBody>
          <a:bodyPr vert="vert270">
            <a:spAutoFit/>
          </a:bodyPr>
          <a:lstStyle/>
          <a:p>
            <a:pPr eaLnBrk="1" hangingPunct="1">
              <a:defRPr/>
            </a:pPr>
            <a:r>
              <a:rPr lang="de-DE" sz="90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ransition spd="slow"/>
</p:sld>
</file>

<file path=ppt/slides/slide4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6355" name="Rectangle 2">
            <a:extLst>
              <a:ext uri="{FF2B5EF4-FFF2-40B4-BE49-F238E27FC236}">
                <a16:creationId xmlns:a16="http://schemas.microsoft.com/office/drawing/2014/main" id="{06C3CFA6-9C81-44ED-AA94-3876AFAC6A83}"/>
              </a:ext>
            </a:extLst>
          </p:cNvPr>
          <p:cNvSpPr txBox="1">
            <a:spLocks/>
          </p:cNvSpPr>
          <p:nvPr/>
        </p:nvSpPr>
        <p:spPr bwMode="auto">
          <a:xfrm>
            <a:off x="1055042" y="1065166"/>
            <a:ext cx="10801350" cy="29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10.6 Bedeutung der Wesentlichkeit für den Lagebericht</a:t>
            </a:r>
          </a:p>
        </p:txBody>
      </p:sp>
      <p:sp>
        <p:nvSpPr>
          <p:cNvPr id="7" name="Textfeld 6">
            <a:extLst>
              <a:ext uri="{FF2B5EF4-FFF2-40B4-BE49-F238E27FC236}">
                <a16:creationId xmlns:a16="http://schemas.microsoft.com/office/drawing/2014/main" id="{787EA05B-C9D8-4CFC-ABC1-1492C8C01924}"/>
              </a:ext>
            </a:extLst>
          </p:cNvPr>
          <p:cNvSpPr txBox="1"/>
          <p:nvPr/>
        </p:nvSpPr>
        <p:spPr>
          <a:xfrm>
            <a:off x="958453" y="1406211"/>
            <a:ext cx="10874375" cy="3822989"/>
          </a:xfrm>
          <a:prstGeom prst="rect">
            <a:avLst/>
          </a:prstGeom>
          <a:noFill/>
        </p:spPr>
        <p:txBody>
          <a:bodyPr tIns="144000" bIns="144000"/>
          <a:lstStyle/>
          <a:p>
            <a:pPr eaLnBrk="1" hangingPunct="1">
              <a:spcBef>
                <a:spcPts val="600"/>
              </a:spcBef>
              <a:spcAft>
                <a:spcPts val="600"/>
              </a:spcAft>
              <a:defRPr/>
            </a:pPr>
            <a:r>
              <a:rPr lang="de-DE" sz="1600" dirty="0">
                <a:latin typeface="Century Gothic" panose="020B0502020202020204" pitchFamily="34" charset="0"/>
              </a:rPr>
              <a:t>Die </a:t>
            </a:r>
            <a:r>
              <a:rPr lang="de-DE" sz="1600" b="1" dirty="0">
                <a:solidFill>
                  <a:srgbClr val="FF0000"/>
                </a:solidFill>
                <a:latin typeface="Century Gothic" panose="020B0502020202020204" pitchFamily="34" charset="0"/>
              </a:rPr>
              <a:t>Wesentlichkeit</a:t>
            </a:r>
            <a:r>
              <a:rPr lang="de-DE" sz="1600" dirty="0">
                <a:latin typeface="Century Gothic" panose="020B0502020202020204" pitchFamily="34" charset="0"/>
              </a:rPr>
              <a:t> bei der Prüfung des Lageberichts </a:t>
            </a:r>
          </a:p>
          <a:p>
            <a:pPr marL="180975" indent="-180975"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rPr>
              <a:t>beeinflusst den </a:t>
            </a:r>
            <a:r>
              <a:rPr lang="de-DE" sz="1600" b="1" dirty="0">
                <a:solidFill>
                  <a:srgbClr val="FF0000"/>
                </a:solidFill>
                <a:latin typeface="Century Gothic" panose="020B0502020202020204" pitchFamily="34" charset="0"/>
              </a:rPr>
              <a:t>Umfang</a:t>
            </a:r>
            <a:r>
              <a:rPr lang="de-DE" sz="1600" dirty="0">
                <a:latin typeface="Century Gothic" panose="020B0502020202020204" pitchFamily="34" charset="0"/>
              </a:rPr>
              <a:t> der </a:t>
            </a:r>
            <a:r>
              <a:rPr lang="de-DE" sz="1600" b="1" dirty="0">
                <a:solidFill>
                  <a:srgbClr val="FF0000"/>
                </a:solidFill>
                <a:latin typeface="Century Gothic" panose="020B0502020202020204" pitchFamily="34" charset="0"/>
              </a:rPr>
              <a:t>vorzunehmenden</a:t>
            </a:r>
            <a:r>
              <a:rPr lang="de-DE" sz="1600" b="1" dirty="0">
                <a:latin typeface="Century Gothic" panose="020B0502020202020204" pitchFamily="34" charset="0"/>
              </a:rPr>
              <a:t> </a:t>
            </a:r>
            <a:r>
              <a:rPr lang="de-DE" sz="1600" b="1" dirty="0">
                <a:solidFill>
                  <a:srgbClr val="FF0000"/>
                </a:solidFill>
                <a:latin typeface="Century Gothic" panose="020B0502020202020204" pitchFamily="34" charset="0"/>
              </a:rPr>
              <a:t>Prüfungshandlungen </a:t>
            </a:r>
          </a:p>
          <a:p>
            <a:pPr marL="180975" indent="-180975" eaLnBrk="1" hangingPunct="1">
              <a:spcBef>
                <a:spcPts val="600"/>
              </a:spcBef>
              <a:spcAft>
                <a:spcPts val="600"/>
              </a:spcAft>
              <a:buFont typeface="Arial" panose="020B0604020202020204" pitchFamily="34" charset="0"/>
              <a:buChar char="•"/>
              <a:defRPr/>
            </a:pPr>
            <a:r>
              <a:rPr lang="de-DE" sz="1600" dirty="0">
                <a:latin typeface="Century Gothic" panose="020B0502020202020204" pitchFamily="34" charset="0"/>
              </a:rPr>
              <a:t>bildet die Grundlage für die </a:t>
            </a:r>
            <a:r>
              <a:rPr lang="de-DE" sz="1600" b="1" dirty="0">
                <a:solidFill>
                  <a:srgbClr val="00B0F0"/>
                </a:solidFill>
                <a:latin typeface="Century Gothic" panose="020B0502020202020204" pitchFamily="34" charset="0"/>
              </a:rPr>
              <a:t>Beurteilung festgestellter Fehler </a:t>
            </a:r>
            <a:r>
              <a:rPr lang="de-DE" sz="1600" dirty="0">
                <a:latin typeface="Century Gothic" panose="020B0502020202020204" pitchFamily="34" charset="0"/>
              </a:rPr>
              <a:t>dahingehend, ob </a:t>
            </a:r>
            <a:r>
              <a:rPr lang="de-DE" sz="1600">
                <a:latin typeface="Century Gothic" panose="020B0502020202020204" pitchFamily="34" charset="0"/>
              </a:rPr>
              <a:t>diese Fehler</a:t>
            </a:r>
            <a:br>
              <a:rPr lang="de-DE" sz="1600">
                <a:latin typeface="Century Gothic" panose="020B0502020202020204" pitchFamily="34" charset="0"/>
              </a:rPr>
            </a:br>
            <a:r>
              <a:rPr lang="de-DE" sz="1600">
                <a:latin typeface="Century Gothic" panose="020B0502020202020204" pitchFamily="34" charset="0"/>
              </a:rPr>
              <a:t>Einfluss </a:t>
            </a:r>
            <a:r>
              <a:rPr lang="de-DE" sz="1600" dirty="0">
                <a:latin typeface="Century Gothic" panose="020B0502020202020204" pitchFamily="34" charset="0"/>
              </a:rPr>
              <a:t>auf den Bestätigungsvermerk haben bzw. zu einer </a:t>
            </a:r>
            <a:r>
              <a:rPr lang="de-DE" sz="1600">
                <a:latin typeface="Century Gothic" panose="020B0502020202020204" pitchFamily="34" charset="0"/>
              </a:rPr>
              <a:t>wesentlichen Einzelfeststellung</a:t>
            </a:r>
            <a:br>
              <a:rPr lang="de-DE" sz="1600">
                <a:latin typeface="Century Gothic" panose="020B0502020202020204" pitchFamily="34" charset="0"/>
              </a:rPr>
            </a:br>
            <a:r>
              <a:rPr lang="de-DE" sz="1600">
                <a:latin typeface="Century Gothic" panose="020B0502020202020204" pitchFamily="34" charset="0"/>
              </a:rPr>
              <a:t>führen</a:t>
            </a:r>
            <a:r>
              <a:rPr lang="de-DE" sz="1600" dirty="0">
                <a:latin typeface="Century Gothic" panose="020B0502020202020204" pitchFamily="34" charset="0"/>
              </a:rPr>
              <a:t>.</a:t>
            </a:r>
          </a:p>
          <a:p>
            <a:pPr eaLnBrk="1" hangingPunct="1">
              <a:spcBef>
                <a:spcPts val="600"/>
              </a:spcBef>
              <a:spcAft>
                <a:spcPts val="600"/>
              </a:spcAft>
              <a:defRPr/>
            </a:pPr>
            <a:endParaRPr lang="de-DE" sz="1600" dirty="0">
              <a:latin typeface="Century Gothic" panose="020B0502020202020204" pitchFamily="34" charset="0"/>
            </a:endParaRPr>
          </a:p>
          <a:p>
            <a:pPr eaLnBrk="1" hangingPunct="1">
              <a:spcBef>
                <a:spcPts val="600"/>
              </a:spcBef>
              <a:spcAft>
                <a:spcPts val="600"/>
              </a:spcAft>
              <a:defRPr/>
            </a:pPr>
            <a:r>
              <a:rPr lang="de-DE" sz="1600" dirty="0">
                <a:latin typeface="Century Gothic" panose="020B0502020202020204" pitchFamily="34" charset="0"/>
              </a:rPr>
              <a:t>Die besondere Schwierigkeit der Wesentlichkeitsbestimmung bezogen auf die </a:t>
            </a:r>
            <a:r>
              <a:rPr lang="de-DE" sz="1600">
                <a:latin typeface="Century Gothic" panose="020B0502020202020204" pitchFamily="34" charset="0"/>
              </a:rPr>
              <a:t>Prüfung des</a:t>
            </a:r>
            <a:br>
              <a:rPr lang="de-DE" sz="1600">
                <a:latin typeface="Century Gothic" panose="020B0502020202020204" pitchFamily="34" charset="0"/>
              </a:rPr>
            </a:br>
            <a:r>
              <a:rPr lang="de-DE" sz="1600">
                <a:latin typeface="Century Gothic" panose="020B0502020202020204" pitchFamily="34" charset="0"/>
              </a:rPr>
              <a:t>Lageberichts </a:t>
            </a:r>
            <a:r>
              <a:rPr lang="de-DE" sz="1600" dirty="0">
                <a:latin typeface="Century Gothic" panose="020B0502020202020204" pitchFamily="34" charset="0"/>
              </a:rPr>
              <a:t>liegt in den </a:t>
            </a:r>
            <a:r>
              <a:rPr lang="de-DE" sz="1600" b="1" dirty="0">
                <a:solidFill>
                  <a:srgbClr val="00B0F0"/>
                </a:solidFill>
                <a:latin typeface="Century Gothic" panose="020B0502020202020204" pitchFamily="34" charset="0"/>
              </a:rPr>
              <a:t>Eigenschaften der Angaben</a:t>
            </a:r>
            <a:r>
              <a:rPr lang="de-DE" sz="1600" dirty="0">
                <a:latin typeface="Century Gothic" panose="020B0502020202020204" pitchFamily="34" charset="0"/>
              </a:rPr>
              <a:t>. </a:t>
            </a:r>
          </a:p>
          <a:p>
            <a:pPr eaLnBrk="1" hangingPunct="1">
              <a:spcBef>
                <a:spcPts val="600"/>
              </a:spcBef>
              <a:spcAft>
                <a:spcPts val="600"/>
              </a:spcAft>
              <a:defRPr/>
            </a:pPr>
            <a:r>
              <a:rPr lang="de-DE" sz="1600" dirty="0">
                <a:latin typeface="Century Gothic" panose="020B0502020202020204" pitchFamily="34" charset="0"/>
              </a:rPr>
              <a:t>Diese sind zu unterscheiden nach</a:t>
            </a:r>
          </a:p>
          <a:p>
            <a:pPr marL="180975" indent="-180975" eaLnBrk="1" hangingPunct="1">
              <a:spcBef>
                <a:spcPts val="600"/>
              </a:spcBef>
              <a:spcAft>
                <a:spcPts val="600"/>
              </a:spcAft>
              <a:buFont typeface="Arial" panose="020B0604020202020204" pitchFamily="34" charset="0"/>
              <a:buChar char="•"/>
              <a:defRPr/>
            </a:pPr>
            <a:r>
              <a:rPr lang="de-DE" sz="1600" b="1" dirty="0">
                <a:solidFill>
                  <a:srgbClr val="00B0F0"/>
                </a:solidFill>
                <a:latin typeface="Century Gothic" panose="020B0502020202020204" pitchFamily="34" charset="0"/>
              </a:rPr>
              <a:t>Qualität</a:t>
            </a:r>
            <a:r>
              <a:rPr lang="de-DE" sz="1600" dirty="0">
                <a:latin typeface="Century Gothic" panose="020B0502020202020204" pitchFamily="34" charset="0"/>
              </a:rPr>
              <a:t> der Angaben</a:t>
            </a:r>
          </a:p>
          <a:p>
            <a:pPr marL="180975" indent="-180975" eaLnBrk="1" hangingPunct="1">
              <a:spcBef>
                <a:spcPts val="600"/>
              </a:spcBef>
              <a:spcAft>
                <a:spcPts val="600"/>
              </a:spcAft>
              <a:buFont typeface="Arial" panose="020B0604020202020204" pitchFamily="34" charset="0"/>
              <a:buChar char="•"/>
              <a:defRPr/>
            </a:pPr>
            <a:r>
              <a:rPr lang="de-DE" sz="1600" b="1" dirty="0">
                <a:solidFill>
                  <a:srgbClr val="00B0F0"/>
                </a:solidFill>
                <a:latin typeface="Century Gothic" panose="020B0502020202020204" pitchFamily="34" charset="0"/>
              </a:rPr>
              <a:t>Herkunft</a:t>
            </a:r>
            <a:r>
              <a:rPr lang="de-DE" sz="1600" b="1" dirty="0">
                <a:latin typeface="Century Gothic" panose="020B0502020202020204" pitchFamily="34" charset="0"/>
              </a:rPr>
              <a:t> </a:t>
            </a:r>
            <a:r>
              <a:rPr lang="de-DE" sz="1600" dirty="0">
                <a:latin typeface="Century Gothic" panose="020B0502020202020204" pitchFamily="34" charset="0"/>
              </a:rPr>
              <a:t>der Angaben</a:t>
            </a:r>
          </a:p>
          <a:p>
            <a:pPr marL="0" lvl="1" eaLnBrk="1" hangingPunct="1">
              <a:spcBef>
                <a:spcPts val="600"/>
              </a:spcBef>
              <a:spcAft>
                <a:spcPts val="600"/>
              </a:spcAft>
              <a:defRPr/>
            </a:pPr>
            <a:endParaRPr lang="de-DE" sz="1600" dirty="0">
              <a:latin typeface="Century Gothic" panose="020B0502020202020204" pitchFamily="34" charset="0"/>
            </a:endParaRPr>
          </a:p>
        </p:txBody>
      </p:sp>
      <p:sp>
        <p:nvSpPr>
          <p:cNvPr id="8" name="Textfeld 1">
            <a:extLst>
              <a:ext uri="{FF2B5EF4-FFF2-40B4-BE49-F238E27FC236}">
                <a16:creationId xmlns:a16="http://schemas.microsoft.com/office/drawing/2014/main" id="{7CA57EAD-5E6C-41E7-938C-F1D7A8CB67D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9ECA5CBE-EBB4-4383-BF7D-953BA9A024B6}"/>
              </a:ext>
            </a:extLst>
          </p:cNvPr>
          <p:cNvSpPr txBox="1"/>
          <p:nvPr/>
        </p:nvSpPr>
        <p:spPr>
          <a:xfrm>
            <a:off x="956785" y="1052736"/>
            <a:ext cx="10874375" cy="5183683"/>
          </a:xfrm>
          <a:prstGeom prst="rect">
            <a:avLst/>
          </a:prstGeom>
          <a:noFill/>
        </p:spPr>
        <p:txBody>
          <a:bodyPr tIns="144000" bIns="144000"/>
          <a:lstStyle/>
          <a:p>
            <a:pPr eaLnBrk="1" hangingPunct="1">
              <a:spcBef>
                <a:spcPts val="600"/>
              </a:spcBef>
              <a:spcAft>
                <a:spcPts val="600"/>
              </a:spcAft>
              <a:defRPr/>
            </a:pPr>
            <a:r>
              <a:rPr lang="de-DE" sz="1400" b="1" dirty="0">
                <a:latin typeface="Century Gothic" panose="020B0502020202020204" pitchFamily="34" charset="0"/>
              </a:rPr>
              <a:t>1. Aspekt: </a:t>
            </a:r>
            <a:r>
              <a:rPr lang="de-DE" sz="1400" b="1" dirty="0">
                <a:solidFill>
                  <a:srgbClr val="FF0000"/>
                </a:solidFill>
                <a:latin typeface="Century Gothic" panose="020B0502020202020204" pitchFamily="34" charset="0"/>
              </a:rPr>
              <a:t>Qualität der Angaben</a:t>
            </a:r>
          </a:p>
          <a:p>
            <a:pPr eaLnBrk="1" hangingPunct="1">
              <a:spcBef>
                <a:spcPts val="600"/>
              </a:spcBef>
              <a:spcAft>
                <a:spcPts val="600"/>
              </a:spcAft>
              <a:defRPr/>
            </a:pPr>
            <a:r>
              <a:rPr lang="de-DE" sz="1400" dirty="0">
                <a:latin typeface="Century Gothic" panose="020B0502020202020204" pitchFamily="34" charset="0"/>
              </a:rPr>
              <a:t>Im Jahresabschluss handelt es sich um vergangenheitsorientierte quantitative Angaben. </a:t>
            </a:r>
            <a:r>
              <a:rPr lang="de-DE" sz="1400">
                <a:latin typeface="Century Gothic" panose="020B0502020202020204" pitchFamily="34" charset="0"/>
              </a:rPr>
              <a:t>Im </a:t>
            </a:r>
            <a:r>
              <a:rPr lang="de-DE" sz="1400" b="1">
                <a:solidFill>
                  <a:srgbClr val="00B0F0"/>
                </a:solidFill>
                <a:latin typeface="Century Gothic" panose="020B0502020202020204" pitchFamily="34" charset="0"/>
              </a:rPr>
              <a:t>Lagebericht</a:t>
            </a:r>
            <a:br>
              <a:rPr lang="de-DE" sz="1400" b="1" dirty="0">
                <a:solidFill>
                  <a:srgbClr val="00B0F0"/>
                </a:solidFill>
                <a:latin typeface="Century Gothic" panose="020B0502020202020204" pitchFamily="34" charset="0"/>
              </a:rPr>
            </a:br>
            <a:r>
              <a:rPr lang="de-DE" sz="1400">
                <a:latin typeface="Century Gothic" panose="020B0502020202020204" pitchFamily="34" charset="0"/>
              </a:rPr>
              <a:t>gibt </a:t>
            </a:r>
            <a:r>
              <a:rPr lang="de-DE" sz="1400" dirty="0">
                <a:latin typeface="Century Gothic" panose="020B0502020202020204" pitchFamily="34" charset="0"/>
              </a:rPr>
              <a:t>es </a:t>
            </a:r>
            <a:r>
              <a:rPr lang="de-DE" sz="1400" b="1" dirty="0">
                <a:solidFill>
                  <a:srgbClr val="00B0F0"/>
                </a:solidFill>
                <a:latin typeface="Century Gothic" panose="020B0502020202020204" pitchFamily="34" charset="0"/>
              </a:rPr>
              <a:t>darüber</a:t>
            </a:r>
            <a:r>
              <a:rPr lang="de-DE" sz="1400" b="1" dirty="0">
                <a:latin typeface="Century Gothic" panose="020B0502020202020204" pitchFamily="34" charset="0"/>
              </a:rPr>
              <a:t> </a:t>
            </a:r>
            <a:r>
              <a:rPr lang="de-DE" sz="1400" b="1" dirty="0">
                <a:solidFill>
                  <a:srgbClr val="00B0F0"/>
                </a:solidFill>
                <a:latin typeface="Century Gothic" panose="020B0502020202020204" pitchFamily="34" charset="0"/>
              </a:rPr>
              <a:t>hinaus</a:t>
            </a:r>
            <a:r>
              <a:rPr lang="de-DE" sz="1400" b="1" dirty="0">
                <a:latin typeface="Century Gothic" panose="020B0502020202020204" pitchFamily="34" charset="0"/>
              </a:rPr>
              <a:t> </a:t>
            </a:r>
            <a:r>
              <a:rPr lang="de-DE" sz="1400" dirty="0">
                <a:latin typeface="Century Gothic" panose="020B0502020202020204" pitchFamily="34" charset="0"/>
              </a:rPr>
              <a:t>aber auch:</a:t>
            </a:r>
          </a:p>
          <a:p>
            <a:pPr marL="271463" indent="-271463" eaLnBrk="1" hangingPunct="1">
              <a:spcBef>
                <a:spcPts val="600"/>
              </a:spcBef>
              <a:spcAft>
                <a:spcPts val="600"/>
              </a:spcAft>
              <a:buFont typeface="Arial" panose="020B0604020202020204" pitchFamily="34" charset="0"/>
              <a:buChar char="•"/>
              <a:defRPr/>
            </a:pPr>
            <a:r>
              <a:rPr lang="de-DE" sz="1400" dirty="0">
                <a:latin typeface="Century Gothic" panose="020B0502020202020204" pitchFamily="34" charset="0"/>
              </a:rPr>
              <a:t>zukunftsorientierte Finanzinformationen</a:t>
            </a:r>
          </a:p>
          <a:p>
            <a:pPr marL="271463" indent="-271463" eaLnBrk="1" hangingPunct="1">
              <a:spcBef>
                <a:spcPts val="600"/>
              </a:spcBef>
              <a:spcAft>
                <a:spcPts val="600"/>
              </a:spcAft>
              <a:buFont typeface="Arial" panose="020B0604020202020204" pitchFamily="34" charset="0"/>
              <a:buChar char="•"/>
              <a:defRPr/>
            </a:pPr>
            <a:r>
              <a:rPr lang="de-DE" sz="1400" dirty="0">
                <a:latin typeface="Century Gothic" panose="020B0502020202020204" pitchFamily="34" charset="0"/>
              </a:rPr>
              <a:t>quantitative nichtfinanzielle Angaben</a:t>
            </a:r>
          </a:p>
          <a:p>
            <a:pPr marL="271463" indent="-271463" eaLnBrk="1" hangingPunct="1">
              <a:spcBef>
                <a:spcPts val="600"/>
              </a:spcBef>
              <a:spcAft>
                <a:spcPts val="600"/>
              </a:spcAft>
              <a:buFont typeface="Arial" panose="020B0604020202020204" pitchFamily="34" charset="0"/>
              <a:buChar char="•"/>
              <a:defRPr/>
            </a:pPr>
            <a:r>
              <a:rPr lang="de-DE" sz="1400" dirty="0">
                <a:latin typeface="Century Gothic" panose="020B0502020202020204" pitchFamily="34" charset="0"/>
              </a:rPr>
              <a:t>qualitative Angaben</a:t>
            </a:r>
          </a:p>
          <a:p>
            <a:pPr eaLnBrk="1" hangingPunct="1">
              <a:spcBef>
                <a:spcPts val="600"/>
              </a:spcBef>
              <a:spcAft>
                <a:spcPts val="600"/>
              </a:spcAft>
              <a:defRPr/>
            </a:pPr>
            <a:r>
              <a:rPr lang="de-DE" sz="1400" b="1" dirty="0">
                <a:latin typeface="Century Gothic" panose="020B0502020202020204" pitchFamily="34" charset="0"/>
              </a:rPr>
              <a:t>2. Aspekt: </a:t>
            </a:r>
            <a:r>
              <a:rPr lang="de-DE" sz="1400" b="1" dirty="0">
                <a:solidFill>
                  <a:srgbClr val="FF0000"/>
                </a:solidFill>
                <a:latin typeface="Century Gothic" panose="020B0502020202020204" pitchFamily="34" charset="0"/>
              </a:rPr>
              <a:t>Herkunft der Angaben</a:t>
            </a:r>
          </a:p>
          <a:p>
            <a:pPr eaLnBrk="1" hangingPunct="1">
              <a:spcBef>
                <a:spcPts val="600"/>
              </a:spcBef>
              <a:spcAft>
                <a:spcPts val="600"/>
              </a:spcAft>
              <a:defRPr/>
            </a:pPr>
            <a:r>
              <a:rPr lang="de-DE" sz="1400" dirty="0">
                <a:latin typeface="Century Gothic" panose="020B0502020202020204" pitchFamily="34" charset="0"/>
              </a:rPr>
              <a:t>Wegen dieser </a:t>
            </a:r>
            <a:r>
              <a:rPr lang="de-DE" sz="1400" b="1" dirty="0">
                <a:solidFill>
                  <a:srgbClr val="FF0000"/>
                </a:solidFill>
                <a:latin typeface="Century Gothic" panose="020B0502020202020204" pitchFamily="34" charset="0"/>
              </a:rPr>
              <a:t>unterschiedlichen Herkunft </a:t>
            </a:r>
            <a:r>
              <a:rPr lang="de-DE" sz="1400" dirty="0">
                <a:latin typeface="Century Gothic" panose="020B0502020202020204" pitchFamily="34" charset="0"/>
              </a:rPr>
              <a:t>der Daten muss </a:t>
            </a:r>
            <a:r>
              <a:rPr lang="de-DE" sz="1400" b="1" dirty="0">
                <a:solidFill>
                  <a:srgbClr val="FF0000"/>
                </a:solidFill>
                <a:latin typeface="Century Gothic" panose="020B0502020202020204" pitchFamily="34" charset="0"/>
              </a:rPr>
              <a:t>beachtet</a:t>
            </a:r>
            <a:r>
              <a:rPr lang="de-DE" sz="1400" b="1" dirty="0">
                <a:latin typeface="Century Gothic" panose="020B0502020202020204" pitchFamily="34" charset="0"/>
              </a:rPr>
              <a:t> </a:t>
            </a:r>
            <a:r>
              <a:rPr lang="de-DE" sz="1400" dirty="0">
                <a:latin typeface="Century Gothic" panose="020B0502020202020204" pitchFamily="34" charset="0"/>
              </a:rPr>
              <a:t>werden, dass bei </a:t>
            </a:r>
            <a:r>
              <a:rPr lang="de-DE" sz="1400">
                <a:latin typeface="Century Gothic" panose="020B0502020202020204" pitchFamily="34" charset="0"/>
              </a:rPr>
              <a:t>den zusätzlichen</a:t>
            </a:r>
            <a:br>
              <a:rPr lang="de-DE" sz="1400">
                <a:latin typeface="Century Gothic" panose="020B0502020202020204" pitchFamily="34" charset="0"/>
              </a:rPr>
            </a:br>
            <a:r>
              <a:rPr lang="de-DE" sz="1400">
                <a:latin typeface="Century Gothic" panose="020B0502020202020204" pitchFamily="34" charset="0"/>
              </a:rPr>
              <a:t>Daten </a:t>
            </a:r>
            <a:r>
              <a:rPr lang="de-DE" sz="1400" dirty="0">
                <a:latin typeface="Century Gothic" panose="020B0502020202020204" pitchFamily="34" charset="0"/>
              </a:rPr>
              <a:t>die </a:t>
            </a:r>
          </a:p>
          <a:p>
            <a:pPr marL="285750" indent="-285750" eaLnBrk="1" hangingPunct="1">
              <a:spcBef>
                <a:spcPts val="600"/>
              </a:spcBef>
              <a:spcAft>
                <a:spcPts val="600"/>
              </a:spcAft>
              <a:buFont typeface="Arial" panose="020B0604020202020204" pitchFamily="34" charset="0"/>
              <a:buChar char="•"/>
              <a:defRPr/>
            </a:pPr>
            <a:r>
              <a:rPr lang="de-DE" sz="1400" dirty="0">
                <a:latin typeface="Century Gothic" panose="020B0502020202020204" pitchFamily="34" charset="0"/>
              </a:rPr>
              <a:t>Verlässlichkeit </a:t>
            </a:r>
          </a:p>
          <a:p>
            <a:pPr marL="552450" lvl="1" indent="-285750" eaLnBrk="1" hangingPunct="1">
              <a:spcBef>
                <a:spcPts val="300"/>
              </a:spcBef>
              <a:spcAft>
                <a:spcPts val="600"/>
              </a:spcAft>
              <a:buFont typeface="Symbol" panose="05050102010706020507" pitchFamily="18" charset="2"/>
              <a:buChar char="-"/>
              <a:defRPr/>
            </a:pPr>
            <a:r>
              <a:rPr lang="de-DE" sz="1400" dirty="0">
                <a:latin typeface="Century Gothic" panose="020B0502020202020204" pitchFamily="34" charset="0"/>
              </a:rPr>
              <a:t>Vollständigkeit</a:t>
            </a:r>
          </a:p>
          <a:p>
            <a:pPr marL="552450" lvl="1" indent="-285750" eaLnBrk="1" hangingPunct="1">
              <a:spcBef>
                <a:spcPts val="300"/>
              </a:spcBef>
              <a:spcAft>
                <a:spcPts val="600"/>
              </a:spcAft>
              <a:buFont typeface="Symbol" panose="05050102010706020507" pitchFamily="18" charset="2"/>
              <a:buChar char="-"/>
              <a:defRPr/>
            </a:pPr>
            <a:r>
              <a:rPr lang="de-DE" sz="1400" dirty="0">
                <a:latin typeface="Century Gothic" panose="020B0502020202020204" pitchFamily="34" charset="0"/>
              </a:rPr>
              <a:t>Richtigkeit</a:t>
            </a:r>
          </a:p>
          <a:p>
            <a:pPr marL="285750" indent="-285750" eaLnBrk="1" hangingPunct="1">
              <a:spcBef>
                <a:spcPts val="600"/>
              </a:spcBef>
              <a:spcAft>
                <a:spcPts val="600"/>
              </a:spcAft>
              <a:buFont typeface="Arial" panose="020B0604020202020204" pitchFamily="34" charset="0"/>
              <a:buChar char="•"/>
              <a:defRPr/>
            </a:pPr>
            <a:r>
              <a:rPr lang="de-DE" sz="1400" dirty="0">
                <a:latin typeface="Century Gothic" panose="020B0502020202020204" pitchFamily="34" charset="0"/>
              </a:rPr>
              <a:t>Ordnungsmäßigkeit </a:t>
            </a:r>
          </a:p>
          <a:p>
            <a:pPr marL="552450" lvl="1" indent="-285750" eaLnBrk="1" hangingPunct="1">
              <a:spcBef>
                <a:spcPts val="300"/>
              </a:spcBef>
              <a:spcAft>
                <a:spcPts val="600"/>
              </a:spcAft>
              <a:buFont typeface="Symbol" panose="05050102010706020507" pitchFamily="18" charset="2"/>
              <a:buChar char="-"/>
              <a:defRPr/>
            </a:pPr>
            <a:r>
              <a:rPr lang="de-DE" sz="1400" dirty="0">
                <a:latin typeface="Century Gothic" panose="020B0502020202020204" pitchFamily="34" charset="0"/>
              </a:rPr>
              <a:t>über Berichtsperioden hinweg konstante Ermittlung</a:t>
            </a:r>
          </a:p>
          <a:p>
            <a:pPr eaLnBrk="1" hangingPunct="1">
              <a:spcBef>
                <a:spcPts val="600"/>
              </a:spcBef>
              <a:spcAft>
                <a:spcPts val="600"/>
              </a:spcAft>
              <a:defRPr/>
            </a:pPr>
            <a:r>
              <a:rPr lang="de-DE" sz="1400" b="1" dirty="0">
                <a:solidFill>
                  <a:srgbClr val="FF0000"/>
                </a:solidFill>
                <a:latin typeface="Century Gothic" panose="020B0502020202020204" pitchFamily="34" charset="0"/>
              </a:rPr>
              <a:t>nicht so gesichert </a:t>
            </a:r>
            <a:r>
              <a:rPr lang="de-DE" sz="1400" dirty="0">
                <a:latin typeface="Century Gothic" panose="020B0502020202020204" pitchFamily="34" charset="0"/>
              </a:rPr>
              <a:t>sind, wie es bei den Daten aus der Buchhaltung zu erwarten ist.</a:t>
            </a:r>
          </a:p>
        </p:txBody>
      </p:sp>
      <p:sp>
        <p:nvSpPr>
          <p:cNvPr id="998405" name="Rectangle 2">
            <a:extLst>
              <a:ext uri="{FF2B5EF4-FFF2-40B4-BE49-F238E27FC236}">
                <a16:creationId xmlns:a16="http://schemas.microsoft.com/office/drawing/2014/main" id="{B7559C94-6F88-4C70-9EC8-A5950621BB02}"/>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b="1" dirty="0">
                <a:solidFill>
                  <a:srgbClr val="00B0F0"/>
                </a:solidFill>
                <a:latin typeface="Century Gothic" panose="020B0502020202020204" pitchFamily="34" charset="0"/>
              </a:rPr>
              <a:t>10.6. Bedeutung der Wesentlichkeit für den Lagebericht; Forts.</a:t>
            </a:r>
          </a:p>
        </p:txBody>
      </p:sp>
      <p:sp>
        <p:nvSpPr>
          <p:cNvPr id="7" name="Textfeld 1">
            <a:extLst>
              <a:ext uri="{FF2B5EF4-FFF2-40B4-BE49-F238E27FC236}">
                <a16:creationId xmlns:a16="http://schemas.microsoft.com/office/drawing/2014/main" id="{F114C3DC-46BB-455F-8461-470837B18A2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E4AF5DAE-3877-4CE4-B7BF-377D7C88B27B}"/>
              </a:ext>
            </a:extLst>
          </p:cNvPr>
          <p:cNvSpPr txBox="1"/>
          <p:nvPr/>
        </p:nvSpPr>
        <p:spPr>
          <a:xfrm>
            <a:off x="982663" y="1485106"/>
            <a:ext cx="10874375" cy="4248150"/>
          </a:xfrm>
          <a:prstGeom prst="rect">
            <a:avLst/>
          </a:prstGeom>
          <a:noFill/>
        </p:spPr>
        <p:txBody>
          <a:bodyPr tIns="144000" bIns="144000"/>
          <a:lstStyle/>
          <a:p>
            <a:pPr eaLnBrk="1" hangingPunct="1">
              <a:spcBef>
                <a:spcPts val="600"/>
              </a:spcBef>
              <a:spcAft>
                <a:spcPts val="600"/>
              </a:spcAft>
              <a:defRPr/>
            </a:pPr>
            <a:r>
              <a:rPr lang="de-DE" sz="1600" dirty="0">
                <a:latin typeface="Century Gothic" panose="020B0502020202020204" pitchFamily="34" charset="0"/>
              </a:rPr>
              <a:t>Aufgrund der unterschiedlichen Angaben gibt es für den Lagebericht </a:t>
            </a:r>
            <a:r>
              <a:rPr lang="de-DE" sz="1600" b="1" dirty="0">
                <a:solidFill>
                  <a:srgbClr val="FF0000"/>
                </a:solidFill>
                <a:latin typeface="Century Gothic" panose="020B0502020202020204" pitchFamily="34" charset="0"/>
              </a:rPr>
              <a:t>keine</a:t>
            </a:r>
            <a:r>
              <a:rPr lang="de-DE" sz="1600" dirty="0">
                <a:latin typeface="Century Gothic" panose="020B0502020202020204" pitchFamily="34" charset="0"/>
              </a:rPr>
              <a:t> </a:t>
            </a:r>
            <a:r>
              <a:rPr lang="de-DE" sz="1600">
                <a:latin typeface="Century Gothic" panose="020B0502020202020204" pitchFamily="34" charset="0"/>
              </a:rPr>
              <a:t>Wesentlichkeit als</a:t>
            </a:r>
            <a:br>
              <a:rPr lang="de-DE" sz="1600">
                <a:latin typeface="Century Gothic" panose="020B0502020202020204" pitchFamily="34" charset="0"/>
              </a:rPr>
            </a:br>
            <a:r>
              <a:rPr lang="de-DE" sz="1600">
                <a:latin typeface="Century Gothic" panose="020B0502020202020204" pitchFamily="34" charset="0"/>
              </a:rPr>
              <a:t>Ganzes</a:t>
            </a:r>
            <a:r>
              <a:rPr lang="de-DE" sz="1600" dirty="0">
                <a:latin typeface="Century Gothic" panose="020B0502020202020204" pitchFamily="34" charset="0"/>
              </a:rPr>
              <a:t>. Es gelten vielmehr die folgenden </a:t>
            </a:r>
            <a:r>
              <a:rPr lang="de-DE" sz="1600" b="1" dirty="0">
                <a:solidFill>
                  <a:srgbClr val="FF0000"/>
                </a:solidFill>
                <a:latin typeface="Century Gothic" panose="020B0502020202020204" pitchFamily="34" charset="0"/>
              </a:rPr>
              <a:t>Grundsätze</a:t>
            </a:r>
            <a:r>
              <a:rPr lang="de-DE" sz="1600" dirty="0">
                <a:latin typeface="Century Gothic" panose="020B0502020202020204" pitchFamily="34" charset="0"/>
              </a:rPr>
              <a:t>:</a:t>
            </a:r>
          </a:p>
          <a:p>
            <a:pPr marL="285750" indent="-285750" eaLnBrk="1" hangingPunct="1">
              <a:spcBef>
                <a:spcPts val="600"/>
              </a:spcBef>
              <a:spcAft>
                <a:spcPts val="600"/>
              </a:spcAft>
              <a:buFont typeface="Arial" panose="020B0604020202020204" pitchFamily="34" charset="0"/>
              <a:buChar char="•"/>
              <a:defRPr/>
            </a:pPr>
            <a:r>
              <a:rPr lang="de-DE" sz="1600" b="1" dirty="0">
                <a:solidFill>
                  <a:srgbClr val="FF0000"/>
                </a:solidFill>
                <a:latin typeface="Century Gothic" panose="020B0502020202020204" pitchFamily="34" charset="0"/>
              </a:rPr>
              <a:t>Allgemeine Grundsätze</a:t>
            </a:r>
          </a:p>
          <a:p>
            <a:pPr marL="552450" lvl="1" indent="-285750" eaLnBrk="1" hangingPunct="1">
              <a:spcBef>
                <a:spcPts val="600"/>
              </a:spcBef>
              <a:spcAft>
                <a:spcPts val="600"/>
              </a:spcAft>
              <a:buFont typeface="Symbol" panose="05050102010706020507" pitchFamily="18" charset="2"/>
              <a:buChar char="-"/>
              <a:defRPr/>
            </a:pPr>
            <a:r>
              <a:rPr lang="de-DE" sz="1600" i="1" dirty="0">
                <a:latin typeface="Century Gothic" panose="020B0502020202020204" pitchFamily="34" charset="0"/>
              </a:rPr>
              <a:t>„Wesentlich sind </a:t>
            </a:r>
            <a:r>
              <a:rPr lang="de-DE" sz="1600" b="1" i="1" dirty="0">
                <a:solidFill>
                  <a:srgbClr val="00B0F0"/>
                </a:solidFill>
                <a:latin typeface="Century Gothic" panose="020B0502020202020204" pitchFamily="34" charset="0"/>
              </a:rPr>
              <a:t>falsche </a:t>
            </a:r>
            <a:r>
              <a:rPr lang="de-DE" sz="1600" i="1" dirty="0">
                <a:latin typeface="Century Gothic" panose="020B0502020202020204" pitchFamily="34" charset="0"/>
              </a:rPr>
              <a:t>bzw. </a:t>
            </a:r>
            <a:r>
              <a:rPr lang="de-DE" sz="1600" b="1" i="1" dirty="0">
                <a:solidFill>
                  <a:srgbClr val="00B0F0"/>
                </a:solidFill>
                <a:latin typeface="Century Gothic" panose="020B0502020202020204" pitchFamily="34" charset="0"/>
              </a:rPr>
              <a:t>fehlende Angaben </a:t>
            </a:r>
            <a:r>
              <a:rPr lang="de-DE" sz="1600" i="1" dirty="0">
                <a:latin typeface="Century Gothic" panose="020B0502020202020204" pitchFamily="34" charset="0"/>
              </a:rPr>
              <a:t>im Lagebericht, wenn </a:t>
            </a:r>
            <a:r>
              <a:rPr lang="de-DE" sz="1600" i="1">
                <a:latin typeface="Century Gothic" panose="020B0502020202020204" pitchFamily="34" charset="0"/>
              </a:rPr>
              <a:t>sie üblicherweise</a:t>
            </a:r>
            <a:br>
              <a:rPr lang="de-DE" sz="1600" i="1">
                <a:latin typeface="Century Gothic" panose="020B0502020202020204" pitchFamily="34" charset="0"/>
              </a:rPr>
            </a:br>
            <a:r>
              <a:rPr lang="de-DE" sz="1600" i="1">
                <a:latin typeface="Century Gothic" panose="020B0502020202020204" pitchFamily="34" charset="0"/>
              </a:rPr>
              <a:t>einzeln </a:t>
            </a:r>
            <a:r>
              <a:rPr lang="de-DE" sz="1600" i="1" dirty="0">
                <a:latin typeface="Century Gothic" panose="020B0502020202020204" pitchFamily="34" charset="0"/>
              </a:rPr>
              <a:t>oder insgesamt eine auf Grundlage des Lageberichts </a:t>
            </a:r>
            <a:r>
              <a:rPr lang="de-DE" sz="1600" b="1" i="1" dirty="0">
                <a:solidFill>
                  <a:srgbClr val="FF0000"/>
                </a:solidFill>
                <a:latin typeface="Century Gothic" panose="020B0502020202020204" pitchFamily="34" charset="0"/>
              </a:rPr>
              <a:t>als </a:t>
            </a:r>
            <a:r>
              <a:rPr lang="de-DE" sz="1600" b="1" i="1">
                <a:solidFill>
                  <a:srgbClr val="FF0000"/>
                </a:solidFill>
                <a:latin typeface="Century Gothic" panose="020B0502020202020204" pitchFamily="34" charset="0"/>
              </a:rPr>
              <a:t>Ganzes getroffene</a:t>
            </a:r>
            <a:br>
              <a:rPr lang="de-DE" sz="1600" b="1" i="1">
                <a:solidFill>
                  <a:srgbClr val="FF0000"/>
                </a:solidFill>
                <a:latin typeface="Century Gothic" panose="020B0502020202020204" pitchFamily="34" charset="0"/>
              </a:rPr>
            </a:br>
            <a:r>
              <a:rPr lang="de-DE" sz="1600" b="1" i="1">
                <a:solidFill>
                  <a:srgbClr val="FF0000"/>
                </a:solidFill>
                <a:latin typeface="Century Gothic" panose="020B0502020202020204" pitchFamily="34" charset="0"/>
              </a:rPr>
              <a:t>Entscheidung </a:t>
            </a:r>
            <a:r>
              <a:rPr lang="de-DE" sz="1600" i="1" dirty="0">
                <a:latin typeface="Century Gothic" panose="020B0502020202020204" pitchFamily="34" charset="0"/>
              </a:rPr>
              <a:t>der Berichtsadressaten beeinflussen können.“</a:t>
            </a:r>
          </a:p>
          <a:p>
            <a:pPr marL="552450" lvl="1" indent="-285750" eaLnBrk="1" hangingPunct="1">
              <a:spcBef>
                <a:spcPts val="600"/>
              </a:spcBef>
              <a:spcAft>
                <a:spcPts val="600"/>
              </a:spcAft>
              <a:buFont typeface="Symbol" panose="05050102010706020507" pitchFamily="18" charset="2"/>
              <a:buChar char="-"/>
              <a:defRPr/>
            </a:pPr>
            <a:r>
              <a:rPr lang="de-DE" sz="1600" dirty="0">
                <a:latin typeface="Century Gothic" panose="020B0502020202020204" pitchFamily="34" charset="0"/>
              </a:rPr>
              <a:t>Das </a:t>
            </a:r>
            <a:r>
              <a:rPr lang="de-DE" sz="1600" b="1" dirty="0">
                <a:solidFill>
                  <a:srgbClr val="00B0F0"/>
                </a:solidFill>
                <a:latin typeface="Century Gothic" panose="020B0502020202020204" pitchFamily="34" charset="0"/>
              </a:rPr>
              <a:t>Weglassen</a:t>
            </a:r>
            <a:r>
              <a:rPr lang="de-DE" sz="1600" dirty="0">
                <a:solidFill>
                  <a:srgbClr val="00B0F0"/>
                </a:solidFill>
                <a:latin typeface="Century Gothic" panose="020B0502020202020204" pitchFamily="34" charset="0"/>
              </a:rPr>
              <a:t> </a:t>
            </a:r>
            <a:r>
              <a:rPr lang="de-DE" sz="1600" dirty="0">
                <a:latin typeface="Century Gothic" panose="020B0502020202020204" pitchFamily="34" charset="0"/>
              </a:rPr>
              <a:t>von </a:t>
            </a:r>
            <a:r>
              <a:rPr lang="de-DE" sz="1600" b="1" dirty="0">
                <a:solidFill>
                  <a:srgbClr val="FF0000"/>
                </a:solidFill>
                <a:latin typeface="Century Gothic" panose="020B0502020202020204" pitchFamily="34" charset="0"/>
              </a:rPr>
              <a:t>gesetzlich geforderten Angaben </a:t>
            </a:r>
            <a:r>
              <a:rPr lang="de-DE" sz="1600" dirty="0">
                <a:latin typeface="Century Gothic" panose="020B0502020202020204" pitchFamily="34" charset="0"/>
              </a:rPr>
              <a:t>ist immer als wesentlich </a:t>
            </a:r>
            <a:r>
              <a:rPr lang="de-DE" sz="1600">
                <a:latin typeface="Century Gothic" panose="020B0502020202020204" pitchFamily="34" charset="0"/>
              </a:rPr>
              <a:t>einzustufen,</a:t>
            </a:r>
            <a:br>
              <a:rPr lang="de-DE" sz="1600">
                <a:latin typeface="Century Gothic" panose="020B0502020202020204" pitchFamily="34" charset="0"/>
              </a:rPr>
            </a:br>
            <a:r>
              <a:rPr lang="de-DE" sz="1600" b="1">
                <a:solidFill>
                  <a:srgbClr val="00B0F0"/>
                </a:solidFill>
                <a:latin typeface="Century Gothic" panose="020B0502020202020204" pitchFamily="34" charset="0"/>
              </a:rPr>
              <a:t>es </a:t>
            </a:r>
            <a:r>
              <a:rPr lang="de-DE" sz="1600" b="1" dirty="0">
                <a:solidFill>
                  <a:srgbClr val="00B0F0"/>
                </a:solidFill>
                <a:latin typeface="Century Gothic" panose="020B0502020202020204" pitchFamily="34" charset="0"/>
              </a:rPr>
              <a:t>sei denn</a:t>
            </a:r>
            <a:r>
              <a:rPr lang="de-DE" sz="1600" dirty="0">
                <a:latin typeface="Century Gothic" panose="020B0502020202020204" pitchFamily="34" charset="0"/>
              </a:rPr>
              <a:t>, die Angabe ist nach Einschätzung des Abschlussprüfers für </a:t>
            </a:r>
            <a:r>
              <a:rPr lang="de-DE" sz="1600">
                <a:latin typeface="Century Gothic" panose="020B0502020202020204" pitchFamily="34" charset="0"/>
              </a:rPr>
              <a:t>die Entscheidung</a:t>
            </a:r>
            <a:br>
              <a:rPr lang="de-DE" sz="1600">
                <a:latin typeface="Century Gothic" panose="020B0502020202020204" pitchFamily="34" charset="0"/>
              </a:rPr>
            </a:br>
            <a:r>
              <a:rPr lang="de-DE" sz="1600">
                <a:latin typeface="Century Gothic" panose="020B0502020202020204" pitchFamily="34" charset="0"/>
              </a:rPr>
              <a:t>des </a:t>
            </a:r>
            <a:r>
              <a:rPr lang="de-DE" sz="1600" dirty="0">
                <a:latin typeface="Century Gothic" panose="020B0502020202020204" pitchFamily="34" charset="0"/>
              </a:rPr>
              <a:t>Adressaten </a:t>
            </a:r>
            <a:r>
              <a:rPr lang="de-DE" sz="1600" b="1" dirty="0">
                <a:solidFill>
                  <a:srgbClr val="00B0F0"/>
                </a:solidFill>
                <a:latin typeface="Century Gothic" panose="020B0502020202020204" pitchFamily="34" charset="0"/>
              </a:rPr>
              <a:t>nicht </a:t>
            </a:r>
            <a:r>
              <a:rPr lang="de-DE" sz="1600" b="1">
                <a:solidFill>
                  <a:srgbClr val="00B0F0"/>
                </a:solidFill>
                <a:latin typeface="Century Gothic" panose="020B0502020202020204" pitchFamily="34" charset="0"/>
              </a:rPr>
              <a:t>relevant</a:t>
            </a:r>
            <a:r>
              <a:rPr lang="de-DE" sz="1600">
                <a:latin typeface="Century Gothic" panose="020B0502020202020204" pitchFamily="34" charset="0"/>
              </a:rPr>
              <a:t>.</a:t>
            </a:r>
            <a:br>
              <a:rPr lang="de-DE" sz="1600">
                <a:latin typeface="Century Gothic" panose="020B0502020202020204" pitchFamily="34" charset="0"/>
              </a:rPr>
            </a:br>
            <a:br>
              <a:rPr lang="de-DE" sz="1600" dirty="0">
                <a:latin typeface="Century Gothic" panose="020B0502020202020204" pitchFamily="34" charset="0"/>
              </a:rPr>
            </a:br>
            <a:r>
              <a:rPr lang="de-DE" sz="1600" dirty="0">
                <a:latin typeface="Century Gothic" panose="020B0502020202020204" pitchFamily="34" charset="0"/>
              </a:rPr>
              <a:t>(Das kann beispielsweise hinsichtlich der Angabe zu Forschung und Entwicklung der Fall </a:t>
            </a:r>
            <a:r>
              <a:rPr lang="de-DE" sz="1600">
                <a:latin typeface="Century Gothic" panose="020B0502020202020204" pitchFamily="34" charset="0"/>
              </a:rPr>
              <a:t>sein,</a:t>
            </a:r>
            <a:br>
              <a:rPr lang="de-DE" sz="1600">
                <a:latin typeface="Century Gothic" panose="020B0502020202020204" pitchFamily="34" charset="0"/>
              </a:rPr>
            </a:br>
            <a:r>
              <a:rPr lang="de-DE" sz="1600">
                <a:latin typeface="Century Gothic" panose="020B0502020202020204" pitchFamily="34" charset="0"/>
              </a:rPr>
              <a:t>wenn </a:t>
            </a:r>
            <a:r>
              <a:rPr lang="de-DE" sz="1600" dirty="0">
                <a:latin typeface="Century Gothic" panose="020B0502020202020204" pitchFamily="34" charset="0"/>
              </a:rPr>
              <a:t>das Unternehmen hier nicht tätig ist.)</a:t>
            </a:r>
            <a:r>
              <a:rPr lang="de-DE" sz="1200" dirty="0">
                <a:latin typeface="Century Gothic" panose="020B0502020202020204" pitchFamily="34" charset="0"/>
              </a:rPr>
              <a:t> </a:t>
            </a:r>
            <a:endParaRPr lang="de-DE" sz="1200" dirty="0">
              <a:solidFill>
                <a:srgbClr val="00B0F0"/>
              </a:solidFill>
              <a:latin typeface="Century Gothic" panose="020B0502020202020204" pitchFamily="34" charset="0"/>
            </a:endParaRPr>
          </a:p>
          <a:p>
            <a:pPr eaLnBrk="1" hangingPunct="1">
              <a:spcBef>
                <a:spcPts val="600"/>
              </a:spcBef>
              <a:spcAft>
                <a:spcPts val="600"/>
              </a:spcAft>
              <a:defRPr/>
            </a:pPr>
            <a:endParaRPr lang="de-DE" sz="1600" dirty="0">
              <a:latin typeface="Century Gothic" panose="020B0502020202020204" pitchFamily="34" charset="0"/>
            </a:endParaRPr>
          </a:p>
        </p:txBody>
      </p:sp>
      <p:sp>
        <p:nvSpPr>
          <p:cNvPr id="7" name="Textfeld 1">
            <a:extLst>
              <a:ext uri="{FF2B5EF4-FFF2-40B4-BE49-F238E27FC236}">
                <a16:creationId xmlns:a16="http://schemas.microsoft.com/office/drawing/2014/main" id="{29C9F175-FFBB-4A3F-ACD6-14A4A73D6A8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8" name="Rectangle 2">
            <a:extLst>
              <a:ext uri="{FF2B5EF4-FFF2-40B4-BE49-F238E27FC236}">
                <a16:creationId xmlns:a16="http://schemas.microsoft.com/office/drawing/2014/main" id="{D4A44034-2DFC-4C56-82E4-B04F01727C3B}"/>
              </a:ext>
            </a:extLst>
          </p:cNvPr>
          <p:cNvSpPr txBox="1">
            <a:spLocks/>
          </p:cNvSpPr>
          <p:nvPr/>
        </p:nvSpPr>
        <p:spPr bwMode="auto">
          <a:xfrm>
            <a:off x="1055290" y="108892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19100">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defTabSz="419100">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defTabSz="419100"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10.6. Bedeutung der Wesentlichkeit für den Lagebericht; Forts.</a:t>
            </a:r>
          </a:p>
        </p:txBody>
      </p:sp>
    </p:spTree>
  </p:cSld>
  <p:clrMapOvr>
    <a:masterClrMapping/>
  </p:clrMapOvr>
  <p:transition spd="slow"/>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61B65A40-8657-48DD-8814-05429FD1F09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
        <p:nvSpPr>
          <p:cNvPr id="9" name="Rectangle 2">
            <a:extLst>
              <a:ext uri="{FF2B5EF4-FFF2-40B4-BE49-F238E27FC236}">
                <a16:creationId xmlns:a16="http://schemas.microsoft.com/office/drawing/2014/main" id="{614EEA5F-B7CB-471D-A940-D99D21F099E3}"/>
              </a:ext>
            </a:extLst>
          </p:cNvPr>
          <p:cNvSpPr txBox="1">
            <a:spLocks/>
          </p:cNvSpPr>
          <p:nvPr/>
        </p:nvSpPr>
        <p:spPr bwMode="auto">
          <a:xfrm>
            <a:off x="1060002" y="-11664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marL="896938" indent="-896938">
              <a:spcBef>
                <a:spcPts val="600"/>
              </a:spcBef>
              <a:spcAft>
                <a:spcPts val="1200"/>
              </a:spcAft>
              <a:tabLst>
                <a:tab pos="444500" algn="l"/>
              </a:tabLst>
            </a:pPr>
            <a:r>
              <a:rPr lang="de-DE" altLang="de-DE" sz="2800" b="1" dirty="0">
                <a:latin typeface="Century Gothic" panose="020B0502020202020204" pitchFamily="34" charset="0"/>
              </a:rPr>
              <a:t>10.7	</a:t>
            </a:r>
            <a:r>
              <a:rPr lang="de-DE" sz="2800" b="1" dirty="0">
                <a:latin typeface="Century Gothic" panose="020B0502020202020204" pitchFamily="34" charset="0"/>
              </a:rPr>
              <a:t>Zusammenfassung</a:t>
            </a:r>
          </a:p>
        </p:txBody>
      </p:sp>
    </p:spTree>
  </p:cSld>
  <p:clrMapOvr>
    <a:masterClrMapping/>
  </p:clrMapOvr>
  <p:transition spd="slow"/>
</p:sld>
</file>

<file path=ppt/slides/slide4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362" name="Rectangle 3">
            <a:extLst>
              <a:ext uri="{FF2B5EF4-FFF2-40B4-BE49-F238E27FC236}">
                <a16:creationId xmlns:a16="http://schemas.microsoft.com/office/drawing/2014/main" id="{82E11F77-92E2-4BC6-8E32-8BA9265BF29B}"/>
              </a:ext>
            </a:extLst>
          </p:cNvPr>
          <p:cNvSpPr>
            <a:spLocks noGrp="1"/>
          </p:cNvSpPr>
          <p:nvPr>
            <p:ph idx="4294967295"/>
          </p:nvPr>
        </p:nvSpPr>
        <p:spPr>
          <a:xfrm>
            <a:off x="957554" y="1477963"/>
            <a:ext cx="10791825" cy="3246437"/>
          </a:xfrm>
          <a:prstGeom prst="rect">
            <a:avLst/>
          </a:prstGeom>
        </p:spPr>
        <p:txBody>
          <a:bodyPr/>
          <a:lstStyle/>
          <a:p>
            <a:pPr defTabSz="419100" eaLnBrk="1" hangingPunct="1">
              <a:lnSpc>
                <a:spcPct val="100000"/>
              </a:lnSpc>
              <a:spcBef>
                <a:spcPts val="600"/>
              </a:spcBef>
              <a:spcAft>
                <a:spcPts val="600"/>
              </a:spcAft>
            </a:pPr>
            <a:r>
              <a:rPr lang="de-DE" altLang="de-DE" sz="1600" b="1" dirty="0">
                <a:solidFill>
                  <a:srgbClr val="00B0F0"/>
                </a:solidFill>
                <a:latin typeface="Century Gothic" panose="020B0502020202020204" pitchFamily="34" charset="0"/>
              </a:rPr>
              <a:t>Abschließende Hinweise zur Prüfung des Lageberichts</a:t>
            </a:r>
          </a:p>
          <a:p>
            <a:pPr marL="466725" lvl="1" indent="-285750" defTabSz="419100"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Sehr anspruchsvolles Prüfgebiet, das eher seltener vollständig von </a:t>
            </a:r>
            <a:r>
              <a:rPr lang="de-DE" altLang="de-DE" sz="1600">
                <a:latin typeface="Century Gothic" panose="020B0502020202020204" pitchFamily="34" charset="0"/>
              </a:rPr>
              <a:t>einem Assistenten</a:t>
            </a:r>
            <a:br>
              <a:rPr lang="de-DE" altLang="de-DE" sz="1600">
                <a:latin typeface="Century Gothic" panose="020B0502020202020204" pitchFamily="34" charset="0"/>
              </a:rPr>
            </a:br>
            <a:r>
              <a:rPr lang="de-DE" altLang="de-DE" sz="1600">
                <a:latin typeface="Century Gothic" panose="020B0502020202020204" pitchFamily="34" charset="0"/>
              </a:rPr>
              <a:t>geprüft </a:t>
            </a:r>
            <a:r>
              <a:rPr lang="de-DE" altLang="de-DE" sz="1600" dirty="0">
                <a:latin typeface="Century Gothic" panose="020B0502020202020204" pitchFamily="34" charset="0"/>
              </a:rPr>
              <a:t>werden sollte.</a:t>
            </a:r>
          </a:p>
          <a:p>
            <a:pPr marL="466725" lvl="1" indent="-285750" defTabSz="419100"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Sinnvoller ist die Beauftragung mit Teilschritten, wie zum Beispiel die </a:t>
            </a:r>
            <a:r>
              <a:rPr lang="de-DE" altLang="de-DE" sz="1600">
                <a:latin typeface="Century Gothic" panose="020B0502020202020204" pitchFamily="34" charset="0"/>
              </a:rPr>
              <a:t>Abstimmung derEinzelaufgabe </a:t>
            </a:r>
            <a:r>
              <a:rPr lang="de-DE" altLang="de-DE" sz="1600" dirty="0">
                <a:latin typeface="Century Gothic" panose="020B0502020202020204" pitchFamily="34" charset="0"/>
              </a:rPr>
              <a:t>mit geprüften Abschluss.</a:t>
            </a:r>
          </a:p>
          <a:p>
            <a:pPr marL="466725" lvl="1" indent="-285750" defTabSz="419100" eaLnBrk="1" hangingPunct="1">
              <a:lnSpc>
                <a:spcPct val="100000"/>
              </a:lnSpc>
              <a:spcBef>
                <a:spcPts val="600"/>
              </a:spcBef>
              <a:spcAft>
                <a:spcPts val="600"/>
              </a:spcAft>
              <a:buFont typeface="Arial" panose="020B0604020202020204" pitchFamily="34" charset="0"/>
              <a:buChar char="•"/>
            </a:pPr>
            <a:r>
              <a:rPr lang="de-DE" altLang="de-DE" sz="1600" dirty="0">
                <a:latin typeface="Century Gothic" panose="020B0502020202020204" pitchFamily="34" charset="0"/>
              </a:rPr>
              <a:t>Für die Prüfung künftiger Lageberichte ist IDW PS 350 n.F. (10.2021) vollumfänglich relevant.</a:t>
            </a:r>
          </a:p>
        </p:txBody>
      </p:sp>
      <p:sp>
        <p:nvSpPr>
          <p:cNvPr id="1039364" name="Rectangle 2">
            <a:extLst>
              <a:ext uri="{FF2B5EF4-FFF2-40B4-BE49-F238E27FC236}">
                <a16:creationId xmlns:a16="http://schemas.microsoft.com/office/drawing/2014/main" id="{34A8DB04-9019-4027-9D75-C0273745D38F}"/>
              </a:ext>
            </a:extLst>
          </p:cNvPr>
          <p:cNvSpPr txBox="1">
            <a:spLocks/>
          </p:cNvSpPr>
          <p:nvPr/>
        </p:nvSpPr>
        <p:spPr bwMode="auto">
          <a:xfrm>
            <a:off x="1055290" y="106226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228600">
              <a:lnSpc>
                <a:spcPct val="110000"/>
              </a:lnSpc>
              <a:spcBef>
                <a:spcPts val="800"/>
              </a:spcBef>
              <a:buFont typeface="Arial" panose="020B0604020202020204" pitchFamily="34" charset="0"/>
              <a:tabLst>
                <a:tab pos="571500" algn="l"/>
              </a:tabLst>
              <a:defRPr sz="1400">
                <a:solidFill>
                  <a:schemeClr val="tx1"/>
                </a:solidFill>
                <a:latin typeface="Verdana" panose="020B0604030504040204" pitchFamily="34" charset="0"/>
              </a:defRPr>
            </a:lvl1pPr>
            <a:lvl2pPr marL="180975" indent="-179388" defTabSz="228600">
              <a:lnSpc>
                <a:spcPct val="110000"/>
              </a:lnSpc>
              <a:spcBef>
                <a:spcPts val="800"/>
              </a:spcBef>
              <a:buFont typeface="Arial" panose="020B0604020202020204" pitchFamily="34" charset="0"/>
              <a:buChar char="»"/>
              <a:tabLst>
                <a:tab pos="571500" algn="l"/>
              </a:tabLst>
              <a:defRPr sz="1400">
                <a:solidFill>
                  <a:schemeClr val="tx1"/>
                </a:solidFill>
                <a:latin typeface="Verdana" panose="020B0604030504040204" pitchFamily="34" charset="0"/>
              </a:defRPr>
            </a:lvl2pPr>
            <a:lvl3pPr marL="541338" indent="-180975" defTabSz="228600">
              <a:lnSpc>
                <a:spcPct val="110000"/>
              </a:lnSpc>
              <a:spcBef>
                <a:spcPts val="800"/>
              </a:spcBef>
              <a:buFont typeface="Arial" panose="020B0604020202020204" pitchFamily="34" charset="0"/>
              <a:buChar char="•"/>
              <a:tabLst>
                <a:tab pos="571500" algn="l"/>
              </a:tabLst>
              <a:defRPr sz="1400">
                <a:solidFill>
                  <a:schemeClr val="tx1"/>
                </a:solidFill>
                <a:latin typeface="Verdana" panose="020B0604030504040204" pitchFamily="34" charset="0"/>
              </a:defRPr>
            </a:lvl3pPr>
            <a:lvl4pPr marL="895350" indent="-174625" defTabSz="228600">
              <a:lnSpc>
                <a:spcPct val="110000"/>
              </a:lnSpc>
              <a:spcBef>
                <a:spcPts val="800"/>
              </a:spcBef>
              <a:buFont typeface="Arial" panose="020B0604020202020204" pitchFamily="34" charset="0"/>
              <a:buChar char="»"/>
              <a:tabLst>
                <a:tab pos="571500" algn="l"/>
              </a:tabLst>
              <a:defRPr sz="1400">
                <a:solidFill>
                  <a:schemeClr val="tx1"/>
                </a:solidFill>
                <a:latin typeface="Verdana" panose="020B0604030504040204" pitchFamily="34" charset="0"/>
              </a:defRPr>
            </a:lvl4pPr>
            <a:lvl5pPr marL="1257300" indent="-180975" defTabSz="228600">
              <a:lnSpc>
                <a:spcPct val="110000"/>
              </a:lnSpc>
              <a:spcBef>
                <a:spcPts val="800"/>
              </a:spcBef>
              <a:buFont typeface="Arial" panose="020B0604020202020204" pitchFamily="34" charset="0"/>
              <a:buChar char="•"/>
              <a:tabLst>
                <a:tab pos="571500" algn="l"/>
              </a:tabLst>
              <a:defRPr sz="1400">
                <a:solidFill>
                  <a:schemeClr val="tx1"/>
                </a:solidFill>
                <a:latin typeface="Verdana" panose="020B0604030504040204" pitchFamily="34" charset="0"/>
              </a:defRPr>
            </a:lvl5pPr>
            <a:lvl6pPr marL="1714500" indent="-180975" defTabSz="228600" eaLnBrk="0" fontAlgn="base" hangingPunct="0">
              <a:lnSpc>
                <a:spcPct val="110000"/>
              </a:lnSpc>
              <a:spcBef>
                <a:spcPts val="800"/>
              </a:spcBef>
              <a:spcAft>
                <a:spcPct val="0"/>
              </a:spcAft>
              <a:buFont typeface="Arial" panose="020B0604020202020204" pitchFamily="34" charset="0"/>
              <a:buChar char="•"/>
              <a:tabLst>
                <a:tab pos="571500" algn="l"/>
              </a:tabLst>
              <a:defRPr sz="1400">
                <a:solidFill>
                  <a:schemeClr val="tx1"/>
                </a:solidFill>
                <a:latin typeface="Verdana" panose="020B0604030504040204" pitchFamily="34" charset="0"/>
              </a:defRPr>
            </a:lvl6pPr>
            <a:lvl7pPr marL="2171700" indent="-180975" defTabSz="228600" eaLnBrk="0" fontAlgn="base" hangingPunct="0">
              <a:lnSpc>
                <a:spcPct val="110000"/>
              </a:lnSpc>
              <a:spcBef>
                <a:spcPts val="800"/>
              </a:spcBef>
              <a:spcAft>
                <a:spcPct val="0"/>
              </a:spcAft>
              <a:buFont typeface="Arial" panose="020B0604020202020204" pitchFamily="34" charset="0"/>
              <a:buChar char="•"/>
              <a:tabLst>
                <a:tab pos="571500" algn="l"/>
              </a:tabLst>
              <a:defRPr sz="1400">
                <a:solidFill>
                  <a:schemeClr val="tx1"/>
                </a:solidFill>
                <a:latin typeface="Verdana" panose="020B0604030504040204" pitchFamily="34" charset="0"/>
              </a:defRPr>
            </a:lvl7pPr>
            <a:lvl8pPr marL="2628900" indent="-180975" defTabSz="228600" eaLnBrk="0" fontAlgn="base" hangingPunct="0">
              <a:lnSpc>
                <a:spcPct val="110000"/>
              </a:lnSpc>
              <a:spcBef>
                <a:spcPts val="800"/>
              </a:spcBef>
              <a:spcAft>
                <a:spcPct val="0"/>
              </a:spcAft>
              <a:buFont typeface="Arial" panose="020B0604020202020204" pitchFamily="34" charset="0"/>
              <a:buChar char="•"/>
              <a:tabLst>
                <a:tab pos="571500" algn="l"/>
              </a:tabLst>
              <a:defRPr sz="1400">
                <a:solidFill>
                  <a:schemeClr val="tx1"/>
                </a:solidFill>
                <a:latin typeface="Verdana" panose="020B0604030504040204" pitchFamily="34" charset="0"/>
              </a:defRPr>
            </a:lvl8pPr>
            <a:lvl9pPr marL="3086100" indent="-180975" defTabSz="228600" eaLnBrk="0" fontAlgn="base" hangingPunct="0">
              <a:lnSpc>
                <a:spcPct val="110000"/>
              </a:lnSpc>
              <a:spcBef>
                <a:spcPts val="800"/>
              </a:spcBef>
              <a:spcAft>
                <a:spcPct val="0"/>
              </a:spcAft>
              <a:buFont typeface="Arial" panose="020B0604020202020204" pitchFamily="34" charset="0"/>
              <a:buChar char="•"/>
              <a:tabLst>
                <a:tab pos="571500" algn="l"/>
              </a:tabLst>
              <a:defRPr sz="1400">
                <a:solidFill>
                  <a:schemeClr val="tx1"/>
                </a:solidFill>
                <a:latin typeface="Verdana" panose="020B0604030504040204" pitchFamily="34" charset="0"/>
              </a:defRPr>
            </a:lvl9pPr>
          </a:lstStyle>
          <a:p>
            <a:pPr eaLnBrk="1" hangingPunct="1">
              <a:spcBef>
                <a:spcPct val="0"/>
              </a:spcBef>
              <a:spcAft>
                <a:spcPts val="600"/>
              </a:spcAft>
            </a:pPr>
            <a:r>
              <a:rPr lang="de-DE" altLang="de-DE" sz="1600" b="1" dirty="0">
                <a:solidFill>
                  <a:srgbClr val="00B0F0"/>
                </a:solidFill>
                <a:latin typeface="Century Gothic" panose="020B0502020202020204" pitchFamily="34" charset="0"/>
              </a:rPr>
              <a:t>10.7 Zusammenfassung</a:t>
            </a:r>
          </a:p>
        </p:txBody>
      </p:sp>
      <p:sp>
        <p:nvSpPr>
          <p:cNvPr id="7" name="Textfeld 1">
            <a:extLst>
              <a:ext uri="{FF2B5EF4-FFF2-40B4-BE49-F238E27FC236}">
                <a16:creationId xmlns:a16="http://schemas.microsoft.com/office/drawing/2014/main" id="{0BB4F287-CA2E-4DA6-B79B-1AE0E37C4BD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2F70171-31EA-4C48-8CA3-576819657196}"/>
              </a:ext>
            </a:extLst>
          </p:cNvPr>
          <p:cNvSpPr txBox="1">
            <a:spLocks/>
          </p:cNvSpPr>
          <p:nvPr/>
        </p:nvSpPr>
        <p:spPr>
          <a:xfrm>
            <a:off x="334963" y="2636912"/>
            <a:ext cx="11522075" cy="936625"/>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3:</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Prüfung der Vorräte</a:t>
            </a:r>
            <a:br>
              <a:rPr lang="de-DE" altLang="de-DE" sz="2800" b="1" kern="0" dirty="0">
                <a:solidFill>
                  <a:prstClr val="black"/>
                </a:solidFill>
                <a:latin typeface="Century Gothic" pitchFamily="34" charset="0"/>
              </a:rPr>
            </a:br>
            <a:br>
              <a:rPr lang="de-DE" altLang="de-DE" sz="2800" b="1" kern="0" dirty="0">
                <a:solidFill>
                  <a:prstClr val="black"/>
                </a:solidFill>
                <a:latin typeface="Century Gothic" pitchFamily="34" charset="0"/>
              </a:rPr>
            </a:br>
            <a:endParaRPr lang="de-DE" altLang="de-DE" sz="2800" b="1" kern="0" dirty="0">
              <a:solidFill>
                <a:prstClr val="black"/>
              </a:solidFill>
              <a:latin typeface="Century Gothic" pitchFamily="34" charset="0"/>
            </a:endParaRPr>
          </a:p>
        </p:txBody>
      </p:sp>
      <p:sp>
        <p:nvSpPr>
          <p:cNvPr id="7" name="Rectangle 2">
            <a:extLst>
              <a:ext uri="{FF2B5EF4-FFF2-40B4-BE49-F238E27FC236}">
                <a16:creationId xmlns:a16="http://schemas.microsoft.com/office/drawing/2014/main" id="{F60B2815-C6C7-4565-8FC0-74A3516CEA66}"/>
              </a:ext>
            </a:extLst>
          </p:cNvPr>
          <p:cNvSpPr txBox="1">
            <a:spLocks/>
          </p:cNvSpPr>
          <p:nvPr/>
        </p:nvSpPr>
        <p:spPr bwMode="auto">
          <a:xfrm>
            <a:off x="334565" y="3835881"/>
            <a:ext cx="11522075" cy="103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indent="-285750" algn="ctr">
              <a:buClr>
                <a:schemeClr val="tx1"/>
              </a:buClr>
              <a:buFont typeface="Wingdings" panose="05000000000000000000" pitchFamily="2" charset="2"/>
              <a:buChar char="Ø"/>
              <a:tabLst>
                <a:tab pos="4214813" algn="l"/>
              </a:tabLst>
            </a:pPr>
            <a:r>
              <a:rPr lang="de-DE" altLang="de-DE" sz="1800" b="1" kern="0" dirty="0">
                <a:solidFill>
                  <a:srgbClr val="00B0F0"/>
                </a:solidFill>
                <a:latin typeface="Century Gothic" panose="020B0502020202020204" pitchFamily="34" charset="0"/>
              </a:rPr>
              <a:t>ISA [DE] 530</a:t>
            </a:r>
            <a:r>
              <a:rPr lang="de-DE" altLang="de-DE" sz="1800" b="1" kern="0" dirty="0">
                <a:latin typeface="Century Gothic" panose="020B0502020202020204" pitchFamily="34" charset="0"/>
              </a:rPr>
              <a:t>: Stichprobenprüfungen</a:t>
            </a:r>
          </a:p>
        </p:txBody>
      </p:sp>
    </p:spTree>
    <p:extLst>
      <p:ext uri="{BB962C8B-B14F-4D97-AF65-F5344CB8AC3E}">
        <p14:creationId xmlns:p14="http://schemas.microsoft.com/office/powerpoint/2010/main" val="250198418"/>
      </p:ext>
    </p:extLst>
  </p:cSld>
  <p:clrMapOvr>
    <a:masterClrMapping/>
  </p:clrMapOvr>
  <p:transition spd="slow"/>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FE8B757D-7D66-4B4C-ABF5-2EE1D46F1656}"/>
              </a:ext>
            </a:extLst>
          </p:cNvPr>
          <p:cNvSpPr>
            <a:spLocks/>
          </p:cNvSpPr>
          <p:nvPr/>
        </p:nvSpPr>
        <p:spPr bwMode="auto">
          <a:xfrm>
            <a:off x="1046814" y="1404059"/>
            <a:ext cx="1057540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110000"/>
              </a:lnSpc>
              <a:spcBef>
                <a:spcPts val="800"/>
              </a:spcBef>
              <a:buFont typeface="Arial" pitchFamily="34" charset="0"/>
              <a:defRPr sz="1400">
                <a:solidFill>
                  <a:schemeClr val="tx1"/>
                </a:solidFill>
                <a:latin typeface="Verdana" pitchFamily="34" charset="0"/>
              </a:defRPr>
            </a:lvl1pPr>
            <a:lvl2pPr marL="982663" indent="-266700" eaLnBrk="0" hangingPunct="0">
              <a:lnSpc>
                <a:spcPct val="110000"/>
              </a:lnSpc>
              <a:spcBef>
                <a:spcPts val="800"/>
              </a:spcBef>
              <a:buFont typeface="Arial" pitchFamily="34" charset="0"/>
              <a:buChar char="»"/>
              <a:defRPr sz="1400">
                <a:solidFill>
                  <a:schemeClr val="tx1"/>
                </a:solidFill>
                <a:latin typeface="Verdana" pitchFamily="34" charset="0"/>
              </a:defRPr>
            </a:lvl2pPr>
            <a:lvl3pPr marL="1428750" indent="-266700" eaLnBrk="0" hangingPunct="0">
              <a:lnSpc>
                <a:spcPct val="110000"/>
              </a:lnSpc>
              <a:spcBef>
                <a:spcPts val="800"/>
              </a:spcBef>
              <a:buFont typeface="Arial" pitchFamily="34" charset="0"/>
              <a:buChar char="•"/>
              <a:defRPr sz="1400">
                <a:solidFill>
                  <a:schemeClr val="tx1"/>
                </a:solidFill>
                <a:latin typeface="Verdana" pitchFamily="34" charset="0"/>
              </a:defRPr>
            </a:lvl3pPr>
            <a:lvl4pPr marL="1874838" indent="-266700" eaLnBrk="0" hangingPunct="0">
              <a:lnSpc>
                <a:spcPct val="110000"/>
              </a:lnSpc>
              <a:spcBef>
                <a:spcPts val="800"/>
              </a:spcBef>
              <a:buFont typeface="Arial" pitchFamily="34" charset="0"/>
              <a:buChar char="»"/>
              <a:defRPr sz="1400">
                <a:solidFill>
                  <a:schemeClr val="tx1"/>
                </a:solidFill>
                <a:latin typeface="Verdana" pitchFamily="34" charset="0"/>
              </a:defRPr>
            </a:lvl4pPr>
            <a:lvl5pPr marL="2320925" indent="-266700" eaLnBrk="0" hangingPunct="0">
              <a:lnSpc>
                <a:spcPct val="110000"/>
              </a:lnSpc>
              <a:spcBef>
                <a:spcPts val="800"/>
              </a:spcBef>
              <a:buFont typeface="Arial" pitchFamily="34" charset="0"/>
              <a:buChar char="•"/>
              <a:defRPr sz="1400">
                <a:solidFill>
                  <a:schemeClr val="tx1"/>
                </a:solidFill>
                <a:latin typeface="Verdana" pitchFamily="34" charset="0"/>
              </a:defRPr>
            </a:lvl5pPr>
            <a:lvl6pPr marL="27781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6pPr>
            <a:lvl7pPr marL="32353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7pPr>
            <a:lvl8pPr marL="36925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8pPr>
            <a:lvl9pPr marL="4149725" indent="-266700" eaLnBrk="0" fontAlgn="base" hangingPunct="0">
              <a:lnSpc>
                <a:spcPct val="110000"/>
              </a:lnSpc>
              <a:spcBef>
                <a:spcPts val="800"/>
              </a:spcBef>
              <a:spcAft>
                <a:spcPct val="0"/>
              </a:spcAft>
              <a:buFont typeface="Arial" pitchFamily="34" charset="0"/>
              <a:buChar char="•"/>
              <a:defRPr sz="1400">
                <a:solidFill>
                  <a:schemeClr val="tx1"/>
                </a:solidFill>
                <a:latin typeface="Verdana" pitchFamily="34" charset="0"/>
              </a:defRPr>
            </a:lvl9pPr>
          </a:lstStyle>
          <a:p>
            <a:pPr marL="342900" indent="-342900">
              <a:lnSpc>
                <a:spcPct val="100000"/>
              </a:lnSpc>
              <a:spcBef>
                <a:spcPts val="600"/>
              </a:spcBef>
              <a:spcAft>
                <a:spcPts val="600"/>
              </a:spcAft>
              <a:defRPr/>
            </a:pPr>
            <a:r>
              <a:rPr lang="de-DE" altLang="de-DE" sz="1600" b="1" dirty="0">
                <a:solidFill>
                  <a:srgbClr val="00B0F0"/>
                </a:solidFill>
                <a:latin typeface="Century Gothic" pitchFamily="34" charset="0"/>
              </a:rPr>
              <a:t>Praxishilfen zu diesem Themenbereich</a:t>
            </a:r>
          </a:p>
          <a:p>
            <a:pPr marL="285750" indent="-285750">
              <a:lnSpc>
                <a:spcPct val="100000"/>
              </a:lnSpc>
              <a:spcBef>
                <a:spcPts val="600"/>
              </a:spcBef>
              <a:spcAft>
                <a:spcPts val="600"/>
              </a:spcAft>
              <a:buFont typeface="Arial" pitchFamily="34" charset="0"/>
              <a:buChar char="•"/>
              <a:tabLst>
                <a:tab pos="447675" algn="l"/>
                <a:tab pos="1884363" algn="l"/>
              </a:tabLst>
              <a:defRPr/>
            </a:pPr>
            <a:r>
              <a:rPr lang="de-DE" altLang="de-DE" sz="1600" b="1" dirty="0">
                <a:latin typeface="Century Gothic" pitchFamily="34" charset="0"/>
              </a:rPr>
              <a:t>Praxishilfe 10/1:	</a:t>
            </a:r>
            <a:r>
              <a:rPr lang="de-DE" altLang="de-DE" sz="1600" dirty="0">
                <a:latin typeface="Century Gothic" pitchFamily="34" charset="0"/>
              </a:rPr>
              <a:t>„Übersicht Themenschwerpunkte Abschlussdurchsicht durch die WPK im</a:t>
            </a:r>
            <a:br>
              <a:rPr lang="de-DE" altLang="de-DE" sz="1600" dirty="0">
                <a:latin typeface="Century Gothic" pitchFamily="34" charset="0"/>
              </a:rPr>
            </a:br>
            <a:r>
              <a:rPr lang="de-DE" altLang="de-DE" sz="1600" dirty="0">
                <a:latin typeface="Century Gothic" pitchFamily="34" charset="0"/>
              </a:rPr>
              <a:t>		Dreijahresvergleich (2023 – 2025)“</a:t>
            </a:r>
          </a:p>
          <a:p>
            <a:pPr marL="285750" indent="-285750">
              <a:lnSpc>
                <a:spcPct val="100000"/>
              </a:lnSpc>
              <a:spcBef>
                <a:spcPts val="600"/>
              </a:spcBef>
              <a:spcAft>
                <a:spcPts val="600"/>
              </a:spcAft>
              <a:buFont typeface="Arial" pitchFamily="34" charset="0"/>
              <a:buChar char="•"/>
              <a:tabLst>
                <a:tab pos="447675" algn="l"/>
                <a:tab pos="1884363" algn="l"/>
              </a:tabLst>
              <a:defRPr/>
            </a:pPr>
            <a:r>
              <a:rPr lang="de-DE" altLang="de-DE" sz="1600" b="1" dirty="0">
                <a:latin typeface="Century Gothic" pitchFamily="34" charset="0"/>
              </a:rPr>
              <a:t>Praxishilfe 10/2:	</a:t>
            </a:r>
            <a:r>
              <a:rPr lang="de-DE" altLang="de-DE" sz="1600" dirty="0">
                <a:latin typeface="Century Gothic" pitchFamily="34" charset="0"/>
              </a:rPr>
              <a:t>„Dreiteilung des Lageberichts: Wesentliche Aspekte bei der Prüfung</a:t>
            </a:r>
            <a:br>
              <a:rPr lang="de-DE" altLang="de-DE" sz="1600" dirty="0">
                <a:latin typeface="Century Gothic" pitchFamily="34" charset="0"/>
              </a:rPr>
            </a:br>
            <a:r>
              <a:rPr lang="de-DE" altLang="de-DE" sz="1600" dirty="0">
                <a:latin typeface="Century Gothic" pitchFamily="34" charset="0"/>
              </a:rPr>
              <a:t>		einzelner Berichtsteile“ </a:t>
            </a:r>
          </a:p>
          <a:p>
            <a:pPr marL="285750" indent="-285750">
              <a:lnSpc>
                <a:spcPct val="100000"/>
              </a:lnSpc>
              <a:spcBef>
                <a:spcPts val="600"/>
              </a:spcBef>
              <a:spcAft>
                <a:spcPts val="600"/>
              </a:spcAft>
              <a:buFont typeface="Arial" pitchFamily="34" charset="0"/>
              <a:buChar char="•"/>
              <a:tabLst>
                <a:tab pos="447675" algn="l"/>
                <a:tab pos="1884363" algn="l"/>
              </a:tabLst>
              <a:defRPr/>
            </a:pPr>
            <a:r>
              <a:rPr lang="de-DE" altLang="de-DE" sz="1600" b="1" dirty="0">
                <a:latin typeface="Century Gothic" pitchFamily="34" charset="0"/>
              </a:rPr>
              <a:t>Praxishilfe 10/3:	</a:t>
            </a:r>
            <a:r>
              <a:rPr lang="de-DE" altLang="de-DE" sz="1600" dirty="0">
                <a:latin typeface="Century Gothic" pitchFamily="34" charset="0"/>
              </a:rPr>
              <a:t>„Überblick: Die Prüfung des Lageberichts nach IDW PS 350 n.F. – ‚</a:t>
            </a:r>
            <a:r>
              <a:rPr lang="de-DE" altLang="de-DE" sz="1600" dirty="0" err="1">
                <a:latin typeface="Century Gothic" pitchFamily="34" charset="0"/>
              </a:rPr>
              <a:t>one</a:t>
            </a:r>
            <a:r>
              <a:rPr lang="de-DE" altLang="de-DE" sz="1600" dirty="0">
                <a:latin typeface="Century Gothic" pitchFamily="34" charset="0"/>
              </a:rPr>
              <a:t> </a:t>
            </a:r>
            <a:r>
              <a:rPr lang="de-DE" altLang="de-DE" sz="1600" dirty="0" err="1">
                <a:latin typeface="Century Gothic" pitchFamily="34" charset="0"/>
              </a:rPr>
              <a:t>pager</a:t>
            </a:r>
            <a:r>
              <a:rPr lang="de-DE" altLang="de-DE" sz="1600" dirty="0">
                <a:latin typeface="Century Gothic" pitchFamily="34" charset="0"/>
              </a:rPr>
              <a:t>‘“ </a:t>
            </a:r>
          </a:p>
          <a:p>
            <a:pPr marL="285750" indent="-285750">
              <a:lnSpc>
                <a:spcPct val="100000"/>
              </a:lnSpc>
              <a:spcBef>
                <a:spcPts val="600"/>
              </a:spcBef>
              <a:spcAft>
                <a:spcPts val="600"/>
              </a:spcAft>
              <a:buFont typeface="Arial" pitchFamily="34" charset="0"/>
              <a:buChar char="•"/>
              <a:tabLst>
                <a:tab pos="447675" algn="l"/>
                <a:tab pos="1884363" algn="l"/>
              </a:tabLst>
              <a:defRPr/>
            </a:pPr>
            <a:r>
              <a:rPr lang="de-DE" altLang="de-DE" sz="1600" b="1" dirty="0">
                <a:latin typeface="Century Gothic" pitchFamily="34" charset="0"/>
              </a:rPr>
              <a:t>Praxishilfe 10/4:	</a:t>
            </a:r>
            <a:r>
              <a:rPr lang="de-DE" altLang="de-DE" sz="1600" dirty="0">
                <a:latin typeface="Century Gothic" pitchFamily="34" charset="0"/>
              </a:rPr>
              <a:t>„Praxisfall zur Prüfung des Lageberichts (IDW PS 350 n.F.)“</a:t>
            </a:r>
          </a:p>
          <a:p>
            <a:pPr marL="285750" indent="-285750">
              <a:lnSpc>
                <a:spcPct val="100000"/>
              </a:lnSpc>
              <a:spcBef>
                <a:spcPts val="600"/>
              </a:spcBef>
              <a:spcAft>
                <a:spcPts val="600"/>
              </a:spcAft>
              <a:buFont typeface="Arial" pitchFamily="34" charset="0"/>
              <a:buChar char="•"/>
              <a:tabLst>
                <a:tab pos="447675" algn="l"/>
                <a:tab pos="1884363" algn="l"/>
              </a:tabLst>
              <a:defRPr/>
            </a:pPr>
            <a:r>
              <a:rPr lang="de-DE" altLang="de-DE" sz="1600" b="1" dirty="0">
                <a:latin typeface="Century Gothic" pitchFamily="34" charset="0"/>
              </a:rPr>
              <a:t>Praxishilfe 10/5:	</a:t>
            </a:r>
            <a:r>
              <a:rPr lang="de-DE" altLang="de-DE" sz="1600" dirty="0">
                <a:latin typeface="Century Gothic" pitchFamily="34" charset="0"/>
              </a:rPr>
              <a:t>„Lösungshinweise zu Praxisfall zur Prüfung des Lageberichts (IDW PS 350 n.F.)“</a:t>
            </a:r>
          </a:p>
          <a:p>
            <a:pPr marL="285750" indent="-285750">
              <a:lnSpc>
                <a:spcPct val="100000"/>
              </a:lnSpc>
              <a:spcBef>
                <a:spcPts val="600"/>
              </a:spcBef>
              <a:spcAft>
                <a:spcPts val="600"/>
              </a:spcAft>
              <a:buFont typeface="Arial" pitchFamily="34" charset="0"/>
              <a:buChar char="•"/>
              <a:tabLst>
                <a:tab pos="447675" algn="l"/>
                <a:tab pos="2755900" algn="l"/>
              </a:tabLst>
              <a:defRPr/>
            </a:pPr>
            <a:endParaRPr lang="de-DE" altLang="de-DE" sz="400" dirty="0">
              <a:latin typeface="Century Gothic" pitchFamily="34" charset="0"/>
            </a:endParaRPr>
          </a:p>
          <a:p>
            <a:pPr marL="342900" indent="-342900">
              <a:lnSpc>
                <a:spcPct val="100000"/>
              </a:lnSpc>
              <a:spcBef>
                <a:spcPts val="600"/>
              </a:spcBef>
              <a:spcAft>
                <a:spcPts val="600"/>
              </a:spcAft>
              <a:defRPr/>
            </a:pPr>
            <a:r>
              <a:rPr lang="de-DE" altLang="de-DE" sz="1600" b="1" dirty="0">
                <a:solidFill>
                  <a:srgbClr val="00B0F0"/>
                </a:solidFill>
                <a:latin typeface="Century Gothic" pitchFamily="34" charset="0"/>
              </a:rPr>
              <a:t>Fachliche Beiträge zu diesem Themenbereich</a:t>
            </a:r>
          </a:p>
          <a:p>
            <a:pPr marL="285750" indent="-285750">
              <a:lnSpc>
                <a:spcPct val="100000"/>
              </a:lnSpc>
              <a:spcBef>
                <a:spcPts val="600"/>
              </a:spcBef>
              <a:spcAft>
                <a:spcPts val="600"/>
              </a:spcAft>
              <a:buFont typeface="Arial" pitchFamily="34" charset="0"/>
              <a:buChar char="•"/>
              <a:tabLst>
                <a:tab pos="447675" algn="l"/>
                <a:tab pos="2755900" algn="l"/>
                <a:tab pos="2873375" algn="l"/>
              </a:tabLst>
              <a:defRPr/>
            </a:pPr>
            <a:r>
              <a:rPr lang="de-DE" altLang="de-DE" sz="1600" b="1" dirty="0">
                <a:latin typeface="Century Gothic" pitchFamily="34" charset="0"/>
              </a:rPr>
              <a:t>Fachlicher Beitrag 10:	</a:t>
            </a:r>
            <a:r>
              <a:rPr lang="de-DE" altLang="de-DE" sz="1600" dirty="0">
                <a:latin typeface="Century Gothic" pitchFamily="34" charset="0"/>
              </a:rPr>
              <a:t>„Formfreie Planung der Lageberichtsprüfung“</a:t>
            </a:r>
          </a:p>
        </p:txBody>
      </p:sp>
      <p:sp>
        <p:nvSpPr>
          <p:cNvPr id="905222" name="Rectangle 2">
            <a:extLst>
              <a:ext uri="{FF2B5EF4-FFF2-40B4-BE49-F238E27FC236}">
                <a16:creationId xmlns:a16="http://schemas.microsoft.com/office/drawing/2014/main" id="{1FFE4B12-FDE8-46A5-87BE-7A922C25C9B8}"/>
              </a:ext>
            </a:extLst>
          </p:cNvPr>
          <p:cNvSpPr txBox="1">
            <a:spLocks/>
          </p:cNvSpPr>
          <p:nvPr/>
        </p:nvSpPr>
        <p:spPr bwMode="auto">
          <a:xfrm>
            <a:off x="1056661" y="1016918"/>
            <a:ext cx="8847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a:solidFill>
                  <a:srgbClr val="000000"/>
                </a:solidFill>
                <a:latin typeface="Century Gothic" panose="020B0502020202020204" pitchFamily="34" charset="0"/>
              </a:rPr>
              <a:t>Anlagen </a:t>
            </a:r>
            <a:r>
              <a:rPr lang="de-DE" altLang="de-DE" sz="1800" b="1">
                <a:solidFill>
                  <a:srgbClr val="000000"/>
                </a:solidFill>
                <a:latin typeface="Century Gothic" panose="020B0502020202020204" pitchFamily="34" charset="0"/>
              </a:rPr>
              <a:t>zum</a:t>
            </a:r>
            <a:r>
              <a:rPr lang="de-DE" altLang="de-DE" sz="1600" b="1">
                <a:solidFill>
                  <a:srgbClr val="000000"/>
                </a:solidFill>
                <a:latin typeface="Century Gothic" panose="020B0502020202020204" pitchFamily="34" charset="0"/>
              </a:rPr>
              <a:t> Themenbereich</a:t>
            </a:r>
            <a:endParaRPr lang="de-DE" altLang="de-DE" sz="2000" b="1">
              <a:solidFill>
                <a:srgbClr val="000000"/>
              </a:solidFill>
              <a:latin typeface="Century Gothic" panose="020B0502020202020204" pitchFamily="34" charset="0"/>
            </a:endParaRPr>
          </a:p>
        </p:txBody>
      </p:sp>
      <p:sp>
        <p:nvSpPr>
          <p:cNvPr id="9" name="Textfeld 1">
            <a:extLst>
              <a:ext uri="{FF2B5EF4-FFF2-40B4-BE49-F238E27FC236}">
                <a16:creationId xmlns:a16="http://schemas.microsoft.com/office/drawing/2014/main" id="{523D7D5D-A3CE-42F9-8142-5D4DB48342B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extLst>
      <p:ext uri="{BB962C8B-B14F-4D97-AF65-F5344CB8AC3E}">
        <p14:creationId xmlns:p14="http://schemas.microsoft.com/office/powerpoint/2010/main" val="3122446217"/>
      </p:ext>
    </p:extLst>
  </p:cSld>
  <p:clrMapOvr>
    <a:masterClrMapping/>
  </p:clrMapOvr>
  <p:transition spd="slow"/>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6" name="Textfeld 1">
            <a:extLst>
              <a:ext uri="{FF2B5EF4-FFF2-40B4-BE49-F238E27FC236}">
                <a16:creationId xmlns:a16="http://schemas.microsoft.com/office/drawing/2014/main" id="{4570801A-D743-481C-BC56-F03806E1A11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extLst>
      <p:ext uri="{BB962C8B-B14F-4D97-AF65-F5344CB8AC3E}">
        <p14:creationId xmlns:p14="http://schemas.microsoft.com/office/powerpoint/2010/main" val="1112148922"/>
      </p:ext>
    </p:extLst>
  </p:cSld>
  <p:clrMapOvr>
    <a:masterClrMapping/>
  </p:clrMapOvr>
  <p:transition spd="slow"/>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755373"/>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79509"/>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6" name="Textfeld 1">
            <a:extLst>
              <a:ext uri="{FF2B5EF4-FFF2-40B4-BE49-F238E27FC236}">
                <a16:creationId xmlns:a16="http://schemas.microsoft.com/office/drawing/2014/main" id="{90A12FE9-7B9E-41FA-B906-D282ED9623B6}"/>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10: Prüfung des Lageberichts (</a:t>
            </a:r>
            <a:r>
              <a:rPr lang="de-DE" altLang="de-DE" sz="1600" b="1" dirty="0">
                <a:latin typeface="Century Gothic" panose="020B0502020202020204" pitchFamily="34" charset="0"/>
              </a:rPr>
              <a:t>IDW PS 350 n.F. (10.2021)</a:t>
            </a:r>
            <a:r>
              <a:rPr lang="de-DE" altLang="de-DE" sz="1600" b="1" dirty="0">
                <a:solidFill>
                  <a:srgbClr val="000000"/>
                </a:solidFill>
                <a:latin typeface="Century Gothic" panose="020B0502020202020204" pitchFamily="34" charset="0"/>
              </a:rPr>
              <a:t>)</a:t>
            </a:r>
          </a:p>
        </p:txBody>
      </p:sp>
    </p:spTree>
    <p:extLst>
      <p:ext uri="{BB962C8B-B14F-4D97-AF65-F5344CB8AC3E}">
        <p14:creationId xmlns:p14="http://schemas.microsoft.com/office/powerpoint/2010/main" val="12750652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6">
            <a:extLst>
              <a:ext uri="{FF2B5EF4-FFF2-40B4-BE49-F238E27FC236}">
                <a16:creationId xmlns:a16="http://schemas.microsoft.com/office/drawing/2014/main" id="{2AC781BF-B3DE-4AA2-82A2-0CF35671F291}"/>
              </a:ext>
            </a:extLst>
          </p:cNvPr>
          <p:cNvSpPr>
            <a:spLocks noGrp="1" noChangeArrowheads="1"/>
          </p:cNvSpPr>
          <p:nvPr>
            <p:ph type="title" idx="4294967295"/>
          </p:nvPr>
        </p:nvSpPr>
        <p:spPr>
          <a:xfrm>
            <a:off x="920352" y="620688"/>
            <a:ext cx="9880997" cy="323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8163" indent="-493713" eaLnBrk="1" hangingPunct="1"/>
            <a:r>
              <a:rPr lang="de-DE" altLang="de-DE" sz="1600" b="1" dirty="0">
                <a:solidFill>
                  <a:srgbClr val="00B0F0"/>
                </a:solidFill>
                <a:latin typeface="Century Gothic" panose="020B0502020202020204" pitchFamily="34" charset="0"/>
              </a:rPr>
              <a:t>1.1 Erstprüfungen: Gezeichnetes Kapital / Kapitalanteile</a:t>
            </a:r>
          </a:p>
        </p:txBody>
      </p:sp>
      <p:sp>
        <p:nvSpPr>
          <p:cNvPr id="21507" name="Rectangle 7">
            <a:extLst>
              <a:ext uri="{FF2B5EF4-FFF2-40B4-BE49-F238E27FC236}">
                <a16:creationId xmlns:a16="http://schemas.microsoft.com/office/drawing/2014/main" id="{0B4AA216-EA06-4DD3-BCA9-DD09A0168794}"/>
              </a:ext>
            </a:extLst>
          </p:cNvPr>
          <p:cNvSpPr>
            <a:spLocks noGrp="1" noChangeArrowheads="1"/>
          </p:cNvSpPr>
          <p:nvPr>
            <p:ph type="body" idx="4294967295"/>
          </p:nvPr>
        </p:nvSpPr>
        <p:spPr>
          <a:xfrm>
            <a:off x="792761" y="1270339"/>
            <a:ext cx="10936287" cy="4895850"/>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Die Prüfung des </a:t>
            </a:r>
            <a:r>
              <a:rPr lang="de-DE" altLang="de-DE" sz="1600" b="1" dirty="0">
                <a:latin typeface="Century Gothic" pitchFamily="34" charset="0"/>
              </a:rPr>
              <a:t>gezeichneten Kapitals</a:t>
            </a:r>
            <a:r>
              <a:rPr lang="de-DE" altLang="de-DE" sz="1600" dirty="0">
                <a:latin typeface="Century Gothic" pitchFamily="34" charset="0"/>
              </a:rPr>
              <a:t>, d. h.</a:t>
            </a:r>
          </a:p>
          <a:p>
            <a:pPr marL="466725" lvl="1" indent="-285750">
              <a:lnSpc>
                <a:spcPct val="100000"/>
              </a:lnSpc>
              <a:spcBef>
                <a:spcPts val="600"/>
              </a:spcBef>
              <a:spcAft>
                <a:spcPts val="0"/>
              </a:spcAft>
              <a:buFont typeface="Wingdings" panose="05000000000000000000" pitchFamily="2" charset="2"/>
              <a:buChar char="Ø"/>
              <a:defRPr/>
            </a:pPr>
            <a:r>
              <a:rPr lang="de-DE" altLang="de-DE" sz="1600" dirty="0">
                <a:latin typeface="Century Gothic" pitchFamily="34" charset="0"/>
              </a:rPr>
              <a:t>des </a:t>
            </a:r>
            <a:r>
              <a:rPr lang="de-DE" altLang="de-DE" sz="1600" b="1" dirty="0">
                <a:latin typeface="Century Gothic" pitchFamily="34" charset="0"/>
              </a:rPr>
              <a:t>Grundkapital </a:t>
            </a:r>
            <a:r>
              <a:rPr lang="de-DE" altLang="de-DE" sz="1600" dirty="0">
                <a:latin typeface="Century Gothic" pitchFamily="34" charset="0"/>
              </a:rPr>
              <a:t>bei der AG</a:t>
            </a:r>
          </a:p>
          <a:p>
            <a:pPr marL="466725" lvl="1" indent="-285750">
              <a:lnSpc>
                <a:spcPct val="100000"/>
              </a:lnSpc>
              <a:spcBef>
                <a:spcPts val="600"/>
              </a:spcBef>
              <a:spcAft>
                <a:spcPts val="0"/>
              </a:spcAft>
              <a:buFont typeface="Wingdings" panose="05000000000000000000" pitchFamily="2" charset="2"/>
              <a:buChar char="Ø"/>
              <a:defRPr/>
            </a:pPr>
            <a:r>
              <a:rPr lang="de-DE" altLang="de-DE" sz="1600" dirty="0">
                <a:latin typeface="Century Gothic" pitchFamily="34" charset="0"/>
              </a:rPr>
              <a:t>des </a:t>
            </a:r>
            <a:r>
              <a:rPr lang="de-DE" altLang="de-DE" sz="1600" b="1" dirty="0">
                <a:latin typeface="Century Gothic" pitchFamily="34" charset="0"/>
              </a:rPr>
              <a:t>Stammkapital </a:t>
            </a:r>
            <a:r>
              <a:rPr lang="de-DE" altLang="de-DE" sz="1600" dirty="0">
                <a:latin typeface="Century Gothic" pitchFamily="34" charset="0"/>
              </a:rPr>
              <a:t>bei der GmbH</a:t>
            </a:r>
          </a:p>
          <a:p>
            <a:pPr marL="466725" lvl="1" indent="-285750">
              <a:lnSpc>
                <a:spcPct val="100000"/>
              </a:lnSpc>
              <a:spcBef>
                <a:spcPts val="600"/>
              </a:spcBef>
              <a:spcAft>
                <a:spcPts val="0"/>
              </a:spcAft>
              <a:buFont typeface="Wingdings" panose="05000000000000000000" pitchFamily="2" charset="2"/>
              <a:buChar char="Ø"/>
              <a:defRPr/>
            </a:pPr>
            <a:r>
              <a:rPr lang="de-DE" altLang="de-DE" sz="1600" dirty="0">
                <a:latin typeface="Century Gothic" pitchFamily="34" charset="0"/>
              </a:rPr>
              <a:t>der </a:t>
            </a:r>
            <a:r>
              <a:rPr lang="de-DE" altLang="de-DE" sz="1600" b="1" dirty="0">
                <a:latin typeface="Century Gothic" pitchFamily="34" charset="0"/>
              </a:rPr>
              <a:t>Kapitalanteile</a:t>
            </a:r>
            <a:r>
              <a:rPr lang="de-DE" altLang="de-DE" sz="1600" dirty="0">
                <a:latin typeface="Century Gothic" pitchFamily="34" charset="0"/>
              </a:rPr>
              <a:t> bei Personengesellschaften i. S. § 264a HGB</a:t>
            </a:r>
          </a:p>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erfolgt durch </a:t>
            </a:r>
            <a:r>
              <a:rPr lang="de-DE" altLang="de-DE" sz="1600" b="1" dirty="0">
                <a:solidFill>
                  <a:srgbClr val="FF0000"/>
                </a:solidFill>
                <a:latin typeface="Century Gothic" pitchFamily="34" charset="0"/>
              </a:rPr>
              <a:t>Abstimmung</a:t>
            </a:r>
            <a:r>
              <a:rPr lang="de-DE" altLang="de-DE" sz="1600" b="1" dirty="0">
                <a:latin typeface="Century Gothic" pitchFamily="34" charset="0"/>
              </a:rPr>
              <a:t> </a:t>
            </a:r>
          </a:p>
          <a:p>
            <a:pPr marL="466725" lvl="1" indent="-285750">
              <a:lnSpc>
                <a:spcPct val="100000"/>
              </a:lnSpc>
              <a:spcBef>
                <a:spcPts val="600"/>
              </a:spcBef>
              <a:spcAft>
                <a:spcPts val="0"/>
              </a:spcAft>
              <a:buFont typeface="Arial" panose="020B0604020202020204" pitchFamily="34" charset="0"/>
              <a:buChar char="•"/>
              <a:defRPr/>
            </a:pPr>
            <a:r>
              <a:rPr lang="de-DE" altLang="de-DE" sz="1600" dirty="0">
                <a:latin typeface="Century Gothic" pitchFamily="34" charset="0"/>
              </a:rPr>
              <a:t>des im </a:t>
            </a:r>
            <a:r>
              <a:rPr lang="de-DE" altLang="de-DE" sz="1600" b="1" dirty="0">
                <a:solidFill>
                  <a:srgbClr val="00B0F0"/>
                </a:solidFill>
                <a:latin typeface="Century Gothic" pitchFamily="34" charset="0"/>
              </a:rPr>
              <a:t>Jahresabschluss</a:t>
            </a:r>
            <a:r>
              <a:rPr lang="de-DE" altLang="de-DE" sz="1600" b="1" dirty="0">
                <a:latin typeface="Century Gothic" pitchFamily="34" charset="0"/>
              </a:rPr>
              <a:t> ausgewiesenen Betrages </a:t>
            </a:r>
          </a:p>
          <a:p>
            <a:pPr marL="466725" lvl="1" indent="-285750">
              <a:lnSpc>
                <a:spcPct val="100000"/>
              </a:lnSpc>
              <a:spcBef>
                <a:spcPts val="600"/>
              </a:spcBef>
              <a:spcAft>
                <a:spcPts val="0"/>
              </a:spcAft>
              <a:buFont typeface="Arial" panose="020B0604020202020204" pitchFamily="34" charset="0"/>
              <a:buChar char="•"/>
              <a:defRPr/>
            </a:pPr>
            <a:r>
              <a:rPr lang="de-DE" altLang="de-DE" sz="1600" dirty="0">
                <a:latin typeface="Century Gothic" pitchFamily="34" charset="0"/>
              </a:rPr>
              <a:t>mit den Angaben im </a:t>
            </a:r>
            <a:r>
              <a:rPr lang="de-DE" altLang="de-DE" sz="1600" b="1" dirty="0">
                <a:solidFill>
                  <a:srgbClr val="00B0F0"/>
                </a:solidFill>
                <a:latin typeface="Century Gothic" pitchFamily="34" charset="0"/>
              </a:rPr>
              <a:t>Handelsregister</a:t>
            </a:r>
            <a:r>
              <a:rPr lang="de-DE" altLang="de-DE" sz="1600" dirty="0">
                <a:latin typeface="Century Gothic" pitchFamily="34" charset="0"/>
              </a:rPr>
              <a:t> und </a:t>
            </a:r>
            <a:r>
              <a:rPr lang="de-DE" altLang="de-DE" sz="1600" b="1" dirty="0">
                <a:solidFill>
                  <a:srgbClr val="00B0F0"/>
                </a:solidFill>
                <a:latin typeface="Century Gothic" pitchFamily="34" charset="0"/>
              </a:rPr>
              <a:t>Gesellschaftsvertrag</a:t>
            </a:r>
            <a:r>
              <a:rPr lang="de-DE" altLang="de-DE" sz="1600" dirty="0">
                <a:latin typeface="Century Gothic" pitchFamily="34" charset="0"/>
              </a:rPr>
              <a:t>.</a:t>
            </a:r>
          </a:p>
          <a:p>
            <a:pPr marL="466725" lvl="1" indent="-285750">
              <a:lnSpc>
                <a:spcPct val="100000"/>
              </a:lnSpc>
              <a:spcBef>
                <a:spcPts val="600"/>
              </a:spcBef>
              <a:spcAft>
                <a:spcPts val="0"/>
              </a:spcAft>
              <a:buFont typeface="Arial" panose="020B0604020202020204" pitchFamily="34" charset="0"/>
              <a:buChar char="•"/>
              <a:defRPr/>
            </a:pPr>
            <a:r>
              <a:rPr lang="de-DE" altLang="de-DE" sz="1600" dirty="0">
                <a:latin typeface="Century Gothic" pitchFamily="34" charset="0"/>
              </a:rPr>
              <a:t>mit der </a:t>
            </a:r>
            <a:r>
              <a:rPr lang="de-DE" altLang="de-DE" sz="1600" b="1" dirty="0">
                <a:solidFill>
                  <a:srgbClr val="00B0F0"/>
                </a:solidFill>
                <a:latin typeface="Century Gothic" pitchFamily="34" charset="0"/>
              </a:rPr>
              <a:t>Gesellschafterliste</a:t>
            </a:r>
            <a:r>
              <a:rPr lang="de-DE" altLang="de-DE" sz="1600" dirty="0">
                <a:latin typeface="Century Gothic" pitchFamily="34" charset="0"/>
              </a:rPr>
              <a:t>: Übernommene Stammeinlagen / Aktien</a:t>
            </a:r>
          </a:p>
        </p:txBody>
      </p:sp>
      <p:sp>
        <p:nvSpPr>
          <p:cNvPr id="8" name="Rectangle 2">
            <a:extLst>
              <a:ext uri="{FF2B5EF4-FFF2-40B4-BE49-F238E27FC236}">
                <a16:creationId xmlns:a16="http://schemas.microsoft.com/office/drawing/2014/main" id="{D5A3D8A4-D99F-4984-89B5-633B75DAA961}"/>
              </a:ext>
            </a:extLst>
          </p:cNvPr>
          <p:cNvSpPr txBox="1">
            <a:spLocks/>
          </p:cNvSpPr>
          <p:nvPr/>
        </p:nvSpPr>
        <p:spPr bwMode="auto">
          <a:xfrm>
            <a:off x="1055440" y="1016007"/>
            <a:ext cx="1080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110000"/>
              </a:lnSpc>
              <a:spcBef>
                <a:spcPts val="800"/>
              </a:spcBef>
              <a:buFont typeface="Arial" charset="0"/>
              <a:defRPr sz="1400">
                <a:solidFill>
                  <a:schemeClr val="tx1"/>
                </a:solidFill>
                <a:latin typeface="Verdana" pitchFamily="34" charset="0"/>
              </a:defRPr>
            </a:lvl1pPr>
            <a:lvl2pPr marL="180975" indent="-179388" eaLnBrk="0" hangingPunct="0">
              <a:lnSpc>
                <a:spcPct val="110000"/>
              </a:lnSpc>
              <a:spcBef>
                <a:spcPts val="800"/>
              </a:spcBef>
              <a:buFont typeface="Arial" charset="0"/>
              <a:buChar char="»"/>
              <a:defRPr sz="1400">
                <a:solidFill>
                  <a:schemeClr val="tx1"/>
                </a:solidFill>
                <a:latin typeface="Verdana" pitchFamily="34" charset="0"/>
              </a:defRPr>
            </a:lvl2pPr>
            <a:lvl3pPr marL="541338" indent="-180975" eaLnBrk="0" hangingPunct="0">
              <a:lnSpc>
                <a:spcPct val="110000"/>
              </a:lnSpc>
              <a:spcBef>
                <a:spcPts val="800"/>
              </a:spcBef>
              <a:buFont typeface="Arial" charset="0"/>
              <a:buChar char="•"/>
              <a:defRPr sz="1400">
                <a:solidFill>
                  <a:schemeClr val="tx1"/>
                </a:solidFill>
                <a:latin typeface="Verdana" pitchFamily="34" charset="0"/>
              </a:defRPr>
            </a:lvl3pPr>
            <a:lvl4pPr marL="895350" indent="-174625" eaLnBrk="0" hangingPunct="0">
              <a:lnSpc>
                <a:spcPct val="110000"/>
              </a:lnSpc>
              <a:spcBef>
                <a:spcPts val="800"/>
              </a:spcBef>
              <a:buFont typeface="Arial" charset="0"/>
              <a:buChar char="»"/>
              <a:defRPr sz="1400">
                <a:solidFill>
                  <a:schemeClr val="tx1"/>
                </a:solidFill>
                <a:latin typeface="Verdana" pitchFamily="34" charset="0"/>
              </a:defRPr>
            </a:lvl4pPr>
            <a:lvl5pPr marL="1257300" indent="-180975" eaLnBrk="0" hangingPunct="0">
              <a:lnSpc>
                <a:spcPct val="110000"/>
              </a:lnSpc>
              <a:spcBef>
                <a:spcPts val="800"/>
              </a:spcBef>
              <a:buFont typeface="Arial" charset="0"/>
              <a:buChar char="•"/>
              <a:defRPr sz="1400">
                <a:solidFill>
                  <a:schemeClr val="tx1"/>
                </a:solidFill>
                <a:latin typeface="Verdana" pitchFamily="34" charset="0"/>
              </a:defRPr>
            </a:lvl5pPr>
            <a:lvl6pPr marL="17145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6pPr>
            <a:lvl7pPr marL="21717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7pPr>
            <a:lvl8pPr marL="26289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8pPr>
            <a:lvl9pPr marL="3086100" indent="-180975" eaLnBrk="0" fontAlgn="base" hangingPunct="0">
              <a:lnSpc>
                <a:spcPct val="110000"/>
              </a:lnSpc>
              <a:spcBef>
                <a:spcPts val="800"/>
              </a:spcBef>
              <a:spcAft>
                <a:spcPct val="0"/>
              </a:spcAft>
              <a:buFont typeface="Arial" charset="0"/>
              <a:buChar char="•"/>
              <a:defRPr sz="1400">
                <a:solidFill>
                  <a:schemeClr val="tx1"/>
                </a:solidFill>
                <a:latin typeface="Verdana" pitchFamily="34" charset="0"/>
              </a:defRPr>
            </a:lvl9pPr>
          </a:lstStyle>
          <a:p>
            <a:pPr marL="542925" indent="-542925" fontAlgn="auto">
              <a:spcBef>
                <a:spcPts val="0"/>
              </a:spcBef>
              <a:spcAft>
                <a:spcPts val="0"/>
              </a:spcAft>
              <a:tabLst>
                <a:tab pos="571500" algn="l"/>
              </a:tabLst>
              <a:defRPr/>
            </a:pPr>
            <a:r>
              <a:rPr lang="de-DE" altLang="de-DE" sz="1600" b="1" kern="0" dirty="0">
                <a:solidFill>
                  <a:srgbClr val="00B0F0"/>
                </a:solidFill>
                <a:latin typeface="Century Gothic" panose="020B0502020202020204" pitchFamily="34" charset="0"/>
              </a:rPr>
              <a:t>1.1.1 Vorangehende Abstimmungstätigkeiten</a:t>
            </a:r>
            <a:endParaRPr lang="de-DE" sz="1600" b="1" dirty="0">
              <a:solidFill>
                <a:srgbClr val="00B0F0"/>
              </a:solidFill>
              <a:latin typeface="Century Gothic" panose="020B0502020202020204" pitchFamily="34" charset="0"/>
            </a:endParaRPr>
          </a:p>
        </p:txBody>
      </p:sp>
      <p:sp>
        <p:nvSpPr>
          <p:cNvPr id="10" name="Rectangle 7">
            <a:extLst>
              <a:ext uri="{FF2B5EF4-FFF2-40B4-BE49-F238E27FC236}">
                <a16:creationId xmlns:a16="http://schemas.microsoft.com/office/drawing/2014/main" id="{AED0C2B5-E5BB-477A-A319-41B23D13BDCF}"/>
              </a:ext>
            </a:extLst>
          </p:cNvPr>
          <p:cNvSpPr txBox="1">
            <a:spLocks noChangeArrowheads="1"/>
          </p:cNvSpPr>
          <p:nvPr/>
        </p:nvSpPr>
        <p:spPr bwMode="auto">
          <a:xfrm>
            <a:off x="884842" y="4670152"/>
            <a:ext cx="10936287" cy="1595344"/>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725" lvl="1" indent="-285750">
              <a:lnSpc>
                <a:spcPct val="100000"/>
              </a:lnSpc>
              <a:spcBef>
                <a:spcPts val="600"/>
              </a:spcBef>
              <a:spcAft>
                <a:spcPts val="0"/>
              </a:spcAft>
              <a:buFont typeface="Wingdings" panose="05000000000000000000" pitchFamily="2" charset="2"/>
              <a:buChar char="Ø"/>
              <a:defRPr/>
            </a:pPr>
            <a:r>
              <a:rPr lang="de-DE" altLang="de-DE" sz="1600" dirty="0">
                <a:latin typeface="Century Gothic" pitchFamily="34" charset="0"/>
              </a:rPr>
              <a:t>Sofern bei einer </a:t>
            </a:r>
            <a:r>
              <a:rPr lang="de-DE" altLang="de-DE" sz="1600" b="1" dirty="0">
                <a:latin typeface="Century Gothic" pitchFamily="34" charset="0"/>
              </a:rPr>
              <a:t>AG mehrere Aktiengattungen </a:t>
            </a:r>
            <a:r>
              <a:rPr lang="de-DE" altLang="de-DE" sz="1600" dirty="0">
                <a:latin typeface="Century Gothic" pitchFamily="34" charset="0"/>
              </a:rPr>
              <a:t>vorhanden sind:</a:t>
            </a:r>
            <a:br>
              <a:rPr lang="de-DE" altLang="de-DE" sz="1600" dirty="0">
                <a:latin typeface="Century Gothic" pitchFamily="34" charset="0"/>
              </a:rPr>
            </a:br>
            <a:r>
              <a:rPr lang="de-DE" altLang="de-DE" sz="1600" dirty="0">
                <a:latin typeface="Century Gothic" pitchFamily="34" charset="0"/>
              </a:rPr>
              <a:t>Erfolgt die nach § 152 Abs. 1 S. 2 AktG erforderliche </a:t>
            </a:r>
            <a:r>
              <a:rPr lang="de-DE" altLang="de-DE" sz="1600" b="1" dirty="0">
                <a:latin typeface="Century Gothic" pitchFamily="34" charset="0"/>
              </a:rPr>
              <a:t>gesonderte Angabe </a:t>
            </a:r>
            <a:r>
              <a:rPr lang="de-DE" altLang="de-DE" sz="1600" dirty="0">
                <a:latin typeface="Century Gothic" pitchFamily="34" charset="0"/>
              </a:rPr>
              <a:t>des </a:t>
            </a:r>
            <a:r>
              <a:rPr lang="de-DE" altLang="de-DE" sz="1600">
                <a:latin typeface="Century Gothic" pitchFamily="34" charset="0"/>
              </a:rPr>
              <a:t>auf die</a:t>
            </a:r>
            <a:br>
              <a:rPr lang="de-DE" altLang="de-DE" sz="1600">
                <a:latin typeface="Century Gothic" pitchFamily="34" charset="0"/>
              </a:rPr>
            </a:br>
            <a:r>
              <a:rPr lang="de-DE" altLang="de-DE" sz="1600">
                <a:latin typeface="Century Gothic" pitchFamily="34" charset="0"/>
              </a:rPr>
              <a:t>jeweilige Aktiengattung </a:t>
            </a:r>
            <a:r>
              <a:rPr lang="de-DE" altLang="de-DE" sz="1600" dirty="0">
                <a:latin typeface="Century Gothic" pitchFamily="34" charset="0"/>
              </a:rPr>
              <a:t>entfallenden Betrags des Grundkapitals?</a:t>
            </a:r>
          </a:p>
          <a:p>
            <a:pPr marL="466725" lvl="1" indent="-285750">
              <a:lnSpc>
                <a:spcPct val="100000"/>
              </a:lnSpc>
              <a:spcBef>
                <a:spcPts val="600"/>
              </a:spcBef>
              <a:spcAft>
                <a:spcPts val="0"/>
              </a:spcAft>
              <a:buFont typeface="Wingdings" panose="05000000000000000000" pitchFamily="2" charset="2"/>
              <a:buChar char="Ø"/>
              <a:defRPr/>
            </a:pPr>
            <a:r>
              <a:rPr lang="de-DE" altLang="de-DE" sz="1600" dirty="0">
                <a:latin typeface="Century Gothic" pitchFamily="34" charset="0"/>
              </a:rPr>
              <a:t>Bei </a:t>
            </a:r>
            <a:r>
              <a:rPr lang="de-DE" altLang="de-DE" sz="1600" b="1" dirty="0">
                <a:latin typeface="Century Gothic" pitchFamily="34" charset="0"/>
              </a:rPr>
              <a:t>Namensaktien</a:t>
            </a:r>
            <a:r>
              <a:rPr lang="de-DE" altLang="de-DE" sz="1600" dirty="0">
                <a:latin typeface="Century Gothic" pitchFamily="34" charset="0"/>
              </a:rPr>
              <a:t>:</a:t>
            </a:r>
            <a:br>
              <a:rPr lang="de-DE" altLang="de-DE" sz="1600" dirty="0">
                <a:latin typeface="Century Gothic" pitchFamily="34" charset="0"/>
              </a:rPr>
            </a:br>
            <a:r>
              <a:rPr lang="de-DE" altLang="de-DE" sz="1600" dirty="0">
                <a:latin typeface="Century Gothic" pitchFamily="34" charset="0"/>
              </a:rPr>
              <a:t>Wird das </a:t>
            </a:r>
            <a:r>
              <a:rPr lang="de-DE" altLang="de-DE" sz="1600" b="1" dirty="0">
                <a:latin typeface="Century Gothic" pitchFamily="34" charset="0"/>
              </a:rPr>
              <a:t>Aktienregister</a:t>
            </a:r>
            <a:r>
              <a:rPr lang="de-DE" altLang="de-DE" sz="1600" dirty="0">
                <a:latin typeface="Century Gothic" pitchFamily="34" charset="0"/>
              </a:rPr>
              <a:t> (s. § 67 AktG) ordnungsgemäß geführt?</a:t>
            </a:r>
          </a:p>
        </p:txBody>
      </p:sp>
      <p:sp>
        <p:nvSpPr>
          <p:cNvPr id="11" name="Rechteck 1">
            <a:extLst>
              <a:ext uri="{FF2B5EF4-FFF2-40B4-BE49-F238E27FC236}">
                <a16:creationId xmlns:a16="http://schemas.microsoft.com/office/drawing/2014/main" id="{6051D622-B584-495A-8E48-7A9E4AFB529C}"/>
              </a:ext>
            </a:extLst>
          </p:cNvPr>
          <p:cNvSpPr>
            <a:spLocks noChangeArrowheads="1"/>
          </p:cNvSpPr>
          <p:nvPr/>
        </p:nvSpPr>
        <p:spPr bwMode="auto">
          <a:xfrm>
            <a:off x="983432" y="4386590"/>
            <a:ext cx="3437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1.1.2 Sonderfall AG</a:t>
            </a:r>
          </a:p>
        </p:txBody>
      </p:sp>
      <p:sp>
        <p:nvSpPr>
          <p:cNvPr id="13" name="Textfeld 1">
            <a:extLst>
              <a:ext uri="{FF2B5EF4-FFF2-40B4-BE49-F238E27FC236}">
                <a16:creationId xmlns:a16="http://schemas.microsoft.com/office/drawing/2014/main" id="{4D8045A3-BE27-45AA-BCB1-64B5913BABA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Tree>
    <p:extLst>
      <p:ext uri="{BB962C8B-B14F-4D97-AF65-F5344CB8AC3E}">
        <p14:creationId xmlns:p14="http://schemas.microsoft.com/office/powerpoint/2010/main" val="1917925336"/>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2DAA5F30-EC5C-46AC-AE5E-EAB4216C0959}"/>
              </a:ext>
            </a:extLst>
          </p:cNvPr>
          <p:cNvSpPr>
            <a:spLocks noGrp="1"/>
          </p:cNvSpPr>
          <p:nvPr>
            <p:ph type="body" idx="4294967295"/>
          </p:nvPr>
        </p:nvSpPr>
        <p:spPr>
          <a:xfrm>
            <a:off x="981512" y="1015412"/>
            <a:ext cx="10712450" cy="3808412"/>
          </a:xfrm>
          <a:prstGeom prst="rect">
            <a:avLst/>
          </a:prstGeom>
        </p:spPr>
        <p:txBody>
          <a:bodyPr/>
          <a:lstStyle/>
          <a:p>
            <a:pPr>
              <a:lnSpc>
                <a:spcPct val="100000"/>
              </a:lnSpc>
              <a:spcBef>
                <a:spcPts val="600"/>
              </a:spcBef>
              <a:spcAft>
                <a:spcPts val="1200"/>
              </a:spcAft>
              <a:tabLst>
                <a:tab pos="361950" algn="l"/>
              </a:tabLst>
            </a:pPr>
            <a:r>
              <a:rPr lang="de-DE" altLang="de-DE" sz="1600" b="1" dirty="0">
                <a:solidFill>
                  <a:srgbClr val="000000"/>
                </a:solidFill>
                <a:latin typeface="Century Gothic" panose="020B0502020202020204" pitchFamily="34" charset="0"/>
              </a:rPr>
              <a:t>Gliederung</a:t>
            </a:r>
            <a:endParaRPr lang="de-DE" altLang="de-DE" sz="2400" b="1" dirty="0">
              <a:solidFill>
                <a:srgbClr val="000000"/>
              </a:solidFill>
              <a:latin typeface="Century Gothic" panose="020B0502020202020204" pitchFamily="34" charset="0"/>
            </a:endParaRP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3.1	Rechtliche Grundlagen</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3.2	Fachliche Verlautbarungen</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3.3	Bestandsnachweis (Inventur)</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3.4	Beurteilung des IKS</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3.5	Prüfung Mengengerüst</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3.6	Cut-Off-Prüfung</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3.7	Bewertung</a:t>
            </a:r>
          </a:p>
          <a:p>
            <a:pPr>
              <a:lnSpc>
                <a:spcPct val="100000"/>
              </a:lnSpc>
              <a:spcBef>
                <a:spcPts val="600"/>
              </a:spcBef>
              <a:spcAft>
                <a:spcPts val="600"/>
              </a:spcAft>
              <a:tabLst>
                <a:tab pos="447675" algn="l"/>
              </a:tabLst>
            </a:pPr>
            <a:r>
              <a:rPr lang="de-DE" altLang="de-DE" sz="1600" b="1" dirty="0">
                <a:latin typeface="Century Gothic" panose="020B0502020202020204" pitchFamily="34" charset="0"/>
              </a:rPr>
              <a:t>3.8	Praxisfälle</a:t>
            </a:r>
          </a:p>
        </p:txBody>
      </p:sp>
      <p:sp>
        <p:nvSpPr>
          <p:cNvPr id="155652" name="Textfeld 1">
            <a:extLst>
              <a:ext uri="{FF2B5EF4-FFF2-40B4-BE49-F238E27FC236}">
                <a16:creationId xmlns:a16="http://schemas.microsoft.com/office/drawing/2014/main" id="{DEAC8BAA-C5A2-4DB2-AE67-0BE89DD36EA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Tree>
    <p:extLst>
      <p:ext uri="{BB962C8B-B14F-4D97-AF65-F5344CB8AC3E}">
        <p14:creationId xmlns:p14="http://schemas.microsoft.com/office/powerpoint/2010/main" val="166597390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EA17F883-122E-4C0C-A540-C3B37D9E662A}"/>
              </a:ext>
            </a:extLst>
          </p:cNvPr>
          <p:cNvSpPr txBox="1">
            <a:spLocks/>
          </p:cNvSpPr>
          <p:nvPr/>
        </p:nvSpPr>
        <p:spPr bwMode="auto">
          <a:xfrm>
            <a:off x="1060337" y="530392"/>
            <a:ext cx="9328150" cy="586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3.1	</a:t>
            </a:r>
            <a:r>
              <a:rPr lang="de-DE" sz="2800" b="1" dirty="0">
                <a:latin typeface="Century Gothic" panose="020B0502020202020204" pitchFamily="34" charset="0"/>
              </a:rPr>
              <a:t>Rechtliche Grundlagen</a:t>
            </a:r>
          </a:p>
          <a:p>
            <a:pPr lvl="4">
              <a:spcBef>
                <a:spcPts val="600"/>
              </a:spcBef>
              <a:spcAft>
                <a:spcPts val="600"/>
              </a:spcAft>
              <a:tabLst>
                <a:tab pos="444500" algn="l"/>
              </a:tabLst>
            </a:pPr>
            <a:r>
              <a:rPr lang="de-DE" b="1" dirty="0">
                <a:latin typeface="Century Gothic" panose="020B0502020202020204" pitchFamily="34" charset="0"/>
              </a:rPr>
              <a:t>3.1.1	</a:t>
            </a:r>
            <a:r>
              <a:rPr lang="de-DE" dirty="0">
                <a:latin typeface="Century Gothic" panose="020B0502020202020204" pitchFamily="34" charset="0"/>
              </a:rPr>
              <a:t>Untergliederung der Bilanzposition Vorräte sowie</a:t>
            </a:r>
            <a:br>
              <a:rPr lang="de-DE" dirty="0">
                <a:latin typeface="Century Gothic" panose="020B0502020202020204" pitchFamily="34" charset="0"/>
              </a:rPr>
            </a:br>
            <a:r>
              <a:rPr lang="de-DE" dirty="0">
                <a:latin typeface="Century Gothic" panose="020B0502020202020204" pitchFamily="34" charset="0"/>
              </a:rPr>
              <a:t>	Ausweis Gewinn- und Verlustrechnung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3.1.2	</a:t>
            </a:r>
            <a:r>
              <a:rPr lang="de-DE" dirty="0">
                <a:latin typeface="Century Gothic" panose="020B0502020202020204" pitchFamily="34" charset="0"/>
              </a:rPr>
              <a:t>Unfertige und fertige Erzeugnisse – GuV-Ausweis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3.1.3	</a:t>
            </a:r>
            <a:r>
              <a:rPr lang="de-DE" dirty="0">
                <a:latin typeface="Century Gothic" panose="020B0502020202020204" pitchFamily="34" charset="0"/>
              </a:rPr>
              <a:t>Hinweise zur Fehlervermeidung</a:t>
            </a:r>
            <a:endParaRPr lang="de-DE" b="1" dirty="0">
              <a:latin typeface="Century Gothic" panose="020B0502020202020204" pitchFamily="34" charset="0"/>
            </a:endParaRPr>
          </a:p>
          <a:p>
            <a:pPr lvl="4">
              <a:spcBef>
                <a:spcPts val="600"/>
              </a:spcBef>
              <a:spcAft>
                <a:spcPts val="600"/>
              </a:spcAft>
              <a:tabLst>
                <a:tab pos="444500" algn="l"/>
              </a:tabLst>
            </a:pPr>
            <a:r>
              <a:rPr lang="de-DE" altLang="de-DE" b="1" dirty="0">
                <a:latin typeface="Century Gothic" panose="020B0502020202020204" pitchFamily="34" charset="0"/>
              </a:rPr>
              <a:t>3.1.4	</a:t>
            </a:r>
            <a:r>
              <a:rPr lang="de-DE" dirty="0">
                <a:latin typeface="Century Gothic" panose="020B0502020202020204" pitchFamily="34" charset="0"/>
              </a:rPr>
              <a:t>Geleistete Anzahlungen – Auswahlrecht Bilanz</a:t>
            </a:r>
            <a:endParaRPr lang="de-DE" altLang="de-DE" b="1" dirty="0">
              <a:latin typeface="Century Gothic" panose="020B0502020202020204" pitchFamily="34" charset="0"/>
            </a:endParaRPr>
          </a:p>
          <a:p>
            <a:pPr lvl="4">
              <a:spcBef>
                <a:spcPts val="600"/>
              </a:spcBef>
              <a:spcAft>
                <a:spcPts val="600"/>
              </a:spcAft>
              <a:tabLst>
                <a:tab pos="444500" algn="l"/>
              </a:tabLst>
            </a:pPr>
            <a:r>
              <a:rPr lang="de-DE" altLang="de-DE" b="1" dirty="0">
                <a:latin typeface="Century Gothic" panose="020B0502020202020204" pitchFamily="34" charset="0"/>
              </a:rPr>
              <a:t>3.1.5	</a:t>
            </a:r>
            <a:r>
              <a:rPr lang="de-DE" dirty="0">
                <a:latin typeface="Century Gothic" panose="020B0502020202020204" pitchFamily="34" charset="0"/>
              </a:rPr>
              <a:t>Besonderheit „Erhaltene Anzahlungen auf Bestellungen“</a:t>
            </a:r>
            <a:br>
              <a:rPr lang="de-DE" dirty="0">
                <a:latin typeface="Century Gothic" panose="020B0502020202020204" pitchFamily="34" charset="0"/>
              </a:rPr>
            </a:br>
            <a:r>
              <a:rPr lang="de-DE" dirty="0">
                <a:latin typeface="Century Gothic" panose="020B0502020202020204" pitchFamily="34" charset="0"/>
              </a:rPr>
              <a:t>	(Gestaltungsmöglichkeiten beachten)</a:t>
            </a:r>
          </a:p>
          <a:p>
            <a:pPr lvl="4">
              <a:spcBef>
                <a:spcPts val="600"/>
              </a:spcBef>
              <a:spcAft>
                <a:spcPts val="600"/>
              </a:spcAft>
              <a:tabLst>
                <a:tab pos="444500" algn="l"/>
              </a:tabLst>
            </a:pPr>
            <a:r>
              <a:rPr lang="de-DE" altLang="de-DE" b="1" dirty="0">
                <a:latin typeface="Century Gothic" panose="020B0502020202020204" pitchFamily="34" charset="0"/>
              </a:rPr>
              <a:t>3.1.6</a:t>
            </a:r>
            <a:r>
              <a:rPr lang="de-DE" altLang="de-DE" b="1">
                <a:latin typeface="Century Gothic" panose="020B0502020202020204" pitchFamily="34" charset="0"/>
              </a:rPr>
              <a:t>	</a:t>
            </a:r>
            <a:r>
              <a:rPr lang="de-DE">
                <a:latin typeface="Century Gothic" panose="020B0502020202020204" pitchFamily="34" charset="0"/>
              </a:rPr>
              <a:t>Roh-</a:t>
            </a:r>
            <a:r>
              <a:rPr lang="de-DE" dirty="0">
                <a:latin typeface="Century Gothic" panose="020B0502020202020204" pitchFamily="34" charset="0"/>
              </a:rPr>
              <a:t>, Hilfs- und Betriebsstoffe</a:t>
            </a:r>
            <a:br>
              <a:rPr lang="de-DE" dirty="0">
                <a:latin typeface="Century Gothic" panose="020B0502020202020204" pitchFamily="34" charset="0"/>
              </a:rPr>
            </a:br>
            <a:r>
              <a:rPr lang="de-DE" dirty="0">
                <a:latin typeface="Century Gothic" panose="020B0502020202020204" pitchFamily="34" charset="0"/>
              </a:rPr>
              <a:t>	(Beck, 11. Aufl., Tz. 90 ff. zu § 266 HGB)</a:t>
            </a:r>
          </a:p>
          <a:p>
            <a:pPr lvl="4">
              <a:spcBef>
                <a:spcPts val="600"/>
              </a:spcBef>
              <a:spcAft>
                <a:spcPts val="600"/>
              </a:spcAft>
              <a:tabLst>
                <a:tab pos="444500" algn="l"/>
              </a:tabLst>
            </a:pPr>
            <a:r>
              <a:rPr lang="de-DE" altLang="de-DE" b="1" dirty="0">
                <a:latin typeface="Century Gothic" panose="020B0502020202020204" pitchFamily="34" charset="0"/>
              </a:rPr>
              <a:t>3.1.7	</a:t>
            </a:r>
            <a:r>
              <a:rPr lang="de-DE" dirty="0">
                <a:latin typeface="Century Gothic" panose="020B0502020202020204" pitchFamily="34" charset="0"/>
              </a:rPr>
              <a:t>„Unfertige Erzeugnisse, unfertige Leistungen“</a:t>
            </a:r>
            <a:br>
              <a:rPr lang="de-DE" dirty="0">
                <a:latin typeface="Century Gothic" panose="020B0502020202020204" pitchFamily="34" charset="0"/>
              </a:rPr>
            </a:br>
            <a:r>
              <a:rPr lang="de-DE" dirty="0">
                <a:latin typeface="Century Gothic" panose="020B0502020202020204" pitchFamily="34" charset="0"/>
              </a:rPr>
              <a:t>	(Beck, 11. Aufl., Tz. 93 ff. zu § 266 HGB)</a:t>
            </a:r>
          </a:p>
          <a:p>
            <a:pPr lvl="4">
              <a:spcBef>
                <a:spcPts val="600"/>
              </a:spcBef>
              <a:spcAft>
                <a:spcPts val="600"/>
              </a:spcAft>
              <a:tabLst>
                <a:tab pos="444500" algn="l"/>
              </a:tabLst>
            </a:pPr>
            <a:r>
              <a:rPr lang="de-DE" altLang="de-DE" b="1" dirty="0">
                <a:latin typeface="Century Gothic" panose="020B0502020202020204" pitchFamily="34" charset="0"/>
              </a:rPr>
              <a:t>3.1.8	</a:t>
            </a:r>
            <a:r>
              <a:rPr lang="de-DE" dirty="0">
                <a:latin typeface="Century Gothic" panose="020B0502020202020204" pitchFamily="34" charset="0"/>
              </a:rPr>
              <a:t>„Fertige Erzeugnisse und Waren“</a:t>
            </a:r>
            <a:br>
              <a:rPr lang="de-DE" dirty="0">
                <a:latin typeface="Century Gothic" panose="020B0502020202020204" pitchFamily="34" charset="0"/>
              </a:rPr>
            </a:br>
            <a:r>
              <a:rPr lang="de-DE" dirty="0">
                <a:latin typeface="Century Gothic" panose="020B0502020202020204" pitchFamily="34" charset="0"/>
              </a:rPr>
              <a:t>	(Beck, 11. Aufl., Tz. 104 ff. zu § 266 HGB)</a:t>
            </a:r>
            <a:endParaRPr lang="de-DE" alt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7E8C1756-2CB2-4584-A54A-0F01201A0487}"/>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63990621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83432" y="1394488"/>
            <a:ext cx="10801350" cy="4679950"/>
          </a:xfrm>
          <a:prstGeom prst="rect">
            <a:avLst/>
          </a:prstGeom>
        </p:spPr>
        <p:txBody>
          <a:bodyPr/>
          <a:lstStyle/>
          <a:p>
            <a:pPr>
              <a:lnSpc>
                <a:spcPct val="100000"/>
              </a:lnSpc>
              <a:spcBef>
                <a:spcPts val="300"/>
              </a:spcBef>
              <a:spcAft>
                <a:spcPts val="300"/>
              </a:spcAft>
              <a:defRPr/>
            </a:pPr>
            <a:r>
              <a:rPr lang="de-DE" altLang="de-DE" sz="1600" b="1" dirty="0">
                <a:latin typeface="Century Gothic" pitchFamily="34" charset="0"/>
              </a:rPr>
              <a:t>Bilanz:</a:t>
            </a:r>
          </a:p>
          <a:p>
            <a:pPr marL="266700" indent="-266700">
              <a:lnSpc>
                <a:spcPct val="100000"/>
              </a:lnSpc>
              <a:spcBef>
                <a:spcPts val="300"/>
              </a:spcBef>
              <a:spcAft>
                <a:spcPts val="300"/>
              </a:spcAft>
              <a:buFont typeface="Arial" panose="020B0604020202020204" pitchFamily="34" charset="0"/>
              <a:buChar char="•"/>
              <a:defRPr/>
            </a:pPr>
            <a:r>
              <a:rPr lang="de-DE" altLang="de-DE" sz="1600" dirty="0">
                <a:latin typeface="Century Gothic" pitchFamily="34" charset="0"/>
              </a:rPr>
              <a:t>Vorgaben gemäß § 266 Abs. 2 B. I. HGB:</a:t>
            </a:r>
          </a:p>
          <a:p>
            <a:pPr marL="271463" lvl="1" indent="0">
              <a:lnSpc>
                <a:spcPct val="100000"/>
              </a:lnSpc>
              <a:spcBef>
                <a:spcPts val="300"/>
              </a:spcBef>
              <a:spcAft>
                <a:spcPts val="300"/>
              </a:spcAft>
              <a:buNone/>
              <a:defRPr/>
            </a:pPr>
            <a:r>
              <a:rPr lang="de-DE" altLang="de-DE" sz="1600" i="1" dirty="0">
                <a:latin typeface="Century Gothic" pitchFamily="34" charset="0"/>
              </a:rPr>
              <a:t>„B. Umlaufvermögen</a:t>
            </a:r>
          </a:p>
          <a:p>
            <a:pPr marL="901700" lvl="1" indent="-271463">
              <a:lnSpc>
                <a:spcPct val="100000"/>
              </a:lnSpc>
              <a:spcBef>
                <a:spcPts val="300"/>
              </a:spcBef>
              <a:spcAft>
                <a:spcPts val="300"/>
              </a:spcAft>
              <a:buAutoNum type="romanUcPeriod"/>
              <a:defRPr/>
            </a:pPr>
            <a:r>
              <a:rPr lang="de-DE" altLang="de-DE" sz="1600" i="1" dirty="0">
                <a:latin typeface="Century Gothic" pitchFamily="34" charset="0"/>
              </a:rPr>
              <a:t>Vorräte</a:t>
            </a:r>
          </a:p>
          <a:p>
            <a:pPr marL="1260475" lvl="1" indent="-342900">
              <a:lnSpc>
                <a:spcPct val="100000"/>
              </a:lnSpc>
              <a:spcBef>
                <a:spcPts val="300"/>
              </a:spcBef>
              <a:spcAft>
                <a:spcPts val="300"/>
              </a:spcAft>
              <a:buAutoNum type="arabicPeriod"/>
              <a:defRPr/>
            </a:pPr>
            <a:r>
              <a:rPr lang="de-DE" altLang="de-DE" sz="1600" i="1" dirty="0">
                <a:latin typeface="Century Gothic" pitchFamily="34" charset="0"/>
              </a:rPr>
              <a:t>Roh-, Hilfs- und Betriebsstoffe</a:t>
            </a:r>
          </a:p>
          <a:p>
            <a:pPr marL="1260475" lvl="1" indent="-342900">
              <a:lnSpc>
                <a:spcPct val="100000"/>
              </a:lnSpc>
              <a:spcBef>
                <a:spcPts val="300"/>
              </a:spcBef>
              <a:spcAft>
                <a:spcPts val="300"/>
              </a:spcAft>
              <a:buAutoNum type="arabicPeriod"/>
              <a:defRPr/>
            </a:pPr>
            <a:r>
              <a:rPr lang="de-DE" altLang="de-DE" sz="1600" i="1" dirty="0">
                <a:latin typeface="Century Gothic" pitchFamily="34" charset="0"/>
              </a:rPr>
              <a:t>unfertige Erzeugnisse, unfertige Leistungen</a:t>
            </a:r>
          </a:p>
          <a:p>
            <a:pPr marL="1260475" lvl="1" indent="-342900">
              <a:lnSpc>
                <a:spcPct val="100000"/>
              </a:lnSpc>
              <a:spcBef>
                <a:spcPts val="300"/>
              </a:spcBef>
              <a:spcAft>
                <a:spcPts val="300"/>
              </a:spcAft>
              <a:buAutoNum type="arabicPeriod"/>
              <a:defRPr/>
            </a:pPr>
            <a:r>
              <a:rPr lang="de-DE" altLang="de-DE" sz="1600" i="1" dirty="0">
                <a:latin typeface="Century Gothic" pitchFamily="34" charset="0"/>
              </a:rPr>
              <a:t>fertige Erzeugnisse und Waren</a:t>
            </a:r>
          </a:p>
          <a:p>
            <a:pPr marL="1260475" lvl="1" indent="-342900">
              <a:lnSpc>
                <a:spcPct val="100000"/>
              </a:lnSpc>
              <a:spcBef>
                <a:spcPts val="300"/>
              </a:spcBef>
              <a:spcAft>
                <a:spcPts val="300"/>
              </a:spcAft>
              <a:buAutoNum type="arabicPeriod"/>
              <a:defRPr/>
            </a:pPr>
            <a:r>
              <a:rPr lang="de-DE" altLang="de-DE" sz="1600" i="1" dirty="0">
                <a:latin typeface="Century Gothic" pitchFamily="34" charset="0"/>
              </a:rPr>
              <a:t>geleistete Anzahlungen“</a:t>
            </a:r>
          </a:p>
          <a:p>
            <a:pPr marL="901700" lvl="1" indent="-285750" defTabSz="901700">
              <a:lnSpc>
                <a:spcPct val="100000"/>
              </a:lnSpc>
              <a:spcBef>
                <a:spcPts val="300"/>
              </a:spcBef>
              <a:spcAft>
                <a:spcPts val="300"/>
              </a:spcAft>
              <a:buFont typeface="Wingdings" panose="05000000000000000000" pitchFamily="2" charset="2"/>
              <a:buChar char="à"/>
              <a:defRPr/>
            </a:pPr>
            <a:r>
              <a:rPr lang="de-DE" altLang="de-DE" sz="1600" dirty="0">
                <a:latin typeface="Century Gothic" pitchFamily="34" charset="0"/>
                <a:sym typeface="Wingdings" panose="05000000000000000000" pitchFamily="2" charset="2"/>
              </a:rPr>
              <a:t>ggf. Erweiterung gemäß § 268 Abs. 5 Satz 2 HGB:</a:t>
            </a:r>
          </a:p>
          <a:p>
            <a:pPr marL="1260475" lvl="1" indent="-342900">
              <a:lnSpc>
                <a:spcPct val="100000"/>
              </a:lnSpc>
              <a:spcBef>
                <a:spcPts val="300"/>
              </a:spcBef>
              <a:spcAft>
                <a:spcPts val="300"/>
              </a:spcAft>
              <a:buFont typeface="+mj-lt"/>
              <a:buAutoNum type="arabicPeriod" startAt="5"/>
              <a:defRPr/>
            </a:pPr>
            <a:r>
              <a:rPr lang="de-DE" altLang="de-DE" sz="1600" i="1" dirty="0">
                <a:latin typeface="Century Gothic" pitchFamily="34" charset="0"/>
                <a:sym typeface="Wingdings" panose="05000000000000000000" pitchFamily="2" charset="2"/>
              </a:rPr>
              <a:t>erhaltene Anzahlungen auf Bestellungen</a:t>
            </a:r>
            <a:endParaRPr lang="de-DE" altLang="de-DE" sz="1600" i="1" dirty="0">
              <a:latin typeface="Century Gothic" pitchFamily="34" charset="0"/>
            </a:endParaRPr>
          </a:p>
          <a:p>
            <a:pPr>
              <a:lnSpc>
                <a:spcPct val="100000"/>
              </a:lnSpc>
              <a:spcBef>
                <a:spcPts val="300"/>
              </a:spcBef>
              <a:spcAft>
                <a:spcPts val="300"/>
              </a:spcAft>
              <a:defRPr/>
            </a:pPr>
            <a:r>
              <a:rPr lang="de-DE" altLang="de-DE" sz="1600" b="1" dirty="0">
                <a:latin typeface="Century Gothic" pitchFamily="34" charset="0"/>
              </a:rPr>
              <a:t>GuV:</a:t>
            </a:r>
          </a:p>
          <a:p>
            <a:pPr marL="266700" indent="-266700">
              <a:lnSpc>
                <a:spcPct val="100000"/>
              </a:lnSpc>
              <a:spcBef>
                <a:spcPts val="300"/>
              </a:spcBef>
              <a:spcAft>
                <a:spcPts val="300"/>
              </a:spcAft>
              <a:buFont typeface="Arial" panose="020B0604020202020204" pitchFamily="34" charset="0"/>
              <a:buChar char="•"/>
              <a:defRPr/>
            </a:pPr>
            <a:r>
              <a:rPr lang="de-DE" altLang="de-DE" sz="1600" dirty="0">
                <a:latin typeface="Century Gothic" pitchFamily="34" charset="0"/>
              </a:rPr>
              <a:t>Vorgaben gemäß § 275 Abs. 2 HGB:</a:t>
            </a:r>
          </a:p>
          <a:p>
            <a:pPr marL="271463">
              <a:lnSpc>
                <a:spcPct val="100000"/>
              </a:lnSpc>
              <a:spcBef>
                <a:spcPts val="300"/>
              </a:spcBef>
              <a:spcAft>
                <a:spcPts val="300"/>
              </a:spcAft>
              <a:tabLst>
                <a:tab pos="715963" algn="l"/>
              </a:tabLst>
              <a:defRPr/>
            </a:pPr>
            <a:r>
              <a:rPr lang="de-DE" altLang="de-DE" sz="1600" dirty="0">
                <a:latin typeface="Century Gothic" pitchFamily="34" charset="0"/>
              </a:rPr>
              <a:t>2.	Erhöhung oder Verminderung des Bestands an fertigen und unfertigen Erzeugnissen</a:t>
            </a:r>
          </a:p>
          <a:p>
            <a:pPr marL="271463">
              <a:lnSpc>
                <a:spcPct val="100000"/>
              </a:lnSpc>
              <a:spcBef>
                <a:spcPts val="300"/>
              </a:spcBef>
              <a:spcAft>
                <a:spcPts val="300"/>
              </a:spcAft>
              <a:tabLst>
                <a:tab pos="715963" algn="l"/>
              </a:tabLst>
              <a:defRPr/>
            </a:pPr>
            <a:r>
              <a:rPr lang="de-DE" altLang="de-DE" sz="1600" dirty="0">
                <a:latin typeface="Century Gothic" pitchFamily="34" charset="0"/>
              </a:rPr>
              <a:t>5.1	Aufwendungen für Roh-, Hilfs- und Betriebsstoffe und für bezogene Waren</a:t>
            </a:r>
          </a:p>
          <a:p>
            <a:pPr marL="271463">
              <a:lnSpc>
                <a:spcPct val="100000"/>
              </a:lnSpc>
              <a:spcBef>
                <a:spcPts val="300"/>
              </a:spcBef>
              <a:spcAft>
                <a:spcPts val="300"/>
              </a:spcAft>
              <a:tabLst>
                <a:tab pos="715963" algn="l"/>
              </a:tabLst>
              <a:defRPr/>
            </a:pPr>
            <a:r>
              <a:rPr lang="de-DE" altLang="de-DE" sz="1600" dirty="0">
                <a:latin typeface="Century Gothic" pitchFamily="34" charset="0"/>
              </a:rPr>
              <a:t>5.2	Aufwendungen für bezogene Leistungen</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55440" y="1066971"/>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lvl="0"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3.1.1 Untergliederung der Bilanzposition Vorräte sowie Ausweis Gewinn- und Verlustrechnung</a:t>
            </a:r>
            <a:endPar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endParaRPr>
          </a:p>
        </p:txBody>
      </p:sp>
      <p:sp>
        <p:nvSpPr>
          <p:cNvPr id="8" name="Rectangle 2">
            <a:extLst>
              <a:ext uri="{FF2B5EF4-FFF2-40B4-BE49-F238E27FC236}">
                <a16:creationId xmlns:a16="http://schemas.microsoft.com/office/drawing/2014/main" id="{C1C7AC84-2D9D-4434-A1EE-2DA8FECA6DC6}"/>
              </a:ext>
            </a:extLst>
          </p:cNvPr>
          <p:cNvSpPr txBox="1">
            <a:spLocks/>
          </p:cNvSpPr>
          <p:nvPr/>
        </p:nvSpPr>
        <p:spPr bwMode="auto">
          <a:xfrm>
            <a:off x="1041203" y="678098"/>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3.1 Rechtliche Grundlagen</a:t>
            </a:r>
          </a:p>
        </p:txBody>
      </p:sp>
      <p:sp>
        <p:nvSpPr>
          <p:cNvPr id="9" name="Textfeld 1">
            <a:extLst>
              <a:ext uri="{FF2B5EF4-FFF2-40B4-BE49-F238E27FC236}">
                <a16:creationId xmlns:a16="http://schemas.microsoft.com/office/drawing/2014/main" id="{9D611AFB-C3AA-4990-94DC-100CD91497C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291000815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58303" y="1340768"/>
            <a:ext cx="10791825" cy="1762125"/>
          </a:xfrm>
          <a:prstGeom prst="rect">
            <a:avLst/>
          </a:prstGeom>
        </p:spPr>
        <p:txBody>
          <a:bodyPr/>
          <a:lstStyle/>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Keine Buchung über GuV-Position „Materialaufwand“, sondern </a:t>
            </a:r>
            <a:r>
              <a:rPr lang="de-DE" altLang="de-DE" sz="1600" b="1" dirty="0">
                <a:solidFill>
                  <a:srgbClr val="FF0000"/>
                </a:solidFill>
                <a:latin typeface="Century Gothic" pitchFamily="34" charset="0"/>
              </a:rPr>
              <a:t>eigene</a:t>
            </a:r>
            <a:r>
              <a:rPr lang="de-DE" altLang="de-DE" sz="1600" b="1" dirty="0">
                <a:latin typeface="Century Gothic" pitchFamily="34" charset="0"/>
              </a:rPr>
              <a:t> </a:t>
            </a:r>
            <a:r>
              <a:rPr lang="de-DE" altLang="de-DE" sz="1600" b="1" dirty="0">
                <a:solidFill>
                  <a:srgbClr val="FF0000"/>
                </a:solidFill>
                <a:latin typeface="Century Gothic" pitchFamily="34" charset="0"/>
              </a:rPr>
              <a:t>GuV-Position</a:t>
            </a:r>
            <a:r>
              <a:rPr lang="de-DE" altLang="de-DE" sz="1600" dirty="0">
                <a:latin typeface="Century Gothic" pitchFamily="34" charset="0"/>
              </a:rPr>
              <a:t>:</a:t>
            </a:r>
          </a:p>
          <a:p>
            <a:pPr marL="542925">
              <a:lnSpc>
                <a:spcPct val="100000"/>
              </a:lnSpc>
              <a:spcBef>
                <a:spcPts val="600"/>
              </a:spcBef>
              <a:spcAft>
                <a:spcPts val="600"/>
              </a:spcAft>
              <a:defRPr/>
            </a:pPr>
            <a:r>
              <a:rPr lang="de-DE" altLang="de-DE" sz="1600" i="1" dirty="0">
                <a:latin typeface="Century Gothic" pitchFamily="34" charset="0"/>
              </a:rPr>
              <a:t>„Erhöhung oder Verminderung des Bestands an unfertigen und fertigen Erzeugnissen“</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Verbuchung der Differenz zwischen dem Bestand am Bilanzstichtag und </a:t>
            </a:r>
            <a:r>
              <a:rPr lang="de-DE" altLang="de-DE" sz="1600">
                <a:latin typeface="Century Gothic" pitchFamily="34" charset="0"/>
              </a:rPr>
              <a:t>dem Vorjahresbestand</a:t>
            </a:r>
            <a:br>
              <a:rPr lang="de-DE" altLang="de-DE" sz="1600">
                <a:latin typeface="Century Gothic" pitchFamily="34" charset="0"/>
              </a:rPr>
            </a:br>
            <a:r>
              <a:rPr lang="de-DE" altLang="de-DE" sz="1600">
                <a:latin typeface="Century Gothic" pitchFamily="34" charset="0"/>
              </a:rPr>
              <a:t>als </a:t>
            </a:r>
            <a:r>
              <a:rPr lang="de-DE" altLang="de-DE" sz="1600" dirty="0">
                <a:latin typeface="Century Gothic" pitchFamily="34" charset="0"/>
              </a:rPr>
              <a:t>Aufwand oder Ertrag zumeist getrennt nach fertigen und unfertigen Erzeugnissen</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65460" y="106998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3.1.2 Unfertige und fertige Erzeugnisse – GuV-Ausweis</a:t>
            </a:r>
          </a:p>
        </p:txBody>
      </p:sp>
      <p:sp>
        <p:nvSpPr>
          <p:cNvPr id="7" name="Rectangle 3">
            <a:extLst>
              <a:ext uri="{FF2B5EF4-FFF2-40B4-BE49-F238E27FC236}">
                <a16:creationId xmlns:a16="http://schemas.microsoft.com/office/drawing/2014/main" id="{4F36EEE0-D4E2-4DC1-99A2-C4DF6F6E054C}"/>
              </a:ext>
            </a:extLst>
          </p:cNvPr>
          <p:cNvSpPr txBox="1">
            <a:spLocks/>
          </p:cNvSpPr>
          <p:nvPr/>
        </p:nvSpPr>
        <p:spPr bwMode="auto">
          <a:xfrm>
            <a:off x="1064914" y="3248794"/>
            <a:ext cx="10791427" cy="60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600"/>
              </a:spcAft>
              <a:defRPr/>
            </a:pPr>
            <a:r>
              <a:rPr lang="de-DE" altLang="de-DE" sz="1600" dirty="0">
                <a:latin typeface="Century Gothic" pitchFamily="34" charset="0"/>
              </a:rPr>
              <a:t>Die Bestandsveränderung der in der Bilanzposition fertige Erzeugnisse und Waren </a:t>
            </a:r>
            <a:r>
              <a:rPr lang="de-DE" altLang="de-DE" sz="1600">
                <a:latin typeface="Century Gothic" pitchFamily="34" charset="0"/>
              </a:rPr>
              <a:t>enthaltenen </a:t>
            </a:r>
            <a:r>
              <a:rPr lang="de-DE" altLang="de-DE" sz="1600" b="1">
                <a:solidFill>
                  <a:srgbClr val="FF0000"/>
                </a:solidFill>
                <a:latin typeface="Century Gothic" pitchFamily="34" charset="0"/>
              </a:rPr>
              <a:t>Waren</a:t>
            </a:r>
            <a:br>
              <a:rPr lang="de-DE" altLang="de-DE" sz="1600" b="1" dirty="0">
                <a:solidFill>
                  <a:srgbClr val="FF0000"/>
                </a:solidFill>
                <a:latin typeface="Century Gothic" pitchFamily="34" charset="0"/>
              </a:rPr>
            </a:br>
            <a:r>
              <a:rPr lang="de-DE" altLang="de-DE" sz="1600">
                <a:latin typeface="Century Gothic" pitchFamily="34" charset="0"/>
              </a:rPr>
              <a:t>wird </a:t>
            </a:r>
            <a:r>
              <a:rPr lang="de-DE" altLang="de-DE" sz="1600" dirty="0">
                <a:latin typeface="Century Gothic" pitchFamily="34" charset="0"/>
              </a:rPr>
              <a:t>nicht gegen eine eigene GuV-Position, sondern stets über den </a:t>
            </a:r>
            <a:r>
              <a:rPr lang="de-DE" altLang="de-DE" sz="1600" b="1" dirty="0">
                <a:solidFill>
                  <a:srgbClr val="FF0000"/>
                </a:solidFill>
                <a:latin typeface="Century Gothic" pitchFamily="34" charset="0"/>
              </a:rPr>
              <a:t>Materialaufwand</a:t>
            </a:r>
            <a:r>
              <a:rPr lang="de-DE" altLang="de-DE" sz="1600" dirty="0">
                <a:latin typeface="Century Gothic" pitchFamily="34" charset="0"/>
              </a:rPr>
              <a:t> gebucht (s. o.).</a:t>
            </a:r>
          </a:p>
        </p:txBody>
      </p:sp>
      <p:sp>
        <p:nvSpPr>
          <p:cNvPr id="8" name="Text Box 6">
            <a:extLst>
              <a:ext uri="{FF2B5EF4-FFF2-40B4-BE49-F238E27FC236}">
                <a16:creationId xmlns:a16="http://schemas.microsoft.com/office/drawing/2014/main" id="{1B3BEC06-4F3B-4DB9-B980-8F6F0127D129}"/>
              </a:ext>
            </a:extLst>
          </p:cNvPr>
          <p:cNvSpPr txBox="1">
            <a:spLocks noChangeArrowheads="1"/>
          </p:cNvSpPr>
          <p:nvPr/>
        </p:nvSpPr>
        <p:spPr bwMode="auto">
          <a:xfrm>
            <a:off x="1065460" y="292494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3.1.3 Hinweise zur Fehlervermeidung</a:t>
            </a:r>
          </a:p>
        </p:txBody>
      </p:sp>
      <p:sp>
        <p:nvSpPr>
          <p:cNvPr id="9" name="Rectangle 3">
            <a:extLst>
              <a:ext uri="{FF2B5EF4-FFF2-40B4-BE49-F238E27FC236}">
                <a16:creationId xmlns:a16="http://schemas.microsoft.com/office/drawing/2014/main" id="{34FFC0BF-63F5-422F-9899-4B6DBA01A13A}"/>
              </a:ext>
            </a:extLst>
          </p:cNvPr>
          <p:cNvSpPr txBox="1">
            <a:spLocks/>
          </p:cNvSpPr>
          <p:nvPr/>
        </p:nvSpPr>
        <p:spPr bwMode="auto">
          <a:xfrm>
            <a:off x="1064914" y="4544938"/>
            <a:ext cx="10791427" cy="60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600"/>
              </a:spcAft>
              <a:defRPr/>
            </a:pPr>
            <a:r>
              <a:rPr lang="de-DE" altLang="de-DE" sz="1600" dirty="0">
                <a:latin typeface="Century Gothic" pitchFamily="34" charset="0"/>
              </a:rPr>
              <a:t>Zahlungen eines Unternehmens, so weit diese der Beschaffung </a:t>
            </a:r>
            <a:r>
              <a:rPr lang="de-DE" altLang="de-DE" sz="1600">
                <a:latin typeface="Century Gothic" pitchFamily="34" charset="0"/>
              </a:rPr>
              <a:t>von Vermögensgegenständen</a:t>
            </a:r>
            <a:br>
              <a:rPr lang="de-DE" altLang="de-DE" sz="1600">
                <a:latin typeface="Century Gothic" pitchFamily="34" charset="0"/>
              </a:rPr>
            </a:br>
            <a:r>
              <a:rPr lang="de-DE" altLang="de-DE" sz="1600">
                <a:latin typeface="Century Gothic" pitchFamily="34" charset="0"/>
              </a:rPr>
              <a:t>der </a:t>
            </a:r>
            <a:r>
              <a:rPr lang="de-DE" altLang="de-DE" sz="1600" dirty="0">
                <a:latin typeface="Century Gothic" pitchFamily="34" charset="0"/>
              </a:rPr>
              <a:t>Vorratsvermögen dienen.</a:t>
            </a:r>
          </a:p>
        </p:txBody>
      </p:sp>
      <p:sp>
        <p:nvSpPr>
          <p:cNvPr id="12" name="Text Box 6">
            <a:extLst>
              <a:ext uri="{FF2B5EF4-FFF2-40B4-BE49-F238E27FC236}">
                <a16:creationId xmlns:a16="http://schemas.microsoft.com/office/drawing/2014/main" id="{76C8A938-EE39-4DE8-9EFA-FA71E7054CD5}"/>
              </a:ext>
            </a:extLst>
          </p:cNvPr>
          <p:cNvSpPr txBox="1">
            <a:spLocks noChangeArrowheads="1"/>
          </p:cNvSpPr>
          <p:nvPr/>
        </p:nvSpPr>
        <p:spPr bwMode="auto">
          <a:xfrm>
            <a:off x="1065460" y="418489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3.1.4 Geleistete Anzahlungen – </a:t>
            </a:r>
            <a:r>
              <a:rPr kumimoji="0" lang="de-DE" altLang="de-DE" sz="1600" b="1" i="0" u="none" strike="noStrike" kern="0" cap="none" spc="0" normalizeH="0" baseline="0" noProof="0" dirty="0">
                <a:ln>
                  <a:noFill/>
                </a:ln>
                <a:solidFill>
                  <a:srgbClr val="FF0000"/>
                </a:solidFill>
                <a:effectLst/>
                <a:uLnTx/>
                <a:uFillTx/>
                <a:latin typeface="Century Gothic" pitchFamily="34" charset="0"/>
                <a:ea typeface="+mj-ea"/>
                <a:cs typeface="+mj-cs"/>
              </a:rPr>
              <a:t>Ausweiswahlrecht</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 </a:t>
            </a:r>
            <a:r>
              <a:rPr kumimoji="0" lang="de-DE" altLang="de-DE" sz="1600" b="1" i="0" u="none" strike="noStrike" kern="0" cap="none" spc="0" normalizeH="0" baseline="0" noProof="0" dirty="0">
                <a:ln>
                  <a:noFill/>
                </a:ln>
                <a:solidFill>
                  <a:srgbClr val="FF0000"/>
                </a:solidFill>
                <a:effectLst/>
                <a:uLnTx/>
                <a:uFillTx/>
                <a:latin typeface="Century Gothic" pitchFamily="34" charset="0"/>
                <a:ea typeface="+mj-ea"/>
                <a:cs typeface="+mj-cs"/>
              </a:rPr>
              <a:t>Bilanz</a:t>
            </a:r>
          </a:p>
        </p:txBody>
      </p:sp>
      <p:sp>
        <p:nvSpPr>
          <p:cNvPr id="13" name="Textfeld 1">
            <a:extLst>
              <a:ext uri="{FF2B5EF4-FFF2-40B4-BE49-F238E27FC236}">
                <a16:creationId xmlns:a16="http://schemas.microsoft.com/office/drawing/2014/main" id="{185FD79A-A7B5-47F0-8236-C754E1E871F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208419710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1064066" y="1412875"/>
            <a:ext cx="10791825" cy="2733675"/>
          </a:xfrm>
          <a:prstGeom prst="rect">
            <a:avLst/>
          </a:prstGeom>
        </p:spPr>
        <p:txBody>
          <a:bodyPr/>
          <a:lstStyle/>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 268 Abs. 5 S. 2 HGB</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Wahlrecht:</a:t>
            </a:r>
          </a:p>
          <a:p>
            <a:pPr marL="542925" indent="-271463">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Ausweis als Verbindlichkeit oder</a:t>
            </a:r>
          </a:p>
          <a:p>
            <a:pPr marL="542925" indent="-271463">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offene Absetzung vom Posten Vorräte</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Mögliche Einflüsse auf die Ausübung des Wahlrechts:</a:t>
            </a:r>
          </a:p>
          <a:p>
            <a:pPr marL="542925" indent="-271463">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Unterschreitung der Größenklassenkriterien gemäß § 267 HGB (Bilanzsumme)</a:t>
            </a:r>
          </a:p>
          <a:p>
            <a:pPr marL="542925" indent="-271463">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Verbesserung der Eigenkapital-Quote</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39582" y="106998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3.1.5 Besonderheit „Erhaltene Anzahlungen auf Bestellungen“ </a:t>
            </a:r>
            <a:r>
              <a:rPr kumimoji="0" lang="de-DE" altLang="de-DE" sz="1600" b="1" i="0" u="none" strike="noStrike" kern="0" cap="none" spc="0" normalizeH="0" baseline="0" noProof="0" dirty="0">
                <a:ln>
                  <a:noFill/>
                </a:ln>
                <a:solidFill>
                  <a:srgbClr val="FF0000"/>
                </a:solidFill>
                <a:effectLst/>
                <a:uLnTx/>
                <a:uFillTx/>
                <a:latin typeface="Century Gothic" pitchFamily="34" charset="0"/>
                <a:ea typeface="+mj-ea"/>
                <a:cs typeface="+mj-cs"/>
              </a:rPr>
              <a:t>(Gestaltungsmöglichkeiten beachten)</a:t>
            </a:r>
          </a:p>
        </p:txBody>
      </p:sp>
      <p:sp>
        <p:nvSpPr>
          <p:cNvPr id="7" name="Textfeld 1">
            <a:extLst>
              <a:ext uri="{FF2B5EF4-FFF2-40B4-BE49-F238E27FC236}">
                <a16:creationId xmlns:a16="http://schemas.microsoft.com/office/drawing/2014/main" id="{F1575118-D247-4A53-900E-5627AC44CC1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310474808"/>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a:extLst>
              <a:ext uri="{FF2B5EF4-FFF2-40B4-BE49-F238E27FC236}">
                <a16:creationId xmlns:a16="http://schemas.microsoft.com/office/drawing/2014/main" id="{6396622D-0C53-424F-A6FD-0D743D1ED08F}"/>
              </a:ext>
            </a:extLst>
          </p:cNvPr>
          <p:cNvSpPr>
            <a:spLocks noGrp="1"/>
          </p:cNvSpPr>
          <p:nvPr>
            <p:ph type="body" idx="4294967295"/>
          </p:nvPr>
        </p:nvSpPr>
        <p:spPr>
          <a:xfrm>
            <a:off x="1072692" y="1422400"/>
            <a:ext cx="10360025" cy="4351338"/>
          </a:xfrm>
          <a:prstGeom prst="rect">
            <a:avLst/>
          </a:prstGeom>
        </p:spPr>
        <p:txBody>
          <a:bodyPr/>
          <a:lstStyle/>
          <a:p>
            <a:pPr marL="266700" lvl="1" indent="-266700">
              <a:spcBef>
                <a:spcPts val="600"/>
              </a:spcBef>
              <a:spcAft>
                <a:spcPts val="600"/>
              </a:spcAft>
              <a:buFont typeface="Arial" panose="020B0604020202020204" pitchFamily="34" charset="0"/>
              <a:buChar char="•"/>
            </a:pPr>
            <a:r>
              <a:rPr lang="de-DE" altLang="de-DE" sz="1600" b="1">
                <a:latin typeface="Century Gothic" panose="020B0502020202020204" pitchFamily="34" charset="0"/>
              </a:rPr>
              <a:t>fremd</a:t>
            </a:r>
            <a:r>
              <a:rPr lang="de-DE" altLang="de-DE" sz="1600">
                <a:latin typeface="Century Gothic" panose="020B0502020202020204" pitchFamily="34" charset="0"/>
              </a:rPr>
              <a:t>bezogene Güter, die zum Verbrauch im Rahmen der Produktion vorgesehen und</a:t>
            </a:r>
            <a:br>
              <a:rPr lang="de-DE" altLang="de-DE" sz="1600">
                <a:latin typeface="Century Gothic" panose="020B0502020202020204" pitchFamily="34" charset="0"/>
              </a:rPr>
            </a:br>
            <a:r>
              <a:rPr lang="de-DE" altLang="de-DE" sz="1600" b="1">
                <a:latin typeface="Century Gothic" panose="020B0502020202020204" pitchFamily="34" charset="0"/>
              </a:rPr>
              <a:t>noch nicht </a:t>
            </a:r>
            <a:r>
              <a:rPr lang="de-DE" altLang="de-DE" sz="1600">
                <a:latin typeface="Century Gothic" panose="020B0502020202020204" pitchFamily="34" charset="0"/>
              </a:rPr>
              <a:t>be- oder verarbeitet sind</a:t>
            </a:r>
          </a:p>
          <a:p>
            <a:pPr marL="266700" lvl="1" indent="-266700">
              <a:spcBef>
                <a:spcPts val="600"/>
              </a:spcBef>
              <a:spcAft>
                <a:spcPts val="600"/>
              </a:spcAft>
              <a:buFont typeface="Arial" panose="020B0604020202020204" pitchFamily="34" charset="0"/>
              <a:buChar char="•"/>
            </a:pPr>
            <a:r>
              <a:rPr lang="de-DE" altLang="de-DE" sz="1600">
                <a:latin typeface="Century Gothic" panose="020B0502020202020204" pitchFamily="34" charset="0"/>
              </a:rPr>
              <a:t>Rohstoffe </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gehen als </a:t>
            </a:r>
            <a:r>
              <a:rPr lang="de-DE" altLang="de-DE" sz="1600" b="1">
                <a:latin typeface="Century Gothic" panose="020B0502020202020204" pitchFamily="34" charset="0"/>
              </a:rPr>
              <a:t>Hauptbestandteile</a:t>
            </a:r>
            <a:r>
              <a:rPr lang="de-DE" altLang="de-DE" sz="1600">
                <a:latin typeface="Century Gothic" panose="020B0502020202020204" pitchFamily="34" charset="0"/>
              </a:rPr>
              <a:t> in die Produktion ein</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auch erworbene Fertigerzeugnisse vorgelagerter Produktionsstufen </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z. B. Stahl bei Maschinenbau, Reifen, Batterien, Motoren im Automobilbau</a:t>
            </a:r>
          </a:p>
          <a:p>
            <a:pPr marL="266700" lvl="1" indent="-266700">
              <a:spcBef>
                <a:spcPts val="600"/>
              </a:spcBef>
              <a:spcAft>
                <a:spcPts val="600"/>
              </a:spcAft>
              <a:buFont typeface="Arial" panose="020B0604020202020204" pitchFamily="34" charset="0"/>
              <a:buChar char="•"/>
            </a:pPr>
            <a:r>
              <a:rPr lang="de-DE" altLang="de-DE" sz="1600">
                <a:latin typeface="Century Gothic" panose="020B0502020202020204" pitchFamily="34" charset="0"/>
              </a:rPr>
              <a:t>Hilfsstoffe</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gehen als </a:t>
            </a:r>
            <a:r>
              <a:rPr lang="de-DE" altLang="de-DE" sz="1600" b="1">
                <a:latin typeface="Century Gothic" panose="020B0502020202020204" pitchFamily="34" charset="0"/>
              </a:rPr>
              <a:t>Bestandteile von untergeordneter Bedeutung </a:t>
            </a:r>
            <a:r>
              <a:rPr lang="de-DE" altLang="de-DE" sz="1600">
                <a:latin typeface="Century Gothic" panose="020B0502020202020204" pitchFamily="34" charset="0"/>
              </a:rPr>
              <a:t>in die Produktion ein</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z. B. Schrauben, Flaschen</a:t>
            </a:r>
          </a:p>
          <a:p>
            <a:pPr marL="266700" lvl="1" indent="-266700">
              <a:spcBef>
                <a:spcPts val="600"/>
              </a:spcBef>
              <a:spcAft>
                <a:spcPts val="600"/>
              </a:spcAft>
              <a:buFont typeface="Arial" panose="020B0604020202020204" pitchFamily="34" charset="0"/>
              <a:buChar char="•"/>
            </a:pPr>
            <a:r>
              <a:rPr lang="de-DE" altLang="de-DE" sz="1600">
                <a:latin typeface="Century Gothic" panose="020B0502020202020204" pitchFamily="34" charset="0"/>
              </a:rPr>
              <a:t>Betriebsstoffe</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dienen als </a:t>
            </a:r>
            <a:r>
              <a:rPr lang="de-DE" altLang="de-DE" sz="1600" b="1">
                <a:latin typeface="Century Gothic" panose="020B0502020202020204" pitchFamily="34" charset="0"/>
              </a:rPr>
              <a:t>Verbrauchsgüter</a:t>
            </a:r>
            <a:r>
              <a:rPr lang="de-DE" altLang="de-DE" sz="1600">
                <a:latin typeface="Century Gothic" panose="020B0502020202020204" pitchFamily="34" charset="0"/>
              </a:rPr>
              <a:t> der Fertigung und den übrigen betrieblichen Bereichen</a:t>
            </a:r>
          </a:p>
          <a:p>
            <a:pPr marL="542925" lvl="2" indent="-276225">
              <a:spcBef>
                <a:spcPct val="0"/>
              </a:spcBef>
              <a:buFont typeface="Symbol" panose="05050102010706020507" pitchFamily="18" charset="2"/>
              <a:buChar char="-"/>
            </a:pPr>
            <a:r>
              <a:rPr lang="de-DE" altLang="de-DE" sz="1600">
                <a:latin typeface="Century Gothic" panose="020B0502020202020204" pitchFamily="34" charset="0"/>
              </a:rPr>
              <a:t>z. B. Reparaturmaterialien und Ersatzteile für Maschinen, Büromaterial, Heizungsmaterial, Werbemittel</a:t>
            </a:r>
          </a:p>
        </p:txBody>
      </p:sp>
      <p:sp>
        <p:nvSpPr>
          <p:cNvPr id="163845" name="Rechteck 1">
            <a:extLst>
              <a:ext uri="{FF2B5EF4-FFF2-40B4-BE49-F238E27FC236}">
                <a16:creationId xmlns:a16="http://schemas.microsoft.com/office/drawing/2014/main" id="{79BAAA68-82F3-4074-8162-F2230722F005}"/>
              </a:ext>
            </a:extLst>
          </p:cNvPr>
          <p:cNvSpPr>
            <a:spLocks noChangeArrowheads="1"/>
          </p:cNvSpPr>
          <p:nvPr/>
        </p:nvSpPr>
        <p:spPr bwMode="auto">
          <a:xfrm>
            <a:off x="974526" y="1024205"/>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3.1.6 Roh-, Hilfs- und Betriebsstoffe (Beck, 11. Aufl., Tz. 90 ff. zu § 266 HGB)</a:t>
            </a:r>
          </a:p>
        </p:txBody>
      </p:sp>
      <p:sp>
        <p:nvSpPr>
          <p:cNvPr id="163846" name="Textfeld 1">
            <a:extLst>
              <a:ext uri="{FF2B5EF4-FFF2-40B4-BE49-F238E27FC236}">
                <a16:creationId xmlns:a16="http://schemas.microsoft.com/office/drawing/2014/main" id="{EA5BA523-9533-4878-A372-E561B1FEE65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a:solidFill>
                  <a:srgbClr val="000000"/>
                </a:solidFill>
                <a:latin typeface="Century Gothic" panose="020B0502020202020204" pitchFamily="34" charset="0"/>
              </a:rPr>
              <a:t>Themenbereich 3: Prüfung der Vorräte</a:t>
            </a:r>
          </a:p>
        </p:txBody>
      </p:sp>
      <p:sp>
        <p:nvSpPr>
          <p:cNvPr id="8" name="Textfeld 7">
            <a:extLst>
              <a:ext uri="{FF2B5EF4-FFF2-40B4-BE49-F238E27FC236}">
                <a16:creationId xmlns:a16="http://schemas.microsoft.com/office/drawing/2014/main" id="{7BB30E5C-48B2-480A-9245-92FE569E77C4}"/>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a:solidFill>
                  <a:srgbClr val="CCECFF"/>
                </a:solidFill>
                <a:highlight>
                  <a:srgbClr val="CCECFF"/>
                </a:highlight>
                <a:latin typeface="Century Gothic" panose="020B0502020202020204" pitchFamily="34" charset="0"/>
                <a:cs typeface="Arial" charset="0"/>
              </a:rPr>
              <a:t>05/2025</a:t>
            </a:r>
            <a:endParaRPr lang="de-DE" sz="900" b="0" dirty="0">
              <a:solidFill>
                <a:srgbClr val="CCECFF"/>
              </a:solidFill>
              <a:highlight>
                <a:srgbClr val="CCECFF"/>
              </a:highlight>
              <a:latin typeface="Century Gothic" panose="020B0502020202020204"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710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08">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710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a:extLst>
              <a:ext uri="{FF2B5EF4-FFF2-40B4-BE49-F238E27FC236}">
                <a16:creationId xmlns:a16="http://schemas.microsoft.com/office/drawing/2014/main" id="{4F7F82E4-63E6-4161-AC66-0DFC341EC3B8}"/>
              </a:ext>
            </a:extLst>
          </p:cNvPr>
          <p:cNvSpPr>
            <a:spLocks noGrp="1"/>
          </p:cNvSpPr>
          <p:nvPr>
            <p:ph type="body" idx="4294967295"/>
          </p:nvPr>
        </p:nvSpPr>
        <p:spPr>
          <a:xfrm>
            <a:off x="967574" y="1412875"/>
            <a:ext cx="10071100" cy="2592388"/>
          </a:xfrm>
          <a:prstGeom prst="rect">
            <a:avLst/>
          </a:prstGeom>
        </p:spPr>
        <p:txBody>
          <a:bodyPr/>
          <a:lstStyle/>
          <a:p>
            <a:pPr marL="266700" indent="-266700">
              <a:spcBef>
                <a:spcPts val="1800"/>
              </a:spcBef>
              <a:spcAft>
                <a:spcPts val="1800"/>
              </a:spcAft>
              <a:buFont typeface="Arial" charset="0"/>
              <a:buChar char="•"/>
              <a:defRPr/>
            </a:pPr>
            <a:r>
              <a:rPr lang="de-DE" altLang="de-DE" sz="1600" b="1" dirty="0">
                <a:latin typeface="Century Gothic" panose="020B0502020202020204" pitchFamily="34" charset="0"/>
              </a:rPr>
              <a:t>unfertige Erzeugnisse, unfertige Leistungen</a:t>
            </a:r>
          </a:p>
          <a:p>
            <a:pPr marL="542925" lvl="1" indent="-276225">
              <a:spcBef>
                <a:spcPts val="600"/>
              </a:spcBef>
              <a:spcAft>
                <a:spcPts val="600"/>
              </a:spcAft>
              <a:buFont typeface="Symbol" panose="05050102010706020507" pitchFamily="18" charset="2"/>
              <a:buChar char="-"/>
              <a:defRPr/>
            </a:pPr>
            <a:r>
              <a:rPr lang="de-DE" altLang="de-DE" sz="1600" b="1" dirty="0">
                <a:latin typeface="Century Gothic" panose="020B0502020202020204" pitchFamily="34" charset="0"/>
              </a:rPr>
              <a:t>bereits bearbeitete</a:t>
            </a:r>
            <a:r>
              <a:rPr lang="de-DE" altLang="de-DE" sz="1600" dirty="0">
                <a:latin typeface="Century Gothic" panose="020B0502020202020204" pitchFamily="34" charset="0"/>
              </a:rPr>
              <a:t>, am Bilanzstichtag </a:t>
            </a:r>
            <a:r>
              <a:rPr lang="de-DE" altLang="de-DE" sz="1600" b="1" dirty="0">
                <a:latin typeface="Century Gothic" panose="020B0502020202020204" pitchFamily="34" charset="0"/>
              </a:rPr>
              <a:t>noch nicht fertig </a:t>
            </a:r>
            <a:r>
              <a:rPr lang="de-DE" altLang="de-DE" sz="1600" dirty="0">
                <a:latin typeface="Century Gothic" panose="020B0502020202020204" pitchFamily="34" charset="0"/>
              </a:rPr>
              <a:t>gestellte Produkte oder Dienstleistungen</a:t>
            </a:r>
          </a:p>
          <a:p>
            <a:pPr marL="542925" lvl="1" indent="-276225">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Beispiele: Halbfertige Werkzeuge, halbfertige Türen, begonnene Jahresabschlusserstellung oder Prüfung einer WP-Gesellschaft</a:t>
            </a:r>
          </a:p>
          <a:p>
            <a:pPr marL="542925" lvl="1" indent="-276225">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aber auch: selbst erstellte RHB-Stoffe</a:t>
            </a:r>
          </a:p>
          <a:p>
            <a:pPr marL="762000" lvl="1" indent="-304800">
              <a:buFont typeface="Arial" charset="0"/>
              <a:buChar char="»"/>
              <a:defRPr/>
            </a:pPr>
            <a:endParaRPr lang="de-DE" altLang="de-DE" sz="1600" dirty="0">
              <a:latin typeface="Century Gothic" panose="020B0502020202020204" pitchFamily="34" charset="0"/>
            </a:endParaRPr>
          </a:p>
        </p:txBody>
      </p:sp>
      <p:sp>
        <p:nvSpPr>
          <p:cNvPr id="164869" name="Rechteck 1">
            <a:extLst>
              <a:ext uri="{FF2B5EF4-FFF2-40B4-BE49-F238E27FC236}">
                <a16:creationId xmlns:a16="http://schemas.microsoft.com/office/drawing/2014/main" id="{64445111-8BD2-4970-BA73-B46A69D00969}"/>
              </a:ext>
            </a:extLst>
          </p:cNvPr>
          <p:cNvSpPr>
            <a:spLocks noChangeArrowheads="1"/>
          </p:cNvSpPr>
          <p:nvPr/>
        </p:nvSpPr>
        <p:spPr bwMode="auto">
          <a:xfrm>
            <a:off x="967380" y="1024205"/>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3.1.7 „Unfertige Erzeugnisse, unfertige Leistungen“ (Beck, 11. Aufl., Tz. 93 ff. zu § 266 HGB)</a:t>
            </a:r>
          </a:p>
        </p:txBody>
      </p:sp>
      <p:sp>
        <p:nvSpPr>
          <p:cNvPr id="164870" name="Textfeld 1">
            <a:extLst>
              <a:ext uri="{FF2B5EF4-FFF2-40B4-BE49-F238E27FC236}">
                <a16:creationId xmlns:a16="http://schemas.microsoft.com/office/drawing/2014/main" id="{774958C0-5981-460B-99E3-D88312079BE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a:solidFill>
                  <a:srgbClr val="000000"/>
                </a:solidFill>
                <a:latin typeface="Century Gothic" panose="020B0502020202020204" pitchFamily="34" charset="0"/>
              </a:rPr>
              <a:t>Themenbereich 3: Prüfung der Vorräte</a:t>
            </a:r>
          </a:p>
        </p:txBody>
      </p:sp>
      <p:sp>
        <p:nvSpPr>
          <p:cNvPr id="8" name="Textfeld 7">
            <a:extLst>
              <a:ext uri="{FF2B5EF4-FFF2-40B4-BE49-F238E27FC236}">
                <a16:creationId xmlns:a16="http://schemas.microsoft.com/office/drawing/2014/main" id="{1BD7DA39-4DE3-47C0-B105-19000D878F47}"/>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a:extLst>
              <a:ext uri="{FF2B5EF4-FFF2-40B4-BE49-F238E27FC236}">
                <a16:creationId xmlns:a16="http://schemas.microsoft.com/office/drawing/2014/main" id="{871D3A0D-40D0-4A44-ABD2-9070ADF2104F}"/>
              </a:ext>
            </a:extLst>
          </p:cNvPr>
          <p:cNvSpPr>
            <a:spLocks noGrp="1"/>
          </p:cNvSpPr>
          <p:nvPr>
            <p:ph type="body" idx="4294967295"/>
          </p:nvPr>
        </p:nvSpPr>
        <p:spPr>
          <a:xfrm>
            <a:off x="966180" y="1412875"/>
            <a:ext cx="10801350" cy="3598863"/>
          </a:xfrm>
          <a:prstGeom prst="rect">
            <a:avLst/>
          </a:prstGeom>
        </p:spPr>
        <p:txBody>
          <a:bodyPr/>
          <a:lstStyle/>
          <a:p>
            <a:pPr marL="273050" lvl="1" indent="-273050">
              <a:spcBef>
                <a:spcPts val="600"/>
              </a:spcBef>
              <a:spcAft>
                <a:spcPts val="600"/>
              </a:spcAft>
              <a:buFont typeface="Arial" panose="020B0604020202020204" pitchFamily="34" charset="0"/>
              <a:buNone/>
              <a:defRPr/>
            </a:pPr>
            <a:r>
              <a:rPr lang="de-DE" altLang="de-DE" sz="1600" b="1" dirty="0">
                <a:latin typeface="Century Gothic" panose="020B0502020202020204" pitchFamily="34" charset="0"/>
              </a:rPr>
              <a:t>Unterscheidung</a:t>
            </a:r>
            <a:r>
              <a:rPr lang="de-DE" altLang="de-DE" sz="1600" dirty="0">
                <a:latin typeface="Century Gothic" panose="020B0502020202020204" pitchFamily="34" charset="0"/>
              </a:rPr>
              <a:t> von Fertigerzeugnissen und Waren:</a:t>
            </a:r>
          </a:p>
          <a:p>
            <a:pPr marL="273050" lvl="2" indent="-273050">
              <a:spcBef>
                <a:spcPts val="1200"/>
              </a:spcBef>
              <a:spcAft>
                <a:spcPts val="600"/>
              </a:spcAft>
              <a:buFont typeface="Arial" charset="0"/>
              <a:buChar char="•"/>
              <a:defRPr/>
            </a:pPr>
            <a:r>
              <a:rPr lang="de-DE" altLang="de-DE" sz="1600" dirty="0">
                <a:latin typeface="Century Gothic" panose="020B0502020202020204" pitchFamily="34" charset="0"/>
              </a:rPr>
              <a:t>Fertigerzeugnisse:</a:t>
            </a:r>
          </a:p>
          <a:p>
            <a:pPr marL="536575" lvl="3" indent="-263525">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fertige, zum Verkauf bestimmte Güter, die </a:t>
            </a:r>
            <a:r>
              <a:rPr lang="de-DE" altLang="de-DE" sz="1600" b="1" dirty="0">
                <a:latin typeface="Century Gothic" panose="020B0502020202020204" pitchFamily="34" charset="0"/>
              </a:rPr>
              <a:t>aus eigener Produktion </a:t>
            </a:r>
            <a:r>
              <a:rPr lang="de-DE" altLang="de-DE" sz="1600" dirty="0">
                <a:latin typeface="Century Gothic" panose="020B0502020202020204" pitchFamily="34" charset="0"/>
              </a:rPr>
              <a:t>stammen</a:t>
            </a:r>
          </a:p>
          <a:p>
            <a:pPr marL="273050" lvl="2" indent="-273050">
              <a:spcBef>
                <a:spcPts val="1200"/>
              </a:spcBef>
              <a:spcAft>
                <a:spcPts val="600"/>
              </a:spcAft>
              <a:buFont typeface="Arial" charset="0"/>
              <a:buChar char="•"/>
              <a:defRPr/>
            </a:pPr>
            <a:r>
              <a:rPr lang="de-DE" altLang="de-DE" sz="1600" dirty="0">
                <a:latin typeface="Century Gothic" panose="020B0502020202020204" pitchFamily="34" charset="0"/>
              </a:rPr>
              <a:t>Waren:</a:t>
            </a:r>
          </a:p>
          <a:p>
            <a:pPr marL="536575" lvl="3" indent="-263525">
              <a:spcBef>
                <a:spcPts val="600"/>
              </a:spcBef>
              <a:spcAft>
                <a:spcPts val="600"/>
              </a:spcAft>
              <a:buFont typeface="Symbol" panose="05050102010706020507" pitchFamily="18" charset="2"/>
              <a:buChar char="-"/>
              <a:defRPr/>
            </a:pPr>
            <a:r>
              <a:rPr lang="de-DE" altLang="de-DE" sz="1600" b="1" dirty="0">
                <a:latin typeface="Century Gothic" panose="020B0502020202020204" pitchFamily="34" charset="0"/>
              </a:rPr>
              <a:t>angeschaffte</a:t>
            </a:r>
            <a:r>
              <a:rPr lang="de-DE" altLang="de-DE" sz="1600" dirty="0">
                <a:latin typeface="Century Gothic" panose="020B0502020202020204" pitchFamily="34" charset="0"/>
              </a:rPr>
              <a:t> Gegenstände, die ohne oder nur nach geringfügiger </a:t>
            </a:r>
            <a:r>
              <a:rPr lang="de-DE" altLang="de-DE" sz="1600" dirty="0" err="1">
                <a:latin typeface="Century Gothic" panose="020B0502020202020204" pitchFamily="34" charset="0"/>
              </a:rPr>
              <a:t>Be</a:t>
            </a:r>
            <a:r>
              <a:rPr lang="de-DE" altLang="de-DE" sz="1600" dirty="0">
                <a:latin typeface="Century Gothic" panose="020B0502020202020204" pitchFamily="34" charset="0"/>
              </a:rPr>
              <a:t>- </a:t>
            </a:r>
            <a:r>
              <a:rPr lang="de-DE" altLang="de-DE" sz="1600">
                <a:latin typeface="Century Gothic" panose="020B0502020202020204" pitchFamily="34" charset="0"/>
              </a:rPr>
              <a:t>oder Verarbeitung</a:t>
            </a:r>
            <a:br>
              <a:rPr lang="de-DE" altLang="de-DE" sz="1600">
                <a:latin typeface="Century Gothic" panose="020B0502020202020204" pitchFamily="34" charset="0"/>
              </a:rPr>
            </a:br>
            <a:r>
              <a:rPr lang="de-DE" altLang="de-DE" sz="1600">
                <a:latin typeface="Century Gothic" panose="020B0502020202020204" pitchFamily="34" charset="0"/>
              </a:rPr>
              <a:t>verkauft </a:t>
            </a:r>
            <a:r>
              <a:rPr lang="de-DE" altLang="de-DE" sz="1600" dirty="0">
                <a:latin typeface="Century Gothic" panose="020B0502020202020204" pitchFamily="34" charset="0"/>
              </a:rPr>
              <a:t>werden sollen</a:t>
            </a:r>
          </a:p>
          <a:p>
            <a:pPr marL="536575" lvl="3" indent="-263525">
              <a:spcBef>
                <a:spcPts val="600"/>
              </a:spcBef>
              <a:spcAft>
                <a:spcPts val="600"/>
              </a:spcAft>
              <a:buFont typeface="Symbol" panose="05050102010706020507" pitchFamily="18" charset="2"/>
              <a:buChar char="-"/>
              <a:defRPr/>
            </a:pPr>
            <a:r>
              <a:rPr lang="de-DE" altLang="de-DE" sz="1600" dirty="0">
                <a:latin typeface="Century Gothic" panose="020B0502020202020204" pitchFamily="34" charset="0"/>
              </a:rPr>
              <a:t>ansonsten handelt es sich um RHB-Stoffe</a:t>
            </a:r>
          </a:p>
          <a:p>
            <a:pPr marL="1676400" lvl="3" indent="-304800">
              <a:buFont typeface="Arial" charset="0"/>
              <a:buChar char="»"/>
              <a:defRPr/>
            </a:pPr>
            <a:endParaRPr lang="de-DE" altLang="de-DE" sz="1600" dirty="0">
              <a:latin typeface="Century Gothic" panose="020B0502020202020204" pitchFamily="34" charset="0"/>
            </a:endParaRPr>
          </a:p>
          <a:p>
            <a:pPr marL="762000" lvl="1" indent="-304800">
              <a:buFont typeface="Arial" charset="0"/>
              <a:buChar char="»"/>
              <a:defRPr/>
            </a:pPr>
            <a:endParaRPr lang="de-DE" altLang="de-DE" sz="1600" dirty="0">
              <a:latin typeface="Century Gothic" panose="020B0502020202020204" pitchFamily="34" charset="0"/>
            </a:endParaRPr>
          </a:p>
          <a:p>
            <a:pPr marL="762000" lvl="1" indent="-304800">
              <a:buFont typeface="Arial" panose="020B0604020202020204" pitchFamily="34" charset="0"/>
              <a:buNone/>
              <a:defRPr/>
            </a:pPr>
            <a:r>
              <a:rPr lang="de-DE" altLang="de-DE" sz="1600" dirty="0">
                <a:latin typeface="Century Gothic" panose="020B0502020202020204" pitchFamily="34" charset="0"/>
              </a:rPr>
              <a:t>  </a:t>
            </a:r>
          </a:p>
          <a:p>
            <a:pPr marL="762000" lvl="1" indent="-304800">
              <a:buFont typeface="Arial" charset="0"/>
              <a:buChar char="»"/>
              <a:defRPr/>
            </a:pPr>
            <a:endParaRPr lang="de-DE" altLang="de-DE" sz="1600" dirty="0">
              <a:latin typeface="Century Gothic" panose="020B0502020202020204" pitchFamily="34" charset="0"/>
            </a:endParaRPr>
          </a:p>
        </p:txBody>
      </p:sp>
      <p:sp>
        <p:nvSpPr>
          <p:cNvPr id="165893" name="Rechteck 1">
            <a:extLst>
              <a:ext uri="{FF2B5EF4-FFF2-40B4-BE49-F238E27FC236}">
                <a16:creationId xmlns:a16="http://schemas.microsoft.com/office/drawing/2014/main" id="{9575A735-BD20-45CA-A10B-24D8097AF8A0}"/>
              </a:ext>
            </a:extLst>
          </p:cNvPr>
          <p:cNvSpPr>
            <a:spLocks noChangeArrowheads="1"/>
          </p:cNvSpPr>
          <p:nvPr/>
        </p:nvSpPr>
        <p:spPr bwMode="auto">
          <a:xfrm>
            <a:off x="965900" y="1015579"/>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3.1.8 „Fertige Erzeugnisse und Waren“ (Beck, 11. Aufl., Tz. 104 ff. zu § 266 HGB)</a:t>
            </a:r>
          </a:p>
        </p:txBody>
      </p:sp>
      <p:sp>
        <p:nvSpPr>
          <p:cNvPr id="165894" name="Textfeld 1">
            <a:extLst>
              <a:ext uri="{FF2B5EF4-FFF2-40B4-BE49-F238E27FC236}">
                <a16:creationId xmlns:a16="http://schemas.microsoft.com/office/drawing/2014/main" id="{BBD44287-8814-430B-864B-73AFF75D38B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a:solidFill>
                  <a:srgbClr val="000000"/>
                </a:solidFill>
                <a:latin typeface="Century Gothic" panose="020B0502020202020204" pitchFamily="34" charset="0"/>
              </a:rPr>
              <a:t>Themenbereich 3: Prüfung der Vorräte</a:t>
            </a:r>
          </a:p>
        </p:txBody>
      </p:sp>
      <p:sp>
        <p:nvSpPr>
          <p:cNvPr id="8" name="Textfeld 7">
            <a:extLst>
              <a:ext uri="{FF2B5EF4-FFF2-40B4-BE49-F238E27FC236}">
                <a16:creationId xmlns:a16="http://schemas.microsoft.com/office/drawing/2014/main" id="{81C70574-F57D-4A9C-B65D-CFA36F574AB6}"/>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a:solidFill>
                  <a:srgbClr val="CCECFF"/>
                </a:solidFill>
                <a:highlight>
                  <a:srgbClr val="CCECFF"/>
                </a:highlight>
                <a:latin typeface="Century Gothic" panose="020B0502020202020204" pitchFamily="34" charset="0"/>
                <a:cs typeface="Arial" charset="0"/>
              </a:rPr>
              <a:t>05/2025</a:t>
            </a:r>
            <a:endParaRPr lang="de-DE" sz="900" b="0" dirty="0">
              <a:solidFill>
                <a:srgbClr val="CCECFF"/>
              </a:solidFill>
              <a:highlight>
                <a:srgbClr val="CCECFF"/>
              </a:highlight>
              <a:latin typeface="Century Gothic" panose="020B0502020202020204"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15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BB31F6A8-3D9F-49A2-ACAB-F47DDE2EFBEE}"/>
              </a:ext>
            </a:extLst>
          </p:cNvPr>
          <p:cNvSpPr txBox="1">
            <a:spLocks/>
          </p:cNvSpPr>
          <p:nvPr/>
        </p:nvSpPr>
        <p:spPr bwMode="auto">
          <a:xfrm>
            <a:off x="1063426" y="-125270"/>
            <a:ext cx="93281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3.2	</a:t>
            </a:r>
            <a:r>
              <a:rPr lang="de-DE" sz="2800" b="1" dirty="0">
                <a:latin typeface="Century Gothic" panose="020B0502020202020204" pitchFamily="34" charset="0"/>
              </a:rPr>
              <a:t>Fachliche Verlautbarungen</a:t>
            </a:r>
          </a:p>
        </p:txBody>
      </p:sp>
      <p:sp>
        <p:nvSpPr>
          <p:cNvPr id="6" name="Textfeld 5">
            <a:extLst>
              <a:ext uri="{FF2B5EF4-FFF2-40B4-BE49-F238E27FC236}">
                <a16:creationId xmlns:a16="http://schemas.microsoft.com/office/drawing/2014/main" id="{9930A228-FFD0-42AB-BEE0-68CF36DF0028}"/>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17529845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1064066" y="1484313"/>
            <a:ext cx="10791825" cy="4065587"/>
          </a:xfrm>
          <a:prstGeom prst="rect">
            <a:avLst/>
          </a:prstGeom>
        </p:spPr>
        <p:txBody>
          <a:body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IDW PS 301: Prüfung Vorratsinventur</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ISA [DE] 505: Bestätigung Dritter (Konsignationslager) </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HFA 1 /1990: Inventurverfahren</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8" name="Rectangle 2">
            <a:extLst>
              <a:ext uri="{FF2B5EF4-FFF2-40B4-BE49-F238E27FC236}">
                <a16:creationId xmlns:a16="http://schemas.microsoft.com/office/drawing/2014/main" id="{8551340B-49F8-4E27-B56A-697C60218C85}"/>
              </a:ext>
            </a:extLst>
          </p:cNvPr>
          <p:cNvSpPr txBox="1">
            <a:spLocks/>
          </p:cNvSpPr>
          <p:nvPr/>
        </p:nvSpPr>
        <p:spPr bwMode="auto">
          <a:xfrm>
            <a:off x="1072542" y="1008292"/>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3.2 Fachliche Verlautbarungen</a:t>
            </a:r>
          </a:p>
        </p:txBody>
      </p:sp>
    </p:spTree>
    <p:extLst>
      <p:ext uri="{BB962C8B-B14F-4D97-AF65-F5344CB8AC3E}">
        <p14:creationId xmlns:p14="http://schemas.microsoft.com/office/powerpoint/2010/main" val="222568838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272FBCB9-94CC-4A0F-9261-9BD907DC6E72}"/>
              </a:ext>
            </a:extLst>
          </p:cNvPr>
          <p:cNvSpPr>
            <a:spLocks noGrp="1" noChangeArrowheads="1"/>
          </p:cNvSpPr>
          <p:nvPr>
            <p:ph type="body" idx="4294967295"/>
          </p:nvPr>
        </p:nvSpPr>
        <p:spPr>
          <a:xfrm>
            <a:off x="792761" y="1700213"/>
            <a:ext cx="9242871" cy="1365250"/>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lvl="1" indent="0">
              <a:lnSpc>
                <a:spcPct val="100000"/>
              </a:lnSpc>
              <a:spcBef>
                <a:spcPts val="600"/>
              </a:spcBef>
              <a:spcAft>
                <a:spcPts val="0"/>
              </a:spcAft>
              <a:buFont typeface="Arial" panose="020B0604020202020204" pitchFamily="34" charset="0"/>
              <a:buNone/>
              <a:defRPr/>
            </a:pPr>
            <a:r>
              <a:rPr lang="de-DE" altLang="de-DE" sz="1600" b="1" dirty="0">
                <a:latin typeface="Century Gothic" pitchFamily="34" charset="0"/>
              </a:rPr>
              <a:t>Einzahlungen</a:t>
            </a:r>
            <a:r>
              <a:rPr lang="de-DE" altLang="de-DE" sz="1600" dirty="0">
                <a:latin typeface="Century Gothic" pitchFamily="34" charset="0"/>
              </a:rPr>
              <a:t> sind anhand von</a:t>
            </a:r>
          </a:p>
          <a:p>
            <a:pPr marL="466725" lvl="1" indent="-285750">
              <a:lnSpc>
                <a:spcPct val="100000"/>
              </a:lnSpc>
              <a:spcBef>
                <a:spcPts val="600"/>
              </a:spcBef>
              <a:spcAft>
                <a:spcPts val="0"/>
              </a:spcAft>
              <a:buFont typeface="Wingdings" panose="05000000000000000000" pitchFamily="2" charset="2"/>
              <a:buChar char="Ø"/>
              <a:defRPr/>
            </a:pPr>
            <a:r>
              <a:rPr lang="de-DE" altLang="de-DE" sz="1600" b="1" dirty="0">
                <a:latin typeface="Century Gothic" pitchFamily="34" charset="0"/>
              </a:rPr>
              <a:t>Einzahlungsbelegen</a:t>
            </a:r>
            <a:r>
              <a:rPr lang="de-DE" altLang="de-DE" sz="1600" dirty="0">
                <a:latin typeface="Century Gothic" pitchFamily="34" charset="0"/>
              </a:rPr>
              <a:t> und</a:t>
            </a:r>
          </a:p>
          <a:p>
            <a:pPr marL="466725" lvl="1" indent="-285750">
              <a:lnSpc>
                <a:spcPct val="100000"/>
              </a:lnSpc>
              <a:spcBef>
                <a:spcPts val="600"/>
              </a:spcBef>
              <a:spcAft>
                <a:spcPts val="0"/>
              </a:spcAft>
              <a:buFont typeface="Wingdings" panose="05000000000000000000" pitchFamily="2" charset="2"/>
              <a:buChar char="Ø"/>
              <a:defRPr/>
            </a:pPr>
            <a:r>
              <a:rPr lang="de-DE" altLang="de-DE" sz="1600" b="1" dirty="0">
                <a:latin typeface="Century Gothic" pitchFamily="34" charset="0"/>
              </a:rPr>
              <a:t>Kontoauszügen</a:t>
            </a:r>
            <a:r>
              <a:rPr lang="de-DE" altLang="de-DE" sz="1600" dirty="0">
                <a:latin typeface="Century Gothic" pitchFamily="34" charset="0"/>
              </a:rPr>
              <a:t> der Gesellschaft</a:t>
            </a:r>
          </a:p>
          <a:p>
            <a:pPr lvl="1" indent="0">
              <a:lnSpc>
                <a:spcPct val="100000"/>
              </a:lnSpc>
              <a:spcBef>
                <a:spcPts val="600"/>
              </a:spcBef>
              <a:spcAft>
                <a:spcPts val="0"/>
              </a:spcAft>
              <a:buFont typeface="Arial" panose="020B0604020202020204" pitchFamily="34" charset="0"/>
              <a:buNone/>
              <a:defRPr/>
            </a:pPr>
            <a:r>
              <a:rPr lang="de-DE" altLang="de-DE" sz="1600" dirty="0">
                <a:latin typeface="Century Gothic" pitchFamily="34" charset="0"/>
              </a:rPr>
              <a:t>prüfen.</a:t>
            </a:r>
          </a:p>
        </p:txBody>
      </p:sp>
      <p:sp>
        <p:nvSpPr>
          <p:cNvPr id="134149" name="Rechteck 1">
            <a:extLst>
              <a:ext uri="{FF2B5EF4-FFF2-40B4-BE49-F238E27FC236}">
                <a16:creationId xmlns:a16="http://schemas.microsoft.com/office/drawing/2014/main" id="{AC72ADC4-050D-4B63-A5AD-C8A5FE93CA3A}"/>
              </a:ext>
            </a:extLst>
          </p:cNvPr>
          <p:cNvSpPr>
            <a:spLocks noChangeArrowheads="1"/>
          </p:cNvSpPr>
          <p:nvPr/>
        </p:nvSpPr>
        <p:spPr bwMode="auto">
          <a:xfrm>
            <a:off x="958079" y="1039538"/>
            <a:ext cx="5242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1.1.3 Wurden die „Leistungen“ ordentlich erbracht?</a:t>
            </a:r>
          </a:p>
        </p:txBody>
      </p:sp>
      <p:sp>
        <p:nvSpPr>
          <p:cNvPr id="9" name="Rechteck 1">
            <a:extLst>
              <a:ext uri="{FF2B5EF4-FFF2-40B4-BE49-F238E27FC236}">
                <a16:creationId xmlns:a16="http://schemas.microsoft.com/office/drawing/2014/main" id="{A9E81844-6753-4FBE-BBB5-11B1D86131BD}"/>
              </a:ext>
            </a:extLst>
          </p:cNvPr>
          <p:cNvSpPr>
            <a:spLocks noChangeArrowheads="1"/>
          </p:cNvSpPr>
          <p:nvPr/>
        </p:nvSpPr>
        <p:spPr bwMode="auto">
          <a:xfrm>
            <a:off x="964771" y="1506270"/>
            <a:ext cx="2735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1.1.3.1 Fall 1: Bareinlagen</a:t>
            </a:r>
          </a:p>
        </p:txBody>
      </p:sp>
      <p:sp>
        <p:nvSpPr>
          <p:cNvPr id="12" name="Rectangle 7">
            <a:extLst>
              <a:ext uri="{FF2B5EF4-FFF2-40B4-BE49-F238E27FC236}">
                <a16:creationId xmlns:a16="http://schemas.microsoft.com/office/drawing/2014/main" id="{9181AA7A-8FCE-4DA9-9D94-C208B5FC6E41}"/>
              </a:ext>
            </a:extLst>
          </p:cNvPr>
          <p:cNvSpPr txBox="1">
            <a:spLocks noChangeArrowheads="1"/>
          </p:cNvSpPr>
          <p:nvPr/>
        </p:nvSpPr>
        <p:spPr bwMode="auto">
          <a:xfrm>
            <a:off x="894668" y="3573016"/>
            <a:ext cx="10253126" cy="1492423"/>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lnSpc>
                <a:spcPct val="100000"/>
              </a:lnSpc>
              <a:spcBef>
                <a:spcPts val="600"/>
              </a:spcBef>
              <a:spcAft>
                <a:spcPts val="0"/>
              </a:spcAft>
              <a:buNone/>
              <a:defRPr/>
            </a:pPr>
            <a:r>
              <a:rPr lang="de-DE" altLang="de-DE" sz="1600" dirty="0">
                <a:latin typeface="Century Gothic" pitchFamily="34" charset="0"/>
              </a:rPr>
              <a:t>Beachte § 27 AktG:</a:t>
            </a:r>
            <a:br>
              <a:rPr lang="de-DE" altLang="de-DE" sz="1600" dirty="0">
                <a:latin typeface="Century Gothic" pitchFamily="34" charset="0"/>
              </a:rPr>
            </a:br>
            <a:r>
              <a:rPr lang="de-DE" altLang="de-DE" sz="1600" dirty="0">
                <a:latin typeface="Century Gothic" pitchFamily="34" charset="0"/>
              </a:rPr>
              <a:t>Es ist zu prüfen, ob es sich </a:t>
            </a:r>
            <a:r>
              <a:rPr lang="de-DE" altLang="de-DE" sz="1600" b="1" dirty="0">
                <a:latin typeface="Century Gothic" pitchFamily="34" charset="0"/>
              </a:rPr>
              <a:t>nicht</a:t>
            </a:r>
            <a:r>
              <a:rPr lang="de-DE" altLang="de-DE" sz="1600" dirty="0">
                <a:latin typeface="Century Gothic" pitchFamily="34" charset="0"/>
              </a:rPr>
              <a:t> um eine </a:t>
            </a:r>
            <a:r>
              <a:rPr lang="de-DE" altLang="de-DE" sz="1600" b="1" dirty="0">
                <a:solidFill>
                  <a:srgbClr val="FF0000"/>
                </a:solidFill>
                <a:latin typeface="Century Gothic" pitchFamily="34" charset="0"/>
              </a:rPr>
              <a:t>verschleierte Sacheinlage </a:t>
            </a:r>
            <a:r>
              <a:rPr lang="de-DE" altLang="de-DE" sz="1600" dirty="0">
                <a:latin typeface="Century Gothic" pitchFamily="34" charset="0"/>
              </a:rPr>
              <a:t>handelt und </a:t>
            </a:r>
            <a:r>
              <a:rPr lang="de-DE" altLang="de-DE" sz="1600">
                <a:latin typeface="Century Gothic" pitchFamily="34" charset="0"/>
              </a:rPr>
              <a:t>dass nicht</a:t>
            </a:r>
            <a:br>
              <a:rPr lang="de-DE" altLang="de-DE" sz="1600">
                <a:latin typeface="Century Gothic" pitchFamily="34" charset="0"/>
              </a:rPr>
            </a:br>
            <a:r>
              <a:rPr lang="de-DE" altLang="de-DE" sz="1600">
                <a:latin typeface="Century Gothic" pitchFamily="34" charset="0"/>
              </a:rPr>
              <a:t>von </a:t>
            </a:r>
            <a:r>
              <a:rPr lang="de-DE" altLang="de-DE" sz="1600" dirty="0">
                <a:latin typeface="Century Gothic" pitchFamily="34" charset="0"/>
              </a:rPr>
              <a:t>vorneherein eine </a:t>
            </a:r>
            <a:r>
              <a:rPr lang="de-DE" altLang="de-DE" sz="1600" b="1" dirty="0">
                <a:solidFill>
                  <a:srgbClr val="FF0000"/>
                </a:solidFill>
                <a:latin typeface="Century Gothic" pitchFamily="34" charset="0"/>
              </a:rPr>
              <a:t>Rückzahlung der Einlage </a:t>
            </a:r>
            <a:r>
              <a:rPr lang="de-DE" altLang="de-DE" sz="1600" dirty="0">
                <a:latin typeface="Century Gothic" pitchFamily="34" charset="0"/>
              </a:rPr>
              <a:t>vereinbart worden ist.</a:t>
            </a:r>
          </a:p>
          <a:p>
            <a:pPr marL="466725" lvl="1" indent="-285750">
              <a:lnSpc>
                <a:spcPct val="100000"/>
              </a:lnSpc>
              <a:spcBef>
                <a:spcPts val="600"/>
              </a:spcBef>
              <a:spcAft>
                <a:spcPts val="0"/>
              </a:spcAft>
              <a:buFont typeface="Wingdings" panose="05000000000000000000" pitchFamily="2" charset="2"/>
              <a:buChar char="à"/>
              <a:defRPr/>
            </a:pPr>
            <a:r>
              <a:rPr lang="de-DE" altLang="de-DE" sz="1600" dirty="0">
                <a:latin typeface="Century Gothic" pitchFamily="34" charset="0"/>
              </a:rPr>
              <a:t>Folge: Zu erbringende </a:t>
            </a:r>
            <a:r>
              <a:rPr lang="de-DE" altLang="de-DE" sz="1600" b="1" dirty="0">
                <a:latin typeface="Century Gothic" pitchFamily="34" charset="0"/>
              </a:rPr>
              <a:t>Bareinlage </a:t>
            </a:r>
            <a:r>
              <a:rPr lang="de-DE" altLang="de-DE" sz="1600" dirty="0">
                <a:latin typeface="Century Gothic" pitchFamily="34" charset="0"/>
              </a:rPr>
              <a:t>ist als </a:t>
            </a:r>
            <a:r>
              <a:rPr lang="de-DE" altLang="de-DE" sz="1600" b="1" dirty="0">
                <a:latin typeface="Century Gothic" pitchFamily="34" charset="0"/>
              </a:rPr>
              <a:t>noch ausstehend </a:t>
            </a:r>
            <a:r>
              <a:rPr lang="de-DE" altLang="de-DE" sz="1600" dirty="0">
                <a:latin typeface="Century Gothic" pitchFamily="34" charset="0"/>
              </a:rPr>
              <a:t>auszuweisen!</a:t>
            </a:r>
          </a:p>
          <a:p>
            <a:pPr marL="466725" lvl="1" indent="-285750">
              <a:lnSpc>
                <a:spcPct val="100000"/>
              </a:lnSpc>
              <a:spcBef>
                <a:spcPts val="600"/>
              </a:spcBef>
              <a:spcAft>
                <a:spcPts val="0"/>
              </a:spcAft>
              <a:buFont typeface="Wingdings" panose="05000000000000000000" pitchFamily="2" charset="2"/>
              <a:buChar char="à"/>
              <a:defRPr/>
            </a:pPr>
            <a:r>
              <a:rPr lang="de-DE" altLang="de-DE" sz="1600" dirty="0">
                <a:latin typeface="Century Gothic" pitchFamily="34" charset="0"/>
              </a:rPr>
              <a:t>Nach BGH-Rechtsprechung ist § 27 AktG </a:t>
            </a:r>
            <a:r>
              <a:rPr lang="de-DE" altLang="de-DE" sz="1600" b="1" dirty="0">
                <a:latin typeface="Century Gothic" pitchFamily="34" charset="0"/>
              </a:rPr>
              <a:t>analog bei einer GmbH </a:t>
            </a:r>
            <a:r>
              <a:rPr lang="de-DE" altLang="de-DE" sz="1600" dirty="0">
                <a:latin typeface="Century Gothic" pitchFamily="34" charset="0"/>
              </a:rPr>
              <a:t>anzuwenden!</a:t>
            </a:r>
          </a:p>
        </p:txBody>
      </p:sp>
      <p:sp>
        <p:nvSpPr>
          <p:cNvPr id="13" name="Rechteck 1">
            <a:extLst>
              <a:ext uri="{FF2B5EF4-FFF2-40B4-BE49-F238E27FC236}">
                <a16:creationId xmlns:a16="http://schemas.microsoft.com/office/drawing/2014/main" id="{1BAD2F6E-C87F-4FBE-9247-F480F4E47499}"/>
              </a:ext>
            </a:extLst>
          </p:cNvPr>
          <p:cNvSpPr>
            <a:spLocks noChangeArrowheads="1"/>
          </p:cNvSpPr>
          <p:nvPr/>
        </p:nvSpPr>
        <p:spPr bwMode="auto">
          <a:xfrm>
            <a:off x="955440" y="3306470"/>
            <a:ext cx="607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1.1.3.2 Erkennen von rechtsmissbräuchlichen Gestaltungen</a:t>
            </a:r>
          </a:p>
        </p:txBody>
      </p:sp>
      <p:sp>
        <p:nvSpPr>
          <p:cNvPr id="11" name="Textfeld 1">
            <a:extLst>
              <a:ext uri="{FF2B5EF4-FFF2-40B4-BE49-F238E27FC236}">
                <a16:creationId xmlns:a16="http://schemas.microsoft.com/office/drawing/2014/main" id="{3E526E20-342D-4348-AF69-BAC4624F0A1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Tree>
    <p:extLst>
      <p:ext uri="{BB962C8B-B14F-4D97-AF65-F5344CB8AC3E}">
        <p14:creationId xmlns:p14="http://schemas.microsoft.com/office/powerpoint/2010/main" val="2696181477"/>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0B28D340-F574-4F15-8532-DCC1EB26E59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8" name="Rectangle 2">
            <a:extLst>
              <a:ext uri="{FF2B5EF4-FFF2-40B4-BE49-F238E27FC236}">
                <a16:creationId xmlns:a16="http://schemas.microsoft.com/office/drawing/2014/main" id="{B813E458-4702-45C7-98A1-40CB92BF3C78}"/>
              </a:ext>
            </a:extLst>
          </p:cNvPr>
          <p:cNvSpPr txBox="1">
            <a:spLocks/>
          </p:cNvSpPr>
          <p:nvPr/>
        </p:nvSpPr>
        <p:spPr bwMode="auto">
          <a:xfrm>
            <a:off x="983432" y="519112"/>
            <a:ext cx="93281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3.3	</a:t>
            </a:r>
            <a:r>
              <a:rPr lang="de-DE" sz="2800" b="1" dirty="0">
                <a:latin typeface="Century Gothic" panose="020B0502020202020204" pitchFamily="34" charset="0"/>
              </a:rPr>
              <a:t>Bestandsnachweis (Inventur)</a:t>
            </a:r>
          </a:p>
          <a:p>
            <a:pPr lvl="4">
              <a:spcBef>
                <a:spcPts val="600"/>
              </a:spcBef>
              <a:spcAft>
                <a:spcPts val="600"/>
              </a:spcAft>
              <a:tabLst>
                <a:tab pos="444500" algn="l"/>
              </a:tabLst>
            </a:pPr>
            <a:r>
              <a:rPr lang="de-DE" b="1" dirty="0">
                <a:latin typeface="Century Gothic" panose="020B0502020202020204" pitchFamily="34" charset="0"/>
              </a:rPr>
              <a:t>3.3.1	</a:t>
            </a:r>
            <a:r>
              <a:rPr lang="de-DE" dirty="0">
                <a:latin typeface="Century Gothic" panose="020B0502020202020204" pitchFamily="34" charset="0"/>
              </a:rPr>
              <a:t>Inventurmethoden (HFA 1/1990)</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3.3.2	</a:t>
            </a:r>
            <a:r>
              <a:rPr lang="de-DE" dirty="0">
                <a:latin typeface="Century Gothic" panose="020B0502020202020204" pitchFamily="34" charset="0"/>
              </a:rPr>
              <a:t>Sonderformen der Inventur</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3.3.3	</a:t>
            </a:r>
            <a:r>
              <a:rPr lang="de-DE" dirty="0">
                <a:latin typeface="Century Gothic" panose="020B0502020202020204" pitchFamily="34" charset="0"/>
              </a:rPr>
              <a:t>Grundsätze ordnungsmäßiger Inventur: IDW PS 301</a:t>
            </a:r>
            <a:endParaRPr lang="de-DE" b="1" dirty="0">
              <a:latin typeface="Century Gothic" panose="020B0502020202020204" pitchFamily="34" charset="0"/>
            </a:endParaRPr>
          </a:p>
          <a:p>
            <a:pPr lvl="4">
              <a:spcBef>
                <a:spcPts val="600"/>
              </a:spcBef>
              <a:spcAft>
                <a:spcPts val="600"/>
              </a:spcAft>
              <a:tabLst>
                <a:tab pos="444500" algn="l"/>
              </a:tabLst>
            </a:pPr>
            <a:r>
              <a:rPr lang="de-DE" altLang="de-DE" b="1" dirty="0">
                <a:latin typeface="Century Gothic" panose="020B0502020202020204" pitchFamily="34" charset="0"/>
              </a:rPr>
              <a:t>3.3.4	</a:t>
            </a:r>
            <a:r>
              <a:rPr lang="de-DE" dirty="0">
                <a:latin typeface="Century Gothic" panose="020B0502020202020204" pitchFamily="34" charset="0"/>
              </a:rPr>
              <a:t>Inventurplanung</a:t>
            </a:r>
            <a:endParaRPr lang="de-DE" altLang="de-DE" b="1" dirty="0">
              <a:latin typeface="Century Gothic" panose="020B0502020202020204" pitchFamily="34" charset="0"/>
            </a:endParaRPr>
          </a:p>
          <a:p>
            <a:pPr lvl="4">
              <a:spcBef>
                <a:spcPts val="600"/>
              </a:spcBef>
              <a:spcAft>
                <a:spcPts val="600"/>
              </a:spcAft>
              <a:tabLst>
                <a:tab pos="444500" algn="l"/>
              </a:tabLst>
            </a:pPr>
            <a:r>
              <a:rPr lang="de-DE" altLang="de-DE" b="1" dirty="0">
                <a:latin typeface="Century Gothic" panose="020B0502020202020204" pitchFamily="34" charset="0"/>
              </a:rPr>
              <a:t>3.3.5	</a:t>
            </a:r>
            <a:r>
              <a:rPr lang="de-DE" dirty="0">
                <a:latin typeface="Century Gothic" panose="020B0502020202020204" pitchFamily="34" charset="0"/>
              </a:rPr>
              <a:t>Prüfung der Inventur</a:t>
            </a:r>
            <a:endParaRPr lang="de-DE" alt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2CE964F6-AB34-436B-9EE8-ED9EEE82055D}"/>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200043761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83432" y="1540331"/>
            <a:ext cx="10791825" cy="4065587"/>
          </a:xfrm>
          <a:prstGeom prst="rect">
            <a:avLst/>
          </a:prstGeom>
        </p:spPr>
        <p:txBody>
          <a:bodyPr/>
          <a:lstStyle/>
          <a:p>
            <a:pPr>
              <a:lnSpc>
                <a:spcPct val="100000"/>
              </a:lnSpc>
              <a:spcBef>
                <a:spcPts val="600"/>
              </a:spcBef>
              <a:spcAft>
                <a:spcPts val="600"/>
              </a:spcAft>
              <a:defRPr/>
            </a:pPr>
            <a:r>
              <a:rPr lang="de-DE" altLang="de-DE" sz="1600" b="1" dirty="0">
                <a:latin typeface="Century Gothic" pitchFamily="34" charset="0"/>
              </a:rPr>
              <a:t>Körperliche Bestandsaufnahme, bzw. buchmäßige Bestandsaufnahme zwingend erforderlich</a:t>
            </a:r>
          </a:p>
          <a:p>
            <a:pPr>
              <a:lnSpc>
                <a:spcPct val="100000"/>
              </a:lnSpc>
              <a:spcBef>
                <a:spcPts val="600"/>
              </a:spcBef>
              <a:spcAft>
                <a:spcPts val="600"/>
              </a:spcAft>
              <a:defRPr/>
            </a:pPr>
            <a:r>
              <a:rPr lang="de-DE" altLang="de-DE" sz="1600" b="1" dirty="0">
                <a:latin typeface="Century Gothic" pitchFamily="34" charset="0"/>
              </a:rPr>
              <a:t>Inventursysteme</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Stichtagsinventur (§ 240 Abs. 2 HGB),</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Ausgeweitete Stichtagsinventur: +/- 10 Tage (§ 240 Abs. 1 und 2 HGB)</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Vor- bzw. nachverlagerte Stichtagsinventur -3/+2 Monate (§ 241 Abs. 3 Nr. 1 HGB)</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Permanente Inventur (§ 241 Abs. 3 Nr. 2 HGB)</a:t>
            </a:r>
          </a:p>
          <a:p>
            <a:pPr>
              <a:lnSpc>
                <a:spcPct val="100000"/>
              </a:lnSpc>
              <a:spcBef>
                <a:spcPts val="600"/>
              </a:spcBef>
              <a:spcAft>
                <a:spcPts val="600"/>
              </a:spcAft>
              <a:defRPr/>
            </a:pPr>
            <a:endParaRPr lang="de-DE" altLang="de-DE" sz="1600" b="1" dirty="0">
              <a:latin typeface="Century Gothic" pitchFamily="34" charset="0"/>
            </a:endParaRPr>
          </a:p>
          <a:p>
            <a:pPr>
              <a:lnSpc>
                <a:spcPct val="100000"/>
              </a:lnSpc>
              <a:spcBef>
                <a:spcPts val="600"/>
              </a:spcBef>
              <a:spcAft>
                <a:spcPts val="600"/>
              </a:spcAft>
              <a:defRPr/>
            </a:pPr>
            <a:r>
              <a:rPr lang="de-DE" altLang="de-DE" sz="1600" b="1" dirty="0">
                <a:latin typeface="Century Gothic" pitchFamily="34" charset="0"/>
              </a:rPr>
              <a:t>Inventurverfahren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Körperliche Bestandsaufnahme: Vollinventur, buch- und belegmäßige Aufnahme</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Ggf. Vereinfachung: Stichprobeninventur (mathematisch-statistische Methoden)</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60450" y="1091975"/>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lvl="0"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3.3.1 Inventurmethoden (HFA 1/1990)</a:t>
            </a:r>
            <a:endPar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endParaRPr>
          </a:p>
        </p:txBody>
      </p:sp>
      <p:sp>
        <p:nvSpPr>
          <p:cNvPr id="8" name="Rectangle 2">
            <a:extLst>
              <a:ext uri="{FF2B5EF4-FFF2-40B4-BE49-F238E27FC236}">
                <a16:creationId xmlns:a16="http://schemas.microsoft.com/office/drawing/2014/main" id="{C1C7AC84-2D9D-4434-A1EE-2DA8FECA6DC6}"/>
              </a:ext>
            </a:extLst>
          </p:cNvPr>
          <p:cNvSpPr txBox="1">
            <a:spLocks/>
          </p:cNvSpPr>
          <p:nvPr/>
        </p:nvSpPr>
        <p:spPr bwMode="auto">
          <a:xfrm>
            <a:off x="1055440" y="64361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600" b="1" dirty="0">
                <a:solidFill>
                  <a:srgbClr val="00B0F0"/>
                </a:solidFill>
                <a:latin typeface="Century Gothic" panose="020B0502020202020204" pitchFamily="34" charset="0"/>
              </a:rPr>
              <a:t>3.3 Bestandsnachweis (Inventur)</a:t>
            </a:r>
          </a:p>
        </p:txBody>
      </p:sp>
      <p:sp>
        <p:nvSpPr>
          <p:cNvPr id="9" name="Textfeld 1">
            <a:extLst>
              <a:ext uri="{FF2B5EF4-FFF2-40B4-BE49-F238E27FC236}">
                <a16:creationId xmlns:a16="http://schemas.microsoft.com/office/drawing/2014/main" id="{EFE0E6AE-C926-4665-8412-E7D22E596A0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1316503950"/>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1400175" y="1071563"/>
            <a:ext cx="10791825" cy="720725"/>
          </a:xfrm>
          <a:prstGeom prst="rect">
            <a:avLst/>
          </a:prstGeom>
        </p:spPr>
        <p:txBody>
          <a:bodyPr/>
          <a:lstStyle/>
          <a:p>
            <a:pPr marL="285750" indent="-285750">
              <a:lnSpc>
                <a:spcPct val="100000"/>
              </a:lnSpc>
              <a:spcBef>
                <a:spcPts val="500"/>
              </a:spcBef>
              <a:spcAft>
                <a:spcPts val="500"/>
              </a:spcAft>
              <a:buFont typeface="Arial" panose="020B0604020202020204" pitchFamily="34" charset="0"/>
              <a:buChar char="•"/>
              <a:defRPr/>
            </a:pPr>
            <a:r>
              <a:rPr lang="de-DE" altLang="de-DE" b="1" dirty="0">
                <a:latin typeface="Century Gothic" pitchFamily="34" charset="0"/>
              </a:rPr>
              <a:t>Inventurform: Jeweilige Kombination eines Inventurverfahrens mit einem Inventursystem</a:t>
            </a:r>
          </a:p>
          <a:p>
            <a:pPr marL="285750" indent="-285750">
              <a:lnSpc>
                <a:spcPct val="100000"/>
              </a:lnSpc>
              <a:spcBef>
                <a:spcPts val="500"/>
              </a:spcBef>
              <a:spcAft>
                <a:spcPts val="500"/>
              </a:spcAft>
              <a:buFont typeface="Arial" panose="020B0604020202020204" pitchFamily="34" charset="0"/>
              <a:buChar char="•"/>
              <a:defRPr/>
            </a:pPr>
            <a:r>
              <a:rPr lang="de-DE" altLang="de-DE" b="1" dirty="0">
                <a:latin typeface="Century Gothic" pitchFamily="34" charset="0"/>
              </a:rPr>
              <a:t>Unterscheide Vollinventur (§ 240 Abs. 1 und 2 HGB) und Stichprobeninventur (§ 241 Abs. 1 HGB)</a:t>
            </a:r>
          </a:p>
        </p:txBody>
      </p:sp>
      <p:sp>
        <p:nvSpPr>
          <p:cNvPr id="7" name="Text Box 6">
            <a:extLst>
              <a:ext uri="{FF2B5EF4-FFF2-40B4-BE49-F238E27FC236}">
                <a16:creationId xmlns:a16="http://schemas.microsoft.com/office/drawing/2014/main" id="{88ECE90C-DD28-4948-9FFA-29E65C7583E2}"/>
              </a:ext>
            </a:extLst>
          </p:cNvPr>
          <p:cNvSpPr txBox="1">
            <a:spLocks noChangeArrowheads="1"/>
          </p:cNvSpPr>
          <p:nvPr/>
        </p:nvSpPr>
        <p:spPr bwMode="auto">
          <a:xfrm>
            <a:off x="1065460" y="79664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lvl="0"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3.3.1 Inventurmethoden (HFA 1/1990); Forts.</a:t>
            </a:r>
            <a:endPar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endParaRPr>
          </a:p>
        </p:txBody>
      </p:sp>
      <p:sp>
        <p:nvSpPr>
          <p:cNvPr id="9" name="Text Box 6">
            <a:extLst>
              <a:ext uri="{FF2B5EF4-FFF2-40B4-BE49-F238E27FC236}">
                <a16:creationId xmlns:a16="http://schemas.microsoft.com/office/drawing/2014/main" id="{5CC110EA-AFAF-4E73-A491-5B9F7FCC6FBB}"/>
              </a:ext>
            </a:extLst>
          </p:cNvPr>
          <p:cNvSpPr txBox="1">
            <a:spLocks noChangeArrowheads="1"/>
          </p:cNvSpPr>
          <p:nvPr/>
        </p:nvSpPr>
        <p:spPr bwMode="auto">
          <a:xfrm>
            <a:off x="1065460" y="1800380"/>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lvl="0" indent="-269875" defTabSz="269875" eaLnBrk="1" hangingPunct="1">
              <a:spcBef>
                <a:spcPct val="50000"/>
              </a:spcBef>
              <a:tabLst>
                <a:tab pos="269875" algn="l"/>
              </a:tabLst>
              <a:defRPr/>
            </a:pPr>
            <a:r>
              <a:rPr lang="de-DE" altLang="de-DE" sz="1600" b="1" kern="0" dirty="0">
                <a:solidFill>
                  <a:srgbClr val="00B0F0"/>
                </a:solidFill>
                <a:latin typeface="Century Gothic" pitchFamily="34" charset="0"/>
              </a:rPr>
              <a:t>3.3.2 Sonderformen der Inventur</a:t>
            </a:r>
            <a:endPar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endParaRPr>
          </a:p>
        </p:txBody>
      </p:sp>
      <p:graphicFrame>
        <p:nvGraphicFramePr>
          <p:cNvPr id="2" name="Tabelle 1">
            <a:extLst>
              <a:ext uri="{FF2B5EF4-FFF2-40B4-BE49-F238E27FC236}">
                <a16:creationId xmlns:a16="http://schemas.microsoft.com/office/drawing/2014/main" id="{2C34DA88-479E-48A0-B48E-9EE6937402FE}"/>
              </a:ext>
            </a:extLst>
          </p:cNvPr>
          <p:cNvGraphicFramePr>
            <a:graphicFrameLocks noGrp="1"/>
          </p:cNvGraphicFramePr>
          <p:nvPr>
            <p:extLst>
              <p:ext uri="{D42A27DB-BD31-4B8C-83A1-F6EECF244321}">
                <p14:modId xmlns:p14="http://schemas.microsoft.com/office/powerpoint/2010/main" val="2480095598"/>
              </p:ext>
            </p:extLst>
          </p:nvPr>
        </p:nvGraphicFramePr>
        <p:xfrm>
          <a:off x="1060451" y="2078100"/>
          <a:ext cx="9788077" cy="4278483"/>
        </p:xfrm>
        <a:graphic>
          <a:graphicData uri="http://schemas.openxmlformats.org/drawingml/2006/table">
            <a:tbl>
              <a:tblPr firstRow="1" bandRow="1">
                <a:tableStyleId>{93296810-A885-4BE3-A3E7-6D5BEEA58F35}</a:tableStyleId>
              </a:tblPr>
              <a:tblGrid>
                <a:gridCol w="1723181">
                  <a:extLst>
                    <a:ext uri="{9D8B030D-6E8A-4147-A177-3AD203B41FA5}">
                      <a16:colId xmlns:a16="http://schemas.microsoft.com/office/drawing/2014/main" val="1939978454"/>
                    </a:ext>
                  </a:extLst>
                </a:gridCol>
                <a:gridCol w="2736304">
                  <a:extLst>
                    <a:ext uri="{9D8B030D-6E8A-4147-A177-3AD203B41FA5}">
                      <a16:colId xmlns:a16="http://schemas.microsoft.com/office/drawing/2014/main" val="3355862332"/>
                    </a:ext>
                  </a:extLst>
                </a:gridCol>
                <a:gridCol w="2520280">
                  <a:extLst>
                    <a:ext uri="{9D8B030D-6E8A-4147-A177-3AD203B41FA5}">
                      <a16:colId xmlns:a16="http://schemas.microsoft.com/office/drawing/2014/main" val="2061785215"/>
                    </a:ext>
                  </a:extLst>
                </a:gridCol>
                <a:gridCol w="2808312">
                  <a:extLst>
                    <a:ext uri="{9D8B030D-6E8A-4147-A177-3AD203B41FA5}">
                      <a16:colId xmlns:a16="http://schemas.microsoft.com/office/drawing/2014/main" val="292046879"/>
                    </a:ext>
                  </a:extLst>
                </a:gridCol>
              </a:tblGrid>
              <a:tr h="314117">
                <a:tc>
                  <a:txBody>
                    <a:bodyPr/>
                    <a:lstStyle/>
                    <a:p>
                      <a:endParaRPr lang="de-DE" sz="1400" dirty="0">
                        <a:latin typeface="Century Gothic" panose="020B0502020202020204" pitchFamily="34" charset="0"/>
                      </a:endParaRPr>
                    </a:p>
                  </a:txBody>
                  <a:tcPr>
                    <a:noFill/>
                  </a:tcPr>
                </a:tc>
                <a:tc>
                  <a:txBody>
                    <a:bodyPr/>
                    <a:lstStyle/>
                    <a:p>
                      <a:pPr algn="l"/>
                      <a:r>
                        <a:rPr lang="de-DE" sz="1400" b="1" dirty="0">
                          <a:solidFill>
                            <a:schemeClr val="tx1"/>
                          </a:solidFill>
                          <a:latin typeface="Century Gothic" panose="020B0502020202020204" pitchFamily="34" charset="0"/>
                        </a:rPr>
                        <a:t>Hintergrund</a:t>
                      </a:r>
                    </a:p>
                  </a:txBody>
                  <a:tcPr anchor="ctr">
                    <a:solidFill>
                      <a:schemeClr val="bg1">
                        <a:lumMod val="85000"/>
                      </a:schemeClr>
                    </a:solidFill>
                  </a:tcPr>
                </a:tc>
                <a:tc>
                  <a:txBody>
                    <a:bodyPr/>
                    <a:lstStyle/>
                    <a:p>
                      <a:pPr algn="l"/>
                      <a:r>
                        <a:rPr lang="de-DE" sz="1400" b="1" dirty="0">
                          <a:solidFill>
                            <a:schemeClr val="tx1"/>
                          </a:solidFill>
                          <a:latin typeface="Century Gothic" panose="020B0502020202020204" pitchFamily="34" charset="0"/>
                        </a:rPr>
                        <a:t>Inventurvereinfachung</a:t>
                      </a:r>
                    </a:p>
                  </a:txBody>
                  <a:tcPr anchor="ctr">
                    <a:solidFill>
                      <a:schemeClr val="bg1">
                        <a:lumMod val="85000"/>
                      </a:schemeClr>
                    </a:solidFill>
                  </a:tcPr>
                </a:tc>
                <a:tc>
                  <a:txBody>
                    <a:bodyPr/>
                    <a:lstStyle/>
                    <a:p>
                      <a:pPr algn="l"/>
                      <a:r>
                        <a:rPr lang="de-DE" sz="1400" b="1" dirty="0">
                          <a:solidFill>
                            <a:schemeClr val="tx1"/>
                          </a:solidFill>
                          <a:latin typeface="Century Gothic" panose="020B0502020202020204" pitchFamily="34" charset="0"/>
                        </a:rPr>
                        <a:t>Anwendungsvoraussetzung</a:t>
                      </a:r>
                    </a:p>
                  </a:txBody>
                  <a:tcPr anchor="ctr">
                    <a:solidFill>
                      <a:schemeClr val="bg1">
                        <a:lumMod val="85000"/>
                      </a:schemeClr>
                    </a:solidFill>
                  </a:tcPr>
                </a:tc>
                <a:extLst>
                  <a:ext uri="{0D108BD9-81ED-4DB2-BD59-A6C34878D82A}">
                    <a16:rowId xmlns:a16="http://schemas.microsoft.com/office/drawing/2014/main" val="3620931625"/>
                  </a:ext>
                </a:extLst>
              </a:tr>
              <a:tr h="1230727">
                <a:tc>
                  <a:txBody>
                    <a:bodyPr/>
                    <a:lstStyle/>
                    <a:p>
                      <a:pPr algn="l"/>
                      <a:r>
                        <a:rPr lang="de-DE" sz="1400" b="1">
                          <a:latin typeface="Century Gothic" panose="020B0502020202020204" pitchFamily="34" charset="0"/>
                        </a:rPr>
                        <a:t>Einlagerungs-</a:t>
                      </a:r>
                      <a:br>
                        <a:rPr lang="de-DE" sz="1400" b="1">
                          <a:latin typeface="Century Gothic" panose="020B0502020202020204" pitchFamily="34" charset="0"/>
                        </a:rPr>
                      </a:br>
                      <a:r>
                        <a:rPr lang="de-DE" sz="1400" b="1">
                          <a:latin typeface="Century Gothic" panose="020B0502020202020204" pitchFamily="34" charset="0"/>
                        </a:rPr>
                        <a:t>inventur</a:t>
                      </a:r>
                      <a:endParaRPr lang="de-DE" sz="1400" b="1" dirty="0">
                        <a:latin typeface="Century Gothic" panose="020B0502020202020204" pitchFamily="34" charset="0"/>
                      </a:endParaRPr>
                    </a:p>
                  </a:txBody>
                  <a:tcPr>
                    <a:solidFill>
                      <a:schemeClr val="bg1">
                        <a:lumMod val="85000"/>
                      </a:schemeClr>
                    </a:solidFill>
                  </a:tcPr>
                </a:tc>
                <a:tc>
                  <a:txBody>
                    <a:bodyPr/>
                    <a:lstStyle/>
                    <a:p>
                      <a:pPr algn="l"/>
                      <a:r>
                        <a:rPr lang="de-DE" sz="1400" dirty="0">
                          <a:latin typeface="Century Gothic" panose="020B0502020202020204" pitchFamily="34" charset="0"/>
                        </a:rPr>
                        <a:t>Bestimmte Lagersysteme erfassen automatisch Zu- und Abgänge und erlauben keine menschlichen Eingriffe wie </a:t>
                      </a:r>
                      <a:r>
                        <a:rPr lang="de-DE" sz="1400">
                          <a:latin typeface="Century Gothic" panose="020B0502020202020204" pitchFamily="34" charset="0"/>
                        </a:rPr>
                        <a:t>z.B</a:t>
                      </a:r>
                      <a:r>
                        <a:rPr lang="de-DE" sz="1400" dirty="0">
                          <a:latin typeface="Century Gothic" panose="020B0502020202020204" pitchFamily="34" charset="0"/>
                        </a:rPr>
                        <a:t>. Hochregallager</a:t>
                      </a:r>
                    </a:p>
                  </a:txBody>
                  <a:tcPr>
                    <a:solidFill>
                      <a:srgbClr val="CCECFF"/>
                    </a:solidFill>
                  </a:tcPr>
                </a:tc>
                <a:tc>
                  <a:txBody>
                    <a:bodyPr/>
                    <a:lstStyle/>
                    <a:p>
                      <a:pPr algn="l"/>
                      <a:r>
                        <a:rPr lang="de-DE" sz="1400" dirty="0">
                          <a:latin typeface="Century Gothic" panose="020B0502020202020204" pitchFamily="34" charset="0"/>
                        </a:rPr>
                        <a:t>Einlagerung und Entnahme können als körperliche Aufnahme angesehen werden; es bedarf keiner </a:t>
                      </a:r>
                      <a:r>
                        <a:rPr lang="de-DE" sz="1400">
                          <a:latin typeface="Century Gothic" panose="020B0502020202020204" pitchFamily="34" charset="0"/>
                        </a:rPr>
                        <a:t>weiteren Aufnahme </a:t>
                      </a:r>
                      <a:r>
                        <a:rPr lang="de-DE" sz="1400" dirty="0">
                          <a:latin typeface="Century Gothic" panose="020B0502020202020204" pitchFamily="34" charset="0"/>
                        </a:rPr>
                        <a:t>zum Abschlussstichtag</a:t>
                      </a:r>
                    </a:p>
                  </a:txBody>
                  <a:tcPr>
                    <a:solidFill>
                      <a:srgbClr val="CCECFF"/>
                    </a:solidFill>
                  </a:tcPr>
                </a:tc>
                <a:tc>
                  <a:txBody>
                    <a:bodyPr/>
                    <a:lstStyle/>
                    <a:p>
                      <a:pPr algn="l"/>
                      <a:r>
                        <a:rPr lang="de-DE" altLang="de-DE" sz="1400" dirty="0">
                          <a:latin typeface="Century Gothic" pitchFamily="34" charset="0"/>
                        </a:rPr>
                        <a:t>Die Bestandsfortschreibung muss eine wirklichkeitsgetreue Abbildung der Lagerbestände und -</a:t>
                      </a:r>
                      <a:r>
                        <a:rPr lang="de-DE" altLang="de-DE" sz="1400">
                          <a:latin typeface="Century Gothic" pitchFamily="34" charset="0"/>
                        </a:rPr>
                        <a:t>bewegungen gewähr-leisten</a:t>
                      </a:r>
                      <a:endParaRPr lang="de-DE" sz="1400" dirty="0">
                        <a:latin typeface="Century Gothic" panose="020B0502020202020204" pitchFamily="34" charset="0"/>
                      </a:endParaRPr>
                    </a:p>
                  </a:txBody>
                  <a:tcPr>
                    <a:solidFill>
                      <a:srgbClr val="CCECFF"/>
                    </a:solidFill>
                  </a:tcPr>
                </a:tc>
                <a:extLst>
                  <a:ext uri="{0D108BD9-81ED-4DB2-BD59-A6C34878D82A}">
                    <a16:rowId xmlns:a16="http://schemas.microsoft.com/office/drawing/2014/main" val="2452976108"/>
                  </a:ext>
                </a:extLst>
              </a:tr>
              <a:tr h="2379406">
                <a:tc>
                  <a:txBody>
                    <a:bodyPr/>
                    <a:lstStyle/>
                    <a:p>
                      <a:pPr algn="l"/>
                      <a:r>
                        <a:rPr lang="de-DE" sz="1400" b="1" dirty="0">
                          <a:latin typeface="Century Gothic" panose="020B0502020202020204" pitchFamily="34" charset="0"/>
                        </a:rPr>
                        <a:t>Systemgestützte Werkstattinventur</a:t>
                      </a:r>
                    </a:p>
                  </a:txBody>
                  <a:tcPr>
                    <a:solidFill>
                      <a:schemeClr val="bg1">
                        <a:lumMod val="85000"/>
                      </a:schemeClr>
                    </a:solidFill>
                  </a:tcPr>
                </a:tc>
                <a:tc>
                  <a:txBody>
                    <a:bodyPr/>
                    <a:lstStyle/>
                    <a:p>
                      <a:pPr algn="l"/>
                      <a:r>
                        <a:rPr lang="de-DE" sz="1400" dirty="0">
                          <a:latin typeface="Century Gothic" panose="020B0502020202020204" pitchFamily="34" charset="0"/>
                        </a:rPr>
                        <a:t>Moderne Fertigungsverfahren erfassen den gesamten Ablauf bei der Abwicklung eines Auftrags (Soll-/Ist-Menge von </a:t>
                      </a:r>
                      <a:r>
                        <a:rPr lang="de-DE" sz="1400">
                          <a:latin typeface="Century Gothic" panose="020B0502020202020204" pitchFamily="34" charset="0"/>
                        </a:rPr>
                        <a:t>Input-Faktoren, Fertigungsfortschritt).</a:t>
                      </a:r>
                      <a:br>
                        <a:rPr lang="de-DE" sz="1400">
                          <a:latin typeface="Century Gothic" panose="020B0502020202020204" pitchFamily="34" charset="0"/>
                        </a:rPr>
                      </a:br>
                      <a:r>
                        <a:rPr lang="de-DE" sz="1400">
                          <a:latin typeface="Century Gothic" panose="020B0502020202020204" pitchFamily="34" charset="0"/>
                        </a:rPr>
                        <a:t>Teilweise </a:t>
                      </a:r>
                      <a:r>
                        <a:rPr lang="de-DE" sz="1400" dirty="0">
                          <a:latin typeface="Century Gothic" panose="020B0502020202020204" pitchFamily="34" charset="0"/>
                        </a:rPr>
                        <a:t>ist </a:t>
                      </a:r>
                      <a:r>
                        <a:rPr lang="de-DE" sz="1400">
                          <a:latin typeface="Century Gothic" panose="020B0502020202020204" pitchFamily="34" charset="0"/>
                        </a:rPr>
                        <a:t>körperliche Bestandsaufnahme </a:t>
                      </a:r>
                      <a:r>
                        <a:rPr lang="de-DE" sz="1400" dirty="0">
                          <a:latin typeface="Century Gothic" panose="020B0502020202020204" pitchFamily="34" charset="0"/>
                        </a:rPr>
                        <a:t>daher nicht möglich (</a:t>
                      </a:r>
                      <a:r>
                        <a:rPr lang="de-DE" sz="1400">
                          <a:latin typeface="Century Gothic" panose="020B0502020202020204" pitchFamily="34" charset="0"/>
                        </a:rPr>
                        <a:t>z.B. Halbleiter-fertigung</a:t>
                      </a:r>
                      <a:r>
                        <a:rPr lang="de-DE" sz="1400" dirty="0">
                          <a:latin typeface="Century Gothic" panose="020B0502020202020204" pitchFamily="34" charset="0"/>
                        </a:rPr>
                        <a:t>)</a:t>
                      </a:r>
                    </a:p>
                  </a:txBody>
                  <a:tcPr/>
                </a:tc>
                <a:tc>
                  <a:txBody>
                    <a:bodyPr/>
                    <a:lstStyle/>
                    <a:p>
                      <a:pPr algn="l"/>
                      <a:r>
                        <a:rPr lang="de-DE" sz="1400" dirty="0">
                          <a:latin typeface="Century Gothic" panose="020B0502020202020204" pitchFamily="34" charset="0"/>
                        </a:rPr>
                        <a:t>Nutzung der von den Fertigungssystemen generierten Daten für Inventurauswertungen; Verzicht auf gesonderte körperliche Bestandsaufnahme</a:t>
                      </a:r>
                    </a:p>
                  </a:txBody>
                  <a:tcPr/>
                </a:tc>
                <a:tc>
                  <a:txBody>
                    <a:bodyPr/>
                    <a:lstStyle/>
                    <a:p>
                      <a:pPr algn="l"/>
                      <a:r>
                        <a:rPr lang="de-DE" altLang="de-DE" sz="1400" dirty="0">
                          <a:latin typeface="Century Gothic" pitchFamily="34" charset="0"/>
                        </a:rPr>
                        <a:t>Die Systeme </a:t>
                      </a:r>
                      <a:r>
                        <a:rPr lang="de-DE" altLang="de-DE" sz="1400">
                          <a:latin typeface="Century Gothic" pitchFamily="34" charset="0"/>
                        </a:rPr>
                        <a:t>müssen Voll-ständigkeit </a:t>
                      </a:r>
                      <a:r>
                        <a:rPr lang="de-DE" altLang="de-DE" sz="1400" dirty="0">
                          <a:latin typeface="Century Gothic" pitchFamily="34" charset="0"/>
                        </a:rPr>
                        <a:t>und Zuverlässigkeit hinsichtlich aller notwendigen Daten gewährleisten</a:t>
                      </a:r>
                      <a:endParaRPr lang="de-DE" sz="1400" dirty="0">
                        <a:latin typeface="Century Gothic" panose="020B0502020202020204" pitchFamily="34" charset="0"/>
                      </a:endParaRPr>
                    </a:p>
                  </a:txBody>
                  <a:tcPr/>
                </a:tc>
                <a:extLst>
                  <a:ext uri="{0D108BD9-81ED-4DB2-BD59-A6C34878D82A}">
                    <a16:rowId xmlns:a16="http://schemas.microsoft.com/office/drawing/2014/main" val="2502636364"/>
                  </a:ext>
                </a:extLst>
              </a:tr>
            </a:tbl>
          </a:graphicData>
        </a:graphic>
      </p:graphicFrame>
      <p:sp>
        <p:nvSpPr>
          <p:cNvPr id="10" name="Textfeld 1">
            <a:extLst>
              <a:ext uri="{FF2B5EF4-FFF2-40B4-BE49-F238E27FC236}">
                <a16:creationId xmlns:a16="http://schemas.microsoft.com/office/drawing/2014/main" id="{B40BE338-2071-4458-BD29-22825D38604D}"/>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413678452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74288" y="1524000"/>
            <a:ext cx="10791825" cy="4065588"/>
          </a:xfrm>
          <a:prstGeom prst="rect">
            <a:avLst/>
          </a:prstGeom>
        </p:spPr>
        <p:txBody>
          <a:bodyPr/>
          <a:lstStyle/>
          <a:p>
            <a:pPr marL="265113" indent="-265113">
              <a:lnSpc>
                <a:spcPct val="100000"/>
              </a:lnSpc>
              <a:spcBef>
                <a:spcPts val="600"/>
              </a:spcBef>
              <a:spcAft>
                <a:spcPts val="600"/>
              </a:spcAft>
              <a:buFont typeface="+mj-lt"/>
              <a:buAutoNum type="arabicPeriod"/>
              <a:defRPr/>
            </a:pPr>
            <a:r>
              <a:rPr lang="de-DE" altLang="de-DE" sz="1600" b="1" dirty="0">
                <a:latin typeface="Century Gothic" pitchFamily="34" charset="0"/>
              </a:rPr>
              <a:t>Vollständigkeit</a:t>
            </a:r>
          </a:p>
          <a:p>
            <a:pPr marL="542925"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Wirtschaftliche Betrachtung</a:t>
            </a:r>
          </a:p>
          <a:p>
            <a:pPr marL="342900" indent="-342900">
              <a:lnSpc>
                <a:spcPct val="100000"/>
              </a:lnSpc>
              <a:spcBef>
                <a:spcPts val="600"/>
              </a:spcBef>
              <a:spcAft>
                <a:spcPts val="600"/>
              </a:spcAft>
              <a:buFont typeface="+mj-lt"/>
              <a:buAutoNum type="arabicPeriod" startAt="2"/>
              <a:defRPr/>
            </a:pPr>
            <a:r>
              <a:rPr lang="de-DE" altLang="de-DE" sz="1600" b="1" dirty="0">
                <a:latin typeface="Century Gothic" pitchFamily="34" charset="0"/>
              </a:rPr>
              <a:t>Richtigkeit</a:t>
            </a:r>
          </a:p>
          <a:p>
            <a:pPr marL="542925"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Menge: zuverlässige Mess-, Zähl-, oder Wiegevorgänge;</a:t>
            </a:r>
          </a:p>
          <a:p>
            <a:pPr marL="542925"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Wert: Rechnerische Richtigkeit, zutreffende Wertansätze</a:t>
            </a:r>
          </a:p>
          <a:p>
            <a:pPr marL="342900" indent="-342900">
              <a:lnSpc>
                <a:spcPct val="100000"/>
              </a:lnSpc>
              <a:spcBef>
                <a:spcPts val="600"/>
              </a:spcBef>
              <a:spcAft>
                <a:spcPts val="600"/>
              </a:spcAft>
              <a:buFont typeface="+mj-lt"/>
              <a:buAutoNum type="arabicPeriod" startAt="3"/>
              <a:defRPr/>
            </a:pPr>
            <a:r>
              <a:rPr lang="de-DE" altLang="de-DE" sz="1600" b="1" dirty="0">
                <a:latin typeface="Century Gothic" pitchFamily="34" charset="0"/>
              </a:rPr>
              <a:t>Nachprüfbarkeit:</a:t>
            </a:r>
          </a:p>
          <a:p>
            <a:pPr marL="542925"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Aufschreibung muss sachverständigen Dritten erlauben in angemessener Zeit</a:t>
            </a:r>
          </a:p>
          <a:p>
            <a:pPr marL="809625"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Wertfindung,</a:t>
            </a:r>
          </a:p>
          <a:p>
            <a:pPr marL="809625"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Inventar,</a:t>
            </a:r>
          </a:p>
          <a:p>
            <a:pPr marL="809625"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Vorgehen bei Bestandsaufnahme</a:t>
            </a:r>
          </a:p>
          <a:p>
            <a:pPr marL="542925">
              <a:lnSpc>
                <a:spcPct val="100000"/>
              </a:lnSpc>
              <a:spcBef>
                <a:spcPts val="600"/>
              </a:spcBef>
              <a:spcAft>
                <a:spcPts val="600"/>
              </a:spcAft>
              <a:defRPr/>
            </a:pPr>
            <a:r>
              <a:rPr lang="de-DE" altLang="de-DE" sz="1600" dirty="0">
                <a:latin typeface="Century Gothic" pitchFamily="34" charset="0"/>
              </a:rPr>
              <a:t>nachzuvollziehen.</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45068" y="107063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3.3.3 Grundsätze ordnungsmäßiger Inventur: IDW PS 301</a:t>
            </a:r>
          </a:p>
        </p:txBody>
      </p:sp>
      <p:sp>
        <p:nvSpPr>
          <p:cNvPr id="7" name="Textfeld 1">
            <a:extLst>
              <a:ext uri="{FF2B5EF4-FFF2-40B4-BE49-F238E27FC236}">
                <a16:creationId xmlns:a16="http://schemas.microsoft.com/office/drawing/2014/main" id="{F674E2A0-F088-47C0-86EE-947F9B9D061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319174733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73144" y="1360424"/>
            <a:ext cx="10791825" cy="5127625"/>
          </a:xfrm>
          <a:prstGeom prst="rect">
            <a:avLst/>
          </a:prstGeom>
        </p:spPr>
        <p:txBody>
          <a:bodyPr/>
          <a:lstStyle/>
          <a:p>
            <a:pPr marL="265113" indent="-265113">
              <a:lnSpc>
                <a:spcPct val="100000"/>
              </a:lnSpc>
              <a:spcBef>
                <a:spcPts val="600"/>
              </a:spcBef>
              <a:spcAft>
                <a:spcPts val="600"/>
              </a:spcAft>
              <a:buFont typeface="+mj-lt"/>
              <a:buAutoNum type="arabicPeriod" startAt="4"/>
              <a:defRPr/>
            </a:pPr>
            <a:r>
              <a:rPr lang="de-DE" altLang="de-DE" sz="1600" b="1" dirty="0">
                <a:latin typeface="Century Gothic" pitchFamily="34" charset="0"/>
              </a:rPr>
              <a:t>Einzelerfassung und -bewertung: Alle Vermögensgegenstände und Schulden </a:t>
            </a:r>
            <a:r>
              <a:rPr lang="de-DE" altLang="de-DE" sz="1600" b="1">
                <a:latin typeface="Century Gothic" pitchFamily="34" charset="0"/>
              </a:rPr>
              <a:t>sind einzeln</a:t>
            </a:r>
            <a:br>
              <a:rPr lang="de-DE" altLang="de-DE" sz="1600" b="1">
                <a:latin typeface="Century Gothic" pitchFamily="34" charset="0"/>
              </a:rPr>
            </a:br>
            <a:r>
              <a:rPr lang="de-DE" altLang="de-DE" sz="1600" b="1">
                <a:latin typeface="Century Gothic" pitchFamily="34" charset="0"/>
              </a:rPr>
              <a:t>aufzunehmen </a:t>
            </a:r>
            <a:r>
              <a:rPr lang="de-DE" altLang="de-DE" sz="1600" b="1" dirty="0">
                <a:latin typeface="Century Gothic" pitchFamily="34" charset="0"/>
              </a:rPr>
              <a:t>und zu bewerten; Ausnahmen:</a:t>
            </a:r>
          </a:p>
          <a:p>
            <a:pPr marL="53975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Festbewertung</a:t>
            </a:r>
          </a:p>
          <a:p>
            <a:pPr marL="53975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Gruppenbewertung</a:t>
            </a:r>
          </a:p>
          <a:p>
            <a:pPr marL="53975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Zusammenfassung gleichartiger VG</a:t>
            </a:r>
          </a:p>
          <a:p>
            <a:pPr marL="265113" indent="-265113">
              <a:lnSpc>
                <a:spcPct val="100000"/>
              </a:lnSpc>
              <a:spcBef>
                <a:spcPts val="600"/>
              </a:spcBef>
              <a:spcAft>
                <a:spcPts val="600"/>
              </a:spcAft>
              <a:buFont typeface="+mj-lt"/>
              <a:buAutoNum type="arabicPeriod" startAt="5"/>
              <a:defRPr/>
            </a:pPr>
            <a:r>
              <a:rPr lang="de-DE" altLang="de-DE" sz="1600" b="1" dirty="0">
                <a:latin typeface="Century Gothic" pitchFamily="34" charset="0"/>
              </a:rPr>
              <a:t>Klarheit: </a:t>
            </a:r>
          </a:p>
          <a:p>
            <a:pPr marL="542925" indent="-276225">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Aufzeichnung in lebender Sprache</a:t>
            </a:r>
          </a:p>
          <a:p>
            <a:pPr marL="53975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Übersichtliche Aufzeichnung,</a:t>
            </a:r>
          </a:p>
          <a:p>
            <a:pPr marL="53975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sachgerechte Ordnung und</a:t>
            </a:r>
          </a:p>
          <a:p>
            <a:pPr marL="53975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Gliederung der Inventurpositionen</a:t>
            </a:r>
          </a:p>
          <a:p>
            <a:pPr>
              <a:lnSpc>
                <a:spcPct val="100000"/>
              </a:lnSpc>
              <a:spcBef>
                <a:spcPts val="600"/>
              </a:spcBef>
              <a:spcAft>
                <a:spcPts val="0"/>
              </a:spcAft>
              <a:defRPr/>
            </a:pPr>
            <a:r>
              <a:rPr lang="de-DE" altLang="de-DE" sz="1600" b="1" dirty="0">
                <a:solidFill>
                  <a:srgbClr val="FF0000"/>
                </a:solidFill>
                <a:latin typeface="Century Gothic" pitchFamily="34" charset="0"/>
              </a:rPr>
              <a:t>Hierbei sind stets zu beachten:</a:t>
            </a:r>
          </a:p>
          <a:p>
            <a:pPr marL="266700" indent="-266700">
              <a:lnSpc>
                <a:spcPct val="100000"/>
              </a:lnSpc>
              <a:spcBef>
                <a:spcPts val="600"/>
              </a:spcBef>
              <a:spcAft>
                <a:spcPts val="0"/>
              </a:spcAft>
              <a:buFont typeface="Arial" panose="020B0604020202020204" pitchFamily="34" charset="0"/>
              <a:buChar char="•"/>
              <a:defRPr/>
            </a:pPr>
            <a:r>
              <a:rPr lang="de-DE" altLang="de-DE" sz="1600" b="1" dirty="0">
                <a:latin typeface="Century Gothic" pitchFamily="34" charset="0"/>
              </a:rPr>
              <a:t>Wirtschaftlichkeit</a:t>
            </a:r>
            <a:r>
              <a:rPr lang="de-DE" altLang="de-DE" sz="1600" dirty="0">
                <a:latin typeface="Century Gothic" pitchFamily="34" charset="0"/>
              </a:rPr>
              <a:t>: Kosten und Nutzen müssen im angemessenem </a:t>
            </a:r>
            <a:r>
              <a:rPr lang="de-DE" altLang="de-DE" sz="1600">
                <a:latin typeface="Century Gothic" pitchFamily="34" charset="0"/>
              </a:rPr>
              <a:t>Verhältnis zueinander stehen</a:t>
            </a:r>
            <a:endParaRPr lang="de-DE" altLang="de-DE" sz="1600" dirty="0">
              <a:latin typeface="Century Gothic"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Wesentlichkeit</a:t>
            </a:r>
            <a:r>
              <a:rPr lang="de-DE" altLang="de-DE" sz="1600" dirty="0">
                <a:latin typeface="Century Gothic" pitchFamily="34" charset="0"/>
              </a:rPr>
              <a:t>: Anforderungen an Inventur richten sich nach der Bedeutung der Vermögens-</a:t>
            </a:r>
            <a:br>
              <a:rPr lang="de-DE" altLang="de-DE" sz="1600" dirty="0">
                <a:latin typeface="Century Gothic" pitchFamily="34" charset="0"/>
              </a:rPr>
            </a:br>
            <a:r>
              <a:rPr lang="de-DE" altLang="de-DE" sz="1600" dirty="0" err="1">
                <a:latin typeface="Century Gothic" pitchFamily="34" charset="0"/>
              </a:rPr>
              <a:t>gegenstände</a:t>
            </a:r>
            <a:r>
              <a:rPr lang="de-DE" altLang="de-DE" sz="1600" dirty="0">
                <a:latin typeface="Century Gothic" pitchFamily="34" charset="0"/>
              </a:rPr>
              <a:t> und Schulden</a:t>
            </a:r>
          </a:p>
        </p:txBody>
      </p:sp>
      <p:sp>
        <p:nvSpPr>
          <p:cNvPr id="7" name="Text Box 6">
            <a:extLst>
              <a:ext uri="{FF2B5EF4-FFF2-40B4-BE49-F238E27FC236}">
                <a16:creationId xmlns:a16="http://schemas.microsoft.com/office/drawing/2014/main" id="{1A1273FB-C977-4B34-A0DD-EB87F6371A64}"/>
              </a:ext>
            </a:extLst>
          </p:cNvPr>
          <p:cNvSpPr txBox="1">
            <a:spLocks noChangeArrowheads="1"/>
          </p:cNvSpPr>
          <p:nvPr/>
        </p:nvSpPr>
        <p:spPr bwMode="auto">
          <a:xfrm>
            <a:off x="1064584" y="1062638"/>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lang="de-DE" altLang="de-DE" sz="1600" b="1" kern="0" dirty="0">
                <a:solidFill>
                  <a:srgbClr val="00B0F0"/>
                </a:solidFill>
                <a:latin typeface="Century Gothic" pitchFamily="34" charset="0"/>
              </a:rPr>
              <a:t>3</a:t>
            </a: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.3.3 Grundsätze ordnungsmäßiger Inventur: IDW PS 301; Forts.</a:t>
            </a:r>
          </a:p>
        </p:txBody>
      </p:sp>
      <p:sp>
        <p:nvSpPr>
          <p:cNvPr id="8" name="Textfeld 1">
            <a:extLst>
              <a:ext uri="{FF2B5EF4-FFF2-40B4-BE49-F238E27FC236}">
                <a16:creationId xmlns:a16="http://schemas.microsoft.com/office/drawing/2014/main" id="{BF5C966D-D2B1-4A0D-B390-794890F3284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3444772033"/>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74288" y="1028192"/>
            <a:ext cx="10801350" cy="4065588"/>
          </a:xfrm>
          <a:prstGeom prst="rect">
            <a:avLst/>
          </a:prstGeom>
        </p:spPr>
        <p:txBody>
          <a:bodyPr/>
          <a:lstStyle/>
          <a:p>
            <a:pPr>
              <a:lnSpc>
                <a:spcPct val="100000"/>
              </a:lnSpc>
              <a:spcBef>
                <a:spcPts val="500"/>
              </a:spcBef>
              <a:spcAft>
                <a:spcPts val="500"/>
              </a:spcAft>
              <a:defRPr/>
            </a:pPr>
            <a:r>
              <a:rPr lang="de-DE" altLang="de-DE" b="1" dirty="0">
                <a:latin typeface="Century Gothic" pitchFamily="34" charset="0"/>
              </a:rPr>
              <a:t>Zeitliche Planung:</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Jahresplan für lückenlose Inventur</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Sicherstellen der ordnungsgemäßen Erfassung von Bestandsbewegungen während </a:t>
            </a:r>
            <a:r>
              <a:rPr lang="de-DE" altLang="de-DE">
                <a:latin typeface="Century Gothic" pitchFamily="34" charset="0"/>
              </a:rPr>
              <a:t>der Aufnahme</a:t>
            </a:r>
            <a:br>
              <a:rPr lang="de-DE" altLang="de-DE">
                <a:latin typeface="Century Gothic" pitchFamily="34" charset="0"/>
              </a:rPr>
            </a:br>
            <a:r>
              <a:rPr lang="de-DE" altLang="de-DE">
                <a:latin typeface="Century Gothic" pitchFamily="34" charset="0"/>
              </a:rPr>
              <a:t>und </a:t>
            </a:r>
            <a:r>
              <a:rPr lang="de-DE" altLang="de-DE" dirty="0">
                <a:latin typeface="Century Gothic" pitchFamily="34" charset="0"/>
              </a:rPr>
              <a:t>bis zum Stichtag</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Vorbereitung der Datenträger für die Inventurergebnisse</a:t>
            </a:r>
          </a:p>
          <a:p>
            <a:pPr>
              <a:lnSpc>
                <a:spcPct val="100000"/>
              </a:lnSpc>
              <a:spcBef>
                <a:spcPts val="500"/>
              </a:spcBef>
              <a:spcAft>
                <a:spcPts val="500"/>
              </a:spcAft>
              <a:defRPr/>
            </a:pPr>
            <a:r>
              <a:rPr lang="de-DE" altLang="de-DE" b="1" dirty="0">
                <a:latin typeface="Century Gothic" pitchFamily="34" charset="0"/>
              </a:rPr>
              <a:t>Räumliche Planung:</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Abgrenzung der einzelnen Inventurbereiche und Zuordnung zum Inventurpersonal</a:t>
            </a:r>
          </a:p>
          <a:p>
            <a:pPr marL="266700">
              <a:lnSpc>
                <a:spcPct val="100000"/>
              </a:lnSpc>
              <a:spcBef>
                <a:spcPts val="500"/>
              </a:spcBef>
              <a:spcAft>
                <a:spcPts val="500"/>
              </a:spcAft>
              <a:defRPr/>
            </a:pPr>
            <a:r>
              <a:rPr lang="de-DE" altLang="de-DE" b="1" dirty="0">
                <a:latin typeface="Century Gothic" pitchFamily="34" charset="0"/>
              </a:rPr>
              <a:t>Sonderfälle zur räumlichen Planung:</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Bei Dritten gelagerte Vermögensgegenstände</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Gelagerte, aber bereits fakturierte Vermögensgegenstände</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Gelagerte Vermögensgegenstände in Fremdeigentum</a:t>
            </a:r>
          </a:p>
          <a:p>
            <a:pPr>
              <a:lnSpc>
                <a:spcPct val="100000"/>
              </a:lnSpc>
              <a:spcBef>
                <a:spcPts val="500"/>
              </a:spcBef>
              <a:spcAft>
                <a:spcPts val="500"/>
              </a:spcAft>
              <a:defRPr/>
            </a:pPr>
            <a:r>
              <a:rPr lang="de-DE" altLang="de-DE" b="1" dirty="0">
                <a:latin typeface="Century Gothic" pitchFamily="34" charset="0"/>
              </a:rPr>
              <a:t>Personelle Planung:</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Verfügbarkeit und richtiger Einsatz Personal</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Je Inventurbezirk eine verantwortliche Person, die einweist und überwacht</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Ein Ansager und ein Aufnehmer je Team</a:t>
            </a:r>
          </a:p>
          <a:p>
            <a:pPr marL="266700" indent="-266700">
              <a:lnSpc>
                <a:spcPct val="100000"/>
              </a:lnSpc>
              <a:spcBef>
                <a:spcPts val="500"/>
              </a:spcBef>
              <a:spcAft>
                <a:spcPts val="500"/>
              </a:spcAft>
              <a:buFont typeface="Arial" panose="020B0604020202020204" pitchFamily="34" charset="0"/>
              <a:buChar char="•"/>
              <a:defRPr/>
            </a:pPr>
            <a:r>
              <a:rPr lang="de-DE" altLang="de-DE" dirty="0">
                <a:latin typeface="Century Gothic" pitchFamily="34" charset="0"/>
              </a:rPr>
              <a:t>Ein Aufnahmeprüfer, der die Inventurergebnisse in Stichproben überprüft</a:t>
            </a:r>
          </a:p>
          <a:p>
            <a:pPr marL="266700" indent="-266700">
              <a:lnSpc>
                <a:spcPct val="100000"/>
              </a:lnSpc>
              <a:spcBef>
                <a:spcPts val="500"/>
              </a:spcBef>
              <a:spcAft>
                <a:spcPts val="500"/>
              </a:spcAft>
              <a:buFont typeface="Arial" panose="020B0604020202020204" pitchFamily="34" charset="0"/>
              <a:buChar char="•"/>
              <a:defRPr/>
            </a:pPr>
            <a:endParaRPr lang="de-DE" altLang="de-DE" dirty="0">
              <a:latin typeface="Century Gothic" pitchFamily="34" charset="0"/>
            </a:endParaRP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65460" y="692696"/>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3.3.4 Inventurplanung</a:t>
            </a:r>
          </a:p>
        </p:txBody>
      </p:sp>
      <p:sp>
        <p:nvSpPr>
          <p:cNvPr id="7" name="Textfeld 1">
            <a:extLst>
              <a:ext uri="{FF2B5EF4-FFF2-40B4-BE49-F238E27FC236}">
                <a16:creationId xmlns:a16="http://schemas.microsoft.com/office/drawing/2014/main" id="{66526AAE-D935-48D4-8BF2-4FC154C284E0}"/>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Tree>
    <p:extLst>
      <p:ext uri="{BB962C8B-B14F-4D97-AF65-F5344CB8AC3E}">
        <p14:creationId xmlns:p14="http://schemas.microsoft.com/office/powerpoint/2010/main" val="1930950908"/>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8BDE6330-719E-4217-9030-6B9DF5CF6FBA}"/>
              </a:ext>
            </a:extLst>
          </p:cNvPr>
          <p:cNvSpPr>
            <a:spLocks noGrp="1"/>
          </p:cNvSpPr>
          <p:nvPr>
            <p:ph type="body" idx="4294967295"/>
          </p:nvPr>
        </p:nvSpPr>
        <p:spPr>
          <a:xfrm>
            <a:off x="983432" y="1412875"/>
            <a:ext cx="10791825" cy="4895850"/>
          </a:xfrm>
          <a:prstGeom prst="rect">
            <a:avLst/>
          </a:prstGeom>
        </p:spPr>
        <p:txBody>
          <a:bodyPr/>
          <a:lstStyle/>
          <a:p>
            <a:pPr marL="0" lvl="2" indent="0">
              <a:lnSpc>
                <a:spcPct val="100000"/>
              </a:lnSpc>
              <a:spcBef>
                <a:spcPts val="60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Grundsätzliches</a:t>
            </a:r>
          </a:p>
          <a:p>
            <a:pPr marL="0" lvl="1" indent="0">
              <a:lnSpc>
                <a:spcPct val="100000"/>
              </a:lnSpc>
              <a:spcBef>
                <a:spcPts val="300"/>
              </a:spcBef>
              <a:spcAft>
                <a:spcPts val="300"/>
              </a:spcAft>
              <a:buFont typeface="Arial" panose="020B0604020202020204" pitchFamily="34" charset="0"/>
              <a:buNone/>
              <a:defRPr/>
            </a:pPr>
            <a:r>
              <a:rPr lang="de-DE" altLang="de-DE" sz="1600" dirty="0">
                <a:latin typeface="Century Gothic" panose="020B0502020202020204" pitchFamily="34" charset="0"/>
              </a:rPr>
              <a:t>Ziel ist die Prüfung der im Jahresabschluss ausgewiesenen Vorräte und zwar bezogen auf das Vorhandensein, die Vollständigkeit und die Beschaffenheit.</a:t>
            </a:r>
          </a:p>
          <a:p>
            <a:pPr marL="285750" lvl="1" indent="-285750">
              <a:lnSpc>
                <a:spcPct val="100000"/>
              </a:lnSpc>
              <a:spcBef>
                <a:spcPts val="300"/>
              </a:spcBef>
              <a:spcAft>
                <a:spcPts val="300"/>
              </a:spcAft>
              <a:buFont typeface="Arial" panose="020B0604020202020204" pitchFamily="34" charset="0"/>
              <a:buChar char="•"/>
              <a:defRPr/>
            </a:pPr>
            <a:r>
              <a:rPr lang="de-DE" altLang="de-DE" sz="1600" b="1" dirty="0">
                <a:latin typeface="Century Gothic" panose="020B0502020202020204" pitchFamily="34" charset="0"/>
              </a:rPr>
              <a:t>Prüfung des IKS</a:t>
            </a:r>
          </a:p>
          <a:p>
            <a:pPr marL="552450" lvl="1" indent="-285750">
              <a:lnSpc>
                <a:spcPct val="100000"/>
              </a:lnSpc>
              <a:spcBef>
                <a:spcPts val="300"/>
              </a:spcBef>
              <a:spcAft>
                <a:spcPts val="300"/>
              </a:spcAft>
              <a:buFont typeface="Symbol" panose="05050102010706020507" pitchFamily="18" charset="2"/>
              <a:buChar char="-"/>
              <a:defRPr/>
            </a:pPr>
            <a:r>
              <a:rPr lang="de-DE" altLang="de-DE" sz="1600" dirty="0">
                <a:latin typeface="Century Gothic" panose="020B0502020202020204" pitchFamily="34" charset="0"/>
              </a:rPr>
              <a:t>Aufbau: Angemessenheit der angewendeten Inventurverfahren</a:t>
            </a:r>
          </a:p>
          <a:p>
            <a:pPr marL="552450" lvl="1" indent="-285750">
              <a:lnSpc>
                <a:spcPct val="100000"/>
              </a:lnSpc>
              <a:spcBef>
                <a:spcPts val="300"/>
              </a:spcBef>
              <a:spcAft>
                <a:spcPts val="300"/>
              </a:spcAft>
              <a:buFont typeface="Symbol" panose="05050102010706020507" pitchFamily="18" charset="2"/>
              <a:buChar char="-"/>
              <a:defRPr/>
            </a:pPr>
            <a:r>
              <a:rPr lang="de-DE" altLang="de-DE" sz="1600" dirty="0">
                <a:latin typeface="Century Gothic" panose="020B0502020202020204" pitchFamily="34" charset="0"/>
              </a:rPr>
              <a:t>Funktion: Wirksamkeit der angewendeten Inventurverfahren</a:t>
            </a:r>
          </a:p>
          <a:p>
            <a:pPr marL="266700" lvl="1" indent="-266700">
              <a:lnSpc>
                <a:spcPct val="100000"/>
              </a:lnSpc>
              <a:spcBef>
                <a:spcPts val="300"/>
              </a:spcBef>
              <a:spcAft>
                <a:spcPts val="300"/>
              </a:spcAft>
              <a:buFont typeface="Arial" panose="020B0604020202020204" pitchFamily="34" charset="0"/>
              <a:buChar char="•"/>
              <a:defRPr/>
            </a:pPr>
            <a:r>
              <a:rPr lang="de-DE" altLang="de-DE" sz="1600" b="1" dirty="0">
                <a:latin typeface="Century Gothic" panose="020B0502020202020204" pitchFamily="34" charset="0"/>
              </a:rPr>
              <a:t>Aussagebezogene Prüfungshandlungen</a:t>
            </a:r>
          </a:p>
          <a:p>
            <a:pPr marL="552450" lvl="1" indent="-285750">
              <a:lnSpc>
                <a:spcPct val="100000"/>
              </a:lnSpc>
              <a:spcBef>
                <a:spcPts val="300"/>
              </a:spcBef>
              <a:spcAft>
                <a:spcPts val="300"/>
              </a:spcAft>
              <a:buFont typeface="Symbol" panose="05050102010706020507" pitchFamily="18" charset="2"/>
              <a:buChar char="-"/>
              <a:defRPr/>
            </a:pPr>
            <a:r>
              <a:rPr lang="de-DE" altLang="de-DE" sz="1600" dirty="0">
                <a:latin typeface="Century Gothic" panose="020B0502020202020204" pitchFamily="34" charset="0"/>
              </a:rPr>
              <a:t>z. B. Inaugenscheinnahme der Bestände</a:t>
            </a:r>
          </a:p>
          <a:p>
            <a:pPr marL="0" lvl="1" indent="0">
              <a:lnSpc>
                <a:spcPct val="100000"/>
              </a:lnSpc>
              <a:spcBef>
                <a:spcPts val="600"/>
              </a:spcBef>
              <a:spcAft>
                <a:spcPts val="600"/>
              </a:spcAft>
              <a:buFont typeface="Arial" panose="020B0604020202020204" pitchFamily="34" charset="0"/>
              <a:buNone/>
              <a:defRPr/>
            </a:pPr>
            <a:r>
              <a:rPr lang="de-DE" altLang="de-DE" sz="1600" b="1" dirty="0">
                <a:solidFill>
                  <a:srgbClr val="00B0F0"/>
                </a:solidFill>
                <a:latin typeface="Century Gothic" panose="020B0502020202020204" pitchFamily="34" charset="0"/>
              </a:rPr>
              <a:t>Unterlagen</a:t>
            </a:r>
          </a:p>
          <a:p>
            <a:pPr marL="0" lvl="1" indent="0">
              <a:lnSpc>
                <a:spcPct val="100000"/>
              </a:lnSpc>
              <a:spcBef>
                <a:spcPts val="300"/>
              </a:spcBef>
              <a:spcAft>
                <a:spcPts val="300"/>
              </a:spcAft>
              <a:buFont typeface="Arial" panose="020B0604020202020204" pitchFamily="34" charset="0"/>
              <a:buNone/>
              <a:defRPr/>
            </a:pPr>
            <a:r>
              <a:rPr lang="de-DE" altLang="de-DE" sz="1600" dirty="0">
                <a:latin typeface="Century Gothic" panose="020B0502020202020204" pitchFamily="34" charset="0"/>
              </a:rPr>
              <a:t>In der Vorbereitung der Prüfung der Inventur sind dazu Unterlagen zu sichten, wie zum Beispiel:</a:t>
            </a:r>
          </a:p>
          <a:p>
            <a:pPr marL="285750" lvl="1" indent="-285750">
              <a:lnSpc>
                <a:spcPct val="100000"/>
              </a:lnSpc>
              <a:spcBef>
                <a:spcPts val="300"/>
              </a:spcBef>
              <a:spcAft>
                <a:spcPts val="300"/>
              </a:spcAft>
              <a:buFont typeface="Arial" panose="020B0604020202020204" pitchFamily="34" charset="0"/>
              <a:buChar char="•"/>
              <a:defRPr/>
            </a:pPr>
            <a:r>
              <a:rPr lang="de-DE" altLang="de-DE" sz="1600" dirty="0">
                <a:latin typeface="Century Gothic" panose="020B0502020202020204" pitchFamily="34" charset="0"/>
              </a:rPr>
              <a:t>Inventurrichtlinie des Mandanten</a:t>
            </a:r>
          </a:p>
          <a:p>
            <a:pPr marL="285750" lvl="1" indent="-285750">
              <a:lnSpc>
                <a:spcPct val="100000"/>
              </a:lnSpc>
              <a:spcBef>
                <a:spcPts val="300"/>
              </a:spcBef>
              <a:spcAft>
                <a:spcPts val="300"/>
              </a:spcAft>
              <a:buFont typeface="Arial" panose="020B0604020202020204" pitchFamily="34" charset="0"/>
              <a:buChar char="•"/>
              <a:defRPr/>
            </a:pPr>
            <a:r>
              <a:rPr lang="de-DE" altLang="de-DE" sz="1600" dirty="0">
                <a:latin typeface="Century Gothic" panose="020B0502020202020204" pitchFamily="34" charset="0"/>
              </a:rPr>
              <a:t>Unterlagen über Buchbestände</a:t>
            </a:r>
          </a:p>
          <a:p>
            <a:pPr marL="285750" lvl="1" indent="-285750">
              <a:lnSpc>
                <a:spcPct val="100000"/>
              </a:lnSpc>
              <a:spcBef>
                <a:spcPts val="300"/>
              </a:spcBef>
              <a:spcAft>
                <a:spcPts val="300"/>
              </a:spcAft>
              <a:buFont typeface="Arial" panose="020B0604020202020204" pitchFamily="34" charset="0"/>
              <a:buChar char="•"/>
              <a:defRPr/>
            </a:pPr>
            <a:r>
              <a:rPr lang="de-DE" altLang="de-DE" sz="1600" dirty="0">
                <a:latin typeface="Century Gothic" panose="020B0502020202020204" pitchFamily="34" charset="0"/>
              </a:rPr>
              <a:t>Ggf. Nachweis über sicherungsübereignete Bestände</a:t>
            </a:r>
          </a:p>
          <a:p>
            <a:pPr marL="542925" lvl="1" indent="-276225">
              <a:lnSpc>
                <a:spcPct val="100000"/>
              </a:lnSpc>
              <a:spcBef>
                <a:spcPts val="300"/>
              </a:spcBef>
              <a:spcAft>
                <a:spcPts val="300"/>
              </a:spcAft>
              <a:buFont typeface="Arial" panose="020B0604020202020204" pitchFamily="34" charset="0"/>
              <a:buChar char="•"/>
              <a:defRPr/>
            </a:pPr>
            <a:endParaRPr lang="de-DE" altLang="de-DE" sz="1600" dirty="0">
              <a:latin typeface="Century Gothic" panose="020B0502020202020204" pitchFamily="34" charset="0"/>
            </a:endParaRPr>
          </a:p>
        </p:txBody>
      </p:sp>
      <p:sp>
        <p:nvSpPr>
          <p:cNvPr id="176133" name="Rechteck 1">
            <a:extLst>
              <a:ext uri="{FF2B5EF4-FFF2-40B4-BE49-F238E27FC236}">
                <a16:creationId xmlns:a16="http://schemas.microsoft.com/office/drawing/2014/main" id="{BEF037B3-F720-4B5B-8137-5D06D35A4ADA}"/>
              </a:ext>
            </a:extLst>
          </p:cNvPr>
          <p:cNvSpPr>
            <a:spLocks noChangeArrowheads="1"/>
          </p:cNvSpPr>
          <p:nvPr/>
        </p:nvSpPr>
        <p:spPr bwMode="auto">
          <a:xfrm>
            <a:off x="952119" y="1010630"/>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3.3.5 Prüfung der Inventur</a:t>
            </a:r>
          </a:p>
        </p:txBody>
      </p:sp>
      <p:sp>
        <p:nvSpPr>
          <p:cNvPr id="176134" name="Textfeld 1">
            <a:extLst>
              <a:ext uri="{FF2B5EF4-FFF2-40B4-BE49-F238E27FC236}">
                <a16:creationId xmlns:a16="http://schemas.microsoft.com/office/drawing/2014/main" id="{B3160172-AD0C-4ECD-8DF1-4D08F0F2E2D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Tree>
    <p:extLst>
      <p:ext uri="{BB962C8B-B14F-4D97-AF65-F5344CB8AC3E}">
        <p14:creationId xmlns:p14="http://schemas.microsoft.com/office/powerpoint/2010/main" val="286981309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AED496C2-B719-4406-BC09-9E228A0A6A38}"/>
              </a:ext>
            </a:extLst>
          </p:cNvPr>
          <p:cNvSpPr>
            <a:spLocks noGrp="1"/>
          </p:cNvSpPr>
          <p:nvPr>
            <p:ph type="body" idx="4294967295"/>
          </p:nvPr>
        </p:nvSpPr>
        <p:spPr>
          <a:xfrm>
            <a:off x="983432" y="1341438"/>
            <a:ext cx="10656887" cy="4895850"/>
          </a:xfrm>
          <a:prstGeom prst="rect">
            <a:avLst/>
          </a:prstGeom>
        </p:spPr>
        <p:txBody>
          <a:bodyPr/>
          <a:lstStyle/>
          <a:p>
            <a:pPr marL="0" lvl="1" indent="0">
              <a:lnSpc>
                <a:spcPct val="100000"/>
              </a:lnSpc>
              <a:spcBef>
                <a:spcPts val="300"/>
              </a:spcBef>
              <a:spcAft>
                <a:spcPts val="300"/>
              </a:spcAft>
              <a:buFont typeface="Arial" panose="020B0604020202020204" pitchFamily="34" charset="0"/>
              <a:buNone/>
              <a:defRPr/>
            </a:pPr>
            <a:r>
              <a:rPr lang="de-DE" altLang="de-DE" sz="1600" dirty="0">
                <a:latin typeface="Century Gothic" panose="020B0502020202020204" pitchFamily="34" charset="0"/>
              </a:rPr>
              <a:t>Die Planung der Inventurbeobachtung umfasst beispielsweise: </a:t>
            </a:r>
          </a:p>
          <a:p>
            <a:pPr marL="266700" lvl="1" indent="-266700">
              <a:lnSpc>
                <a:spcPct val="100000"/>
              </a:lnSpc>
              <a:spcBef>
                <a:spcPts val="600"/>
              </a:spcBef>
              <a:spcAft>
                <a:spcPts val="600"/>
              </a:spcAft>
              <a:buFont typeface="+mj-lt"/>
              <a:buAutoNum type="alphaLcParenR"/>
              <a:defRPr/>
            </a:pPr>
            <a:r>
              <a:rPr lang="de-DE" altLang="de-DE" sz="1600" dirty="0">
                <a:latin typeface="Century Gothic" panose="020B0502020202020204" pitchFamily="34" charset="0"/>
              </a:rPr>
              <a:t>d</a:t>
            </a:r>
            <a:r>
              <a:rPr lang="de-DE" altLang="de-DE" sz="1600">
                <a:latin typeface="Century Gothic" panose="020B0502020202020204" pitchFamily="34" charset="0"/>
              </a:rPr>
              <a:t>ie </a:t>
            </a:r>
            <a:r>
              <a:rPr lang="de-DE" altLang="de-DE" sz="1600" dirty="0">
                <a:latin typeface="Century Gothic" panose="020B0502020202020204" pitchFamily="34" charset="0"/>
              </a:rPr>
              <a:t>vorherige </a:t>
            </a:r>
            <a:r>
              <a:rPr lang="de-DE" altLang="de-DE" sz="1600" b="1" dirty="0">
                <a:latin typeface="Century Gothic" panose="020B0502020202020204" pitchFamily="34" charset="0"/>
              </a:rPr>
              <a:t>Inaugenscheinnahme</a:t>
            </a:r>
            <a:r>
              <a:rPr lang="de-DE" altLang="de-DE" sz="1600" dirty="0">
                <a:latin typeface="Century Gothic" panose="020B0502020202020204" pitchFamily="34" charset="0"/>
              </a:rPr>
              <a:t> der Örtlichkeiten</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d</a:t>
            </a:r>
            <a:r>
              <a:rPr lang="de-DE" sz="1600">
                <a:latin typeface="Century Gothic" panose="020B0502020202020204" pitchFamily="34" charset="0"/>
              </a:rPr>
              <a:t>ie </a:t>
            </a:r>
            <a:r>
              <a:rPr lang="de-DE" sz="1600" dirty="0">
                <a:latin typeface="Century Gothic" panose="020B0502020202020204" pitchFamily="34" charset="0"/>
              </a:rPr>
              <a:t>Vorbereitung von </a:t>
            </a:r>
            <a:r>
              <a:rPr lang="de-DE" sz="1600" b="1" dirty="0">
                <a:latin typeface="Century Gothic" panose="020B0502020202020204" pitchFamily="34" charset="0"/>
              </a:rPr>
              <a:t>Bestätigungen Dritter </a:t>
            </a:r>
            <a:r>
              <a:rPr lang="de-DE" sz="1600" dirty="0">
                <a:latin typeface="Century Gothic" panose="020B0502020202020204" pitchFamily="34" charset="0"/>
              </a:rPr>
              <a:t>bei auswärtiger Lagerung</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d</a:t>
            </a:r>
            <a:r>
              <a:rPr lang="de-DE" sz="1600">
                <a:latin typeface="Century Gothic" panose="020B0502020202020204" pitchFamily="34" charset="0"/>
              </a:rPr>
              <a:t>ie </a:t>
            </a:r>
            <a:r>
              <a:rPr lang="de-DE" sz="1600" dirty="0">
                <a:latin typeface="Century Gothic" panose="020B0502020202020204" pitchFamily="34" charset="0"/>
              </a:rPr>
              <a:t>Ermittlung der </a:t>
            </a:r>
            <a:r>
              <a:rPr lang="de-DE" sz="1600" b="1" dirty="0">
                <a:latin typeface="Century Gothic" panose="020B0502020202020204" pitchFamily="34" charset="0"/>
              </a:rPr>
              <a:t>inhärenten Risiken</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d</a:t>
            </a:r>
            <a:r>
              <a:rPr lang="de-DE" sz="1600">
                <a:latin typeface="Century Gothic" panose="020B0502020202020204" pitchFamily="34" charset="0"/>
              </a:rPr>
              <a:t>ie </a:t>
            </a:r>
            <a:r>
              <a:rPr lang="de-DE" sz="1600" dirty="0">
                <a:latin typeface="Century Gothic" panose="020B0502020202020204" pitchFamily="34" charset="0"/>
              </a:rPr>
              <a:t>Aufnahme der noch </a:t>
            </a:r>
            <a:r>
              <a:rPr lang="de-DE" sz="1600" b="1" dirty="0">
                <a:latin typeface="Century Gothic" panose="020B0502020202020204" pitchFamily="34" charset="0"/>
              </a:rPr>
              <a:t>unbenutzten Inventurbelege</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d</a:t>
            </a:r>
            <a:r>
              <a:rPr lang="de-DE" sz="1600">
                <a:latin typeface="Century Gothic" panose="020B0502020202020204" pitchFamily="34" charset="0"/>
              </a:rPr>
              <a:t>ie </a:t>
            </a:r>
            <a:r>
              <a:rPr lang="de-DE" sz="1600" dirty="0">
                <a:latin typeface="Century Gothic" panose="020B0502020202020204" pitchFamily="34" charset="0"/>
              </a:rPr>
              <a:t>Sicherstellung der Erfassung der </a:t>
            </a:r>
            <a:r>
              <a:rPr lang="de-DE" sz="1600" b="1" dirty="0">
                <a:latin typeface="Century Gothic" panose="020B0502020202020204" pitchFamily="34" charset="0"/>
              </a:rPr>
              <a:t>während der Inventur </a:t>
            </a:r>
            <a:r>
              <a:rPr lang="de-DE" sz="1600" dirty="0">
                <a:latin typeface="Century Gothic" panose="020B0502020202020204" pitchFamily="34" charset="0"/>
              </a:rPr>
              <a:t>vorgenommenen </a:t>
            </a:r>
            <a:r>
              <a:rPr lang="de-DE" sz="1600" b="1" dirty="0">
                <a:latin typeface="Century Gothic" panose="020B0502020202020204" pitchFamily="34" charset="0"/>
              </a:rPr>
              <a:t>Lagerbewegungen</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d</a:t>
            </a:r>
            <a:r>
              <a:rPr lang="de-DE" sz="1600">
                <a:latin typeface="Century Gothic" panose="020B0502020202020204" pitchFamily="34" charset="0"/>
              </a:rPr>
              <a:t>ie </a:t>
            </a:r>
            <a:r>
              <a:rPr lang="de-DE" sz="1600" dirty="0">
                <a:latin typeface="Century Gothic" panose="020B0502020202020204" pitchFamily="34" charset="0"/>
              </a:rPr>
              <a:t>zunächst gesonderte Lagerung der </a:t>
            </a:r>
            <a:r>
              <a:rPr lang="de-DE" sz="1600" b="1" dirty="0">
                <a:latin typeface="Century Gothic" panose="020B0502020202020204" pitchFamily="34" charset="0"/>
              </a:rPr>
              <a:t>während der Inventur eingehenden </a:t>
            </a:r>
            <a:r>
              <a:rPr lang="de-DE" sz="1600" b="1">
                <a:latin typeface="Century Gothic" panose="020B0502020202020204" pitchFamily="34" charset="0"/>
              </a:rPr>
              <a:t>Güter </a:t>
            </a:r>
            <a:r>
              <a:rPr lang="de-DE" sz="1600">
                <a:latin typeface="Century Gothic" panose="020B0502020202020204" pitchFamily="34" charset="0"/>
              </a:rPr>
              <a:t>und</a:t>
            </a:r>
            <a:br>
              <a:rPr lang="de-DE" sz="1600">
                <a:latin typeface="Century Gothic" panose="020B0502020202020204" pitchFamily="34" charset="0"/>
              </a:rPr>
            </a:br>
            <a:r>
              <a:rPr lang="de-DE" sz="1600">
                <a:latin typeface="Century Gothic" panose="020B0502020202020204" pitchFamily="34" charset="0"/>
              </a:rPr>
              <a:t>auszuliefernden </a:t>
            </a:r>
            <a:r>
              <a:rPr lang="de-DE" sz="1600" dirty="0">
                <a:latin typeface="Century Gothic" panose="020B0502020202020204" pitchFamily="34" charset="0"/>
              </a:rPr>
              <a:t>Güter</a:t>
            </a:r>
          </a:p>
          <a:p>
            <a:pPr marL="266700" lvl="1" indent="-266700">
              <a:lnSpc>
                <a:spcPct val="100000"/>
              </a:lnSpc>
              <a:spcBef>
                <a:spcPts val="600"/>
              </a:spcBef>
              <a:spcAft>
                <a:spcPts val="1200"/>
              </a:spcAft>
              <a:buFont typeface="+mj-lt"/>
              <a:buAutoNum type="alphaLcParenR"/>
              <a:defRPr/>
            </a:pPr>
            <a:r>
              <a:rPr lang="de-DE" sz="1600" dirty="0">
                <a:latin typeface="Century Gothic" panose="020B0502020202020204" pitchFamily="34" charset="0"/>
              </a:rPr>
              <a:t>g</a:t>
            </a:r>
            <a:r>
              <a:rPr lang="de-DE" sz="1600">
                <a:latin typeface="Century Gothic" panose="020B0502020202020204" pitchFamily="34" charset="0"/>
              </a:rPr>
              <a:t>gf</a:t>
            </a:r>
            <a:r>
              <a:rPr lang="de-DE" sz="1600" dirty="0">
                <a:latin typeface="Century Gothic" panose="020B0502020202020204" pitchFamily="34" charset="0"/>
              </a:rPr>
              <a:t>. die Bestellung </a:t>
            </a:r>
            <a:r>
              <a:rPr lang="de-DE" sz="1600">
                <a:latin typeface="Century Gothic" panose="020B0502020202020204" pitchFamily="34" charset="0"/>
              </a:rPr>
              <a:t>eines </a:t>
            </a:r>
            <a:r>
              <a:rPr lang="de-DE" sz="1600" b="1">
                <a:latin typeface="Century Gothic" panose="020B0502020202020204" pitchFamily="34" charset="0"/>
              </a:rPr>
              <a:t>Sachverständigen.</a:t>
            </a:r>
            <a:endParaRPr lang="de-DE" sz="1600" b="1" dirty="0">
              <a:latin typeface="Century Gothic" panose="020B0502020202020204" pitchFamily="34" charset="0"/>
            </a:endParaRPr>
          </a:p>
          <a:p>
            <a:pPr marL="0" lvl="1" indent="0">
              <a:lnSpc>
                <a:spcPct val="100000"/>
              </a:lnSpc>
              <a:spcBef>
                <a:spcPts val="300"/>
              </a:spcBef>
              <a:spcAft>
                <a:spcPts val="300"/>
              </a:spcAft>
              <a:buFont typeface="Arial" panose="020B0604020202020204" pitchFamily="34" charset="0"/>
              <a:buNone/>
              <a:defRPr/>
            </a:pPr>
            <a:r>
              <a:rPr lang="de-DE" sz="1600" dirty="0">
                <a:latin typeface="Century Gothic" panose="020B0502020202020204" pitchFamily="34" charset="0"/>
              </a:rPr>
              <a:t>Bei der Beurteilung der Inventuraufnahme hat der Prüfer das </a:t>
            </a:r>
            <a:r>
              <a:rPr lang="de-DE" sz="1600" b="1" dirty="0">
                <a:latin typeface="Century Gothic" panose="020B0502020202020204" pitchFamily="34" charset="0"/>
              </a:rPr>
              <a:t>Kontroll- und </a:t>
            </a:r>
            <a:r>
              <a:rPr lang="de-DE" sz="1600" b="1">
                <a:latin typeface="Century Gothic" panose="020B0502020202020204" pitchFamily="34" charset="0"/>
              </a:rPr>
              <a:t>das Entdeckungsrisiko</a:t>
            </a:r>
            <a:br>
              <a:rPr lang="de-DE" sz="1600" b="1">
                <a:latin typeface="Century Gothic" panose="020B0502020202020204" pitchFamily="34" charset="0"/>
              </a:rPr>
            </a:br>
            <a:r>
              <a:rPr lang="de-DE" sz="1600">
                <a:latin typeface="Century Gothic" panose="020B0502020202020204" pitchFamily="34" charset="0"/>
              </a:rPr>
              <a:t>zu </a:t>
            </a:r>
            <a:r>
              <a:rPr lang="de-DE" sz="1600" dirty="0">
                <a:latin typeface="Century Gothic" panose="020B0502020202020204" pitchFamily="34" charset="0"/>
              </a:rPr>
              <a:t>berücksichtigen.</a:t>
            </a:r>
            <a:endParaRPr lang="de-DE" sz="1800" dirty="0">
              <a:latin typeface="Century Gothic" panose="020B0502020202020204" pitchFamily="34" charset="0"/>
            </a:endParaRPr>
          </a:p>
        </p:txBody>
      </p:sp>
      <p:sp>
        <p:nvSpPr>
          <p:cNvPr id="177157" name="Rechteck 1">
            <a:extLst>
              <a:ext uri="{FF2B5EF4-FFF2-40B4-BE49-F238E27FC236}">
                <a16:creationId xmlns:a16="http://schemas.microsoft.com/office/drawing/2014/main" id="{C56FBC8C-DD83-45AC-A2F6-5C70C47D0B33}"/>
              </a:ext>
            </a:extLst>
          </p:cNvPr>
          <p:cNvSpPr>
            <a:spLocks noChangeArrowheads="1"/>
          </p:cNvSpPr>
          <p:nvPr/>
        </p:nvSpPr>
        <p:spPr bwMode="auto">
          <a:xfrm>
            <a:off x="956000" y="1020502"/>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3.3.5.1 Risikoanalyse</a:t>
            </a:r>
          </a:p>
        </p:txBody>
      </p:sp>
      <p:sp>
        <p:nvSpPr>
          <p:cNvPr id="177158" name="Textfeld 1">
            <a:extLst>
              <a:ext uri="{FF2B5EF4-FFF2-40B4-BE49-F238E27FC236}">
                <a16:creationId xmlns:a16="http://schemas.microsoft.com/office/drawing/2014/main" id="{4E7A4F57-FB1F-4A06-83F3-AEA17760C31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Tree>
    <p:extLst>
      <p:ext uri="{BB962C8B-B14F-4D97-AF65-F5344CB8AC3E}">
        <p14:creationId xmlns:p14="http://schemas.microsoft.com/office/powerpoint/2010/main" val="1104219696"/>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55F3AC11-13DA-4091-A034-F9CE43386BD9}"/>
              </a:ext>
            </a:extLst>
          </p:cNvPr>
          <p:cNvSpPr>
            <a:spLocks noGrp="1"/>
          </p:cNvSpPr>
          <p:nvPr>
            <p:ph type="body" idx="4294967295"/>
          </p:nvPr>
        </p:nvSpPr>
        <p:spPr>
          <a:xfrm>
            <a:off x="956000" y="1341438"/>
            <a:ext cx="10666412" cy="4032250"/>
          </a:xfrm>
          <a:prstGeom prst="rect">
            <a:avLst/>
          </a:prstGeom>
        </p:spPr>
        <p:txBody>
          <a:bodyPr/>
          <a:lstStyle/>
          <a:p>
            <a:pPr marL="0" lvl="1" indent="0">
              <a:lnSpc>
                <a:spcPct val="100000"/>
              </a:lnSpc>
              <a:spcBef>
                <a:spcPts val="600"/>
              </a:spcBef>
              <a:spcAft>
                <a:spcPts val="600"/>
              </a:spcAft>
              <a:buFont typeface="Arial" panose="020B0604020202020204" pitchFamily="34" charset="0"/>
              <a:buNone/>
              <a:defRPr/>
            </a:pPr>
            <a:r>
              <a:rPr lang="de-DE" altLang="de-DE" sz="1600" dirty="0">
                <a:latin typeface="Century Gothic" panose="020B0502020202020204" pitchFamily="34" charset="0"/>
              </a:rPr>
              <a:t>Das </a:t>
            </a:r>
            <a:r>
              <a:rPr lang="de-DE" altLang="de-DE" sz="1600" b="1" dirty="0">
                <a:solidFill>
                  <a:srgbClr val="00B0F0"/>
                </a:solidFill>
                <a:latin typeface="Century Gothic" panose="020B0502020202020204" pitchFamily="34" charset="0"/>
              </a:rPr>
              <a:t>Kontrollrisiko</a:t>
            </a:r>
            <a:r>
              <a:rPr lang="de-DE" altLang="de-DE" sz="1600" dirty="0">
                <a:latin typeface="Century Gothic" panose="020B0502020202020204" pitchFamily="34" charset="0"/>
              </a:rPr>
              <a:t> wird zum Beispiel durch die folgenden Risikofaktoren beurteilt:</a:t>
            </a:r>
          </a:p>
          <a:p>
            <a:pPr marL="266700" lvl="1" indent="-266700">
              <a:lnSpc>
                <a:spcPct val="100000"/>
              </a:lnSpc>
              <a:spcBef>
                <a:spcPts val="600"/>
              </a:spcBef>
              <a:spcAft>
                <a:spcPts val="600"/>
              </a:spcAft>
              <a:buFont typeface="+mj-lt"/>
              <a:buAutoNum type="alphaLcParenR"/>
              <a:defRPr/>
            </a:pPr>
            <a:r>
              <a:rPr lang="de-DE" altLang="de-DE" sz="1600" dirty="0">
                <a:latin typeface="Century Gothic" panose="020B0502020202020204" pitchFamily="34" charset="0"/>
              </a:rPr>
              <a:t>Liegen vollständige und sachgerechte </a:t>
            </a:r>
            <a:r>
              <a:rPr lang="de-DE" altLang="de-DE" sz="1600" b="1" dirty="0">
                <a:latin typeface="Century Gothic" panose="020B0502020202020204" pitchFamily="34" charset="0"/>
              </a:rPr>
              <a:t>Inventuranweisungen</a:t>
            </a:r>
            <a:r>
              <a:rPr lang="de-DE" altLang="de-DE" sz="1600" dirty="0">
                <a:latin typeface="Century Gothic" panose="020B0502020202020204" pitchFamily="34" charset="0"/>
              </a:rPr>
              <a:t> in schriftlicher Form vor?</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Wird die </a:t>
            </a:r>
            <a:r>
              <a:rPr lang="de-DE" sz="1600" b="1" dirty="0">
                <a:latin typeface="Century Gothic" panose="020B0502020202020204" pitchFamily="34" charset="0"/>
              </a:rPr>
              <a:t>Anwendung</a:t>
            </a:r>
            <a:r>
              <a:rPr lang="de-DE" sz="1600" dirty="0">
                <a:latin typeface="Century Gothic" panose="020B0502020202020204" pitchFamily="34" charset="0"/>
              </a:rPr>
              <a:t> überwacht?</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Steht für die Durchführung der Inventur </a:t>
            </a:r>
            <a:r>
              <a:rPr lang="de-DE" sz="1600" b="1" dirty="0">
                <a:latin typeface="Century Gothic" panose="020B0502020202020204" pitchFamily="34" charset="0"/>
              </a:rPr>
              <a:t>ausreichend Zeit </a:t>
            </a:r>
            <a:r>
              <a:rPr lang="de-DE" sz="1600" dirty="0">
                <a:latin typeface="Century Gothic" panose="020B0502020202020204" pitchFamily="34" charset="0"/>
              </a:rPr>
              <a:t>zur Verfügung?</a:t>
            </a:r>
          </a:p>
          <a:p>
            <a:pPr marL="266700" lvl="1" indent="-266700">
              <a:lnSpc>
                <a:spcPct val="100000"/>
              </a:lnSpc>
              <a:spcBef>
                <a:spcPts val="600"/>
              </a:spcBef>
              <a:spcAft>
                <a:spcPts val="600"/>
              </a:spcAft>
              <a:buFont typeface="+mj-lt"/>
              <a:buAutoNum type="alphaLcParenR"/>
              <a:defRPr/>
            </a:pPr>
            <a:r>
              <a:rPr lang="de-DE" sz="1600" dirty="0">
                <a:latin typeface="Century Gothic" panose="020B0502020202020204" pitchFamily="34" charset="0"/>
              </a:rPr>
              <a:t>Gibt es eine </a:t>
            </a:r>
            <a:r>
              <a:rPr lang="de-DE" sz="1600" b="1" dirty="0">
                <a:latin typeface="Century Gothic" panose="020B0502020202020204" pitchFamily="34" charset="0"/>
              </a:rPr>
              <a:t>Personalplanung</a:t>
            </a:r>
            <a:r>
              <a:rPr lang="de-DE" sz="1600" dirty="0">
                <a:latin typeface="Century Gothic" panose="020B0502020202020204" pitchFamily="34" charset="0"/>
              </a:rPr>
              <a:t> bei der Durchführung der Inventur?</a:t>
            </a:r>
          </a:p>
          <a:p>
            <a:pPr marL="542925" lvl="1" indent="-276225">
              <a:lnSpc>
                <a:spcPct val="100000"/>
              </a:lnSpc>
              <a:spcBef>
                <a:spcPts val="600"/>
              </a:spcBef>
              <a:spcAft>
                <a:spcPts val="600"/>
              </a:spcAft>
              <a:buFont typeface="Symbol" panose="05050102010706020507" pitchFamily="18" charset="2"/>
              <a:buChar char="-"/>
              <a:defRPr/>
            </a:pPr>
            <a:r>
              <a:rPr lang="de-DE" sz="1600" b="1" dirty="0">
                <a:latin typeface="Century Gothic" panose="020B0502020202020204" pitchFamily="34" charset="0"/>
              </a:rPr>
              <a:t>Zuständigkeiten</a:t>
            </a:r>
          </a:p>
          <a:p>
            <a:pPr marL="542925" lvl="1" indent="-276225">
              <a:lnSpc>
                <a:spcPct val="100000"/>
              </a:lnSpc>
              <a:spcBef>
                <a:spcPts val="600"/>
              </a:spcBef>
              <a:spcAft>
                <a:spcPts val="600"/>
              </a:spcAft>
              <a:buFont typeface="Symbol" panose="05050102010706020507" pitchFamily="18" charset="2"/>
              <a:buChar char="-"/>
              <a:defRPr/>
            </a:pPr>
            <a:r>
              <a:rPr lang="de-DE" sz="1600" dirty="0">
                <a:latin typeface="Century Gothic" panose="020B0502020202020204" pitchFamily="34" charset="0"/>
              </a:rPr>
              <a:t>Bildung und </a:t>
            </a:r>
            <a:r>
              <a:rPr lang="de-DE" sz="1600" b="1" dirty="0">
                <a:latin typeface="Century Gothic" panose="020B0502020202020204" pitchFamily="34" charset="0"/>
              </a:rPr>
              <a:t>Einweisung</a:t>
            </a:r>
            <a:r>
              <a:rPr lang="de-DE" sz="1600" dirty="0">
                <a:latin typeface="Century Gothic" panose="020B0502020202020204" pitchFamily="34" charset="0"/>
              </a:rPr>
              <a:t> von Zählteams</a:t>
            </a:r>
          </a:p>
          <a:p>
            <a:pPr marL="542925" lvl="1" indent="-276225">
              <a:lnSpc>
                <a:spcPct val="100000"/>
              </a:lnSpc>
              <a:spcBef>
                <a:spcPts val="600"/>
              </a:spcBef>
              <a:spcAft>
                <a:spcPts val="600"/>
              </a:spcAft>
              <a:buFont typeface="Symbol" panose="05050102010706020507" pitchFamily="18" charset="2"/>
              <a:buChar char="-"/>
              <a:defRPr/>
            </a:pPr>
            <a:r>
              <a:rPr lang="de-DE" sz="1600" dirty="0">
                <a:latin typeface="Century Gothic" panose="020B0502020202020204" pitchFamily="34" charset="0"/>
              </a:rPr>
              <a:t>Durchführung von </a:t>
            </a:r>
            <a:r>
              <a:rPr lang="de-DE" sz="1600" b="1" dirty="0">
                <a:latin typeface="Century Gothic" panose="020B0502020202020204" pitchFamily="34" charset="0"/>
              </a:rPr>
              <a:t>Kontrollzählungen</a:t>
            </a:r>
          </a:p>
          <a:p>
            <a:pPr marL="542925" lvl="1" indent="-276225">
              <a:lnSpc>
                <a:spcPct val="100000"/>
              </a:lnSpc>
              <a:spcBef>
                <a:spcPts val="600"/>
              </a:spcBef>
              <a:spcAft>
                <a:spcPts val="600"/>
              </a:spcAft>
              <a:buFont typeface="Symbol" panose="05050102010706020507" pitchFamily="18" charset="2"/>
              <a:buChar char="-"/>
              <a:defRPr/>
            </a:pPr>
            <a:r>
              <a:rPr lang="de-DE" sz="1600" dirty="0">
                <a:latin typeface="Century Gothic" panose="020B0502020202020204" pitchFamily="34" charset="0"/>
              </a:rPr>
              <a:t>Einhaltung des </a:t>
            </a:r>
            <a:r>
              <a:rPr lang="de-DE" sz="1600" b="1" dirty="0">
                <a:latin typeface="Century Gothic" panose="020B0502020202020204" pitchFamily="34" charset="0"/>
              </a:rPr>
              <a:t>Vier-Augen-Prinzips</a:t>
            </a:r>
            <a:endParaRPr lang="de-DE" sz="1600" dirty="0">
              <a:latin typeface="Century Gothic" panose="020B0502020202020204" pitchFamily="34" charset="0"/>
            </a:endParaRPr>
          </a:p>
        </p:txBody>
      </p:sp>
      <p:sp>
        <p:nvSpPr>
          <p:cNvPr id="178182" name="Textfeld 1">
            <a:extLst>
              <a:ext uri="{FF2B5EF4-FFF2-40B4-BE49-F238E27FC236}">
                <a16:creationId xmlns:a16="http://schemas.microsoft.com/office/drawing/2014/main" id="{92AD712A-5A3D-4FDE-B49C-B35B6300BDA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
        <p:nvSpPr>
          <p:cNvPr id="7" name="Rechteck 1">
            <a:extLst>
              <a:ext uri="{FF2B5EF4-FFF2-40B4-BE49-F238E27FC236}">
                <a16:creationId xmlns:a16="http://schemas.microsoft.com/office/drawing/2014/main" id="{C9577540-90F6-42AA-B1C1-AA156EEA38A8}"/>
              </a:ext>
            </a:extLst>
          </p:cNvPr>
          <p:cNvSpPr>
            <a:spLocks noChangeArrowheads="1"/>
          </p:cNvSpPr>
          <p:nvPr/>
        </p:nvSpPr>
        <p:spPr bwMode="auto">
          <a:xfrm>
            <a:off x="965144" y="1002214"/>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3.3.5.2 Beurteilung des Kontrollrisikos</a:t>
            </a:r>
          </a:p>
        </p:txBody>
      </p:sp>
    </p:spTree>
    <p:extLst>
      <p:ext uri="{BB962C8B-B14F-4D97-AF65-F5344CB8AC3E}">
        <p14:creationId xmlns:p14="http://schemas.microsoft.com/office/powerpoint/2010/main" val="3183024905"/>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55F3AC11-13DA-4091-A034-F9CE43386BD9}"/>
              </a:ext>
            </a:extLst>
          </p:cNvPr>
          <p:cNvSpPr>
            <a:spLocks noGrp="1"/>
          </p:cNvSpPr>
          <p:nvPr>
            <p:ph type="body" idx="4294967295"/>
          </p:nvPr>
        </p:nvSpPr>
        <p:spPr>
          <a:xfrm>
            <a:off x="974402" y="1441450"/>
            <a:ext cx="10090150" cy="4895850"/>
          </a:xfrm>
          <a:prstGeom prst="rect">
            <a:avLst/>
          </a:prstGeom>
        </p:spPr>
        <p:txBody>
          <a:bodyPr/>
          <a:lstStyle/>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Gibt es Kontrollmaßnahmen zur Vermeidung von </a:t>
            </a:r>
            <a:r>
              <a:rPr lang="de-DE" sz="1600" b="1" dirty="0">
                <a:latin typeface="Century Gothic" panose="020B0502020202020204" pitchFamily="34" charset="0"/>
              </a:rPr>
              <a:t>Doppel- oder Nichterfassung </a:t>
            </a:r>
            <a:r>
              <a:rPr lang="de-DE" sz="1600" dirty="0">
                <a:latin typeface="Century Gothic" panose="020B0502020202020204" pitchFamily="34" charset="0"/>
              </a:rPr>
              <a:t>und wenn </a:t>
            </a:r>
            <a:r>
              <a:rPr lang="de-DE" sz="1600">
                <a:latin typeface="Century Gothic" panose="020B0502020202020204" pitchFamily="34" charset="0"/>
              </a:rPr>
              <a:t>ja,</a:t>
            </a:r>
            <a:br>
              <a:rPr lang="de-DE" sz="1600">
                <a:latin typeface="Century Gothic" panose="020B0502020202020204" pitchFamily="34" charset="0"/>
              </a:rPr>
            </a:br>
            <a:r>
              <a:rPr lang="de-DE" sz="1600">
                <a:latin typeface="Century Gothic" panose="020B0502020202020204" pitchFamily="34" charset="0"/>
              </a:rPr>
              <a:t>sind </a:t>
            </a:r>
            <a:r>
              <a:rPr lang="de-DE" sz="1600" dirty="0">
                <a:latin typeface="Century Gothic" panose="020B0502020202020204" pitchFamily="34" charset="0"/>
              </a:rPr>
              <a:t>diese angemessen?</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Ist sichergestellt, dass während der Aufnahme </a:t>
            </a:r>
            <a:r>
              <a:rPr lang="de-DE" sz="1600" b="1" dirty="0">
                <a:latin typeface="Century Gothic" panose="020B0502020202020204" pitchFamily="34" charset="0"/>
              </a:rPr>
              <a:t>keine Lagerbewegungen </a:t>
            </a:r>
            <a:r>
              <a:rPr lang="de-DE" sz="1600" dirty="0">
                <a:latin typeface="Century Gothic" panose="020B0502020202020204" pitchFamily="34" charset="0"/>
              </a:rPr>
              <a:t>erfolgen?</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Ist sichergestellt, dass auch </a:t>
            </a:r>
            <a:r>
              <a:rPr lang="de-DE" sz="1600" b="1" dirty="0">
                <a:latin typeface="Century Gothic" panose="020B0502020202020204" pitchFamily="34" charset="0"/>
              </a:rPr>
              <a:t>dezentral gelagerte </a:t>
            </a:r>
            <a:r>
              <a:rPr lang="de-DE" sz="1600" dirty="0">
                <a:latin typeface="Century Gothic" panose="020B0502020202020204" pitchFamily="34" charset="0"/>
              </a:rPr>
              <a:t>Bestände aufgenommen werden?</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Werden aufgenommene </a:t>
            </a:r>
            <a:r>
              <a:rPr lang="de-DE" sz="1600" b="1" dirty="0">
                <a:latin typeface="Century Gothic" panose="020B0502020202020204" pitchFamily="34" charset="0"/>
              </a:rPr>
              <a:t>Bestände markiert </a:t>
            </a:r>
            <a:r>
              <a:rPr lang="de-DE" sz="1600" dirty="0">
                <a:latin typeface="Century Gothic" panose="020B0502020202020204" pitchFamily="34" charset="0"/>
              </a:rPr>
              <a:t>(Vermeidung von Doppelerfassungen)?</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Wird </a:t>
            </a:r>
            <a:r>
              <a:rPr lang="de-DE" sz="1600" b="1" dirty="0">
                <a:latin typeface="Century Gothic" panose="020B0502020202020204" pitchFamily="34" charset="0"/>
              </a:rPr>
              <a:t>Fremdeigentum</a:t>
            </a:r>
            <a:r>
              <a:rPr lang="de-DE" sz="1600" dirty="0">
                <a:latin typeface="Century Gothic" panose="020B0502020202020204" pitchFamily="34" charset="0"/>
              </a:rPr>
              <a:t> gesondert gekennzeichnet?</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Werden </a:t>
            </a:r>
            <a:r>
              <a:rPr lang="de-DE" sz="1600" b="1" dirty="0">
                <a:latin typeface="Century Gothic" panose="020B0502020202020204" pitchFamily="34" charset="0"/>
              </a:rPr>
              <a:t>Rückwaren</a:t>
            </a:r>
            <a:r>
              <a:rPr lang="de-DE" sz="1600" dirty="0">
                <a:latin typeface="Century Gothic" panose="020B0502020202020204" pitchFamily="34" charset="0"/>
              </a:rPr>
              <a:t> gesondert gekennzeichnet, wenn noch keine Gutschrift erfolgt ist?</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Sind </a:t>
            </a:r>
            <a:r>
              <a:rPr lang="de-DE" sz="1600" b="1" dirty="0">
                <a:latin typeface="Century Gothic" panose="020B0502020202020204" pitchFamily="34" charset="0"/>
              </a:rPr>
              <a:t>abzuwertende Waren </a:t>
            </a:r>
            <a:r>
              <a:rPr lang="de-DE" sz="1600" dirty="0">
                <a:latin typeface="Century Gothic" panose="020B0502020202020204" pitchFamily="34" charset="0"/>
              </a:rPr>
              <a:t>gesondert gekennzeichnet?</a:t>
            </a:r>
          </a:p>
          <a:p>
            <a:pPr marL="266700" lvl="1" indent="-266700">
              <a:lnSpc>
                <a:spcPct val="100000"/>
              </a:lnSpc>
              <a:spcBef>
                <a:spcPts val="600"/>
              </a:spcBef>
              <a:spcAft>
                <a:spcPts val="600"/>
              </a:spcAft>
              <a:buFont typeface="+mj-lt"/>
              <a:buAutoNum type="alphaLcParenR" startAt="5"/>
              <a:defRPr/>
            </a:pPr>
            <a:r>
              <a:rPr lang="de-DE" sz="1600" dirty="0">
                <a:latin typeface="Century Gothic" panose="020B0502020202020204" pitchFamily="34" charset="0"/>
              </a:rPr>
              <a:t>Ist bei </a:t>
            </a:r>
            <a:r>
              <a:rPr lang="de-DE" sz="1600" b="1" dirty="0">
                <a:latin typeface="Century Gothic" panose="020B0502020202020204" pitchFamily="34" charset="0"/>
              </a:rPr>
              <a:t>unfertigen Erzeugnissen </a:t>
            </a:r>
            <a:r>
              <a:rPr lang="de-DE" sz="1600" dirty="0">
                <a:latin typeface="Century Gothic" panose="020B0502020202020204" pitchFamily="34" charset="0"/>
              </a:rPr>
              <a:t>der Bearbeitungsstand vermerkt?</a:t>
            </a:r>
          </a:p>
          <a:p>
            <a:pPr marL="266700" lvl="1" indent="-266700">
              <a:lnSpc>
                <a:spcPct val="100000"/>
              </a:lnSpc>
              <a:spcBef>
                <a:spcPts val="600"/>
              </a:spcBef>
              <a:spcAft>
                <a:spcPts val="600"/>
              </a:spcAft>
              <a:buFont typeface="Arial" panose="020B0604020202020204" pitchFamily="34" charset="0"/>
              <a:buChar char="•"/>
              <a:defRPr/>
            </a:pPr>
            <a:endParaRPr lang="de-DE" sz="1600" dirty="0">
              <a:latin typeface="Century Gothic" panose="020B0502020202020204" pitchFamily="34" charset="0"/>
            </a:endParaRPr>
          </a:p>
        </p:txBody>
      </p:sp>
      <p:sp>
        <p:nvSpPr>
          <p:cNvPr id="178182" name="Textfeld 1">
            <a:extLst>
              <a:ext uri="{FF2B5EF4-FFF2-40B4-BE49-F238E27FC236}">
                <a16:creationId xmlns:a16="http://schemas.microsoft.com/office/drawing/2014/main" id="{92AD712A-5A3D-4FDE-B49C-B35B6300BDA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
        <p:nvSpPr>
          <p:cNvPr id="7" name="Rechteck 1">
            <a:extLst>
              <a:ext uri="{FF2B5EF4-FFF2-40B4-BE49-F238E27FC236}">
                <a16:creationId xmlns:a16="http://schemas.microsoft.com/office/drawing/2014/main" id="{73B8204D-F99C-4208-9F46-E7BE1BBEF498}"/>
              </a:ext>
            </a:extLst>
          </p:cNvPr>
          <p:cNvSpPr>
            <a:spLocks noChangeArrowheads="1"/>
          </p:cNvSpPr>
          <p:nvPr/>
        </p:nvSpPr>
        <p:spPr bwMode="auto">
          <a:xfrm>
            <a:off x="965144" y="1020502"/>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3.3.5.2 Beurteilung des Kontrollrisikos; Forts.</a:t>
            </a:r>
          </a:p>
        </p:txBody>
      </p:sp>
    </p:spTree>
    <p:extLst>
      <p:ext uri="{BB962C8B-B14F-4D97-AF65-F5344CB8AC3E}">
        <p14:creationId xmlns:p14="http://schemas.microsoft.com/office/powerpoint/2010/main" val="229042125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1">
            <a:extLst>
              <a:ext uri="{FF2B5EF4-FFF2-40B4-BE49-F238E27FC236}">
                <a16:creationId xmlns:a16="http://schemas.microsoft.com/office/drawing/2014/main" id="{65E7A26A-961A-4634-9ABC-849342363701}"/>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9" name="Rectangle 7">
            <a:extLst>
              <a:ext uri="{FF2B5EF4-FFF2-40B4-BE49-F238E27FC236}">
                <a16:creationId xmlns:a16="http://schemas.microsoft.com/office/drawing/2014/main" id="{A05CB503-020B-4374-82DE-5467C3877484}"/>
              </a:ext>
            </a:extLst>
          </p:cNvPr>
          <p:cNvSpPr txBox="1">
            <a:spLocks noChangeArrowheads="1"/>
          </p:cNvSpPr>
          <p:nvPr/>
        </p:nvSpPr>
        <p:spPr bwMode="auto">
          <a:xfrm>
            <a:off x="874100" y="1341462"/>
            <a:ext cx="10801350" cy="4895850"/>
          </a:xfrm>
          <a:prstGeom prst="rect">
            <a:avLst/>
          </a:prstGeom>
          <a:noFill/>
          <a:ln>
            <a:noFill/>
          </a:ln>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400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spcBef>
                <a:spcPts val="600"/>
              </a:spcBef>
              <a:spcAft>
                <a:spcPts val="600"/>
              </a:spcAft>
              <a:defRPr/>
            </a:pPr>
            <a:r>
              <a:rPr lang="de-DE" altLang="de-DE" sz="1600" dirty="0">
                <a:latin typeface="Century Gothic" pitchFamily="34" charset="0"/>
              </a:rPr>
              <a:t>Die Prüfung der Sacheinlagen hat durch </a:t>
            </a:r>
            <a:r>
              <a:rPr lang="de-DE" altLang="de-DE" sz="1600" b="1" dirty="0">
                <a:latin typeface="Century Gothic" pitchFamily="34" charset="0"/>
              </a:rPr>
              <a:t>Einsichtnahme in Satzung </a:t>
            </a:r>
            <a:r>
              <a:rPr lang="de-DE" altLang="de-DE" sz="1600" b="1">
                <a:latin typeface="Century Gothic" pitchFamily="34" charset="0"/>
              </a:rPr>
              <a:t>/ Gesellschaftsvertrag</a:t>
            </a:r>
            <a:br>
              <a:rPr lang="de-DE" altLang="de-DE" sz="1600" b="1">
                <a:latin typeface="Century Gothic" pitchFamily="34" charset="0"/>
              </a:rPr>
            </a:br>
            <a:r>
              <a:rPr lang="de-DE" altLang="de-DE" sz="1600">
                <a:latin typeface="Century Gothic" pitchFamily="34" charset="0"/>
              </a:rPr>
              <a:t>zu </a:t>
            </a:r>
            <a:r>
              <a:rPr lang="de-DE" altLang="de-DE" sz="1600" dirty="0">
                <a:latin typeface="Century Gothic" pitchFamily="34" charset="0"/>
              </a:rPr>
              <a:t>erfolgen:</a:t>
            </a:r>
          </a:p>
          <a:p>
            <a:pPr marL="447675" indent="-266700">
              <a:spcBef>
                <a:spcPts val="600"/>
              </a:spcBef>
              <a:spcAft>
                <a:spcPts val="0"/>
              </a:spcAft>
              <a:buFont typeface="Wingdings" panose="05000000000000000000" pitchFamily="2" charset="2"/>
              <a:buChar char="Ø"/>
              <a:defRPr/>
            </a:pPr>
            <a:r>
              <a:rPr lang="de-DE" altLang="de-DE" sz="1600" dirty="0">
                <a:latin typeface="Century Gothic" pitchFamily="34" charset="0"/>
              </a:rPr>
              <a:t>Ist § 5 Abs. 4 GmbHG, u. a.</a:t>
            </a:r>
          </a:p>
          <a:p>
            <a:pPr marL="714375" indent="-266700">
              <a:spcBef>
                <a:spcPts val="600"/>
              </a:spcBef>
              <a:spcAft>
                <a:spcPts val="0"/>
              </a:spcAft>
              <a:buFont typeface="Arial" panose="020B0604020202020204" pitchFamily="34" charset="0"/>
              <a:buChar char="•"/>
              <a:defRPr/>
            </a:pPr>
            <a:r>
              <a:rPr lang="de-DE" altLang="de-DE" sz="1600" b="1" dirty="0">
                <a:latin typeface="Century Gothic" pitchFamily="34" charset="0"/>
              </a:rPr>
              <a:t>Nennung des Gegenstands </a:t>
            </a:r>
            <a:r>
              <a:rPr lang="de-DE" altLang="de-DE" sz="1600" dirty="0">
                <a:latin typeface="Century Gothic" pitchFamily="34" charset="0"/>
              </a:rPr>
              <a:t>der Sacheinlage</a:t>
            </a:r>
          </a:p>
          <a:p>
            <a:pPr marL="714375" indent="-266700">
              <a:spcBef>
                <a:spcPts val="600"/>
              </a:spcBef>
              <a:spcAft>
                <a:spcPts val="0"/>
              </a:spcAft>
              <a:buFont typeface="Arial" panose="020B0604020202020204" pitchFamily="34" charset="0"/>
              <a:buChar char="•"/>
              <a:defRPr/>
            </a:pPr>
            <a:r>
              <a:rPr lang="de-DE" altLang="de-DE" sz="1600" b="1" dirty="0">
                <a:latin typeface="Century Gothic" pitchFamily="34" charset="0"/>
              </a:rPr>
              <a:t>Person</a:t>
            </a:r>
            <a:r>
              <a:rPr lang="de-DE" altLang="de-DE" sz="1600" dirty="0">
                <a:latin typeface="Century Gothic" pitchFamily="34" charset="0"/>
              </a:rPr>
              <a:t>, von der die Gesellschaft Gegenstand erwirbt</a:t>
            </a:r>
          </a:p>
          <a:p>
            <a:pPr marL="714375" indent="-266700">
              <a:spcBef>
                <a:spcPts val="600"/>
              </a:spcBef>
              <a:spcAft>
                <a:spcPts val="0"/>
              </a:spcAft>
              <a:buFont typeface="Arial" panose="020B0604020202020204" pitchFamily="34" charset="0"/>
              <a:buChar char="•"/>
              <a:defRPr/>
            </a:pPr>
            <a:r>
              <a:rPr lang="de-DE" altLang="de-DE" sz="1600" b="1" dirty="0">
                <a:latin typeface="Century Gothic" pitchFamily="34" charset="0"/>
              </a:rPr>
              <a:t>Nennbetrag des Geschäftsanteils</a:t>
            </a:r>
            <a:r>
              <a:rPr lang="de-DE" altLang="de-DE" sz="1600" dirty="0">
                <a:latin typeface="Century Gothic" pitchFamily="34" charset="0"/>
              </a:rPr>
              <a:t>, auf den sich Sacheinlage bezieht</a:t>
            </a:r>
          </a:p>
          <a:p>
            <a:pPr marL="714375" indent="-266700">
              <a:spcBef>
                <a:spcPts val="600"/>
              </a:spcBef>
              <a:spcAft>
                <a:spcPts val="0"/>
              </a:spcAft>
              <a:buFont typeface="Arial" panose="020B0604020202020204" pitchFamily="34" charset="0"/>
              <a:buChar char="•"/>
              <a:defRPr/>
            </a:pPr>
            <a:r>
              <a:rPr lang="de-DE" altLang="de-DE" sz="1600" dirty="0">
                <a:latin typeface="Century Gothic" pitchFamily="34" charset="0"/>
              </a:rPr>
              <a:t>Angabe der für die </a:t>
            </a:r>
            <a:r>
              <a:rPr lang="de-DE" altLang="de-DE" sz="1600" b="1" dirty="0">
                <a:latin typeface="Century Gothic" pitchFamily="34" charset="0"/>
              </a:rPr>
              <a:t>Angemessenheit der Leistungen </a:t>
            </a:r>
            <a:r>
              <a:rPr lang="de-DE" altLang="de-DE" sz="1600" dirty="0">
                <a:latin typeface="Century Gothic" pitchFamily="34" charset="0"/>
              </a:rPr>
              <a:t>für </a:t>
            </a:r>
            <a:r>
              <a:rPr lang="de-DE" altLang="de-DE" sz="1600">
                <a:latin typeface="Century Gothic" pitchFamily="34" charset="0"/>
              </a:rPr>
              <a:t>Sacheinlage maßgebenden</a:t>
            </a:r>
            <a:br>
              <a:rPr lang="de-DE" altLang="de-DE" sz="1600">
                <a:latin typeface="Century Gothic" pitchFamily="34" charset="0"/>
              </a:rPr>
            </a:br>
            <a:r>
              <a:rPr lang="de-DE" altLang="de-DE" sz="1600">
                <a:latin typeface="Century Gothic" pitchFamily="34" charset="0"/>
              </a:rPr>
              <a:t>Umstände</a:t>
            </a:r>
            <a:endParaRPr lang="de-DE" altLang="de-DE" sz="1600" dirty="0">
              <a:latin typeface="Century Gothic" pitchFamily="34" charset="0"/>
            </a:endParaRPr>
          </a:p>
          <a:p>
            <a:pPr marL="180975">
              <a:spcBef>
                <a:spcPts val="600"/>
              </a:spcBef>
              <a:spcAft>
                <a:spcPts val="0"/>
              </a:spcAft>
              <a:defRPr/>
            </a:pPr>
            <a:r>
              <a:rPr lang="de-DE" altLang="de-DE" sz="1600" dirty="0">
                <a:latin typeface="Century Gothic" pitchFamily="34" charset="0"/>
              </a:rPr>
              <a:t>beachtet worden?</a:t>
            </a:r>
          </a:p>
          <a:p>
            <a:pPr marL="442913" indent="-261938">
              <a:spcBef>
                <a:spcPts val="600"/>
              </a:spcBef>
              <a:spcAft>
                <a:spcPts val="0"/>
              </a:spcAft>
              <a:buFont typeface="Wingdings" panose="05000000000000000000" pitchFamily="2" charset="2"/>
              <a:buChar char="à"/>
              <a:defRPr/>
            </a:pPr>
            <a:r>
              <a:rPr lang="de-DE" altLang="de-DE" sz="1600" dirty="0">
                <a:latin typeface="Century Gothic" pitchFamily="34" charset="0"/>
              </a:rPr>
              <a:t>Bei Aktiengesellschaft ist § 27 AktG einschlägig</a:t>
            </a:r>
          </a:p>
          <a:p>
            <a:pPr>
              <a:spcBef>
                <a:spcPts val="1200"/>
              </a:spcBef>
              <a:spcAft>
                <a:spcPts val="1200"/>
              </a:spcAft>
              <a:defRPr/>
            </a:pPr>
            <a:endParaRPr lang="de-DE" altLang="de-DE" sz="1600" dirty="0">
              <a:latin typeface="Century Gothic" pitchFamily="34" charset="0"/>
            </a:endParaRPr>
          </a:p>
        </p:txBody>
      </p:sp>
      <p:sp>
        <p:nvSpPr>
          <p:cNvPr id="10" name="Rechteck 1">
            <a:extLst>
              <a:ext uri="{FF2B5EF4-FFF2-40B4-BE49-F238E27FC236}">
                <a16:creationId xmlns:a16="http://schemas.microsoft.com/office/drawing/2014/main" id="{E9E9BDDA-3406-430F-9E2B-D745A21BF186}"/>
              </a:ext>
            </a:extLst>
          </p:cNvPr>
          <p:cNvSpPr>
            <a:spLocks noChangeArrowheads="1"/>
          </p:cNvSpPr>
          <p:nvPr/>
        </p:nvSpPr>
        <p:spPr bwMode="auto">
          <a:xfrm>
            <a:off x="939417" y="1034768"/>
            <a:ext cx="4847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1.1.3.3 Fall 2: Sacheinlagen / Sachübernahmen</a:t>
            </a:r>
          </a:p>
        </p:txBody>
      </p:sp>
    </p:spTree>
    <p:extLst>
      <p:ext uri="{BB962C8B-B14F-4D97-AF65-F5344CB8AC3E}">
        <p14:creationId xmlns:p14="http://schemas.microsoft.com/office/powerpoint/2010/main" val="3064407665"/>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9B49DC04-756B-4100-B39B-93B444FCD833}"/>
              </a:ext>
            </a:extLst>
          </p:cNvPr>
          <p:cNvSpPr>
            <a:spLocks noGrp="1"/>
          </p:cNvSpPr>
          <p:nvPr>
            <p:ph type="body" idx="4294967295"/>
          </p:nvPr>
        </p:nvSpPr>
        <p:spPr>
          <a:xfrm>
            <a:off x="965144" y="1387158"/>
            <a:ext cx="10666412" cy="4895850"/>
          </a:xfrm>
          <a:prstGeom prst="rect">
            <a:avLst/>
          </a:prstGeom>
        </p:spPr>
        <p:txBody>
          <a:bodyPr/>
          <a:lstStyle/>
          <a:p>
            <a:pPr marL="0" lvl="1" indent="0">
              <a:lnSpc>
                <a:spcPct val="100000"/>
              </a:lnSpc>
              <a:spcBef>
                <a:spcPts val="300"/>
              </a:spcBef>
              <a:spcAft>
                <a:spcPts val="300"/>
              </a:spcAft>
              <a:buFont typeface="Arial" panose="020B0604020202020204" pitchFamily="34" charset="0"/>
              <a:buNone/>
              <a:defRPr/>
            </a:pPr>
            <a:r>
              <a:rPr lang="de-DE" altLang="de-DE" sz="1600" dirty="0">
                <a:latin typeface="Century Gothic" panose="020B0502020202020204" pitchFamily="34" charset="0"/>
              </a:rPr>
              <a:t>Für die Durchführung der Inventur gelten die allgemeinen Grundsätze:</a:t>
            </a:r>
          </a:p>
          <a:p>
            <a:pPr marL="285750" lvl="1" indent="-28575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Vollständigkeit</a:t>
            </a:r>
          </a:p>
          <a:p>
            <a:pPr marL="285750" lvl="1" indent="-28575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Richtigkeit</a:t>
            </a:r>
          </a:p>
          <a:p>
            <a:pPr marL="285750" lvl="1" indent="-28575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Einzelerfassung</a:t>
            </a:r>
          </a:p>
          <a:p>
            <a:pPr marL="285750" lvl="1" indent="-28575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Nachprüfbarkeit</a:t>
            </a:r>
          </a:p>
          <a:p>
            <a:pPr marL="0" lvl="1" indent="0">
              <a:lnSpc>
                <a:spcPct val="100000"/>
              </a:lnSpc>
              <a:spcBef>
                <a:spcPts val="1200"/>
              </a:spcBef>
              <a:spcAft>
                <a:spcPts val="300"/>
              </a:spcAft>
              <a:buFont typeface="Arial" panose="020B0604020202020204" pitchFamily="34" charset="0"/>
              <a:buNone/>
              <a:defRPr/>
            </a:pPr>
            <a:r>
              <a:rPr lang="de-DE" sz="1600" b="1" dirty="0">
                <a:solidFill>
                  <a:srgbClr val="00B0F0"/>
                </a:solidFill>
                <a:latin typeface="Century Gothic" panose="020B0502020202020204" pitchFamily="34" charset="0"/>
              </a:rPr>
              <a:t>Prüfung der Vollständigkeit</a:t>
            </a:r>
          </a:p>
          <a:p>
            <a:pPr marL="0" lvl="1" indent="0">
              <a:lnSpc>
                <a:spcPct val="100000"/>
              </a:lnSpc>
              <a:spcBef>
                <a:spcPts val="600"/>
              </a:spcBef>
              <a:spcAft>
                <a:spcPts val="600"/>
              </a:spcAft>
              <a:buFont typeface="Arial" panose="020B0604020202020204" pitchFamily="34" charset="0"/>
              <a:buNone/>
              <a:defRPr/>
            </a:pPr>
            <a:r>
              <a:rPr lang="de-DE" sz="1600" dirty="0">
                <a:latin typeface="Century Gothic" panose="020B0502020202020204" pitchFamily="34" charset="0"/>
              </a:rPr>
              <a:t>Bezüglich </a:t>
            </a:r>
            <a:r>
              <a:rPr lang="de-DE" sz="1600" b="1" dirty="0">
                <a:solidFill>
                  <a:srgbClr val="00B0F0"/>
                </a:solidFill>
                <a:latin typeface="Century Gothic" panose="020B0502020202020204" pitchFamily="34" charset="0"/>
              </a:rPr>
              <a:t>Vollständigkeit</a:t>
            </a:r>
            <a:r>
              <a:rPr lang="de-DE" sz="1600" dirty="0">
                <a:solidFill>
                  <a:srgbClr val="00B0F0"/>
                </a:solidFill>
                <a:latin typeface="Century Gothic" panose="020B0502020202020204" pitchFamily="34" charset="0"/>
              </a:rPr>
              <a:t> </a:t>
            </a:r>
            <a:r>
              <a:rPr lang="de-DE" sz="1600" dirty="0">
                <a:latin typeface="Century Gothic" panose="020B0502020202020204" pitchFamily="34" charset="0"/>
              </a:rPr>
              <a:t>der Inventur existieren die folgenden Abgrenzungsprobleme:</a:t>
            </a:r>
          </a:p>
          <a:p>
            <a:pPr marL="266700" lvl="1" indent="-26670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Kommissionsware – diese ist beim Kommittenten zu erfassen</a:t>
            </a:r>
          </a:p>
          <a:p>
            <a:pPr marL="266700" lvl="1" indent="-26670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Unterwegs befindliche Ware – maßgeblich ist der Zeitpunkt des Übergangs der Verfügungsmacht</a:t>
            </a:r>
          </a:p>
          <a:p>
            <a:pPr marL="266700" lvl="1" indent="-26670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Erfassung von Außenlagern</a:t>
            </a:r>
          </a:p>
          <a:p>
            <a:pPr marL="266700" lvl="1" indent="-266700">
              <a:lnSpc>
                <a:spcPct val="100000"/>
              </a:lnSpc>
              <a:spcBef>
                <a:spcPts val="300"/>
              </a:spcBef>
              <a:spcAft>
                <a:spcPts val="300"/>
              </a:spcAft>
              <a:buFont typeface="Arial" panose="020B0604020202020204" pitchFamily="34" charset="0"/>
              <a:buChar char="•"/>
              <a:defRPr/>
            </a:pPr>
            <a:r>
              <a:rPr lang="de-DE" sz="1600" dirty="0">
                <a:latin typeface="Century Gothic" panose="020B0502020202020204" pitchFamily="34" charset="0"/>
              </a:rPr>
              <a:t>Zeitliche Nähe zum Abschlussstichtag – Abstimmung mit den Debitoren- und Kreditorenkonten</a:t>
            </a:r>
          </a:p>
          <a:p>
            <a:pPr marL="552450" lvl="1" indent="-285750">
              <a:lnSpc>
                <a:spcPct val="100000"/>
              </a:lnSpc>
              <a:spcBef>
                <a:spcPts val="300"/>
              </a:spcBef>
              <a:spcAft>
                <a:spcPts val="300"/>
              </a:spcAft>
              <a:buFont typeface="Symbol" panose="05050102010706020507" pitchFamily="18" charset="2"/>
              <a:buChar char="-"/>
              <a:defRPr/>
            </a:pPr>
            <a:r>
              <a:rPr lang="de-DE" sz="1600" dirty="0">
                <a:latin typeface="Century Gothic" panose="020B0502020202020204" pitchFamily="34" charset="0"/>
              </a:rPr>
              <a:t>Wurden Eingangsrechnungen mit den Lieferscheinen abgestimmt?</a:t>
            </a:r>
          </a:p>
          <a:p>
            <a:pPr marL="552450" lvl="1" indent="-285750">
              <a:lnSpc>
                <a:spcPct val="100000"/>
              </a:lnSpc>
              <a:spcBef>
                <a:spcPts val="300"/>
              </a:spcBef>
              <a:spcAft>
                <a:spcPts val="300"/>
              </a:spcAft>
              <a:buFont typeface="Symbol" panose="05050102010706020507" pitchFamily="18" charset="2"/>
              <a:buChar char="-"/>
              <a:defRPr/>
            </a:pPr>
            <a:r>
              <a:rPr lang="de-DE" sz="1600" dirty="0">
                <a:latin typeface="Century Gothic" panose="020B0502020202020204" pitchFamily="34" charset="0"/>
              </a:rPr>
              <a:t>Wurden noch Positionen erfasst, die bereits fakturiert wurden (Doppelaktivierung)?</a:t>
            </a:r>
          </a:p>
          <a:p>
            <a:pPr marL="552450" lvl="1" indent="-285750">
              <a:lnSpc>
                <a:spcPct val="100000"/>
              </a:lnSpc>
              <a:spcBef>
                <a:spcPts val="300"/>
              </a:spcBef>
              <a:spcAft>
                <a:spcPts val="300"/>
              </a:spcAft>
              <a:buFont typeface="Symbol" panose="05050102010706020507" pitchFamily="18" charset="2"/>
              <a:buChar char="-"/>
              <a:defRPr/>
            </a:pPr>
            <a:r>
              <a:rPr lang="de-DE" sz="1600" dirty="0">
                <a:latin typeface="Century Gothic" panose="020B0502020202020204" pitchFamily="34" charset="0"/>
              </a:rPr>
              <a:t>Ist bei bereits fakturierten und nicht bei der Inventur erfassten Positionen </a:t>
            </a:r>
            <a:r>
              <a:rPr lang="de-DE" sz="1600">
                <a:latin typeface="Century Gothic" panose="020B0502020202020204" pitchFamily="34" charset="0"/>
              </a:rPr>
              <a:t>der Eigentums-</a:t>
            </a:r>
            <a:br>
              <a:rPr lang="de-DE" sz="1600">
                <a:latin typeface="Century Gothic" panose="020B0502020202020204" pitchFamily="34" charset="0"/>
              </a:rPr>
            </a:br>
            <a:r>
              <a:rPr lang="de-DE" sz="1600">
                <a:latin typeface="Century Gothic" panose="020B0502020202020204" pitchFamily="34" charset="0"/>
              </a:rPr>
              <a:t>übergang bereits </a:t>
            </a:r>
            <a:r>
              <a:rPr lang="de-DE" sz="1600" dirty="0">
                <a:latin typeface="Century Gothic" panose="020B0502020202020204" pitchFamily="34" charset="0"/>
              </a:rPr>
              <a:t>erfolgt?</a:t>
            </a:r>
          </a:p>
          <a:p>
            <a:pPr marL="266700" lvl="1" indent="-266700">
              <a:lnSpc>
                <a:spcPct val="100000"/>
              </a:lnSpc>
              <a:spcBef>
                <a:spcPts val="300"/>
              </a:spcBef>
              <a:spcAft>
                <a:spcPts val="300"/>
              </a:spcAft>
              <a:buFont typeface="Arial" panose="020B0604020202020204" pitchFamily="34" charset="0"/>
              <a:buChar char="•"/>
              <a:defRPr/>
            </a:pPr>
            <a:endParaRPr lang="de-DE" dirty="0">
              <a:latin typeface="Century Gothic" panose="020B0502020202020204" pitchFamily="34" charset="0"/>
            </a:endParaRPr>
          </a:p>
        </p:txBody>
      </p:sp>
      <p:sp>
        <p:nvSpPr>
          <p:cNvPr id="179206" name="Textfeld 1">
            <a:extLst>
              <a:ext uri="{FF2B5EF4-FFF2-40B4-BE49-F238E27FC236}">
                <a16:creationId xmlns:a16="http://schemas.microsoft.com/office/drawing/2014/main" id="{534568FD-651B-4BC7-8B6F-4BEE970CC8D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
        <p:nvSpPr>
          <p:cNvPr id="8" name="Rechteck 1">
            <a:extLst>
              <a:ext uri="{FF2B5EF4-FFF2-40B4-BE49-F238E27FC236}">
                <a16:creationId xmlns:a16="http://schemas.microsoft.com/office/drawing/2014/main" id="{F5C18093-0A72-4278-82AD-4B00495333B1}"/>
              </a:ext>
            </a:extLst>
          </p:cNvPr>
          <p:cNvSpPr>
            <a:spLocks noChangeArrowheads="1"/>
          </p:cNvSpPr>
          <p:nvPr/>
        </p:nvSpPr>
        <p:spPr bwMode="auto">
          <a:xfrm>
            <a:off x="974288" y="1020502"/>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3.3.5.3 Aussagebezogene Prüfungshandlungen</a:t>
            </a:r>
          </a:p>
        </p:txBody>
      </p:sp>
    </p:spTree>
    <p:extLst>
      <p:ext uri="{BB962C8B-B14F-4D97-AF65-F5344CB8AC3E}">
        <p14:creationId xmlns:p14="http://schemas.microsoft.com/office/powerpoint/2010/main" val="1831986541"/>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4AF1E2CE-3711-436E-BD6E-0C47764DD95C}"/>
              </a:ext>
            </a:extLst>
          </p:cNvPr>
          <p:cNvSpPr>
            <a:spLocks noGrp="1"/>
          </p:cNvSpPr>
          <p:nvPr>
            <p:ph type="body" idx="4294967295"/>
          </p:nvPr>
        </p:nvSpPr>
        <p:spPr>
          <a:xfrm>
            <a:off x="965060" y="1412875"/>
            <a:ext cx="10666412" cy="4895850"/>
          </a:xfrm>
          <a:prstGeom prst="rect">
            <a:avLst/>
          </a:prstGeom>
        </p:spPr>
        <p:txBody>
          <a:bodyPr/>
          <a:lstStyle/>
          <a:p>
            <a:pPr marL="0" lvl="1" indent="0">
              <a:lnSpc>
                <a:spcPct val="100000"/>
              </a:lnSpc>
              <a:spcBef>
                <a:spcPts val="300"/>
              </a:spcBef>
              <a:spcAft>
                <a:spcPts val="300"/>
              </a:spcAft>
              <a:buFont typeface="Arial" panose="020B0604020202020204" pitchFamily="34" charset="0"/>
              <a:buNone/>
              <a:defRPr/>
            </a:pPr>
            <a:r>
              <a:rPr lang="de-DE" altLang="de-DE" sz="1600" b="1" dirty="0">
                <a:solidFill>
                  <a:srgbClr val="00B0F0"/>
                </a:solidFill>
                <a:latin typeface="Century Gothic" panose="020B0502020202020204" pitchFamily="34" charset="0"/>
              </a:rPr>
              <a:t>Prüfung der Richtigkeit</a:t>
            </a:r>
          </a:p>
          <a:p>
            <a:pPr marL="0" lvl="1" indent="0">
              <a:lnSpc>
                <a:spcPct val="100000"/>
              </a:lnSpc>
              <a:spcBef>
                <a:spcPts val="300"/>
              </a:spcBef>
              <a:spcAft>
                <a:spcPts val="300"/>
              </a:spcAft>
              <a:buFont typeface="Arial" panose="020B0604020202020204" pitchFamily="34" charset="0"/>
              <a:buNone/>
              <a:defRPr/>
            </a:pPr>
            <a:r>
              <a:rPr lang="de-DE" altLang="de-DE" dirty="0">
                <a:latin typeface="Century Gothic" panose="020B0502020202020204" pitchFamily="34" charset="0"/>
              </a:rPr>
              <a:t>Die Prüfung der </a:t>
            </a:r>
            <a:r>
              <a:rPr lang="de-DE" altLang="de-DE" b="1" dirty="0">
                <a:solidFill>
                  <a:srgbClr val="00B0F0"/>
                </a:solidFill>
                <a:latin typeface="Century Gothic" panose="020B0502020202020204" pitchFamily="34" charset="0"/>
              </a:rPr>
              <a:t>Richtigkeit</a:t>
            </a:r>
            <a:r>
              <a:rPr lang="de-DE" altLang="de-DE" dirty="0">
                <a:latin typeface="Century Gothic" panose="020B0502020202020204" pitchFamily="34" charset="0"/>
              </a:rPr>
              <a:t> der Inventur wird insbesondere durch die folgenden Prüfungshandlungen vorgenommen:</a:t>
            </a:r>
          </a:p>
          <a:p>
            <a:pPr marL="0" lvl="1" indent="0">
              <a:lnSpc>
                <a:spcPct val="100000"/>
              </a:lnSpc>
              <a:spcBef>
                <a:spcPts val="300"/>
              </a:spcBef>
              <a:spcAft>
                <a:spcPts val="300"/>
              </a:spcAft>
              <a:buNone/>
              <a:defRPr/>
            </a:pPr>
            <a:r>
              <a:rPr lang="de-DE" b="1" dirty="0">
                <a:latin typeface="Century Gothic" panose="020B0502020202020204" pitchFamily="34" charset="0"/>
              </a:rPr>
              <a:t>Fall 1: Bei Teilnahme an der Inventur</a:t>
            </a:r>
          </a:p>
          <a:p>
            <a:pPr marL="609600" lvl="1" indent="-342900">
              <a:lnSpc>
                <a:spcPct val="100000"/>
              </a:lnSpc>
              <a:spcBef>
                <a:spcPts val="300"/>
              </a:spcBef>
              <a:spcAft>
                <a:spcPts val="300"/>
              </a:spcAft>
              <a:buFont typeface="+mj-lt"/>
              <a:buAutoNum type="alphaLcParenR"/>
              <a:defRPr/>
            </a:pPr>
            <a:r>
              <a:rPr lang="de-DE" dirty="0">
                <a:latin typeface="Century Gothic" panose="020B0502020202020204" pitchFamily="34" charset="0"/>
              </a:rPr>
              <a:t>Beobachtung der Beachtung der Inventurrichtlinie</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Aufnahme der Bestände in der gelagerten Reihenfolge</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Aufnahme der Bestände durch Aufnahmeteams</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Markierung bereits gezählter Güter</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Tatsächliche Durchführung vorgesehener interner Kontrollen</a:t>
            </a:r>
          </a:p>
          <a:p>
            <a:pPr marL="609600" lvl="1" indent="-342900">
              <a:lnSpc>
                <a:spcPct val="100000"/>
              </a:lnSpc>
              <a:spcBef>
                <a:spcPts val="300"/>
              </a:spcBef>
              <a:spcAft>
                <a:spcPts val="300"/>
              </a:spcAft>
              <a:buFont typeface="+mj-lt"/>
              <a:buAutoNum type="alphaLcParenR" startAt="2"/>
              <a:defRPr/>
            </a:pPr>
            <a:r>
              <a:rPr lang="de-DE" dirty="0">
                <a:latin typeface="Century Gothic" panose="020B0502020202020204" pitchFamily="34" charset="0"/>
              </a:rPr>
              <a:t>Unmittelbare Nachzählen von Artikeln durch den Prüfer</a:t>
            </a:r>
          </a:p>
          <a:p>
            <a:pPr marL="609600" lvl="1" indent="-342900">
              <a:lnSpc>
                <a:spcPct val="100000"/>
              </a:lnSpc>
              <a:spcBef>
                <a:spcPts val="300"/>
              </a:spcBef>
              <a:spcAft>
                <a:spcPts val="300"/>
              </a:spcAft>
              <a:buFont typeface="+mj-lt"/>
              <a:buAutoNum type="alphaLcParenR" startAt="2"/>
              <a:defRPr/>
            </a:pPr>
            <a:r>
              <a:rPr lang="de-DE" dirty="0">
                <a:latin typeface="Century Gothic" panose="020B0502020202020204" pitchFamily="34" charset="0"/>
              </a:rPr>
              <a:t>Überprüfung der Eintragungen auf den Inventurbelegen hinsichtlich Vollständigkeit und Richtigkeit, insbesondere</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Eintragungen an der richtigen Stelle</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Vermeidung von Bleistifteintragungen</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Streichung von Leerräumen</a:t>
            </a:r>
          </a:p>
          <a:p>
            <a:pPr marL="809625" lvl="1" indent="-266700">
              <a:lnSpc>
                <a:spcPct val="100000"/>
              </a:lnSpc>
              <a:spcBef>
                <a:spcPts val="300"/>
              </a:spcBef>
              <a:spcAft>
                <a:spcPts val="300"/>
              </a:spcAft>
              <a:buFont typeface="Symbol" panose="05050102010706020507" pitchFamily="18" charset="2"/>
              <a:buChar char="-"/>
              <a:defRPr/>
            </a:pPr>
            <a:r>
              <a:rPr lang="de-DE" dirty="0">
                <a:latin typeface="Century Gothic" panose="020B0502020202020204" pitchFamily="34" charset="0"/>
              </a:rPr>
              <a:t>Zähllisten ohne Angabe von Soll- bzw. Systembeständen</a:t>
            </a:r>
          </a:p>
          <a:p>
            <a:pPr marL="609600" lvl="1" indent="-342900">
              <a:lnSpc>
                <a:spcPct val="100000"/>
              </a:lnSpc>
              <a:spcBef>
                <a:spcPts val="300"/>
              </a:spcBef>
              <a:spcAft>
                <a:spcPts val="300"/>
              </a:spcAft>
              <a:buFont typeface="+mj-lt"/>
              <a:buAutoNum type="alphaLcParenR" startAt="4"/>
              <a:defRPr/>
            </a:pPr>
            <a:r>
              <a:rPr lang="de-DE" dirty="0">
                <a:latin typeface="Century Gothic" panose="020B0502020202020204" pitchFamily="34" charset="0"/>
              </a:rPr>
              <a:t>Einzelaufnahme hochwertiger Vorräte</a:t>
            </a:r>
          </a:p>
          <a:p>
            <a:pPr marL="609600" lvl="1" indent="-342900">
              <a:lnSpc>
                <a:spcPct val="100000"/>
              </a:lnSpc>
              <a:spcBef>
                <a:spcPts val="300"/>
              </a:spcBef>
              <a:spcAft>
                <a:spcPts val="300"/>
              </a:spcAft>
              <a:buFont typeface="+mj-lt"/>
              <a:buAutoNum type="alphaLcParenR" startAt="4"/>
              <a:defRPr/>
            </a:pPr>
            <a:r>
              <a:rPr lang="de-DE" dirty="0">
                <a:latin typeface="Century Gothic" panose="020B0502020202020204" pitchFamily="34" charset="0"/>
              </a:rPr>
              <a:t>Gewährleistung der Vollständigkeit der Erfassung aller Inventurbelege (Abstimmung </a:t>
            </a:r>
            <a:r>
              <a:rPr lang="de-DE">
                <a:latin typeface="Century Gothic" panose="020B0502020202020204" pitchFamily="34" charset="0"/>
              </a:rPr>
              <a:t>der ausgegebenen</a:t>
            </a:r>
            <a:br>
              <a:rPr lang="de-DE">
                <a:latin typeface="Century Gothic" panose="020B0502020202020204" pitchFamily="34" charset="0"/>
              </a:rPr>
            </a:br>
            <a:r>
              <a:rPr lang="de-DE">
                <a:latin typeface="Century Gothic" panose="020B0502020202020204" pitchFamily="34" charset="0"/>
              </a:rPr>
              <a:t>Belege mit </a:t>
            </a:r>
            <a:r>
              <a:rPr lang="de-DE" dirty="0">
                <a:latin typeface="Century Gothic" panose="020B0502020202020204" pitchFamily="34" charset="0"/>
              </a:rPr>
              <a:t>den zurückerhaltenen Belegen)</a:t>
            </a:r>
          </a:p>
          <a:p>
            <a:pPr marL="266700" lvl="1" indent="-266700">
              <a:lnSpc>
                <a:spcPct val="100000"/>
              </a:lnSpc>
              <a:spcBef>
                <a:spcPts val="300"/>
              </a:spcBef>
              <a:spcAft>
                <a:spcPts val="300"/>
              </a:spcAft>
              <a:buFont typeface="Arial" panose="020B0604020202020204" pitchFamily="34" charset="0"/>
              <a:buChar char="•"/>
              <a:defRPr/>
            </a:pPr>
            <a:endParaRPr lang="de-DE" sz="1600" dirty="0">
              <a:latin typeface="Century Gothic" panose="020B0502020202020204" pitchFamily="34" charset="0"/>
            </a:endParaRPr>
          </a:p>
        </p:txBody>
      </p:sp>
      <p:sp>
        <p:nvSpPr>
          <p:cNvPr id="180230" name="Textfeld 1">
            <a:extLst>
              <a:ext uri="{FF2B5EF4-FFF2-40B4-BE49-F238E27FC236}">
                <a16:creationId xmlns:a16="http://schemas.microsoft.com/office/drawing/2014/main" id="{B56763F4-BAE4-4272-A7AD-F5E49B588FC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
        <p:nvSpPr>
          <p:cNvPr id="8" name="Rechteck 1">
            <a:extLst>
              <a:ext uri="{FF2B5EF4-FFF2-40B4-BE49-F238E27FC236}">
                <a16:creationId xmlns:a16="http://schemas.microsoft.com/office/drawing/2014/main" id="{C1E613B1-91B8-4D15-95FC-627DEE2C07BC}"/>
              </a:ext>
            </a:extLst>
          </p:cNvPr>
          <p:cNvSpPr>
            <a:spLocks noChangeArrowheads="1"/>
          </p:cNvSpPr>
          <p:nvPr/>
        </p:nvSpPr>
        <p:spPr bwMode="auto">
          <a:xfrm>
            <a:off x="956000" y="1026448"/>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3.3.5.3 Aussagebezogene Prüfungshandlungen; Forts.</a:t>
            </a:r>
          </a:p>
        </p:txBody>
      </p:sp>
    </p:spTree>
    <p:extLst>
      <p:ext uri="{BB962C8B-B14F-4D97-AF65-F5344CB8AC3E}">
        <p14:creationId xmlns:p14="http://schemas.microsoft.com/office/powerpoint/2010/main" val="211797150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a:extLst>
              <a:ext uri="{FF2B5EF4-FFF2-40B4-BE49-F238E27FC236}">
                <a16:creationId xmlns:a16="http://schemas.microsoft.com/office/drawing/2014/main" id="{B4373067-4B12-4990-ABAC-9E0DD31B45DD}"/>
              </a:ext>
            </a:extLst>
          </p:cNvPr>
          <p:cNvSpPr>
            <a:spLocks noGrp="1"/>
          </p:cNvSpPr>
          <p:nvPr>
            <p:ph type="body" idx="4294967295"/>
          </p:nvPr>
        </p:nvSpPr>
        <p:spPr>
          <a:xfrm>
            <a:off x="974288" y="1474954"/>
            <a:ext cx="9936163" cy="4895850"/>
          </a:xfrm>
          <a:prstGeom prst="rect">
            <a:avLst/>
          </a:prstGeom>
        </p:spPr>
        <p:txBody>
          <a:bodyPr/>
          <a:lstStyle/>
          <a:p>
            <a:pPr marL="0" lvl="1" indent="0">
              <a:lnSpc>
                <a:spcPct val="100000"/>
              </a:lnSpc>
              <a:spcBef>
                <a:spcPts val="300"/>
              </a:spcBef>
              <a:spcAft>
                <a:spcPts val="300"/>
              </a:spcAft>
              <a:buNone/>
              <a:defRPr/>
            </a:pPr>
            <a:r>
              <a:rPr lang="de-DE" sz="1600" b="1" dirty="0">
                <a:latin typeface="Century Gothic" panose="020B0502020202020204" pitchFamily="34" charset="0"/>
              </a:rPr>
              <a:t>Fall 2: Bei Nichtteilnahme an der Inventur</a:t>
            </a:r>
          </a:p>
          <a:p>
            <a:pPr marL="609600" lvl="1" indent="-342900">
              <a:lnSpc>
                <a:spcPct val="100000"/>
              </a:lnSpc>
              <a:spcBef>
                <a:spcPts val="300"/>
              </a:spcBef>
              <a:spcAft>
                <a:spcPts val="300"/>
              </a:spcAft>
              <a:buFont typeface="+mj-lt"/>
              <a:buAutoNum type="alphaLcParenR"/>
              <a:defRPr/>
            </a:pPr>
            <a:r>
              <a:rPr lang="de-DE" sz="1600" dirty="0">
                <a:latin typeface="Century Gothic" panose="020B0502020202020204" pitchFamily="34" charset="0"/>
              </a:rPr>
              <a:t>Kontrollzählungen an Alternativterminen unter Berücksichtigung von zwischenzeitlichen Bestandsveränderungen</a:t>
            </a:r>
          </a:p>
          <a:p>
            <a:pPr marL="609600" lvl="1" indent="-342900">
              <a:lnSpc>
                <a:spcPct val="100000"/>
              </a:lnSpc>
              <a:spcBef>
                <a:spcPts val="300"/>
              </a:spcBef>
              <a:spcAft>
                <a:spcPts val="300"/>
              </a:spcAft>
              <a:buFont typeface="+mj-lt"/>
              <a:buAutoNum type="alphaLcParenR"/>
              <a:defRPr/>
            </a:pPr>
            <a:r>
              <a:rPr lang="de-DE" sz="1600" dirty="0">
                <a:latin typeface="Century Gothic" panose="020B0502020202020204" pitchFamily="34" charset="0"/>
              </a:rPr>
              <a:t>Alternative Prüfungshandlungen – z. B. Abgleich mit den vor dem Bilanzstichtag erworbenen bzw. verkauften Artikel</a:t>
            </a:r>
          </a:p>
          <a:p>
            <a:pPr marL="0" lvl="1" indent="0">
              <a:lnSpc>
                <a:spcPct val="100000"/>
              </a:lnSpc>
              <a:spcBef>
                <a:spcPts val="600"/>
              </a:spcBef>
              <a:spcAft>
                <a:spcPts val="600"/>
              </a:spcAft>
              <a:buFont typeface="Arial" panose="020B0604020202020204" pitchFamily="34" charset="0"/>
              <a:buNone/>
              <a:defRPr/>
            </a:pPr>
            <a:r>
              <a:rPr lang="de-DE" sz="1600" dirty="0">
                <a:latin typeface="Century Gothic" panose="020B0502020202020204" pitchFamily="34" charset="0"/>
              </a:rPr>
              <a:t>Die Bestände sind einzeln zu erfassen.</a:t>
            </a:r>
          </a:p>
          <a:p>
            <a:pPr marL="0" lvl="1" indent="0">
              <a:lnSpc>
                <a:spcPct val="100000"/>
              </a:lnSpc>
              <a:spcBef>
                <a:spcPts val="600"/>
              </a:spcBef>
              <a:spcAft>
                <a:spcPts val="600"/>
              </a:spcAft>
              <a:buFont typeface="Arial" panose="020B0604020202020204" pitchFamily="34" charset="0"/>
              <a:buNone/>
              <a:defRPr/>
            </a:pPr>
            <a:r>
              <a:rPr lang="de-DE" sz="1600" dirty="0">
                <a:latin typeface="Century Gothic" panose="020B0502020202020204" pitchFamily="34" charset="0"/>
              </a:rPr>
              <a:t>Ausnahmen ergeben sich bei der Anwendung der Fest- oder Gruppenbewertung.</a:t>
            </a:r>
          </a:p>
          <a:p>
            <a:pPr marL="0" lvl="1" indent="0">
              <a:lnSpc>
                <a:spcPct val="100000"/>
              </a:lnSpc>
              <a:spcBef>
                <a:spcPts val="600"/>
              </a:spcBef>
              <a:spcAft>
                <a:spcPts val="600"/>
              </a:spcAft>
              <a:buFont typeface="Arial" panose="020B0604020202020204" pitchFamily="34" charset="0"/>
              <a:buNone/>
              <a:defRPr/>
            </a:pPr>
            <a:endParaRPr lang="de-DE" sz="1600" dirty="0">
              <a:latin typeface="Century Gothic" panose="020B0502020202020204" pitchFamily="34" charset="0"/>
            </a:endParaRPr>
          </a:p>
          <a:p>
            <a:pPr marL="0" lvl="1" indent="0">
              <a:lnSpc>
                <a:spcPct val="100000"/>
              </a:lnSpc>
              <a:spcBef>
                <a:spcPts val="600"/>
              </a:spcBef>
              <a:spcAft>
                <a:spcPts val="600"/>
              </a:spcAft>
              <a:buFont typeface="Arial" panose="020B0604020202020204" pitchFamily="34" charset="0"/>
              <a:buNone/>
              <a:defRPr/>
            </a:pPr>
            <a:r>
              <a:rPr lang="de-DE" sz="1600" b="1" dirty="0">
                <a:solidFill>
                  <a:srgbClr val="00B0F0"/>
                </a:solidFill>
                <a:latin typeface="Century Gothic" panose="020B0502020202020204" pitchFamily="34" charset="0"/>
              </a:rPr>
              <a:t>Dokumentation</a:t>
            </a:r>
          </a:p>
          <a:p>
            <a:pPr marL="0" lvl="1" indent="0">
              <a:lnSpc>
                <a:spcPct val="100000"/>
              </a:lnSpc>
              <a:spcBef>
                <a:spcPts val="300"/>
              </a:spcBef>
              <a:spcAft>
                <a:spcPts val="300"/>
              </a:spcAft>
              <a:buFont typeface="Arial" panose="020B0604020202020204" pitchFamily="34" charset="0"/>
              <a:buNone/>
              <a:defRPr/>
            </a:pPr>
            <a:r>
              <a:rPr lang="de-DE" sz="1600" dirty="0">
                <a:latin typeface="Century Gothic" panose="020B0502020202020204" pitchFamily="34" charset="0"/>
              </a:rPr>
              <a:t>Bezogen auf die Nachprüfbarkeit müssen die Bestandsaufnahme und deren Ergebnis dokumentiert und aufbewahrt werden.</a:t>
            </a:r>
          </a:p>
          <a:p>
            <a:pPr marL="0" lvl="1" indent="0">
              <a:lnSpc>
                <a:spcPct val="100000"/>
              </a:lnSpc>
              <a:spcBef>
                <a:spcPts val="300"/>
              </a:spcBef>
              <a:spcAft>
                <a:spcPts val="300"/>
              </a:spcAft>
              <a:buFont typeface="Arial" panose="020B0604020202020204" pitchFamily="34" charset="0"/>
              <a:buNone/>
              <a:defRPr/>
            </a:pPr>
            <a:r>
              <a:rPr lang="de-DE" sz="1600" dirty="0">
                <a:latin typeface="Century Gothic" panose="020B0502020202020204" pitchFamily="34" charset="0"/>
              </a:rPr>
              <a:t>Die Dokumentation muss einem sachverständigen Dritten innerhalb einer angemessenen Zeit einen Überblick über die Bestände nach Art, Menge und Beschaffenheit vermitteln (Stellungnahme IDW HFA 1/1990).</a:t>
            </a:r>
          </a:p>
          <a:p>
            <a:pPr marL="542925" lvl="1" indent="-276225">
              <a:lnSpc>
                <a:spcPct val="100000"/>
              </a:lnSpc>
              <a:spcBef>
                <a:spcPts val="300"/>
              </a:spcBef>
              <a:spcAft>
                <a:spcPts val="300"/>
              </a:spcAft>
              <a:buFont typeface="Arial" panose="020B0604020202020204" pitchFamily="34" charset="0"/>
              <a:buChar char="•"/>
              <a:defRPr/>
            </a:pPr>
            <a:endParaRPr lang="de-DE" sz="1600" dirty="0">
              <a:latin typeface="Century Gothic" panose="020B0502020202020204" pitchFamily="34" charset="0"/>
            </a:endParaRPr>
          </a:p>
          <a:p>
            <a:pPr marL="266700" lvl="1" indent="-266700">
              <a:lnSpc>
                <a:spcPct val="100000"/>
              </a:lnSpc>
              <a:spcBef>
                <a:spcPts val="300"/>
              </a:spcBef>
              <a:spcAft>
                <a:spcPts val="300"/>
              </a:spcAft>
              <a:buFont typeface="Arial" panose="020B0604020202020204" pitchFamily="34" charset="0"/>
              <a:buChar char="•"/>
              <a:defRPr/>
            </a:pPr>
            <a:endParaRPr lang="de-DE" sz="1600" dirty="0">
              <a:latin typeface="Century Gothic" panose="020B0502020202020204" pitchFamily="34" charset="0"/>
            </a:endParaRPr>
          </a:p>
        </p:txBody>
      </p:sp>
      <p:sp>
        <p:nvSpPr>
          <p:cNvPr id="181254" name="Textfeld 1">
            <a:extLst>
              <a:ext uri="{FF2B5EF4-FFF2-40B4-BE49-F238E27FC236}">
                <a16:creationId xmlns:a16="http://schemas.microsoft.com/office/drawing/2014/main" id="{C0F25015-E36B-4991-A305-38B40A78E8E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
        <p:nvSpPr>
          <p:cNvPr id="9" name="Rechteck 1">
            <a:extLst>
              <a:ext uri="{FF2B5EF4-FFF2-40B4-BE49-F238E27FC236}">
                <a16:creationId xmlns:a16="http://schemas.microsoft.com/office/drawing/2014/main" id="{EB2CF662-BBCE-499B-925E-09CF5B1F0BD2}"/>
              </a:ext>
            </a:extLst>
          </p:cNvPr>
          <p:cNvSpPr>
            <a:spLocks noChangeArrowheads="1"/>
          </p:cNvSpPr>
          <p:nvPr/>
        </p:nvSpPr>
        <p:spPr bwMode="auto">
          <a:xfrm>
            <a:off x="942975" y="1030272"/>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dirty="0">
                <a:solidFill>
                  <a:srgbClr val="00B0F0"/>
                </a:solidFill>
                <a:latin typeface="Century Gothic" panose="020B0502020202020204" pitchFamily="34" charset="0"/>
              </a:rPr>
              <a:t>3.3.5.3 Aussagebezogene Prüfungshandlungen; Forts.</a:t>
            </a:r>
          </a:p>
        </p:txBody>
      </p:sp>
    </p:spTree>
    <p:extLst>
      <p:ext uri="{BB962C8B-B14F-4D97-AF65-F5344CB8AC3E}">
        <p14:creationId xmlns:p14="http://schemas.microsoft.com/office/powerpoint/2010/main" val="12728685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7F95D868-4588-43AE-9F71-EAD5F3798540}"/>
              </a:ext>
            </a:extLst>
          </p:cNvPr>
          <p:cNvSpPr txBox="1">
            <a:spLocks/>
          </p:cNvSpPr>
          <p:nvPr/>
        </p:nvSpPr>
        <p:spPr bwMode="auto">
          <a:xfrm>
            <a:off x="1055440" y="549280"/>
            <a:ext cx="932815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3.4	</a:t>
            </a:r>
            <a:r>
              <a:rPr lang="de-DE" sz="2800" b="1" dirty="0">
                <a:latin typeface="Century Gothic" panose="020B0502020202020204" pitchFamily="34" charset="0"/>
              </a:rPr>
              <a:t>Beurteilung des IKS</a:t>
            </a:r>
          </a:p>
          <a:p>
            <a:pPr lvl="4">
              <a:spcBef>
                <a:spcPts val="600"/>
              </a:spcBef>
              <a:spcAft>
                <a:spcPts val="600"/>
              </a:spcAft>
              <a:tabLst>
                <a:tab pos="444500" algn="l"/>
              </a:tabLst>
            </a:pPr>
            <a:r>
              <a:rPr lang="de-DE" b="1" dirty="0">
                <a:latin typeface="Century Gothic" panose="020B0502020202020204" pitchFamily="34" charset="0"/>
              </a:rPr>
              <a:t>3.4.1	</a:t>
            </a:r>
            <a:r>
              <a:rPr lang="de-DE" dirty="0">
                <a:latin typeface="Century Gothic" panose="020B0502020202020204" pitchFamily="34" charset="0"/>
              </a:rPr>
              <a:t>Risikoorientierter Prüfungsansatz</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3.4.2	</a:t>
            </a:r>
            <a:r>
              <a:rPr lang="de-DE" dirty="0">
                <a:latin typeface="Century Gothic" panose="020B0502020202020204" pitchFamily="34" charset="0"/>
              </a:rPr>
              <a:t>Definition „Konsignationsware“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3.4.3	</a:t>
            </a:r>
            <a:r>
              <a:rPr lang="de-DE" dirty="0">
                <a:latin typeface="Century Gothic" panose="020B0502020202020204" pitchFamily="34" charset="0"/>
              </a:rPr>
              <a:t>Organisatorische Fragestellungen zur Inventuraufnahme</a:t>
            </a:r>
          </a:p>
        </p:txBody>
      </p:sp>
      <p:sp>
        <p:nvSpPr>
          <p:cNvPr id="6" name="Textfeld 5">
            <a:extLst>
              <a:ext uri="{FF2B5EF4-FFF2-40B4-BE49-F238E27FC236}">
                <a16:creationId xmlns:a16="http://schemas.microsoft.com/office/drawing/2014/main" id="{35E3EC8C-0A9F-4A32-A2CA-2326861983EF}"/>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39586527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73144" y="1390650"/>
            <a:ext cx="10791825" cy="2757488"/>
          </a:xfrm>
          <a:prstGeom prst="rect">
            <a:avLst/>
          </a:prstGeom>
        </p:spPr>
        <p:txBody>
          <a:bodyPr/>
          <a:lstStyle/>
          <a:p>
            <a:pPr>
              <a:lnSpc>
                <a:spcPct val="100000"/>
              </a:lnSpc>
              <a:spcBef>
                <a:spcPts val="600"/>
              </a:spcBef>
              <a:spcAft>
                <a:spcPts val="600"/>
              </a:spcAft>
              <a:defRPr/>
            </a:pPr>
            <a:r>
              <a:rPr lang="de-DE" altLang="de-DE" sz="1600" dirty="0">
                <a:latin typeface="Century Gothic" pitchFamily="34" charset="0"/>
              </a:rPr>
              <a:t>Zu stellende Fragen: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Sind Bestände durch </a:t>
            </a:r>
            <a:r>
              <a:rPr lang="de-DE" altLang="de-DE" sz="1600" b="1" dirty="0">
                <a:latin typeface="Century Gothic" pitchFamily="34" charset="0"/>
              </a:rPr>
              <a:t>permanente Inventur</a:t>
            </a:r>
            <a:r>
              <a:rPr lang="de-DE" altLang="de-DE" sz="1600" dirty="0">
                <a:latin typeface="Century Gothic" pitchFamily="34" charset="0"/>
              </a:rPr>
              <a:t>, durch Inventur mit Wertfortschreibung</a:t>
            </a:r>
            <a:r>
              <a:rPr lang="de-DE" altLang="de-DE" sz="1600">
                <a:latin typeface="Century Gothic" pitchFamily="34" charset="0"/>
              </a:rPr>
              <a:t>/-rückrechnung</a:t>
            </a:r>
            <a:br>
              <a:rPr lang="de-DE" altLang="de-DE" sz="1600" dirty="0">
                <a:latin typeface="Century Gothic" pitchFamily="34" charset="0"/>
              </a:rPr>
            </a:br>
            <a:r>
              <a:rPr lang="de-DE" altLang="de-DE" sz="1600">
                <a:latin typeface="Century Gothic" pitchFamily="34" charset="0"/>
              </a:rPr>
              <a:t>oder </a:t>
            </a:r>
            <a:r>
              <a:rPr lang="de-DE" altLang="de-DE" sz="1600" dirty="0">
                <a:latin typeface="Century Gothic" pitchFamily="34" charset="0"/>
              </a:rPr>
              <a:t>durch Stichprobeninventur aufgenommen worden?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War die Inventur gut vorbereitet und ordnungsgemäß durchgeführt worden?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Werden Materialien von der Abteilung aufgenommen, in deren Bereich sie lagern </a:t>
            </a:r>
            <a:r>
              <a:rPr lang="de-DE" altLang="de-DE" sz="1600">
                <a:latin typeface="Century Gothic" pitchFamily="34" charset="0"/>
              </a:rPr>
              <a:t>oder unter</a:t>
            </a:r>
            <a:br>
              <a:rPr lang="de-DE" altLang="de-DE" sz="1600">
                <a:latin typeface="Century Gothic" pitchFamily="34" charset="0"/>
              </a:rPr>
            </a:br>
            <a:r>
              <a:rPr lang="de-DE" altLang="de-DE" sz="1600">
                <a:latin typeface="Century Gothic" pitchFamily="34" charset="0"/>
              </a:rPr>
              <a:t>deren </a:t>
            </a:r>
            <a:r>
              <a:rPr lang="de-DE" altLang="de-DE" sz="1600" dirty="0">
                <a:latin typeface="Century Gothic" pitchFamily="34" charset="0"/>
              </a:rPr>
              <a:t>Verantwortung sie stehen?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Wie nimmt man Bestände in Außenlagern auf?</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Wie wird Konsignationsware behandelt?</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48316" y="702984"/>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3.4 Beurteilung des IKS</a:t>
            </a:r>
          </a:p>
        </p:txBody>
      </p:sp>
      <p:sp>
        <p:nvSpPr>
          <p:cNvPr id="11" name="Textfeld 10">
            <a:extLst>
              <a:ext uri="{FF2B5EF4-FFF2-40B4-BE49-F238E27FC236}">
                <a16:creationId xmlns:a16="http://schemas.microsoft.com/office/drawing/2014/main" id="{210FD469-3D4E-49B5-8D5F-623041875A29}"/>
              </a:ext>
            </a:extLst>
          </p:cNvPr>
          <p:cNvSpPr txBox="1"/>
          <p:nvPr/>
        </p:nvSpPr>
        <p:spPr>
          <a:xfrm>
            <a:off x="11533176" y="5589240"/>
            <a:ext cx="323165" cy="720080"/>
          </a:xfrm>
          <a:prstGeom prst="rect">
            <a:avLst/>
          </a:prstGeom>
          <a:noFill/>
        </p:spPr>
        <p:txBody>
          <a:bodyPr vert="vert27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charset="0"/>
              </a:rPr>
              <a:t>09/2023</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95546566-2648-48AB-A0DB-0A921D952779}"/>
              </a:ext>
            </a:extLst>
          </p:cNvPr>
          <p:cNvSpPr>
            <a:spLocks noChangeArrowheads="1"/>
          </p:cNvSpPr>
          <p:nvPr/>
        </p:nvSpPr>
        <p:spPr bwMode="auto">
          <a:xfrm>
            <a:off x="974526" y="1026448"/>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3.4.1 Risikoorientierter Prüfungsansatz</a:t>
            </a:r>
          </a:p>
        </p:txBody>
      </p:sp>
      <p:sp>
        <p:nvSpPr>
          <p:cNvPr id="12" name="Rectangle 3">
            <a:extLst>
              <a:ext uri="{FF2B5EF4-FFF2-40B4-BE49-F238E27FC236}">
                <a16:creationId xmlns:a16="http://schemas.microsoft.com/office/drawing/2014/main" id="{CE3BFB69-C775-4127-920E-278E6865764F}"/>
              </a:ext>
            </a:extLst>
          </p:cNvPr>
          <p:cNvSpPr txBox="1">
            <a:spLocks/>
          </p:cNvSpPr>
          <p:nvPr/>
        </p:nvSpPr>
        <p:spPr bwMode="auto">
          <a:xfrm>
            <a:off x="1065213" y="4653135"/>
            <a:ext cx="10791128" cy="165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600"/>
              </a:spcAft>
              <a:defRPr/>
            </a:pPr>
            <a:r>
              <a:rPr lang="de-DE" altLang="de-DE" sz="1600" i="1" dirty="0">
                <a:latin typeface="Century Gothic" pitchFamily="34" charset="0"/>
              </a:rPr>
              <a:t>„Das Konsignationslager ist ein Warenlager eines Lieferanten oder Dienstleisters, welches </a:t>
            </a:r>
            <a:r>
              <a:rPr lang="de-DE" altLang="de-DE" sz="1600" i="1">
                <a:latin typeface="Century Gothic" pitchFamily="34" charset="0"/>
              </a:rPr>
              <a:t>sich im</a:t>
            </a:r>
            <a:br>
              <a:rPr lang="de-DE" altLang="de-DE" sz="1600" i="1">
                <a:latin typeface="Century Gothic" pitchFamily="34" charset="0"/>
              </a:rPr>
            </a:br>
            <a:r>
              <a:rPr lang="de-DE" altLang="de-DE" sz="1600" i="1">
                <a:latin typeface="Century Gothic" pitchFamily="34" charset="0"/>
              </a:rPr>
              <a:t>Unternehmen </a:t>
            </a:r>
            <a:r>
              <a:rPr lang="de-DE" altLang="de-DE" sz="1600" i="1" dirty="0">
                <a:latin typeface="Century Gothic" pitchFamily="34" charset="0"/>
              </a:rPr>
              <a:t>des Abnehmers befindet. Die Ware verbleibt </a:t>
            </a:r>
            <a:r>
              <a:rPr lang="de-DE" altLang="de-DE" sz="1600" b="1" i="1" dirty="0">
                <a:latin typeface="Century Gothic" pitchFamily="34" charset="0"/>
              </a:rPr>
              <a:t>bis zur Entnahme</a:t>
            </a:r>
            <a:r>
              <a:rPr lang="de-DE" altLang="de-DE" sz="1600" i="1" dirty="0">
                <a:latin typeface="Century Gothic" pitchFamily="34" charset="0"/>
              </a:rPr>
              <a:t> durch den Abnehmer im Eigentum des Lieferanten. Die Bezahlung erfolgt erst, wenn die Ware aus dem Lager bezogen wird“.</a:t>
            </a:r>
          </a:p>
          <a:p>
            <a:pPr>
              <a:lnSpc>
                <a:spcPct val="100000"/>
              </a:lnSpc>
              <a:spcBef>
                <a:spcPts val="600"/>
              </a:spcBef>
              <a:spcAft>
                <a:spcPts val="300"/>
              </a:spcAft>
              <a:defRPr/>
            </a:pPr>
            <a:r>
              <a:rPr lang="de-DE" altLang="de-DE" sz="1600" dirty="0">
                <a:latin typeface="Century Gothic" pitchFamily="34" charset="0"/>
              </a:rPr>
              <a:t>Oder in anderen Worten</a:t>
            </a:r>
          </a:p>
          <a:p>
            <a:pPr marL="285750" indent="-285750">
              <a:lnSpc>
                <a:spcPct val="100000"/>
              </a:lnSpc>
              <a:spcBef>
                <a:spcPts val="0"/>
              </a:spcBef>
              <a:spcAft>
                <a:spcPts val="600"/>
              </a:spcAft>
              <a:buFont typeface="Arial" panose="020B0604020202020204" pitchFamily="34" charset="0"/>
              <a:buChar char="•"/>
              <a:defRPr/>
            </a:pPr>
            <a:r>
              <a:rPr lang="de-DE" altLang="de-DE" sz="1600" dirty="0">
                <a:latin typeface="Century Gothic" pitchFamily="34" charset="0"/>
              </a:rPr>
              <a:t>Bestände im Konsignationslager sind im </a:t>
            </a:r>
            <a:r>
              <a:rPr lang="de-DE" altLang="de-DE" sz="1600" b="1" dirty="0">
                <a:latin typeface="Century Gothic" pitchFamily="34" charset="0"/>
              </a:rPr>
              <a:t>Besitz</a:t>
            </a:r>
            <a:r>
              <a:rPr lang="de-DE" altLang="de-DE" sz="1600" dirty="0">
                <a:latin typeface="Century Gothic" pitchFamily="34" charset="0"/>
              </a:rPr>
              <a:t> des Abnehmers, aber noch immer </a:t>
            </a:r>
            <a:r>
              <a:rPr lang="de-DE" altLang="de-DE" sz="1600">
                <a:latin typeface="Century Gothic" pitchFamily="34" charset="0"/>
              </a:rPr>
              <a:t>im </a:t>
            </a:r>
            <a:r>
              <a:rPr lang="de-DE" altLang="de-DE" sz="1600" b="1">
                <a:latin typeface="Century Gothic" pitchFamily="34" charset="0"/>
              </a:rPr>
              <a:t>Eigentum</a:t>
            </a:r>
            <a:br>
              <a:rPr lang="de-DE" altLang="de-DE" sz="1600" b="1" dirty="0">
                <a:latin typeface="Century Gothic" pitchFamily="34" charset="0"/>
              </a:rPr>
            </a:br>
            <a:r>
              <a:rPr lang="de-DE" altLang="de-DE" sz="1600">
                <a:latin typeface="Century Gothic" pitchFamily="34" charset="0"/>
              </a:rPr>
              <a:t>des </a:t>
            </a:r>
            <a:r>
              <a:rPr lang="de-DE" altLang="de-DE" sz="1600" dirty="0">
                <a:latin typeface="Century Gothic" pitchFamily="34" charset="0"/>
              </a:rPr>
              <a:t>Lieferanten.</a:t>
            </a:r>
          </a:p>
        </p:txBody>
      </p:sp>
      <p:sp>
        <p:nvSpPr>
          <p:cNvPr id="14" name="Rechteck 1">
            <a:extLst>
              <a:ext uri="{FF2B5EF4-FFF2-40B4-BE49-F238E27FC236}">
                <a16:creationId xmlns:a16="http://schemas.microsoft.com/office/drawing/2014/main" id="{919F5A51-706F-4646-8665-58FCE3323885}"/>
              </a:ext>
            </a:extLst>
          </p:cNvPr>
          <p:cNvSpPr>
            <a:spLocks noChangeArrowheads="1"/>
          </p:cNvSpPr>
          <p:nvPr/>
        </p:nvSpPr>
        <p:spPr bwMode="auto">
          <a:xfrm>
            <a:off x="974526" y="4338816"/>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3.4.2 Definition „Konsignationsware“</a:t>
            </a:r>
          </a:p>
        </p:txBody>
      </p:sp>
      <p:sp>
        <p:nvSpPr>
          <p:cNvPr id="2" name="Rechteck 1">
            <a:extLst>
              <a:ext uri="{FF2B5EF4-FFF2-40B4-BE49-F238E27FC236}">
                <a16:creationId xmlns:a16="http://schemas.microsoft.com/office/drawing/2014/main" id="{0466BAC5-CFF4-416A-ACD0-307E590723D3}"/>
              </a:ext>
            </a:extLst>
          </p:cNvPr>
          <p:cNvSpPr/>
          <p:nvPr/>
        </p:nvSpPr>
        <p:spPr>
          <a:xfrm>
            <a:off x="11640616" y="5733256"/>
            <a:ext cx="21572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0327169"/>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83432" y="1667669"/>
            <a:ext cx="10791825" cy="4065587"/>
          </a:xfrm>
          <a:prstGeom prst="rect">
            <a:avLst/>
          </a:prstGeom>
        </p:spPr>
        <p:txBody>
          <a:body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Sind für jeden Aufnahmebereich ein </a:t>
            </a:r>
            <a:r>
              <a:rPr lang="de-DE" altLang="de-DE" sz="1600" b="1" dirty="0">
                <a:latin typeface="Century Gothic" pitchFamily="34" charset="0"/>
              </a:rPr>
              <a:t>verantwortlicher Aufnahmeleiter</a:t>
            </a:r>
            <a:r>
              <a:rPr lang="de-DE" altLang="de-DE" sz="1600" dirty="0">
                <a:latin typeface="Century Gothic" pitchFamily="34" charset="0"/>
              </a:rPr>
              <a:t> und </a:t>
            </a:r>
            <a:r>
              <a:rPr lang="de-DE" altLang="de-DE" sz="1600">
                <a:latin typeface="Century Gothic" pitchFamily="34" charset="0"/>
              </a:rPr>
              <a:t>die notwendige</a:t>
            </a:r>
            <a:br>
              <a:rPr lang="de-DE" altLang="de-DE" sz="1600">
                <a:latin typeface="Century Gothic" pitchFamily="34" charset="0"/>
              </a:rPr>
            </a:br>
            <a:r>
              <a:rPr lang="de-DE" altLang="de-DE" sz="1600">
                <a:latin typeface="Century Gothic" pitchFamily="34" charset="0"/>
              </a:rPr>
              <a:t>Anzahl </a:t>
            </a:r>
            <a:r>
              <a:rPr lang="de-DE" altLang="de-DE" sz="1600" b="1" dirty="0">
                <a:latin typeface="Century Gothic" pitchFamily="34" charset="0"/>
              </a:rPr>
              <a:t>Ansager</a:t>
            </a:r>
            <a:r>
              <a:rPr lang="de-DE" altLang="de-DE" sz="1600" dirty="0">
                <a:latin typeface="Century Gothic" pitchFamily="34" charset="0"/>
              </a:rPr>
              <a:t> und </a:t>
            </a:r>
            <a:r>
              <a:rPr lang="de-DE" altLang="de-DE" sz="1600" b="1" dirty="0" err="1">
                <a:latin typeface="Century Gothic" pitchFamily="34" charset="0"/>
              </a:rPr>
              <a:t>Aufschreiber</a:t>
            </a:r>
            <a:r>
              <a:rPr lang="de-DE" altLang="de-DE" sz="1600" dirty="0">
                <a:latin typeface="Century Gothic" pitchFamily="34" charset="0"/>
              </a:rPr>
              <a:t> bestimmt?</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Sind für alle Beteiligten </a:t>
            </a:r>
            <a:r>
              <a:rPr lang="de-DE" altLang="de-DE" sz="1600" b="1" dirty="0">
                <a:latin typeface="Century Gothic" pitchFamily="34" charset="0"/>
              </a:rPr>
              <a:t>Inventurrichtlinien</a:t>
            </a:r>
            <a:r>
              <a:rPr lang="de-DE" altLang="de-DE" sz="1600" dirty="0">
                <a:latin typeface="Century Gothic" pitchFamily="34" charset="0"/>
              </a:rPr>
              <a:t> zeitig genug zur Verfügung gestellt?</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Haben Aufnahmeleiter durch Betriebsbegehungen in ihren Berichten dafür gesorgt</a:t>
            </a:r>
            <a:r>
              <a:rPr lang="de-DE" altLang="de-DE" sz="1600">
                <a:latin typeface="Century Gothic" pitchFamily="34" charset="0"/>
              </a:rPr>
              <a:t>, dass</a:t>
            </a:r>
            <a:br>
              <a:rPr lang="de-DE" altLang="de-DE" sz="1600">
                <a:latin typeface="Century Gothic" pitchFamily="34" charset="0"/>
              </a:rPr>
            </a:br>
            <a:r>
              <a:rPr lang="de-DE" altLang="de-DE" sz="1600">
                <a:latin typeface="Century Gothic" pitchFamily="34" charset="0"/>
              </a:rPr>
              <a:t>die </a:t>
            </a:r>
            <a:r>
              <a:rPr lang="de-DE" altLang="de-DE" sz="1600" dirty="0">
                <a:latin typeface="Century Gothic" pitchFamily="34" charset="0"/>
              </a:rPr>
              <a:t>Aufnahme durch die </a:t>
            </a:r>
            <a:r>
              <a:rPr lang="de-DE" altLang="de-DE" sz="1600" b="1" dirty="0">
                <a:latin typeface="Century Gothic" pitchFamily="34" charset="0"/>
              </a:rPr>
              <a:t>übersichtliche Lagerung</a:t>
            </a:r>
            <a:r>
              <a:rPr lang="de-DE" altLang="de-DE" sz="1600" dirty="0">
                <a:latin typeface="Century Gothic" pitchFamily="34" charset="0"/>
              </a:rPr>
              <a:t> der Bestände erleichtert wird?</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Ist die </a:t>
            </a:r>
            <a:r>
              <a:rPr lang="de-DE" altLang="de-DE" sz="1600" b="1" dirty="0">
                <a:latin typeface="Century Gothic" pitchFamily="34" charset="0"/>
              </a:rPr>
              <a:t>Richtigkeit</a:t>
            </a:r>
            <a:r>
              <a:rPr lang="de-DE" altLang="de-DE" sz="1600" dirty="0">
                <a:latin typeface="Century Gothic" pitchFamily="34" charset="0"/>
              </a:rPr>
              <a:t> der Bestandsaufnahme in Stichproben </a:t>
            </a:r>
            <a:r>
              <a:rPr lang="de-DE" altLang="de-DE" sz="1600" b="1" dirty="0">
                <a:latin typeface="Century Gothic" pitchFamily="34" charset="0"/>
              </a:rPr>
              <a:t>kontrolliert</a:t>
            </a:r>
            <a:r>
              <a:rPr lang="de-DE" altLang="de-DE" sz="1600" dirty="0">
                <a:latin typeface="Century Gothic" pitchFamily="34" charset="0"/>
              </a:rPr>
              <a:t> worden?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Sind die </a:t>
            </a:r>
            <a:r>
              <a:rPr lang="de-DE" altLang="de-DE" sz="1600" b="1" dirty="0">
                <a:latin typeface="Century Gothic" pitchFamily="34" charset="0"/>
              </a:rPr>
              <a:t>Aufschreibungen</a:t>
            </a:r>
            <a:r>
              <a:rPr lang="de-DE" altLang="de-DE" sz="1600" dirty="0">
                <a:latin typeface="Century Gothic" pitchFamily="34" charset="0"/>
              </a:rPr>
              <a:t> unverzüglich </a:t>
            </a:r>
            <a:r>
              <a:rPr lang="de-DE" altLang="de-DE" sz="1600" b="1" dirty="0">
                <a:latin typeface="Century Gothic" pitchFamily="34" charset="0"/>
              </a:rPr>
              <a:t>an die Zentralstelle</a:t>
            </a:r>
            <a:r>
              <a:rPr lang="de-DE" altLang="de-DE" sz="1600" dirty="0">
                <a:latin typeface="Century Gothic" pitchFamily="34" charset="0"/>
              </a:rPr>
              <a:t> weitergeleitet worden?</a:t>
            </a: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Sind die </a:t>
            </a:r>
            <a:r>
              <a:rPr lang="de-DE" altLang="de-DE" sz="1600" b="1" dirty="0">
                <a:latin typeface="Century Gothic" pitchFamily="34" charset="0"/>
              </a:rPr>
              <a:t>Buchbestände</a:t>
            </a:r>
            <a:r>
              <a:rPr lang="de-DE" altLang="de-DE" sz="1600" dirty="0">
                <a:latin typeface="Century Gothic" pitchFamily="34" charset="0"/>
              </a:rPr>
              <a:t> durch Inventurergebnisse </a:t>
            </a:r>
            <a:r>
              <a:rPr lang="de-DE" altLang="de-DE" sz="1600" b="1" dirty="0">
                <a:latin typeface="Century Gothic" pitchFamily="34" charset="0"/>
              </a:rPr>
              <a:t>berichtigt</a:t>
            </a:r>
            <a:r>
              <a:rPr lang="de-DE" altLang="de-DE" sz="1600" dirty="0">
                <a:latin typeface="Century Gothic" pitchFamily="34" charset="0"/>
              </a:rPr>
              <a:t> worden?</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A4A2E748-40FB-45CB-BA6F-6EC39DD557A1}"/>
              </a:ext>
            </a:extLst>
          </p:cNvPr>
          <p:cNvSpPr>
            <a:spLocks noChangeArrowheads="1"/>
          </p:cNvSpPr>
          <p:nvPr/>
        </p:nvSpPr>
        <p:spPr bwMode="auto">
          <a:xfrm>
            <a:off x="966526" y="1022062"/>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3.4.3 Organisatorische Fragestellungen zur Inventuraufnahme</a:t>
            </a:r>
          </a:p>
        </p:txBody>
      </p:sp>
    </p:spTree>
    <p:extLst>
      <p:ext uri="{BB962C8B-B14F-4D97-AF65-F5344CB8AC3E}">
        <p14:creationId xmlns:p14="http://schemas.microsoft.com/office/powerpoint/2010/main" val="1533464591"/>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AF51F7C0-624C-4992-81A4-854A1CFF4B09}"/>
              </a:ext>
            </a:extLst>
          </p:cNvPr>
          <p:cNvSpPr txBox="1">
            <a:spLocks/>
          </p:cNvSpPr>
          <p:nvPr/>
        </p:nvSpPr>
        <p:spPr bwMode="auto">
          <a:xfrm>
            <a:off x="1053448" y="81902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3.5	</a:t>
            </a:r>
            <a:r>
              <a:rPr lang="de-DE" sz="2800" b="1" dirty="0">
                <a:latin typeface="Century Gothic" panose="020B0502020202020204" pitchFamily="34" charset="0"/>
              </a:rPr>
              <a:t>Prüfung Mengengerüst</a:t>
            </a:r>
          </a:p>
          <a:p>
            <a:pPr lvl="4">
              <a:spcBef>
                <a:spcPts val="600"/>
              </a:spcBef>
              <a:spcAft>
                <a:spcPts val="600"/>
              </a:spcAft>
              <a:tabLst>
                <a:tab pos="444500" algn="l"/>
              </a:tabLst>
            </a:pPr>
            <a:r>
              <a:rPr lang="de-DE" b="1" dirty="0">
                <a:latin typeface="Century Gothic" panose="020B0502020202020204" pitchFamily="34" charset="0"/>
              </a:rPr>
              <a:t>3.5.1	</a:t>
            </a:r>
            <a:r>
              <a:rPr lang="de-DE" dirty="0">
                <a:latin typeface="Century Gothic" panose="020B0502020202020204" pitchFamily="34" charset="0"/>
              </a:rPr>
              <a:t>Zielsetzung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3.5.2	</a:t>
            </a:r>
            <a:r>
              <a:rPr lang="de-DE" dirty="0">
                <a:latin typeface="Century Gothic" panose="020B0502020202020204" pitchFamily="34" charset="0"/>
              </a:rPr>
              <a:t>Beachtung von Regelungen im Zusammenhang mit der 	Überwachung bei Anwesenheit des Prüfers, sog.</a:t>
            </a:r>
            <a:br>
              <a:rPr lang="de-DE" dirty="0">
                <a:latin typeface="Century Gothic" panose="020B0502020202020204" pitchFamily="34" charset="0"/>
              </a:rPr>
            </a:br>
            <a:r>
              <a:rPr lang="de-DE" dirty="0">
                <a:latin typeface="Century Gothic" panose="020B0502020202020204" pitchFamily="34" charset="0"/>
              </a:rPr>
              <a:t>	Inventurbeobachtung während der Aufnahme</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3.5.3	</a:t>
            </a:r>
            <a:r>
              <a:rPr lang="de-DE" dirty="0">
                <a:latin typeface="Century Gothic" panose="020B0502020202020204" pitchFamily="34" charset="0"/>
              </a:rPr>
              <a:t>Besonderheiten permanente Inventur</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149EE0A6-CB94-4DFE-96FD-5396582582F0}"/>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302230357"/>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75432" y="2421306"/>
            <a:ext cx="10791825" cy="4103688"/>
          </a:xfrm>
          <a:prstGeom prst="rect">
            <a:avLst/>
          </a:prstGeom>
        </p:spPr>
        <p:txBody>
          <a:bodyPr/>
          <a:lstStyle/>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Vorräte </a:t>
            </a:r>
            <a:r>
              <a:rPr lang="de-DE" altLang="de-DE" sz="1600" dirty="0">
                <a:latin typeface="Century Gothic" pitchFamily="34" charset="0"/>
              </a:rPr>
              <a:t>wurden in der </a:t>
            </a:r>
            <a:r>
              <a:rPr lang="de-DE" altLang="de-DE" sz="1600" b="1" dirty="0">
                <a:latin typeface="Century Gothic" pitchFamily="34" charset="0"/>
              </a:rPr>
              <a:t>Reihenfolge</a:t>
            </a:r>
            <a:r>
              <a:rPr lang="de-DE" altLang="de-DE" sz="1600" dirty="0">
                <a:latin typeface="Century Gothic" pitchFamily="34" charset="0"/>
              </a:rPr>
              <a:t> der Lagerung aufgenommen (Nicht erlaubt: Sprunginventur)</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a:t>
            </a:r>
            <a:r>
              <a:rPr lang="de-DE" altLang="de-DE" sz="1600" dirty="0">
                <a:latin typeface="Century Gothic" pitchFamily="34" charset="0"/>
              </a:rPr>
              <a:t>Die aufgenommenen Bestände müssen deutlich </a:t>
            </a:r>
            <a:r>
              <a:rPr lang="de-DE" altLang="de-DE" sz="1600" b="1" dirty="0">
                <a:latin typeface="Century Gothic" pitchFamily="34" charset="0"/>
              </a:rPr>
              <a:t>gekennzeichnet</a:t>
            </a:r>
            <a:r>
              <a:rPr lang="de-DE" altLang="de-DE" sz="1600" dirty="0">
                <a:latin typeface="Century Gothic" pitchFamily="34" charset="0"/>
              </a:rPr>
              <a:t> werden</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Die </a:t>
            </a:r>
            <a:r>
              <a:rPr lang="de-DE" altLang="de-DE" sz="1600" b="1" dirty="0">
                <a:latin typeface="Century Gothic" pitchFamily="34" charset="0"/>
              </a:rPr>
              <a:t>Eintragung</a:t>
            </a:r>
            <a:r>
              <a:rPr lang="de-DE" altLang="de-DE" sz="1600" dirty="0">
                <a:latin typeface="Century Gothic" pitchFamily="34" charset="0"/>
              </a:rPr>
              <a:t> ist an Ort und Stelle vorzunehmen</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a:t>
            </a:r>
            <a:r>
              <a:rPr lang="de-DE" altLang="de-DE" sz="1600" dirty="0">
                <a:latin typeface="Century Gothic" pitchFamily="34" charset="0"/>
              </a:rPr>
              <a:t>Es dürfen </a:t>
            </a:r>
            <a:r>
              <a:rPr lang="de-DE" altLang="de-DE" sz="1600" b="1" dirty="0">
                <a:latin typeface="Century Gothic" pitchFamily="34" charset="0"/>
              </a:rPr>
              <a:t>keine Zeilen freigelassen </a:t>
            </a:r>
            <a:r>
              <a:rPr lang="de-DE" altLang="de-DE" sz="1600" dirty="0">
                <a:latin typeface="Century Gothic" pitchFamily="34" charset="0"/>
              </a:rPr>
              <a:t>werden</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Jede </a:t>
            </a:r>
            <a:r>
              <a:rPr lang="de-DE" altLang="de-DE" sz="1600" dirty="0">
                <a:latin typeface="Century Gothic" pitchFamily="34" charset="0"/>
              </a:rPr>
              <a:t>beschriebene Seite ist durch den </a:t>
            </a:r>
            <a:r>
              <a:rPr lang="de-DE" altLang="de-DE" sz="1600" dirty="0" err="1">
                <a:latin typeface="Century Gothic" pitchFamily="34" charset="0"/>
              </a:rPr>
              <a:t>Aufschreiber</a:t>
            </a:r>
            <a:r>
              <a:rPr lang="de-DE" altLang="de-DE" sz="1600" dirty="0">
                <a:latin typeface="Century Gothic" pitchFamily="34" charset="0"/>
              </a:rPr>
              <a:t> und den Ansager zu </a:t>
            </a:r>
            <a:r>
              <a:rPr lang="de-DE" altLang="de-DE" sz="1600" b="1" dirty="0">
                <a:latin typeface="Century Gothic" pitchFamily="34" charset="0"/>
              </a:rPr>
              <a:t>unterzeichnen</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a:t>
            </a:r>
            <a:r>
              <a:rPr lang="de-DE" altLang="de-DE" sz="1600" b="1">
                <a:latin typeface="Century Gothic" pitchFamily="34" charset="0"/>
              </a:rPr>
              <a:t>„</a:t>
            </a:r>
            <a:r>
              <a:rPr lang="de-DE" altLang="de-DE" sz="1600" b="1" dirty="0">
                <a:latin typeface="Century Gothic" pitchFamily="34" charset="0"/>
              </a:rPr>
              <a:t>Lagerhüter" </a:t>
            </a:r>
            <a:r>
              <a:rPr lang="de-DE" altLang="de-DE" sz="1600" dirty="0">
                <a:latin typeface="Century Gothic" pitchFamily="34" charset="0"/>
              </a:rPr>
              <a:t>sind besonders zu kennzeichnen</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a:t>
            </a:r>
            <a:r>
              <a:rPr lang="de-DE" altLang="de-DE" sz="1600" b="1">
                <a:latin typeface="Century Gothic" pitchFamily="34" charset="0"/>
              </a:rPr>
              <a:t>Wertvolle </a:t>
            </a:r>
            <a:r>
              <a:rPr lang="de-DE" altLang="de-DE" sz="1600" b="1" dirty="0">
                <a:latin typeface="Century Gothic" pitchFamily="34" charset="0"/>
              </a:rPr>
              <a:t>Materialien </a:t>
            </a:r>
            <a:r>
              <a:rPr lang="de-DE" altLang="de-DE" sz="1600" dirty="0">
                <a:latin typeface="Century Gothic" pitchFamily="34" charset="0"/>
              </a:rPr>
              <a:t>sind besonders sorgfältig aufzunehmen</a:t>
            </a:r>
          </a:p>
          <a:p>
            <a:pPr marL="357188" indent="-357188">
              <a:lnSpc>
                <a:spcPct val="100000"/>
              </a:lnSpc>
              <a:spcBef>
                <a:spcPts val="600"/>
              </a:spcBef>
              <a:spcAft>
                <a:spcPts val="600"/>
              </a:spcAft>
              <a:buFont typeface="+mj-lt"/>
              <a:buAutoNum type="alphaLcParenR"/>
              <a:tabLst>
                <a:tab pos="314325" algn="l"/>
              </a:tabLst>
              <a:defRPr/>
            </a:pPr>
            <a:r>
              <a:rPr lang="de-DE" altLang="de-DE" sz="1600">
                <a:latin typeface="Century Gothic" pitchFamily="34" charset="0"/>
              </a:rPr>
              <a:t> Vom </a:t>
            </a:r>
            <a:r>
              <a:rPr lang="de-DE" altLang="de-DE" sz="1600" dirty="0">
                <a:latin typeface="Century Gothic" pitchFamily="34" charset="0"/>
              </a:rPr>
              <a:t>Prüfer </a:t>
            </a:r>
            <a:r>
              <a:rPr lang="de-DE" altLang="de-DE" sz="1600" b="1" dirty="0">
                <a:latin typeface="Century Gothic" pitchFamily="34" charset="0"/>
              </a:rPr>
              <a:t>festgestellte Aufnahmefehler </a:t>
            </a:r>
            <a:r>
              <a:rPr lang="de-DE" altLang="de-DE" sz="1600" dirty="0">
                <a:latin typeface="Century Gothic" pitchFamily="34" charset="0"/>
              </a:rPr>
              <a:t>sollten in Gegenwart </a:t>
            </a:r>
            <a:r>
              <a:rPr lang="de-DE" altLang="de-DE" sz="1600">
                <a:latin typeface="Century Gothic" pitchFamily="34" charset="0"/>
              </a:rPr>
              <a:t>des Aufnahmepersonals</a:t>
            </a:r>
            <a:br>
              <a:rPr lang="de-DE" altLang="de-DE" sz="1600">
                <a:latin typeface="Century Gothic" pitchFamily="34" charset="0"/>
              </a:rPr>
            </a:br>
            <a:r>
              <a:rPr lang="de-DE" altLang="de-DE" sz="1600">
                <a:latin typeface="Century Gothic" pitchFamily="34" charset="0"/>
              </a:rPr>
              <a:t> vom Mandanten berichtigt </a:t>
            </a:r>
            <a:r>
              <a:rPr lang="de-DE" altLang="de-DE" sz="1600" dirty="0">
                <a:latin typeface="Century Gothic" pitchFamily="34" charset="0"/>
              </a:rPr>
              <a:t>und abgezeichnet werden</a:t>
            </a:r>
          </a:p>
          <a:p>
            <a:pPr marL="266700" indent="-266700">
              <a:lnSpc>
                <a:spcPct val="100000"/>
              </a:lnSpc>
              <a:spcBef>
                <a:spcPts val="600"/>
              </a:spcBef>
              <a:spcAft>
                <a:spcPts val="600"/>
              </a:spcAft>
              <a:buFont typeface="+mj-lt"/>
              <a:buAutoNum type="alphaLcParenR"/>
              <a:defRPr/>
            </a:pPr>
            <a:r>
              <a:rPr lang="de-DE" altLang="de-DE" sz="1600">
                <a:latin typeface="Century Gothic" pitchFamily="34" charset="0"/>
              </a:rPr>
              <a:t>  </a:t>
            </a:r>
            <a:r>
              <a:rPr lang="de-DE" altLang="de-DE" sz="1600" b="1">
                <a:latin typeface="Century Gothic" pitchFamily="34" charset="0"/>
              </a:rPr>
              <a:t>Rollende </a:t>
            </a:r>
            <a:r>
              <a:rPr lang="de-DE" altLang="de-DE" sz="1600" b="1" dirty="0">
                <a:latin typeface="Century Gothic" pitchFamily="34" charset="0"/>
              </a:rPr>
              <a:t>oder schwimmende Ware </a:t>
            </a:r>
            <a:r>
              <a:rPr lang="de-DE" altLang="de-DE" sz="1600" dirty="0">
                <a:latin typeface="Century Gothic" pitchFamily="34" charset="0"/>
              </a:rPr>
              <a:t>muss durch Versandpapiere nachgewiesen werden</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39172" y="729272"/>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3.5 Prüfung Mengengerüst</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82704B45-295A-4458-92C4-B9FC8B7C694C}"/>
              </a:ext>
            </a:extLst>
          </p:cNvPr>
          <p:cNvSpPr>
            <a:spLocks noChangeArrowheads="1"/>
          </p:cNvSpPr>
          <p:nvPr/>
        </p:nvSpPr>
        <p:spPr bwMode="auto">
          <a:xfrm>
            <a:off x="937622" y="1043592"/>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3.5.1	Zielsetzung</a:t>
            </a:r>
          </a:p>
        </p:txBody>
      </p:sp>
      <p:sp>
        <p:nvSpPr>
          <p:cNvPr id="12" name="Rechteck 1">
            <a:extLst>
              <a:ext uri="{FF2B5EF4-FFF2-40B4-BE49-F238E27FC236}">
                <a16:creationId xmlns:a16="http://schemas.microsoft.com/office/drawing/2014/main" id="{40C453A3-1892-41B4-A7F1-3433E6F03525}"/>
              </a:ext>
            </a:extLst>
          </p:cNvPr>
          <p:cNvSpPr>
            <a:spLocks noChangeArrowheads="1"/>
          </p:cNvSpPr>
          <p:nvPr/>
        </p:nvSpPr>
        <p:spPr bwMode="auto">
          <a:xfrm>
            <a:off x="937621" y="1852229"/>
            <a:ext cx="11035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3.5.2	Beachtung von Regelungen im Zusammenhang mit der Überwachung bei </a:t>
            </a:r>
            <a:r>
              <a:rPr lang="de-DE" altLang="de-DE" sz="1600" b="1">
                <a:solidFill>
                  <a:srgbClr val="00B0F0"/>
                </a:solidFill>
                <a:latin typeface="Century Gothic" panose="020B0502020202020204" pitchFamily="34" charset="0"/>
              </a:rPr>
              <a:t>Anwesenheit des</a:t>
            </a:r>
            <a:br>
              <a:rPr lang="de-DE" altLang="de-DE" sz="1600" b="1">
                <a:solidFill>
                  <a:srgbClr val="00B0F0"/>
                </a:solidFill>
                <a:latin typeface="Century Gothic" panose="020B0502020202020204" pitchFamily="34" charset="0"/>
              </a:rPr>
            </a:br>
            <a:r>
              <a:rPr lang="de-DE" altLang="de-DE" sz="1600" b="1">
                <a:solidFill>
                  <a:srgbClr val="00B0F0"/>
                </a:solidFill>
                <a:latin typeface="Century Gothic" panose="020B0502020202020204" pitchFamily="34" charset="0"/>
              </a:rPr>
              <a:t>Prüfers, sog</a:t>
            </a:r>
            <a:r>
              <a:rPr lang="de-DE" altLang="de-DE" sz="1600" b="1" dirty="0">
                <a:solidFill>
                  <a:srgbClr val="00B0F0"/>
                </a:solidFill>
                <a:latin typeface="Century Gothic" panose="020B0502020202020204" pitchFamily="34" charset="0"/>
              </a:rPr>
              <a:t>. Inventurbeobachtung während der Aufnahme</a:t>
            </a:r>
          </a:p>
        </p:txBody>
      </p:sp>
      <p:sp>
        <p:nvSpPr>
          <p:cNvPr id="14" name="Rectangle 3">
            <a:extLst>
              <a:ext uri="{FF2B5EF4-FFF2-40B4-BE49-F238E27FC236}">
                <a16:creationId xmlns:a16="http://schemas.microsoft.com/office/drawing/2014/main" id="{E0D4CBF0-E4EB-4797-97A0-9551A5ACADC2}"/>
              </a:ext>
            </a:extLst>
          </p:cNvPr>
          <p:cNvSpPr txBox="1">
            <a:spLocks/>
          </p:cNvSpPr>
          <p:nvPr/>
        </p:nvSpPr>
        <p:spPr bwMode="auto">
          <a:xfrm>
            <a:off x="1064913" y="1389896"/>
            <a:ext cx="10791427" cy="3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Tatsächliches Vorhandensein und Vollständigkeit</a:t>
            </a:r>
          </a:p>
        </p:txBody>
      </p:sp>
    </p:spTree>
    <p:extLst>
      <p:ext uri="{BB962C8B-B14F-4D97-AF65-F5344CB8AC3E}">
        <p14:creationId xmlns:p14="http://schemas.microsoft.com/office/powerpoint/2010/main" val="332206032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64000" y="1449451"/>
            <a:ext cx="10791825" cy="4065588"/>
          </a:xfrm>
          <a:prstGeom prst="rect">
            <a:avLst/>
          </a:prstGeom>
        </p:spPr>
        <p:txBody>
          <a:bodyPr/>
          <a:lstStyle/>
          <a:p>
            <a:pPr marL="342900" indent="-342900">
              <a:lnSpc>
                <a:spcPct val="100000"/>
              </a:lnSpc>
              <a:spcBef>
                <a:spcPts val="600"/>
              </a:spcBef>
              <a:spcAft>
                <a:spcPts val="600"/>
              </a:spcAft>
              <a:buFont typeface="+mj-lt"/>
              <a:buAutoNum type="alphaLcParenR"/>
              <a:defRPr/>
            </a:pPr>
            <a:r>
              <a:rPr lang="de-DE" altLang="de-DE" sz="1600">
                <a:latin typeface="Century Gothic" pitchFamily="34" charset="0"/>
              </a:rPr>
              <a:t> Alle </a:t>
            </a:r>
            <a:r>
              <a:rPr lang="de-DE" altLang="de-DE" sz="1600" dirty="0">
                <a:latin typeface="Century Gothic" pitchFamily="34" charset="0"/>
              </a:rPr>
              <a:t>Bestandsbewegungen müssen </a:t>
            </a:r>
            <a:r>
              <a:rPr lang="de-DE" altLang="de-DE" sz="1600" b="1" dirty="0">
                <a:latin typeface="Century Gothic" pitchFamily="34" charset="0"/>
              </a:rPr>
              <a:t>von der Lagerbuchführung </a:t>
            </a:r>
            <a:r>
              <a:rPr lang="de-DE" altLang="de-DE" sz="1600" dirty="0">
                <a:latin typeface="Century Gothic" pitchFamily="34" charset="0"/>
              </a:rPr>
              <a:t>erfasst werden</a:t>
            </a:r>
          </a:p>
          <a:p>
            <a:pPr marL="342900" indent="-342900">
              <a:lnSpc>
                <a:spcPct val="100000"/>
              </a:lnSpc>
              <a:spcBef>
                <a:spcPts val="600"/>
              </a:spcBef>
              <a:spcAft>
                <a:spcPts val="600"/>
              </a:spcAft>
              <a:buFont typeface="+mj-lt"/>
              <a:buAutoNum type="alphaLcParenR"/>
              <a:tabLst>
                <a:tab pos="361950" algn="l"/>
                <a:tab pos="400050" algn="l"/>
              </a:tabLst>
              <a:defRPr/>
            </a:pPr>
            <a:r>
              <a:rPr lang="de-DE" altLang="de-DE" sz="1600">
                <a:latin typeface="Century Gothic" pitchFamily="34" charset="0"/>
              </a:rPr>
              <a:t> Alle </a:t>
            </a:r>
            <a:r>
              <a:rPr lang="de-DE" altLang="de-DE" sz="1600" dirty="0">
                <a:latin typeface="Century Gothic" pitchFamily="34" charset="0"/>
              </a:rPr>
              <a:t>Bestände müssen </a:t>
            </a:r>
            <a:r>
              <a:rPr lang="de-DE" altLang="de-DE" sz="1600" b="1" dirty="0">
                <a:latin typeface="Century Gothic" pitchFamily="34" charset="0"/>
              </a:rPr>
              <a:t>zwischen zwei Abschlussstichtagen </a:t>
            </a:r>
            <a:r>
              <a:rPr lang="de-DE" altLang="de-DE" sz="1600" b="1">
                <a:latin typeface="Century Gothic" pitchFamily="34" charset="0"/>
              </a:rPr>
              <a:t>mindestens einmal</a:t>
            </a:r>
            <a:br>
              <a:rPr lang="de-DE" altLang="de-DE" sz="1600" b="1">
                <a:latin typeface="Century Gothic" pitchFamily="34" charset="0"/>
              </a:rPr>
            </a:br>
            <a:r>
              <a:rPr lang="de-DE" altLang="de-DE" sz="1600" b="1">
                <a:latin typeface="Century Gothic" pitchFamily="34" charset="0"/>
              </a:rPr>
              <a:t> </a:t>
            </a:r>
            <a:r>
              <a:rPr lang="de-DE" altLang="de-DE" sz="1600">
                <a:latin typeface="Century Gothic" pitchFamily="34" charset="0"/>
              </a:rPr>
              <a:t>körperlich aufgenommen werden</a:t>
            </a:r>
            <a:endParaRPr lang="de-DE" altLang="de-DE" sz="1600" dirty="0">
              <a:latin typeface="Century Gothic" pitchFamily="34" charset="0"/>
            </a:endParaRPr>
          </a:p>
          <a:p>
            <a:pPr marL="342900" indent="-342900">
              <a:lnSpc>
                <a:spcPct val="100000"/>
              </a:lnSpc>
              <a:spcBef>
                <a:spcPts val="600"/>
              </a:spcBef>
              <a:spcAft>
                <a:spcPts val="600"/>
              </a:spcAft>
              <a:buFont typeface="+mj-lt"/>
              <a:buAutoNum type="alphaLcParenR"/>
              <a:defRPr/>
            </a:pPr>
            <a:r>
              <a:rPr lang="de-DE" altLang="de-DE" sz="1600">
                <a:latin typeface="Century Gothic" pitchFamily="34" charset="0"/>
              </a:rPr>
              <a:t> Über </a:t>
            </a:r>
            <a:r>
              <a:rPr lang="de-DE" altLang="de-DE" sz="1600" dirty="0">
                <a:latin typeface="Century Gothic" pitchFamily="34" charset="0"/>
              </a:rPr>
              <a:t>das Ergebnis der Aufnahme ist ein </a:t>
            </a:r>
            <a:r>
              <a:rPr lang="de-DE" altLang="de-DE" sz="1600" b="1" dirty="0">
                <a:latin typeface="Century Gothic" pitchFamily="34" charset="0"/>
              </a:rPr>
              <a:t>Protokoll</a:t>
            </a:r>
            <a:r>
              <a:rPr lang="de-DE" altLang="de-DE" sz="1600" dirty="0">
                <a:latin typeface="Century Gothic" pitchFamily="34" charset="0"/>
              </a:rPr>
              <a:t> zu erstellen</a:t>
            </a:r>
          </a:p>
          <a:p>
            <a:pPr marL="342900" indent="-342900">
              <a:lnSpc>
                <a:spcPct val="100000"/>
              </a:lnSpc>
              <a:spcBef>
                <a:spcPts val="600"/>
              </a:spcBef>
              <a:spcAft>
                <a:spcPts val="600"/>
              </a:spcAft>
              <a:buFont typeface="+mj-lt"/>
              <a:buAutoNum type="alphaLcParenR"/>
              <a:defRPr/>
            </a:pPr>
            <a:r>
              <a:rPr lang="de-DE" altLang="de-DE" sz="1600">
                <a:latin typeface="Century Gothic" pitchFamily="34" charset="0"/>
              </a:rPr>
              <a:t> </a:t>
            </a:r>
            <a:r>
              <a:rPr lang="de-DE" altLang="de-DE" sz="1600" b="1">
                <a:latin typeface="Century Gothic" pitchFamily="34" charset="0"/>
              </a:rPr>
              <a:t>Abweichungen</a:t>
            </a:r>
            <a:r>
              <a:rPr lang="de-DE" altLang="de-DE" sz="1600">
                <a:latin typeface="Century Gothic" pitchFamily="34" charset="0"/>
              </a:rPr>
              <a:t> </a:t>
            </a:r>
            <a:r>
              <a:rPr lang="de-DE" altLang="de-DE" sz="1600" dirty="0">
                <a:latin typeface="Century Gothic" pitchFamily="34" charset="0"/>
              </a:rPr>
              <a:t>zwischen Soll- und Ist-Bestand sind sorgfältig zu prüfen</a:t>
            </a:r>
          </a:p>
          <a:p>
            <a:pPr marL="342900" indent="-342900">
              <a:lnSpc>
                <a:spcPct val="100000"/>
              </a:lnSpc>
              <a:spcBef>
                <a:spcPts val="600"/>
              </a:spcBef>
              <a:spcAft>
                <a:spcPts val="600"/>
              </a:spcAft>
              <a:buFont typeface="+mj-lt"/>
              <a:buAutoNum type="alphaLcParenR"/>
              <a:defRPr/>
            </a:pPr>
            <a:r>
              <a:rPr lang="de-DE" altLang="de-DE" sz="1600">
                <a:latin typeface="Century Gothic" pitchFamily="34" charset="0"/>
              </a:rPr>
              <a:t> Die </a:t>
            </a:r>
            <a:r>
              <a:rPr lang="de-DE" altLang="de-DE" sz="1600" b="1" dirty="0">
                <a:latin typeface="Century Gothic" pitchFamily="34" charset="0"/>
              </a:rPr>
              <a:t>Bestandsfortschreibung</a:t>
            </a:r>
            <a:r>
              <a:rPr lang="de-DE" altLang="de-DE" sz="1600" dirty="0">
                <a:latin typeface="Century Gothic" pitchFamily="34" charset="0"/>
              </a:rPr>
              <a:t> ist durch das Ergebnis der Aufnahme zu </a:t>
            </a:r>
            <a:r>
              <a:rPr lang="de-DE" altLang="de-DE" sz="1600" b="1" dirty="0">
                <a:latin typeface="Century Gothic" pitchFamily="34" charset="0"/>
              </a:rPr>
              <a:t>berichtigen</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4CB7B7CC-E4D5-4BA1-AE35-2CB27B1FF38C}"/>
              </a:ext>
            </a:extLst>
          </p:cNvPr>
          <p:cNvSpPr>
            <a:spLocks noChangeArrowheads="1"/>
          </p:cNvSpPr>
          <p:nvPr/>
        </p:nvSpPr>
        <p:spPr bwMode="auto">
          <a:xfrm>
            <a:off x="965382" y="1011774"/>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3.5.3	Besonderheiten permanente Inventur</a:t>
            </a:r>
          </a:p>
        </p:txBody>
      </p:sp>
    </p:spTree>
    <p:extLst>
      <p:ext uri="{BB962C8B-B14F-4D97-AF65-F5344CB8AC3E}">
        <p14:creationId xmlns:p14="http://schemas.microsoft.com/office/powerpoint/2010/main" val="1990882698"/>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555976B4-07C5-4BCB-9D5D-8D1EE42AB3C5}"/>
              </a:ext>
            </a:extLst>
          </p:cNvPr>
          <p:cNvSpPr txBox="1">
            <a:spLocks/>
          </p:cNvSpPr>
          <p:nvPr/>
        </p:nvSpPr>
        <p:spPr bwMode="auto">
          <a:xfrm>
            <a:off x="1047440" y="764704"/>
            <a:ext cx="9505056"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3.6	</a:t>
            </a:r>
            <a:r>
              <a:rPr lang="de-DE" sz="2800" b="1" dirty="0">
                <a:latin typeface="Century Gothic" panose="020B0502020202020204" pitchFamily="34" charset="0"/>
              </a:rPr>
              <a:t>Cut-Off-Prüfung</a:t>
            </a:r>
          </a:p>
          <a:p>
            <a:pPr lvl="4">
              <a:spcBef>
                <a:spcPts val="600"/>
              </a:spcBef>
              <a:spcAft>
                <a:spcPts val="600"/>
              </a:spcAft>
              <a:tabLst>
                <a:tab pos="444500" algn="l"/>
              </a:tabLst>
            </a:pPr>
            <a:r>
              <a:rPr lang="de-DE" b="1" dirty="0">
                <a:latin typeface="Century Gothic" panose="020B0502020202020204" pitchFamily="34" charset="0"/>
              </a:rPr>
              <a:t>3.6.1	</a:t>
            </a:r>
            <a:r>
              <a:rPr lang="de-DE" dirty="0">
                <a:latin typeface="Century Gothic" panose="020B0502020202020204" pitchFamily="34" charset="0"/>
              </a:rPr>
              <a:t>Zentrale Aufgabenstellung: Prüfung des Gefahrenübergangs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3.6.2	</a:t>
            </a:r>
            <a:r>
              <a:rPr lang="de-DE" dirty="0">
                <a:latin typeface="Century Gothic" panose="020B0502020202020204" pitchFamily="34" charset="0"/>
              </a:rPr>
              <a:t>Besondere Prüfungshandlungen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3.6.3	</a:t>
            </a:r>
            <a:r>
              <a:rPr lang="de-DE" dirty="0">
                <a:latin typeface="Century Gothic" panose="020B0502020202020204" pitchFamily="34" charset="0"/>
              </a:rPr>
              <a:t>Fall 1: Umsatzerlöse zu hoch</a:t>
            </a:r>
          </a:p>
          <a:p>
            <a:pPr lvl="4">
              <a:spcBef>
                <a:spcPts val="600"/>
              </a:spcBef>
              <a:spcAft>
                <a:spcPts val="600"/>
              </a:spcAft>
              <a:tabLst>
                <a:tab pos="444500" algn="l"/>
              </a:tabLst>
            </a:pPr>
            <a:r>
              <a:rPr lang="de-DE" b="1" dirty="0">
                <a:latin typeface="Century Gothic" panose="020B0502020202020204" pitchFamily="34" charset="0"/>
              </a:rPr>
              <a:t>3.6.4	</a:t>
            </a:r>
            <a:r>
              <a:rPr lang="de-DE" dirty="0">
                <a:latin typeface="Century Gothic" panose="020B0502020202020204" pitchFamily="34" charset="0"/>
              </a:rPr>
              <a:t>Fall 2: Umsatzerlöse zu niedrig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3.6.5	</a:t>
            </a:r>
            <a:r>
              <a:rPr lang="de-DE" dirty="0">
                <a:latin typeface="Century Gothic" panose="020B0502020202020204" pitchFamily="34" charset="0"/>
              </a:rPr>
              <a:t>Fall 3: Materialaufwand zu hoch</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3.6.6	</a:t>
            </a:r>
            <a:r>
              <a:rPr lang="de-DE" dirty="0">
                <a:latin typeface="Century Gothic" panose="020B0502020202020204" pitchFamily="34" charset="0"/>
              </a:rPr>
              <a:t>Fall 4: Materialaufwand zu niedrig</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E5AB01D7-0B74-4B67-A91E-DABBA2034F2D}"/>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1191149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213539CF-EEE4-4695-849C-21D7F643F138}"/>
              </a:ext>
            </a:extLst>
          </p:cNvPr>
          <p:cNvSpPr>
            <a:spLocks noGrp="1" noChangeArrowheads="1"/>
          </p:cNvSpPr>
          <p:nvPr>
            <p:ph type="body" idx="4294967295"/>
          </p:nvPr>
        </p:nvSpPr>
        <p:spPr>
          <a:xfrm>
            <a:off x="783430" y="1206500"/>
            <a:ext cx="10945812" cy="4895850"/>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180975">
              <a:spcBef>
                <a:spcPts val="600"/>
              </a:spcBef>
              <a:spcAft>
                <a:spcPts val="600"/>
              </a:spcAft>
              <a:defRPr/>
            </a:pPr>
            <a:r>
              <a:rPr lang="de-DE" altLang="de-DE" sz="1600" b="1" dirty="0">
                <a:latin typeface="Century Gothic" pitchFamily="34" charset="0"/>
              </a:rPr>
              <a:t>Mindestbeträge</a:t>
            </a:r>
            <a:endParaRPr lang="de-DE" altLang="de-DE" sz="1600" dirty="0">
              <a:latin typeface="Century Gothic" pitchFamily="34" charset="0"/>
            </a:endParaRPr>
          </a:p>
          <a:p>
            <a:pPr marL="180975">
              <a:spcBef>
                <a:spcPts val="600"/>
              </a:spcBef>
              <a:spcAft>
                <a:spcPts val="0"/>
              </a:spcAft>
              <a:defRPr/>
            </a:pPr>
            <a:r>
              <a:rPr lang="de-DE" altLang="de-DE" sz="1600" dirty="0">
                <a:latin typeface="Century Gothic" pitchFamily="34" charset="0"/>
              </a:rPr>
              <a:t>Es ist zu prüfen, ob die </a:t>
            </a:r>
            <a:r>
              <a:rPr lang="de-DE" altLang="de-DE" sz="1600" b="1" dirty="0">
                <a:solidFill>
                  <a:srgbClr val="00B0F0"/>
                </a:solidFill>
                <a:latin typeface="Century Gothic" pitchFamily="34" charset="0"/>
              </a:rPr>
              <a:t>gesetzlich vorgeschriebenen Mindestbeträge </a:t>
            </a:r>
            <a:r>
              <a:rPr lang="de-DE" altLang="de-DE" sz="1600" dirty="0">
                <a:latin typeface="Century Gothic" pitchFamily="34" charset="0"/>
              </a:rPr>
              <a:t>nach</a:t>
            </a:r>
          </a:p>
          <a:p>
            <a:pPr marL="442913" indent="-261938">
              <a:spcBef>
                <a:spcPts val="600"/>
              </a:spcBef>
              <a:spcAft>
                <a:spcPts val="0"/>
              </a:spcAft>
              <a:buFont typeface="Wingdings" panose="05000000000000000000" pitchFamily="2" charset="2"/>
              <a:buChar char="Ø"/>
              <a:defRPr/>
            </a:pPr>
            <a:r>
              <a:rPr lang="de-DE" altLang="de-DE" sz="1600" b="1" dirty="0">
                <a:solidFill>
                  <a:srgbClr val="FF0000"/>
                </a:solidFill>
                <a:latin typeface="Century Gothic" pitchFamily="34" charset="0"/>
              </a:rPr>
              <a:t>§ 7 Abs. 2 GmbHG </a:t>
            </a:r>
            <a:r>
              <a:rPr lang="de-DE" altLang="de-DE" sz="1600" dirty="0">
                <a:latin typeface="Century Gothic" pitchFamily="34" charset="0"/>
              </a:rPr>
              <a:t>eingehalten worden sind:</a:t>
            </a:r>
          </a:p>
          <a:p>
            <a:pPr marL="714375" indent="-261938">
              <a:spcBef>
                <a:spcPts val="600"/>
              </a:spcBef>
              <a:spcAft>
                <a:spcPts val="0"/>
              </a:spcAft>
              <a:buFont typeface="Arial" panose="020B0604020202020204" pitchFamily="34" charset="0"/>
              <a:buChar char="•"/>
              <a:defRPr/>
            </a:pPr>
            <a:r>
              <a:rPr lang="de-DE" altLang="de-DE" sz="1600" dirty="0">
                <a:latin typeface="Century Gothic" pitchFamily="34" charset="0"/>
              </a:rPr>
              <a:t>Auf jeden Geschäftsanteil muss (soweit es sich nicht um eine Sacheinlage </a:t>
            </a:r>
            <a:r>
              <a:rPr lang="de-DE" altLang="de-DE" sz="1600">
                <a:latin typeface="Century Gothic" pitchFamily="34" charset="0"/>
              </a:rPr>
              <a:t>handelt)</a:t>
            </a:r>
            <a:br>
              <a:rPr lang="de-DE" altLang="de-DE" sz="1600">
                <a:latin typeface="Century Gothic" pitchFamily="34" charset="0"/>
              </a:rPr>
            </a:br>
            <a:r>
              <a:rPr lang="de-DE" altLang="de-DE" sz="1600" b="1">
                <a:latin typeface="Century Gothic" pitchFamily="34" charset="0"/>
              </a:rPr>
              <a:t>mindestens </a:t>
            </a:r>
            <a:r>
              <a:rPr lang="de-DE" altLang="de-DE" sz="1600" b="1" dirty="0">
                <a:latin typeface="Century Gothic" pitchFamily="34" charset="0"/>
              </a:rPr>
              <a:t>ein Viertel des Nennbetrags </a:t>
            </a:r>
            <a:r>
              <a:rPr lang="de-DE" altLang="de-DE" sz="1600" dirty="0">
                <a:latin typeface="Century Gothic" pitchFamily="34" charset="0"/>
              </a:rPr>
              <a:t>eingezahlt worden sein.</a:t>
            </a:r>
          </a:p>
          <a:p>
            <a:pPr marL="714375" indent="-261938">
              <a:spcBef>
                <a:spcPts val="600"/>
              </a:spcBef>
              <a:spcAft>
                <a:spcPts val="0"/>
              </a:spcAft>
              <a:buFont typeface="Arial" panose="020B0604020202020204" pitchFamily="34" charset="0"/>
              <a:buChar char="•"/>
              <a:defRPr/>
            </a:pPr>
            <a:r>
              <a:rPr lang="de-DE" altLang="de-DE" sz="1600" dirty="0">
                <a:latin typeface="Century Gothic" pitchFamily="34" charset="0"/>
              </a:rPr>
              <a:t>Der </a:t>
            </a:r>
            <a:r>
              <a:rPr lang="de-DE" altLang="de-DE" sz="1600" b="1" dirty="0">
                <a:latin typeface="Century Gothic" pitchFamily="34" charset="0"/>
              </a:rPr>
              <a:t>Gesamtbetrag</a:t>
            </a:r>
            <a:r>
              <a:rPr lang="de-DE" altLang="de-DE" sz="1600" dirty="0">
                <a:latin typeface="Century Gothic" pitchFamily="34" charset="0"/>
              </a:rPr>
              <a:t> der geleisteten Einlagen muss </a:t>
            </a:r>
            <a:r>
              <a:rPr lang="de-DE" altLang="de-DE" sz="1600" b="1" dirty="0">
                <a:latin typeface="Century Gothic" pitchFamily="34" charset="0"/>
              </a:rPr>
              <a:t>mindestens EUR 12.500,00 </a:t>
            </a:r>
            <a:r>
              <a:rPr lang="de-DE" altLang="de-DE" sz="1600" dirty="0">
                <a:latin typeface="Century Gothic" pitchFamily="34" charset="0"/>
              </a:rPr>
              <a:t>betragen.</a:t>
            </a:r>
          </a:p>
          <a:p>
            <a:pPr marL="452437">
              <a:spcBef>
                <a:spcPts val="600"/>
              </a:spcBef>
              <a:spcAft>
                <a:spcPts val="0"/>
              </a:spcAft>
              <a:defRPr/>
            </a:pPr>
            <a:endParaRPr lang="de-DE" altLang="de-DE" sz="2400" dirty="0">
              <a:latin typeface="Century Gothic" pitchFamily="34" charset="0"/>
            </a:endParaRPr>
          </a:p>
          <a:p>
            <a:pPr marL="442913" indent="-261938">
              <a:spcBef>
                <a:spcPts val="600"/>
              </a:spcBef>
              <a:spcAft>
                <a:spcPts val="0"/>
              </a:spcAft>
              <a:buFont typeface="Wingdings" panose="05000000000000000000" pitchFamily="2" charset="2"/>
              <a:buChar char="Ø"/>
              <a:defRPr/>
            </a:pPr>
            <a:r>
              <a:rPr lang="de-DE" altLang="de-DE" sz="1600" dirty="0">
                <a:latin typeface="Century Gothic" pitchFamily="34" charset="0"/>
              </a:rPr>
              <a:t>Es ist zu prüfen, ob die gesetzlich vorgeschriebenen Mindestbeträge nach </a:t>
            </a:r>
            <a:r>
              <a:rPr lang="de-DE" altLang="de-DE" sz="1600" b="1" dirty="0">
                <a:solidFill>
                  <a:srgbClr val="FF0000"/>
                </a:solidFill>
                <a:latin typeface="Century Gothic" pitchFamily="34" charset="0"/>
              </a:rPr>
              <a:t>§ </a:t>
            </a:r>
            <a:r>
              <a:rPr lang="de-DE" altLang="de-DE" sz="1600" b="1">
                <a:solidFill>
                  <a:srgbClr val="FF0000"/>
                </a:solidFill>
                <a:latin typeface="Century Gothic" pitchFamily="34" charset="0"/>
              </a:rPr>
              <a:t>36a AktG</a:t>
            </a:r>
            <a:br>
              <a:rPr lang="de-DE" altLang="de-DE" sz="1600" b="1">
                <a:solidFill>
                  <a:srgbClr val="FF0000"/>
                </a:solidFill>
                <a:latin typeface="Century Gothic" pitchFamily="34" charset="0"/>
              </a:rPr>
            </a:br>
            <a:r>
              <a:rPr lang="de-DE" altLang="de-DE" sz="1600">
                <a:latin typeface="Century Gothic" pitchFamily="34" charset="0"/>
              </a:rPr>
              <a:t>eingehalten </a:t>
            </a:r>
            <a:r>
              <a:rPr lang="de-DE" altLang="de-DE" sz="1600" dirty="0">
                <a:latin typeface="Century Gothic" pitchFamily="34" charset="0"/>
              </a:rPr>
              <a:t>worden sind:</a:t>
            </a:r>
          </a:p>
          <a:p>
            <a:pPr marL="714375" indent="-266700">
              <a:spcBef>
                <a:spcPts val="600"/>
              </a:spcBef>
              <a:spcAft>
                <a:spcPts val="0"/>
              </a:spcAft>
              <a:buFont typeface="Arial" panose="020B0604020202020204" pitchFamily="34" charset="0"/>
              <a:buChar char="•"/>
              <a:defRPr/>
            </a:pPr>
            <a:r>
              <a:rPr lang="de-DE" altLang="de-DE" sz="1600" dirty="0">
                <a:latin typeface="Century Gothic" pitchFamily="34" charset="0"/>
              </a:rPr>
              <a:t>Auf den </a:t>
            </a:r>
            <a:r>
              <a:rPr lang="de-DE" altLang="de-DE" sz="1600" b="1" dirty="0">
                <a:latin typeface="Century Gothic" pitchFamily="34" charset="0"/>
              </a:rPr>
              <a:t>geringsten Ausgabebetrag </a:t>
            </a:r>
            <a:r>
              <a:rPr lang="de-DE" altLang="de-DE" sz="1600" dirty="0">
                <a:latin typeface="Century Gothic" pitchFamily="34" charset="0"/>
              </a:rPr>
              <a:t>(soweit es sich nicht um Sacheinlagen </a:t>
            </a:r>
            <a:r>
              <a:rPr lang="de-DE" altLang="de-DE" sz="1600">
                <a:latin typeface="Century Gothic" pitchFamily="34" charset="0"/>
              </a:rPr>
              <a:t>handelt)</a:t>
            </a:r>
            <a:br>
              <a:rPr lang="de-DE" altLang="de-DE" sz="1600">
                <a:latin typeface="Century Gothic" pitchFamily="34" charset="0"/>
              </a:rPr>
            </a:br>
            <a:r>
              <a:rPr lang="de-DE" altLang="de-DE" sz="1600">
                <a:latin typeface="Century Gothic" pitchFamily="34" charset="0"/>
              </a:rPr>
              <a:t>muss </a:t>
            </a:r>
            <a:r>
              <a:rPr lang="de-DE" altLang="de-DE" sz="1600" dirty="0">
                <a:latin typeface="Century Gothic" pitchFamily="34" charset="0"/>
              </a:rPr>
              <a:t>mindestens </a:t>
            </a:r>
            <a:r>
              <a:rPr lang="de-DE" altLang="de-DE" sz="1600" b="1" dirty="0">
                <a:latin typeface="Century Gothic" pitchFamily="34" charset="0"/>
              </a:rPr>
              <a:t>ein Viertel </a:t>
            </a:r>
            <a:r>
              <a:rPr lang="de-DE" altLang="de-DE" sz="1600" dirty="0">
                <a:latin typeface="Century Gothic" pitchFamily="34" charset="0"/>
              </a:rPr>
              <a:t>des Ausgabebetrags eingezahlt worden sein.</a:t>
            </a:r>
          </a:p>
          <a:p>
            <a:pPr marL="714375" indent="-266700">
              <a:spcBef>
                <a:spcPts val="600"/>
              </a:spcBef>
              <a:spcAft>
                <a:spcPts val="0"/>
              </a:spcAft>
              <a:buFont typeface="Arial" panose="020B0604020202020204" pitchFamily="34" charset="0"/>
              <a:buChar char="•"/>
              <a:defRPr/>
            </a:pPr>
            <a:r>
              <a:rPr lang="de-DE" altLang="de-DE" sz="1600" dirty="0">
                <a:latin typeface="Century Gothic" pitchFamily="34" charset="0"/>
              </a:rPr>
              <a:t>Der Gesamtbetrag der geleisteten Einlagen muss </a:t>
            </a:r>
            <a:r>
              <a:rPr lang="de-DE" altLang="de-DE" sz="1600" b="1" dirty="0">
                <a:latin typeface="Century Gothic" pitchFamily="34" charset="0"/>
              </a:rPr>
              <a:t>mindestens EUR 12.500,00 </a:t>
            </a:r>
            <a:r>
              <a:rPr lang="de-DE" altLang="de-DE" sz="1600" dirty="0">
                <a:latin typeface="Century Gothic" pitchFamily="34" charset="0"/>
              </a:rPr>
              <a:t>betragen.</a:t>
            </a:r>
          </a:p>
          <a:p>
            <a:pPr marL="714375" indent="-266700">
              <a:spcBef>
                <a:spcPts val="600"/>
              </a:spcBef>
              <a:spcAft>
                <a:spcPts val="0"/>
              </a:spcAft>
              <a:buFont typeface="Arial" panose="020B0604020202020204" pitchFamily="34" charset="0"/>
              <a:buChar char="•"/>
              <a:defRPr/>
            </a:pPr>
            <a:r>
              <a:rPr lang="de-DE" altLang="de-DE" sz="1600" dirty="0">
                <a:latin typeface="Century Gothic" pitchFamily="34" charset="0"/>
              </a:rPr>
              <a:t>Bei Ausgabe der Aktien für einen </a:t>
            </a:r>
            <a:r>
              <a:rPr lang="de-DE" altLang="de-DE" sz="1600" b="1" dirty="0">
                <a:latin typeface="Century Gothic" pitchFamily="34" charset="0"/>
              </a:rPr>
              <a:t>höheren Ausgabebetrag </a:t>
            </a:r>
            <a:r>
              <a:rPr lang="de-DE" altLang="de-DE" sz="1600" dirty="0">
                <a:latin typeface="Century Gothic" pitchFamily="34" charset="0"/>
              </a:rPr>
              <a:t>muss auch </a:t>
            </a:r>
            <a:r>
              <a:rPr lang="de-DE" altLang="de-DE" sz="1600">
                <a:latin typeface="Century Gothic" pitchFamily="34" charset="0"/>
              </a:rPr>
              <a:t>der </a:t>
            </a:r>
            <a:r>
              <a:rPr lang="de-DE" altLang="de-DE" sz="1600" b="1">
                <a:latin typeface="Century Gothic" pitchFamily="34" charset="0"/>
              </a:rPr>
              <a:t>Mehrbetrag</a:t>
            </a:r>
            <a:br>
              <a:rPr lang="de-DE" altLang="de-DE" sz="1600" b="1">
                <a:latin typeface="Century Gothic" pitchFamily="34" charset="0"/>
              </a:rPr>
            </a:br>
            <a:r>
              <a:rPr lang="de-DE" altLang="de-DE" sz="1600" b="1">
                <a:latin typeface="Century Gothic" pitchFamily="34" charset="0"/>
              </a:rPr>
              <a:t>geleistet </a:t>
            </a:r>
            <a:r>
              <a:rPr lang="de-DE" altLang="de-DE" sz="1600" b="1" dirty="0">
                <a:latin typeface="Century Gothic" pitchFamily="34" charset="0"/>
              </a:rPr>
              <a:t>werden</a:t>
            </a:r>
            <a:r>
              <a:rPr lang="de-DE" altLang="de-DE" sz="1600" dirty="0">
                <a:latin typeface="Century Gothic" pitchFamily="34" charset="0"/>
              </a:rPr>
              <a:t>.</a:t>
            </a:r>
          </a:p>
          <a:p>
            <a:pPr marL="442913" indent="-261938">
              <a:spcBef>
                <a:spcPts val="600"/>
              </a:spcBef>
              <a:spcAft>
                <a:spcPts val="0"/>
              </a:spcAft>
              <a:buFont typeface="Wingdings" panose="05000000000000000000" pitchFamily="2" charset="2"/>
              <a:buChar char="à"/>
              <a:defRPr/>
            </a:pPr>
            <a:r>
              <a:rPr lang="de-DE" altLang="de-DE" sz="1600" b="1" dirty="0">
                <a:latin typeface="Century Gothic" pitchFamily="34" charset="0"/>
              </a:rPr>
              <a:t>Sacheinlagen</a:t>
            </a:r>
            <a:r>
              <a:rPr lang="de-DE" altLang="de-DE" sz="1600" dirty="0">
                <a:latin typeface="Century Gothic" pitchFamily="34" charset="0"/>
              </a:rPr>
              <a:t> sind stets </a:t>
            </a:r>
            <a:r>
              <a:rPr lang="de-DE" altLang="de-DE" sz="1600" b="1" dirty="0">
                <a:latin typeface="Century Gothic" pitchFamily="34" charset="0"/>
              </a:rPr>
              <a:t>vollständig</a:t>
            </a:r>
            <a:r>
              <a:rPr lang="de-DE" altLang="de-DE" sz="1600" dirty="0">
                <a:latin typeface="Century Gothic" pitchFamily="34" charset="0"/>
              </a:rPr>
              <a:t> zu leisten.</a:t>
            </a:r>
          </a:p>
        </p:txBody>
      </p:sp>
      <p:sp>
        <p:nvSpPr>
          <p:cNvPr id="136198" name="Rechteck 1">
            <a:extLst>
              <a:ext uri="{FF2B5EF4-FFF2-40B4-BE49-F238E27FC236}">
                <a16:creationId xmlns:a16="http://schemas.microsoft.com/office/drawing/2014/main" id="{FAB5E1E0-7B8E-457D-95BD-FDD361419D96}"/>
              </a:ext>
            </a:extLst>
          </p:cNvPr>
          <p:cNvSpPr>
            <a:spLocks noChangeArrowheads="1"/>
          </p:cNvSpPr>
          <p:nvPr/>
        </p:nvSpPr>
        <p:spPr bwMode="auto">
          <a:xfrm>
            <a:off x="924446" y="714182"/>
            <a:ext cx="48461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1.1.4 Wurden die Mindestbeträge eingehalten?</a:t>
            </a:r>
          </a:p>
        </p:txBody>
      </p:sp>
      <p:sp>
        <p:nvSpPr>
          <p:cNvPr id="10" name="Rechteck 1">
            <a:extLst>
              <a:ext uri="{FF2B5EF4-FFF2-40B4-BE49-F238E27FC236}">
                <a16:creationId xmlns:a16="http://schemas.microsoft.com/office/drawing/2014/main" id="{68225EF9-43F7-48A9-A91E-FD3CCC2F897B}"/>
              </a:ext>
            </a:extLst>
          </p:cNvPr>
          <p:cNvSpPr>
            <a:spLocks noChangeArrowheads="1"/>
          </p:cNvSpPr>
          <p:nvPr/>
        </p:nvSpPr>
        <p:spPr bwMode="auto">
          <a:xfrm>
            <a:off x="930086" y="1050243"/>
            <a:ext cx="1495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dirty="0">
                <a:solidFill>
                  <a:srgbClr val="00B0F0"/>
                </a:solidFill>
                <a:latin typeface="Century Gothic" panose="020B0502020202020204" pitchFamily="34" charset="0"/>
              </a:rPr>
              <a:t>1.1.4.1 GmbH</a:t>
            </a:r>
          </a:p>
        </p:txBody>
      </p:sp>
      <p:sp>
        <p:nvSpPr>
          <p:cNvPr id="12" name="Rechteck 1">
            <a:extLst>
              <a:ext uri="{FF2B5EF4-FFF2-40B4-BE49-F238E27FC236}">
                <a16:creationId xmlns:a16="http://schemas.microsoft.com/office/drawing/2014/main" id="{4C58B159-3650-462E-9BAB-CB183C9D1C94}"/>
              </a:ext>
            </a:extLst>
          </p:cNvPr>
          <p:cNvSpPr>
            <a:spLocks noChangeArrowheads="1"/>
          </p:cNvSpPr>
          <p:nvPr/>
        </p:nvSpPr>
        <p:spPr bwMode="auto">
          <a:xfrm>
            <a:off x="954410" y="3553271"/>
            <a:ext cx="23535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400" dirty="0">
                <a:solidFill>
                  <a:srgbClr val="00B0F0"/>
                </a:solidFill>
                <a:latin typeface="Century Gothic" panose="020B0502020202020204" pitchFamily="34" charset="0"/>
              </a:rPr>
              <a:t>1.1.4.2 Aktiengesellschaft</a:t>
            </a:r>
          </a:p>
        </p:txBody>
      </p:sp>
      <p:sp>
        <p:nvSpPr>
          <p:cNvPr id="9" name="Textfeld 1">
            <a:extLst>
              <a:ext uri="{FF2B5EF4-FFF2-40B4-BE49-F238E27FC236}">
                <a16:creationId xmlns:a16="http://schemas.microsoft.com/office/drawing/2014/main" id="{B1DF8FF8-E7D1-4D0F-BC54-4A49B49FA01A}"/>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Tree>
    <p:extLst>
      <p:ext uri="{BB962C8B-B14F-4D97-AF65-F5344CB8AC3E}">
        <p14:creationId xmlns:p14="http://schemas.microsoft.com/office/powerpoint/2010/main" val="3947830460"/>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65144" y="1160176"/>
            <a:ext cx="11036300" cy="323850"/>
          </a:xfrm>
          <a:prstGeom prst="rect">
            <a:avLst/>
          </a:prstGeom>
        </p:spPr>
        <p:txBody>
          <a:bodyPr/>
          <a:lstStyle/>
          <a:p>
            <a:pPr>
              <a:lnSpc>
                <a:spcPct val="100000"/>
              </a:lnSpc>
              <a:spcBef>
                <a:spcPts val="600"/>
              </a:spcBef>
              <a:spcAft>
                <a:spcPts val="600"/>
              </a:spcAft>
              <a:defRPr/>
            </a:pPr>
            <a:r>
              <a:rPr lang="de-DE" altLang="de-DE" b="1" dirty="0">
                <a:latin typeface="Century Gothic" pitchFamily="34" charset="0"/>
              </a:rPr>
              <a:t>Zielsetzung: Feststellung von Abgrenzungsfehlern</a:t>
            </a:r>
            <a:endParaRPr lang="de-DE" altLang="de-DE" dirty="0">
              <a:latin typeface="Century Gothic" pitchFamily="34" charset="0"/>
            </a:endParaRP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53914" y="835013"/>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3.6 Cut-Off-Prüfung</a:t>
            </a:r>
          </a:p>
        </p:txBody>
      </p:sp>
      <p:sp>
        <p:nvSpPr>
          <p:cNvPr id="11" name="Textfeld 10">
            <a:extLst>
              <a:ext uri="{FF2B5EF4-FFF2-40B4-BE49-F238E27FC236}">
                <a16:creationId xmlns:a16="http://schemas.microsoft.com/office/drawing/2014/main" id="{210FD469-3D4E-49B5-8D5F-623041875A29}"/>
              </a:ext>
            </a:extLst>
          </p:cNvPr>
          <p:cNvSpPr txBox="1"/>
          <p:nvPr/>
        </p:nvSpPr>
        <p:spPr>
          <a:xfrm>
            <a:off x="11533176" y="5589240"/>
            <a:ext cx="323165" cy="720080"/>
          </a:xfrm>
          <a:prstGeom prst="rect">
            <a:avLst/>
          </a:prstGeom>
          <a:noFill/>
        </p:spPr>
        <p:txBody>
          <a:bodyPr vert="vert27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charset="0"/>
              </a:rPr>
              <a:t>09/2023</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4F5BF64C-8D67-44A8-AD17-61063AE4F11A}"/>
              </a:ext>
            </a:extLst>
          </p:cNvPr>
          <p:cNvSpPr>
            <a:spLocks noChangeArrowheads="1"/>
          </p:cNvSpPr>
          <p:nvPr/>
        </p:nvSpPr>
        <p:spPr bwMode="auto">
          <a:xfrm>
            <a:off x="956197" y="1719927"/>
            <a:ext cx="10378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pPr>
              <a:tabLst>
                <a:tab pos="447675" algn="l"/>
              </a:tabLst>
            </a:pPr>
            <a:r>
              <a:rPr lang="de-DE" altLang="de-DE" sz="1600" b="1" dirty="0">
                <a:solidFill>
                  <a:srgbClr val="00B0F0"/>
                </a:solidFill>
                <a:latin typeface="Century Gothic" panose="020B0502020202020204" pitchFamily="34" charset="0"/>
              </a:rPr>
              <a:t>3.6.1 Zentrale Aufgabenstellung: Prüfung des Gefahrenübergangs</a:t>
            </a:r>
          </a:p>
        </p:txBody>
      </p:sp>
      <p:sp>
        <p:nvSpPr>
          <p:cNvPr id="12" name="Rectangle 3">
            <a:extLst>
              <a:ext uri="{FF2B5EF4-FFF2-40B4-BE49-F238E27FC236}">
                <a16:creationId xmlns:a16="http://schemas.microsoft.com/office/drawing/2014/main" id="{127FFA96-497F-4FCE-8C10-4AA706866307}"/>
              </a:ext>
            </a:extLst>
          </p:cNvPr>
          <p:cNvSpPr txBox="1">
            <a:spLocks/>
          </p:cNvSpPr>
          <p:nvPr/>
        </p:nvSpPr>
        <p:spPr bwMode="auto">
          <a:xfrm>
            <a:off x="1065212" y="2053992"/>
            <a:ext cx="10791427" cy="226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defRPr/>
            </a:pPr>
            <a:r>
              <a:rPr lang="de-DE" altLang="de-DE" b="1" dirty="0">
                <a:latin typeface="Century Gothic" pitchFamily="34" charset="0"/>
              </a:rPr>
              <a:t>Anwendungsfälle</a:t>
            </a:r>
          </a:p>
          <a:p>
            <a:pPr marL="285750" indent="-285750">
              <a:lnSpc>
                <a:spcPct val="100000"/>
              </a:lnSpc>
              <a:spcBef>
                <a:spcPts val="600"/>
              </a:spcBef>
              <a:spcAft>
                <a:spcPts val="0"/>
              </a:spcAft>
              <a:buFont typeface="Arial" panose="020B0604020202020204" pitchFamily="34" charset="0"/>
              <a:buChar char="•"/>
              <a:defRPr/>
            </a:pPr>
            <a:r>
              <a:rPr lang="de-DE" altLang="de-DE" dirty="0">
                <a:latin typeface="Century Gothic" pitchFamily="34" charset="0"/>
              </a:rPr>
              <a:t>unterwegs befindlicher Ware</a:t>
            </a:r>
          </a:p>
          <a:p>
            <a:pPr marL="285750" indent="-285750">
              <a:lnSpc>
                <a:spcPct val="100000"/>
              </a:lnSpc>
              <a:spcBef>
                <a:spcPts val="600"/>
              </a:spcBef>
              <a:spcAft>
                <a:spcPts val="0"/>
              </a:spcAft>
              <a:buFont typeface="Arial" panose="020B0604020202020204" pitchFamily="34" charset="0"/>
              <a:buChar char="•"/>
              <a:defRPr/>
            </a:pPr>
            <a:r>
              <a:rPr lang="de-DE" altLang="de-DE" dirty="0">
                <a:latin typeface="Century Gothic" pitchFamily="34" charset="0"/>
              </a:rPr>
              <a:t>Bilanzierung von Aufträge zum Stichtag unter den Vorräten oder bereits als Forderungen/Umsatzerlöse</a:t>
            </a:r>
          </a:p>
          <a:p>
            <a:pPr>
              <a:lnSpc>
                <a:spcPct val="100000"/>
              </a:lnSpc>
              <a:spcBef>
                <a:spcPts val="600"/>
              </a:spcBef>
              <a:spcAft>
                <a:spcPts val="0"/>
              </a:spcAft>
              <a:defRPr/>
            </a:pPr>
            <a:r>
              <a:rPr lang="de-DE" altLang="de-DE" b="1" dirty="0">
                <a:latin typeface="Century Gothic" pitchFamily="34" charset="0"/>
              </a:rPr>
              <a:t>Beurteilungskriterium:</a:t>
            </a:r>
          </a:p>
          <a:p>
            <a:pPr marL="285750" indent="-285750">
              <a:lnSpc>
                <a:spcPct val="100000"/>
              </a:lnSpc>
              <a:spcBef>
                <a:spcPts val="600"/>
              </a:spcBef>
              <a:spcAft>
                <a:spcPts val="0"/>
              </a:spcAft>
              <a:buFont typeface="Arial" panose="020B0604020202020204" pitchFamily="34" charset="0"/>
              <a:buChar char="•"/>
              <a:defRPr/>
            </a:pPr>
            <a:r>
              <a:rPr lang="de-DE" altLang="de-DE" dirty="0">
                <a:latin typeface="Century Gothic" pitchFamily="34" charset="0"/>
              </a:rPr>
              <a:t>Gefahrenübergang ist entscheidend</a:t>
            </a:r>
          </a:p>
          <a:p>
            <a:pPr>
              <a:lnSpc>
                <a:spcPct val="100000"/>
              </a:lnSpc>
              <a:spcBef>
                <a:spcPts val="600"/>
              </a:spcBef>
              <a:spcAft>
                <a:spcPts val="0"/>
              </a:spcAft>
              <a:defRPr/>
            </a:pPr>
            <a:r>
              <a:rPr lang="de-DE" altLang="de-DE" b="1" dirty="0">
                <a:latin typeface="Century Gothic" pitchFamily="34" charset="0"/>
              </a:rPr>
              <a:t>Gefahrenübergang Definition:</a:t>
            </a:r>
          </a:p>
          <a:p>
            <a:pPr marL="285750" indent="-285750">
              <a:lnSpc>
                <a:spcPct val="100000"/>
              </a:lnSpc>
              <a:spcBef>
                <a:spcPts val="600"/>
              </a:spcBef>
              <a:spcAft>
                <a:spcPts val="0"/>
              </a:spcAft>
              <a:buFont typeface="Arial" panose="020B0604020202020204" pitchFamily="34" charset="0"/>
              <a:buChar char="•"/>
              <a:defRPr/>
            </a:pPr>
            <a:r>
              <a:rPr lang="de-DE" altLang="de-DE" dirty="0">
                <a:latin typeface="Century Gothic" pitchFamily="34" charset="0"/>
              </a:rPr>
              <a:t>Risiko des zufälligen Untergangs</a:t>
            </a:r>
          </a:p>
        </p:txBody>
      </p:sp>
      <p:sp>
        <p:nvSpPr>
          <p:cNvPr id="19" name="Rechteck 1">
            <a:extLst>
              <a:ext uri="{FF2B5EF4-FFF2-40B4-BE49-F238E27FC236}">
                <a16:creationId xmlns:a16="http://schemas.microsoft.com/office/drawing/2014/main" id="{EA3EDE1C-C3A7-4585-BDE8-6DF5624E7C9A}"/>
              </a:ext>
            </a:extLst>
          </p:cNvPr>
          <p:cNvSpPr>
            <a:spLocks noChangeArrowheads="1"/>
          </p:cNvSpPr>
          <p:nvPr/>
        </p:nvSpPr>
        <p:spPr bwMode="auto">
          <a:xfrm>
            <a:off x="956238" y="4293096"/>
            <a:ext cx="10306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3.6.2 Besondere Prüfungshandlungen</a:t>
            </a:r>
          </a:p>
        </p:txBody>
      </p:sp>
      <p:sp>
        <p:nvSpPr>
          <p:cNvPr id="20" name="Rectangle 3">
            <a:extLst>
              <a:ext uri="{FF2B5EF4-FFF2-40B4-BE49-F238E27FC236}">
                <a16:creationId xmlns:a16="http://schemas.microsoft.com/office/drawing/2014/main" id="{93AAAE72-7305-4534-BB8D-A82F87F2538D}"/>
              </a:ext>
            </a:extLst>
          </p:cNvPr>
          <p:cNvSpPr txBox="1">
            <a:spLocks/>
          </p:cNvSpPr>
          <p:nvPr/>
        </p:nvSpPr>
        <p:spPr bwMode="auto">
          <a:xfrm>
            <a:off x="1064914" y="4653136"/>
            <a:ext cx="10791427"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defRPr/>
            </a:pPr>
            <a:r>
              <a:rPr lang="de-DE" altLang="de-DE" dirty="0">
                <a:latin typeface="Century Gothic" pitchFamily="34" charset="0"/>
              </a:rPr>
              <a:t>Prüfung z. B. durch Einsicht von</a:t>
            </a:r>
          </a:p>
          <a:p>
            <a:pPr marL="285750" indent="-285750">
              <a:lnSpc>
                <a:spcPct val="100000"/>
              </a:lnSpc>
              <a:spcBef>
                <a:spcPts val="600"/>
              </a:spcBef>
              <a:spcAft>
                <a:spcPts val="0"/>
              </a:spcAft>
              <a:buFont typeface="Arial" panose="020B0604020202020204" pitchFamily="34" charset="0"/>
              <a:buChar char="•"/>
              <a:defRPr/>
            </a:pPr>
            <a:r>
              <a:rPr lang="de-DE" altLang="de-DE" dirty="0">
                <a:latin typeface="Century Gothic" pitchFamily="34" charset="0"/>
              </a:rPr>
              <a:t>vereinbarten international anerkannte </a:t>
            </a:r>
            <a:r>
              <a:rPr lang="de-DE" altLang="de-DE" dirty="0" err="1">
                <a:latin typeface="Century Gothic" pitchFamily="34" charset="0"/>
              </a:rPr>
              <a:t>Inco</a:t>
            </a:r>
            <a:r>
              <a:rPr lang="de-DE" altLang="de-DE" dirty="0">
                <a:latin typeface="Century Gothic" pitchFamily="34" charset="0"/>
              </a:rPr>
              <a:t>-Terms, z. B. Ex Works oder Frei Haus</a:t>
            </a:r>
          </a:p>
          <a:p>
            <a:pPr marL="285750" indent="-285750">
              <a:lnSpc>
                <a:spcPct val="100000"/>
              </a:lnSpc>
              <a:spcBef>
                <a:spcPts val="600"/>
              </a:spcBef>
              <a:spcAft>
                <a:spcPts val="0"/>
              </a:spcAft>
              <a:buFont typeface="Arial" panose="020B0604020202020204" pitchFamily="34" charset="0"/>
              <a:buChar char="•"/>
              <a:defRPr/>
            </a:pPr>
            <a:r>
              <a:rPr lang="de-DE" altLang="de-DE" dirty="0">
                <a:latin typeface="Century Gothic" pitchFamily="34" charset="0"/>
              </a:rPr>
              <a:t>vertraglichen Vereinbarungen mit den Kunden, z. B. Lieferung einer Maschine inklusive Montage und Installation</a:t>
            </a:r>
          </a:p>
          <a:p>
            <a:pPr>
              <a:lnSpc>
                <a:spcPct val="100000"/>
              </a:lnSpc>
              <a:spcBef>
                <a:spcPts val="600"/>
              </a:spcBef>
              <a:spcAft>
                <a:spcPts val="0"/>
              </a:spcAft>
              <a:defRPr/>
            </a:pPr>
            <a:r>
              <a:rPr lang="de-DE" altLang="de-DE" b="1" dirty="0">
                <a:latin typeface="Century Gothic" pitchFamily="34" charset="0"/>
              </a:rPr>
              <a:t>Folge: </a:t>
            </a:r>
          </a:p>
          <a:p>
            <a:pPr>
              <a:lnSpc>
                <a:spcPct val="100000"/>
              </a:lnSpc>
              <a:spcBef>
                <a:spcPts val="600"/>
              </a:spcBef>
              <a:spcAft>
                <a:spcPts val="0"/>
              </a:spcAft>
              <a:defRPr/>
            </a:pPr>
            <a:r>
              <a:rPr lang="de-DE" altLang="de-DE" dirty="0">
                <a:latin typeface="Century Gothic" pitchFamily="34" charset="0"/>
              </a:rPr>
              <a:t>Umsatzrealisation je nach vertraglicher Vereinbarung, ob als separate Leistungen vereinbart oder als Gesamtpaket.</a:t>
            </a:r>
          </a:p>
        </p:txBody>
      </p:sp>
      <p:sp>
        <p:nvSpPr>
          <p:cNvPr id="2" name="Rechteck 1">
            <a:extLst>
              <a:ext uri="{FF2B5EF4-FFF2-40B4-BE49-F238E27FC236}">
                <a16:creationId xmlns:a16="http://schemas.microsoft.com/office/drawing/2014/main" id="{2E2E76F6-D53C-4839-BE09-09BAEB0099E2}"/>
              </a:ext>
            </a:extLst>
          </p:cNvPr>
          <p:cNvSpPr/>
          <p:nvPr/>
        </p:nvSpPr>
        <p:spPr>
          <a:xfrm>
            <a:off x="11586895" y="5805264"/>
            <a:ext cx="21572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0279494"/>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4F5BF64C-8D67-44A8-AD17-61063AE4F11A}"/>
              </a:ext>
            </a:extLst>
          </p:cNvPr>
          <p:cNvSpPr>
            <a:spLocks noChangeArrowheads="1"/>
          </p:cNvSpPr>
          <p:nvPr/>
        </p:nvSpPr>
        <p:spPr bwMode="auto">
          <a:xfrm>
            <a:off x="962579" y="1035592"/>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3.6.3	Fall 1: Umsatzerlöse zu hoch</a:t>
            </a:r>
          </a:p>
        </p:txBody>
      </p:sp>
      <p:sp>
        <p:nvSpPr>
          <p:cNvPr id="12" name="Rectangle 3">
            <a:extLst>
              <a:ext uri="{FF2B5EF4-FFF2-40B4-BE49-F238E27FC236}">
                <a16:creationId xmlns:a16="http://schemas.microsoft.com/office/drawing/2014/main" id="{127FFA96-497F-4FCE-8C10-4AA706866307}"/>
              </a:ext>
            </a:extLst>
          </p:cNvPr>
          <p:cNvSpPr txBox="1">
            <a:spLocks/>
          </p:cNvSpPr>
          <p:nvPr/>
        </p:nvSpPr>
        <p:spPr bwMode="auto">
          <a:xfrm>
            <a:off x="1065212" y="1367056"/>
            <a:ext cx="1079142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defRPr/>
            </a:pPr>
            <a:r>
              <a:rPr lang="de-DE" altLang="de-DE" sz="1600" dirty="0">
                <a:latin typeface="Century Gothic" pitchFamily="34" charset="0"/>
              </a:rPr>
              <a:t>Warenverkauf ist schon als Forderung gebucht. Die Ware (die das Lager noch nicht verlassen </a:t>
            </a:r>
            <a:r>
              <a:rPr lang="de-DE" altLang="de-DE" sz="1600">
                <a:latin typeface="Century Gothic" pitchFamily="34" charset="0"/>
              </a:rPr>
              <a:t>hat)</a:t>
            </a:r>
            <a:br>
              <a:rPr lang="de-DE" altLang="de-DE" sz="1600">
                <a:latin typeface="Century Gothic" pitchFamily="34" charset="0"/>
              </a:rPr>
            </a:br>
            <a:r>
              <a:rPr lang="de-DE" altLang="de-DE" sz="1600">
                <a:latin typeface="Century Gothic" pitchFamily="34" charset="0"/>
              </a:rPr>
              <a:t>wird </a:t>
            </a:r>
            <a:r>
              <a:rPr lang="de-DE" altLang="de-DE" sz="1600" dirty="0">
                <a:latin typeface="Century Gothic" pitchFamily="34" charset="0"/>
              </a:rPr>
              <a:t>mit aufgenommen und ist im Bestand enthalten.</a:t>
            </a:r>
          </a:p>
        </p:txBody>
      </p:sp>
      <p:sp>
        <p:nvSpPr>
          <p:cNvPr id="14" name="Rechteck 1">
            <a:extLst>
              <a:ext uri="{FF2B5EF4-FFF2-40B4-BE49-F238E27FC236}">
                <a16:creationId xmlns:a16="http://schemas.microsoft.com/office/drawing/2014/main" id="{1D106FA6-B02E-4BA9-82D6-243FC805DB80}"/>
              </a:ext>
            </a:extLst>
          </p:cNvPr>
          <p:cNvSpPr>
            <a:spLocks noChangeArrowheads="1"/>
          </p:cNvSpPr>
          <p:nvPr/>
        </p:nvSpPr>
        <p:spPr bwMode="auto">
          <a:xfrm>
            <a:off x="962281" y="2237826"/>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3.6.4	Fall 2: Umsatzerlöse zu niedrig</a:t>
            </a:r>
          </a:p>
        </p:txBody>
      </p:sp>
      <p:sp>
        <p:nvSpPr>
          <p:cNvPr id="16" name="Rectangle 3">
            <a:extLst>
              <a:ext uri="{FF2B5EF4-FFF2-40B4-BE49-F238E27FC236}">
                <a16:creationId xmlns:a16="http://schemas.microsoft.com/office/drawing/2014/main" id="{86987E5A-FCD3-4617-85A0-A3CF94358E68}"/>
              </a:ext>
            </a:extLst>
          </p:cNvPr>
          <p:cNvSpPr txBox="1">
            <a:spLocks/>
          </p:cNvSpPr>
          <p:nvPr/>
        </p:nvSpPr>
        <p:spPr bwMode="auto">
          <a:xfrm>
            <a:off x="1064914" y="2555760"/>
            <a:ext cx="1079142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defRPr/>
            </a:pPr>
            <a:r>
              <a:rPr lang="de-DE" altLang="de-DE" sz="1600" dirty="0">
                <a:latin typeface="Century Gothic" pitchFamily="34" charset="0"/>
              </a:rPr>
              <a:t>Die Ware hat das Lager schon vor der Aufnahme verlassen, es wurde aber noch kein Abgang erfasst.</a:t>
            </a:r>
          </a:p>
        </p:txBody>
      </p:sp>
      <p:sp>
        <p:nvSpPr>
          <p:cNvPr id="17" name="Rechteck 1">
            <a:extLst>
              <a:ext uri="{FF2B5EF4-FFF2-40B4-BE49-F238E27FC236}">
                <a16:creationId xmlns:a16="http://schemas.microsoft.com/office/drawing/2014/main" id="{97D24937-9539-4B7D-BE36-ED7E4E4B645C}"/>
              </a:ext>
            </a:extLst>
          </p:cNvPr>
          <p:cNvSpPr>
            <a:spLocks noChangeArrowheads="1"/>
          </p:cNvSpPr>
          <p:nvPr/>
        </p:nvSpPr>
        <p:spPr bwMode="auto">
          <a:xfrm>
            <a:off x="965382" y="3200218"/>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3.6.5	Fall 3: Materialaufwand zu hoch</a:t>
            </a:r>
          </a:p>
        </p:txBody>
      </p:sp>
      <p:sp>
        <p:nvSpPr>
          <p:cNvPr id="18" name="Rectangle 3">
            <a:extLst>
              <a:ext uri="{FF2B5EF4-FFF2-40B4-BE49-F238E27FC236}">
                <a16:creationId xmlns:a16="http://schemas.microsoft.com/office/drawing/2014/main" id="{16E111D8-10BF-4A4B-98A0-6C834B39088F}"/>
              </a:ext>
            </a:extLst>
          </p:cNvPr>
          <p:cNvSpPr txBox="1">
            <a:spLocks/>
          </p:cNvSpPr>
          <p:nvPr/>
        </p:nvSpPr>
        <p:spPr bwMode="auto">
          <a:xfrm>
            <a:off x="1068015" y="3518152"/>
            <a:ext cx="1079142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defRPr/>
            </a:pPr>
            <a:r>
              <a:rPr lang="de-DE" altLang="de-DE" sz="1600" dirty="0">
                <a:latin typeface="Century Gothic" pitchFamily="34" charset="0"/>
              </a:rPr>
              <a:t>Eine Lieferantenrechnung ist früher als die Ware eingegangen, so dass die </a:t>
            </a:r>
            <a:r>
              <a:rPr lang="de-DE" altLang="de-DE" sz="1600">
                <a:latin typeface="Century Gothic" pitchFamily="34" charset="0"/>
              </a:rPr>
              <a:t>Rechnung als</a:t>
            </a:r>
            <a:br>
              <a:rPr lang="de-DE" altLang="de-DE" sz="1600">
                <a:latin typeface="Century Gothic" pitchFamily="34" charset="0"/>
              </a:rPr>
            </a:br>
            <a:r>
              <a:rPr lang="de-DE" altLang="de-DE" sz="1600">
                <a:latin typeface="Century Gothic" pitchFamily="34" charset="0"/>
              </a:rPr>
              <a:t>Verbindlichkeit </a:t>
            </a:r>
            <a:r>
              <a:rPr lang="de-DE" altLang="de-DE" sz="1600" dirty="0">
                <a:latin typeface="Century Gothic" pitchFamily="34" charset="0"/>
              </a:rPr>
              <a:t>passiviert, der entsprechende Vermögenswert jedoch noch nicht aktiviert ist.</a:t>
            </a:r>
          </a:p>
        </p:txBody>
      </p:sp>
      <p:sp>
        <p:nvSpPr>
          <p:cNvPr id="19" name="Rechteck 1">
            <a:extLst>
              <a:ext uri="{FF2B5EF4-FFF2-40B4-BE49-F238E27FC236}">
                <a16:creationId xmlns:a16="http://schemas.microsoft.com/office/drawing/2014/main" id="{EA3EDE1C-C3A7-4585-BDE8-6DF5624E7C9A}"/>
              </a:ext>
            </a:extLst>
          </p:cNvPr>
          <p:cNvSpPr>
            <a:spLocks noChangeArrowheads="1"/>
          </p:cNvSpPr>
          <p:nvPr/>
        </p:nvSpPr>
        <p:spPr bwMode="auto">
          <a:xfrm>
            <a:off x="962281" y="4347960"/>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3.6.6	Fall 4: Materialaufwand zu niedrig</a:t>
            </a:r>
          </a:p>
        </p:txBody>
      </p:sp>
      <p:sp>
        <p:nvSpPr>
          <p:cNvPr id="20" name="Rectangle 3">
            <a:extLst>
              <a:ext uri="{FF2B5EF4-FFF2-40B4-BE49-F238E27FC236}">
                <a16:creationId xmlns:a16="http://schemas.microsoft.com/office/drawing/2014/main" id="{93AAAE72-7305-4534-BB8D-A82F87F2538D}"/>
              </a:ext>
            </a:extLst>
          </p:cNvPr>
          <p:cNvSpPr txBox="1">
            <a:spLocks/>
          </p:cNvSpPr>
          <p:nvPr/>
        </p:nvSpPr>
        <p:spPr bwMode="auto">
          <a:xfrm>
            <a:off x="1064914" y="4643992"/>
            <a:ext cx="1079142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spcAft>
                <a:spcPts val="0"/>
              </a:spcAft>
              <a:defRPr/>
            </a:pPr>
            <a:r>
              <a:rPr lang="de-DE" altLang="de-DE" sz="1600" dirty="0">
                <a:latin typeface="Century Gothic" pitchFamily="34" charset="0"/>
              </a:rPr>
              <a:t>Eine gekaufte Ware ist schon eingegangen und wird inventarisiert. Lieferantenrechnung fehlt </a:t>
            </a:r>
            <a:r>
              <a:rPr lang="de-DE" altLang="de-DE" sz="1600">
                <a:latin typeface="Century Gothic" pitchFamily="34" charset="0"/>
              </a:rPr>
              <a:t>noch,</a:t>
            </a:r>
            <a:br>
              <a:rPr lang="de-DE" altLang="de-DE" sz="1600">
                <a:latin typeface="Century Gothic" pitchFamily="34" charset="0"/>
              </a:rPr>
            </a:br>
            <a:r>
              <a:rPr lang="de-DE" altLang="de-DE" sz="1600">
                <a:latin typeface="Century Gothic" pitchFamily="34" charset="0"/>
              </a:rPr>
              <a:t>keine </a:t>
            </a:r>
            <a:r>
              <a:rPr lang="de-DE" altLang="de-DE" sz="1600" dirty="0">
                <a:latin typeface="Century Gothic" pitchFamily="34" charset="0"/>
              </a:rPr>
              <a:t>Passivierung der Verbindlichkeit.</a:t>
            </a:r>
          </a:p>
        </p:txBody>
      </p:sp>
    </p:spTree>
    <p:extLst>
      <p:ext uri="{BB962C8B-B14F-4D97-AF65-F5344CB8AC3E}">
        <p14:creationId xmlns:p14="http://schemas.microsoft.com/office/powerpoint/2010/main" val="3143197317"/>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BFDC19C9-07F6-4CE2-943B-105D6A9E3AA6}"/>
              </a:ext>
            </a:extLst>
          </p:cNvPr>
          <p:cNvSpPr txBox="1">
            <a:spLocks/>
          </p:cNvSpPr>
          <p:nvPr/>
        </p:nvSpPr>
        <p:spPr bwMode="auto">
          <a:xfrm>
            <a:off x="1061448" y="765304"/>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a:latin typeface="Century Gothic" panose="020B0502020202020204" pitchFamily="34" charset="0"/>
              </a:rPr>
              <a:t>3.7</a:t>
            </a:r>
            <a:r>
              <a:rPr lang="de-DE" altLang="de-DE" sz="2800" b="1" dirty="0">
                <a:latin typeface="Century Gothic" panose="020B0502020202020204" pitchFamily="34" charset="0"/>
              </a:rPr>
              <a:t>	</a:t>
            </a:r>
            <a:r>
              <a:rPr lang="de-DE" sz="2800" b="1" dirty="0">
                <a:latin typeface="Century Gothic" panose="020B0502020202020204" pitchFamily="34" charset="0"/>
              </a:rPr>
              <a:t>Bewertung</a:t>
            </a:r>
          </a:p>
          <a:p>
            <a:pPr lvl="4">
              <a:spcBef>
                <a:spcPts val="600"/>
              </a:spcBef>
              <a:spcAft>
                <a:spcPts val="600"/>
              </a:spcAft>
              <a:tabLst>
                <a:tab pos="444500" algn="l"/>
              </a:tabLst>
            </a:pPr>
            <a:r>
              <a:rPr lang="de-DE" b="1" dirty="0">
                <a:latin typeface="Century Gothic" panose="020B0502020202020204" pitchFamily="34" charset="0"/>
              </a:rPr>
              <a:t>3.7.1	</a:t>
            </a:r>
            <a:r>
              <a:rPr lang="de-DE" dirty="0">
                <a:latin typeface="Century Gothic" panose="020B0502020202020204" pitchFamily="34" charset="0"/>
              </a:rPr>
              <a:t>Bewertungsregeln überprüfen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3.7.2	</a:t>
            </a:r>
            <a:r>
              <a:rPr lang="de-DE" dirty="0">
                <a:latin typeface="Century Gothic" panose="020B0502020202020204" pitchFamily="34" charset="0"/>
              </a:rPr>
              <a:t>Sicherstellung des Niederstwertprinzips</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3.7.3	</a:t>
            </a:r>
            <a:r>
              <a:rPr lang="de-DE" dirty="0">
                <a:latin typeface="Century Gothic" panose="020B0502020202020204" pitchFamily="34" charset="0"/>
              </a:rPr>
              <a:t>Auswirkungen auf die Gewinn- und Verlustrechnung</a:t>
            </a:r>
          </a:p>
          <a:p>
            <a:pPr lvl="4">
              <a:spcBef>
                <a:spcPts val="600"/>
              </a:spcBef>
              <a:spcAft>
                <a:spcPts val="600"/>
              </a:spcAft>
              <a:tabLst>
                <a:tab pos="444500" algn="l"/>
              </a:tabLst>
            </a:pPr>
            <a:r>
              <a:rPr lang="de-DE" b="1" dirty="0">
                <a:latin typeface="Century Gothic" panose="020B0502020202020204" pitchFamily="34" charset="0"/>
              </a:rPr>
              <a:t>3.7.4	</a:t>
            </a:r>
            <a:r>
              <a:rPr lang="de-DE" dirty="0">
                <a:latin typeface="Century Gothic" panose="020B0502020202020204" pitchFamily="34" charset="0"/>
              </a:rPr>
              <a:t>Auswirkungen auf den Anhang</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1C447C39-4745-4CC7-A644-78BC45FD2092}"/>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65247596"/>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56000" y="1368425"/>
            <a:ext cx="10791825" cy="338138"/>
          </a:xfrm>
          <a:prstGeom prst="rect">
            <a:avLst/>
          </a:prstGeom>
        </p:spPr>
        <p:txBody>
          <a:bodyPr/>
          <a:lstStyle/>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Es sind alle Regelungen im Zusammenhang mit der Bewertung zu überprüfen</a:t>
            </a:r>
          </a:p>
        </p:txBody>
      </p:sp>
      <p:sp>
        <p:nvSpPr>
          <p:cNvPr id="10" name="Text Box 6">
            <a:extLst>
              <a:ext uri="{FF2B5EF4-FFF2-40B4-BE49-F238E27FC236}">
                <a16:creationId xmlns:a16="http://schemas.microsoft.com/office/drawing/2014/main" id="{E67273AD-0C71-40E1-97EC-E2FC7FC21C5D}"/>
              </a:ext>
            </a:extLst>
          </p:cNvPr>
          <p:cNvSpPr txBox="1">
            <a:spLocks noChangeArrowheads="1"/>
          </p:cNvSpPr>
          <p:nvPr/>
        </p:nvSpPr>
        <p:spPr bwMode="auto">
          <a:xfrm>
            <a:off x="1030028" y="803182"/>
            <a:ext cx="10071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269875" marR="0" lvl="0" indent="-269875" algn="l" defTabSz="269875" rtl="0" eaLnBrk="1" fontAlgn="base" latinLnBrk="0" hangingPunct="1">
              <a:lnSpc>
                <a:spcPct val="100000"/>
              </a:lnSpc>
              <a:spcBef>
                <a:spcPct val="50000"/>
              </a:spcBef>
              <a:spcAft>
                <a:spcPct val="0"/>
              </a:spcAft>
              <a:buClrTx/>
              <a:buSzTx/>
              <a:buFontTx/>
              <a:buNone/>
              <a:tabLst>
                <a:tab pos="269875" algn="l"/>
              </a:tabLst>
              <a:defRPr/>
            </a:pPr>
            <a:r>
              <a:rPr kumimoji="0" lang="de-DE" altLang="de-DE" sz="1600" b="1" i="0" u="none" strike="noStrike" kern="0" cap="none" spc="0" normalizeH="0" baseline="0" noProof="0" dirty="0">
                <a:ln>
                  <a:noFill/>
                </a:ln>
                <a:solidFill>
                  <a:srgbClr val="00B0F0"/>
                </a:solidFill>
                <a:effectLst/>
                <a:uLnTx/>
                <a:uFillTx/>
                <a:latin typeface="Century Gothic" pitchFamily="34" charset="0"/>
                <a:ea typeface="+mj-ea"/>
                <a:cs typeface="+mj-cs"/>
              </a:rPr>
              <a:t>3.7 Bewertung</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9" name="Rechteck 1">
            <a:extLst>
              <a:ext uri="{FF2B5EF4-FFF2-40B4-BE49-F238E27FC236}">
                <a16:creationId xmlns:a16="http://schemas.microsoft.com/office/drawing/2014/main" id="{DB150834-2452-402C-A973-4BD10A1E56F4}"/>
              </a:ext>
            </a:extLst>
          </p:cNvPr>
          <p:cNvSpPr>
            <a:spLocks noChangeArrowheads="1"/>
          </p:cNvSpPr>
          <p:nvPr/>
        </p:nvSpPr>
        <p:spPr bwMode="auto">
          <a:xfrm>
            <a:off x="945159" y="1043592"/>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3.7.1 Bewertungsregeln überprüfen</a:t>
            </a:r>
          </a:p>
        </p:txBody>
      </p:sp>
      <p:sp>
        <p:nvSpPr>
          <p:cNvPr id="12" name="Rechteck 1">
            <a:extLst>
              <a:ext uri="{FF2B5EF4-FFF2-40B4-BE49-F238E27FC236}">
                <a16:creationId xmlns:a16="http://schemas.microsoft.com/office/drawing/2014/main" id="{30C327F6-5B75-46E8-B4C0-7495394E98DA}"/>
              </a:ext>
            </a:extLst>
          </p:cNvPr>
          <p:cNvSpPr>
            <a:spLocks noChangeArrowheads="1"/>
          </p:cNvSpPr>
          <p:nvPr/>
        </p:nvSpPr>
        <p:spPr bwMode="auto">
          <a:xfrm>
            <a:off x="947094" y="2079759"/>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3.7.2 Sicherstellung des Niederstwertprinzips</a:t>
            </a:r>
          </a:p>
        </p:txBody>
      </p:sp>
      <p:sp>
        <p:nvSpPr>
          <p:cNvPr id="16" name="Rectangle 3">
            <a:extLst>
              <a:ext uri="{FF2B5EF4-FFF2-40B4-BE49-F238E27FC236}">
                <a16:creationId xmlns:a16="http://schemas.microsoft.com/office/drawing/2014/main" id="{E9503C1D-A042-41BB-87B0-48FCD65A8FAB}"/>
              </a:ext>
            </a:extLst>
          </p:cNvPr>
          <p:cNvSpPr txBox="1">
            <a:spLocks/>
          </p:cNvSpPr>
          <p:nvPr/>
        </p:nvSpPr>
        <p:spPr bwMode="auto">
          <a:xfrm>
            <a:off x="1065212" y="2474608"/>
            <a:ext cx="10791427"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spcBef>
                <a:spcPts val="600"/>
              </a:spcBef>
              <a:spcAft>
                <a:spcPts val="600"/>
              </a:spcAft>
              <a:buFont typeface="+mj-lt"/>
              <a:buAutoNum type="alphaLcPeriod"/>
              <a:defRPr/>
            </a:pPr>
            <a:r>
              <a:rPr lang="de-DE" altLang="de-DE" sz="1600" b="1" dirty="0">
                <a:solidFill>
                  <a:srgbClr val="00B0F0"/>
                </a:solidFill>
                <a:latin typeface="Century Gothic" pitchFamily="34" charset="0"/>
              </a:rPr>
              <a:t>Rechtsform</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253 Abs. 4 HGB: Strenges Niederstwertprinzip im Umlaufvermögen</a:t>
            </a:r>
          </a:p>
          <a:p>
            <a:pPr marL="342900" indent="-342900">
              <a:lnSpc>
                <a:spcPct val="100000"/>
              </a:lnSpc>
              <a:spcBef>
                <a:spcPts val="600"/>
              </a:spcBef>
              <a:spcAft>
                <a:spcPts val="600"/>
              </a:spcAft>
              <a:buFont typeface="+mj-lt"/>
              <a:buAutoNum type="alphaLcPeriod" startAt="2"/>
              <a:defRPr/>
            </a:pPr>
            <a:r>
              <a:rPr lang="de-DE" altLang="de-DE" sz="1600" b="1" dirty="0">
                <a:solidFill>
                  <a:srgbClr val="00B0F0"/>
                </a:solidFill>
                <a:latin typeface="Century Gothic" pitchFamily="34" charset="0"/>
              </a:rPr>
              <a:t>Bewertung der Vermögensgegenstände zum</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Börsenwert,</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Marktwert oder</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beizulegenden Wert</a:t>
            </a:r>
          </a:p>
        </p:txBody>
      </p:sp>
    </p:spTree>
    <p:extLst>
      <p:ext uri="{BB962C8B-B14F-4D97-AF65-F5344CB8AC3E}">
        <p14:creationId xmlns:p14="http://schemas.microsoft.com/office/powerpoint/2010/main" val="2726273018"/>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16" name="Rechteck 1">
            <a:extLst>
              <a:ext uri="{FF2B5EF4-FFF2-40B4-BE49-F238E27FC236}">
                <a16:creationId xmlns:a16="http://schemas.microsoft.com/office/drawing/2014/main" id="{0932AB5A-D6FC-49AE-B450-BF87BBD35AFF}"/>
              </a:ext>
            </a:extLst>
          </p:cNvPr>
          <p:cNvSpPr>
            <a:spLocks noChangeArrowheads="1"/>
          </p:cNvSpPr>
          <p:nvPr/>
        </p:nvSpPr>
        <p:spPr bwMode="auto">
          <a:xfrm>
            <a:off x="948402" y="1030840"/>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3.7.2 Sicherstellung des Niederstwertprinzips; Forts.</a:t>
            </a:r>
          </a:p>
        </p:txBody>
      </p:sp>
      <p:sp>
        <p:nvSpPr>
          <p:cNvPr id="17" name="Rectangle 3">
            <a:extLst>
              <a:ext uri="{FF2B5EF4-FFF2-40B4-BE49-F238E27FC236}">
                <a16:creationId xmlns:a16="http://schemas.microsoft.com/office/drawing/2014/main" id="{0B3BE4CA-41FA-4B50-BFC3-5DDB4E184635}"/>
              </a:ext>
            </a:extLst>
          </p:cNvPr>
          <p:cNvSpPr txBox="1">
            <a:spLocks/>
          </p:cNvSpPr>
          <p:nvPr/>
        </p:nvSpPr>
        <p:spPr bwMode="auto">
          <a:xfrm>
            <a:off x="1072069" y="1506685"/>
            <a:ext cx="10791427"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spcBef>
                <a:spcPts val="600"/>
              </a:spcBef>
              <a:spcAft>
                <a:spcPts val="600"/>
              </a:spcAft>
              <a:buFont typeface="+mj-lt"/>
              <a:buAutoNum type="alphaLcPeriod" startAt="3"/>
              <a:defRPr/>
            </a:pPr>
            <a:r>
              <a:rPr lang="de-DE" altLang="de-DE" sz="1600" b="1" dirty="0">
                <a:solidFill>
                  <a:srgbClr val="00B0F0"/>
                </a:solidFill>
                <a:latin typeface="Century Gothic" pitchFamily="34" charset="0"/>
              </a:rPr>
              <a:t>Für die Bewertung relevanter Märkte</a:t>
            </a:r>
          </a:p>
          <a:p>
            <a:pPr marL="285750" indent="-285750">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Beschaffungsmarkt</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Roh-, Hilfs- und Betriebsstoffe</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Unfertige und fertige Erzeugnisse so weit Fremdbezug möglich</a:t>
            </a:r>
          </a:p>
          <a:p>
            <a:pPr marL="285750" indent="-285750">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Absatzmarkt</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Unfertige und fertige Erzeugnisse</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Überbestände an Roh-, Hilfs- und Betriebsstoffen (Abstoßen erforderlich)</a:t>
            </a:r>
          </a:p>
          <a:p>
            <a:pPr marL="285750" indent="-285750">
              <a:lnSpc>
                <a:spcPct val="100000"/>
              </a:lnSpc>
              <a:spcBef>
                <a:spcPts val="600"/>
              </a:spcBef>
              <a:spcAft>
                <a:spcPts val="600"/>
              </a:spcAft>
              <a:buFont typeface="Arial" panose="020B0604020202020204" pitchFamily="34" charset="0"/>
              <a:buChar char="•"/>
              <a:defRPr/>
            </a:pPr>
            <a:r>
              <a:rPr lang="de-DE" altLang="de-DE" sz="1600" b="1" dirty="0">
                <a:latin typeface="Century Gothic" pitchFamily="34" charset="0"/>
              </a:rPr>
              <a:t>Beschaffungs- und Absatzmarkt</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Handelswaren</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Überbestände an fertigen und unfertigen Erzeugnissen</a:t>
            </a:r>
          </a:p>
        </p:txBody>
      </p:sp>
    </p:spTree>
    <p:extLst>
      <p:ext uri="{BB962C8B-B14F-4D97-AF65-F5344CB8AC3E}">
        <p14:creationId xmlns:p14="http://schemas.microsoft.com/office/powerpoint/2010/main" val="2335822237"/>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16" name="Rechteck 1">
            <a:extLst>
              <a:ext uri="{FF2B5EF4-FFF2-40B4-BE49-F238E27FC236}">
                <a16:creationId xmlns:a16="http://schemas.microsoft.com/office/drawing/2014/main" id="{0932AB5A-D6FC-49AE-B450-BF87BBD35AFF}"/>
              </a:ext>
            </a:extLst>
          </p:cNvPr>
          <p:cNvSpPr>
            <a:spLocks noChangeArrowheads="1"/>
          </p:cNvSpPr>
          <p:nvPr/>
        </p:nvSpPr>
        <p:spPr bwMode="auto">
          <a:xfrm>
            <a:off x="966690" y="764704"/>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3.7.2 Sicherstellung des Niederstwertprinzips; Forts.</a:t>
            </a:r>
          </a:p>
        </p:txBody>
      </p:sp>
      <p:sp>
        <p:nvSpPr>
          <p:cNvPr id="17" name="Rectangle 3">
            <a:extLst>
              <a:ext uri="{FF2B5EF4-FFF2-40B4-BE49-F238E27FC236}">
                <a16:creationId xmlns:a16="http://schemas.microsoft.com/office/drawing/2014/main" id="{0B3BE4CA-41FA-4B50-BFC3-5DDB4E184635}"/>
              </a:ext>
            </a:extLst>
          </p:cNvPr>
          <p:cNvSpPr txBox="1">
            <a:spLocks/>
          </p:cNvSpPr>
          <p:nvPr/>
        </p:nvSpPr>
        <p:spPr bwMode="auto">
          <a:xfrm>
            <a:off x="1055440" y="1149109"/>
            <a:ext cx="10791427" cy="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10000"/>
              </a:lnSpc>
              <a:spcBef>
                <a:spcPts val="800"/>
              </a:spcBef>
              <a:spcAft>
                <a:spcPct val="0"/>
              </a:spcAft>
              <a:buFont typeface="Arial" panose="020B0604020202020204" pitchFamily="34" charset="0"/>
              <a:defRPr sz="1400" kern="1200">
                <a:solidFill>
                  <a:schemeClr val="tx1"/>
                </a:solidFill>
                <a:latin typeface="Verdana" pitchFamily="34" charset="0"/>
                <a:ea typeface="+mn-ea"/>
                <a:cs typeface="+mn-cs"/>
              </a:defRPr>
            </a:lvl1pPr>
            <a:lvl2pPr marL="180975" indent="-179388"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2pPr>
            <a:lvl3pPr marL="541338"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3pPr>
            <a:lvl4pPr marL="895350" indent="-17462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4pPr>
            <a:lvl5pPr marL="1257300" indent="-180975" algn="l" rtl="0" eaLnBrk="0" fontAlgn="base" hangingPunct="0">
              <a:lnSpc>
                <a:spcPct val="110000"/>
              </a:lnSpc>
              <a:spcBef>
                <a:spcPts val="800"/>
              </a:spcBef>
              <a:spcAft>
                <a:spcPct val="0"/>
              </a:spcAft>
              <a:buFont typeface="Arial" panose="020B0604020202020204" pitchFamily="34" charset="0"/>
              <a:buChar char="•"/>
              <a:defRPr sz="14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0000"/>
              </a:lnSpc>
              <a:spcBef>
                <a:spcPts val="600"/>
              </a:spcBef>
              <a:spcAft>
                <a:spcPts val="600"/>
              </a:spcAft>
              <a:buFont typeface="+mj-lt"/>
              <a:buAutoNum type="alphaLcPeriod" startAt="4"/>
              <a:defRPr/>
            </a:pPr>
            <a:r>
              <a:rPr lang="de-DE" altLang="de-DE" sz="1600" b="1" dirty="0">
                <a:solidFill>
                  <a:srgbClr val="00B0F0"/>
                </a:solidFill>
                <a:latin typeface="Century Gothic" pitchFamily="34" charset="0"/>
              </a:rPr>
              <a:t>Verlustfreie Bewertung</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Insbesondere bei unfertigen Erzeugnissen, fertigen Erzeugnissen und Waren</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Ausgehend vom voraussichtlichen Verkaufserlös werden alle noch </a:t>
            </a:r>
            <a:r>
              <a:rPr lang="de-DE" altLang="de-DE" sz="1600">
                <a:latin typeface="Century Gothic" pitchFamily="34" charset="0"/>
              </a:rPr>
              <a:t>anfallenden anteiligen</a:t>
            </a:r>
            <a:br>
              <a:rPr lang="de-DE" altLang="de-DE" sz="1600">
                <a:latin typeface="Century Gothic" pitchFamily="34" charset="0"/>
              </a:rPr>
            </a:br>
            <a:r>
              <a:rPr lang="de-DE" altLang="de-DE" sz="1600">
                <a:latin typeface="Century Gothic" pitchFamily="34" charset="0"/>
              </a:rPr>
              <a:t>Kosten </a:t>
            </a:r>
            <a:r>
              <a:rPr lang="de-DE" altLang="de-DE" sz="1600" dirty="0">
                <a:latin typeface="Century Gothic" pitchFamily="34" charset="0"/>
              </a:rPr>
              <a:t>abgezogen:</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Erlösschmälerungen (Skonti, Mengenrabatte, ...)</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Verpackungs- und Frachtkosten</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Sonstige Vertriebskosten (Provisionen, Lizenzgebühren, Garantierisiken, ...)</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noch anfallende Verwaltungskosten (Lagerhaltung, Abrechnungskosten, …)</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Kapitalmarktkosten (für Lagerung bis Verkauf)</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noch anfallende Herstellungskosten (bei unfertigen Erzeugnissen)</a:t>
            </a:r>
          </a:p>
          <a:p>
            <a:pPr marL="542925" indent="-285750">
              <a:lnSpc>
                <a:spcPct val="100000"/>
              </a:lnSpc>
              <a:spcBef>
                <a:spcPts val="600"/>
              </a:spcBef>
              <a:spcAft>
                <a:spcPts val="600"/>
              </a:spcAft>
              <a:buFont typeface="Symbol" panose="05050102010706020507" pitchFamily="18" charset="2"/>
              <a:buChar char="-"/>
              <a:defRPr/>
            </a:pPr>
            <a:r>
              <a:rPr lang="de-DE" altLang="de-DE" sz="1600" dirty="0">
                <a:latin typeface="Century Gothic" pitchFamily="34" charset="0"/>
              </a:rPr>
              <a:t>jedoch kein Gewinnzuschlag (&lt;-&gt; Steuerrechtlich)</a:t>
            </a:r>
          </a:p>
          <a:p>
            <a:pPr marL="271463">
              <a:lnSpc>
                <a:spcPct val="100000"/>
              </a:lnSpc>
              <a:spcBef>
                <a:spcPts val="600"/>
              </a:spcBef>
              <a:spcAft>
                <a:spcPts val="600"/>
              </a:spcAft>
              <a:defRPr/>
            </a:pPr>
            <a:r>
              <a:rPr lang="de-DE" altLang="de-DE" sz="1600" dirty="0">
                <a:latin typeface="Century Gothic" pitchFamily="34" charset="0"/>
              </a:rPr>
              <a:t>= verlustfreier Wert</a:t>
            </a:r>
          </a:p>
          <a:p>
            <a:pPr marL="285750" indent="-28575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Liegt der Buchwert des Erzeugnisses oberhalb dieses Wertes, ist </a:t>
            </a:r>
            <a:r>
              <a:rPr lang="de-DE" altLang="de-DE" sz="1600">
                <a:latin typeface="Century Gothic" pitchFamily="34" charset="0"/>
              </a:rPr>
              <a:t>eine entsprechende</a:t>
            </a:r>
            <a:br>
              <a:rPr lang="de-DE" altLang="de-DE" sz="1600">
                <a:latin typeface="Century Gothic" pitchFamily="34" charset="0"/>
              </a:rPr>
            </a:br>
            <a:r>
              <a:rPr lang="de-DE" altLang="de-DE" sz="1600">
                <a:latin typeface="Century Gothic" pitchFamily="34" charset="0"/>
              </a:rPr>
              <a:t>Abschreibung </a:t>
            </a:r>
            <a:r>
              <a:rPr lang="de-DE" altLang="de-DE" sz="1600" dirty="0">
                <a:latin typeface="Century Gothic" pitchFamily="34" charset="0"/>
              </a:rPr>
              <a:t>vorzunehmen (darüber hinausgehende Verluste ggf. Drohverlustrückstellung)</a:t>
            </a:r>
          </a:p>
        </p:txBody>
      </p:sp>
    </p:spTree>
    <p:extLst>
      <p:ext uri="{BB962C8B-B14F-4D97-AF65-F5344CB8AC3E}">
        <p14:creationId xmlns:p14="http://schemas.microsoft.com/office/powerpoint/2010/main" val="307841192"/>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605B4AE8-568A-47F9-B30E-478833904D72}"/>
              </a:ext>
            </a:extLst>
          </p:cNvPr>
          <p:cNvSpPr>
            <a:spLocks noGrp="1"/>
          </p:cNvSpPr>
          <p:nvPr>
            <p:ph type="body" idx="4294967295"/>
          </p:nvPr>
        </p:nvSpPr>
        <p:spPr>
          <a:xfrm>
            <a:off x="983432" y="199702"/>
            <a:ext cx="10791825" cy="3589338"/>
          </a:xfrm>
          <a:prstGeom prst="rect">
            <a:avLst/>
          </a:prstGeom>
        </p:spPr>
        <p:txBody>
          <a:bodyPr/>
          <a:lstStyle/>
          <a:p>
            <a:pPr>
              <a:lnSpc>
                <a:spcPct val="100000"/>
              </a:lnSpc>
              <a:spcBef>
                <a:spcPts val="600"/>
              </a:spcBef>
              <a:spcAft>
                <a:spcPts val="600"/>
              </a:spcAft>
              <a:defRPr/>
            </a:pPr>
            <a:endParaRPr lang="de-DE" altLang="de-DE" sz="1600" dirty="0">
              <a:latin typeface="Century Gothic" pitchFamily="34" charset="0"/>
            </a:endParaRPr>
          </a:p>
          <a:p>
            <a:pPr>
              <a:lnSpc>
                <a:spcPct val="100000"/>
              </a:lnSpc>
              <a:spcBef>
                <a:spcPts val="600"/>
              </a:spcBef>
              <a:spcAft>
                <a:spcPts val="600"/>
              </a:spcAft>
              <a:defRPr/>
            </a:pPr>
            <a:endParaRPr lang="de-DE" altLang="de-DE" sz="1600" dirty="0">
              <a:latin typeface="Century Gothic" pitchFamily="34" charset="0"/>
            </a:endParaRPr>
          </a:p>
          <a:p>
            <a:pPr marL="266700" indent="-266700">
              <a:lnSpc>
                <a:spcPct val="100000"/>
              </a:lnSpc>
              <a:spcBef>
                <a:spcPts val="600"/>
              </a:spcBef>
              <a:spcAft>
                <a:spcPts val="600"/>
              </a:spcAft>
              <a:buFont typeface="Arial" panose="020B0604020202020204" pitchFamily="34" charset="0"/>
              <a:buChar char="•"/>
              <a:defRPr/>
            </a:pPr>
            <a:endParaRPr lang="de-DE" altLang="de-DE" sz="1600" dirty="0">
              <a:latin typeface="Century Gothic"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Beachte ferner: Zusammenhang mit der Gewinn- und Verlustrechnung</a:t>
            </a:r>
          </a:p>
          <a:p>
            <a:pPr marL="266700" indent="-266700">
              <a:lnSpc>
                <a:spcPct val="100000"/>
              </a:lnSpc>
              <a:spcBef>
                <a:spcPts val="600"/>
              </a:spcBef>
              <a:spcAft>
                <a:spcPts val="600"/>
              </a:spcAft>
              <a:buFont typeface="Arial" panose="020B0604020202020204" pitchFamily="34" charset="0"/>
              <a:buChar char="•"/>
              <a:defRPr/>
            </a:pPr>
            <a:endParaRPr lang="de-DE" altLang="de-DE" sz="1600" dirty="0">
              <a:latin typeface="Century Gothic" pitchFamily="34" charset="0"/>
            </a:endParaRPr>
          </a:p>
          <a:p>
            <a:pPr marL="266700" indent="-266700">
              <a:lnSpc>
                <a:spcPct val="100000"/>
              </a:lnSpc>
              <a:spcBef>
                <a:spcPts val="600"/>
              </a:spcBef>
              <a:spcAft>
                <a:spcPts val="600"/>
              </a:spcAft>
              <a:buFont typeface="Arial" panose="020B0604020202020204" pitchFamily="34" charset="0"/>
              <a:buChar char="•"/>
              <a:defRPr/>
            </a:pPr>
            <a:endParaRPr lang="de-DE" altLang="de-DE" sz="1600" dirty="0">
              <a:latin typeface="Century Gothic" pitchFamily="34" charset="0"/>
            </a:endParaRPr>
          </a:p>
          <a:p>
            <a:pPr marL="266700" indent="-266700">
              <a:lnSpc>
                <a:spcPct val="100000"/>
              </a:lnSpc>
              <a:spcBef>
                <a:spcPts val="600"/>
              </a:spcBef>
              <a:spcAft>
                <a:spcPts val="600"/>
              </a:spcAft>
              <a:buFont typeface="Arial" panose="020B0604020202020204" pitchFamily="34" charset="0"/>
              <a:buChar char="•"/>
              <a:defRPr/>
            </a:pPr>
            <a:r>
              <a:rPr lang="de-DE" altLang="de-DE" sz="1600" dirty="0">
                <a:latin typeface="Century Gothic" pitchFamily="34" charset="0"/>
              </a:rPr>
              <a:t>Erläuterungen und Ausweis (§ 284, §285 HGB)</a:t>
            </a:r>
          </a:p>
        </p:txBody>
      </p:sp>
      <p:sp>
        <p:nvSpPr>
          <p:cNvPr id="15" name="Textfeld 1">
            <a:extLst>
              <a:ext uri="{FF2B5EF4-FFF2-40B4-BE49-F238E27FC236}">
                <a16:creationId xmlns:a16="http://schemas.microsoft.com/office/drawing/2014/main" id="{2D8F1DDF-503C-4941-B150-2922DA57B9AB}"/>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12" name="Rechteck 1">
            <a:extLst>
              <a:ext uri="{FF2B5EF4-FFF2-40B4-BE49-F238E27FC236}">
                <a16:creationId xmlns:a16="http://schemas.microsoft.com/office/drawing/2014/main" id="{30C327F6-5B75-46E8-B4C0-7495394E98DA}"/>
              </a:ext>
            </a:extLst>
          </p:cNvPr>
          <p:cNvSpPr>
            <a:spLocks noChangeArrowheads="1"/>
          </p:cNvSpPr>
          <p:nvPr/>
        </p:nvSpPr>
        <p:spPr bwMode="auto">
          <a:xfrm>
            <a:off x="965382" y="1035592"/>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3.7.3 Auswirkungen auf die Gewinn- und Verlustrechnung</a:t>
            </a:r>
          </a:p>
        </p:txBody>
      </p:sp>
      <p:sp>
        <p:nvSpPr>
          <p:cNvPr id="14" name="Rechteck 1">
            <a:extLst>
              <a:ext uri="{FF2B5EF4-FFF2-40B4-BE49-F238E27FC236}">
                <a16:creationId xmlns:a16="http://schemas.microsoft.com/office/drawing/2014/main" id="{0347DFDF-B202-4B8F-855F-755478978851}"/>
              </a:ext>
            </a:extLst>
          </p:cNvPr>
          <p:cNvSpPr>
            <a:spLocks noChangeArrowheads="1"/>
          </p:cNvSpPr>
          <p:nvPr/>
        </p:nvSpPr>
        <p:spPr bwMode="auto">
          <a:xfrm>
            <a:off x="963447" y="2231673"/>
            <a:ext cx="1030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34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Ls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3.7.4 Auswirkungen auf den Anhang</a:t>
            </a:r>
          </a:p>
        </p:txBody>
      </p:sp>
    </p:spTree>
    <p:extLst>
      <p:ext uri="{BB962C8B-B14F-4D97-AF65-F5344CB8AC3E}">
        <p14:creationId xmlns:p14="http://schemas.microsoft.com/office/powerpoint/2010/main" val="3315048250"/>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
            <a:extLst>
              <a:ext uri="{FF2B5EF4-FFF2-40B4-BE49-F238E27FC236}">
                <a16:creationId xmlns:a16="http://schemas.microsoft.com/office/drawing/2014/main" id="{EDB9EAF2-97D5-4553-9131-4F090264506F}"/>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marL="2530475" marR="0" lvl="0" indent="-5146675" algn="l" defTabSz="914400" rtl="0" eaLnBrk="1" fontAlgn="base" latinLnBrk="0" hangingPunct="1">
              <a:lnSpc>
                <a:spcPct val="100000"/>
              </a:lnSpc>
              <a:spcBef>
                <a:spcPct val="0"/>
              </a:spcBef>
              <a:spcAft>
                <a:spcPct val="0"/>
              </a:spcAft>
              <a:buClrTx/>
              <a:buSzTx/>
              <a:buFontTx/>
              <a:buNone/>
              <a:tabLst>
                <a:tab pos="2541588" algn="l"/>
              </a:tabLst>
              <a:defRPr/>
            </a:pPr>
            <a:r>
              <a:rPr kumimoji="0" lang="de-DE" altLang="de-DE"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Themenbereich 3: Prüfung der Vorräte</a:t>
            </a:r>
          </a:p>
        </p:txBody>
      </p:sp>
      <p:sp>
        <p:nvSpPr>
          <p:cNvPr id="7" name="Rectangle 2">
            <a:extLst>
              <a:ext uri="{FF2B5EF4-FFF2-40B4-BE49-F238E27FC236}">
                <a16:creationId xmlns:a16="http://schemas.microsoft.com/office/drawing/2014/main" id="{958F5FE1-B873-44CC-9C57-05D1DC7B550C}"/>
              </a:ext>
            </a:extLst>
          </p:cNvPr>
          <p:cNvSpPr txBox="1">
            <a:spLocks/>
          </p:cNvSpPr>
          <p:nvPr/>
        </p:nvSpPr>
        <p:spPr bwMode="auto">
          <a:xfrm>
            <a:off x="1056584" y="-117680"/>
            <a:ext cx="93276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3.8	</a:t>
            </a:r>
            <a:r>
              <a:rPr lang="de-DE" sz="2800" b="1" dirty="0">
                <a:latin typeface="Century Gothic" panose="020B0502020202020204" pitchFamily="34" charset="0"/>
              </a:rPr>
              <a:t>Praxisfälle</a:t>
            </a:r>
          </a:p>
        </p:txBody>
      </p:sp>
      <p:sp>
        <p:nvSpPr>
          <p:cNvPr id="6" name="Textfeld 5">
            <a:extLst>
              <a:ext uri="{FF2B5EF4-FFF2-40B4-BE49-F238E27FC236}">
                <a16:creationId xmlns:a16="http://schemas.microsoft.com/office/drawing/2014/main" id="{89D68107-1AD0-4C1D-B273-A869741C25EF}"/>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4122391307"/>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8668B3A6-A4F9-409C-AF90-B429B79DC5C7}"/>
              </a:ext>
            </a:extLst>
          </p:cNvPr>
          <p:cNvSpPr>
            <a:spLocks noGrp="1"/>
          </p:cNvSpPr>
          <p:nvPr>
            <p:ph type="body" idx="4294967295"/>
          </p:nvPr>
        </p:nvSpPr>
        <p:spPr>
          <a:xfrm>
            <a:off x="957554" y="1412875"/>
            <a:ext cx="10801350" cy="4968875"/>
          </a:xfrm>
          <a:prstGeom prst="rect">
            <a:avLst/>
          </a:prstGeom>
        </p:spPr>
        <p:txBody>
          <a:bodyPr/>
          <a:lstStyle/>
          <a:p>
            <a:pPr marL="342900" indent="-342900">
              <a:lnSpc>
                <a:spcPct val="100000"/>
              </a:lnSpc>
              <a:spcBef>
                <a:spcPct val="0"/>
              </a:spcBef>
              <a:spcAft>
                <a:spcPts val="1200"/>
              </a:spcAft>
              <a:tabLst>
                <a:tab pos="2152650" algn="l"/>
              </a:tabLst>
            </a:pPr>
            <a:r>
              <a:rPr lang="de-DE" altLang="de-DE" sz="1600" b="1" dirty="0">
                <a:solidFill>
                  <a:srgbClr val="00B0F0"/>
                </a:solidFill>
                <a:latin typeface="Century Gothic" panose="020B0502020202020204" pitchFamily="34" charset="0"/>
              </a:rPr>
              <a:t>Praxishilfen zu diesem Themenbereich</a:t>
            </a:r>
          </a:p>
          <a:p>
            <a:pPr marL="342900" indent="-342900">
              <a:lnSpc>
                <a:spcPct val="100000"/>
              </a:lnSpc>
              <a:spcBef>
                <a:spcPts val="600"/>
              </a:spcBef>
              <a:spcAft>
                <a:spcPts val="600"/>
              </a:spcAft>
              <a:buFont typeface="Arial" panose="020B0604020202020204" pitchFamily="34" charset="0"/>
              <a:buChar char="•"/>
              <a:tabLst>
                <a:tab pos="1884363" algn="l"/>
              </a:tabLst>
            </a:pPr>
            <a:r>
              <a:rPr lang="de-DE" altLang="de-DE" sz="1600" b="1" dirty="0">
                <a:latin typeface="Century Gothic" panose="020B0502020202020204" pitchFamily="34" charset="0"/>
              </a:rPr>
              <a:t>Praxishilfe 3/1:	</a:t>
            </a:r>
            <a:r>
              <a:rPr lang="de-DE" altLang="de-DE" sz="1600" dirty="0">
                <a:latin typeface="Century Gothic" panose="020B0502020202020204" pitchFamily="34" charset="0"/>
              </a:rPr>
              <a:t>„Praxisfall 1: Vorräte: Buchung Bestandsveränderung“</a:t>
            </a:r>
          </a:p>
          <a:p>
            <a:pPr marL="342900" indent="-342900">
              <a:lnSpc>
                <a:spcPct val="100000"/>
              </a:lnSpc>
              <a:spcBef>
                <a:spcPts val="600"/>
              </a:spcBef>
              <a:spcAft>
                <a:spcPts val="600"/>
              </a:spcAft>
              <a:buFont typeface="Arial" panose="020B0604020202020204" pitchFamily="34" charset="0"/>
              <a:buChar char="•"/>
              <a:tabLst>
                <a:tab pos="1884363" algn="l"/>
              </a:tabLst>
            </a:pPr>
            <a:r>
              <a:rPr lang="de-DE" altLang="de-DE" sz="1600" b="1" dirty="0">
                <a:latin typeface="Century Gothic" panose="020B0502020202020204" pitchFamily="34" charset="0"/>
              </a:rPr>
              <a:t>Praxishilfe 3/2:	</a:t>
            </a:r>
            <a:r>
              <a:rPr lang="de-DE" altLang="de-DE" sz="1600" dirty="0">
                <a:latin typeface="Century Gothic" panose="020B0502020202020204" pitchFamily="34" charset="0"/>
              </a:rPr>
              <a:t>„Praxisfall 2: Mandant-Prüfer-Dialog zum Prüffeld Vorräte: ,Möbel-Fall‘“</a:t>
            </a:r>
          </a:p>
          <a:p>
            <a:pPr marL="342900" indent="-342900">
              <a:lnSpc>
                <a:spcPct val="100000"/>
              </a:lnSpc>
              <a:spcBef>
                <a:spcPts val="600"/>
              </a:spcBef>
              <a:spcAft>
                <a:spcPts val="600"/>
              </a:spcAft>
              <a:buFont typeface="Arial" panose="020B0604020202020204" pitchFamily="34" charset="0"/>
              <a:buChar char="•"/>
              <a:tabLst>
                <a:tab pos="1884363" algn="l"/>
              </a:tabLst>
            </a:pPr>
            <a:r>
              <a:rPr lang="de-DE" altLang="de-DE" sz="1600" b="1" dirty="0">
                <a:latin typeface="Century Gothic" panose="020B0502020202020204" pitchFamily="34" charset="0"/>
              </a:rPr>
              <a:t>Praxishilfe 3/3:	</a:t>
            </a:r>
            <a:r>
              <a:rPr lang="de-DE" altLang="de-DE" sz="1600" dirty="0">
                <a:latin typeface="Century Gothic" panose="020B0502020202020204" pitchFamily="34" charset="0"/>
              </a:rPr>
              <a:t>„Lösungshinweise zu Praxisfall 1: Vorräte: Buchung Bestandsveränderung“</a:t>
            </a:r>
          </a:p>
          <a:p>
            <a:pPr marL="342900" indent="-342900">
              <a:lnSpc>
                <a:spcPct val="100000"/>
              </a:lnSpc>
              <a:spcBef>
                <a:spcPts val="600"/>
              </a:spcBef>
              <a:spcAft>
                <a:spcPts val="600"/>
              </a:spcAft>
              <a:buFont typeface="Arial" panose="020B0604020202020204" pitchFamily="34" charset="0"/>
              <a:buChar char="•"/>
              <a:tabLst>
                <a:tab pos="1884363" algn="l"/>
              </a:tabLst>
            </a:pPr>
            <a:r>
              <a:rPr lang="de-DE" altLang="de-DE" sz="1600" b="1" dirty="0">
                <a:latin typeface="Century Gothic" panose="020B0502020202020204" pitchFamily="34" charset="0"/>
              </a:rPr>
              <a:t>Praxishilfe 3/4:	</a:t>
            </a:r>
            <a:r>
              <a:rPr lang="de-DE" altLang="de-DE" sz="1600" dirty="0">
                <a:latin typeface="Century Gothic" panose="020B0502020202020204" pitchFamily="34" charset="0"/>
              </a:rPr>
              <a:t>„Lösungshinweise zu Praxisfall 2: Mandant-Prüfer-Dialog zum Prüffeld Vorräte: 		‚Möbel-Fall‘“</a:t>
            </a:r>
          </a:p>
          <a:p>
            <a:pPr marL="342900" indent="-342900">
              <a:lnSpc>
                <a:spcPct val="100000"/>
              </a:lnSpc>
              <a:spcBef>
                <a:spcPts val="600"/>
              </a:spcBef>
              <a:spcAft>
                <a:spcPts val="600"/>
              </a:spcAft>
              <a:buFont typeface="Arial" panose="020B0604020202020204" pitchFamily="34" charset="0"/>
              <a:buChar char="•"/>
              <a:tabLst>
                <a:tab pos="2152650" algn="l"/>
              </a:tabLst>
            </a:pPr>
            <a:endParaRPr lang="de-DE" altLang="de-DE" sz="1200" dirty="0">
              <a:latin typeface="Century Gothic" panose="020B0502020202020204" pitchFamily="34" charset="0"/>
            </a:endParaRPr>
          </a:p>
          <a:p>
            <a:pPr marL="342900" indent="-342900">
              <a:lnSpc>
                <a:spcPct val="100000"/>
              </a:lnSpc>
              <a:spcBef>
                <a:spcPts val="600"/>
              </a:spcBef>
              <a:spcAft>
                <a:spcPts val="600"/>
              </a:spcAft>
              <a:tabLst>
                <a:tab pos="2152650" algn="l"/>
              </a:tabLst>
            </a:pPr>
            <a:r>
              <a:rPr lang="de-DE" altLang="de-DE" sz="1600" b="1" dirty="0">
                <a:solidFill>
                  <a:srgbClr val="00B0F0"/>
                </a:solidFill>
                <a:latin typeface="Century Gothic" panose="020B0502020202020204" pitchFamily="34" charset="0"/>
              </a:rPr>
              <a:t>Fachliche Beiträge zu diesem Themenbereich</a:t>
            </a:r>
          </a:p>
          <a:p>
            <a:pPr marL="342900" indent="-342900" defTabSz="604838">
              <a:lnSpc>
                <a:spcPct val="100000"/>
              </a:lnSpc>
              <a:spcBef>
                <a:spcPts val="600"/>
              </a:spcBef>
              <a:spcAft>
                <a:spcPts val="600"/>
              </a:spcAft>
              <a:buFont typeface="Arial" panose="020B0604020202020204" pitchFamily="34" charset="0"/>
              <a:buChar char="•"/>
              <a:tabLst>
                <a:tab pos="2509838" algn="l"/>
              </a:tabLst>
            </a:pPr>
            <a:r>
              <a:rPr lang="de-DE" altLang="de-DE" sz="1600" b="1" dirty="0">
                <a:latin typeface="Century Gothic" panose="020B0502020202020204" pitchFamily="34" charset="0"/>
              </a:rPr>
              <a:t>Fachlicher Beitrag 3:	</a:t>
            </a:r>
            <a:r>
              <a:rPr lang="de-DE" altLang="de-DE" sz="1600" dirty="0">
                <a:latin typeface="Century Gothic" panose="020B0502020202020204" pitchFamily="34" charset="0"/>
              </a:rPr>
              <a:t>„Die Durchführung und Prüfung der Inventur im Rahmen einer</a:t>
            </a:r>
            <a:br>
              <a:rPr lang="de-DE" altLang="de-DE" sz="1600" dirty="0">
                <a:latin typeface="Century Gothic" panose="020B0502020202020204" pitchFamily="34" charset="0"/>
              </a:rPr>
            </a:br>
            <a:r>
              <a:rPr lang="de-DE" altLang="de-DE" sz="1600" dirty="0">
                <a:latin typeface="Century Gothic" panose="020B0502020202020204" pitchFamily="34" charset="0"/>
              </a:rPr>
              <a:t>	Abschlussprüfung“ </a:t>
            </a:r>
          </a:p>
        </p:txBody>
      </p:sp>
      <p:sp>
        <p:nvSpPr>
          <p:cNvPr id="208902" name="Textfeld 1">
            <a:extLst>
              <a:ext uri="{FF2B5EF4-FFF2-40B4-BE49-F238E27FC236}">
                <a16:creationId xmlns:a16="http://schemas.microsoft.com/office/drawing/2014/main" id="{C2E8A48F-1531-44E1-AA37-BB093A2BB728}"/>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
        <p:nvSpPr>
          <p:cNvPr id="8" name="Rectangle 2">
            <a:extLst>
              <a:ext uri="{FF2B5EF4-FFF2-40B4-BE49-F238E27FC236}">
                <a16:creationId xmlns:a16="http://schemas.microsoft.com/office/drawing/2014/main" id="{AB2D497E-CA5C-4DDB-9FF7-AB9498A85598}"/>
              </a:ext>
            </a:extLst>
          </p:cNvPr>
          <p:cNvSpPr txBox="1">
            <a:spLocks/>
          </p:cNvSpPr>
          <p:nvPr/>
        </p:nvSpPr>
        <p:spPr bwMode="auto">
          <a:xfrm>
            <a:off x="1055440" y="1015579"/>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buFontTx/>
              <a:buNone/>
            </a:pPr>
            <a:r>
              <a:rPr lang="de-DE" altLang="de-DE" sz="1800" b="1" dirty="0">
                <a:solidFill>
                  <a:srgbClr val="000000"/>
                </a:solidFill>
                <a:latin typeface="Century Gothic" panose="020B0502020202020204" pitchFamily="34" charset="0"/>
              </a:rPr>
              <a:t>Anlagen zum Themenbereich</a:t>
            </a:r>
          </a:p>
        </p:txBody>
      </p:sp>
    </p:spTree>
    <p:extLst>
      <p:ext uri="{BB962C8B-B14F-4D97-AF65-F5344CB8AC3E}">
        <p14:creationId xmlns:p14="http://schemas.microsoft.com/office/powerpoint/2010/main" val="27012443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6F425CD-D9BB-4DD1-BA51-47B7F6CF5C7B}"/>
              </a:ext>
            </a:extLst>
          </p:cNvPr>
          <p:cNvSpPr txBox="1">
            <a:spLocks noChangeArrowheads="1"/>
          </p:cNvSpPr>
          <p:nvPr/>
        </p:nvSpPr>
        <p:spPr bwMode="auto">
          <a:xfrm>
            <a:off x="983432" y="765175"/>
            <a:ext cx="1080135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eaLnBrk="0" fontAlgn="base" hangingPunct="0">
              <a:spcBef>
                <a:spcPct val="0"/>
              </a:spcBef>
              <a:spcAft>
                <a:spcPct val="0"/>
              </a:spcAft>
              <a:defRPr>
                <a:solidFill>
                  <a:schemeClr val="tx1"/>
                </a:solidFill>
                <a:latin typeface="Verdana" pitchFamily="34" charset="0"/>
              </a:defRPr>
            </a:lvl6pPr>
            <a:lvl7pPr marL="914400" algn="l" rtl="0" eaLnBrk="0" fontAlgn="base" hangingPunct="0">
              <a:spcBef>
                <a:spcPct val="0"/>
              </a:spcBef>
              <a:spcAft>
                <a:spcPct val="0"/>
              </a:spcAft>
              <a:defRPr>
                <a:solidFill>
                  <a:schemeClr val="tx1"/>
                </a:solidFill>
                <a:latin typeface="Verdana" pitchFamily="34" charset="0"/>
              </a:defRPr>
            </a:lvl7pPr>
            <a:lvl8pPr marL="1371600" algn="l" rtl="0" eaLnBrk="0" fontAlgn="base" hangingPunct="0">
              <a:spcBef>
                <a:spcPct val="0"/>
              </a:spcBef>
              <a:spcAft>
                <a:spcPct val="0"/>
              </a:spcAft>
              <a:defRPr>
                <a:solidFill>
                  <a:schemeClr val="tx1"/>
                </a:solidFill>
                <a:latin typeface="Verdana" pitchFamily="34" charset="0"/>
              </a:defRPr>
            </a:lvl8pPr>
            <a:lvl9pPr marL="1828800" algn="l" rtl="0" eaLnBrk="0" fontAlgn="base" hangingPunct="0">
              <a:spcBef>
                <a:spcPct val="0"/>
              </a:spcBef>
              <a:spcAft>
                <a:spcPct val="0"/>
              </a:spcAft>
              <a:defRPr>
                <a:solidFill>
                  <a:schemeClr val="tx1"/>
                </a:solidFill>
                <a:latin typeface="Verdana" pitchFamily="34" charset="0"/>
              </a:defRPr>
            </a:lvl9pPr>
          </a:lstStyle>
          <a:p>
            <a:pPr marL="44100" eaLnBrk="1" hangingPunct="1">
              <a:spcBef>
                <a:spcPct val="50000"/>
              </a:spcBef>
              <a:defRPr/>
            </a:pPr>
            <a:r>
              <a:rPr lang="de-DE" altLang="de-DE" sz="1800" b="1" kern="0" dirty="0">
                <a:solidFill>
                  <a:srgbClr val="00B0F0"/>
                </a:solidFill>
                <a:latin typeface="Century Gothic" panose="020B0502020202020204" pitchFamily="34" charset="0"/>
              </a:rPr>
              <a:t>Raum für Notizen</a:t>
            </a:r>
          </a:p>
        </p:txBody>
      </p:sp>
      <p:sp>
        <p:nvSpPr>
          <p:cNvPr id="208901" name="Rechteck 1">
            <a:extLst>
              <a:ext uri="{FF2B5EF4-FFF2-40B4-BE49-F238E27FC236}">
                <a16:creationId xmlns:a16="http://schemas.microsoft.com/office/drawing/2014/main" id="{968FC1B1-7BAA-47C8-A4F1-A96F72D7A614}"/>
              </a:ext>
            </a:extLst>
          </p:cNvPr>
          <p:cNvSpPr>
            <a:spLocks noChangeArrowheads="1"/>
          </p:cNvSpPr>
          <p:nvPr/>
        </p:nvSpPr>
        <p:spPr bwMode="auto">
          <a:xfrm>
            <a:off x="1055689" y="1089025"/>
            <a:ext cx="9072760" cy="500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Verdana" panose="020B0604030504040204" pitchFamily="34" charset="0"/>
                <a:cs typeface="Arial" panose="020B0604020202020204" pitchFamily="34" charset="0"/>
              </a:defRPr>
            </a:lvl1pPr>
            <a:lvl2pPr marL="742950" indent="-285750">
              <a:defRPr sz="1600" b="1">
                <a:solidFill>
                  <a:schemeClr val="tx1"/>
                </a:solidFill>
                <a:latin typeface="Verdana" panose="020B0604030504040204" pitchFamily="34" charset="0"/>
                <a:cs typeface="Arial" panose="020B0604020202020204" pitchFamily="34" charset="0"/>
              </a:defRPr>
            </a:lvl2pPr>
            <a:lvl3pPr marL="1143000" indent="-228600">
              <a:defRPr sz="1600" b="1">
                <a:solidFill>
                  <a:schemeClr val="tx1"/>
                </a:solidFill>
                <a:latin typeface="Verdana" panose="020B0604030504040204" pitchFamily="34" charset="0"/>
                <a:cs typeface="Arial" panose="020B0604020202020204" pitchFamily="34" charset="0"/>
              </a:defRPr>
            </a:lvl3pPr>
            <a:lvl4pPr marL="1600200" indent="-228600">
              <a:defRPr sz="1600" b="1">
                <a:solidFill>
                  <a:schemeClr val="tx1"/>
                </a:solidFill>
                <a:latin typeface="Verdana" panose="020B0604030504040204" pitchFamily="34" charset="0"/>
                <a:cs typeface="Arial" panose="020B0604020202020204" pitchFamily="34" charset="0"/>
              </a:defRPr>
            </a:lvl4pPr>
            <a:lvl5pPr marL="2057400" indent="-228600">
              <a:defRPr sz="16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Verdana" panose="020B0604030504040204" pitchFamily="34" charset="0"/>
                <a:cs typeface="Arial" panose="020B0604020202020204" pitchFamily="34" charset="0"/>
              </a:defRPr>
            </a:lvl9pPr>
          </a:lstStyle>
          <a:p>
            <a:pPr algn="ctr" eaLnBrk="1" hangingPunct="1"/>
            <a:endParaRPr lang="de-DE" altLang="de-DE" sz="1800">
              <a:solidFill>
                <a:srgbClr val="000000"/>
              </a:solidFill>
              <a:latin typeface="Arial" panose="020B0604020202020204" pitchFamily="34" charset="0"/>
            </a:endParaRPr>
          </a:p>
        </p:txBody>
      </p:sp>
      <p:sp>
        <p:nvSpPr>
          <p:cNvPr id="6" name="Textfeld 1">
            <a:extLst>
              <a:ext uri="{FF2B5EF4-FFF2-40B4-BE49-F238E27FC236}">
                <a16:creationId xmlns:a16="http://schemas.microsoft.com/office/drawing/2014/main" id="{C55F7988-4F88-4580-B59F-06910D35314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Tree>
    <p:extLst>
      <p:ext uri="{BB962C8B-B14F-4D97-AF65-F5344CB8AC3E}">
        <p14:creationId xmlns:p14="http://schemas.microsoft.com/office/powerpoint/2010/main" val="39559674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a:extLst>
              <a:ext uri="{FF2B5EF4-FFF2-40B4-BE49-F238E27FC236}">
                <a16:creationId xmlns:a16="http://schemas.microsoft.com/office/drawing/2014/main" id="{74A1F940-122F-425D-ADC9-0D9C6F70EB7E}"/>
              </a:ext>
            </a:extLst>
          </p:cNvPr>
          <p:cNvSpPr>
            <a:spLocks noGrp="1" noChangeArrowheads="1"/>
          </p:cNvSpPr>
          <p:nvPr>
            <p:ph type="body" idx="4294967295"/>
          </p:nvPr>
        </p:nvSpPr>
        <p:spPr>
          <a:xfrm>
            <a:off x="776739" y="1373188"/>
            <a:ext cx="10945812" cy="4895850"/>
          </a:xfrm>
          <a:prstGeom prst="rect">
            <a:avLst/>
          </a:prstGeom>
          <a:extLst>
            <a:ext uri="{909E8E84-426E-40DD-AFC4-6F175D3DCCD1}">
              <a14:hiddenFill xmlns:a14="http://schemas.microsoft.com/office/drawing/2010/main">
                <a:solidFill>
                  <a:srgbClr val="BFC7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p>
            <a:pPr marL="180975">
              <a:spcBef>
                <a:spcPts val="600"/>
              </a:spcBef>
              <a:spcAft>
                <a:spcPts val="600"/>
              </a:spcAft>
              <a:defRPr/>
            </a:pPr>
            <a:r>
              <a:rPr lang="de-DE" altLang="de-DE" sz="1600" dirty="0">
                <a:latin typeface="Century Gothic" pitchFamily="34" charset="0"/>
              </a:rPr>
              <a:t>Bei der Prüfung des </a:t>
            </a:r>
            <a:r>
              <a:rPr lang="de-DE" altLang="de-DE" sz="1600" b="1" dirty="0">
                <a:latin typeface="Century Gothic" pitchFamily="34" charset="0"/>
              </a:rPr>
              <a:t>Ausweises</a:t>
            </a:r>
            <a:r>
              <a:rPr lang="de-DE" altLang="de-DE" sz="1600" dirty="0">
                <a:latin typeface="Century Gothic" pitchFamily="34" charset="0"/>
              </a:rPr>
              <a:t>, ist darauf zu achten, ob </a:t>
            </a:r>
            <a:r>
              <a:rPr lang="de-DE" altLang="de-DE" sz="1600" b="1" dirty="0">
                <a:solidFill>
                  <a:srgbClr val="FF0000"/>
                </a:solidFill>
                <a:latin typeface="Century Gothic" pitchFamily="34" charset="0"/>
              </a:rPr>
              <a:t>§ 272 HGB </a:t>
            </a:r>
            <a:r>
              <a:rPr lang="de-DE" altLang="de-DE" sz="1600" dirty="0">
                <a:latin typeface="Century Gothic" pitchFamily="34" charset="0"/>
              </a:rPr>
              <a:t>bezüglich </a:t>
            </a:r>
            <a:r>
              <a:rPr lang="de-DE" altLang="de-DE" sz="1600" b="1">
                <a:solidFill>
                  <a:srgbClr val="00B0F0"/>
                </a:solidFill>
                <a:latin typeface="Century Gothic" pitchFamily="34" charset="0"/>
              </a:rPr>
              <a:t>ausstehender Einlagen</a:t>
            </a:r>
            <a:br>
              <a:rPr lang="de-DE" altLang="de-DE" sz="1600" b="1">
                <a:solidFill>
                  <a:srgbClr val="00B0F0"/>
                </a:solidFill>
                <a:latin typeface="Century Gothic" pitchFamily="34" charset="0"/>
              </a:rPr>
            </a:br>
            <a:r>
              <a:rPr lang="de-DE" altLang="de-DE" sz="1600">
                <a:latin typeface="Century Gothic" pitchFamily="34" charset="0"/>
              </a:rPr>
              <a:t>und </a:t>
            </a:r>
            <a:r>
              <a:rPr lang="de-DE" altLang="de-DE" sz="1600" b="1" dirty="0">
                <a:solidFill>
                  <a:srgbClr val="00B0F0"/>
                </a:solidFill>
                <a:latin typeface="Century Gothic" pitchFamily="34" charset="0"/>
              </a:rPr>
              <a:t>eigener Anteile </a:t>
            </a:r>
            <a:r>
              <a:rPr lang="de-DE" altLang="de-DE" sz="1600" dirty="0">
                <a:latin typeface="Century Gothic" pitchFamily="34" charset="0"/>
              </a:rPr>
              <a:t>beachtet wurde:</a:t>
            </a:r>
          </a:p>
          <a:p>
            <a:pPr marL="442913" indent="-261938">
              <a:spcBef>
                <a:spcPts val="600"/>
              </a:spcBef>
              <a:spcAft>
                <a:spcPts val="600"/>
              </a:spcAft>
              <a:buFont typeface="Wingdings" panose="05000000000000000000" pitchFamily="2" charset="2"/>
              <a:buChar char="Ø"/>
              <a:defRPr/>
            </a:pPr>
            <a:r>
              <a:rPr lang="de-DE" altLang="de-DE" sz="1600" b="1" dirty="0">
                <a:latin typeface="Century Gothic" pitchFamily="34" charset="0"/>
              </a:rPr>
              <a:t>Ausstehende Einlagen</a:t>
            </a:r>
          </a:p>
          <a:p>
            <a:pPr marL="715963" indent="-273050">
              <a:spcBef>
                <a:spcPts val="600"/>
              </a:spcBef>
              <a:spcAft>
                <a:spcPts val="0"/>
              </a:spcAft>
              <a:buFont typeface="Arial" panose="020B0604020202020204" pitchFamily="34" charset="0"/>
              <a:buChar char="•"/>
              <a:defRPr/>
            </a:pPr>
            <a:r>
              <a:rPr lang="de-DE" altLang="de-DE" sz="1600" dirty="0">
                <a:latin typeface="Century Gothic" pitchFamily="34" charset="0"/>
              </a:rPr>
              <a:t>Wurden ausstehende, </a:t>
            </a:r>
            <a:r>
              <a:rPr lang="de-DE" altLang="de-DE" sz="1600" b="1" dirty="0">
                <a:latin typeface="Century Gothic" pitchFamily="34" charset="0"/>
              </a:rPr>
              <a:t>noch nicht eingeforderte Einlagen </a:t>
            </a:r>
            <a:r>
              <a:rPr lang="de-DE" altLang="de-DE" sz="1600" dirty="0">
                <a:latin typeface="Century Gothic" pitchFamily="34" charset="0"/>
              </a:rPr>
              <a:t>offen vom </a:t>
            </a:r>
            <a:r>
              <a:rPr lang="de-DE" altLang="de-DE" sz="1600" b="1">
                <a:solidFill>
                  <a:srgbClr val="00B0F0"/>
                </a:solidFill>
                <a:latin typeface="Century Gothic" pitchFamily="34" charset="0"/>
              </a:rPr>
              <a:t>gezeichneten Kapital</a:t>
            </a:r>
            <a:br>
              <a:rPr lang="de-DE" altLang="de-DE" sz="1600" b="1">
                <a:solidFill>
                  <a:srgbClr val="00B0F0"/>
                </a:solidFill>
                <a:latin typeface="Century Gothic" pitchFamily="34" charset="0"/>
              </a:rPr>
            </a:br>
            <a:r>
              <a:rPr lang="de-DE" altLang="de-DE" sz="1600">
                <a:latin typeface="Century Gothic" pitchFamily="34" charset="0"/>
              </a:rPr>
              <a:t>abgesetzt</a:t>
            </a:r>
            <a:r>
              <a:rPr lang="de-DE" altLang="de-DE" sz="1600" dirty="0">
                <a:latin typeface="Century Gothic" pitchFamily="34" charset="0"/>
              </a:rPr>
              <a:t>?</a:t>
            </a:r>
          </a:p>
          <a:p>
            <a:pPr marL="715963" indent="-273050">
              <a:spcBef>
                <a:spcPts val="600"/>
              </a:spcBef>
              <a:spcAft>
                <a:spcPts val="0"/>
              </a:spcAft>
              <a:buFont typeface="Arial" panose="020B0604020202020204" pitchFamily="34" charset="0"/>
              <a:buChar char="•"/>
              <a:defRPr/>
            </a:pPr>
            <a:r>
              <a:rPr lang="de-DE" altLang="de-DE" sz="1600" dirty="0">
                <a:latin typeface="Century Gothic" pitchFamily="34" charset="0"/>
              </a:rPr>
              <a:t>Wurden ausstehende</a:t>
            </a:r>
            <a:r>
              <a:rPr lang="de-DE" altLang="de-DE" sz="1600" b="1" dirty="0">
                <a:latin typeface="Century Gothic" pitchFamily="34" charset="0"/>
              </a:rPr>
              <a:t>, eingeforderte Einlagen </a:t>
            </a:r>
            <a:r>
              <a:rPr lang="de-DE" altLang="de-DE" sz="1600" dirty="0">
                <a:latin typeface="Century Gothic" pitchFamily="34" charset="0"/>
              </a:rPr>
              <a:t>unter den </a:t>
            </a:r>
            <a:r>
              <a:rPr lang="de-DE" altLang="de-DE" sz="1600" b="1" dirty="0">
                <a:solidFill>
                  <a:srgbClr val="00B0F0"/>
                </a:solidFill>
                <a:latin typeface="Century Gothic" pitchFamily="34" charset="0"/>
              </a:rPr>
              <a:t>Forderungen</a:t>
            </a:r>
            <a:r>
              <a:rPr lang="de-DE" altLang="de-DE" sz="1600" dirty="0">
                <a:solidFill>
                  <a:srgbClr val="002060"/>
                </a:solidFill>
                <a:latin typeface="Century Gothic" pitchFamily="34" charset="0"/>
              </a:rPr>
              <a:t> </a:t>
            </a:r>
            <a:r>
              <a:rPr lang="de-DE" altLang="de-DE" sz="1600" dirty="0">
                <a:latin typeface="Century Gothic" pitchFamily="34" charset="0"/>
              </a:rPr>
              <a:t>gesondert ausgewiesen?</a:t>
            </a:r>
          </a:p>
          <a:p>
            <a:pPr marL="180975">
              <a:spcBef>
                <a:spcPts val="1200"/>
              </a:spcBef>
              <a:spcAft>
                <a:spcPts val="1200"/>
              </a:spcAft>
              <a:defRPr/>
            </a:pPr>
            <a:endParaRPr lang="de-DE" altLang="de-DE" sz="1600" dirty="0">
              <a:latin typeface="Century Gothic" pitchFamily="34" charset="0"/>
            </a:endParaRPr>
          </a:p>
          <a:p>
            <a:pPr marL="466725" indent="-285750">
              <a:spcBef>
                <a:spcPts val="1200"/>
              </a:spcBef>
              <a:spcAft>
                <a:spcPts val="0"/>
              </a:spcAft>
              <a:buFont typeface="Arial" panose="020B0604020202020204" pitchFamily="34" charset="0"/>
              <a:buChar char="•"/>
              <a:defRPr/>
            </a:pPr>
            <a:r>
              <a:rPr lang="de-DE" altLang="de-DE" sz="1600" dirty="0">
                <a:latin typeface="Century Gothic" pitchFamily="34" charset="0"/>
              </a:rPr>
              <a:t>Bei der Prüfung der </a:t>
            </a:r>
            <a:r>
              <a:rPr lang="de-DE" altLang="de-DE" sz="1600" b="1" dirty="0">
                <a:latin typeface="Century Gothic" pitchFamily="34" charset="0"/>
              </a:rPr>
              <a:t>Bewertung</a:t>
            </a:r>
            <a:r>
              <a:rPr lang="de-DE" altLang="de-DE" sz="1600" dirty="0">
                <a:latin typeface="Century Gothic" pitchFamily="34" charset="0"/>
              </a:rPr>
              <a:t>, ist zu beachten, dass das </a:t>
            </a:r>
            <a:r>
              <a:rPr lang="de-DE" altLang="de-DE" sz="1600" b="1" dirty="0">
                <a:solidFill>
                  <a:srgbClr val="00B0F0"/>
                </a:solidFill>
                <a:latin typeface="Century Gothic" pitchFamily="34" charset="0"/>
              </a:rPr>
              <a:t>gezeichnete Kapital </a:t>
            </a:r>
            <a:r>
              <a:rPr lang="de-DE" altLang="de-DE" sz="1600">
                <a:latin typeface="Century Gothic" pitchFamily="34" charset="0"/>
              </a:rPr>
              <a:t>mit dem</a:t>
            </a:r>
            <a:br>
              <a:rPr lang="de-DE" altLang="de-DE" sz="1600">
                <a:latin typeface="Century Gothic" pitchFamily="34" charset="0"/>
              </a:rPr>
            </a:br>
            <a:r>
              <a:rPr lang="de-DE" altLang="de-DE" sz="1600" b="1">
                <a:latin typeface="Century Gothic" pitchFamily="34" charset="0"/>
              </a:rPr>
              <a:t>Nennbetrag</a:t>
            </a:r>
            <a:r>
              <a:rPr lang="de-DE" altLang="de-DE" sz="1600">
                <a:latin typeface="Century Gothic" pitchFamily="34" charset="0"/>
              </a:rPr>
              <a:t> </a:t>
            </a:r>
            <a:r>
              <a:rPr lang="de-DE" altLang="de-DE" sz="1600" dirty="0">
                <a:latin typeface="Century Gothic" pitchFamily="34" charset="0"/>
              </a:rPr>
              <a:t>zu bewerten ist.</a:t>
            </a:r>
          </a:p>
          <a:p>
            <a:pPr marL="466725" indent="-285750">
              <a:spcBef>
                <a:spcPts val="1200"/>
              </a:spcBef>
              <a:spcAft>
                <a:spcPts val="1200"/>
              </a:spcAft>
              <a:buFont typeface="Arial" panose="020B0604020202020204" pitchFamily="34" charset="0"/>
              <a:buChar char="•"/>
              <a:defRPr/>
            </a:pPr>
            <a:r>
              <a:rPr lang="de-DE" altLang="de-DE" sz="1600" dirty="0">
                <a:latin typeface="Century Gothic" pitchFamily="34" charset="0"/>
              </a:rPr>
              <a:t>Bei der Bewertung der </a:t>
            </a:r>
            <a:r>
              <a:rPr lang="de-DE" altLang="de-DE" sz="1600" b="1" dirty="0">
                <a:solidFill>
                  <a:srgbClr val="00B0F0"/>
                </a:solidFill>
                <a:latin typeface="Century Gothic" pitchFamily="34" charset="0"/>
              </a:rPr>
              <a:t>Forderungen</a:t>
            </a:r>
            <a:r>
              <a:rPr lang="de-DE" altLang="de-DE" sz="1600" dirty="0">
                <a:solidFill>
                  <a:srgbClr val="002060"/>
                </a:solidFill>
                <a:latin typeface="Century Gothic" pitchFamily="34" charset="0"/>
              </a:rPr>
              <a:t> </a:t>
            </a:r>
            <a:r>
              <a:rPr lang="de-DE" altLang="de-DE" sz="1600" b="1" dirty="0">
                <a:solidFill>
                  <a:srgbClr val="00B0F0"/>
                </a:solidFill>
                <a:latin typeface="Century Gothic" pitchFamily="34" charset="0"/>
              </a:rPr>
              <a:t>aus eingeforderten Einlagen </a:t>
            </a:r>
            <a:r>
              <a:rPr lang="de-DE" altLang="de-DE" sz="1600" dirty="0">
                <a:latin typeface="Century Gothic" pitchFamily="34" charset="0"/>
              </a:rPr>
              <a:t>ist </a:t>
            </a:r>
            <a:r>
              <a:rPr lang="de-DE" altLang="de-DE" sz="1600">
                <a:latin typeface="Century Gothic" pitchFamily="34" charset="0"/>
              </a:rPr>
              <a:t>die </a:t>
            </a:r>
            <a:r>
              <a:rPr lang="de-DE" altLang="de-DE" sz="1600" b="1">
                <a:latin typeface="Century Gothic" pitchFamily="34" charset="0"/>
              </a:rPr>
              <a:t>Zahlungsfähigkeit</a:t>
            </a:r>
            <a:br>
              <a:rPr lang="de-DE" altLang="de-DE" sz="1600" b="1">
                <a:latin typeface="Century Gothic" pitchFamily="34" charset="0"/>
              </a:rPr>
            </a:br>
            <a:r>
              <a:rPr lang="de-DE" altLang="de-DE" sz="1600" b="1">
                <a:latin typeface="Century Gothic" pitchFamily="34" charset="0"/>
              </a:rPr>
              <a:t>der </a:t>
            </a:r>
            <a:r>
              <a:rPr lang="de-DE" altLang="de-DE" sz="1600" b="1" dirty="0">
                <a:latin typeface="Century Gothic" pitchFamily="34" charset="0"/>
              </a:rPr>
              <a:t>Gesellschafter </a:t>
            </a:r>
            <a:r>
              <a:rPr lang="de-DE" altLang="de-DE" sz="1600" dirty="0">
                <a:latin typeface="Century Gothic" pitchFamily="34" charset="0"/>
              </a:rPr>
              <a:t>bzw. der ggf. vorhandenen </a:t>
            </a:r>
            <a:r>
              <a:rPr lang="de-DE" altLang="de-DE" sz="1600">
                <a:latin typeface="Century Gothic" pitchFamily="34" charset="0"/>
              </a:rPr>
              <a:t>Ersatzverpflichteten nach §§ </a:t>
            </a:r>
            <a:r>
              <a:rPr lang="de-DE" altLang="de-DE" sz="1600" dirty="0">
                <a:latin typeface="Century Gothic" pitchFamily="34" charset="0"/>
              </a:rPr>
              <a:t>22, </a:t>
            </a:r>
            <a:r>
              <a:rPr lang="de-DE" altLang="de-DE" sz="1600">
                <a:latin typeface="Century Gothic" pitchFamily="34" charset="0"/>
              </a:rPr>
              <a:t>24 GmbHG</a:t>
            </a:r>
            <a:br>
              <a:rPr lang="de-DE" altLang="de-DE" sz="1600">
                <a:latin typeface="Century Gothic" pitchFamily="34" charset="0"/>
              </a:rPr>
            </a:br>
            <a:r>
              <a:rPr lang="de-DE" altLang="de-DE" sz="1600">
                <a:latin typeface="Century Gothic" pitchFamily="34" charset="0"/>
              </a:rPr>
              <a:t>bzw</a:t>
            </a:r>
            <a:r>
              <a:rPr lang="de-DE" altLang="de-DE" sz="1600" dirty="0">
                <a:latin typeface="Century Gothic" pitchFamily="34" charset="0"/>
              </a:rPr>
              <a:t>. § 65 </a:t>
            </a:r>
            <a:r>
              <a:rPr lang="de-DE" altLang="de-DE" sz="1600">
                <a:latin typeface="Century Gothic" pitchFamily="34" charset="0"/>
              </a:rPr>
              <a:t>AktG zu </a:t>
            </a:r>
            <a:r>
              <a:rPr lang="de-DE" altLang="de-DE" sz="1600" dirty="0">
                <a:latin typeface="Century Gothic" pitchFamily="34" charset="0"/>
              </a:rPr>
              <a:t>prüfen.</a:t>
            </a:r>
          </a:p>
          <a:p>
            <a:pPr>
              <a:spcBef>
                <a:spcPts val="1200"/>
              </a:spcBef>
              <a:spcAft>
                <a:spcPts val="1200"/>
              </a:spcAft>
              <a:defRPr/>
            </a:pPr>
            <a:endParaRPr lang="de-DE" altLang="de-DE" sz="1600" b="1" dirty="0">
              <a:solidFill>
                <a:srgbClr val="00B0F0"/>
              </a:solidFill>
              <a:latin typeface="Century Gothic" pitchFamily="34" charset="0"/>
            </a:endParaRPr>
          </a:p>
          <a:p>
            <a:pPr>
              <a:spcBef>
                <a:spcPts val="1200"/>
              </a:spcBef>
              <a:spcAft>
                <a:spcPts val="1200"/>
              </a:spcAft>
              <a:defRPr/>
            </a:pPr>
            <a:endParaRPr lang="de-DE" altLang="de-DE" sz="1600" b="1" dirty="0">
              <a:solidFill>
                <a:srgbClr val="00B0F0"/>
              </a:solidFill>
              <a:latin typeface="Century Gothic" pitchFamily="34" charset="0"/>
            </a:endParaRPr>
          </a:p>
        </p:txBody>
      </p:sp>
      <p:sp>
        <p:nvSpPr>
          <p:cNvPr id="137220" name="Textfeld 1">
            <a:extLst>
              <a:ext uri="{FF2B5EF4-FFF2-40B4-BE49-F238E27FC236}">
                <a16:creationId xmlns:a16="http://schemas.microsoft.com/office/drawing/2014/main" id="{D4BE2576-48B8-4B2D-BE15-52ED3476EEBC}"/>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1: Prüfung des Eigenkapitals</a:t>
            </a:r>
          </a:p>
        </p:txBody>
      </p:sp>
      <p:sp>
        <p:nvSpPr>
          <p:cNvPr id="137222" name="Rechteck 1">
            <a:extLst>
              <a:ext uri="{FF2B5EF4-FFF2-40B4-BE49-F238E27FC236}">
                <a16:creationId xmlns:a16="http://schemas.microsoft.com/office/drawing/2014/main" id="{846BD0D3-9040-41FB-9B2D-D50F6F2284E2}"/>
              </a:ext>
            </a:extLst>
          </p:cNvPr>
          <p:cNvSpPr>
            <a:spLocks noChangeArrowheads="1"/>
          </p:cNvSpPr>
          <p:nvPr/>
        </p:nvSpPr>
        <p:spPr bwMode="auto">
          <a:xfrm>
            <a:off x="939524" y="1036714"/>
            <a:ext cx="5676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1.1.5 Prüfung von Sonderfällen bei Ausweis / Bewertung</a:t>
            </a:r>
          </a:p>
        </p:txBody>
      </p:sp>
      <p:sp>
        <p:nvSpPr>
          <p:cNvPr id="8" name="Rechteck 1">
            <a:extLst>
              <a:ext uri="{FF2B5EF4-FFF2-40B4-BE49-F238E27FC236}">
                <a16:creationId xmlns:a16="http://schemas.microsoft.com/office/drawing/2014/main" id="{4034CD6D-BE94-4137-B12A-44C0DB2311D9}"/>
              </a:ext>
            </a:extLst>
          </p:cNvPr>
          <p:cNvSpPr>
            <a:spLocks noChangeArrowheads="1"/>
          </p:cNvSpPr>
          <p:nvPr/>
        </p:nvSpPr>
        <p:spPr bwMode="auto">
          <a:xfrm>
            <a:off x="950314" y="3556647"/>
            <a:ext cx="50577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sz="1600" b="1" dirty="0">
                <a:solidFill>
                  <a:srgbClr val="00B0F0"/>
                </a:solidFill>
                <a:latin typeface="Century Gothic" panose="020B0502020202020204" pitchFamily="34" charset="0"/>
              </a:rPr>
              <a:t>1.1.6 Prüfung von Sonderfällen bei der Bewertung</a:t>
            </a:r>
          </a:p>
        </p:txBody>
      </p:sp>
      <p:sp>
        <p:nvSpPr>
          <p:cNvPr id="7" name="Textfeld 6">
            <a:extLst>
              <a:ext uri="{FF2B5EF4-FFF2-40B4-BE49-F238E27FC236}">
                <a16:creationId xmlns:a16="http://schemas.microsoft.com/office/drawing/2014/main" id="{8F6A120B-DBEC-4047-92D2-E5EB7A1411A6}"/>
              </a:ext>
            </a:extLst>
          </p:cNvPr>
          <p:cNvSpPr txBox="1"/>
          <p:nvPr/>
        </p:nvSpPr>
        <p:spPr>
          <a:xfrm>
            <a:off x="479376" y="6482481"/>
            <a:ext cx="1008112" cy="369332"/>
          </a:xfrm>
          <a:prstGeom prst="rect">
            <a:avLst/>
          </a:prstGeom>
          <a:noFill/>
        </p:spPr>
        <p:txBody>
          <a:bodyPr wrap="square" rtlCol="0">
            <a:spAutoFit/>
          </a:bodyPr>
          <a:lstStyle/>
          <a:p>
            <a:endParaRPr lang="de-DE"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45314085"/>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DA661D-1E04-4626-89EC-1F5108A247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Layer>
                </a14:imgProps>
              </a:ext>
              <a:ext uri="{28A0092B-C50C-407E-A947-70E740481C1C}">
                <a14:useLocalDpi xmlns:a14="http://schemas.microsoft.com/office/drawing/2010/main" val="0"/>
              </a:ext>
            </a:extLst>
          </a:blip>
          <a:srcRect l="17889" r="3826"/>
          <a:stretch/>
        </p:blipFill>
        <p:spPr>
          <a:xfrm>
            <a:off x="479376" y="692696"/>
            <a:ext cx="9649072" cy="5544616"/>
          </a:xfrm>
          <a:prstGeom prst="rect">
            <a:avLst/>
          </a:prstGeom>
          <a:blipFill dpi="0" rotWithShape="1">
            <a:blip r:embed="rId5">
              <a:alphaModFix amt="17000"/>
            </a:blip>
            <a:srcRect/>
            <a:tile tx="0" ty="0" sx="100000" sy="100000" flip="none" algn="tl"/>
          </a:blipFill>
          <a:effectLst>
            <a:outerShdw blurRad="50800" dist="50800" dir="5400000" algn="ctr" rotWithShape="0">
              <a:srgbClr val="000000">
                <a:alpha val="14000"/>
              </a:srgbClr>
            </a:outerShdw>
          </a:effectLst>
        </p:spPr>
      </p:pic>
      <p:sp>
        <p:nvSpPr>
          <p:cNvPr id="9" name="Rectangle 2">
            <a:extLst>
              <a:ext uri="{FF2B5EF4-FFF2-40B4-BE49-F238E27FC236}">
                <a16:creationId xmlns:a16="http://schemas.microsoft.com/office/drawing/2014/main" id="{CA2A4A5C-CDD6-4535-A456-5BCEAC0226E9}"/>
              </a:ext>
            </a:extLst>
          </p:cNvPr>
          <p:cNvSpPr txBox="1">
            <a:spLocks/>
          </p:cNvSpPr>
          <p:nvPr/>
        </p:nvSpPr>
        <p:spPr bwMode="auto">
          <a:xfrm>
            <a:off x="1199456" y="1916832"/>
            <a:ext cx="8136904" cy="3168352"/>
          </a:xfrm>
          <a:prstGeom prst="rect">
            <a:avLst/>
          </a:prstGeom>
          <a:solidFill>
            <a:schemeClr val="bg1">
              <a:alpha val="85000"/>
            </a:schemeClr>
          </a:solidFill>
          <a:ln>
            <a:solidFill>
              <a:schemeClr val="tx1"/>
            </a:solidFill>
          </a:ln>
          <a:extLst/>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lgn="ctr" defTabSz="900113">
              <a:lnSpc>
                <a:spcPts val="4000"/>
              </a:lnSpc>
              <a:spcBef>
                <a:spcPts val="600"/>
              </a:spcBef>
              <a:spcAft>
                <a:spcPts val="1200"/>
              </a:spcAft>
            </a:pPr>
            <a:r>
              <a:rPr lang="de-DE" altLang="de-DE" sz="2600" b="1" dirty="0">
                <a:latin typeface="Century Gothic" panose="020B0502020202020204" pitchFamily="34" charset="0"/>
              </a:rPr>
              <a:t>Soweit meine Ausführungen, </a:t>
            </a:r>
            <a:br>
              <a:rPr lang="de-DE" altLang="de-DE" sz="2600" b="1" dirty="0">
                <a:latin typeface="Century Gothic" panose="020B0502020202020204" pitchFamily="34" charset="0"/>
              </a:rPr>
            </a:br>
            <a:r>
              <a:rPr lang="de-DE" altLang="de-DE" sz="2600" b="1" dirty="0">
                <a:latin typeface="Century Gothic" panose="020B0502020202020204" pitchFamily="34" charset="0"/>
              </a:rPr>
              <a:t>praktischen Erfahrungen und fachlichen</a:t>
            </a:r>
            <a:br>
              <a:rPr lang="de-DE" altLang="de-DE" sz="2600" b="1" dirty="0">
                <a:latin typeface="Century Gothic" panose="020B0502020202020204" pitchFamily="34" charset="0"/>
              </a:rPr>
            </a:br>
            <a:r>
              <a:rPr lang="de-DE" altLang="de-DE" sz="2600" b="1" dirty="0">
                <a:latin typeface="Century Gothic" panose="020B0502020202020204" pitchFamily="34" charset="0"/>
              </a:rPr>
              <a:t>Hinweise zu diesem Thema.</a:t>
            </a:r>
          </a:p>
          <a:p>
            <a:pPr algn="ctr" defTabSz="900113">
              <a:lnSpc>
                <a:spcPts val="4000"/>
              </a:lnSpc>
              <a:spcBef>
                <a:spcPts val="600"/>
              </a:spcBef>
              <a:spcAft>
                <a:spcPts val="1200"/>
              </a:spcAft>
            </a:pPr>
            <a:r>
              <a:rPr lang="de-DE" altLang="de-DE" sz="2600" b="1" dirty="0">
                <a:latin typeface="Century Gothic" panose="020B0502020202020204" pitchFamily="34" charset="0"/>
              </a:rPr>
              <a:t>Vielen Dank für Ihre Aufmerksamkeit!</a:t>
            </a:r>
          </a:p>
        </p:txBody>
      </p:sp>
      <p:sp>
        <p:nvSpPr>
          <p:cNvPr id="6" name="Textfeld 1">
            <a:extLst>
              <a:ext uri="{FF2B5EF4-FFF2-40B4-BE49-F238E27FC236}">
                <a16:creationId xmlns:a16="http://schemas.microsoft.com/office/drawing/2014/main" id="{069EE0CB-1C1D-4BE6-B1EB-016BCD14FD5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buFontTx/>
              <a:buNone/>
            </a:pPr>
            <a:r>
              <a:rPr lang="de-DE" altLang="de-DE" sz="1600" b="1" dirty="0">
                <a:solidFill>
                  <a:srgbClr val="000000"/>
                </a:solidFill>
                <a:latin typeface="Century Gothic" panose="020B0502020202020204" pitchFamily="34" charset="0"/>
              </a:rPr>
              <a:t>Themenbereich 3: Prüfung der Vorräte</a:t>
            </a:r>
          </a:p>
        </p:txBody>
      </p:sp>
    </p:spTree>
    <p:extLst>
      <p:ext uri="{BB962C8B-B14F-4D97-AF65-F5344CB8AC3E}">
        <p14:creationId xmlns:p14="http://schemas.microsoft.com/office/powerpoint/2010/main" val="3731669269"/>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DE9C289-CC3B-43F8-BF89-38432DFE2A35}"/>
              </a:ext>
            </a:extLst>
          </p:cNvPr>
          <p:cNvSpPr>
            <a:spLocks noChangeArrowheads="1"/>
          </p:cNvSpPr>
          <p:nvPr/>
        </p:nvSpPr>
        <p:spPr bwMode="auto">
          <a:xfrm>
            <a:off x="1774825" y="0"/>
            <a:ext cx="5113338" cy="1844675"/>
          </a:xfrm>
          <a:prstGeom prst="rect">
            <a:avLst/>
          </a:prstGeom>
          <a:solidFill>
            <a:schemeClr val="tx2">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rIns="108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solidFill>
                <a:srgbClr val="000000"/>
              </a:solidFill>
              <a:latin typeface="Verdana" panose="020B0604030504040204" pitchFamily="34" charset="0"/>
            </a:endParaRPr>
          </a:p>
        </p:txBody>
      </p:sp>
      <p:sp>
        <p:nvSpPr>
          <p:cNvPr id="6" name="Rectangle 4">
            <a:extLst>
              <a:ext uri="{FF2B5EF4-FFF2-40B4-BE49-F238E27FC236}">
                <a16:creationId xmlns:a16="http://schemas.microsoft.com/office/drawing/2014/main" id="{B5F1A99C-6773-4B66-AA83-912856331FDD}"/>
              </a:ext>
            </a:extLst>
          </p:cNvPr>
          <p:cNvSpPr txBox="1">
            <a:spLocks/>
          </p:cNvSpPr>
          <p:nvPr/>
        </p:nvSpPr>
        <p:spPr>
          <a:xfrm>
            <a:off x="334963" y="2997200"/>
            <a:ext cx="11522075" cy="863600"/>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4: </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Prüfung des Finanzanlagevermögens</a:t>
            </a:r>
          </a:p>
          <a:p>
            <a:pPr algn="ctr">
              <a:spcBef>
                <a:spcPts val="0"/>
              </a:spcBef>
              <a:defRPr/>
            </a:pPr>
            <a:r>
              <a:rPr lang="de-DE" altLang="de-DE" sz="2800" b="1" kern="0" dirty="0">
                <a:solidFill>
                  <a:prstClr val="black"/>
                </a:solidFill>
                <a:latin typeface="Century Gothic" pitchFamily="34" charset="0"/>
              </a:rPr>
              <a:t>sowie von Finanzinstrumenten im Jahresabschluss</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DE9C289-CC3B-43F8-BF89-38432DFE2A35}"/>
              </a:ext>
            </a:extLst>
          </p:cNvPr>
          <p:cNvSpPr>
            <a:spLocks noChangeArrowheads="1"/>
          </p:cNvSpPr>
          <p:nvPr/>
        </p:nvSpPr>
        <p:spPr bwMode="auto">
          <a:xfrm>
            <a:off x="1774825" y="0"/>
            <a:ext cx="5113338" cy="1844675"/>
          </a:xfrm>
          <a:prstGeom prst="rect">
            <a:avLst/>
          </a:prstGeom>
          <a:solidFill>
            <a:schemeClr val="tx2">
              <a:alpha val="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000" rIns="108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a:solidFill>
                <a:srgbClr val="000000"/>
              </a:solidFill>
              <a:latin typeface="Verdana" panose="020B0604030504040204" pitchFamily="34" charset="0"/>
            </a:endParaRPr>
          </a:p>
        </p:txBody>
      </p:sp>
      <p:sp>
        <p:nvSpPr>
          <p:cNvPr id="6" name="Rectangle 4">
            <a:extLst>
              <a:ext uri="{FF2B5EF4-FFF2-40B4-BE49-F238E27FC236}">
                <a16:creationId xmlns:a16="http://schemas.microsoft.com/office/drawing/2014/main" id="{B5F1A99C-6773-4B66-AA83-912856331FDD}"/>
              </a:ext>
            </a:extLst>
          </p:cNvPr>
          <p:cNvSpPr txBox="1">
            <a:spLocks/>
          </p:cNvSpPr>
          <p:nvPr/>
        </p:nvSpPr>
        <p:spPr>
          <a:xfrm>
            <a:off x="334963" y="2997200"/>
            <a:ext cx="11522075" cy="863600"/>
          </a:xfrm>
          <a:prstGeom prst="rect">
            <a:avLst/>
          </a:prstGeom>
        </p:spPr>
        <p:txBody>
          <a:bodyPr/>
          <a:lstStyle>
            <a:lvl1pPr algn="l" rtl="0" eaLnBrk="0" fontAlgn="base" hangingPunct="0">
              <a:spcBef>
                <a:spcPct val="50000"/>
              </a:spcBef>
              <a:spcAft>
                <a:spcPct val="0"/>
              </a:spcAft>
              <a:defRPr sz="2400">
                <a:solidFill>
                  <a:schemeClr val="tx2"/>
                </a:solidFill>
                <a:latin typeface="+mj-lt"/>
                <a:ea typeface="+mj-ea"/>
                <a:cs typeface="+mj-cs"/>
              </a:defRPr>
            </a:lvl1pPr>
            <a:lvl2pPr algn="l" rtl="0" eaLnBrk="0" fontAlgn="base" hangingPunct="0">
              <a:spcBef>
                <a:spcPct val="50000"/>
              </a:spcBef>
              <a:spcAft>
                <a:spcPct val="0"/>
              </a:spcAft>
              <a:defRPr sz="2400">
                <a:solidFill>
                  <a:schemeClr val="tx2"/>
                </a:solidFill>
                <a:latin typeface="Verdana" pitchFamily="34" charset="0"/>
              </a:defRPr>
            </a:lvl2pPr>
            <a:lvl3pPr algn="l" rtl="0" eaLnBrk="0" fontAlgn="base" hangingPunct="0">
              <a:spcBef>
                <a:spcPct val="50000"/>
              </a:spcBef>
              <a:spcAft>
                <a:spcPct val="0"/>
              </a:spcAft>
              <a:defRPr sz="2400">
                <a:solidFill>
                  <a:schemeClr val="tx2"/>
                </a:solidFill>
                <a:latin typeface="Verdana" pitchFamily="34" charset="0"/>
              </a:defRPr>
            </a:lvl3pPr>
            <a:lvl4pPr algn="l" rtl="0" eaLnBrk="0" fontAlgn="base" hangingPunct="0">
              <a:spcBef>
                <a:spcPct val="50000"/>
              </a:spcBef>
              <a:spcAft>
                <a:spcPct val="0"/>
              </a:spcAft>
              <a:defRPr sz="2400">
                <a:solidFill>
                  <a:schemeClr val="tx2"/>
                </a:solidFill>
                <a:latin typeface="Verdana" pitchFamily="34" charset="0"/>
              </a:defRPr>
            </a:lvl4pPr>
            <a:lvl5pPr algn="l" rtl="0" eaLnBrk="0" fontAlgn="base" hangingPunct="0">
              <a:spcBef>
                <a:spcPct val="50000"/>
              </a:spcBef>
              <a:spcAft>
                <a:spcPct val="0"/>
              </a:spcAft>
              <a:defRPr sz="2400">
                <a:solidFill>
                  <a:schemeClr val="tx2"/>
                </a:solidFill>
                <a:latin typeface="Verdana" pitchFamily="34" charset="0"/>
              </a:defRPr>
            </a:lvl5pPr>
            <a:lvl6pPr marL="457200" algn="l" rtl="0" fontAlgn="base">
              <a:spcBef>
                <a:spcPct val="50000"/>
              </a:spcBef>
              <a:spcAft>
                <a:spcPct val="0"/>
              </a:spcAft>
              <a:defRPr sz="2400">
                <a:solidFill>
                  <a:schemeClr val="tx2"/>
                </a:solidFill>
                <a:latin typeface="Verdana" pitchFamily="34" charset="0"/>
              </a:defRPr>
            </a:lvl6pPr>
            <a:lvl7pPr marL="914400" algn="l" rtl="0" fontAlgn="base">
              <a:spcBef>
                <a:spcPct val="50000"/>
              </a:spcBef>
              <a:spcAft>
                <a:spcPct val="0"/>
              </a:spcAft>
              <a:defRPr sz="2400">
                <a:solidFill>
                  <a:schemeClr val="tx2"/>
                </a:solidFill>
                <a:latin typeface="Verdana" pitchFamily="34" charset="0"/>
              </a:defRPr>
            </a:lvl7pPr>
            <a:lvl8pPr marL="1371600" algn="l" rtl="0" fontAlgn="base">
              <a:spcBef>
                <a:spcPct val="50000"/>
              </a:spcBef>
              <a:spcAft>
                <a:spcPct val="0"/>
              </a:spcAft>
              <a:defRPr sz="2400">
                <a:solidFill>
                  <a:schemeClr val="tx2"/>
                </a:solidFill>
                <a:latin typeface="Verdana" pitchFamily="34" charset="0"/>
              </a:defRPr>
            </a:lvl8pPr>
            <a:lvl9pPr marL="1828800" algn="l" rtl="0" fontAlgn="base">
              <a:spcBef>
                <a:spcPct val="50000"/>
              </a:spcBef>
              <a:spcAft>
                <a:spcPct val="0"/>
              </a:spcAft>
              <a:defRPr sz="2400">
                <a:solidFill>
                  <a:schemeClr val="tx2"/>
                </a:solidFill>
                <a:latin typeface="Verdana" pitchFamily="34" charset="0"/>
              </a:defRPr>
            </a:lvl9pPr>
          </a:lstStyle>
          <a:p>
            <a:pPr algn="ctr">
              <a:spcBef>
                <a:spcPts val="0"/>
              </a:spcBef>
              <a:defRPr/>
            </a:pPr>
            <a:r>
              <a:rPr lang="de-DE" altLang="de-DE" sz="2800" b="1" kern="0" dirty="0">
                <a:solidFill>
                  <a:prstClr val="black"/>
                </a:solidFill>
                <a:latin typeface="Century Gothic" pitchFamily="34" charset="0"/>
              </a:rPr>
              <a:t>Themenbereich 4 (Teil 1): </a:t>
            </a:r>
            <a:br>
              <a:rPr lang="de-DE" altLang="de-DE" sz="2800" b="1" kern="0" dirty="0">
                <a:solidFill>
                  <a:prstClr val="black"/>
                </a:solidFill>
                <a:latin typeface="Century Gothic" pitchFamily="34" charset="0"/>
              </a:rPr>
            </a:br>
            <a:r>
              <a:rPr lang="de-DE" altLang="de-DE" sz="2800" b="1" kern="0" dirty="0">
                <a:solidFill>
                  <a:prstClr val="black"/>
                </a:solidFill>
                <a:latin typeface="Century Gothic" pitchFamily="34" charset="0"/>
              </a:rPr>
              <a:t>Prüfung des Finanzanlagevermögens</a:t>
            </a:r>
          </a:p>
        </p:txBody>
      </p:sp>
    </p:spTree>
    <p:extLst>
      <p:ext uri="{BB962C8B-B14F-4D97-AF65-F5344CB8AC3E}">
        <p14:creationId xmlns:p14="http://schemas.microsoft.com/office/powerpoint/2010/main" val="2333789731"/>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4A753FEE-3D08-4F68-A90A-E207CE6C20CF}"/>
              </a:ext>
            </a:extLst>
          </p:cNvPr>
          <p:cNvSpPr txBox="1">
            <a:spLocks noChangeArrowheads="1"/>
          </p:cNvSpPr>
          <p:nvPr/>
        </p:nvSpPr>
        <p:spPr bwMode="auto">
          <a:xfrm>
            <a:off x="1065213" y="1052513"/>
            <a:ext cx="10801350"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ts val="800"/>
              </a:spcBef>
              <a:buFont typeface="Arial" panose="020B0604020202020204" pitchFamily="34" charset="0"/>
              <a:tabLst>
                <a:tab pos="361950" algn="l"/>
              </a:tabLst>
              <a:defRPr sz="1400">
                <a:solidFill>
                  <a:schemeClr val="tx1"/>
                </a:solidFill>
                <a:latin typeface="Verdana" panose="020B0604030504040204" pitchFamily="34" charset="0"/>
              </a:defRPr>
            </a:lvl1pPr>
            <a:lvl2pPr marL="180975" indent="-18097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2pPr>
            <a:lvl3pPr marL="357188" indent="-176213">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3pPr>
            <a:lvl4pPr marL="538163" indent="-180975">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4pPr>
            <a:lvl5pPr marL="720725" indent="-182563">
              <a:lnSpc>
                <a:spcPct val="110000"/>
              </a:lnSpc>
              <a:spcBef>
                <a:spcPts val="800"/>
              </a:spcBef>
              <a:buFont typeface="Arial" panose="020B0604020202020204" pitchFamily="34" charset="0"/>
              <a:buChar char="•"/>
              <a:tabLst>
                <a:tab pos="361950" algn="l"/>
              </a:tabLst>
              <a:defRPr sz="1400">
                <a:solidFill>
                  <a:schemeClr val="tx1"/>
                </a:solidFill>
                <a:latin typeface="Verdana" panose="020B0604030504040204" pitchFamily="34" charset="0"/>
              </a:defRPr>
            </a:lvl5pPr>
            <a:lvl6pPr marL="11779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6pPr>
            <a:lvl7pPr marL="16351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7pPr>
            <a:lvl8pPr marL="20923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8pPr>
            <a:lvl9pPr marL="2549525" indent="-182563" eaLnBrk="0" fontAlgn="base" hangingPunct="0">
              <a:lnSpc>
                <a:spcPct val="110000"/>
              </a:lnSpc>
              <a:spcBef>
                <a:spcPts val="800"/>
              </a:spcBef>
              <a:spcAft>
                <a:spcPct val="0"/>
              </a:spcAft>
              <a:buFont typeface="Arial" panose="020B0604020202020204" pitchFamily="34" charset="0"/>
              <a:buChar char="•"/>
              <a:tabLst>
                <a:tab pos="361950" algn="l"/>
              </a:tabLst>
              <a:defRPr sz="1400">
                <a:solidFill>
                  <a:schemeClr val="tx1"/>
                </a:solidFill>
                <a:latin typeface="Verdana" panose="020B0604030504040204" pitchFamily="34" charset="0"/>
              </a:defRPr>
            </a:lvl9pPr>
          </a:lstStyle>
          <a:p>
            <a:pPr eaLnBrk="1" hangingPunct="1">
              <a:lnSpc>
                <a:spcPct val="100000"/>
              </a:lnSpc>
              <a:spcBef>
                <a:spcPts val="600"/>
              </a:spcBef>
              <a:spcAft>
                <a:spcPts val="1200"/>
              </a:spcAft>
            </a:pPr>
            <a:r>
              <a:rPr lang="de-DE" altLang="de-DE" sz="1600" b="1" dirty="0">
                <a:solidFill>
                  <a:srgbClr val="000000"/>
                </a:solidFill>
                <a:latin typeface="Century Gothic" panose="020B0502020202020204" pitchFamily="34" charset="0"/>
              </a:rPr>
              <a:t>Gliederung Teil 1: Prüfung des Finanzanlagevermögens</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4.1	Übersicht: Begriffsbestimmungen und -abgrenzungen</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4.2	Ausgewählte Ausweisfragen des Prüfers</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4.3	Überlegungen zur (Folge-)Bewertung Anlagevermögen</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4.4	Exkurs: Grundzüge Unternehmensbewertung</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4.5	Gewinn- und Verlustrechnung</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4.6	Pflichtangaben im Anhang</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4.7	Sonderfall: Gewinnausschüttungen einer Kapitalgesellschaft</a:t>
            </a:r>
          </a:p>
          <a:p>
            <a:pPr eaLnBrk="1" hangingPunct="1">
              <a:lnSpc>
                <a:spcPct val="100000"/>
              </a:lnSpc>
              <a:spcBef>
                <a:spcPts val="600"/>
              </a:spcBef>
              <a:spcAft>
                <a:spcPts val="600"/>
              </a:spcAft>
              <a:tabLst>
                <a:tab pos="446088" algn="l"/>
              </a:tabLst>
            </a:pPr>
            <a:r>
              <a:rPr lang="de-DE" altLang="de-DE" sz="1600" b="1" dirty="0">
                <a:solidFill>
                  <a:srgbClr val="000000"/>
                </a:solidFill>
                <a:latin typeface="Century Gothic" panose="020B0502020202020204" pitchFamily="34" charset="0"/>
              </a:rPr>
              <a:t>4.8	Sonderfall: Gewinnanteil an einer Personengesellschaft</a:t>
            </a:r>
          </a:p>
        </p:txBody>
      </p:sp>
      <p:sp>
        <p:nvSpPr>
          <p:cNvPr id="71685" name="Textfeld 1">
            <a:extLst>
              <a:ext uri="{FF2B5EF4-FFF2-40B4-BE49-F238E27FC236}">
                <a16:creationId xmlns:a16="http://schemas.microsoft.com/office/drawing/2014/main" id="{39645BE1-A6C7-49FF-8E48-43481489DF52}"/>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1">
            <a:extLst>
              <a:ext uri="{FF2B5EF4-FFF2-40B4-BE49-F238E27FC236}">
                <a16:creationId xmlns:a16="http://schemas.microsoft.com/office/drawing/2014/main" id="{7D73F4EE-4C3C-425E-B522-4A6039885B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7" name="Rectangle 2">
            <a:extLst>
              <a:ext uri="{FF2B5EF4-FFF2-40B4-BE49-F238E27FC236}">
                <a16:creationId xmlns:a16="http://schemas.microsoft.com/office/drawing/2014/main" id="{97EAC5D9-204B-466A-9F28-0307D6A6BF1E}"/>
              </a:ext>
            </a:extLst>
          </p:cNvPr>
          <p:cNvSpPr txBox="1">
            <a:spLocks/>
          </p:cNvSpPr>
          <p:nvPr/>
        </p:nvSpPr>
        <p:spPr bwMode="auto">
          <a:xfrm>
            <a:off x="1055440" y="1269360"/>
            <a:ext cx="972108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kern="1200">
                <a:solidFill>
                  <a:schemeClr val="tx1"/>
                </a:solidFill>
                <a:latin typeface="Verdana" pitchFamily="34" charset="0"/>
                <a:ea typeface="+mj-ea"/>
                <a:cs typeface="+mj-cs"/>
              </a:defRPr>
            </a:lvl1pPr>
            <a:lvl2pPr algn="l" rtl="0" eaLnBrk="0" fontAlgn="base" hangingPunct="0">
              <a:spcBef>
                <a:spcPct val="0"/>
              </a:spcBef>
              <a:spcAft>
                <a:spcPct val="0"/>
              </a:spcAft>
              <a:defRPr>
                <a:solidFill>
                  <a:schemeClr val="tx1"/>
                </a:solidFill>
                <a:latin typeface="Verdana" pitchFamily="34" charset="0"/>
              </a:defRPr>
            </a:lvl2pPr>
            <a:lvl3pPr algn="l" rtl="0" eaLnBrk="0" fontAlgn="base" hangingPunct="0">
              <a:spcBef>
                <a:spcPct val="0"/>
              </a:spcBef>
              <a:spcAft>
                <a:spcPct val="0"/>
              </a:spcAft>
              <a:defRPr>
                <a:solidFill>
                  <a:schemeClr val="tx1"/>
                </a:solidFill>
                <a:latin typeface="Verdana" pitchFamily="34" charset="0"/>
              </a:defRPr>
            </a:lvl3pPr>
            <a:lvl4pPr algn="l" rtl="0" eaLnBrk="0" fontAlgn="base" hangingPunct="0">
              <a:spcBef>
                <a:spcPct val="0"/>
              </a:spcBef>
              <a:spcAft>
                <a:spcPct val="0"/>
              </a:spcAft>
              <a:defRPr>
                <a:solidFill>
                  <a:schemeClr val="tx1"/>
                </a:solidFill>
                <a:latin typeface="Verdana" pitchFamily="34" charset="0"/>
              </a:defRPr>
            </a:lvl4pPr>
            <a:lvl5pPr algn="l" rtl="0" eaLnBrk="0" fontAlgn="base" hangingPunct="0">
              <a:spcBef>
                <a:spcPct val="0"/>
              </a:spcBef>
              <a:spcAft>
                <a:spcPct val="0"/>
              </a:spcAft>
              <a:defRPr>
                <a:solidFill>
                  <a:schemeClr val="tx1"/>
                </a:solidFill>
                <a:latin typeface="Verdana" pitchFamily="34" charset="0"/>
              </a:defRPr>
            </a:lvl5pPr>
            <a:lvl6pPr marL="457200" algn="l" rtl="0" fontAlgn="base">
              <a:spcBef>
                <a:spcPct val="0"/>
              </a:spcBef>
              <a:spcAft>
                <a:spcPct val="0"/>
              </a:spcAft>
              <a:defRPr>
                <a:solidFill>
                  <a:schemeClr val="tx1"/>
                </a:solidFill>
                <a:latin typeface="Arial Narrow" pitchFamily="34" charset="0"/>
              </a:defRPr>
            </a:lvl6pPr>
            <a:lvl7pPr marL="914400" algn="l" rtl="0" fontAlgn="base">
              <a:spcBef>
                <a:spcPct val="0"/>
              </a:spcBef>
              <a:spcAft>
                <a:spcPct val="0"/>
              </a:spcAft>
              <a:defRPr>
                <a:solidFill>
                  <a:schemeClr val="tx1"/>
                </a:solidFill>
                <a:latin typeface="Arial Narrow" pitchFamily="34" charset="0"/>
              </a:defRPr>
            </a:lvl7pPr>
            <a:lvl8pPr marL="1371600" algn="l" rtl="0" fontAlgn="base">
              <a:spcBef>
                <a:spcPct val="0"/>
              </a:spcBef>
              <a:spcAft>
                <a:spcPct val="0"/>
              </a:spcAft>
              <a:defRPr>
                <a:solidFill>
                  <a:schemeClr val="tx1"/>
                </a:solidFill>
                <a:latin typeface="Arial Narrow" pitchFamily="34" charset="0"/>
              </a:defRPr>
            </a:lvl8pPr>
            <a:lvl9pPr marL="1828800" algn="l" rtl="0" fontAlgn="base">
              <a:spcBef>
                <a:spcPct val="0"/>
              </a:spcBef>
              <a:spcAft>
                <a:spcPct val="0"/>
              </a:spcAft>
              <a:defRPr>
                <a:solidFill>
                  <a:schemeClr val="tx1"/>
                </a:solidFill>
                <a:latin typeface="Arial Narrow" pitchFamily="34" charset="0"/>
              </a:defRPr>
            </a:lvl9pPr>
          </a:lstStyle>
          <a:p>
            <a:pPr>
              <a:spcBef>
                <a:spcPts val="600"/>
              </a:spcBef>
              <a:spcAft>
                <a:spcPts val="1200"/>
              </a:spcAft>
              <a:tabLst>
                <a:tab pos="444500" algn="l"/>
              </a:tabLst>
            </a:pPr>
            <a:r>
              <a:rPr lang="de-DE" altLang="de-DE" sz="2800" b="1" dirty="0">
                <a:latin typeface="Century Gothic" panose="020B0502020202020204" pitchFamily="34" charset="0"/>
              </a:rPr>
              <a:t>4.1	</a:t>
            </a:r>
            <a:r>
              <a:rPr lang="de-DE" sz="2800" b="1" dirty="0">
                <a:latin typeface="Century Gothic" panose="020B0502020202020204" pitchFamily="34" charset="0"/>
              </a:rPr>
              <a:t>Übersicht: Begriffsbestimmungen und -abgrenzung</a:t>
            </a:r>
          </a:p>
          <a:p>
            <a:pPr lvl="4">
              <a:spcBef>
                <a:spcPts val="600"/>
              </a:spcBef>
              <a:spcAft>
                <a:spcPts val="600"/>
              </a:spcAft>
              <a:tabLst>
                <a:tab pos="444500" algn="l"/>
              </a:tabLst>
            </a:pPr>
            <a:r>
              <a:rPr lang="de-DE" b="1" dirty="0">
                <a:latin typeface="Century Gothic" panose="020B0502020202020204" pitchFamily="34" charset="0"/>
              </a:rPr>
              <a:t>4.1.1	</a:t>
            </a:r>
            <a:r>
              <a:rPr lang="de-DE" dirty="0">
                <a:latin typeface="Century Gothic" panose="020B0502020202020204" pitchFamily="34" charset="0"/>
              </a:rPr>
              <a:t>Übersicht: „Finanzanlagen“</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4.1.2	</a:t>
            </a:r>
            <a:r>
              <a:rPr lang="de-DE" dirty="0">
                <a:latin typeface="Century Gothic" panose="020B0502020202020204" pitchFamily="34" charset="0"/>
              </a:rPr>
              <a:t>Übersicht: Tatbestandsmerkmale „Beteiligung“</a:t>
            </a:r>
            <a:endParaRPr lang="de-DE" b="1" dirty="0">
              <a:latin typeface="Century Gothic" panose="020B0502020202020204" pitchFamily="34" charset="0"/>
            </a:endParaRPr>
          </a:p>
          <a:p>
            <a:pPr lvl="4">
              <a:spcBef>
                <a:spcPts val="600"/>
              </a:spcBef>
              <a:spcAft>
                <a:spcPts val="600"/>
              </a:spcAft>
              <a:tabLst>
                <a:tab pos="444500" algn="l"/>
              </a:tabLst>
            </a:pPr>
            <a:r>
              <a:rPr lang="de-DE" b="1" dirty="0">
                <a:latin typeface="Century Gothic" panose="020B0502020202020204" pitchFamily="34" charset="0"/>
              </a:rPr>
              <a:t>4.1.3	</a:t>
            </a:r>
            <a:r>
              <a:rPr lang="de-DE" dirty="0">
                <a:latin typeface="Century Gothic" panose="020B0502020202020204" pitchFamily="34" charset="0"/>
              </a:rPr>
              <a:t>Übersicht: Tatbestandsmerkmale „verbundene 	Unternehmen“</a:t>
            </a:r>
          </a:p>
          <a:p>
            <a:pPr lvl="4">
              <a:spcBef>
                <a:spcPts val="600"/>
              </a:spcBef>
              <a:spcAft>
                <a:spcPts val="600"/>
              </a:spcAft>
              <a:tabLst>
                <a:tab pos="444500" algn="l"/>
              </a:tabLst>
            </a:pPr>
            <a:r>
              <a:rPr lang="de-DE" b="1" dirty="0">
                <a:latin typeface="Century Gothic" panose="020B0502020202020204" pitchFamily="34" charset="0"/>
              </a:rPr>
              <a:t>4.1.4	</a:t>
            </a:r>
            <a:r>
              <a:rPr lang="de-DE" dirty="0">
                <a:latin typeface="Century Gothic" panose="020B0502020202020204" pitchFamily="34" charset="0"/>
              </a:rPr>
              <a:t>Übersicht: Tatbestandsmerkmale „Ausleihungen“</a:t>
            </a:r>
          </a:p>
          <a:p>
            <a:pPr lvl="4">
              <a:spcBef>
                <a:spcPts val="600"/>
              </a:spcBef>
              <a:spcAft>
                <a:spcPts val="600"/>
              </a:spcAft>
              <a:tabLst>
                <a:tab pos="444500" algn="l"/>
              </a:tabLst>
            </a:pPr>
            <a:r>
              <a:rPr lang="de-DE" b="1" dirty="0">
                <a:latin typeface="Century Gothic" panose="020B0502020202020204" pitchFamily="34" charset="0"/>
              </a:rPr>
              <a:t>4.1.5	</a:t>
            </a:r>
            <a:r>
              <a:rPr lang="de-DE" dirty="0">
                <a:latin typeface="Century Gothic" panose="020B0502020202020204" pitchFamily="34" charset="0"/>
              </a:rPr>
              <a:t>Übersicht: Tatbestandsmerkmale „Wertpapiere des 	Anlagevermögens“</a:t>
            </a:r>
            <a:endParaRPr lang="de-DE" b="1" dirty="0">
              <a:latin typeface="Century Gothic" panose="020B0502020202020204" pitchFamily="34" charset="0"/>
            </a:endParaRPr>
          </a:p>
        </p:txBody>
      </p:sp>
      <p:sp>
        <p:nvSpPr>
          <p:cNvPr id="6" name="Textfeld 5">
            <a:extLst>
              <a:ext uri="{FF2B5EF4-FFF2-40B4-BE49-F238E27FC236}">
                <a16:creationId xmlns:a16="http://schemas.microsoft.com/office/drawing/2014/main" id="{FDABA9DA-02DA-43C4-AA4E-1742B57C37A4}"/>
              </a:ext>
            </a:extLst>
          </p:cNvPr>
          <p:cNvSpPr txBox="1"/>
          <p:nvPr/>
        </p:nvSpPr>
        <p:spPr>
          <a:xfrm>
            <a:off x="11536924" y="5589240"/>
            <a:ext cx="323165" cy="720080"/>
          </a:xfrm>
          <a:prstGeom prst="rect">
            <a:avLst/>
          </a:prstGeom>
          <a:noFill/>
        </p:spPr>
        <p:txBody>
          <a:bodyPr vert="vert270">
            <a:spAutoFit/>
          </a:bodyPr>
          <a:lstStyle/>
          <a:p>
            <a:pPr eaLnBrk="1" hangingPunct="1">
              <a:defRPr/>
            </a:pPr>
            <a:r>
              <a:rPr lang="de-DE" sz="900" b="0" dirty="0">
                <a:solidFill>
                  <a:srgbClr val="CCECFF"/>
                </a:solidFill>
                <a:highlight>
                  <a:srgbClr val="CCECFF"/>
                </a:highlight>
                <a:latin typeface="Century Gothic" panose="020B0502020202020204" pitchFamily="34" charset="0"/>
                <a:cs typeface="Arial" charset="0"/>
              </a:rPr>
              <a:t>05/2025</a:t>
            </a:r>
          </a:p>
        </p:txBody>
      </p:sp>
    </p:spTree>
    <p:extLst>
      <p:ext uri="{BB962C8B-B14F-4D97-AF65-F5344CB8AC3E}">
        <p14:creationId xmlns:p14="http://schemas.microsoft.com/office/powerpoint/2010/main" val="490216801"/>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854FE68-157E-4273-AFC4-4C4CA849DE45}"/>
              </a:ext>
            </a:extLst>
          </p:cNvPr>
          <p:cNvSpPr txBox="1">
            <a:spLocks/>
          </p:cNvSpPr>
          <p:nvPr/>
        </p:nvSpPr>
        <p:spPr bwMode="auto">
          <a:xfrm>
            <a:off x="1055290" y="740321"/>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4.1 Übersicht: Begriffsbestimmungen und -abgrenzung</a:t>
            </a:r>
          </a:p>
        </p:txBody>
      </p:sp>
      <p:sp>
        <p:nvSpPr>
          <p:cNvPr id="8" name="Textfeld 6">
            <a:extLst>
              <a:ext uri="{FF2B5EF4-FFF2-40B4-BE49-F238E27FC236}">
                <a16:creationId xmlns:a16="http://schemas.microsoft.com/office/drawing/2014/main" id="{41768758-6C55-4EBC-A093-107A5A8BE7E2}"/>
              </a:ext>
            </a:extLst>
          </p:cNvPr>
          <p:cNvSpPr txBox="1">
            <a:spLocks noChangeArrowheads="1"/>
          </p:cNvSpPr>
          <p:nvPr/>
        </p:nvSpPr>
        <p:spPr bwMode="auto">
          <a:xfrm>
            <a:off x="4110249" y="1484784"/>
            <a:ext cx="5658159" cy="1123712"/>
          </a:xfrm>
          <a:prstGeom prst="roundRect">
            <a:avLst/>
          </a:prstGeom>
          <a:solidFill>
            <a:schemeClr val="bg1">
              <a:lumMod val="85000"/>
            </a:schemeClr>
          </a:solidFill>
          <a:ln w="9525">
            <a:solidFill>
              <a:schemeClr val="bg1">
                <a:lumMod val="85000"/>
              </a:schemeClr>
            </a:solidFill>
            <a:miter lim="800000"/>
            <a:headEnd/>
            <a:tailEnd/>
          </a:ln>
          <a:extLst/>
        </p:spPr>
        <p:txBody>
          <a:bodyPr wrap="square">
            <a:spAutoFit/>
          </a:bodyPr>
          <a:lstStyle>
            <a:lvl1pPr eaLnBrk="0" hangingPunct="0">
              <a:spcBef>
                <a:spcPct val="20000"/>
              </a:spcBef>
              <a:buClr>
                <a:srgbClr val="003371"/>
              </a:buClr>
              <a:buFont typeface="Wingdings" pitchFamily="2" charset="2"/>
              <a:buChar char="§"/>
              <a:defRPr sz="1400" b="1">
                <a:solidFill>
                  <a:schemeClr val="tx1"/>
                </a:solidFill>
                <a:latin typeface="Verdana" pitchFamily="34" charset="0"/>
              </a:defRPr>
            </a:lvl1pPr>
            <a:lvl2pPr marL="742950" indent="-285750" eaLnBrk="0" hangingPunct="0">
              <a:buClr>
                <a:srgbClr val="003371"/>
              </a:buClr>
              <a:buFont typeface="Verdana" pitchFamily="34" charset="0"/>
              <a:buChar char="–"/>
              <a:defRPr sz="1400">
                <a:solidFill>
                  <a:schemeClr val="tx1"/>
                </a:solidFill>
                <a:latin typeface="Verdana" pitchFamily="34" charset="0"/>
              </a:defRPr>
            </a:lvl2pPr>
            <a:lvl3pPr marL="1143000" indent="-228600" eaLnBrk="0" hangingPunct="0">
              <a:buClr>
                <a:srgbClr val="003371"/>
              </a:buClr>
              <a:buFont typeface="Wingdings" pitchFamily="2" charset="2"/>
              <a:buChar char="§"/>
              <a:defRPr sz="1400">
                <a:solidFill>
                  <a:schemeClr val="tx1"/>
                </a:solidFill>
                <a:latin typeface="Verdana" pitchFamily="34" charset="0"/>
              </a:defRPr>
            </a:lvl3pPr>
            <a:lvl4pPr marL="1600200" indent="-228600" eaLnBrk="0" hangingPunct="0">
              <a:buClr>
                <a:srgbClr val="003371"/>
              </a:buClr>
              <a:buFont typeface="Verdana" pitchFamily="34" charset="0"/>
              <a:buChar char="–"/>
              <a:defRPr sz="1400">
                <a:solidFill>
                  <a:schemeClr val="tx1"/>
                </a:solidFill>
                <a:latin typeface="Verdana" pitchFamily="34" charset="0"/>
              </a:defRPr>
            </a:lvl4pPr>
            <a:lvl5pPr marL="2057400" indent="-228600" eaLnBrk="0" hangingPunct="0">
              <a:buClr>
                <a:srgbClr val="003371"/>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0"/>
              </a:spcAft>
              <a:buClr>
                <a:srgbClr val="003371"/>
              </a:buClr>
              <a:buFont typeface="Wingdings" pitchFamily="2" charset="2"/>
              <a:buChar char="§"/>
              <a:defRPr sz="1400">
                <a:solidFill>
                  <a:schemeClr val="tx1"/>
                </a:solidFill>
                <a:latin typeface="Verdana" pitchFamily="34" charset="0"/>
              </a:defRPr>
            </a:lvl9pPr>
          </a:lstStyle>
          <a:p>
            <a:pPr algn="ctr" eaLnBrk="1" hangingPunct="1">
              <a:spcBef>
                <a:spcPct val="0"/>
              </a:spcBef>
              <a:buClrTx/>
              <a:buFontTx/>
              <a:buNone/>
              <a:defRPr/>
            </a:pPr>
            <a:r>
              <a:rPr lang="de-DE" altLang="de-DE" sz="1200" b="0" kern="0" dirty="0">
                <a:solidFill>
                  <a:prstClr val="black"/>
                </a:solidFill>
                <a:latin typeface="Century Gothic" panose="020B0502020202020204" pitchFamily="34" charset="0"/>
              </a:rPr>
              <a:t>Die </a:t>
            </a:r>
            <a:r>
              <a:rPr lang="de-DE" altLang="de-DE" sz="1200" kern="0" dirty="0">
                <a:solidFill>
                  <a:prstClr val="black"/>
                </a:solidFill>
                <a:latin typeface="Century Gothic" panose="020B0502020202020204" pitchFamily="34" charset="0"/>
              </a:rPr>
              <a:t>Finanzanlagen</a:t>
            </a:r>
            <a:r>
              <a:rPr lang="de-DE" altLang="de-DE" sz="1200" b="0" kern="0" dirty="0">
                <a:solidFill>
                  <a:prstClr val="black"/>
                </a:solidFill>
                <a:latin typeface="Century Gothic" panose="020B0502020202020204" pitchFamily="34" charset="0"/>
              </a:rPr>
              <a:t>, die Teil des </a:t>
            </a:r>
            <a:r>
              <a:rPr lang="de-DE" altLang="de-DE" sz="1200" kern="0" dirty="0">
                <a:solidFill>
                  <a:prstClr val="black"/>
                </a:solidFill>
                <a:latin typeface="Century Gothic" panose="020B0502020202020204" pitchFamily="34" charset="0"/>
              </a:rPr>
              <a:t>Anlagevermögens</a:t>
            </a:r>
            <a:r>
              <a:rPr lang="de-DE" altLang="de-DE" sz="1200" b="0" kern="0" dirty="0">
                <a:solidFill>
                  <a:prstClr val="black"/>
                </a:solidFill>
                <a:latin typeface="Century Gothic" panose="020B0502020202020204" pitchFamily="34" charset="0"/>
              </a:rPr>
              <a:t> sind, unterscheiden sich von den immateriellen Vermögensgegenständen und den Sachanlagen insbesondere dadurch, dass mit dem darin investierten Kapital nicht im eigenen Unternehmen, sondern in fremden Unternehmen gearbeitet wird (Beck, 11. Aufl., Tz. 69 zu § 266 HGB).</a:t>
            </a:r>
          </a:p>
        </p:txBody>
      </p:sp>
      <p:sp>
        <p:nvSpPr>
          <p:cNvPr id="76807" name="Textfeld 1">
            <a:extLst>
              <a:ext uri="{FF2B5EF4-FFF2-40B4-BE49-F238E27FC236}">
                <a16:creationId xmlns:a16="http://schemas.microsoft.com/office/drawing/2014/main" id="{EEF3E764-7CA1-47CD-96B0-9A7029B7C9C9}"/>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graphicFrame>
        <p:nvGraphicFramePr>
          <p:cNvPr id="2" name="Tabelle 1">
            <a:extLst>
              <a:ext uri="{FF2B5EF4-FFF2-40B4-BE49-F238E27FC236}">
                <a16:creationId xmlns:a16="http://schemas.microsoft.com/office/drawing/2014/main" id="{33BFDC33-9ADB-45FB-93A8-FBD25371F701}"/>
              </a:ext>
            </a:extLst>
          </p:cNvPr>
          <p:cNvGraphicFramePr>
            <a:graphicFrameLocks noGrp="1"/>
          </p:cNvGraphicFramePr>
          <p:nvPr>
            <p:extLst>
              <p:ext uri="{D42A27DB-BD31-4B8C-83A1-F6EECF244321}">
                <p14:modId xmlns:p14="http://schemas.microsoft.com/office/powerpoint/2010/main" val="2754655603"/>
              </p:ext>
            </p:extLst>
          </p:nvPr>
        </p:nvGraphicFramePr>
        <p:xfrm>
          <a:off x="4110249" y="2777336"/>
          <a:ext cx="4506031" cy="2682240"/>
        </p:xfrm>
        <a:graphic>
          <a:graphicData uri="http://schemas.openxmlformats.org/drawingml/2006/table">
            <a:tbl>
              <a:tblPr firstRow="1" bandRow="1">
                <a:tableStyleId>{5C22544A-7EE6-4342-B048-85BDC9FD1C3A}</a:tableStyleId>
              </a:tblPr>
              <a:tblGrid>
                <a:gridCol w="473583">
                  <a:extLst>
                    <a:ext uri="{9D8B030D-6E8A-4147-A177-3AD203B41FA5}">
                      <a16:colId xmlns:a16="http://schemas.microsoft.com/office/drawing/2014/main" val="3129097994"/>
                    </a:ext>
                  </a:extLst>
                </a:gridCol>
                <a:gridCol w="4032448">
                  <a:extLst>
                    <a:ext uri="{9D8B030D-6E8A-4147-A177-3AD203B41FA5}">
                      <a16:colId xmlns:a16="http://schemas.microsoft.com/office/drawing/2014/main" val="4146081390"/>
                    </a:ext>
                  </a:extLst>
                </a:gridCol>
              </a:tblGrid>
              <a:tr h="370840">
                <a:tc gridSpan="2">
                  <a:txBody>
                    <a:bodyPr/>
                    <a:lstStyle/>
                    <a:p>
                      <a:pPr algn="ctr"/>
                      <a:r>
                        <a:rPr lang="de-DE" sz="1200" dirty="0">
                          <a:solidFill>
                            <a:schemeClr val="tx1"/>
                          </a:solidFill>
                          <a:latin typeface="Century Gothic" panose="020B0502020202020204" pitchFamily="34" charset="0"/>
                        </a:rPr>
                        <a:t>Finanzanlagen - § 266 Abs. 2 A III. HGB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de-DE"/>
                    </a:p>
                  </a:txBody>
                  <a:tcPr/>
                </a:tc>
                <a:extLst>
                  <a:ext uri="{0D108BD9-81ED-4DB2-BD59-A6C34878D82A}">
                    <a16:rowId xmlns:a16="http://schemas.microsoft.com/office/drawing/2014/main" val="1257131511"/>
                  </a:ext>
                </a:extLst>
              </a:tr>
              <a:tr h="370840">
                <a:tc>
                  <a:txBody>
                    <a:bodyPr/>
                    <a:lstStyle/>
                    <a:p>
                      <a:pPr algn="ctr"/>
                      <a:r>
                        <a:rPr lang="de-DE" sz="1200" dirty="0">
                          <a:solidFill>
                            <a:schemeClr val="tx1"/>
                          </a:solidFill>
                          <a:latin typeface="Century Gothic" panose="020B0502020202020204" pitchFamily="34" charset="0"/>
                        </a:rPr>
                        <a:t>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solidFill>
                            <a:schemeClr val="tx1"/>
                          </a:solidFill>
                          <a:latin typeface="Century Gothic" panose="020B0502020202020204" pitchFamily="34" charset="0"/>
                        </a:rPr>
                        <a:t>Anteile an verbundenen Unternehmen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954867"/>
                  </a:ext>
                </a:extLst>
              </a:tr>
              <a:tr h="370840">
                <a:tc>
                  <a:txBody>
                    <a:bodyPr/>
                    <a:lstStyle/>
                    <a:p>
                      <a:pPr algn="ctr"/>
                      <a:r>
                        <a:rPr lang="de-DE" sz="1200" dirty="0">
                          <a:solidFill>
                            <a:schemeClr val="tx1"/>
                          </a:solidFill>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solidFill>
                            <a:schemeClr val="tx1"/>
                          </a:solidFill>
                          <a:latin typeface="Century Gothic" panose="020B0502020202020204" pitchFamily="34" charset="0"/>
                        </a:rPr>
                        <a:t>Ausleihungen an verbundene Unternehmen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2306171"/>
                  </a:ext>
                </a:extLst>
              </a:tr>
              <a:tr h="370840">
                <a:tc>
                  <a:txBody>
                    <a:bodyPr/>
                    <a:lstStyle/>
                    <a:p>
                      <a:pPr algn="ctr"/>
                      <a:r>
                        <a:rPr lang="de-DE" sz="1200" dirty="0">
                          <a:solidFill>
                            <a:schemeClr val="tx1"/>
                          </a:solidFill>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solidFill>
                            <a:schemeClr val="tx1"/>
                          </a:solidFill>
                          <a:latin typeface="Century Gothic" panose="020B0502020202020204" pitchFamily="34" charset="0"/>
                        </a:rPr>
                        <a:t>Beteiligungen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976035"/>
                  </a:ext>
                </a:extLst>
              </a:tr>
              <a:tr h="370840">
                <a:tc>
                  <a:txBody>
                    <a:bodyPr/>
                    <a:lstStyle/>
                    <a:p>
                      <a:pPr algn="ctr"/>
                      <a:r>
                        <a:rPr lang="de-DE" sz="1200" dirty="0">
                          <a:solidFill>
                            <a:schemeClr val="tx1"/>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solidFill>
                            <a:schemeClr val="tx1"/>
                          </a:solidFill>
                          <a:latin typeface="Century Gothic" panose="020B0502020202020204" pitchFamily="34" charset="0"/>
                        </a:rPr>
                        <a:t>Ausleihungen an Unternehmen, mit </a:t>
                      </a:r>
                      <a:r>
                        <a:rPr lang="de-DE" sz="1200">
                          <a:solidFill>
                            <a:schemeClr val="tx1"/>
                          </a:solidFill>
                          <a:latin typeface="Century Gothic" panose="020B0502020202020204" pitchFamily="34" charset="0"/>
                        </a:rPr>
                        <a:t>denen ein</a:t>
                      </a:r>
                      <a:br>
                        <a:rPr lang="de-DE" sz="1200">
                          <a:solidFill>
                            <a:schemeClr val="tx1"/>
                          </a:solidFill>
                          <a:latin typeface="Century Gothic" panose="020B0502020202020204" pitchFamily="34" charset="0"/>
                        </a:rPr>
                      </a:br>
                      <a:r>
                        <a:rPr lang="de-DE" sz="1200">
                          <a:solidFill>
                            <a:schemeClr val="tx1"/>
                          </a:solidFill>
                          <a:latin typeface="Century Gothic" panose="020B0502020202020204" pitchFamily="34" charset="0"/>
                        </a:rPr>
                        <a:t>Beteiligungsverhältnis </a:t>
                      </a:r>
                      <a:r>
                        <a:rPr lang="de-DE" sz="1200" dirty="0">
                          <a:solidFill>
                            <a:schemeClr val="tx1"/>
                          </a:solidFill>
                          <a:latin typeface="Century Gothic" panose="020B0502020202020204" pitchFamily="34" charset="0"/>
                        </a:rPr>
                        <a:t>besteht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299047"/>
                  </a:ext>
                </a:extLst>
              </a:tr>
              <a:tr h="370840">
                <a:tc>
                  <a:txBody>
                    <a:bodyPr/>
                    <a:lstStyle/>
                    <a:p>
                      <a:pPr algn="ctr"/>
                      <a:r>
                        <a:rPr lang="de-DE" sz="1200" dirty="0">
                          <a:solidFill>
                            <a:schemeClr val="tx1"/>
                          </a:solidFill>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solidFill>
                            <a:schemeClr val="tx1"/>
                          </a:solidFill>
                          <a:latin typeface="Century Gothic" panose="020B0502020202020204" pitchFamily="34" charset="0"/>
                        </a:rPr>
                        <a:t>Wertpapiere des Anlagevermögens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140914"/>
                  </a:ext>
                </a:extLst>
              </a:tr>
              <a:tr h="370840">
                <a:tc>
                  <a:txBody>
                    <a:bodyPr/>
                    <a:lstStyle/>
                    <a:p>
                      <a:pPr algn="ctr"/>
                      <a:r>
                        <a:rPr lang="de-DE" sz="1200" dirty="0">
                          <a:solidFill>
                            <a:schemeClr val="tx1"/>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dirty="0">
                          <a:solidFill>
                            <a:schemeClr val="tx1"/>
                          </a:solidFill>
                          <a:latin typeface="Century Gothic" panose="020B0502020202020204" pitchFamily="34" charset="0"/>
                        </a:rPr>
                        <a:t>Sonstige Ausleihungen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146518"/>
                  </a:ext>
                </a:extLst>
              </a:tr>
            </a:tbl>
          </a:graphicData>
        </a:graphic>
      </p:graphicFrame>
      <p:sp>
        <p:nvSpPr>
          <p:cNvPr id="3" name="Textfeld 2">
            <a:extLst>
              <a:ext uri="{FF2B5EF4-FFF2-40B4-BE49-F238E27FC236}">
                <a16:creationId xmlns:a16="http://schemas.microsoft.com/office/drawing/2014/main" id="{A07BF1FA-B069-4FAB-9BA7-5BEFFE2385F7}"/>
              </a:ext>
            </a:extLst>
          </p:cNvPr>
          <p:cNvSpPr txBox="1"/>
          <p:nvPr/>
        </p:nvSpPr>
        <p:spPr>
          <a:xfrm>
            <a:off x="8904312" y="2780928"/>
            <a:ext cx="1440160" cy="2592000"/>
          </a:xfrm>
          <a:prstGeom prst="rect">
            <a:avLst/>
          </a:prstGeom>
          <a:noFill/>
          <a:ln>
            <a:solidFill>
              <a:schemeClr val="tx1"/>
            </a:solidFill>
          </a:ln>
        </p:spPr>
        <p:txBody>
          <a:bodyPr wrap="square" rtlCol="0">
            <a:spAutoFit/>
          </a:bodyPr>
          <a:lstStyle/>
          <a:p>
            <a:endParaRPr lang="de-DE" dirty="0"/>
          </a:p>
        </p:txBody>
      </p:sp>
      <p:sp>
        <p:nvSpPr>
          <p:cNvPr id="10" name="Textfeld 9">
            <a:extLst>
              <a:ext uri="{FF2B5EF4-FFF2-40B4-BE49-F238E27FC236}">
                <a16:creationId xmlns:a16="http://schemas.microsoft.com/office/drawing/2014/main" id="{8D97D09E-B1ED-43B8-9F23-DE5491460E7C}"/>
              </a:ext>
            </a:extLst>
          </p:cNvPr>
          <p:cNvSpPr txBox="1"/>
          <p:nvPr/>
        </p:nvSpPr>
        <p:spPr>
          <a:xfrm>
            <a:off x="2351585" y="3169543"/>
            <a:ext cx="1440160" cy="1044000"/>
          </a:xfrm>
          <a:prstGeom prst="rect">
            <a:avLst/>
          </a:prstGeom>
          <a:noFill/>
          <a:ln>
            <a:solidFill>
              <a:schemeClr val="tx1"/>
            </a:solidFill>
          </a:ln>
        </p:spPr>
        <p:txBody>
          <a:bodyPr wrap="square" rtlCol="0" anchor="ctr">
            <a:spAutoFit/>
          </a:bodyPr>
          <a:lstStyle/>
          <a:p>
            <a:pPr algn="ctr"/>
            <a:r>
              <a:rPr lang="de-DE" sz="1200" dirty="0">
                <a:latin typeface="Century Gothic" panose="020B0502020202020204" pitchFamily="34" charset="0"/>
              </a:rPr>
              <a:t>Beteiligungen</a:t>
            </a:r>
          </a:p>
        </p:txBody>
      </p:sp>
      <p:sp>
        <p:nvSpPr>
          <p:cNvPr id="11" name="Textfeld 10">
            <a:extLst>
              <a:ext uri="{FF2B5EF4-FFF2-40B4-BE49-F238E27FC236}">
                <a16:creationId xmlns:a16="http://schemas.microsoft.com/office/drawing/2014/main" id="{01233C62-C256-4A46-B282-070CDD7C0BA2}"/>
              </a:ext>
            </a:extLst>
          </p:cNvPr>
          <p:cNvSpPr txBox="1"/>
          <p:nvPr/>
        </p:nvSpPr>
        <p:spPr>
          <a:xfrm>
            <a:off x="2351585" y="4672186"/>
            <a:ext cx="1440160" cy="276999"/>
          </a:xfrm>
          <a:prstGeom prst="rect">
            <a:avLst/>
          </a:prstGeom>
          <a:noFill/>
          <a:ln>
            <a:solidFill>
              <a:schemeClr val="tx1"/>
            </a:solidFill>
          </a:ln>
        </p:spPr>
        <p:txBody>
          <a:bodyPr wrap="square" rtlCol="0">
            <a:spAutoFit/>
          </a:bodyPr>
          <a:lstStyle/>
          <a:p>
            <a:pPr algn="ctr"/>
            <a:r>
              <a:rPr lang="de-DE" sz="1200" dirty="0">
                <a:latin typeface="Century Gothic" panose="020B0502020202020204" pitchFamily="34" charset="0"/>
              </a:rPr>
              <a:t>Wertpapiere</a:t>
            </a:r>
          </a:p>
        </p:txBody>
      </p:sp>
      <p:sp>
        <p:nvSpPr>
          <p:cNvPr id="12" name="Textfeld 11">
            <a:extLst>
              <a:ext uri="{FF2B5EF4-FFF2-40B4-BE49-F238E27FC236}">
                <a16:creationId xmlns:a16="http://schemas.microsoft.com/office/drawing/2014/main" id="{284CC9EF-9006-43AF-B5AB-63B57C17380A}"/>
              </a:ext>
            </a:extLst>
          </p:cNvPr>
          <p:cNvSpPr txBox="1"/>
          <p:nvPr/>
        </p:nvSpPr>
        <p:spPr>
          <a:xfrm>
            <a:off x="684039" y="2777336"/>
            <a:ext cx="1307506" cy="2592000"/>
          </a:xfrm>
          <a:prstGeom prst="rect">
            <a:avLst/>
          </a:prstGeom>
          <a:noFill/>
          <a:ln>
            <a:solidFill>
              <a:schemeClr val="tx1"/>
            </a:solidFill>
          </a:ln>
        </p:spPr>
        <p:txBody>
          <a:bodyPr wrap="square" rtlCol="0">
            <a:spAutoFit/>
          </a:bodyPr>
          <a:lstStyle/>
          <a:p>
            <a:endParaRPr lang="de-DE" dirty="0"/>
          </a:p>
        </p:txBody>
      </p:sp>
      <p:sp>
        <p:nvSpPr>
          <p:cNvPr id="4" name="Pfeil: nach oben 3">
            <a:extLst>
              <a:ext uri="{FF2B5EF4-FFF2-40B4-BE49-F238E27FC236}">
                <a16:creationId xmlns:a16="http://schemas.microsoft.com/office/drawing/2014/main" id="{B94064C8-0164-4CB1-954D-FFC40D4561BF}"/>
              </a:ext>
            </a:extLst>
          </p:cNvPr>
          <p:cNvSpPr/>
          <p:nvPr/>
        </p:nvSpPr>
        <p:spPr>
          <a:xfrm>
            <a:off x="9048328" y="2852936"/>
            <a:ext cx="216024" cy="244798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oben 13">
            <a:extLst>
              <a:ext uri="{FF2B5EF4-FFF2-40B4-BE49-F238E27FC236}">
                <a16:creationId xmlns:a16="http://schemas.microsoft.com/office/drawing/2014/main" id="{A9C99C37-0272-42FE-921E-890F9BA86F15}"/>
              </a:ext>
            </a:extLst>
          </p:cNvPr>
          <p:cNvSpPr/>
          <p:nvPr/>
        </p:nvSpPr>
        <p:spPr>
          <a:xfrm>
            <a:off x="1613149" y="2852936"/>
            <a:ext cx="216024" cy="2447984"/>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41C20AA-F1FE-439F-8C1A-89A4F6512555}"/>
              </a:ext>
            </a:extLst>
          </p:cNvPr>
          <p:cNvSpPr txBox="1"/>
          <p:nvPr/>
        </p:nvSpPr>
        <p:spPr>
          <a:xfrm>
            <a:off x="625030" y="2852936"/>
            <a:ext cx="934467" cy="461665"/>
          </a:xfrm>
          <a:prstGeom prst="rect">
            <a:avLst/>
          </a:prstGeom>
          <a:noFill/>
          <a:ln>
            <a:noFill/>
          </a:ln>
        </p:spPr>
        <p:txBody>
          <a:bodyPr wrap="square" rtlCol="0">
            <a:spAutoFit/>
          </a:bodyPr>
          <a:lstStyle/>
          <a:p>
            <a:pPr algn="r"/>
            <a:r>
              <a:rPr lang="de-DE" sz="1200" b="1" dirty="0">
                <a:latin typeface="Century Gothic" panose="020B0502020202020204" pitchFamily="34" charset="0"/>
              </a:rPr>
              <a:t>Dauer-anlagen</a:t>
            </a:r>
          </a:p>
        </p:txBody>
      </p:sp>
      <p:sp>
        <p:nvSpPr>
          <p:cNvPr id="16" name="Textfeld 15">
            <a:extLst>
              <a:ext uri="{FF2B5EF4-FFF2-40B4-BE49-F238E27FC236}">
                <a16:creationId xmlns:a16="http://schemas.microsoft.com/office/drawing/2014/main" id="{1C3CB75F-2FE5-4931-9463-AA77AF268F1B}"/>
              </a:ext>
            </a:extLst>
          </p:cNvPr>
          <p:cNvSpPr txBox="1"/>
          <p:nvPr/>
        </p:nvSpPr>
        <p:spPr>
          <a:xfrm>
            <a:off x="9349358" y="2852936"/>
            <a:ext cx="934467" cy="461665"/>
          </a:xfrm>
          <a:prstGeom prst="rect">
            <a:avLst/>
          </a:prstGeom>
          <a:noFill/>
          <a:ln>
            <a:noFill/>
          </a:ln>
        </p:spPr>
        <p:txBody>
          <a:bodyPr wrap="square" rtlCol="0">
            <a:spAutoFit/>
          </a:bodyPr>
          <a:lstStyle/>
          <a:p>
            <a:r>
              <a:rPr lang="de-DE" sz="1200" b="1" dirty="0">
                <a:latin typeface="Century Gothic" panose="020B0502020202020204" pitchFamily="34" charset="0"/>
              </a:rPr>
              <a:t>Aus-</a:t>
            </a:r>
            <a:r>
              <a:rPr lang="de-DE" sz="1200" b="1" dirty="0" err="1">
                <a:latin typeface="Century Gothic" panose="020B0502020202020204" pitchFamily="34" charset="0"/>
              </a:rPr>
              <a:t>leihungen</a:t>
            </a:r>
            <a:endParaRPr lang="de-DE" sz="1200" b="1" dirty="0">
              <a:latin typeface="Century Gothic" panose="020B0502020202020204" pitchFamily="34" charset="0"/>
            </a:endParaRPr>
          </a:p>
        </p:txBody>
      </p:sp>
      <p:sp>
        <p:nvSpPr>
          <p:cNvPr id="17" name="Textfeld 16">
            <a:extLst>
              <a:ext uri="{FF2B5EF4-FFF2-40B4-BE49-F238E27FC236}">
                <a16:creationId xmlns:a16="http://schemas.microsoft.com/office/drawing/2014/main" id="{392638C0-6323-4E96-9B17-DA18850672F9}"/>
              </a:ext>
            </a:extLst>
          </p:cNvPr>
          <p:cNvSpPr txBox="1"/>
          <p:nvPr/>
        </p:nvSpPr>
        <p:spPr>
          <a:xfrm>
            <a:off x="551384" y="3861048"/>
            <a:ext cx="1061764" cy="830997"/>
          </a:xfrm>
          <a:prstGeom prst="rect">
            <a:avLst/>
          </a:prstGeom>
          <a:noFill/>
          <a:ln>
            <a:noFill/>
          </a:ln>
        </p:spPr>
        <p:txBody>
          <a:bodyPr wrap="square" rtlCol="0">
            <a:spAutoFit/>
          </a:bodyPr>
          <a:lstStyle/>
          <a:p>
            <a:pPr algn="r"/>
            <a:r>
              <a:rPr lang="de-DE" sz="1200" dirty="0">
                <a:latin typeface="Century Gothic" panose="020B0502020202020204" pitchFamily="34" charset="0"/>
              </a:rPr>
              <a:t>Möglich-</a:t>
            </a:r>
            <a:r>
              <a:rPr lang="de-DE" sz="1200" dirty="0" err="1">
                <a:latin typeface="Century Gothic" panose="020B0502020202020204" pitchFamily="34" charset="0"/>
              </a:rPr>
              <a:t>keiten</a:t>
            </a:r>
            <a:r>
              <a:rPr lang="de-DE" sz="1200" dirty="0">
                <a:latin typeface="Century Gothic" panose="020B0502020202020204" pitchFamily="34" charset="0"/>
              </a:rPr>
              <a:t> der Einfluss-</a:t>
            </a:r>
            <a:r>
              <a:rPr lang="de-DE" sz="1200" dirty="0" err="1">
                <a:latin typeface="Century Gothic" panose="020B0502020202020204" pitchFamily="34" charset="0"/>
              </a:rPr>
              <a:t>nahme</a:t>
            </a:r>
            <a:endParaRPr lang="de-DE" sz="1200" dirty="0">
              <a:latin typeface="Century Gothic" panose="020B0502020202020204" pitchFamily="34" charset="0"/>
            </a:endParaRPr>
          </a:p>
        </p:txBody>
      </p:sp>
      <p:sp>
        <p:nvSpPr>
          <p:cNvPr id="18" name="Textfeld 17">
            <a:extLst>
              <a:ext uri="{FF2B5EF4-FFF2-40B4-BE49-F238E27FC236}">
                <a16:creationId xmlns:a16="http://schemas.microsoft.com/office/drawing/2014/main" id="{B3DEDA56-F157-404E-A166-5BEDD8BE341F}"/>
              </a:ext>
            </a:extLst>
          </p:cNvPr>
          <p:cNvSpPr txBox="1"/>
          <p:nvPr/>
        </p:nvSpPr>
        <p:spPr>
          <a:xfrm>
            <a:off x="9210701" y="3866999"/>
            <a:ext cx="1133771" cy="830997"/>
          </a:xfrm>
          <a:prstGeom prst="rect">
            <a:avLst/>
          </a:prstGeom>
          <a:noFill/>
          <a:ln>
            <a:noFill/>
          </a:ln>
        </p:spPr>
        <p:txBody>
          <a:bodyPr wrap="square" rtlCol="0">
            <a:spAutoFit/>
          </a:bodyPr>
          <a:lstStyle/>
          <a:p>
            <a:r>
              <a:rPr lang="de-DE" sz="1200" dirty="0">
                <a:latin typeface="Century Gothic" panose="020B0502020202020204" pitchFamily="34" charset="0"/>
              </a:rPr>
              <a:t>Ausmaß der finanziellen </a:t>
            </a:r>
            <a:r>
              <a:rPr lang="de-DE" sz="1200" dirty="0" err="1">
                <a:latin typeface="Century Gothic" panose="020B0502020202020204" pitchFamily="34" charset="0"/>
              </a:rPr>
              <a:t>Verflecht-ung</a:t>
            </a:r>
            <a:endParaRPr lang="de-DE" sz="1200" dirty="0">
              <a:latin typeface="Century Gothic" panose="020B0502020202020204" pitchFamily="34" charset="0"/>
            </a:endParaRPr>
          </a:p>
        </p:txBody>
      </p:sp>
      <p:cxnSp>
        <p:nvCxnSpPr>
          <p:cNvPr id="7" name="Gerade Verbindung mit Pfeil 6">
            <a:extLst>
              <a:ext uri="{FF2B5EF4-FFF2-40B4-BE49-F238E27FC236}">
                <a16:creationId xmlns:a16="http://schemas.microsoft.com/office/drawing/2014/main" id="{25C0AC4D-0CA8-4E67-959B-0BFD8A769A8D}"/>
              </a:ext>
            </a:extLst>
          </p:cNvPr>
          <p:cNvCxnSpPr>
            <a:cxnSpLocks/>
          </p:cNvCxnSpPr>
          <p:nvPr/>
        </p:nvCxnSpPr>
        <p:spPr>
          <a:xfrm flipV="1">
            <a:off x="1998554" y="4005064"/>
            <a:ext cx="353031" cy="360041"/>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C05A1EB-0C9E-487F-89E6-F87D0382B0E1}"/>
              </a:ext>
            </a:extLst>
          </p:cNvPr>
          <p:cNvCxnSpPr>
            <a:cxnSpLocks/>
          </p:cNvCxnSpPr>
          <p:nvPr/>
        </p:nvCxnSpPr>
        <p:spPr>
          <a:xfrm>
            <a:off x="1991545" y="4365104"/>
            <a:ext cx="352469" cy="37633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5038FE14-36D1-463B-A52F-0F029119B7A4}"/>
              </a:ext>
            </a:extLst>
          </p:cNvPr>
          <p:cNvCxnSpPr>
            <a:stCxn id="11" idx="3"/>
          </p:cNvCxnSpPr>
          <p:nvPr/>
        </p:nvCxnSpPr>
        <p:spPr>
          <a:xfrm>
            <a:off x="3791745" y="4810686"/>
            <a:ext cx="318504"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2354C71A-2865-4F61-8DFC-6D35678DB394}"/>
              </a:ext>
            </a:extLst>
          </p:cNvPr>
          <p:cNvCxnSpPr>
            <a:stCxn id="10" idx="3"/>
          </p:cNvCxnSpPr>
          <p:nvPr/>
        </p:nvCxnSpPr>
        <p:spPr>
          <a:xfrm flipV="1">
            <a:off x="3791745" y="3314601"/>
            <a:ext cx="318504" cy="37694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86B2A4D9-B76B-4194-B854-D158BC6F995B}"/>
              </a:ext>
            </a:extLst>
          </p:cNvPr>
          <p:cNvCxnSpPr>
            <a:cxnSpLocks/>
            <a:stCxn id="10" idx="3"/>
            <a:endCxn id="2" idx="1"/>
          </p:cNvCxnSpPr>
          <p:nvPr/>
        </p:nvCxnSpPr>
        <p:spPr>
          <a:xfrm>
            <a:off x="3791745" y="3691543"/>
            <a:ext cx="318504" cy="426913"/>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EAD86A86-638E-40AF-9697-AF654A9AD97D}"/>
              </a:ext>
            </a:extLst>
          </p:cNvPr>
          <p:cNvCxnSpPr/>
          <p:nvPr/>
        </p:nvCxnSpPr>
        <p:spPr>
          <a:xfrm flipH="1">
            <a:off x="8616280" y="3691543"/>
            <a:ext cx="288031"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801" name="Gerade Verbindung mit Pfeil 76800">
            <a:extLst>
              <a:ext uri="{FF2B5EF4-FFF2-40B4-BE49-F238E27FC236}">
                <a16:creationId xmlns:a16="http://schemas.microsoft.com/office/drawing/2014/main" id="{DDE61C25-8E6B-4CDC-AE01-1837243FE578}"/>
              </a:ext>
            </a:extLst>
          </p:cNvPr>
          <p:cNvCxnSpPr/>
          <p:nvPr/>
        </p:nvCxnSpPr>
        <p:spPr>
          <a:xfrm flipH="1">
            <a:off x="8616280" y="4437112"/>
            <a:ext cx="288032"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804" name="Gerade Verbindung mit Pfeil 76803">
            <a:extLst>
              <a:ext uri="{FF2B5EF4-FFF2-40B4-BE49-F238E27FC236}">
                <a16:creationId xmlns:a16="http://schemas.microsoft.com/office/drawing/2014/main" id="{96118AA8-4FD8-4C8E-A18A-F58FC6244EF1}"/>
              </a:ext>
            </a:extLst>
          </p:cNvPr>
          <p:cNvCxnSpPr/>
          <p:nvPr/>
        </p:nvCxnSpPr>
        <p:spPr>
          <a:xfrm flipH="1">
            <a:off x="8616280" y="5157192"/>
            <a:ext cx="288031"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4753001C-824E-4480-B381-72E2B76EC42B}"/>
              </a:ext>
            </a:extLst>
          </p:cNvPr>
          <p:cNvSpPr txBox="1">
            <a:spLocks/>
          </p:cNvSpPr>
          <p:nvPr/>
        </p:nvSpPr>
        <p:spPr bwMode="auto">
          <a:xfrm>
            <a:off x="1064584" y="1052736"/>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4.1.1 Überblick „Finanzanlagen“</a:t>
            </a:r>
            <a:endParaRPr lang="de-DE" altLang="de-DE" sz="20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2390087291"/>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5">
            <a:extLst>
              <a:ext uri="{FF2B5EF4-FFF2-40B4-BE49-F238E27FC236}">
                <a16:creationId xmlns:a16="http://schemas.microsoft.com/office/drawing/2014/main" id="{0F4FEADE-E131-491B-90A7-562255F08F48}"/>
              </a:ext>
            </a:extLst>
          </p:cNvPr>
          <p:cNvGraphicFramePr>
            <a:graphicFrameLocks noChangeAspect="1"/>
          </p:cNvGraphicFramePr>
          <p:nvPr>
            <p:extLst>
              <p:ext uri="{D42A27DB-BD31-4B8C-83A1-F6EECF244321}">
                <p14:modId xmlns:p14="http://schemas.microsoft.com/office/powerpoint/2010/main" val="1008194186"/>
              </p:ext>
            </p:extLst>
          </p:nvPr>
        </p:nvGraphicFramePr>
        <p:xfrm>
          <a:off x="911424" y="1372138"/>
          <a:ext cx="9383018" cy="5513246"/>
        </p:xfrm>
        <a:graphic>
          <a:graphicData uri="http://schemas.openxmlformats.org/presentationml/2006/ole">
            <mc:AlternateContent xmlns:mc="http://schemas.openxmlformats.org/markup-compatibility/2006">
              <mc:Choice xmlns:v="urn:schemas-microsoft-com:vml" Requires="v">
                <p:oleObj spid="_x0000_s395734" name="Worksheet" r:id="rId3" imgW="8543880" imgH="5067247" progId="Excel.Sheet.8">
                  <p:embed/>
                </p:oleObj>
              </mc:Choice>
              <mc:Fallback>
                <p:oleObj name="Worksheet" r:id="rId3" imgW="8543880" imgH="5067247" progId="Excel.Sheet.8">
                  <p:embed/>
                  <p:pic>
                    <p:nvPicPr>
                      <p:cNvPr id="0" name="Object 5"/>
                      <p:cNvPicPr>
                        <a:picLocks noChangeAspect="1" noChangeArrowheads="1"/>
                      </p:cNvPicPr>
                      <p:nvPr/>
                    </p:nvPicPr>
                    <p:blipFill>
                      <a:blip r:embed="rId4"/>
                      <a:srcRect/>
                      <a:stretch>
                        <a:fillRect/>
                      </a:stretch>
                    </p:blipFill>
                    <p:spPr bwMode="auto">
                      <a:xfrm>
                        <a:off x="911424" y="1372138"/>
                        <a:ext cx="9383018" cy="5513246"/>
                      </a:xfrm>
                      <a:prstGeom prst="rect">
                        <a:avLst/>
                      </a:prstGeom>
                      <a:noFill/>
                      <a:ln>
                        <a:noFill/>
                      </a:ln>
                      <a:effectLst/>
                      <a:extLst/>
                    </p:spPr>
                  </p:pic>
                </p:oleObj>
              </mc:Fallback>
            </mc:AlternateContent>
          </a:graphicData>
        </a:graphic>
      </p:graphicFrame>
      <p:sp>
        <p:nvSpPr>
          <p:cNvPr id="78851" name="Rectangle 2">
            <a:extLst>
              <a:ext uri="{FF2B5EF4-FFF2-40B4-BE49-F238E27FC236}">
                <a16:creationId xmlns:a16="http://schemas.microsoft.com/office/drawing/2014/main" id="{4C728462-533B-4A45-A223-8A4A3E0FD637}"/>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dirty="0">
                <a:solidFill>
                  <a:srgbClr val="00B0F0"/>
                </a:solidFill>
                <a:latin typeface="Century Gothic" panose="020B0502020202020204" pitchFamily="34" charset="0"/>
              </a:rPr>
              <a:t>4.1.2 Übersicht: Tatbestandsmerkmale „Beteiligung“</a:t>
            </a:r>
            <a:endParaRPr lang="de-DE" altLang="de-DE" sz="2000" b="1" dirty="0">
              <a:solidFill>
                <a:srgbClr val="00B0F0"/>
              </a:solidFill>
              <a:latin typeface="Century Gothic" panose="020B0502020202020204" pitchFamily="34" charset="0"/>
            </a:endParaRPr>
          </a:p>
        </p:txBody>
      </p:sp>
      <p:sp>
        <p:nvSpPr>
          <p:cNvPr id="78852" name="Textfeld 3">
            <a:extLst>
              <a:ext uri="{FF2B5EF4-FFF2-40B4-BE49-F238E27FC236}">
                <a16:creationId xmlns:a16="http://schemas.microsoft.com/office/drawing/2014/main" id="{34B7A476-C2AE-4F80-92D5-7045334DFBC7}"/>
              </a:ext>
            </a:extLst>
          </p:cNvPr>
          <p:cNvSpPr txBox="1">
            <a:spLocks noChangeArrowheads="1"/>
          </p:cNvSpPr>
          <p:nvPr/>
        </p:nvSpPr>
        <p:spPr bwMode="auto">
          <a:xfrm>
            <a:off x="7517110" y="6154157"/>
            <a:ext cx="27363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solidFill>
                  <a:srgbClr val="000000"/>
                </a:solidFill>
                <a:latin typeface="Century Gothic" panose="020B0502020202020204" pitchFamily="34" charset="0"/>
              </a:rPr>
              <a:t>(vgl. Beck, 11. Aufl., Tz. 8 ff. zu § 271 HGB)</a:t>
            </a:r>
          </a:p>
        </p:txBody>
      </p:sp>
      <p:sp>
        <p:nvSpPr>
          <p:cNvPr id="9" name="Textfeld 1">
            <a:extLst>
              <a:ext uri="{FF2B5EF4-FFF2-40B4-BE49-F238E27FC236}">
                <a16:creationId xmlns:a16="http://schemas.microsoft.com/office/drawing/2014/main" id="{6AFD43BD-367F-4041-9480-FB76024D80F7}"/>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4">
            <a:extLst>
              <a:ext uri="{FF2B5EF4-FFF2-40B4-BE49-F238E27FC236}">
                <a16:creationId xmlns:a16="http://schemas.microsoft.com/office/drawing/2014/main" id="{928075D8-16E8-4F0E-8852-FF5D0EC5EB40}"/>
              </a:ext>
            </a:extLst>
          </p:cNvPr>
          <p:cNvGraphicFramePr>
            <a:graphicFrameLocks noChangeAspect="1"/>
          </p:cNvGraphicFramePr>
          <p:nvPr>
            <p:extLst>
              <p:ext uri="{D42A27DB-BD31-4B8C-83A1-F6EECF244321}">
                <p14:modId xmlns:p14="http://schemas.microsoft.com/office/powerpoint/2010/main" val="3201407511"/>
              </p:ext>
            </p:extLst>
          </p:nvPr>
        </p:nvGraphicFramePr>
        <p:xfrm>
          <a:off x="1127448" y="1446113"/>
          <a:ext cx="7681913" cy="4575175"/>
        </p:xfrm>
        <a:graphic>
          <a:graphicData uri="http://schemas.openxmlformats.org/presentationml/2006/ole">
            <mc:AlternateContent xmlns:mc="http://schemas.openxmlformats.org/markup-compatibility/2006">
              <mc:Choice xmlns:v="urn:schemas-microsoft-com:vml" Requires="v">
                <p:oleObj spid="_x0000_s396757" name="Worksheet" r:id="rId3" imgW="8010360" imgH="4648213" progId="Excel.Sheet.8">
                  <p:embed/>
                </p:oleObj>
              </mc:Choice>
              <mc:Fallback>
                <p:oleObj name="Worksheet" r:id="rId3" imgW="8010360" imgH="4648213" progId="Excel.Sheet.8">
                  <p:embed/>
                  <p:pic>
                    <p:nvPicPr>
                      <p:cNvPr id="0" name="Object 4"/>
                      <p:cNvPicPr>
                        <a:picLocks noChangeAspect="1" noChangeArrowheads="1"/>
                      </p:cNvPicPr>
                      <p:nvPr/>
                    </p:nvPicPr>
                    <p:blipFill>
                      <a:blip r:embed="rId4"/>
                      <a:srcRect/>
                      <a:stretch>
                        <a:fillRect/>
                      </a:stretch>
                    </p:blipFill>
                    <p:spPr bwMode="auto">
                      <a:xfrm>
                        <a:off x="1127448" y="1446113"/>
                        <a:ext cx="7681913" cy="4575175"/>
                      </a:xfrm>
                      <a:prstGeom prst="rect">
                        <a:avLst/>
                      </a:prstGeom>
                      <a:noFill/>
                      <a:ln>
                        <a:noFill/>
                      </a:ln>
                      <a:effectLst/>
                      <a:extLst/>
                    </p:spPr>
                  </p:pic>
                </p:oleObj>
              </mc:Fallback>
            </mc:AlternateContent>
          </a:graphicData>
        </a:graphic>
      </p:graphicFrame>
      <p:cxnSp>
        <p:nvCxnSpPr>
          <p:cNvPr id="4" name="Gerade Verbindung 3">
            <a:extLst>
              <a:ext uri="{FF2B5EF4-FFF2-40B4-BE49-F238E27FC236}">
                <a16:creationId xmlns:a16="http://schemas.microsoft.com/office/drawing/2014/main" id="{23AC0C13-4B4B-4A1D-B6B3-675C7038DB20}"/>
              </a:ext>
            </a:extLst>
          </p:cNvPr>
          <p:cNvCxnSpPr>
            <a:cxnSpLocks/>
          </p:cNvCxnSpPr>
          <p:nvPr/>
        </p:nvCxnSpPr>
        <p:spPr>
          <a:xfrm flipV="1">
            <a:off x="6391276" y="2517676"/>
            <a:ext cx="156686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3D54DD30-0155-4F90-BA0F-EF7752C5B633}"/>
              </a:ext>
            </a:extLst>
          </p:cNvPr>
          <p:cNvCxnSpPr>
            <a:cxnSpLocks/>
          </p:cNvCxnSpPr>
          <p:nvPr/>
        </p:nvCxnSpPr>
        <p:spPr>
          <a:xfrm>
            <a:off x="7958138" y="2517676"/>
            <a:ext cx="0" cy="114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
            <a:extLst>
              <a:ext uri="{FF2B5EF4-FFF2-40B4-BE49-F238E27FC236}">
                <a16:creationId xmlns:a16="http://schemas.microsoft.com/office/drawing/2014/main" id="{06635D34-B5C9-4709-9232-8A8A65E0363E}"/>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9" name="Rectangle 2">
            <a:extLst>
              <a:ext uri="{FF2B5EF4-FFF2-40B4-BE49-F238E27FC236}">
                <a16:creationId xmlns:a16="http://schemas.microsoft.com/office/drawing/2014/main" id="{D151DA8E-AB24-417C-894E-9F9E3E665886}"/>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a:solidFill>
                  <a:srgbClr val="00B0F0"/>
                </a:solidFill>
                <a:latin typeface="Century Gothic" panose="020B0502020202020204" pitchFamily="34" charset="0"/>
              </a:rPr>
              <a:t>4.1.3 </a:t>
            </a:r>
            <a:r>
              <a:rPr lang="de-DE" altLang="de-DE" sz="1600" b="1" dirty="0">
                <a:solidFill>
                  <a:srgbClr val="00B0F0"/>
                </a:solidFill>
                <a:latin typeface="Century Gothic" panose="020B0502020202020204" pitchFamily="34" charset="0"/>
              </a:rPr>
              <a:t>Übersicht: </a:t>
            </a:r>
            <a:r>
              <a:rPr lang="de-DE" altLang="de-DE" sz="1600" b="1">
                <a:solidFill>
                  <a:srgbClr val="00B0F0"/>
                </a:solidFill>
                <a:latin typeface="Century Gothic" panose="020B0502020202020204" pitchFamily="34" charset="0"/>
              </a:rPr>
              <a:t>Tatbestandsmerkmale „verbundene Unternehmen“</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5">
            <a:extLst>
              <a:ext uri="{FF2B5EF4-FFF2-40B4-BE49-F238E27FC236}">
                <a16:creationId xmlns:a16="http://schemas.microsoft.com/office/drawing/2014/main" id="{3AC29573-7452-4A69-8B61-549815860157}"/>
              </a:ext>
            </a:extLst>
          </p:cNvPr>
          <p:cNvGraphicFramePr>
            <a:graphicFrameLocks noChangeAspect="1"/>
          </p:cNvGraphicFramePr>
          <p:nvPr>
            <p:extLst>
              <p:ext uri="{D42A27DB-BD31-4B8C-83A1-F6EECF244321}">
                <p14:modId xmlns:p14="http://schemas.microsoft.com/office/powerpoint/2010/main" val="275652414"/>
              </p:ext>
            </p:extLst>
          </p:nvPr>
        </p:nvGraphicFramePr>
        <p:xfrm>
          <a:off x="2996175" y="1340768"/>
          <a:ext cx="7131058" cy="6158556"/>
        </p:xfrm>
        <a:graphic>
          <a:graphicData uri="http://schemas.openxmlformats.org/presentationml/2006/ole">
            <mc:AlternateContent xmlns:mc="http://schemas.openxmlformats.org/markup-compatibility/2006">
              <mc:Choice xmlns:v="urn:schemas-microsoft-com:vml" Requires="v">
                <p:oleObj spid="_x0000_s394714" name="Worksheet" r:id="rId3" imgW="7477200" imgH="6286580" progId="Excel.Sheet.8">
                  <p:embed/>
                </p:oleObj>
              </mc:Choice>
              <mc:Fallback>
                <p:oleObj name="Worksheet" r:id="rId3" imgW="7477200" imgH="6286580" progId="Excel.Sheet.8">
                  <p:embed/>
                  <p:pic>
                    <p:nvPicPr>
                      <p:cNvPr id="0" name="Object 5"/>
                      <p:cNvPicPr>
                        <a:picLocks noChangeAspect="1" noChangeArrowheads="1"/>
                      </p:cNvPicPr>
                      <p:nvPr/>
                    </p:nvPicPr>
                    <p:blipFill>
                      <a:blip r:embed="rId4"/>
                      <a:srcRect/>
                      <a:stretch>
                        <a:fillRect/>
                      </a:stretch>
                    </p:blipFill>
                    <p:spPr bwMode="auto">
                      <a:xfrm>
                        <a:off x="2996175" y="1340768"/>
                        <a:ext cx="7131058" cy="6158556"/>
                      </a:xfrm>
                      <a:prstGeom prst="rect">
                        <a:avLst/>
                      </a:prstGeom>
                      <a:noFill/>
                      <a:ln>
                        <a:noFill/>
                      </a:ln>
                      <a:extLst/>
                    </p:spPr>
                  </p:pic>
                </p:oleObj>
              </mc:Fallback>
            </mc:AlternateContent>
          </a:graphicData>
        </a:graphic>
      </p:graphicFrame>
      <p:sp>
        <p:nvSpPr>
          <p:cNvPr id="4" name="Rechteck 3">
            <a:extLst>
              <a:ext uri="{FF2B5EF4-FFF2-40B4-BE49-F238E27FC236}">
                <a16:creationId xmlns:a16="http://schemas.microsoft.com/office/drawing/2014/main" id="{B261B779-E12C-47AD-8122-43D2C86195BE}"/>
              </a:ext>
            </a:extLst>
          </p:cNvPr>
          <p:cNvSpPr/>
          <p:nvPr/>
        </p:nvSpPr>
        <p:spPr>
          <a:xfrm>
            <a:off x="1846139" y="2420888"/>
            <a:ext cx="1512888" cy="50482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050" dirty="0" err="1">
                <a:solidFill>
                  <a:prstClr val="black"/>
                </a:solidFill>
                <a:latin typeface="Century Gothic" panose="020B0502020202020204" pitchFamily="34" charset="0"/>
              </a:rPr>
              <a:t>Lz</a:t>
            </a:r>
            <a:r>
              <a:rPr lang="de-DE" sz="1050" dirty="0">
                <a:solidFill>
                  <a:prstClr val="black"/>
                </a:solidFill>
                <a:latin typeface="Century Gothic" panose="020B0502020202020204" pitchFamily="34" charset="0"/>
              </a:rPr>
              <a:t> &gt; 4 Jahre</a:t>
            </a:r>
          </a:p>
          <a:p>
            <a:pPr algn="ctr" eaLnBrk="1" fontAlgn="auto" hangingPunct="1">
              <a:spcBef>
                <a:spcPts val="0"/>
              </a:spcBef>
              <a:spcAft>
                <a:spcPts val="0"/>
              </a:spcAft>
              <a:defRPr/>
            </a:pPr>
            <a:r>
              <a:rPr lang="de-DE" sz="1050" dirty="0">
                <a:solidFill>
                  <a:prstClr val="black"/>
                </a:solidFill>
                <a:latin typeface="Century Gothic" panose="020B0502020202020204" pitchFamily="34" charset="0"/>
                <a:sym typeface="Wingdings" panose="05000000000000000000" pitchFamily="2" charset="2"/>
              </a:rPr>
              <a:t> Immer AV</a:t>
            </a:r>
            <a:endParaRPr lang="de-DE" sz="1050" dirty="0">
              <a:solidFill>
                <a:prstClr val="black"/>
              </a:solidFill>
              <a:latin typeface="Century Gothic" panose="020B0502020202020204" pitchFamily="34" charset="0"/>
            </a:endParaRPr>
          </a:p>
        </p:txBody>
      </p:sp>
      <p:sp>
        <p:nvSpPr>
          <p:cNvPr id="15" name="Rechteck 14">
            <a:extLst>
              <a:ext uri="{FF2B5EF4-FFF2-40B4-BE49-F238E27FC236}">
                <a16:creationId xmlns:a16="http://schemas.microsoft.com/office/drawing/2014/main" id="{38E8A686-4577-4B75-AEEA-721888DF2269}"/>
              </a:ext>
            </a:extLst>
          </p:cNvPr>
          <p:cNvSpPr/>
          <p:nvPr/>
        </p:nvSpPr>
        <p:spPr>
          <a:xfrm>
            <a:off x="1271464" y="3279726"/>
            <a:ext cx="1727200" cy="115728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de-DE" sz="1050" dirty="0">
                <a:solidFill>
                  <a:prstClr val="black"/>
                </a:solidFill>
                <a:latin typeface="Century Gothic" panose="020B0502020202020204" pitchFamily="34" charset="0"/>
              </a:rPr>
              <a:t>1K </a:t>
            </a:r>
            <a:r>
              <a:rPr lang="de-DE" sz="1050" dirty="0" err="1">
                <a:solidFill>
                  <a:prstClr val="black"/>
                </a:solidFill>
                <a:latin typeface="Century Gothic" panose="020B0502020202020204" pitchFamily="34" charset="0"/>
              </a:rPr>
              <a:t>Lz</a:t>
            </a:r>
            <a:r>
              <a:rPr lang="de-DE" sz="1050" dirty="0">
                <a:solidFill>
                  <a:prstClr val="black"/>
                </a:solidFill>
                <a:latin typeface="Century Gothic" panose="020B0502020202020204" pitchFamily="34" charset="0"/>
              </a:rPr>
              <a:t> &lt; 4 Jahre</a:t>
            </a:r>
          </a:p>
          <a:p>
            <a:pPr algn="ctr" eaLnBrk="1" fontAlgn="auto" hangingPunct="1">
              <a:spcBef>
                <a:spcPts val="0"/>
              </a:spcBef>
              <a:spcAft>
                <a:spcPts val="0"/>
              </a:spcAft>
              <a:defRPr/>
            </a:pPr>
            <a:r>
              <a:rPr lang="de-DE" sz="1050" dirty="0">
                <a:solidFill>
                  <a:prstClr val="black"/>
                </a:solidFill>
                <a:latin typeface="Century Gothic" panose="020B0502020202020204" pitchFamily="34" charset="0"/>
                <a:sym typeface="Wingdings" panose="05000000000000000000" pitchFamily="2" charset="2"/>
              </a:rPr>
              <a:t> Beurteilung anhand subjektiver Absicht (Beck, 11. </a:t>
            </a:r>
            <a:r>
              <a:rPr lang="de-DE" sz="1050" dirty="0" err="1">
                <a:solidFill>
                  <a:prstClr val="black"/>
                </a:solidFill>
                <a:latin typeface="Century Gothic" panose="020B0502020202020204" pitchFamily="34" charset="0"/>
                <a:sym typeface="Wingdings" panose="05000000000000000000" pitchFamily="2" charset="2"/>
              </a:rPr>
              <a:t>Aufl</a:t>
            </a:r>
            <a:r>
              <a:rPr lang="de-DE" sz="1050" dirty="0">
                <a:solidFill>
                  <a:prstClr val="black"/>
                </a:solidFill>
                <a:latin typeface="Century Gothic" panose="020B0502020202020204" pitchFamily="34" charset="0"/>
                <a:sym typeface="Wingdings" panose="05000000000000000000" pitchFamily="2" charset="2"/>
              </a:rPr>
              <a:t>, Tz. 357 zu § 247 HGB</a:t>
            </a:r>
            <a:endParaRPr lang="de-DE" sz="1050" dirty="0">
              <a:solidFill>
                <a:prstClr val="black"/>
              </a:solidFill>
              <a:latin typeface="Century Gothic" panose="020B0502020202020204" pitchFamily="34" charset="0"/>
            </a:endParaRPr>
          </a:p>
        </p:txBody>
      </p:sp>
      <p:cxnSp>
        <p:nvCxnSpPr>
          <p:cNvPr id="16" name="Gerade Verbindung 15">
            <a:extLst>
              <a:ext uri="{FF2B5EF4-FFF2-40B4-BE49-F238E27FC236}">
                <a16:creationId xmlns:a16="http://schemas.microsoft.com/office/drawing/2014/main" id="{4D61B60A-8114-49E3-B4D9-F89789C6B90A}"/>
              </a:ext>
            </a:extLst>
          </p:cNvPr>
          <p:cNvCxnSpPr/>
          <p:nvPr/>
        </p:nvCxnSpPr>
        <p:spPr>
          <a:xfrm>
            <a:off x="3359027" y="2673301"/>
            <a:ext cx="215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70787A93-76F2-4529-BABD-30A6193A8344}"/>
              </a:ext>
            </a:extLst>
          </p:cNvPr>
          <p:cNvCxnSpPr>
            <a:cxnSpLocks/>
          </p:cNvCxnSpPr>
          <p:nvPr/>
        </p:nvCxnSpPr>
        <p:spPr>
          <a:xfrm>
            <a:off x="3574927" y="2674888"/>
            <a:ext cx="0" cy="411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BF6ABC58-C8F6-4A99-890F-5731E4C6ABFA}"/>
              </a:ext>
            </a:extLst>
          </p:cNvPr>
          <p:cNvCxnSpPr/>
          <p:nvPr/>
        </p:nvCxnSpPr>
        <p:spPr>
          <a:xfrm>
            <a:off x="2135064" y="3086051"/>
            <a:ext cx="0" cy="200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6CDCAB61-B04E-47E5-9B8D-20F77606BC64}"/>
              </a:ext>
            </a:extLst>
          </p:cNvPr>
          <p:cNvCxnSpPr>
            <a:cxnSpLocks/>
          </p:cNvCxnSpPr>
          <p:nvPr/>
        </p:nvCxnSpPr>
        <p:spPr>
          <a:xfrm flipH="1">
            <a:off x="2128715" y="3090813"/>
            <a:ext cx="2237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
            <a:extLst>
              <a:ext uri="{FF2B5EF4-FFF2-40B4-BE49-F238E27FC236}">
                <a16:creationId xmlns:a16="http://schemas.microsoft.com/office/drawing/2014/main" id="{301D2BA4-69E8-4AEF-BD32-EDF7B3C786D5}"/>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13" name="Rectangle 2">
            <a:extLst>
              <a:ext uri="{FF2B5EF4-FFF2-40B4-BE49-F238E27FC236}">
                <a16:creationId xmlns:a16="http://schemas.microsoft.com/office/drawing/2014/main" id="{C2411C44-ED8F-489A-807E-B5AECA6C232B}"/>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a:solidFill>
                  <a:srgbClr val="00B0F0"/>
                </a:solidFill>
                <a:latin typeface="Century Gothic" panose="020B0502020202020204" pitchFamily="34" charset="0"/>
              </a:rPr>
              <a:t>4.1.4 </a:t>
            </a:r>
            <a:r>
              <a:rPr lang="de-DE" altLang="de-DE" sz="1600" b="1" dirty="0">
                <a:solidFill>
                  <a:srgbClr val="00B0F0"/>
                </a:solidFill>
                <a:latin typeface="Century Gothic" panose="020B0502020202020204" pitchFamily="34" charset="0"/>
              </a:rPr>
              <a:t>Übersicht: </a:t>
            </a:r>
            <a:r>
              <a:rPr lang="de-DE" altLang="de-DE" sz="1600" b="1">
                <a:solidFill>
                  <a:srgbClr val="00B0F0"/>
                </a:solidFill>
                <a:latin typeface="Century Gothic" panose="020B0502020202020204" pitchFamily="34" charset="0"/>
              </a:rPr>
              <a:t>Tatbestandsmerkmale „Ausleihungen“</a:t>
            </a:r>
            <a:endParaRPr lang="de-DE" altLang="de-DE" sz="2000" b="1" dirty="0">
              <a:solidFill>
                <a:srgbClr val="00B0F0"/>
              </a:solidFill>
              <a:latin typeface="Century Gothic" panose="020B0502020202020204" pitchFamily="34" charset="0"/>
            </a:endParaRP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4">
            <a:extLst>
              <a:ext uri="{FF2B5EF4-FFF2-40B4-BE49-F238E27FC236}">
                <a16:creationId xmlns:a16="http://schemas.microsoft.com/office/drawing/2014/main" id="{8218B5EC-148A-46CB-A9FA-1C34EDB40B31}"/>
              </a:ext>
            </a:extLst>
          </p:cNvPr>
          <p:cNvGraphicFramePr>
            <a:graphicFrameLocks noChangeAspect="1"/>
          </p:cNvGraphicFramePr>
          <p:nvPr>
            <p:extLst>
              <p:ext uri="{D42A27DB-BD31-4B8C-83A1-F6EECF244321}">
                <p14:modId xmlns:p14="http://schemas.microsoft.com/office/powerpoint/2010/main" val="1809098854"/>
              </p:ext>
            </p:extLst>
          </p:nvPr>
        </p:nvGraphicFramePr>
        <p:xfrm>
          <a:off x="911424" y="1228874"/>
          <a:ext cx="9804400" cy="5224462"/>
        </p:xfrm>
        <a:graphic>
          <a:graphicData uri="http://schemas.openxmlformats.org/presentationml/2006/ole">
            <mc:AlternateContent xmlns:mc="http://schemas.openxmlformats.org/markup-compatibility/2006">
              <mc:Choice xmlns:v="urn:schemas-microsoft-com:vml" Requires="v">
                <p:oleObj spid="_x0000_s397780" name="Worksheet" r:id="rId3" imgW="8858160" imgH="4571960" progId="Excel.Sheet.8">
                  <p:embed/>
                </p:oleObj>
              </mc:Choice>
              <mc:Fallback>
                <p:oleObj name="Worksheet" r:id="rId3" imgW="8858160" imgH="4571960" progId="Excel.Sheet.8">
                  <p:embed/>
                  <p:pic>
                    <p:nvPicPr>
                      <p:cNvPr id="0" name="Object 4"/>
                      <p:cNvPicPr>
                        <a:picLocks noChangeAspect="1" noChangeArrowheads="1"/>
                      </p:cNvPicPr>
                      <p:nvPr/>
                    </p:nvPicPr>
                    <p:blipFill>
                      <a:blip r:embed="rId4"/>
                      <a:srcRect/>
                      <a:stretch>
                        <a:fillRect/>
                      </a:stretch>
                    </p:blipFill>
                    <p:spPr bwMode="auto">
                      <a:xfrm>
                        <a:off x="911424" y="1228874"/>
                        <a:ext cx="9804400" cy="5224462"/>
                      </a:xfrm>
                      <a:prstGeom prst="rect">
                        <a:avLst/>
                      </a:prstGeom>
                      <a:noFill/>
                      <a:ln>
                        <a:noFill/>
                      </a:ln>
                      <a:extLst/>
                    </p:spPr>
                  </p:pic>
                </p:oleObj>
              </mc:Fallback>
            </mc:AlternateContent>
          </a:graphicData>
        </a:graphic>
      </p:graphicFrame>
      <p:sp>
        <p:nvSpPr>
          <p:cNvPr id="8" name="Textfeld 1">
            <a:extLst>
              <a:ext uri="{FF2B5EF4-FFF2-40B4-BE49-F238E27FC236}">
                <a16:creationId xmlns:a16="http://schemas.microsoft.com/office/drawing/2014/main" id="{C30AEB59-7F8B-4D8D-BDFA-CC3A198FA103}"/>
              </a:ext>
            </a:extLst>
          </p:cNvPr>
          <p:cNvSpPr txBox="1">
            <a:spLocks noChangeArrowheads="1"/>
          </p:cNvSpPr>
          <p:nvPr/>
        </p:nvSpPr>
        <p:spPr bwMode="auto">
          <a:xfrm>
            <a:off x="373063" y="180975"/>
            <a:ext cx="1000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30475" indent="-5146675">
              <a:lnSpc>
                <a:spcPct val="110000"/>
              </a:lnSpc>
              <a:spcBef>
                <a:spcPts val="800"/>
              </a:spcBef>
              <a:buFont typeface="Arial" panose="020B0604020202020204" pitchFamily="34" charset="0"/>
              <a:tabLst>
                <a:tab pos="2541588" algn="l"/>
              </a:tabLst>
              <a:defRPr sz="1400">
                <a:solidFill>
                  <a:schemeClr val="tx1"/>
                </a:solidFill>
                <a:latin typeface="Verdana" panose="020B0604030504040204" pitchFamily="34" charset="0"/>
              </a:defRPr>
            </a:lvl1pPr>
            <a:lvl2pPr marL="742950" indent="-28575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2pPr>
            <a:lvl3pPr marL="11430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3pPr>
            <a:lvl4pPr marL="16002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4pPr>
            <a:lvl5pPr marL="2057400" indent="-228600">
              <a:lnSpc>
                <a:spcPct val="110000"/>
              </a:lnSpc>
              <a:spcBef>
                <a:spcPts val="800"/>
              </a:spcBef>
              <a:buFont typeface="Arial" panose="020B0604020202020204" pitchFamily="34" charset="0"/>
              <a:buChar char="•"/>
              <a:tabLst>
                <a:tab pos="2541588" algn="l"/>
              </a:tabLst>
              <a:defRPr sz="1400">
                <a:solidFill>
                  <a:schemeClr val="tx1"/>
                </a:solidFill>
                <a:latin typeface="Verdana" panose="020B0604030504040204" pitchFamily="34" charset="0"/>
              </a:defRPr>
            </a:lvl5pPr>
            <a:lvl6pPr marL="25146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6pPr>
            <a:lvl7pPr marL="29718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7pPr>
            <a:lvl8pPr marL="34290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8pPr>
            <a:lvl9pPr marL="3886200" indent="-228600" eaLnBrk="0" fontAlgn="base" hangingPunct="0">
              <a:lnSpc>
                <a:spcPct val="110000"/>
              </a:lnSpc>
              <a:spcBef>
                <a:spcPts val="800"/>
              </a:spcBef>
              <a:spcAft>
                <a:spcPct val="0"/>
              </a:spcAft>
              <a:buFont typeface="Arial" panose="020B0604020202020204" pitchFamily="34" charset="0"/>
              <a:buChar char="•"/>
              <a:tabLst>
                <a:tab pos="2541588" algn="l"/>
              </a:tabLst>
              <a:defRPr sz="1400">
                <a:solidFill>
                  <a:schemeClr val="tx1"/>
                </a:solidFill>
                <a:latin typeface="Verdana" panose="020B0604030504040204" pitchFamily="34" charset="0"/>
              </a:defRPr>
            </a:lvl9pPr>
          </a:lstStyle>
          <a:p>
            <a:pPr eaLnBrk="1" hangingPunct="1">
              <a:lnSpc>
                <a:spcPct val="100000"/>
              </a:lnSpc>
              <a:spcBef>
                <a:spcPct val="0"/>
              </a:spcBef>
            </a:pPr>
            <a:r>
              <a:rPr lang="de-DE" altLang="de-DE" sz="1600" b="1" dirty="0">
                <a:solidFill>
                  <a:srgbClr val="000000"/>
                </a:solidFill>
                <a:latin typeface="Century Gothic" panose="020B0502020202020204" pitchFamily="34" charset="0"/>
              </a:rPr>
              <a:t>Themenbereich 4 (Teil 1): Prüfung des Finanzanlagevermögens</a:t>
            </a:r>
          </a:p>
        </p:txBody>
      </p:sp>
      <p:sp>
        <p:nvSpPr>
          <p:cNvPr id="5" name="Rectangle 2">
            <a:extLst>
              <a:ext uri="{FF2B5EF4-FFF2-40B4-BE49-F238E27FC236}">
                <a16:creationId xmlns:a16="http://schemas.microsoft.com/office/drawing/2014/main" id="{1A781D71-DCD0-4DB5-B4AF-A56EB389DAE1}"/>
              </a:ext>
            </a:extLst>
          </p:cNvPr>
          <p:cNvSpPr txBox="1">
            <a:spLocks/>
          </p:cNvSpPr>
          <p:nvPr/>
        </p:nvSpPr>
        <p:spPr bwMode="auto">
          <a:xfrm>
            <a:off x="1055290" y="764704"/>
            <a:ext cx="1080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10000"/>
              </a:lnSpc>
              <a:spcBef>
                <a:spcPts val="800"/>
              </a:spcBef>
              <a:buFont typeface="Arial" panose="020B0604020202020204" pitchFamily="34" charset="0"/>
              <a:defRPr sz="1400">
                <a:solidFill>
                  <a:schemeClr val="tx1"/>
                </a:solidFill>
                <a:latin typeface="Verdana" panose="020B0604030504040204" pitchFamily="34" charset="0"/>
              </a:defRPr>
            </a:lvl1pPr>
            <a:lvl2pPr marL="180975" indent="-179388">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2pPr>
            <a:lvl3pPr marL="541338"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3pPr>
            <a:lvl4pPr marL="895350" indent="-17462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4pPr>
            <a:lvl5pPr marL="1257300" indent="-180975">
              <a:lnSpc>
                <a:spcPct val="110000"/>
              </a:lnSpc>
              <a:spcBef>
                <a:spcPts val="800"/>
              </a:spcBef>
              <a:buFont typeface="Arial" panose="020B0604020202020204" pitchFamily="34" charset="0"/>
              <a:buChar char="•"/>
              <a:defRPr sz="1400">
                <a:solidFill>
                  <a:schemeClr val="tx1"/>
                </a:solidFill>
                <a:latin typeface="Verdana" panose="020B0604030504040204" pitchFamily="34" charset="0"/>
              </a:defRPr>
            </a:lvl5pPr>
            <a:lvl6pPr marL="17145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6pPr>
            <a:lvl7pPr marL="21717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7pPr>
            <a:lvl8pPr marL="26289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8pPr>
            <a:lvl9pPr marL="3086100" indent="-180975" eaLnBrk="0" fontAlgn="base" hangingPunct="0">
              <a:lnSpc>
                <a:spcPct val="110000"/>
              </a:lnSpc>
              <a:spcBef>
                <a:spcPts val="800"/>
              </a:spcBef>
              <a:spcAft>
                <a:spcPct val="0"/>
              </a:spcAft>
              <a:buFont typeface="Arial" panose="020B0604020202020204" pitchFamily="34" charset="0"/>
              <a:buChar char="•"/>
              <a:defRPr sz="1400">
                <a:solidFill>
                  <a:schemeClr val="tx1"/>
                </a:solidFill>
                <a:latin typeface="Verdana" panose="020B0604030504040204" pitchFamily="34" charset="0"/>
              </a:defRPr>
            </a:lvl9pPr>
          </a:lstStyle>
          <a:p>
            <a:pPr>
              <a:lnSpc>
                <a:spcPct val="100000"/>
              </a:lnSpc>
              <a:spcBef>
                <a:spcPct val="0"/>
              </a:spcBef>
            </a:pPr>
            <a:r>
              <a:rPr lang="de-DE" altLang="de-DE" sz="1600" b="1">
                <a:solidFill>
                  <a:srgbClr val="00B0F0"/>
                </a:solidFill>
                <a:latin typeface="Century Gothic" panose="020B0502020202020204" pitchFamily="34" charset="0"/>
              </a:rPr>
              <a:t>4.1.5 Übersicht: Tatbestandsmerkmale „Wertpapiere des Anlagevermögens“</a:t>
            </a:r>
            <a:endParaRPr lang="de-DE" altLang="de-DE" sz="1600" b="1" dirty="0">
              <a:solidFill>
                <a:srgbClr val="00B0F0"/>
              </a:solidFill>
              <a:latin typeface="Century Gothic" panose="020B0502020202020204" pitchFamily="34" charset="0"/>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96&quot;&gt;&lt;/object&gt;&lt;object type=&quot;2&quot; unique_id=&quot;10297&quot;&gt;&lt;object type=&quot;3&quot; unique_id=&quot;10299&quot;&gt;&lt;property id=&quot;20148&quot; value=&quot;5&quot;/&gt;&lt;property id=&quot;20300&quot; value=&quot;Folie 2 - &amp;quot;Musterseite Text, einspaltig&amp;quot;&quot;/&gt;&lt;property id=&quot;20307&quot; value=&quot;257&quot;/&gt;&lt;/object&gt;&lt;object type=&quot;3&quot; unique_id=&quot;10352&quot;&gt;&lt;property id=&quot;20148&quot; value=&quot;5&quot;/&gt;&lt;property id=&quot;20300&quot; value=&quot;Folie 5 - &amp;quot;Musterseite 4 Abb. (Tabelle, Schaubild, Diagramm) + Text (Kommentar)&amp;quot;&quot;/&gt;&lt;property id=&quot;20307&quot; value=&quot;259&quot;/&gt;&lt;/object&gt;&lt;object type=&quot;3&quot; unique_id=&quot;10353&quot;&gt;&lt;property id=&quot;20148&quot; value=&quot;5&quot;/&gt;&lt;property id=&quot;20300&quot; value=&quot;Folie 6 - &amp;quot;Musterseite 6 Abb. (Tabelle, Schaubild, Diagramm)&amp;quot;&quot;/&gt;&lt;property id=&quot;20307&quot; value=&quot;263&quot;/&gt;&lt;/object&gt;&lt;object type=&quot;3&quot; unique_id=&quot;10354&quot;&gt;&lt;property id=&quot;20148&quot; value=&quot;5&quot;/&gt;&lt;property id=&quot;20300&quot; value=&quot;Folie 7 - &amp;quot;Musterseite mit 3 Abb (ein Schwerpunkt)&amp;quot;&quot;/&gt;&lt;property id=&quot;20307&quot; value=&quot;264&quot;/&gt;&lt;/object&gt;&lt;object type=&quot;3&quot; unique_id=&quot;10355&quot;&gt;&lt;property id=&quot;20148&quot; value=&quot;5&quot;/&gt;&lt;property id=&quot;20300&quot; value=&quot;Folie 8 - &amp;quot;Musterseite 1 Abb. groß + Text&amp;quot;&quot;/&gt;&lt;property id=&quot;20307&quot; value=&quot;260&quot;/&gt;&lt;/object&gt;&lt;object type=&quot;3&quot; unique_id=&quot;10356&quot;&gt;&lt;property id=&quot;20148&quot; value=&quot;5&quot;/&gt;&lt;property id=&quot;20300&quot; value=&quot;Folie 9 - &amp;quot;Musterseite ganzseitige Abb. + Headline&amp;quot;&quot;/&gt;&lt;property id=&quot;20307&quot; value=&quot;261&quot;/&gt;&lt;/object&gt;&lt;object type=&quot;3&quot; unique_id=&quot;10357&quot;&gt;&lt;property id=&quot;20148&quot; value=&quot;5&quot;/&gt;&lt;property id=&quot;20300&quot; value=&quot;Folie 10&quot;/&gt;&lt;property id=&quot;20307&quot; value=&quot;262&quot;/&gt;&lt;/object&gt;&lt;object type=&quot;3&quot; unique_id=&quot;10358&quot;&gt;&lt;property id=&quot;20148&quot; value=&quot;5&quot;/&gt;&lt;property id=&quot;20300&quot; value=&quot;Folie 11 - &amp;quot;Kapiteltrenner1&amp;quot;&quot;/&gt;&lt;property id=&quot;20307&quot; value=&quot;258&quot;/&gt;&lt;/object&gt;&lt;object type=&quot;3&quot; unique_id=&quot;10395&quot;&gt;&lt;property id=&quot;20148&quot; value=&quot;5&quot;/&gt;&lt;property id=&quot;20300&quot; value=&quot;Folie 17 - &amp;quot;Einfache Tabelle&amp;quot;&quot;/&gt;&lt;property id=&quot;20307&quot; value=&quot;269&quot;/&gt;&lt;/object&gt;&lt;object type=&quot;3&quot; unique_id=&quot;10396&quot;&gt;&lt;property id=&quot;20148&quot; value=&quot;5&quot;/&gt;&lt;property id=&quot;20300&quot; value=&quot;Folie 18 - &amp;quot;Komplexe Tabelle vollflächig &amp;quot;&quot;/&gt;&lt;property id=&quot;20307&quot; value=&quot;273&quot;/&gt;&lt;/object&gt;&lt;object type=&quot;3&quot; unique_id=&quot;10397&quot;&gt;&lt;property id=&quot;20148&quot; value=&quot;5&quot;/&gt;&lt;property id=&quot;20300&quot; value=&quot;Folie 20 - &amp;quot;Einfache Tabelle&amp;quot;&quot;/&gt;&lt;property id=&quot;20307&quot; value=&quot;271&quot;/&gt;&lt;/object&gt;&lt;object type=&quot;3&quot; unique_id=&quot;10525&quot;&gt;&lt;property id=&quot;20148&quot; value=&quot;5&quot;/&gt;&lt;property id=&quot;20300&quot; value=&quot;Folie 14 - &amp;quot;Einfache Tabelle&amp;quot;&quot;/&gt;&lt;property id=&quot;20307&quot; value=&quot;274&quot;/&gt;&lt;/object&gt;&lt;object type=&quot;3&quot; unique_id=&quot;10735&quot;&gt;&lt;property id=&quot;20148&quot; value=&quot;5&quot;/&gt;&lt;property id=&quot;20300&quot; value=&quot;Folie 22 - &amp;quot;Komplexe Tabelle + 2 Abb.&amp;quot;&quot;/&gt;&lt;property id=&quot;20307&quot; value=&quot;275&quot;/&gt;&lt;/object&gt;&lt;object type=&quot;3&quot; unique_id=&quot;10736&quot;&gt;&lt;property id=&quot;20148&quot; value=&quot;5&quot;/&gt;&lt;property id=&quot;20300&quot; value=&quot;Folie 21 - &amp;quot;Komplexe Tabelle vollflächig &amp;quot;&quot;/&gt;&lt;property id=&quot;20307&quot; value=&quot;276&quot;/&gt;&lt;/object&gt;&lt;object type=&quot;3&quot; unique_id=&quot;10737&quot;&gt;&lt;property id=&quot;20148&quot; value=&quot;5&quot;/&gt;&lt;property id=&quot;20300&quot; value=&quot;Folie 19 - &amp;quot;Komplexe Tabelle + 2 Abb.&amp;quot;&quot;/&gt;&lt;property id=&quot;20307&quot; value=&quot;277&quot;/&gt;&lt;/object&gt;&lt;object type=&quot;3&quot; unique_id=&quot;10738&quot;&gt;&lt;property id=&quot;20148&quot; value=&quot;5&quot;/&gt;&lt;property id=&quot;20300&quot; value=&quot;Folie 15 - &amp;quot;Komplexe Tabelle vollflächig &amp;quot;&quot;/&gt;&lt;property id=&quot;20307&quot; value=&quot;278&quot;/&gt;&lt;/object&gt;&lt;object type=&quot;3&quot; unique_id=&quot;10739&quot;&gt;&lt;property id=&quot;20148&quot; value=&quot;5&quot;/&gt;&lt;property id=&quot;20300&quot; value=&quot;Folie 16 - &amp;quot;Komplexe Tabelle + 2 Abb.&amp;quot;&quot;/&gt;&lt;property id=&quot;20307&quot; value=&quot;279&quot;/&gt;&lt;/object&gt;&lt;object type=&quot;3&quot; unique_id=&quot;11323&quot;&gt;&lt;property id=&quot;20148&quot; value=&quot;5&quot;/&gt;&lt;property id=&quot;20300&quot; value=&quot;Folie 23 - &amp;quot;Einfaches Organigramm&amp;quot;&quot;/&gt;&lt;property id=&quot;20307&quot; value=&quot;282&quot;/&gt;&lt;/object&gt;&lt;object type=&quot;3&quot; unique_id=&quot;11324&quot;&gt;&lt;property id=&quot;20148&quot; value=&quot;5&quot;/&gt;&lt;property id=&quot;20300&quot; value=&quot;Folie 24 - &amp;quot;Komplexes Organigramm&amp;quot;&quot;/&gt;&lt;property id=&quot;20307&quot; value=&quot;281&quot;/&gt;&lt;/object&gt;&lt;object type=&quot;3&quot; unique_id=&quot;11325&quot;&gt;&lt;property id=&quot;20148&quot; value=&quot;5&quot;/&gt;&lt;property id=&quot;20300&quot; value=&quot;Folie 25 - &amp;quot;Kuchendiagramm&amp;quot;&quot;/&gt;&lt;property id=&quot;20307&quot; value=&quot;284&quot;/&gt;&lt;/object&gt;&lt;object type=&quot;3&quot; unique_id=&quot;11326&quot;&gt;&lt;property id=&quot;20148&quot; value=&quot;5&quot;/&gt;&lt;property id=&quot;20300&quot; value=&quot;Folie 26 - &amp;quot;Balkendiagramm&amp;quot;&quot;/&gt;&lt;property id=&quot;20307&quot; value=&quot;285&quot;/&gt;&lt;/object&gt;&lt;object type=&quot;3&quot; unique_id=&quot;11327&quot;&gt;&lt;property id=&quot;20148&quot; value=&quot;5&quot;/&gt;&lt;property id=&quot;20300&quot; value=&quot;Folie 27 - &amp;quot;Liniendiagramm&amp;quot;&quot;/&gt;&lt;property id=&quot;20307&quot; value=&quot;286&quot;/&gt;&lt;/object&gt;&lt;object type=&quot;3&quot; unique_id=&quot;14388&quot;&gt;&lt;property id=&quot;20148&quot; value=&quot;5&quot;/&gt;&lt;property id=&quot;20300&quot; value=&quot;Folie 3 - &amp;quot;Musterseite Textaufzählung, einspaltig&amp;quot;&quot;/&gt;&lt;property id=&quot;20307&quot; value=&quot;290&quot;/&gt;&lt;/object&gt;&lt;object type=&quot;3&quot; unique_id=&quot;15607&quot;&gt;&lt;property id=&quot;20148&quot; value=&quot;5&quot;/&gt;&lt;property id=&quot;20300&quot; value=&quot;Folie 29 - &amp;quot;Name Vorname&amp;#x0D;&amp;#x0A;&amp;quot;&quot;/&gt;&lt;property id=&quot;20307&quot; value=&quot;292&quot;/&gt;&lt;/object&gt;&lt;object type=&quot;3&quot; unique_id=&quot;15918&quot;&gt;&lt;property id=&quot;20148&quot; value=&quot;5&quot;/&gt;&lt;property id=&quot;20300&quot; value=&quot;Folie 1 - &amp;quot;Für Mustermann AG&amp;quot;&quot;/&gt;&lt;property id=&quot;20307&quot; value=&quot;293&quot;/&gt;&lt;/object&gt;&lt;object type=&quot;3&quot; unique_id=&quot;15920&quot;&gt;&lt;property id=&quot;20148&quot; value=&quot;5&quot;/&gt;&lt;property id=&quot;20300&quot; value=&quot;Folie 12 - &amp;quot;Kapiteltrenner 1&amp;quot;&quot;/&gt;&lt;property id=&quot;20307&quot; value=&quot;295&quot;/&gt;&lt;/object&gt;&lt;object type=&quot;3&quot; unique_id=&quot;15921&quot;&gt;&lt;property id=&quot;20148&quot; value=&quot;5&quot;/&gt;&lt;property id=&quot;20300&quot; value=&quot;Folie 13 - &amp;quot;Kapiteltrenner 2&amp;quot;&quot;/&gt;&lt;property id=&quot;20307&quot; value=&quot;296&quot;/&gt;&lt;/object&gt;&lt;object type=&quot;3&quot; unique_id=&quot;15922&quot;&gt;&lt;property id=&quot;20148&quot; value=&quot;5&quot;/&gt;&lt;property id=&quot;20300&quot; value=&quot;Folie 28 - &amp;quot;Teamübersicht&amp;quot;&quot;/&gt;&lt;property id=&quot;20307&quot; value=&quot;297&quot;/&gt;&lt;/object&gt;&lt;object type=&quot;3&quot; unique_id=&quot;15923&quot;&gt;&lt;property id=&quot;20148&quot; value=&quot;5&quot;/&gt;&lt;property id=&quot;20300&quot; value=&quot;Folie 30 - &amp;quot;Wir danken für Ihre Aufmerksamkeit.&amp;quot;&quot;/&gt;&lt;property id=&quot;20307&quot; value=&quot;298&quot;/&gt;&lt;/object&gt;&lt;object type=&quot;3&quot; unique_id=&quot;16089&quot;&gt;&lt;property id=&quot;20148&quot; value=&quot;5&quot;/&gt;&lt;property id=&quot;20300&quot; value=&quot;Folie 4 - &amp;quot;Musterseite Text, zweispaltig&amp;quot;&quot;/&gt;&lt;property id=&quot;20307&quot; value=&quot;299&quot;/&gt;&lt;/object&gt;&lt;/object&gt;&lt;/object&gt;&lt;/database&gt;"/>
  <p:tag name="SECTOMILLISECCONVERTED" val="1"/>
</p:tagLst>
</file>

<file path=ppt/theme/theme1.xml><?xml version="1.0" encoding="utf-8"?>
<a:theme xmlns:a="http://schemas.openxmlformats.org/drawingml/2006/main" name="Dreistellig 100-">
  <a:themeElements>
    <a:clrScheme name="Bansbach">
      <a:dk1>
        <a:sysClr val="windowText" lastClr="000000"/>
      </a:dk1>
      <a:lt1>
        <a:sysClr val="window" lastClr="FFFFFF"/>
      </a:lt1>
      <a:dk2>
        <a:srgbClr val="BFC0C5"/>
      </a:dk2>
      <a:lt2>
        <a:srgbClr val="FFFFFF"/>
      </a:lt2>
      <a:accent1>
        <a:srgbClr val="00ADC6"/>
      </a:accent1>
      <a:accent2>
        <a:srgbClr val="519027"/>
      </a:accent2>
      <a:accent3>
        <a:srgbClr val="FFDD00"/>
      </a:accent3>
      <a:accent4>
        <a:srgbClr val="F39501"/>
      </a:accent4>
      <a:accent5>
        <a:srgbClr val="D2002D"/>
      </a:accent5>
      <a:accent6>
        <a:srgbClr val="BFC0C5"/>
      </a:accent6>
      <a:hlink>
        <a:srgbClr val="000000"/>
      </a:hlink>
      <a:folHlink>
        <a:srgbClr val="00ADC6"/>
      </a:folHlink>
    </a:clrScheme>
    <a:fontScheme name="Bansba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lumMod val="50000"/>
            </a:schemeClr>
          </a:solidFill>
          <a:tailEnd type="triangl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5_Titel und Inhalt 1sp">
  <a:themeElements>
    <a:clrScheme name="Bansbach">
      <a:dk1>
        <a:sysClr val="windowText" lastClr="000000"/>
      </a:dk1>
      <a:lt1>
        <a:sysClr val="window" lastClr="FFFFFF"/>
      </a:lt1>
      <a:dk2>
        <a:srgbClr val="BFC0C5"/>
      </a:dk2>
      <a:lt2>
        <a:srgbClr val="FFFFFF"/>
      </a:lt2>
      <a:accent1>
        <a:srgbClr val="00ADC6"/>
      </a:accent1>
      <a:accent2>
        <a:srgbClr val="519027"/>
      </a:accent2>
      <a:accent3>
        <a:srgbClr val="FFDD00"/>
      </a:accent3>
      <a:accent4>
        <a:srgbClr val="F39501"/>
      </a:accent4>
      <a:accent5>
        <a:srgbClr val="D2002D"/>
      </a:accent5>
      <a:accent6>
        <a:srgbClr val="BFC0C5"/>
      </a:accent6>
      <a:hlink>
        <a:srgbClr val="000000"/>
      </a:hlink>
      <a:folHlink>
        <a:srgbClr val="00ADC6"/>
      </a:folHlink>
    </a:clrScheme>
    <a:fontScheme name="Bansba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lumMod val="50000"/>
            </a:schemeClr>
          </a:solidFill>
          <a:tailEnd type="triangl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eistellung 10-99">
  <a:themeElements>
    <a:clrScheme name="Titel und Inhalt 2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fontScheme name="Titel und Inhalt 2sp">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 und Inhalt 2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instellig 1-9">
  <a:themeElements>
    <a:clrScheme name="Teamübersicht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fontScheme name="Teamübersicht">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übersicht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am_Einzel">
  <a:themeElements>
    <a:clrScheme name="team_Einzel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fontScheme name="team_Einzel">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_Einzel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NSBACH_Mandantenpräsentation">
  <a:themeElements>
    <a:clrScheme name="Benutzerdefiniert 2">
      <a:dk1>
        <a:sysClr val="windowText" lastClr="000000"/>
      </a:dk1>
      <a:lt1>
        <a:sysClr val="window" lastClr="FFFFFF"/>
      </a:lt1>
      <a:dk2>
        <a:srgbClr val="78D2DE"/>
      </a:dk2>
      <a:lt2>
        <a:srgbClr val="D9D9DC"/>
      </a:lt2>
      <a:accent1>
        <a:srgbClr val="00ADC6"/>
      </a:accent1>
      <a:accent2>
        <a:srgbClr val="519027"/>
      </a:accent2>
      <a:accent3>
        <a:srgbClr val="FFDD00"/>
      </a:accent3>
      <a:accent4>
        <a:srgbClr val="F39501"/>
      </a:accent4>
      <a:accent5>
        <a:srgbClr val="D2002D"/>
      </a:accent5>
      <a:accent6>
        <a:srgbClr val="BFC0C5"/>
      </a:accent6>
      <a:hlink>
        <a:srgbClr val="FFB95F"/>
      </a:hlink>
      <a:folHlink>
        <a:srgbClr val="F091A0"/>
      </a:folHlink>
    </a:clrScheme>
    <a:fontScheme name="Bansbach_font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el und Inhalt 1sp">
  <a:themeElements>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fontScheme name="Titel und Inhalt 1sp">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el und Inhalt 1sp">
  <a:themeElements>
    <a:clrScheme name="Bansbach">
      <a:dk1>
        <a:sysClr val="windowText" lastClr="000000"/>
      </a:dk1>
      <a:lt1>
        <a:sysClr val="window" lastClr="FFFFFF"/>
      </a:lt1>
      <a:dk2>
        <a:srgbClr val="BFC0C5"/>
      </a:dk2>
      <a:lt2>
        <a:srgbClr val="FFFFFF"/>
      </a:lt2>
      <a:accent1>
        <a:srgbClr val="00ADC6"/>
      </a:accent1>
      <a:accent2>
        <a:srgbClr val="519027"/>
      </a:accent2>
      <a:accent3>
        <a:srgbClr val="FFDD00"/>
      </a:accent3>
      <a:accent4>
        <a:srgbClr val="F39501"/>
      </a:accent4>
      <a:accent5>
        <a:srgbClr val="D2002D"/>
      </a:accent5>
      <a:accent6>
        <a:srgbClr val="BFC0C5"/>
      </a:accent6>
      <a:hlink>
        <a:srgbClr val="000000"/>
      </a:hlink>
      <a:folHlink>
        <a:srgbClr val="00ADC6"/>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lumMod val="50000"/>
            </a:schemeClr>
          </a:solidFill>
          <a:tailEnd type="triangl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3_Titel und Inhalt 1sp">
  <a:themeElements>
    <a:clrScheme name="Bansbach">
      <a:dk1>
        <a:sysClr val="windowText" lastClr="000000"/>
      </a:dk1>
      <a:lt1>
        <a:sysClr val="window" lastClr="FFFFFF"/>
      </a:lt1>
      <a:dk2>
        <a:srgbClr val="BFC0C5"/>
      </a:dk2>
      <a:lt2>
        <a:srgbClr val="FFFFFF"/>
      </a:lt2>
      <a:accent1>
        <a:srgbClr val="00ADC6"/>
      </a:accent1>
      <a:accent2>
        <a:srgbClr val="519027"/>
      </a:accent2>
      <a:accent3>
        <a:srgbClr val="FFDD00"/>
      </a:accent3>
      <a:accent4>
        <a:srgbClr val="F39501"/>
      </a:accent4>
      <a:accent5>
        <a:srgbClr val="D2002D"/>
      </a:accent5>
      <a:accent6>
        <a:srgbClr val="BFC0C5"/>
      </a:accent6>
      <a:hlink>
        <a:srgbClr val="000000"/>
      </a:hlink>
      <a:folHlink>
        <a:srgbClr val="00ADC6"/>
      </a:folHlink>
    </a:clrScheme>
    <a:fontScheme name="Bansba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lumMod val="50000"/>
            </a:schemeClr>
          </a:solidFill>
          <a:tailEnd type="triangl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4_Titel und Inhalt 1sp">
  <a:themeElements>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fontScheme name="Titel und Inhalt 1sp">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themeOverride>
</file>

<file path=ppt/theme/themeOverride2.xml><?xml version="1.0" encoding="utf-8"?>
<a:themeOverride xmlns:a="http://schemas.openxmlformats.org/drawingml/2006/main">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themeOverride>
</file>

<file path=ppt/theme/themeOverride3.xml><?xml version="1.0" encoding="utf-8"?>
<a:themeOverride xmlns:a="http://schemas.openxmlformats.org/drawingml/2006/main">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themeOverride>
</file>

<file path=ppt/theme/themeOverride4.xml><?xml version="1.0" encoding="utf-8"?>
<a:themeOverride xmlns:a="http://schemas.openxmlformats.org/drawingml/2006/main">
  <a:clrScheme name="Titel und Inhalt 1sp 1">
    <a:dk1>
      <a:srgbClr val="000000"/>
    </a:dk1>
    <a:lt1>
      <a:srgbClr val="FFFFFF"/>
    </a:lt1>
    <a:dk2>
      <a:srgbClr val="BFC0C5"/>
    </a:dk2>
    <a:lt2>
      <a:srgbClr val="FFFFFF"/>
    </a:lt2>
    <a:accent1>
      <a:srgbClr val="00ADC6"/>
    </a:accent1>
    <a:accent2>
      <a:srgbClr val="519027"/>
    </a:accent2>
    <a:accent3>
      <a:srgbClr val="FFFFFF"/>
    </a:accent3>
    <a:accent4>
      <a:srgbClr val="000000"/>
    </a:accent4>
    <a:accent5>
      <a:srgbClr val="AAD3DF"/>
    </a:accent5>
    <a:accent6>
      <a:srgbClr val="498222"/>
    </a:accent6>
    <a:hlink>
      <a:srgbClr val="000000"/>
    </a:hlink>
    <a:folHlink>
      <a:srgbClr val="00AD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SO999929 xmlns="http://www.datev.de/BSOffice/999929">e4d8b2ff-986f-45f0-bbe3-b9991f1ff0c1</BSO999929>
</file>

<file path=customXml/itemProps1.xml><?xml version="1.0" encoding="utf-8"?>
<ds:datastoreItem xmlns:ds="http://schemas.openxmlformats.org/officeDocument/2006/customXml" ds:itemID="{B85FAEFB-A3A8-40A7-8828-B79AFF2C40CF}">
  <ds:schemaRefs>
    <ds:schemaRef ds:uri="http://www.datev.de/BSOffice/999929"/>
  </ds:schemaRefs>
</ds:datastoreItem>
</file>

<file path=docProps/app.xml><?xml version="1.0" encoding="utf-8"?>
<Properties xmlns="http://schemas.openxmlformats.org/officeDocument/2006/extended-properties" xmlns:vt="http://schemas.openxmlformats.org/officeDocument/2006/docPropsVTypes">
  <TotalTime>0</TotalTime>
  <Words>50538</Words>
  <Application>Microsoft Office PowerPoint</Application>
  <PresentationFormat>Breitbild</PresentationFormat>
  <Paragraphs>6086</Paragraphs>
  <Slides>492</Slides>
  <Notes>379</Notes>
  <HiddenSlides>0</HiddenSlides>
  <MMClips>0</MMClips>
  <ScaleCrop>false</ScaleCrop>
  <HeadingPairs>
    <vt:vector size="8" baseType="variant">
      <vt:variant>
        <vt:lpstr>Verwendete Schriftarten</vt:lpstr>
      </vt:variant>
      <vt:variant>
        <vt:i4>12</vt:i4>
      </vt:variant>
      <vt:variant>
        <vt:lpstr>Design</vt:lpstr>
      </vt:variant>
      <vt:variant>
        <vt:i4>10</vt:i4>
      </vt:variant>
      <vt:variant>
        <vt:lpstr>Eingebettete OLE-Server</vt:lpstr>
      </vt:variant>
      <vt:variant>
        <vt:i4>1</vt:i4>
      </vt:variant>
      <vt:variant>
        <vt:lpstr>Folientitel</vt:lpstr>
      </vt:variant>
      <vt:variant>
        <vt:i4>492</vt:i4>
      </vt:variant>
    </vt:vector>
  </HeadingPairs>
  <TitlesOfParts>
    <vt:vector size="515" baseType="lpstr">
      <vt:lpstr>Arial</vt:lpstr>
      <vt:lpstr>Arial Narrow</vt:lpstr>
      <vt:lpstr>Calibri</vt:lpstr>
      <vt:lpstr>Century Gothic</vt:lpstr>
      <vt:lpstr>Courier New</vt:lpstr>
      <vt:lpstr>Monotype Sorts</vt:lpstr>
      <vt:lpstr>Symbol</vt:lpstr>
      <vt:lpstr>Times New Roman</vt:lpstr>
      <vt:lpstr>Verdana</vt:lpstr>
      <vt:lpstr>Wingdings</vt:lpstr>
      <vt:lpstr>Wingdings 2</vt:lpstr>
      <vt:lpstr>Wingdings 3</vt:lpstr>
      <vt:lpstr>Dreistellig 100-</vt:lpstr>
      <vt:lpstr>Zweistellung 10-99</vt:lpstr>
      <vt:lpstr>Einstellig 1-9</vt:lpstr>
      <vt:lpstr>team_Einzel</vt:lpstr>
      <vt:lpstr>BANSBACH_Mandantenpräsentation</vt:lpstr>
      <vt:lpstr>1_Titel und Inhalt 1sp</vt:lpstr>
      <vt:lpstr>2_Titel und Inhalt 1sp</vt:lpstr>
      <vt:lpstr>3_Titel und Inhalt 1sp</vt:lpstr>
      <vt:lpstr>4_Titel und Inhalt 1sp</vt:lpstr>
      <vt:lpstr>5_Titel und Inhalt 1sp</vt:lpstr>
      <vt:lpstr>Worksheet</vt:lpstr>
      <vt:lpstr>Jahresabschlussprüfung 3 Prüfung JA + LB (Fortgeschrittene) 2025 </vt:lpstr>
      <vt:lpstr>PowerPoint-Präsentation</vt:lpstr>
      <vt:lpstr>PowerPoint-Präsentation</vt:lpstr>
      <vt:lpstr>PowerPoint-Präsentation</vt:lpstr>
      <vt:lpstr>1.1 Erstprüfungen: Gezeichnetes Kapital / Kapitalanteile</vt:lpstr>
      <vt:lpstr>PowerPoint-Präsentation</vt:lpstr>
      <vt:lpstr>PowerPoint-Präsentation</vt:lpstr>
      <vt:lpstr>PowerPoint-Präsentation</vt:lpstr>
      <vt:lpstr>PowerPoint-Präsentation</vt:lpstr>
      <vt:lpstr>PowerPoint-Präsentation</vt:lpstr>
      <vt:lpstr>1.2 Folgeprüfungen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1.3 Besonderheiten beim Eigenkapital von Personenhandelsgesellschaften i. S. d. § 264a HGB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Themenbereich 5: Kommunikationspflichten des Wirtschaftsprüfers  bei der Abschlussprüfung (IDW PS 470 n.F. (10.2021))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Geschichte der Geldwäsche  Einer Legende nach geht der Begriff auf den Gangsterboss Al Capone zurück, der das durch illegale Betätigungen erworbene Geld tatsächlich in Waschsalons investierte und somit die wahre Herkunft verschleierte.  Ein in der Gegenwart praktiziertes Verfahren ist es, mit einem legalen Betrieb (z. B. einem Restaurant) „sauberes“ Geld einzunehmen. Dieser Betrieb muss lediglich seine Kosten bar bezahlen.   Selbst wenn diese Rechnungen die Einnahmen übersteigen, kann die illegale Herkunft des Bargeldes kaum nachgewiesen werden; die Einnahmen dagegen sind „sauber“.</vt:lpstr>
      <vt:lpstr>PowerPoint-Präsentation</vt:lpstr>
      <vt:lpstr>PowerPoint-Präsentation</vt:lpstr>
      <vt:lpstr>PowerPoint-Präsentation</vt:lpstr>
      <vt:lpstr>PowerPoint-Präsentation</vt:lpstr>
      <vt:lpstr>"Know Your Customer"-Prinzip  Wichtigstes Instrument der Bekämpfung der Geldwäsche ist die Verhinderung anonymer wirtschaftlicher Transaktionen. Dafür dient das „Know Your Customer“-Prinzip (KYC).   Neben Banken, Versicherungen, Anwälten etc. sind auch Wirtschaftsprüfer und Steuerberater verpflichtet, ihre Kunden vor Aufnahme der Geschäftsbeziehung zu identifizieren und die wirtschaftlich Berechtigten zu erfragen (§§ 2, 11 GwG).  So sind Kunden mit allen Vornamen zu führen, um die Möglichkeit verschiedener Konteneröffnungen durch ein und dieselbe Person zu überwachen. Neben der Feststellung der Identität muss die Bank sich auch über den Grund für die Aufnahme der Geschäftsbeziehung informieren und deren Plausibilität überprüfen.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Allgemeine Sorgfaltspflichten (§ 10 GwG)</vt:lpstr>
      <vt:lpstr>Allgemeine Sorgfaltspflichten (§ 10 GwG), Forts.</vt:lpstr>
      <vt:lpstr>PowerPoint-Präsentation</vt:lpstr>
      <vt:lpstr>Überblick: Verpflichtungen aus §§ 1-15, § 17 GwG</vt:lpstr>
      <vt:lpstr>Sorgfaltspflichten:  Regelfall + Ausnahmefall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Themenbereich 10: Prüfung des Lageberichts (IDW PS 350 n.F. (10.2021))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Sabine Mayr</dc:creator>
  <cp:lastModifiedBy>Koch, Anja - AUDfIT</cp:lastModifiedBy>
  <cp:revision>2633</cp:revision>
  <cp:lastPrinted>2025-10-31T11:29:53Z</cp:lastPrinted>
  <dcterms:created xsi:type="dcterms:W3CDTF">2011-08-03T14:32:44Z</dcterms:created>
  <dcterms:modified xsi:type="dcterms:W3CDTF">2025-11-14T11:11:43Z</dcterms:modified>
</cp:coreProperties>
</file>