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5"/>
  </p:notesMasterIdLst>
  <p:sldIdLst>
    <p:sldId id="257" r:id="rId3"/>
    <p:sldId id="258" r:id="rId4"/>
  </p:sldIdLst>
  <p:sldSz cx="21383625" cy="15119350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8B22"/>
    <a:srgbClr val="C5F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1" d="100"/>
          <a:sy n="51" d="100"/>
        </p:scale>
        <p:origin x="13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4275696" cy="716214"/>
          </a:xfrm>
          <a:prstGeom prst="rect">
            <a:avLst/>
          </a:prstGeom>
        </p:spPr>
        <p:txBody>
          <a:bodyPr vert="horz" lIns="127412" tIns="63704" rIns="127412" bIns="63704" rtlCol="0"/>
          <a:lstStyle>
            <a:lvl1pPr algn="l">
              <a:defRPr sz="16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588413" y="2"/>
            <a:ext cx="4275696" cy="716214"/>
          </a:xfrm>
          <a:prstGeom prst="rect">
            <a:avLst/>
          </a:prstGeom>
        </p:spPr>
        <p:txBody>
          <a:bodyPr vert="horz" lIns="127412" tIns="63704" rIns="127412" bIns="63704" rtlCol="0"/>
          <a:lstStyle>
            <a:lvl1pPr algn="r">
              <a:defRPr sz="1600"/>
            </a:lvl1pPr>
          </a:lstStyle>
          <a:p>
            <a:fld id="{62A9D09A-9B80-4AA3-AAA6-B7DFDCD2D20A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520825" y="1787525"/>
            <a:ext cx="6824663" cy="4826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27412" tIns="63704" rIns="127412" bIns="6370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86198" y="6880526"/>
            <a:ext cx="7893933" cy="5627706"/>
          </a:xfrm>
          <a:prstGeom prst="rect">
            <a:avLst/>
          </a:prstGeom>
        </p:spPr>
        <p:txBody>
          <a:bodyPr vert="horz" lIns="127412" tIns="63704" rIns="127412" bIns="63704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13579226"/>
            <a:ext cx="4275696" cy="716214"/>
          </a:xfrm>
          <a:prstGeom prst="rect">
            <a:avLst/>
          </a:prstGeom>
        </p:spPr>
        <p:txBody>
          <a:bodyPr vert="horz" lIns="127412" tIns="63704" rIns="127412" bIns="63704" rtlCol="0" anchor="b"/>
          <a:lstStyle>
            <a:lvl1pPr algn="l">
              <a:defRPr sz="16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588413" y="13579226"/>
            <a:ext cx="4275696" cy="716214"/>
          </a:xfrm>
          <a:prstGeom prst="rect">
            <a:avLst/>
          </a:prstGeom>
        </p:spPr>
        <p:txBody>
          <a:bodyPr vert="horz" lIns="127412" tIns="63704" rIns="127412" bIns="63704" rtlCol="0" anchor="b"/>
          <a:lstStyle>
            <a:lvl1pPr algn="r">
              <a:defRPr sz="1600"/>
            </a:lvl1pPr>
          </a:lstStyle>
          <a:p>
            <a:fld id="{2E11F102-1BDC-4F50-A082-F26F38D1FC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017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3" y="2474395"/>
            <a:ext cx="18176081" cy="5263774"/>
          </a:xfrm>
        </p:spPr>
        <p:txBody>
          <a:bodyPr anchor="b"/>
          <a:lstStyle>
            <a:lvl1pPr algn="ctr">
              <a:defRPr sz="1322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4" y="7941160"/>
            <a:ext cx="16037718" cy="3650342"/>
          </a:xfrm>
        </p:spPr>
        <p:txBody>
          <a:bodyPr/>
          <a:lstStyle>
            <a:lvl1pPr marL="0" indent="0" algn="ctr">
              <a:buNone/>
              <a:defRPr sz="5291"/>
            </a:lvl1pPr>
            <a:lvl2pPr marL="1007972" indent="0" algn="ctr">
              <a:buNone/>
              <a:defRPr sz="4409"/>
            </a:lvl2pPr>
            <a:lvl3pPr marL="2015942" indent="0" algn="ctr">
              <a:buNone/>
              <a:defRPr sz="3968"/>
            </a:lvl3pPr>
            <a:lvl4pPr marL="3023914" indent="0" algn="ctr">
              <a:buNone/>
              <a:defRPr sz="3527"/>
            </a:lvl4pPr>
            <a:lvl5pPr marL="4031885" indent="0" algn="ctr">
              <a:buNone/>
              <a:defRPr sz="3527"/>
            </a:lvl5pPr>
            <a:lvl6pPr marL="5039857" indent="0" algn="ctr">
              <a:buNone/>
              <a:defRPr sz="3527"/>
            </a:lvl6pPr>
            <a:lvl7pPr marL="6047828" indent="0" algn="ctr">
              <a:buNone/>
              <a:defRPr sz="3527"/>
            </a:lvl7pPr>
            <a:lvl8pPr marL="7055800" indent="0" algn="ctr">
              <a:buNone/>
              <a:defRPr sz="3527"/>
            </a:lvl8pPr>
            <a:lvl9pPr marL="8063770" indent="0" algn="ctr">
              <a:buNone/>
              <a:defRPr sz="3527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ADB4-C9F1-4523-8B83-F67F55D418FE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5E75-4532-4727-A409-D72213D565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9125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ADB4-C9F1-4523-8B83-F67F55D418FE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5E75-4532-4727-A409-D72213D565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8803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804966"/>
            <a:ext cx="4610844" cy="1281295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804966"/>
            <a:ext cx="13565237" cy="128129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ADB4-C9F1-4523-8B83-F67F55D418FE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5E75-4532-4727-A409-D72213D565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1511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ADB4-C9F1-4523-8B83-F67F55D418FE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5E75-4532-4727-A409-D72213D565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1620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3769344"/>
            <a:ext cx="18443377" cy="6289229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10118071"/>
            <a:ext cx="18443377" cy="3307357"/>
          </a:xfrm>
        </p:spPr>
        <p:txBody>
          <a:bodyPr/>
          <a:lstStyle>
            <a:lvl1pPr marL="0" indent="0">
              <a:buNone/>
              <a:defRPr sz="5291">
                <a:solidFill>
                  <a:schemeClr val="tx1"/>
                </a:solidFill>
              </a:defRPr>
            </a:lvl1pPr>
            <a:lvl2pPr marL="100797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2pPr>
            <a:lvl3pPr marL="2015942" indent="0">
              <a:buNone/>
              <a:defRPr sz="3968">
                <a:solidFill>
                  <a:schemeClr val="tx1">
                    <a:tint val="75000"/>
                  </a:schemeClr>
                </a:solidFill>
              </a:defRPr>
            </a:lvl3pPr>
            <a:lvl4pPr marL="3023914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4pPr>
            <a:lvl5pPr marL="4031885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5pPr>
            <a:lvl6pPr marL="5039857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6pPr>
            <a:lvl7pPr marL="6047828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7pPr>
            <a:lvl8pPr marL="7055800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8pPr>
            <a:lvl9pPr marL="8063770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ADB4-C9F1-4523-8B83-F67F55D418FE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5E75-4532-4727-A409-D72213D565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1860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5" y="4024829"/>
            <a:ext cx="9088041" cy="959308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1" y="4024829"/>
            <a:ext cx="9088041" cy="959308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ADB4-C9F1-4523-8B83-F67F55D418FE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5E75-4532-4727-A409-D72213D565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0701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10" y="804971"/>
            <a:ext cx="18443377" cy="292237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3" y="3706344"/>
            <a:ext cx="9046274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72" indent="0">
              <a:buNone/>
              <a:defRPr sz="4409" b="1"/>
            </a:lvl2pPr>
            <a:lvl3pPr marL="2015942" indent="0">
              <a:buNone/>
              <a:defRPr sz="3968" b="1"/>
            </a:lvl3pPr>
            <a:lvl4pPr marL="3023914" indent="0">
              <a:buNone/>
              <a:defRPr sz="3527" b="1"/>
            </a:lvl4pPr>
            <a:lvl5pPr marL="4031885" indent="0">
              <a:buNone/>
              <a:defRPr sz="3527" b="1"/>
            </a:lvl5pPr>
            <a:lvl6pPr marL="5039857" indent="0">
              <a:buNone/>
              <a:defRPr sz="3527" b="1"/>
            </a:lvl6pPr>
            <a:lvl7pPr marL="6047828" indent="0">
              <a:buNone/>
              <a:defRPr sz="3527" b="1"/>
            </a:lvl7pPr>
            <a:lvl8pPr marL="7055800" indent="0">
              <a:buNone/>
              <a:defRPr sz="3527" b="1"/>
            </a:lvl8pPr>
            <a:lvl9pPr marL="8063770" indent="0">
              <a:buNone/>
              <a:defRPr sz="352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3" y="5522763"/>
            <a:ext cx="9046274" cy="812315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3706344"/>
            <a:ext cx="9090826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72" indent="0">
              <a:buNone/>
              <a:defRPr sz="4409" b="1"/>
            </a:lvl2pPr>
            <a:lvl3pPr marL="2015942" indent="0">
              <a:buNone/>
              <a:defRPr sz="3968" b="1"/>
            </a:lvl3pPr>
            <a:lvl4pPr marL="3023914" indent="0">
              <a:buNone/>
              <a:defRPr sz="3527" b="1"/>
            </a:lvl4pPr>
            <a:lvl5pPr marL="4031885" indent="0">
              <a:buNone/>
              <a:defRPr sz="3527" b="1"/>
            </a:lvl5pPr>
            <a:lvl6pPr marL="5039857" indent="0">
              <a:buNone/>
              <a:defRPr sz="3527" b="1"/>
            </a:lvl6pPr>
            <a:lvl7pPr marL="6047828" indent="0">
              <a:buNone/>
              <a:defRPr sz="3527" b="1"/>
            </a:lvl7pPr>
            <a:lvl8pPr marL="7055800" indent="0">
              <a:buNone/>
              <a:defRPr sz="3527" b="1"/>
            </a:lvl8pPr>
            <a:lvl9pPr marL="8063770" indent="0">
              <a:buNone/>
              <a:defRPr sz="352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5522763"/>
            <a:ext cx="9090826" cy="812315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ADB4-C9F1-4523-8B83-F67F55D418FE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5E75-4532-4727-A409-D72213D565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05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ADB4-C9F1-4523-8B83-F67F55D418FE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5E75-4532-4727-A409-D72213D565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429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ADB4-C9F1-4523-8B83-F67F55D418FE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5E75-4532-4727-A409-D72213D565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6363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007957"/>
            <a:ext cx="6896776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7" y="2176910"/>
            <a:ext cx="10825460" cy="10744538"/>
          </a:xfrm>
        </p:spPr>
        <p:txBody>
          <a:bodyPr/>
          <a:lstStyle>
            <a:lvl1pPr>
              <a:defRPr sz="7055"/>
            </a:lvl1pPr>
            <a:lvl2pPr>
              <a:defRPr sz="6173"/>
            </a:lvl2pPr>
            <a:lvl3pPr>
              <a:defRPr sz="5291"/>
            </a:lvl3pPr>
            <a:lvl4pPr>
              <a:defRPr sz="4409"/>
            </a:lvl4pPr>
            <a:lvl5pPr>
              <a:defRPr sz="4409"/>
            </a:lvl5pPr>
            <a:lvl6pPr>
              <a:defRPr sz="4409"/>
            </a:lvl6pPr>
            <a:lvl7pPr>
              <a:defRPr sz="4409"/>
            </a:lvl7pPr>
            <a:lvl8pPr>
              <a:defRPr sz="4409"/>
            </a:lvl8pPr>
            <a:lvl9pPr>
              <a:defRPr sz="4409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4535805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72" indent="0">
              <a:buNone/>
              <a:defRPr sz="3086"/>
            </a:lvl2pPr>
            <a:lvl3pPr marL="2015942" indent="0">
              <a:buNone/>
              <a:defRPr sz="2646"/>
            </a:lvl3pPr>
            <a:lvl4pPr marL="3023914" indent="0">
              <a:buNone/>
              <a:defRPr sz="2205"/>
            </a:lvl4pPr>
            <a:lvl5pPr marL="4031885" indent="0">
              <a:buNone/>
              <a:defRPr sz="2205"/>
            </a:lvl5pPr>
            <a:lvl6pPr marL="5039857" indent="0">
              <a:buNone/>
              <a:defRPr sz="2205"/>
            </a:lvl6pPr>
            <a:lvl7pPr marL="6047828" indent="0">
              <a:buNone/>
              <a:defRPr sz="2205"/>
            </a:lvl7pPr>
            <a:lvl8pPr marL="7055800" indent="0">
              <a:buNone/>
              <a:defRPr sz="2205"/>
            </a:lvl8pPr>
            <a:lvl9pPr marL="8063770" indent="0">
              <a:buNone/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ADB4-C9F1-4523-8B83-F67F55D418FE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5E75-4532-4727-A409-D72213D565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5148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007957"/>
            <a:ext cx="6896776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7" y="2176910"/>
            <a:ext cx="10825460" cy="10744538"/>
          </a:xfrm>
        </p:spPr>
        <p:txBody>
          <a:bodyPr anchor="t"/>
          <a:lstStyle>
            <a:lvl1pPr marL="0" indent="0">
              <a:buNone/>
              <a:defRPr sz="7055"/>
            </a:lvl1pPr>
            <a:lvl2pPr marL="1007972" indent="0">
              <a:buNone/>
              <a:defRPr sz="6173"/>
            </a:lvl2pPr>
            <a:lvl3pPr marL="2015942" indent="0">
              <a:buNone/>
              <a:defRPr sz="5291"/>
            </a:lvl3pPr>
            <a:lvl4pPr marL="3023914" indent="0">
              <a:buNone/>
              <a:defRPr sz="4409"/>
            </a:lvl4pPr>
            <a:lvl5pPr marL="4031885" indent="0">
              <a:buNone/>
              <a:defRPr sz="4409"/>
            </a:lvl5pPr>
            <a:lvl6pPr marL="5039857" indent="0">
              <a:buNone/>
              <a:defRPr sz="4409"/>
            </a:lvl6pPr>
            <a:lvl7pPr marL="6047828" indent="0">
              <a:buNone/>
              <a:defRPr sz="4409"/>
            </a:lvl7pPr>
            <a:lvl8pPr marL="7055800" indent="0">
              <a:buNone/>
              <a:defRPr sz="4409"/>
            </a:lvl8pPr>
            <a:lvl9pPr marL="8063770" indent="0">
              <a:buNone/>
              <a:defRPr sz="4409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4535805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72" indent="0">
              <a:buNone/>
              <a:defRPr sz="3086"/>
            </a:lvl2pPr>
            <a:lvl3pPr marL="2015942" indent="0">
              <a:buNone/>
              <a:defRPr sz="2646"/>
            </a:lvl3pPr>
            <a:lvl4pPr marL="3023914" indent="0">
              <a:buNone/>
              <a:defRPr sz="2205"/>
            </a:lvl4pPr>
            <a:lvl5pPr marL="4031885" indent="0">
              <a:buNone/>
              <a:defRPr sz="2205"/>
            </a:lvl5pPr>
            <a:lvl6pPr marL="5039857" indent="0">
              <a:buNone/>
              <a:defRPr sz="2205"/>
            </a:lvl6pPr>
            <a:lvl7pPr marL="6047828" indent="0">
              <a:buNone/>
              <a:defRPr sz="2205"/>
            </a:lvl7pPr>
            <a:lvl8pPr marL="7055800" indent="0">
              <a:buNone/>
              <a:defRPr sz="2205"/>
            </a:lvl8pPr>
            <a:lvl9pPr marL="8063770" indent="0">
              <a:buNone/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ADB4-C9F1-4523-8B83-F67F55D418FE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5E75-4532-4727-A409-D72213D565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5393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5" y="804971"/>
            <a:ext cx="18443377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5" y="4024829"/>
            <a:ext cx="18443377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14013403"/>
            <a:ext cx="481131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CADB4-C9F1-4523-8B83-F67F55D418FE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7" y="14013403"/>
            <a:ext cx="7216973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14013403"/>
            <a:ext cx="481131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D5E75-4532-4727-A409-D72213D565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0587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15942" rtl="0" eaLnBrk="1" latinLnBrk="0" hangingPunct="1">
        <a:lnSpc>
          <a:spcPct val="90000"/>
        </a:lnSpc>
        <a:spcBef>
          <a:spcPct val="0"/>
        </a:spcBef>
        <a:buNone/>
        <a:defRPr sz="9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3986" indent="-503986" algn="l" defTabSz="2015942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6173" kern="1200">
          <a:solidFill>
            <a:schemeClr val="tx1"/>
          </a:solidFill>
          <a:latin typeface="+mn-lt"/>
          <a:ea typeface="+mn-ea"/>
          <a:cs typeface="+mn-cs"/>
        </a:defRPr>
      </a:lvl1pPr>
      <a:lvl2pPr marL="1511957" indent="-503986" algn="l" defTabSz="2015942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28" indent="-503986" algn="l" defTabSz="2015942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3pPr>
      <a:lvl4pPr marL="3527900" indent="-503986" algn="l" defTabSz="2015942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535870" indent="-503986" algn="l" defTabSz="2015942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543842" indent="-503986" algn="l" defTabSz="2015942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551813" indent="-503986" algn="l" defTabSz="2015942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559784" indent="-503986" algn="l" defTabSz="2015942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567757" indent="-503986" algn="l" defTabSz="2015942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942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1pPr>
      <a:lvl2pPr marL="1007972" algn="l" defTabSz="2015942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2015942" algn="l" defTabSz="2015942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3pPr>
      <a:lvl4pPr marL="3023914" algn="l" defTabSz="2015942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031885" algn="l" defTabSz="2015942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039857" algn="l" defTabSz="2015942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047828" algn="l" defTabSz="2015942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055800" algn="l" defTabSz="2015942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063770" algn="l" defTabSz="2015942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2">
            <a:extLst>
              <a:ext uri="{FF2B5EF4-FFF2-40B4-BE49-F238E27FC236}">
                <a16:creationId xmlns:a16="http://schemas.microsoft.com/office/drawing/2014/main" id="{9E923EAC-8CB7-4E73-BB23-B3EFF5ABA6F2}"/>
              </a:ext>
            </a:extLst>
          </p:cNvPr>
          <p:cNvSpPr txBox="1">
            <a:spLocks noChangeArrowheads="1"/>
          </p:cNvSpPr>
          <p:nvPr/>
        </p:nvSpPr>
        <p:spPr>
          <a:xfrm>
            <a:off x="343436" y="108207"/>
            <a:ext cx="20114979" cy="380405"/>
          </a:xfrm>
          <a:prstGeom prst="rect">
            <a:avLst/>
          </a:prstGeom>
          <a:solidFill>
            <a:srgbClr val="C5F1C5"/>
          </a:solidFill>
          <a:ln w="15875">
            <a:noFill/>
          </a:ln>
        </p:spPr>
        <p:txBody>
          <a:bodyPr vert="horz" lIns="128001" tIns="64001" rIns="128001" bIns="64001" rtlCol="0" anchor="t">
            <a:noAutofit/>
          </a:bodyPr>
          <a:lstStyle>
            <a:lvl1pPr algn="ctr" defTabSz="1280006" rtl="0" eaLnBrk="1" latinLnBrk="0" hangingPunct="1">
              <a:spcBef>
                <a:spcPct val="0"/>
              </a:spcBef>
              <a:buNone/>
              <a:defRPr sz="6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altLang="de-DE" sz="1600" b="1" dirty="0">
                <a:solidFill>
                  <a:srgbClr val="228B22"/>
                </a:solidFill>
                <a:latin typeface="Century Gothic" panose="020B0502020202020204" pitchFamily="34" charset="0"/>
              </a:rPr>
              <a:t>Nachhaltigkeitsangaben im Überblick – Steckbriefe</a:t>
            </a: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A24068AA-C92F-4516-8BFD-B82CC190D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9988" y="396982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graphicFrame>
        <p:nvGraphicFramePr>
          <p:cNvPr id="13" name="Tabelle 12">
            <a:extLst>
              <a:ext uri="{FF2B5EF4-FFF2-40B4-BE49-F238E27FC236}">
                <a16:creationId xmlns:a16="http://schemas.microsoft.com/office/drawing/2014/main" id="{6CAAD8F8-6924-4122-B205-D6F2F8670D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644689"/>
              </p:ext>
            </p:extLst>
          </p:nvPr>
        </p:nvGraphicFramePr>
        <p:xfrm>
          <a:off x="341616" y="629544"/>
          <a:ext cx="20116800" cy="128847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7159099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090733098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233973056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4172586293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416198616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244852415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570561709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881828123"/>
                    </a:ext>
                  </a:extLst>
                </a:gridCol>
              </a:tblGrid>
              <a:tr h="6803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28B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CSRD</a:t>
                      </a:r>
                      <a:endParaRPr lang="de-DE" sz="16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Corporate </a:t>
                      </a:r>
                      <a:r>
                        <a:rPr lang="de-DE" sz="1200" dirty="0" err="1">
                          <a:effectLst/>
                          <a:latin typeface="Century Gothic" panose="020B0502020202020204" pitchFamily="34" charset="0"/>
                        </a:rPr>
                        <a:t>Sustainability</a:t>
                      </a: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 Reporting </a:t>
                      </a:r>
                      <a:r>
                        <a:rPr lang="de-DE" sz="1200" dirty="0" err="1">
                          <a:effectLst/>
                          <a:latin typeface="Century Gothic" panose="020B0502020202020204" pitchFamily="34" charset="0"/>
                        </a:rPr>
                        <a:t>Directive</a:t>
                      </a:r>
                      <a:endParaRPr lang="de-DE" sz="1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28B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EU-Taxonomie-VO</a:t>
                      </a:r>
                      <a:endParaRPr lang="de-DE" sz="1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28B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 err="1">
                          <a:effectLst/>
                          <a:latin typeface="Century Gothic" panose="020B0502020202020204" pitchFamily="34" charset="0"/>
                        </a:rPr>
                        <a:t>LkSG</a:t>
                      </a:r>
                      <a:b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Lieferkettensorgfaltsgesetz</a:t>
                      </a:r>
                      <a:endParaRPr lang="de-DE" sz="1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28B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CSDDD</a:t>
                      </a:r>
                      <a:b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Corporate </a:t>
                      </a:r>
                      <a:r>
                        <a:rPr lang="de-DE" sz="1200" dirty="0" err="1">
                          <a:effectLst/>
                          <a:latin typeface="Century Gothic" panose="020B0502020202020204" pitchFamily="34" charset="0"/>
                        </a:rPr>
                        <a:t>Sustainability</a:t>
                      </a: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 Due Diligence </a:t>
                      </a:r>
                      <a:r>
                        <a:rPr lang="de-DE" sz="1200" dirty="0" err="1">
                          <a:effectLst/>
                          <a:latin typeface="Century Gothic" panose="020B0502020202020204" pitchFamily="34" charset="0"/>
                        </a:rPr>
                        <a:t>Directive</a:t>
                      </a:r>
                      <a:endParaRPr lang="de-DE" sz="1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28B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EUDR</a:t>
                      </a:r>
                      <a:endParaRPr lang="de-DE" sz="16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EU-</a:t>
                      </a:r>
                      <a:r>
                        <a:rPr lang="de-DE" sz="1200" dirty="0" err="1">
                          <a:effectLst/>
                          <a:latin typeface="Century Gothic" panose="020B0502020202020204" pitchFamily="34" charset="0"/>
                        </a:rPr>
                        <a:t>Deforestation</a:t>
                      </a: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 Regulation</a:t>
                      </a:r>
                      <a:endParaRPr lang="de-DE" sz="1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28B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CBAM</a:t>
                      </a:r>
                      <a:endParaRPr lang="de-DE" sz="14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Carbon Border Adjustment </a:t>
                      </a:r>
                      <a:r>
                        <a:rPr lang="de-DE" sz="1100" dirty="0" err="1">
                          <a:effectLst/>
                          <a:latin typeface="Century Gothic" panose="020B0502020202020204" pitchFamily="34" charset="0"/>
                        </a:rPr>
                        <a:t>Mechanism</a:t>
                      </a:r>
                      <a:endParaRPr lang="de-DE" sz="14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28B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EUBR</a:t>
                      </a:r>
                      <a:b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EU </a:t>
                      </a:r>
                      <a:r>
                        <a:rPr lang="de-DE" sz="1100" dirty="0" err="1">
                          <a:effectLst/>
                          <a:latin typeface="Century Gothic" panose="020B0502020202020204" pitchFamily="34" charset="0"/>
                        </a:rPr>
                        <a:t>Batteries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 Regulation</a:t>
                      </a:r>
                      <a:endParaRPr lang="de-DE" sz="14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28B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922791"/>
                  </a:ext>
                </a:extLst>
              </a:tr>
              <a:tr h="397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Schlagwort</a:t>
                      </a:r>
                    </a:p>
                  </a:txBody>
                  <a:tcPr marL="324000" marR="68580" marT="36000" marB="0" anchor="ctr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Nachhaltigkeitsberichterstattung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 anchor="ctr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Qualifizierung Wirtschaftsaktivitäten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 anchor="ctr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Lieferkettengesetz Deutschland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 anchor="ctr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Lieferkettengesetz Europa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 anchor="ctr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Entwaldungs-VO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 anchor="ctr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CO²-Grenzausgleich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 anchor="ctr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Kreislaufwirtschaft Batterien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 anchor="ctr">
                    <a:solidFill>
                      <a:srgbClr val="C5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818513"/>
                  </a:ext>
                </a:extLst>
              </a:tr>
              <a:tr h="1321211">
                <a:tc>
                  <a:txBody>
                    <a:bodyPr/>
                    <a:lstStyle/>
                    <a:p>
                      <a:pPr marL="0" marR="0" lvl="0" indent="0" algn="l" defTabSz="201588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Rechtliche Bezeichnung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000" marR="68580" marT="36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Richtline (EU) 2022/2464 vom 14.12.2022 .. hinsichtlich der Nachhaltigkeitsberichterstattung von Unternehmen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Verordnung (EU) 2020/852 vom 18.06.2020 über die Einrichtung eines Rahmens zur Erleichterung nachhaltiger Investitionen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Gesetz über die unternehmerischen Sorgfaltspflichten zur Vermeidung von Menschenrechtsverletzungen in Lieferketten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Richtlinie (EU) 2024/1760 vom 13.06.2024 über die Sorgfaltspflichten von Unternehmen im Hinblick auf Nachhaltigkeit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Verordnung (EU) 2023/1115 vom 31.05.2023 über die Bereitstellung bestimmter Rohstoffe und Erzeugnisse, die mit Entwaldung und Waldschädigung in Verbindung stehen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Verordnung (EU) 2023/956 vom 10.05.2023 zur Schaffung eines CO²-Grenzausgleichssystems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Verordnung (EU) 2023/1542 vom 12.07.2023 über Batterien und Altbatterien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507711"/>
                  </a:ext>
                </a:extLst>
              </a:tr>
              <a:tr h="20768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Regelungsinhalt 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(Überblickartige </a:t>
                      </a: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Darstellung)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000" marR="68580" marT="36000" marB="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Große Unternehmen werden verpflichtet, jährlich einen </a:t>
                      </a: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öffentlich zugänglichen Nachhaltigkeitsbericht 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nach verbindlichen EU-Standards (nach ESRS) zu erstellen, der detaillierte und prüfbare Angaben zu Umwelt-, Sozial- und </a:t>
                      </a:r>
                      <a:r>
                        <a:rPr lang="de-DE" sz="1000" dirty="0" err="1">
                          <a:effectLst/>
                          <a:latin typeface="Century Gothic" panose="020B0502020202020204" pitchFamily="34" charset="0"/>
                        </a:rPr>
                        <a:t>Governance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-Themen enthält;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Der Bericht muss digital verfügbar und von einem Wirtschaftsprüfer </a:t>
                      </a: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geprüft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 werden.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Festlegung eines einheitlichen </a:t>
                      </a: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Klassifizierungssystems,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 mit dem bestimmt wird, ob wirtschaftliche Aktivitäten als ökologisch nachhaltig gelten, um Transparenz und </a:t>
                      </a: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Vergleichbarkeit für nachhaltige Investitionen 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zu schaffen und Greenwashing vorzubeugen.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Regelung der unternehmerischen Verantwortung zur Einhaltung von menschenrechtlichen und </a:t>
                      </a: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umweltbezogenen Sorgfaltspflichten entlang der gesamten Lieferkette,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 um Risiken wie Kinderarbeit, Ausbeutung und Umweltverstöße zu verhindern und abzuwenden.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Verpflichtung für große Unternehmen, durchgehende </a:t>
                      </a: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menschenrechtliche und umweltbezogene Sorgfaltspflichten entlang der ganzen Wertschöpfungskette 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umzusetzen,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Risiken zu identifizieren und zu verhindern sowie über Maßnahmen und Fortschritte transparent zu berichten.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Verpflichtung für Unternehmen, sicherzustellen und nachzuweisen, dass </a:t>
                      </a: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bestimmte Rohstoffe 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und </a:t>
                      </a: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Produkte (wie Holz, Soja,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Palmöl, Kakao, Kaffee, Rinder oder Kautschuk) 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ab dem Inverkehrbringen in der EU nicht aus entwaldeten oder degradierten Flächen stammen  und umfassende Sorgfalts- sowie Nachweispflichten zur Prävention von Entwaldung einzuhalten sind.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Verpflichtung für </a:t>
                      </a: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Importeure bestimmter energieintensiver Waren, beim Import 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– ähnlich wie bei den in der EU hergestellten Waren -  die </a:t>
                      </a: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CO²-Kosten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über Zertifikate zu zahlen, 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die dem europäischen Emissionshandel entsprechen, um faire Wettbewerbsbedingungen zu schaffen.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Die EU-Batterieverordnung regelt den gesamten </a:t>
                      </a: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Lebenszyklus von Batterien 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– von Herstellung über Vermarktung bis zur Entsorgung – und schreibt für Hersteller, Importeure und Händler strenge Nachhaltigkeits-, Kennzeichnungs-, Sammel-, Recycling- und Sorgfaltspflichten sowie die Einführung eines digitalen Batteriepasses vor.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rgbClr val="C5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077597"/>
                  </a:ext>
                </a:extLst>
              </a:tr>
              <a:tr h="10309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Europäische Union: Status zu   </a:t>
                      </a:r>
                      <a:b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Rechtswirksamen Inkrafttreten </a:t>
                      </a:r>
                      <a:b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 (Primär für „große“ „Akteure“)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000" marR="68580" marT="36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  <a:latin typeface="Century Gothic" panose="020B0502020202020204" pitchFamily="34" charset="0"/>
                        </a:rPr>
                        <a:t>CSRD (EU) 2022/2464 in Kraft seit 01.01.2024</a:t>
                      </a:r>
                      <a:endParaRPr lang="de-DE" sz="11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In Kraft seit Juli 2020;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Anzuwenden seit 01.01.2022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In Kraft seit 25.07.2024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Stufenweise Anwendung ab Juli 2028 bis Juli 2029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In Kraft seit 29.06.2023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Anzuwenden ab 30.12.2025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In Kraft seit 19.05.2023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Am 28.07.2023 verabschiedet;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Stufenweise Anwendung ab 17.08.2023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Teilweise Verschiebung durch Änderungs-VO (EU) 2025/1561 vom 18.07.2025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578861"/>
                  </a:ext>
                </a:extLst>
              </a:tr>
              <a:tr h="5510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Status zu </a:t>
                      </a:r>
                      <a:r>
                        <a:rPr lang="de-DE" sz="10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Inkrafttreten in </a:t>
                      </a:r>
                      <a:br>
                        <a:rPr lang="de-DE" sz="10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de-DE" sz="10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  Deutschland:</a:t>
                      </a:r>
                    </a:p>
                  </a:txBody>
                  <a:tcPr marL="324000" marR="68580" marT="54000" marB="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Regierungsentwurf zum CSRD-Umsetzungsgesetz vom 03.09.2025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In Kraft seit 01.01.2023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(wird durch nationales </a:t>
                      </a:r>
                      <a:r>
                        <a:rPr lang="de-DE" sz="1000" dirty="0" err="1">
                          <a:effectLst/>
                          <a:latin typeface="Century Gothic" panose="020B0502020202020204" pitchFamily="34" charset="0"/>
                        </a:rPr>
                        <a:t>UmsG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 der CSDDD abgelöst – Zeitpunkt: offen)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Umsetzungsgesetz steht noch aus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Batt</a:t>
                      </a: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-EU-</a:t>
                      </a:r>
                      <a:r>
                        <a:rPr lang="de-DE" sz="1100" b="1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UmsG</a:t>
                      </a: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06.10.2025</a:t>
                      </a:r>
                    </a:p>
                  </a:txBody>
                  <a:tcPr marL="68580" marR="68580" marT="54000" marB="0">
                    <a:solidFill>
                      <a:srgbClr val="C5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826540"/>
                  </a:ext>
                </a:extLst>
              </a:tr>
              <a:tr h="68269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Adressaten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000" marR="68580" marT="54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2024 – Welle 1: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Große kapitalmarktorientierte Unternehmen mit &gt; 500 MA (NFRD)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endParaRPr lang="de-DE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2025 – Welle 2*</a:t>
                      </a:r>
                      <a:r>
                        <a:rPr lang="de-DE" sz="1000" dirty="0"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Große Unternehmen mit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&gt; 250 MA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&gt; 50 Mio. € Umsatzerlöse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&gt; 25 Mio. € Bilanzsumme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2026 – Welle 3: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Kapitalmarktorientierte KMU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(&gt; 10 MA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&gt; 0,9 Mio. € Bilanzsumme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&gt; 0,45 Mio. € Bilanzsumme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2 von 3 der Merkmale)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+ Möglichkeit der Streckung bis 2028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2028 – Welle 4: </a:t>
                      </a:r>
                      <a:br>
                        <a:rPr lang="de-DE" sz="10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Unternehmen außerhalb der EU mit mindestens EU-NL/EU-TU mit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&gt; 150 Mio. € Umsatzerlöse in der EU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202</a:t>
                      </a: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008000"/>
                          </a:highlight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 – Welle 1: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Große kapitalmarktorientierte Unternehmen mit &gt; 500 MA (NFRD)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endParaRPr lang="de-DE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2025 – Welle 2: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Große Unternehmen mit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&gt; 250 MA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&gt; 50 Mio. € Umsatzerlöse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&gt; 25 Mio. € Bilanzsumme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2026 – Welle 3: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Kapitalmarktorientierte KMU + Möglichkeit der Streckung bis 2028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2028 – Welle 4: 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Unternehmen außerhalb der EU mit mindestens EU-NL/EU-TU mit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&gt; 150 Mio. € Umsatzerlöse in der EU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01.01.2023:</a:t>
                      </a: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de-DE" sz="11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Unternehmen mit Sitz in Deutschland und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Mindestens 3.000 Mitarbeiter in Deutschland</a:t>
                      </a: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endParaRPr lang="de-DE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01.01.2024</a:t>
                      </a:r>
                      <a:r>
                        <a:rPr lang="de-DE" sz="1000" b="1" dirty="0"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:</a:t>
                      </a: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Unternehmen mit Sitz in Deutschland und </a:t>
                      </a: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mindestens 1.000 Mitarbeiter in Deutschland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008000"/>
                          </a:highlight>
                          <a:latin typeface="Century Gothic" panose="020B0502020202020204" pitchFamily="34" charset="0"/>
                        </a:rPr>
                        <a:t>Unternehmen in der EU: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</a:b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2027 Gruppe 1:</a:t>
                      </a:r>
                      <a:endParaRPr lang="de-DE" sz="10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Unternehmen in EU mit weltweit 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mehr als 5.000 MA +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mehr als 1,5 Mrd. € Umsatz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Unternehmen außerhalb EU und innerhalb der EU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mehr als 1,5 Mrd. Umsatz erzielen. 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endParaRPr lang="de-DE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2028 Gruppe 2:</a:t>
                      </a:r>
                      <a:endParaRPr lang="de-DE" sz="10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+mj-lt"/>
                        <a:buAutoNum type="arabicPeriod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Unternehmen in EU mit weltweit 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mehr als 3.000 MA +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mehr als 900 Mio. € Umsatz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+mj-lt"/>
                        <a:buAutoNum type="arabicPeriod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Unternehmen außerhalb EU und innerhalb der EU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mehr als 900 Mio. Umsatz erzielen.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endParaRPr lang="de-DE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2029 Gruppe 3:</a:t>
                      </a:r>
                      <a:endParaRPr lang="de-DE" sz="10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+mj-lt"/>
                        <a:buAutoNum type="arabicPeriod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Unternehmen in EU mit weltweit 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mehr als 1.000 MA +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mehr als 450 Mio. € Umsatz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+mj-lt"/>
                        <a:buAutoNum type="arabicPeriod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Unternehmen außerhalb EU und innerhalb der EU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mehr als 450 Mio. Umsatz erzielen.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+mj-lt"/>
                        <a:buAutoNum type="arabicPeriod"/>
                      </a:pPr>
                      <a:endParaRPr lang="de-DE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008000"/>
                          </a:highlight>
                          <a:latin typeface="Century Gothic" panose="020B0502020202020204" pitchFamily="34" charset="0"/>
                        </a:rPr>
                        <a:t>In der EU tätige Unternehmen aus Drittstaaten: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de-DE" sz="1000" dirty="0"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</a:b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2027:</a:t>
                      </a:r>
                      <a:endParaRPr lang="de-DE" sz="10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mehr als 1,5 Mrd. € Umsatzerlöse innerhalb der EU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2028:</a:t>
                      </a:r>
                      <a:endParaRPr lang="de-DE" sz="10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Tx/>
                        <a:buNone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mehr als 900 Mio. € Umsatzerlöse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+mj-lt"/>
                        <a:buAutoNum type="arabicPeriod"/>
                      </a:pPr>
                      <a:endParaRPr lang="de-DE" sz="1000" dirty="0">
                        <a:effectLst/>
                        <a:highlight>
                          <a:srgbClr val="FF0000"/>
                        </a:highlight>
                        <a:latin typeface="Century Gothic" panose="020B0502020202020204" pitchFamily="34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+mj-lt"/>
                        <a:buNone/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2029:</a:t>
                      </a:r>
                      <a:endParaRPr lang="de-DE" sz="10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Tx/>
                        <a:buNone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mehr als 450 Mio. € Umsatzerlöse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de-DE" sz="1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Jedes Unternehmen (unabhängig von der Größe),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das Marktteilnehmer (Inverkehrbringer oder Exporteur) oder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Händler (Bereitsteller)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eines relevanten Produkts ist.</a:t>
                      </a: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30.12.2025:</a:t>
                      </a:r>
                      <a:endParaRPr lang="de-DE" sz="10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Für alle Nicht-KMU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endParaRPr lang="de-DE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30.06.2026:</a:t>
                      </a:r>
                      <a:endParaRPr lang="de-DE" sz="10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Für alle kleinen und Kleinstunternehmen </a:t>
                      </a: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Alle Unternehmen,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mit Sitz innerhalb und außerhalb der EU,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die bestimmte CO²-intensive Waren (z.B. Zement, Eisen und Stahl, Aluminium, Düngemittel, Wasserstoff, inkl. vor- und nachgelagerter Produkte)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in die EU importieren.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Hersteller von Batterien oder Batteriezellen (welche erstmals in EU in Verkehr gebracht werden).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Händler und Importeure sowie Hersteller von Produkten, in die Batterien eingebaut werden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Entsorger und Sammelstellen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Wirtschaftsakteure, die Batterien wieder aufarbeiten, </a:t>
                      </a:r>
                      <a:r>
                        <a:rPr lang="de-DE" sz="1000" dirty="0" err="1">
                          <a:effectLst/>
                          <a:latin typeface="Century Gothic" panose="020B0502020202020204" pitchFamily="34" charset="0"/>
                        </a:rPr>
                        <a:t>umfunktioneren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 und erstmals in der EU anbieten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18.02.2024:</a:t>
                      </a:r>
                      <a:endParaRPr lang="de-DE" sz="10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Die meisten Produkt-, Kennzeichnungs- und Registrierungsanforderungen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Zwischen 2025 und 2028:</a:t>
                      </a: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Bestimmte neue Sammel- und Recyclingquoten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Pflichten zum Batteriepass und zum CO²-Fussabdruck greifen stufenweise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defTabSz="201588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18.08.2025</a:t>
                      </a: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Verpflichtende Anwendung der Sorgfaltspflicht („Due Diligence für Batterierohstoffe wie Kobalt, Lithium, Nickel, Grafit)</a:t>
                      </a:r>
                      <a:endParaRPr lang="de-DE" sz="1000" dirty="0">
                        <a:effectLst/>
                        <a:highlight>
                          <a:srgbClr val="FFFF00"/>
                        </a:highlight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defTabSz="201588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defTabSz="201588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Bis 18.02.2025</a:t>
                      </a:r>
                      <a:b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Frist für Veröffentlichung zentraler Leitlinien zur Umsetzung dieser Sorgfaltspflichten</a:t>
                      </a:r>
                      <a:endParaRPr lang="de-DE" sz="1000" dirty="0">
                        <a:effectLst/>
                        <a:highlight>
                          <a:srgbClr val="FFFF00"/>
                        </a:highlight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defTabSz="201588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dirty="0">
                        <a:effectLst/>
                        <a:highlight>
                          <a:srgbClr val="FFFF00"/>
                        </a:highlight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825336"/>
                  </a:ext>
                </a:extLst>
              </a:tr>
            </a:tbl>
          </a:graphicData>
        </a:graphic>
      </p:graphicFrame>
      <p:sp>
        <p:nvSpPr>
          <p:cNvPr id="14" name="Rectangle 18">
            <a:extLst>
              <a:ext uri="{FF2B5EF4-FFF2-40B4-BE49-F238E27FC236}">
                <a16:creationId xmlns:a16="http://schemas.microsoft.com/office/drawing/2014/main" id="{8A317C97-BC2C-46D2-BDFD-3047CE2AF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-18466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DA94C9B9-23FC-49D5-AA84-755664B76EE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2987" y="6222588"/>
            <a:ext cx="394983" cy="394983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2758BADB-A97F-4DF3-A7A2-D9EEB1FDFDB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3362" y="6250093"/>
            <a:ext cx="394983" cy="394983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A22D82FC-75AC-4C32-B2D8-0F0A22A2301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6028" y="6226611"/>
            <a:ext cx="394983" cy="3949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67A45BF2-6AB9-40C2-9BA0-F229CACA48D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9796" y="6226609"/>
            <a:ext cx="394983" cy="3949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17C42BF3-B086-4F71-8CAF-741E3A80DA3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9970" y="6219845"/>
            <a:ext cx="394983" cy="3949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24" name="Textfeld 23">
            <a:extLst>
              <a:ext uri="{FF2B5EF4-FFF2-40B4-BE49-F238E27FC236}">
                <a16:creationId xmlns:a16="http://schemas.microsoft.com/office/drawing/2014/main" id="{92CBBE74-83A0-41FF-8C58-117C8B7C86FE}"/>
              </a:ext>
            </a:extLst>
          </p:cNvPr>
          <p:cNvSpPr txBox="1"/>
          <p:nvPr/>
        </p:nvSpPr>
        <p:spPr>
          <a:xfrm>
            <a:off x="9967912" y="6185974"/>
            <a:ext cx="723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de-DE" b="1" dirty="0">
              <a:solidFill>
                <a:srgbClr val="00B050"/>
              </a:solidFill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8774E5DF-A197-43A7-A9CD-CEA89E6E7D31}"/>
              </a:ext>
            </a:extLst>
          </p:cNvPr>
          <p:cNvSpPr txBox="1"/>
          <p:nvPr/>
        </p:nvSpPr>
        <p:spPr>
          <a:xfrm rot="20738161">
            <a:off x="572918" y="10424825"/>
            <a:ext cx="2215682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chemeClr val="bg1"/>
                </a:solidFill>
                <a:latin typeface="Century Gothic" panose="020B0502020202020204" pitchFamily="34" charset="0"/>
              </a:rPr>
              <a:t>EU: </a:t>
            </a:r>
            <a:br>
              <a:rPr lang="de-DE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de-DE" b="1" dirty="0">
                <a:solidFill>
                  <a:schemeClr val="bg1"/>
                </a:solidFill>
                <a:latin typeface="Century Gothic" panose="020B0502020202020204" pitchFamily="34" charset="0"/>
              </a:rPr>
              <a:t>In Überarbeitung</a:t>
            </a:r>
            <a:br>
              <a:rPr lang="de-DE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de-DE" b="1" dirty="0">
                <a:solidFill>
                  <a:schemeClr val="bg1"/>
                </a:solidFill>
                <a:latin typeface="Century Gothic" panose="020B0502020202020204" pitchFamily="34" charset="0"/>
              </a:rPr>
              <a:t>vgl. nachfolgende Zeile J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DE6F583D-3DCA-434B-8F4F-09D156EF685B}"/>
              </a:ext>
            </a:extLst>
          </p:cNvPr>
          <p:cNvSpPr/>
          <p:nvPr/>
        </p:nvSpPr>
        <p:spPr>
          <a:xfrm>
            <a:off x="2902858" y="420148"/>
            <a:ext cx="414000" cy="41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1F2B3CC-1C9E-4B32-AB4E-0B4C616A5B1B}"/>
              </a:ext>
            </a:extLst>
          </p:cNvPr>
          <p:cNvSpPr/>
          <p:nvPr/>
        </p:nvSpPr>
        <p:spPr>
          <a:xfrm>
            <a:off x="5423808" y="420148"/>
            <a:ext cx="414000" cy="41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25DDA49B-B982-4E04-8970-F84F52DC95F9}"/>
              </a:ext>
            </a:extLst>
          </p:cNvPr>
          <p:cNvSpPr/>
          <p:nvPr/>
        </p:nvSpPr>
        <p:spPr>
          <a:xfrm>
            <a:off x="7944758" y="420148"/>
            <a:ext cx="414000" cy="41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843E573A-C1B0-414F-8946-065AC11BDC35}"/>
              </a:ext>
            </a:extLst>
          </p:cNvPr>
          <p:cNvSpPr/>
          <p:nvPr/>
        </p:nvSpPr>
        <p:spPr>
          <a:xfrm>
            <a:off x="10459358" y="420148"/>
            <a:ext cx="414000" cy="41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AB1C9793-54A2-42EB-AE8A-5D4C69623475}"/>
              </a:ext>
            </a:extLst>
          </p:cNvPr>
          <p:cNvSpPr/>
          <p:nvPr/>
        </p:nvSpPr>
        <p:spPr>
          <a:xfrm>
            <a:off x="13037457" y="420148"/>
            <a:ext cx="414000" cy="41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5445A0E5-6E06-48B1-9B71-984AFCE36573}"/>
              </a:ext>
            </a:extLst>
          </p:cNvPr>
          <p:cNvSpPr/>
          <p:nvPr/>
        </p:nvSpPr>
        <p:spPr>
          <a:xfrm>
            <a:off x="15513958" y="420148"/>
            <a:ext cx="414000" cy="41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6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791750F0-02A9-462D-B93B-7840C496E391}"/>
              </a:ext>
            </a:extLst>
          </p:cNvPr>
          <p:cNvSpPr/>
          <p:nvPr/>
        </p:nvSpPr>
        <p:spPr>
          <a:xfrm>
            <a:off x="18079358" y="420148"/>
            <a:ext cx="414000" cy="41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7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82713AB2-F8E0-4848-828C-CCB51037FF12}"/>
              </a:ext>
            </a:extLst>
          </p:cNvPr>
          <p:cNvSpPr/>
          <p:nvPr/>
        </p:nvSpPr>
        <p:spPr>
          <a:xfrm>
            <a:off x="341616" y="14597529"/>
            <a:ext cx="11240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200" dirty="0">
                <a:latin typeface="Century Gothic" panose="020B0502020202020204" pitchFamily="34" charset="0"/>
              </a:rPr>
              <a:t>Seite 1 von 2</a:t>
            </a:r>
          </a:p>
        </p:txBody>
      </p:sp>
      <p:pic>
        <p:nvPicPr>
          <p:cNvPr id="29" name="Grafik 28">
            <a:extLst>
              <a:ext uri="{FF2B5EF4-FFF2-40B4-BE49-F238E27FC236}">
                <a16:creationId xmlns:a16="http://schemas.microsoft.com/office/drawing/2014/main" id="{0E8E4552-81F9-4D9E-B83B-8BF9B1E7C4C8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056" y="14299828"/>
            <a:ext cx="3822604" cy="542138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Textfeld 34">
            <a:extLst>
              <a:ext uri="{FF2B5EF4-FFF2-40B4-BE49-F238E27FC236}">
                <a16:creationId xmlns:a16="http://schemas.microsoft.com/office/drawing/2014/main" id="{AE9EB3F5-1ECC-4D44-A15F-AEBFD9E5987D}"/>
              </a:ext>
            </a:extLst>
          </p:cNvPr>
          <p:cNvSpPr txBox="1"/>
          <p:nvPr/>
        </p:nvSpPr>
        <p:spPr>
          <a:xfrm>
            <a:off x="382728" y="1395257"/>
            <a:ext cx="236397" cy="221018"/>
          </a:xfrm>
          <a:prstGeom prst="rect">
            <a:avLst/>
          </a:prstGeom>
          <a:solidFill>
            <a:srgbClr val="FF0000"/>
          </a:solidFill>
        </p:spPr>
        <p:txBody>
          <a:bodyPr wrap="square" lIns="0" tIns="18000" rIns="0" bIns="18000" rtlCol="0" anchor="ctr">
            <a:spAutoFit/>
          </a:bodyPr>
          <a:lstStyle/>
          <a:p>
            <a:pPr algn="ctr"/>
            <a:r>
              <a:rPr lang="de-DE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FB3DAA66-60CF-484E-BFEA-00864E86102B}"/>
              </a:ext>
            </a:extLst>
          </p:cNvPr>
          <p:cNvSpPr txBox="1"/>
          <p:nvPr/>
        </p:nvSpPr>
        <p:spPr>
          <a:xfrm>
            <a:off x="382728" y="1757207"/>
            <a:ext cx="236397" cy="221018"/>
          </a:xfrm>
          <a:prstGeom prst="rect">
            <a:avLst/>
          </a:prstGeom>
          <a:solidFill>
            <a:srgbClr val="FF0000"/>
          </a:solidFill>
        </p:spPr>
        <p:txBody>
          <a:bodyPr wrap="square" lIns="0" tIns="18000" rIns="0" bIns="18000" rtlCol="0" anchor="ctr">
            <a:spAutoFit/>
          </a:bodyPr>
          <a:lstStyle/>
          <a:p>
            <a:pPr algn="ctr"/>
            <a:r>
              <a:rPr lang="de-DE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AFF49619-1BCC-4C07-BAAB-4CD5842300E3}"/>
              </a:ext>
            </a:extLst>
          </p:cNvPr>
          <p:cNvSpPr txBox="1"/>
          <p:nvPr/>
        </p:nvSpPr>
        <p:spPr>
          <a:xfrm>
            <a:off x="382728" y="3085945"/>
            <a:ext cx="236397" cy="221018"/>
          </a:xfrm>
          <a:prstGeom prst="rect">
            <a:avLst/>
          </a:prstGeom>
          <a:solidFill>
            <a:srgbClr val="FF0000"/>
          </a:solidFill>
        </p:spPr>
        <p:txBody>
          <a:bodyPr wrap="square" lIns="0" tIns="18000" rIns="0" bIns="18000" rtlCol="0" anchor="ctr">
            <a:spAutoFit/>
          </a:bodyPr>
          <a:lstStyle/>
          <a:p>
            <a:pPr algn="ctr"/>
            <a:r>
              <a:rPr lang="de-DE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</a:t>
            </a:r>
            <a:r>
              <a:rPr lang="de-DE" sz="12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de-DE" sz="1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4B4E7A83-7331-4C5E-B823-D2FA618D120B}"/>
              </a:ext>
            </a:extLst>
          </p:cNvPr>
          <p:cNvSpPr txBox="1"/>
          <p:nvPr/>
        </p:nvSpPr>
        <p:spPr>
          <a:xfrm>
            <a:off x="382728" y="5180407"/>
            <a:ext cx="236397" cy="221018"/>
          </a:xfrm>
          <a:prstGeom prst="rect">
            <a:avLst/>
          </a:prstGeom>
          <a:solidFill>
            <a:srgbClr val="FF0000"/>
          </a:solidFill>
        </p:spPr>
        <p:txBody>
          <a:bodyPr wrap="square" lIns="0" tIns="18000" rIns="0" bIns="18000" rtlCol="0" anchor="ctr">
            <a:spAutoFit/>
          </a:bodyPr>
          <a:lstStyle/>
          <a:p>
            <a:pPr algn="ctr"/>
            <a:r>
              <a:rPr lang="de-DE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</a:t>
            </a:r>
            <a:r>
              <a:rPr lang="de-DE" sz="12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de-DE" sz="1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70009FF4-CEBB-4500-B563-5184C44F64EC}"/>
              </a:ext>
            </a:extLst>
          </p:cNvPr>
          <p:cNvSpPr txBox="1"/>
          <p:nvPr/>
        </p:nvSpPr>
        <p:spPr>
          <a:xfrm>
            <a:off x="382728" y="6196318"/>
            <a:ext cx="236397" cy="221018"/>
          </a:xfrm>
          <a:prstGeom prst="rect">
            <a:avLst/>
          </a:prstGeom>
          <a:solidFill>
            <a:srgbClr val="FF0000"/>
          </a:solidFill>
        </p:spPr>
        <p:txBody>
          <a:bodyPr wrap="square" lIns="0" tIns="18000" rIns="0" bIns="18000" rtlCol="0" anchor="ctr">
            <a:spAutoFit/>
          </a:bodyPr>
          <a:lstStyle/>
          <a:p>
            <a:pPr algn="ctr"/>
            <a:r>
              <a:rPr lang="de-DE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E</a:t>
            </a:r>
            <a:r>
              <a:rPr lang="de-DE" sz="12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de-DE" sz="1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1991EC9D-8CBD-4639-A448-3A2CFAC56CC3}"/>
              </a:ext>
            </a:extLst>
          </p:cNvPr>
          <p:cNvSpPr txBox="1"/>
          <p:nvPr/>
        </p:nvSpPr>
        <p:spPr>
          <a:xfrm>
            <a:off x="382727" y="6744928"/>
            <a:ext cx="236397" cy="221018"/>
          </a:xfrm>
          <a:prstGeom prst="rect">
            <a:avLst/>
          </a:prstGeom>
          <a:solidFill>
            <a:srgbClr val="FF0000"/>
          </a:solidFill>
        </p:spPr>
        <p:txBody>
          <a:bodyPr wrap="square" lIns="0" tIns="18000" rIns="0" bIns="18000" rtlCol="0" anchor="ctr">
            <a:spAutoFit/>
          </a:bodyPr>
          <a:lstStyle/>
          <a:p>
            <a:pPr algn="ctr"/>
            <a:r>
              <a:rPr lang="de-DE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F</a:t>
            </a:r>
            <a:r>
              <a:rPr lang="de-DE" sz="12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de-DE" sz="1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63448D34-747F-43C7-94F3-14757E96B627}"/>
              </a:ext>
            </a:extLst>
          </p:cNvPr>
          <p:cNvSpPr/>
          <p:nvPr/>
        </p:nvSpPr>
        <p:spPr>
          <a:xfrm>
            <a:off x="18162353" y="14570897"/>
            <a:ext cx="239131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1200" b="1" dirty="0">
                <a:solidFill>
                  <a:srgbClr val="228B22"/>
                </a:solidFill>
                <a:latin typeface="Century Gothic" panose="020B0502020202020204" pitchFamily="34" charset="0"/>
              </a:rPr>
              <a:t>Praxishilfe 1</a:t>
            </a:r>
            <a:endParaRPr lang="de-DE" sz="1200" dirty="0">
              <a:solidFill>
                <a:srgbClr val="228B2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27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9">
            <a:extLst>
              <a:ext uri="{FF2B5EF4-FFF2-40B4-BE49-F238E27FC236}">
                <a16:creationId xmlns:a16="http://schemas.microsoft.com/office/drawing/2014/main" id="{A24068AA-C92F-4516-8BFD-B82CC190D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5688" y="440797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graphicFrame>
        <p:nvGraphicFramePr>
          <p:cNvPr id="13" name="Tabelle 12">
            <a:extLst>
              <a:ext uri="{FF2B5EF4-FFF2-40B4-BE49-F238E27FC236}">
                <a16:creationId xmlns:a16="http://schemas.microsoft.com/office/drawing/2014/main" id="{6CAAD8F8-6924-4122-B205-D6F2F8670D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377071"/>
              </p:ext>
            </p:extLst>
          </p:nvPr>
        </p:nvGraphicFramePr>
        <p:xfrm>
          <a:off x="304800" y="723903"/>
          <a:ext cx="20116800" cy="1337976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7159099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090733098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233973056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4172586293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416198616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244852415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570561709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881828123"/>
                    </a:ext>
                  </a:extLst>
                </a:gridCol>
              </a:tblGrid>
              <a:tr h="7301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228B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CSRD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Corporate </a:t>
                      </a:r>
                      <a:r>
                        <a:rPr lang="de-DE" sz="1200" dirty="0" err="1">
                          <a:effectLst/>
                          <a:latin typeface="Century Gothic" panose="020B0502020202020204" pitchFamily="34" charset="0"/>
                        </a:rPr>
                        <a:t>Sustainability</a:t>
                      </a: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 Reporting </a:t>
                      </a:r>
                      <a:r>
                        <a:rPr lang="de-DE" sz="1200" dirty="0" err="1">
                          <a:effectLst/>
                          <a:latin typeface="Century Gothic" panose="020B0502020202020204" pitchFamily="34" charset="0"/>
                        </a:rPr>
                        <a:t>Directive</a:t>
                      </a:r>
                      <a:endParaRPr lang="de-DE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28B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EU-Taxonomie-VO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28B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 err="1">
                          <a:effectLst/>
                          <a:latin typeface="Century Gothic" panose="020B0502020202020204" pitchFamily="34" charset="0"/>
                        </a:rPr>
                        <a:t>LkSG</a:t>
                      </a:r>
                      <a:b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Lieferkettensorgfaltsgesetz</a:t>
                      </a:r>
                      <a:endParaRPr lang="de-DE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28B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CSDDD</a:t>
                      </a:r>
                      <a:b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Corporate </a:t>
                      </a:r>
                      <a:r>
                        <a:rPr lang="de-DE" sz="1200" dirty="0" err="1">
                          <a:effectLst/>
                          <a:latin typeface="Century Gothic" panose="020B0502020202020204" pitchFamily="34" charset="0"/>
                        </a:rPr>
                        <a:t>Sustainability</a:t>
                      </a: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 Due Diligence </a:t>
                      </a:r>
                      <a:r>
                        <a:rPr lang="de-DE" sz="1200" dirty="0" err="1">
                          <a:effectLst/>
                          <a:latin typeface="Century Gothic" panose="020B0502020202020204" pitchFamily="34" charset="0"/>
                        </a:rPr>
                        <a:t>Directive</a:t>
                      </a:r>
                      <a:endParaRPr lang="de-DE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28B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EUDR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EU-</a:t>
                      </a:r>
                      <a:r>
                        <a:rPr lang="de-DE" sz="1200" dirty="0" err="1">
                          <a:effectLst/>
                          <a:latin typeface="Century Gothic" panose="020B0502020202020204" pitchFamily="34" charset="0"/>
                        </a:rPr>
                        <a:t>Deforestation</a:t>
                      </a: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 Regulation</a:t>
                      </a:r>
                      <a:endParaRPr lang="de-DE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28B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CBAM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Carbon Border Adjustment </a:t>
                      </a:r>
                      <a:r>
                        <a:rPr lang="de-DE" sz="1200" dirty="0" err="1">
                          <a:effectLst/>
                          <a:latin typeface="Century Gothic" panose="020B0502020202020204" pitchFamily="34" charset="0"/>
                        </a:rPr>
                        <a:t>Mechanism</a:t>
                      </a:r>
                      <a:endParaRPr lang="de-DE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28B2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EUBR</a:t>
                      </a:r>
                      <a:b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EU </a:t>
                      </a:r>
                      <a:r>
                        <a:rPr lang="de-DE" sz="1200" dirty="0" err="1">
                          <a:effectLst/>
                          <a:latin typeface="Century Gothic" panose="020B0502020202020204" pitchFamily="34" charset="0"/>
                        </a:rPr>
                        <a:t>Batteries</a:t>
                      </a:r>
                      <a:r>
                        <a:rPr lang="de-DE" sz="1200" dirty="0">
                          <a:effectLst/>
                          <a:latin typeface="Century Gothic" panose="020B0502020202020204" pitchFamily="34" charset="0"/>
                        </a:rPr>
                        <a:t> Regulation</a:t>
                      </a:r>
                      <a:endParaRPr lang="de-DE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228B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922791"/>
                  </a:ext>
                </a:extLst>
              </a:tr>
              <a:tr h="4501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Schlagwort</a:t>
                      </a:r>
                    </a:p>
                  </a:txBody>
                  <a:tcPr marL="68580" marR="68580" marT="0" marB="0" anchor="ctr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Nachhaltigkeitsberichterstattung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Qualifizierung Wirtschaftsaktivitäten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Lieferkettengesetz Deutschland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Lieferkettengesetz Europa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Entwaldungs-VO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CO²-Grenzausgleich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Batterie-VO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5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047972"/>
                  </a:ext>
                </a:extLst>
              </a:tr>
              <a:tr h="18359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Adressaten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000" marR="68580" marT="54000" marB="54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Ab 2025 für 2024: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Unternehmen, die unter der NFRD/CSRD verpflichtet sind, eine nichtfinanzielle Erklärung zu veröffentlichen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Finanzmarktteilnehmer ..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01.01.2023:</a:t>
                      </a: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de-DE" sz="11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Unternehmen mit Sitz in Deutschland und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Mindestens 3.000 MA in Deutschland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Jedes Unternehmen (unabhängig von der Größe),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das Marktteilnehmer (Inverkehrbringer oder Exporteur) oder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Händler (Bereitsteller)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eines relevanten Produkts ist.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Alle Unternehmen,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mit Sitz innerhalb und außerhalb der EU,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die bestimmte CO²-intensive Waren (z.B. Zement, Eisen und Stahl, Aluminium, Düngemittel, Wasserstoff, inkl. vor- und nachgelagerter Produkte)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in die EU importieren.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Hersteller von Batterien oder Batteriezellen (welche erstmals in EU in Verkehr gebracht werden).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Händler und Importeure sowie Hersteller von Produkten, in die Batterien eingebaut werden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Entsorger und Sammelstellen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Wirtschaftsakteure, die Batterien wieder aufarbeiten, umfunktionieren und erstmals in der U anbieten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825336"/>
                  </a:ext>
                </a:extLst>
              </a:tr>
              <a:tr h="24512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Pflichten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000" marR="68580" marT="54000" marB="5400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Nachhaltigkeitsbericht (ESRS)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Prüfung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Offenlegung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Offenlegung im jährlichen Nachhaltigkeitsbericht: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Anteil Umsatzerlöse,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Anteil Investitionen,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Anteil Betriebsausgaben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der gemäß EU-Taxonomie als ökologisch nachhaltig gilt.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Für jede relevante Wirtschaftstätigkeit angeben, ob sie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Wesentlichen Beitrag zu Umweltzielen leistet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Keinen signifikanten Schaden anrichtet und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Soziale Mindeststandards einhält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Einrichtung Risikomanagementsystems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Risikoanalysen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Präventions- und Abhilfemaßnahmen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Beschwerdeverfahren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Jährliche Berichterstattung an Bundesamt für Wirtschaft und Ausfuhrkontrolle (BAFA)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Erfüllung von Sorgfaltspflichten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Risikoanalyse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Abhilfemaßnahmen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Beschwerdemechanismen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jährliche Berichte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Geolokalisierung, von welchem Grundstück das Produkt ursprünglich stammt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Risikobewertung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Risikominimierung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Abgabe Sorgfaltserklärung (Ausnahme bei KMU möglich)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Due Diligence System notwendig (nicht bei KMU)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Januar 2024:</a:t>
                      </a: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de-DE" sz="11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Registrierung als CBAM-Anmelder vor Import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Berichte über die bei der Herstellung entstandenen CO²-Emissionen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Ab 2026: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Erhebung CO²-Preis auf die Waren;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Es müssen diejenige Menge an CBAM-Zertifikaten erworben werden, die der gemeldeten Menge an Emissionen entspricht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Registrierung und Kennzeichnung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Erfüllung von Nachhaltigkeitsvorgaben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Sorgfaltspflichten für Lieferkette (abgeschwächt und auf 2027 verschoben)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Rücknahme-, Sammel- und Recyclingpflichten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Informations- und Berichtspflichten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rgbClr val="C5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318889"/>
                  </a:ext>
                </a:extLst>
              </a:tr>
              <a:tr h="12171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effectLst/>
                          <a:latin typeface="Century Gothic" panose="020B0502020202020204" pitchFamily="34" charset="0"/>
                        </a:rPr>
                        <a:t>Rechtsfolgen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000" marR="68580" marT="54000" marB="54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Bußgelder für Gesellschaft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Bußgelder für Geschäftsführung und Aufsichtsrat (persönliche Haftung)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Strafbarkeit der Geschäftsführung und des Aufsichtsrats (z.B. unrichtige Darstellungen)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8580" marR="68580" marT="54000" marB="54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Nicht unmittelbar; Rechtsfolgen hängen von den Gesetzen ab, nach denen auf Taxonomie-VO Bezug </a:t>
                      </a: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genommen wird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Bußgelder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Ausschluss von öffentlichen Ausschreibunge von  bis zu 3 Jahren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Behördenkontrolle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Bußgelder (mind. 5% v. Umsatz)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Mögliche zivilrechtliche Haftung der Unternehmen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Bußgelder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Import-, Bereitstellungsverbote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Ausschluss von öffentlichen Ausschreibungen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Bußgelder 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Voraussetzung für Vermarktung von Batterien in der EU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000" dirty="0">
                          <a:effectLst/>
                          <a:latin typeface="Century Gothic" panose="020B0502020202020204" pitchFamily="34" charset="0"/>
                        </a:rPr>
                        <a:t>Rückrufe und Verkaufsverbote können drohen</a:t>
                      </a: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096136"/>
                  </a:ext>
                </a:extLst>
              </a:tr>
              <a:tr h="59856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b="1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 Omnibus-Verfahren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4000" marR="68580" marT="54000" marB="5400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b="1" kern="1200" dirty="0">
                        <a:solidFill>
                          <a:srgbClr val="228B2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>
                          <a:solidFill>
                            <a:srgbClr val="228B2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Omnibus I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de-DE" sz="1400" dirty="0">
                        <a:effectLst/>
                        <a:highlight>
                          <a:srgbClr val="FF0000"/>
                        </a:highlight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11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1. Verminderung Anwenderkreis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EU-Richtlinie COM 2025 81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Große Unternehmen und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mehr als 1.000 Mitarbeiter 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und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entweder Umsatzerlöse &gt; 50 Mio. € 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oder Bilanzsumme &gt; 25 Mio. €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Kriterien gelten unabhängig von Kapitalmarktorientierung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Mutterunternehmen aus Drittstaaten: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&gt; 450 Mio. € Umsatzerlöse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Zweigniederlassungen: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&gt; 50 </a:t>
                      </a:r>
                      <a:r>
                        <a:rPr lang="de-DE" sz="1100" dirty="0" err="1">
                          <a:effectLst/>
                          <a:latin typeface="Century Gothic" panose="020B0502020202020204" pitchFamily="34" charset="0"/>
                        </a:rPr>
                        <a:t>Mio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 € Umsatzerlöse innerhalb EU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11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2. Verschiebung Erstanwendungszeitpunkt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Aufschub um zwei Jahre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Welle 2 (große </a:t>
                      </a:r>
                      <a:r>
                        <a:rPr lang="de-DE" sz="1100" dirty="0" err="1">
                          <a:effectLst/>
                          <a:latin typeface="Century Gothic" panose="020B0502020202020204" pitchFamily="34" charset="0"/>
                        </a:rPr>
                        <a:t>Unt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): 2027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11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3. Begrenzung </a:t>
                      </a:r>
                      <a:r>
                        <a:rPr lang="de-DE" sz="11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Trickle</a:t>
                      </a:r>
                      <a:r>
                        <a:rPr lang="de-DE" sz="11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-Down-Effekt</a:t>
                      </a:r>
                      <a:r>
                        <a:rPr lang="de-DE" sz="11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: 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Von nicht CSRD-verpflichteten Unternehmen dürfen nur Nachhaltigkeitsinformationen entsprechend VSME angefordert werden.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11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4. Verzicht auf branchenspezifische ESRS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de-DE" sz="11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5. Reduzierung Anzahl Datenpunkte aus finalisierten ESRS </a:t>
                      </a:r>
                    </a:p>
                  </a:txBody>
                  <a:tcPr marL="68400" marR="68580" marT="54000" marB="7200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b="1" kern="1200" dirty="0">
                        <a:solidFill>
                          <a:srgbClr val="228B2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>
                          <a:solidFill>
                            <a:srgbClr val="228B2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Omnibus I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de-DE" sz="1400" dirty="0">
                        <a:effectLst/>
                        <a:highlight>
                          <a:srgbClr val="FF0000"/>
                        </a:highlight>
                        <a:latin typeface="Century Gothic" panose="020B0502020202020204" pitchFamily="34" charset="0"/>
                      </a:endParaRPr>
                    </a:p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Einführung finanzieller Wesentlichkeitsschwellen bezüglich der drei KPIs</a:t>
                      </a:r>
                    </a:p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Vereinfachung Berichtsvorlagen</a:t>
                      </a:r>
                    </a:p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Vereinfachung der „Do-Not-</a:t>
                      </a:r>
                      <a:r>
                        <a:rPr lang="de-DE" sz="1100" dirty="0" err="1">
                          <a:effectLst/>
                          <a:latin typeface="Century Gothic" panose="020B0502020202020204" pitchFamily="34" charset="0"/>
                        </a:rPr>
                        <a:t>Significant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-Harm“-Kriterien (DSNH)</a:t>
                      </a:r>
                    </a:p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EU: Del. VO Rechtsakt vom 04.07.2025 zur Vereinfachung der EU-Taxonomie-VO</a:t>
                      </a:r>
                    </a:p>
                  </a:txBody>
                  <a:tcPr marL="68580" marR="68580" marT="54000" marB="5400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1" kern="1200" dirty="0">
                        <a:solidFill>
                          <a:srgbClr val="228B2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de-DE" sz="1100" b="1" kern="1200" dirty="0">
                          <a:solidFill>
                            <a:srgbClr val="228B2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endParaRPr lang="de-DE" sz="1800" dirty="0">
                        <a:effectLst/>
                        <a:highlight>
                          <a:srgbClr val="FF0000"/>
                        </a:highlight>
                        <a:latin typeface="Century Gothic" panose="020B0502020202020204" pitchFamily="34" charset="0"/>
                      </a:endParaRP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DE" sz="1100" b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Nationale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Entbürokratisierung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Überarbeitung des Gesetzes durch </a:t>
                      </a: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bürokratiearme Umsetzung der CSDDD 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 </a:t>
                      </a: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ersatzlose und </a:t>
                      </a:r>
                      <a:r>
                        <a:rPr lang="de-DE" sz="1100" b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rückwirkende</a:t>
                      </a: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Streichung der Berichtspflicht 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 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Streichung von einzelnen </a:t>
                      </a: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Bußgeldtatbeständen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Bundesministerium für Wirtschaft und Energie: </a:t>
                      </a: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Anweisung an BAFA zur </a:t>
                      </a:r>
                      <a:r>
                        <a:rPr lang="de-DE" sz="1100" b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Einstellung der Prüfung von Unternehmensberichten </a:t>
                      </a: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(Pressemitteilung vom 26.09.2025)</a:t>
                      </a:r>
                    </a:p>
                  </a:txBody>
                  <a:tcPr marL="68580" marR="68580" marT="54000" marB="5400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b="1" kern="1200" dirty="0">
                        <a:solidFill>
                          <a:srgbClr val="228B2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>
                          <a:solidFill>
                            <a:srgbClr val="228B2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Omnibus I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de-DE" sz="1100" b="1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Verschiebung Erstanwendungszeitpunkt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11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2027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: </a:t>
                      </a: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keine Pflichten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11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2028</a:t>
                      </a:r>
                      <a:r>
                        <a:rPr lang="de-DE" sz="1100" dirty="0"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: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für Unternehmen &gt; 3.000 Mitarbeiter und </a:t>
                      </a:r>
                      <a:b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&gt; 900 Mio. € Umsatzerlöse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11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2029</a:t>
                      </a:r>
                      <a:r>
                        <a:rPr lang="de-DE" sz="1100" dirty="0"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: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</a:rPr>
                        <a:t>Unverändert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;</a:t>
                      </a:r>
                      <a:b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&gt; 1.000 Mitarbeiter und </a:t>
                      </a:r>
                      <a:b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&gt; 450 Mio. € Umsatzerlöse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b="1" kern="1200" dirty="0">
                        <a:solidFill>
                          <a:srgbClr val="228B2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>
                          <a:solidFill>
                            <a:srgbClr val="228B2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Omnibus I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de-DE" sz="1000" b="1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23.9.2025 Verordnung zur Vereinfachung CO²-Grenzausgleichssystem verabschiedet:</a:t>
                      </a: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de-DE" sz="1100" b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Neuer „De-minimis“-Massenschwellenschwert:</a:t>
                      </a:r>
                      <a:br>
                        <a:rPr lang="de-DE" sz="1100" b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Einfuhren von bis zu 50 Tonnen pro  Einführer und Jahr 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unterliegen nicht den CBAM-Vorschriften</a:t>
                      </a: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Weitere Vereinfachungen 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bei Zulassungsverfahren, Prüfvorschriften u.v.m.</a:t>
                      </a:r>
                    </a:p>
                  </a:txBody>
                  <a:tcPr marL="68580" marR="68580" marT="54000" marB="54000">
                    <a:solidFill>
                      <a:srgbClr val="C5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b="1" dirty="0">
                        <a:solidFill>
                          <a:srgbClr val="228B22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de-DE" sz="1400" b="1" dirty="0">
                          <a:solidFill>
                            <a:srgbClr val="228B22"/>
                          </a:solidFill>
                          <a:latin typeface="Century Gothic" panose="020B0502020202020204" pitchFamily="34" charset="0"/>
                        </a:rPr>
                        <a:t>Omnibus IV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de-DE" sz="11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Verschiebung Erstanwendungszeitpunkt </a:t>
                      </a: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</a:rPr>
                        <a:t>Veröffentlichung zentraler Leitlinien zur Umsetzung dieser Sorgfaltspflichten </a:t>
                      </a:r>
                      <a:endParaRPr lang="de-DE" sz="11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de-DE" sz="1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auf den </a:t>
                      </a:r>
                      <a:r>
                        <a:rPr lang="de-DE" sz="11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18.08.2027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de-DE" sz="1100" b="1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201588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br>
                        <a:rPr lang="de-DE" sz="1100" dirty="0"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</a:br>
                      <a:r>
                        <a:rPr lang="de-DE" sz="11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Erleichterungen für sog. </a:t>
                      </a:r>
                      <a:r>
                        <a:rPr lang="de-DE" sz="1100" b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Small-Mid-Caps 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1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Unternehmen, die keine kleinen oder mittleren Unternehmen  nach </a:t>
                      </a:r>
                      <a:r>
                        <a:rPr lang="de-DE" sz="1100" b="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BilanzRL</a:t>
                      </a:r>
                      <a:r>
                        <a:rPr lang="de-DE" sz="11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sind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1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 750 Mitarbeiter und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1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entweder &lt; 150 Mio. EUR Umsatzerlöse oder 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11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 129 Mio. EUR Bilanzsumme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de-DE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4000" marB="54000">
                    <a:solidFill>
                      <a:srgbClr val="C5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310289"/>
                  </a:ext>
                </a:extLst>
              </a:tr>
            </a:tbl>
          </a:graphicData>
        </a:graphic>
      </p:graphicFrame>
      <p:pic>
        <p:nvPicPr>
          <p:cNvPr id="4" name="Grafik 3">
            <a:extLst>
              <a:ext uri="{FF2B5EF4-FFF2-40B4-BE49-F238E27FC236}">
                <a16:creationId xmlns:a16="http://schemas.microsoft.com/office/drawing/2014/main" id="{FBFF1F56-717F-4D6C-BFF0-A3FC51E35B5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70677" y="7605761"/>
            <a:ext cx="745324" cy="745324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6C8D9D98-12F8-410F-8F4B-A86D39F9376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718749" y="7625162"/>
            <a:ext cx="745324" cy="745324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0925D201-1102-4954-A357-992FB15D769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205784" y="7612461"/>
            <a:ext cx="745324" cy="745324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EF5656A8-8432-4789-AC82-DFD663067D7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0365" y="7617274"/>
            <a:ext cx="745324" cy="745324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73253C73-A10A-433E-8349-44B0645102A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784348" y="7605761"/>
            <a:ext cx="745324" cy="745324"/>
          </a:xfrm>
          <a:prstGeom prst="rect">
            <a:avLst/>
          </a:prstGeom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062E43B4-8A7B-4A02-B8B9-8E38B14B9410}"/>
              </a:ext>
            </a:extLst>
          </p:cNvPr>
          <p:cNvSpPr txBox="1"/>
          <p:nvPr/>
        </p:nvSpPr>
        <p:spPr>
          <a:xfrm>
            <a:off x="363736" y="1957905"/>
            <a:ext cx="236397" cy="221018"/>
          </a:xfrm>
          <a:prstGeom prst="rect">
            <a:avLst/>
          </a:prstGeom>
          <a:solidFill>
            <a:srgbClr val="FF0000"/>
          </a:solidFill>
        </p:spPr>
        <p:txBody>
          <a:bodyPr wrap="square" lIns="0" tIns="18000" rIns="0" bIns="18000" rtlCol="0" anchor="ctr">
            <a:spAutoFit/>
          </a:bodyPr>
          <a:lstStyle/>
          <a:p>
            <a:pPr algn="ctr"/>
            <a:r>
              <a:rPr lang="de-DE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G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8A90BD4-F587-45FD-BB0C-E82641417104}"/>
              </a:ext>
            </a:extLst>
          </p:cNvPr>
          <p:cNvSpPr txBox="1"/>
          <p:nvPr/>
        </p:nvSpPr>
        <p:spPr>
          <a:xfrm>
            <a:off x="363736" y="3840045"/>
            <a:ext cx="236397" cy="221018"/>
          </a:xfrm>
          <a:prstGeom prst="rect">
            <a:avLst/>
          </a:prstGeom>
          <a:solidFill>
            <a:srgbClr val="FF0000"/>
          </a:solidFill>
        </p:spPr>
        <p:txBody>
          <a:bodyPr wrap="square" lIns="0" tIns="18000" rIns="0" bIns="18000" rtlCol="0" anchor="ctr">
            <a:spAutoFit/>
          </a:bodyPr>
          <a:lstStyle/>
          <a:p>
            <a:pPr algn="ctr"/>
            <a:r>
              <a:rPr lang="de-DE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AACFCBB8-0C16-4733-A69A-8A69573AC3D9}"/>
              </a:ext>
            </a:extLst>
          </p:cNvPr>
          <p:cNvSpPr txBox="1"/>
          <p:nvPr/>
        </p:nvSpPr>
        <p:spPr>
          <a:xfrm>
            <a:off x="363736" y="6392745"/>
            <a:ext cx="236397" cy="221018"/>
          </a:xfrm>
          <a:prstGeom prst="rect">
            <a:avLst/>
          </a:prstGeom>
          <a:solidFill>
            <a:srgbClr val="FF0000"/>
          </a:solidFill>
        </p:spPr>
        <p:txBody>
          <a:bodyPr wrap="square" lIns="0" tIns="18000" rIns="0" bIns="18000" rtlCol="0" anchor="ctr">
            <a:spAutoFit/>
          </a:bodyPr>
          <a:lstStyle/>
          <a:p>
            <a:pPr algn="ctr"/>
            <a:r>
              <a:rPr lang="de-DE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2678EE65-EC5E-4317-B47A-162AC795A961}"/>
              </a:ext>
            </a:extLst>
          </p:cNvPr>
          <p:cNvSpPr txBox="1"/>
          <p:nvPr/>
        </p:nvSpPr>
        <p:spPr>
          <a:xfrm>
            <a:off x="363736" y="7764105"/>
            <a:ext cx="236397" cy="221018"/>
          </a:xfrm>
          <a:prstGeom prst="rect">
            <a:avLst/>
          </a:prstGeom>
          <a:solidFill>
            <a:srgbClr val="FF0000"/>
          </a:solidFill>
        </p:spPr>
        <p:txBody>
          <a:bodyPr wrap="square" lIns="0" tIns="18000" rIns="0" bIns="18000" rtlCol="0" anchor="ctr">
            <a:spAutoFit/>
          </a:bodyPr>
          <a:lstStyle/>
          <a:p>
            <a:pPr algn="ctr"/>
            <a:r>
              <a:rPr lang="de-DE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J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5DF7BDA1-53FA-4F8B-9E41-26240B2CF669}"/>
              </a:ext>
            </a:extLst>
          </p:cNvPr>
          <p:cNvSpPr/>
          <p:nvPr/>
        </p:nvSpPr>
        <p:spPr>
          <a:xfrm>
            <a:off x="341616" y="14597529"/>
            <a:ext cx="11240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200" dirty="0">
                <a:latin typeface="Century Gothic" panose="020B0502020202020204" pitchFamily="34" charset="0"/>
              </a:rPr>
              <a:t>Seite 1 von 2</a:t>
            </a:r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7257178C-F347-4ADD-9CEB-A3B0055681E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769" y="14299828"/>
            <a:ext cx="3822604" cy="542138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Ellipse 22">
            <a:extLst>
              <a:ext uri="{FF2B5EF4-FFF2-40B4-BE49-F238E27FC236}">
                <a16:creationId xmlns:a16="http://schemas.microsoft.com/office/drawing/2014/main" id="{655C736B-840D-40F6-9570-A3820228D33B}"/>
              </a:ext>
            </a:extLst>
          </p:cNvPr>
          <p:cNvSpPr/>
          <p:nvPr/>
        </p:nvSpPr>
        <p:spPr>
          <a:xfrm>
            <a:off x="2902858" y="527747"/>
            <a:ext cx="414000" cy="41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7FF50A31-6D75-4404-93FB-BAE91C08E58D}"/>
              </a:ext>
            </a:extLst>
          </p:cNvPr>
          <p:cNvSpPr/>
          <p:nvPr/>
        </p:nvSpPr>
        <p:spPr>
          <a:xfrm>
            <a:off x="5423808" y="527747"/>
            <a:ext cx="414000" cy="41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CC15F705-226F-4A81-87EA-2941152892AE}"/>
              </a:ext>
            </a:extLst>
          </p:cNvPr>
          <p:cNvSpPr/>
          <p:nvPr/>
        </p:nvSpPr>
        <p:spPr>
          <a:xfrm>
            <a:off x="7944758" y="527747"/>
            <a:ext cx="414000" cy="41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A4F00B49-3BA5-40E8-9777-143A1A358D9C}"/>
              </a:ext>
            </a:extLst>
          </p:cNvPr>
          <p:cNvSpPr/>
          <p:nvPr/>
        </p:nvSpPr>
        <p:spPr>
          <a:xfrm>
            <a:off x="10459358" y="527747"/>
            <a:ext cx="414000" cy="41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C58A2CB8-466F-4A4C-B544-C7FC91821157}"/>
              </a:ext>
            </a:extLst>
          </p:cNvPr>
          <p:cNvSpPr/>
          <p:nvPr/>
        </p:nvSpPr>
        <p:spPr>
          <a:xfrm>
            <a:off x="13037457" y="527747"/>
            <a:ext cx="414000" cy="41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95BDB7CD-08AE-465A-BC35-0BB733950ABB}"/>
              </a:ext>
            </a:extLst>
          </p:cNvPr>
          <p:cNvSpPr/>
          <p:nvPr/>
        </p:nvSpPr>
        <p:spPr>
          <a:xfrm>
            <a:off x="15513958" y="527747"/>
            <a:ext cx="414000" cy="41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6</a:t>
            </a: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6D9A80AC-9F3E-4CE0-BA17-C4AEAD208E12}"/>
              </a:ext>
            </a:extLst>
          </p:cNvPr>
          <p:cNvSpPr/>
          <p:nvPr/>
        </p:nvSpPr>
        <p:spPr>
          <a:xfrm>
            <a:off x="18079358" y="527747"/>
            <a:ext cx="414000" cy="41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>
                <a:latin typeface="Century Gothic" panose="020B0502020202020204" pitchFamily="34" charset="0"/>
              </a:rPr>
              <a:t>7</a:t>
            </a: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2AFD1AE7-A484-482D-893E-C676E76EAB69}"/>
              </a:ext>
            </a:extLst>
          </p:cNvPr>
          <p:cNvSpPr/>
          <p:nvPr/>
        </p:nvSpPr>
        <p:spPr>
          <a:xfrm>
            <a:off x="18162353" y="14570897"/>
            <a:ext cx="239131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1200" b="1" dirty="0">
                <a:solidFill>
                  <a:srgbClr val="228B22"/>
                </a:solidFill>
                <a:latin typeface="Century Gothic" panose="020B0502020202020204" pitchFamily="34" charset="0"/>
              </a:rPr>
              <a:t>Praxishilfe 1</a:t>
            </a:r>
            <a:endParaRPr lang="de-DE" sz="1200" dirty="0">
              <a:solidFill>
                <a:srgbClr val="228B2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740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SO999929 xmlns="http://www.datev.de/BSOffice/999929">d717a003-faeb-4bd5-b9c5-84feb4ec726d</BSO999929>
</file>

<file path=customXml/itemProps1.xml><?xml version="1.0" encoding="utf-8"?>
<ds:datastoreItem xmlns:ds="http://schemas.openxmlformats.org/officeDocument/2006/customXml" ds:itemID="{B888126C-EA95-4018-9E1B-AE88BC5F0169}">
  <ds:schemaRefs>
    <ds:schemaRef ds:uri="http://www.datev.de/BSOffice/9999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1954</Words>
  <Application>Microsoft Office PowerPoint</Application>
  <PresentationFormat>Benutzerdefiniert</PresentationFormat>
  <Paragraphs>330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Symbol</vt:lpstr>
      <vt:lpstr>Times New Roman</vt:lpstr>
      <vt:lpstr>Wingdings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Henrich, Cornelia - AUDfIT</dc:creator>
  <cp:lastModifiedBy>Hirth, Tina - LÖSLE</cp:lastModifiedBy>
  <cp:revision>50</cp:revision>
  <cp:lastPrinted>2025-11-04T07:16:05Z</cp:lastPrinted>
  <dcterms:created xsi:type="dcterms:W3CDTF">2025-10-01T10:17:56Z</dcterms:created>
  <dcterms:modified xsi:type="dcterms:W3CDTF">2025-11-05T09:32:24Z</dcterms:modified>
</cp:coreProperties>
</file>