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sldIdLst>
    <p:sldId id="257" r:id="rId3"/>
  </p:sldIdLst>
  <p:sldSz cx="15119350" cy="21383625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8B22"/>
    <a:srgbClr val="C5F1C5"/>
    <a:srgbClr val="CBCBCB"/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122" y="-5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6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58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40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13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65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61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21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2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21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82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824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632AC-9B32-44DF-9904-B0D4B57B5880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0DFD1-6F29-42A9-B00D-3BAE38D0E5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6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88DC062C-1CAB-4407-A88A-77E4AD810C7C}"/>
              </a:ext>
            </a:extLst>
          </p:cNvPr>
          <p:cNvSpPr/>
          <p:nvPr/>
        </p:nvSpPr>
        <p:spPr>
          <a:xfrm>
            <a:off x="680376" y="218722"/>
            <a:ext cx="14094410" cy="558800"/>
          </a:xfrm>
          <a:prstGeom prst="rect">
            <a:avLst/>
          </a:prstGeom>
          <a:solidFill>
            <a:srgbClr val="C5F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0215" indent="-450215">
              <a:spcAft>
                <a:spcPts val="0"/>
              </a:spcAft>
              <a:tabLst>
                <a:tab pos="450215" algn="l"/>
                <a:tab pos="701675" algn="l"/>
                <a:tab pos="449580" algn="l"/>
              </a:tabLst>
            </a:pPr>
            <a:r>
              <a:rPr lang="de-DE" sz="1400" b="1" kern="1400" dirty="0">
                <a:solidFill>
                  <a:srgbClr val="228B22"/>
                </a:solidFill>
                <a:latin typeface="Century Gothic" panose="020B0502020202020204" pitchFamily="34" charset="0"/>
              </a:rPr>
              <a:t>Long-List der ESG-Themen: Nachhaltigkeitsaspekte der einzelnen themenbezogenen ESRS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0C9BFAA5-7A48-4898-9B1F-21BF5D8DC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196641"/>
              </p:ext>
            </p:extLst>
          </p:nvPr>
        </p:nvGraphicFramePr>
        <p:xfrm>
          <a:off x="680376" y="860334"/>
          <a:ext cx="14094410" cy="198943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486">
                  <a:extLst>
                    <a:ext uri="{9D8B030D-6E8A-4147-A177-3AD203B41FA5}">
                      <a16:colId xmlns:a16="http://schemas.microsoft.com/office/drawing/2014/main" val="4032841240"/>
                    </a:ext>
                  </a:extLst>
                </a:gridCol>
                <a:gridCol w="537721">
                  <a:extLst>
                    <a:ext uri="{9D8B030D-6E8A-4147-A177-3AD203B41FA5}">
                      <a16:colId xmlns:a16="http://schemas.microsoft.com/office/drawing/2014/main" val="3099689149"/>
                    </a:ext>
                  </a:extLst>
                </a:gridCol>
                <a:gridCol w="319070">
                  <a:extLst>
                    <a:ext uri="{9D8B030D-6E8A-4147-A177-3AD203B41FA5}">
                      <a16:colId xmlns:a16="http://schemas.microsoft.com/office/drawing/2014/main" val="1868908932"/>
                    </a:ext>
                  </a:extLst>
                </a:gridCol>
                <a:gridCol w="2359635">
                  <a:extLst>
                    <a:ext uri="{9D8B030D-6E8A-4147-A177-3AD203B41FA5}">
                      <a16:colId xmlns:a16="http://schemas.microsoft.com/office/drawing/2014/main" val="1926738333"/>
                    </a:ext>
                  </a:extLst>
                </a:gridCol>
                <a:gridCol w="3899521">
                  <a:extLst>
                    <a:ext uri="{9D8B030D-6E8A-4147-A177-3AD203B41FA5}">
                      <a16:colId xmlns:a16="http://schemas.microsoft.com/office/drawing/2014/main" val="2707816008"/>
                    </a:ext>
                  </a:extLst>
                </a:gridCol>
                <a:gridCol w="351837">
                  <a:extLst>
                    <a:ext uri="{9D8B030D-6E8A-4147-A177-3AD203B41FA5}">
                      <a16:colId xmlns:a16="http://schemas.microsoft.com/office/drawing/2014/main" val="3770028782"/>
                    </a:ext>
                  </a:extLst>
                </a:gridCol>
                <a:gridCol w="184691">
                  <a:extLst>
                    <a:ext uri="{9D8B030D-6E8A-4147-A177-3AD203B41FA5}">
                      <a16:colId xmlns:a16="http://schemas.microsoft.com/office/drawing/2014/main" val="3785977872"/>
                    </a:ext>
                  </a:extLst>
                </a:gridCol>
                <a:gridCol w="542145">
                  <a:extLst>
                    <a:ext uri="{9D8B030D-6E8A-4147-A177-3AD203B41FA5}">
                      <a16:colId xmlns:a16="http://schemas.microsoft.com/office/drawing/2014/main" val="1785771969"/>
                    </a:ext>
                  </a:extLst>
                </a:gridCol>
                <a:gridCol w="274920">
                  <a:extLst>
                    <a:ext uri="{9D8B030D-6E8A-4147-A177-3AD203B41FA5}">
                      <a16:colId xmlns:a16="http://schemas.microsoft.com/office/drawing/2014/main" val="793806065"/>
                    </a:ext>
                  </a:extLst>
                </a:gridCol>
                <a:gridCol w="4657543">
                  <a:extLst>
                    <a:ext uri="{9D8B030D-6E8A-4147-A177-3AD203B41FA5}">
                      <a16:colId xmlns:a16="http://schemas.microsoft.com/office/drawing/2014/main" val="3380644759"/>
                    </a:ext>
                  </a:extLst>
                </a:gridCol>
                <a:gridCol w="753841">
                  <a:extLst>
                    <a:ext uri="{9D8B030D-6E8A-4147-A177-3AD203B41FA5}">
                      <a16:colId xmlns:a16="http://schemas.microsoft.com/office/drawing/2014/main" val="3744006063"/>
                    </a:ext>
                  </a:extLst>
                </a:gridCol>
              </a:tblGrid>
              <a:tr h="478008">
                <a:tc rowSpan="110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Bisherige Longlist mit </a:t>
                      </a:r>
                      <a:r>
                        <a:rPr lang="de-DE" sz="9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drei</a:t>
                      </a:r>
                      <a:r>
                        <a:rPr lang="de-DE" sz="9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Themen-Gliederungsebenen  (vgl. ESRS 1 AR 16)</a:t>
                      </a:r>
                    </a:p>
                  </a:txBody>
                  <a:tcPr marL="38163" marR="38163" marT="33224" marB="33224" vert="vert27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Haupt-thema</a:t>
                      </a:r>
                      <a:endParaRPr lang="de-DE" sz="900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Nr.</a:t>
                      </a:r>
                      <a:endParaRPr lang="de-DE" sz="900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Unterthema</a:t>
                      </a: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Unter-Unterthema</a:t>
                      </a:r>
                      <a:endParaRPr lang="de-DE" sz="900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110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Entwurf geänderte Longlist mit </a:t>
                      </a:r>
                      <a:r>
                        <a:rPr lang="de-DE" sz="9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zwei</a:t>
                      </a:r>
                      <a:r>
                        <a:rPr lang="de-DE" sz="9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Themen-Gliederungsebenen (vgl. Anlage A des Entwurfs des geänderten ESRS 1</a:t>
                      </a: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Haupt-thema</a:t>
                      </a:r>
                      <a:b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900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L w="12700" cmpd="sng">
                      <a:noFill/>
                    </a:lnL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Nr.</a:t>
                      </a:r>
                      <a:endParaRPr lang="de-DE" sz="900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rgbClr val="228B22"/>
                          </a:solidFill>
                          <a:effectLst/>
                          <a:latin typeface="Century Gothic" panose="020B0502020202020204" pitchFamily="34" charset="0"/>
                        </a:rPr>
                        <a:t>Unterthema</a:t>
                      </a: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900" strike="sngStrike" dirty="0">
                          <a:solidFill>
                            <a:srgbClr val="228B22"/>
                          </a:solidFill>
                          <a:effectLst/>
                        </a:rPr>
                        <a:t>Unter-Unterthema</a:t>
                      </a:r>
                      <a:endParaRPr lang="de-DE" sz="900" strike="sngStrike" dirty="0">
                        <a:solidFill>
                          <a:srgbClr val="228B2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246988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1</a:t>
                      </a:r>
                    </a:p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„Klimawandel“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Anpassung an den Klimawandel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5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1</a:t>
                      </a:r>
                    </a:p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500" b="1" dirty="0">
                          <a:effectLst/>
                          <a:latin typeface="Century Gothic" panose="020B0502020202020204" pitchFamily="34" charset="0"/>
                        </a:rPr>
                        <a:t>„Klimawandel“</a:t>
                      </a:r>
                      <a:endParaRPr lang="de-DE" sz="5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Klimaschutz</a:t>
                      </a: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72140934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Klimaschutz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marL="0" marR="0" lvl="0" indent="0" algn="l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Anpassung an den Klimawandel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783194791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Energie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Energie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498695952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7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E2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„Umweltverschmutzung“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Luftverschmutzung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E2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„Umweltverschmutzung“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Luftverschmutzung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758067720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Wasserverschmutzung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Wasserverschmutzung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046381100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Bodenverschmutzung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Bodenverschmutzung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190680153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Verschmutzung von lebenden Organismen und Nahrungsressourcen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strike="sngStrike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102983868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Besorgniserregende Stoffe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Besorgniserregende Stoffe, 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einschließlich</a:t>
                      </a: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besorgniserregender Stoffe</a:t>
                      </a:r>
                      <a:endParaRPr lang="de-DE" sz="7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681720317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Besonders besorgniserregende Stoffe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700" strike="sngStrike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666567436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Mikroplastik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Mikroplastik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851971001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7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E3 „Wasser- und Meeresressourcen“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Wasser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Wasserverbrauch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E3 „Wasser- und Meeresressourcen“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Wasser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entnahmen</a:t>
                      </a:r>
                      <a:endParaRPr lang="de-DE" sz="7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94089079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Meeresressourcen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Wasserentnahme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Wasser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verbrauch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4251939010"/>
                  </a:ext>
                </a:extLst>
              </a:tr>
              <a:tr h="1731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Ableitung von Wasser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Wasser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einleitungen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052390967"/>
                  </a:ext>
                </a:extLst>
              </a:tr>
              <a:tr h="19815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2000"/>
                </a:tc>
                <a:tc>
                  <a:txBody>
                    <a:bodyPr/>
                    <a:lstStyle/>
                    <a:p>
                      <a:pPr marL="0" marR="0" lvl="0" indent="0" algn="l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Wasser</a:t>
                      </a: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speicherung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80471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Ableitung von Wasser in die Ozeane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500" dirty="0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 anchor="ctr"/>
                </a:tc>
                <a:tc rowSpan="2"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241689863"/>
                  </a:ext>
                </a:extLst>
              </a:tr>
              <a:tr h="18291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Gewinnung und Nutzung von Meeresressourcen</a:t>
                      </a:r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5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264576"/>
                  </a:ext>
                </a:extLst>
              </a:tr>
              <a:tr h="1579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</a:rPr>
                        <a:t>Gewinnung und Nutzung von Meeresressourcen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2289289160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14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E4 „Biologische Vielfalt und Ökosysteme"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Direkte Ursachen des </a:t>
                      </a:r>
                      <a:br>
                        <a:rPr lang="de-DE" sz="6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Biodiversitätsverlustes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Klimawandel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14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E4 „Biologische Vielfalt und Ökosysteme"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Treiber der Biodiversität und des Ökosystemwandels </a:t>
                      </a:r>
                      <a:b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(Veränderung terrestrischer und mariner Lebensräume, invasive Arten)</a:t>
                      </a:r>
                      <a:endParaRPr lang="de-DE" sz="7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135724368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Landnutzungsveränderungen, Süßwasser- und Meeresnutzungsveränderungen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170907423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Direkte Ausbeutung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99227992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Invasive gebietsfremde Arten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74226932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Umweltverschmutzung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275666247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Sonstige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280525728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Auswirkung auf den Zustand der Arten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Beispiele: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Century Gothic" panose="020B0502020202020204" pitchFamily="34" charset="0"/>
                        </a:rPr>
                        <a:t>Zustand der Arten</a:t>
                      </a:r>
                      <a:endParaRPr lang="de-DE" sz="7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415739503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Populationsgröße von Arten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118005145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Globales Ausrottungsrisiko von arten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265560493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4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Auswirkungen auf den Umfang und den Zustand von Ökosystemen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Beispiele: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4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700" b="1" dirty="0">
                          <a:effectLst/>
                          <a:latin typeface="Century Gothic" panose="020B0502020202020204" pitchFamily="34" charset="0"/>
                        </a:rPr>
                        <a:t>Ausmaß und Zustand der terrestrischen und marinen Ökosysteme</a:t>
                      </a:r>
                      <a:endParaRPr lang="de-DE" sz="7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260471596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Landdegradation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802531220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Wüstenbildung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72032935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Bodenversiegelung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anchor="ctr"/>
                </a:tc>
                <a:extLst>
                  <a:ext uri="{0D108BD9-81ED-4DB2-BD59-A6C34878D82A}">
                    <a16:rowId xmlns:a16="http://schemas.microsoft.com/office/drawing/2014/main" val="327501076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Auswirkungen und Abhängigkeiten von Ökosystemdienstleistungen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Ökosystemdienstleistungen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8013476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 5 „Ressourcen-nutzung und Kreislaufwirt-</a:t>
                      </a:r>
                      <a:r>
                        <a:rPr lang="de-DE" sz="600" b="1" dirty="0" err="1">
                          <a:effectLst/>
                          <a:latin typeface="Century Gothic" panose="020B0502020202020204" pitchFamily="34" charset="0"/>
                        </a:rPr>
                        <a:t>schaft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Ressourcenzuflüsse, einschl. Ressourcennutzung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E 5 „Ressourcen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-nutzung und Kreislaufwirt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 err="1">
                          <a:effectLst/>
                          <a:latin typeface="Century Gothic" panose="020B0502020202020204" pitchFamily="34" charset="0"/>
                        </a:rPr>
                        <a:t>schaft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Ressourcenzuflüsse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588226149"/>
                  </a:ext>
                </a:extLst>
              </a:tr>
              <a:tr h="39804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Ressourcenabflüsse im Zusammenhang mit Produktion und Dienstleistungen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Ressourcenabflüsse im Zusammenhang mit Produktion und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Dienstleistungen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466763101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Abfälle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Ressourcenabflüsse (Abfall)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821377435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19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S1 „Eigene Belegschaft“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8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8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Arbeitsbedingungen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Sichere Beschäftigung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19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S1 „ Eigene Belegschaft“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Arbeitsbedingungen (angemessene Entlohnung, Vereinbarkeit von Beruf und Privatleben, Arbeitszeit, sichere Beschäftigung, soziale Absicherung)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508036685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Arbeitszeit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Sozialer Dialog, Vereinigungsfreiheit, Betriebsräte, Mitbestimmungsrechte der Arbeitnehmer und Tarifverhandlungen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16157509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Entlohnung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Gesundheit und Sicherheit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34914395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Sozialer Dialog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Schulung und Kompetenzentwicklung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951877684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Vereinigungsfreiheit, Existenz von Betriebsräten und Rechte der Arbeitnehmer auf Information, Anhörung und Mitbestimmung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Vielfalt und Gleichbehandlung (Geschlechtergleichstellung, gleicher Lohn für gleiche Arbeit, Beschäftigung und Inklusion von Menschen mit Behinderungen, Nichtdiskriminierung, Anti-Belästigung)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17782561"/>
                  </a:ext>
                </a:extLst>
              </a:tr>
              <a:tr h="3255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Tarifverhandlungen, einschl. der Quote der durch Tarifverträge 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abgedeckten Arbeitskräfte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Andere arbeitsbezogene Menschenrechte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(Kinderarbeit, Zwangsarbeit, Privatsphäre und angemessene Unterkunft, Wasser und sanitäre Einrichtungen)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193159748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Vereinbarkeit von Berufs- und Privatleben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12418324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Gesundheitsschutz und Sicherheit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87172920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Gleichbehandlung und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Chancengleichheit für alle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Gleichstellung der Geschlechter und gleicher Lohn für gleiche 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10908499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Schulungen und Kompetenzentwicklung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0911996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Beschäftigung und Inklusion von Menschen mit Behinderungen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21965782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Maßnahmen gegen Gewalt und Belästigung an Arbeitsplatz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4226604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Vielfalt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38713835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Sonstige arbeitsbezogene Rechte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Kinderarbeit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22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615482331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309176046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Zwangsarbeit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81087104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Zwangsarbeit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940064571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Unterbringung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19722822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Datenschutz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943907370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25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S2 „Arbeitskräfte in der Wertschöpfungskesse“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1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1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Arbeitsbedingungen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Sichere Beschäftigung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25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S2 „Arbeitskräfte in der Wertschöpfungskesse“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Arbeitsbedingungen</a:t>
                      </a: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(angemessene Entlohnung, Vereinbarkeit von Beruf und Privatleben, Arbeitszeit, sichere Beschäftigung, soziale Absicherung)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292081642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Arbeitszeit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Sozialer Dialog, Vereinigungsfreiheit, Betriebsräte, Mitbestimmungsrechte der Arbeitnehmer und Tarifverhandlungen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11271761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Angemessene Entlohnung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Gesundheit und Sicherheit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84403742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Entlohnung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0739064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Sozialer Dialog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Schulung und Kompetenzentwicklung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887105656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Vereinigungsfreiheit einschließlich der Existenz von Betriebsräten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Vielfalt und Gleichbehandlung (Geschlechtergleichstellung, gleicher Lohn für gleiche Arbeit, Beschäftigung und Inklusion von Menschen mit Behinderungen, Nichtdiskriminierung, Anti-Belästigung)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057694280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Tarifverhandlungen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38163" marR="38163" marT="33224" marB="33224"/>
                </a:tc>
                <a:tc rowSpan="3"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Andere arbeitsbezogene Menschenrechte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(Kinderarbeit, Zwangsarbeit, Privatsphäre und angemessene Unterkunft, Wasser und sanitäre Einrichtungen)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3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50011580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Tarifverhandlungen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88972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Vereinbarkeit von Berufs- und Privatleben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530827323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Vereinbarkeit von Berufs- und Privatleben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52064290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Gesundheitsschutz und Sicherheit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937316676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Gesundheitsschutz und Sicherheit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203055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8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Gleichbehandlung und Chancengleichheit für alle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Gleichstellung der Geschlechter und gleicher Lohn für gleiche 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58952448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24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</a:rPr>
                        <a:t>Gleichbehandlung und Chancengleichheit für alle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Schulungen und Kompetenzentwicklung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09489542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Schulungen und Kompetenzentwicklung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428102092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Beschäftigung und Inklusion von Menschen mit Behinderungen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43395044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Maßnahmen gegen Gewalt und Belästigung am Arbeitsplatz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139630565"/>
                  </a:ext>
                </a:extLst>
              </a:tr>
              <a:tr h="1579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Maßnahmen gegen Gewalt und Belästigung am Arbeitsplatz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07705349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Vielfalt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78228038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25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Sonstige arbeitsbezogene Rechte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</a:rPr>
                        <a:t>Kinderarbeit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6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227756643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Sonstige arbeitsbezogene Rechte</a:t>
                      </a:r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Kinderarbeit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598518901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Zwangsarbeit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43189194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Unterbringung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88529371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Wasser- und Sanitäreinrichtungen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4554141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Datenschutz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39903423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1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S3 „Betroffene Gemeinschaften“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4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Wirtschaftliche, soziale und kulturelle Rechte von Gemeinschaften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Unterbringung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1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S3 „Betroffene Gemeinschaften“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solidFill>
                      <a:srgbClr val="E7E7E7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4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Wirtschaftliche, soziale und kulturelle Rechte der Gemeinschaften </a:t>
                      </a:r>
                      <a:b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landbezogene Auswirkungen, sicherheitsbezogene Auswirkungen, angemessene Unterkunft und Nahrung, Wasser und Hygiene)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780403846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Angemessene Ernährung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81461386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Wasser- und Sanitäreinrichtungen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2875232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Bodenbezogene Auswirkungen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040784227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Bürgerrechte und politische Rechte von Gemeinschaften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Sicherheitsbezogene Auswirkungen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Bürgerliche und politische Rechte der Gemeinschaften </a:t>
                      </a:r>
                      <a:b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(Meinungsfreiheit, Versammlungsfreiheit, Auswirkungen auf Menschenrechtsverteidiger)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20364401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Meinungsfreiheit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23736535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Rechte indigener Völker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Versammlungsfreiheit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34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Rechte indigener Völker 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(freie, vorherige und informierte Zustimmung, Selbstbestimmung, kulturelle Rechte)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776298878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Auswirkungen auf Menschenrechtsverweigerer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409850740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Freiwillige und in Kenntnis der Sachlage erteilte vorherige Zustimmung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300741256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Selbstbestimmung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618171728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Kulturelle Rechte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64361917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9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S4 „Verbraucher und Nutzer“</a:t>
                      </a:r>
                    </a:p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Informationsbezogene Auswirkungen für Verbraucher und/oder Endnutzern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Datenschutz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9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S4 „Verbraucher und Nutzer“ 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solidFill>
                      <a:srgbClr val="CBCBC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Informationsbezogene Auswirkungen für Verbraucher und/oder Endnutzern</a:t>
                      </a:r>
                      <a:b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Datenschutz, Zugang zu Informationen, Meinungsfreiheit)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222510664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Meinungsfreiheit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612776430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Persönliche Sicherheit von Verbrauchern und/oder Endnutzern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Zugang zu (hochwertigen Informationen)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Persönliche Sicherheit von Verbrauchern und/oder Endnutzern (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Gesundheit und Sicherheit, Schutz von Kindern, Sicherheit einer Person)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374092063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Gesundheitsschutz und Sicherheit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84287029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31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Soziale Inklusion von Verbrauchern/Endnutzern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Persönliche Sicherheit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5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Soziale Inklusion von Verbrauchern/Endnutzern </a:t>
                      </a:r>
                      <a:b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Zugang zu Produkten und Dienstleistungen, verantwortungsvolle Marketingpraktiken, Nichtdiskriminierung)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78961540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Kinderschutz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62264880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Nichtdiskriminierung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464517312"/>
                  </a:ext>
                </a:extLst>
              </a:tr>
              <a:tr h="3255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Zugang zu Produkten und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Dienstleistungen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157663885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Verantwortliche Vermarktungspraktiken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97558157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549077200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10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G1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„Unternehmenspolitik“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Unternehmerstruktur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rowSpan="10"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ESRS G1</a:t>
                      </a:r>
                      <a:b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„Unternehmenspolitik“</a:t>
                      </a: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 vert="vert27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38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Unternehmenskultur (</a:t>
                      </a: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</a:rPr>
                        <a:t>u.a. Bekämpfung von Korruption und Bestechung, Schutz von Hinweisgebern und Tierschutz)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</a:rPr>
                        <a:t> 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56643797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33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</a:rPr>
                        <a:t>Schutz vor Hinweisgebern </a:t>
                      </a:r>
                      <a:br>
                        <a:rPr lang="de-DE" sz="600" dirty="0">
                          <a:effectLst/>
                        </a:rPr>
                      </a:br>
                      <a:r>
                        <a:rPr lang="de-DE" sz="600" dirty="0">
                          <a:effectLst/>
                        </a:rPr>
                        <a:t>(Whistleblowers)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39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Politische Einflussnahme und Lobbyarbeit</a:t>
                      </a: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942059400"/>
                  </a:ext>
                </a:extLst>
              </a:tr>
              <a:tr h="24937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Schutz vor Hinweisgebern </a:t>
                      </a:r>
                      <a:br>
                        <a:rPr lang="de-DE" sz="6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(Whistleblowers)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453471789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34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Tierschutz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Management der Beziehungen zu Lieferanten, einschließlich (unfairer) Zahlungspraktiken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852111772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Politisches Engagement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1869211535"/>
                  </a:ext>
                </a:extLst>
              </a:tr>
              <a:tr h="586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35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Politisches Engagement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483013576"/>
                  </a:ext>
                </a:extLst>
              </a:tr>
              <a:tr h="17643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Management der Beziehungen zu Lieferanten, einschließlich Zahlungspraktiken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rowSpan="2">
                  <a:txBody>
                    <a:bodyPr/>
                    <a:lstStyle/>
                    <a:p>
                      <a:endParaRPr lang="de-DE" sz="6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529075317"/>
                  </a:ext>
                </a:extLst>
              </a:tr>
              <a:tr h="1579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Management der Beziehungen zu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Lieferanten, einschließlich Zahlungspraktiken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vMerge="1"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6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1701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>
                          <a:effectLst/>
                        </a:rPr>
                        <a:t> 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53844523"/>
                  </a:ext>
                </a:extLst>
              </a:tr>
              <a:tr h="3255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Korruption und Bestechung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Vermeidung und Aufdeckung, 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>
                          <a:effectLst/>
                          <a:latin typeface="Century Gothic" panose="020B0502020202020204" pitchFamily="34" charset="0"/>
                        </a:rPr>
                        <a:t>einschließlich Schulung</a:t>
                      </a: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70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3166560673"/>
                  </a:ext>
                </a:extLst>
              </a:tr>
              <a:tr h="1718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600" dirty="0">
                          <a:effectLst/>
                          <a:latin typeface="Century Gothic" panose="020B0502020202020204" pitchFamily="34" charset="0"/>
                        </a:rPr>
                        <a:t>Vorkenntnisse</a:t>
                      </a: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700" dirty="0">
                        <a:latin typeface="Century Gothic" panose="020B0502020202020204" pitchFamily="34" charset="0"/>
                      </a:endParaRPr>
                    </a:p>
                  </a:txBody>
                  <a:tcPr marL="64653" marR="64653" marT="32326" marB="32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63" marR="38163" marT="33224" marB="33224"/>
                </a:tc>
                <a:extLst>
                  <a:ext uri="{0D108BD9-81ED-4DB2-BD59-A6C34878D82A}">
                    <a16:rowId xmlns:a16="http://schemas.microsoft.com/office/drawing/2014/main" val="275628218"/>
                  </a:ext>
                </a:extLst>
              </a:tr>
            </a:tbl>
          </a:graphicData>
        </a:graphic>
      </p:graphicFrame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841693FF-379C-41C3-BB71-9A759D8D0008}"/>
              </a:ext>
            </a:extLst>
          </p:cNvPr>
          <p:cNvSpPr/>
          <p:nvPr/>
        </p:nvSpPr>
        <p:spPr>
          <a:xfrm rot="338420">
            <a:off x="10252014" y="280002"/>
            <a:ext cx="1589775" cy="3524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b="1" dirty="0">
                <a:latin typeface="Century Gothic" panose="020B0502020202020204" pitchFamily="34" charset="0"/>
              </a:rPr>
              <a:t>Beachte: Themenfindung seitens der EU noch nicht final!</a:t>
            </a:r>
          </a:p>
        </p:txBody>
      </p:sp>
      <p:sp>
        <p:nvSpPr>
          <p:cNvPr id="14" name="Sprechblase: rechteckig mit abgerundeten Ecken 13">
            <a:extLst>
              <a:ext uri="{FF2B5EF4-FFF2-40B4-BE49-F238E27FC236}">
                <a16:creationId xmlns:a16="http://schemas.microsoft.com/office/drawing/2014/main" id="{6F681D77-AA2D-4D28-9C22-F1052A1B90ED}"/>
              </a:ext>
            </a:extLst>
          </p:cNvPr>
          <p:cNvSpPr/>
          <p:nvPr/>
        </p:nvSpPr>
        <p:spPr>
          <a:xfrm>
            <a:off x="11563350" y="2479584"/>
            <a:ext cx="1052512" cy="147637"/>
          </a:xfrm>
          <a:prstGeom prst="wedgeRoundRectCallout">
            <a:avLst>
              <a:gd name="adj1" fmla="val -47500"/>
              <a:gd name="adj2" fmla="val 77394"/>
              <a:gd name="adj3" fmla="val 16667"/>
            </a:avLst>
          </a:prstGeom>
          <a:solidFill>
            <a:srgbClr val="C5F1C5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>
                <a:solidFill>
                  <a:schemeClr val="tx1"/>
                </a:solidFill>
                <a:latin typeface="Century Gothic" panose="020B0502020202020204" pitchFamily="34" charset="0"/>
              </a:rPr>
              <a:t>Zusammenfassung</a:t>
            </a:r>
          </a:p>
        </p:txBody>
      </p:sp>
      <p:sp>
        <p:nvSpPr>
          <p:cNvPr id="15" name="Sprechblase: rechteckig mit abgerundeten Ecken 14">
            <a:extLst>
              <a:ext uri="{FF2B5EF4-FFF2-40B4-BE49-F238E27FC236}">
                <a16:creationId xmlns:a16="http://schemas.microsoft.com/office/drawing/2014/main" id="{70C33221-33CF-4654-BCEE-B27AC589CED0}"/>
              </a:ext>
            </a:extLst>
          </p:cNvPr>
          <p:cNvSpPr/>
          <p:nvPr/>
        </p:nvSpPr>
        <p:spPr>
          <a:xfrm>
            <a:off x="13444536" y="1789498"/>
            <a:ext cx="1209657" cy="204788"/>
          </a:xfrm>
          <a:prstGeom prst="wedgeRoundRectCallout">
            <a:avLst>
              <a:gd name="adj1" fmla="val 12819"/>
              <a:gd name="adj2" fmla="val -284347"/>
              <a:gd name="adj3" fmla="val 16667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sz="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3. Kategorie der Unter-Unterthemen wird gestrichen</a:t>
            </a:r>
          </a:p>
        </p:txBody>
      </p:sp>
      <p:sp>
        <p:nvSpPr>
          <p:cNvPr id="16" name="Sprechblase: rechteckig mit abgerundeten Ecken 15">
            <a:extLst>
              <a:ext uri="{FF2B5EF4-FFF2-40B4-BE49-F238E27FC236}">
                <a16:creationId xmlns:a16="http://schemas.microsoft.com/office/drawing/2014/main" id="{695970C5-0290-4DA9-BCDD-5DB0605B860D}"/>
              </a:ext>
            </a:extLst>
          </p:cNvPr>
          <p:cNvSpPr/>
          <p:nvPr/>
        </p:nvSpPr>
        <p:spPr>
          <a:xfrm>
            <a:off x="13295549" y="6684872"/>
            <a:ext cx="1209657" cy="595312"/>
          </a:xfrm>
          <a:prstGeom prst="wedgeRoundRectCallout">
            <a:avLst>
              <a:gd name="adj1" fmla="val -58629"/>
              <a:gd name="adj2" fmla="val 103310"/>
              <a:gd name="adj3" fmla="val 16667"/>
            </a:avLst>
          </a:prstGeom>
          <a:solidFill>
            <a:srgbClr val="C5F1C5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Unter-Unterthemen wurden den Unterthemen zugeordnet und neu sortiert </a:t>
            </a:r>
          </a:p>
        </p:txBody>
      </p:sp>
      <p:sp>
        <p:nvSpPr>
          <p:cNvPr id="17" name="Sprechblase: rechteckig mit abgerundeten Ecken 16">
            <a:extLst>
              <a:ext uri="{FF2B5EF4-FFF2-40B4-BE49-F238E27FC236}">
                <a16:creationId xmlns:a16="http://schemas.microsoft.com/office/drawing/2014/main" id="{E1977FDB-763D-4668-A9AF-E2AAEAAA97EF}"/>
              </a:ext>
            </a:extLst>
          </p:cNvPr>
          <p:cNvSpPr/>
          <p:nvPr/>
        </p:nvSpPr>
        <p:spPr>
          <a:xfrm>
            <a:off x="12230101" y="10255033"/>
            <a:ext cx="1738312" cy="798387"/>
          </a:xfrm>
          <a:prstGeom prst="wedgeRoundRectCallout">
            <a:avLst>
              <a:gd name="adj1" fmla="val -38081"/>
              <a:gd name="adj2" fmla="val 73484"/>
              <a:gd name="adj3" fmla="val 16667"/>
            </a:avLst>
          </a:prstGeom>
          <a:solidFill>
            <a:srgbClr val="C5F1C5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ESRS S1 und S2 wurden aufeinander abgestimmt; aber Detaillierungsgrad der Angaben kann unterschiedlich sein aufgrund der Art und Qualität der verfügbaren Daten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851E941-A82B-4DEB-BD01-CAACBB9BC4DA}"/>
              </a:ext>
            </a:extLst>
          </p:cNvPr>
          <p:cNvSpPr/>
          <p:nvPr/>
        </p:nvSpPr>
        <p:spPr>
          <a:xfrm>
            <a:off x="1009650" y="1174659"/>
            <a:ext cx="142875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7E7F95B6-B75F-4B4E-AC33-136C2D2961D7}"/>
              </a:ext>
            </a:extLst>
          </p:cNvPr>
          <p:cNvSpPr/>
          <p:nvPr/>
        </p:nvSpPr>
        <p:spPr>
          <a:xfrm>
            <a:off x="2457450" y="885698"/>
            <a:ext cx="142875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E1243EF-ABDC-4230-BCDD-69E278DB07F8}"/>
              </a:ext>
            </a:extLst>
          </p:cNvPr>
          <p:cNvSpPr/>
          <p:nvPr/>
        </p:nvSpPr>
        <p:spPr>
          <a:xfrm>
            <a:off x="5186363" y="885698"/>
            <a:ext cx="142875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767AED4-FF78-495B-99C6-B910AAD3B87F}"/>
              </a:ext>
            </a:extLst>
          </p:cNvPr>
          <p:cNvSpPr/>
          <p:nvPr/>
        </p:nvSpPr>
        <p:spPr>
          <a:xfrm>
            <a:off x="8639176" y="1174659"/>
            <a:ext cx="252412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E1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B87A477-3F9E-491D-B7D2-AD1819782913}"/>
              </a:ext>
            </a:extLst>
          </p:cNvPr>
          <p:cNvSpPr/>
          <p:nvPr/>
        </p:nvSpPr>
        <p:spPr>
          <a:xfrm>
            <a:off x="10112337" y="896510"/>
            <a:ext cx="252412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E2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0A8227B-E415-4D3E-9F33-AE9E0FDC9C0F}"/>
              </a:ext>
            </a:extLst>
          </p:cNvPr>
          <p:cNvSpPr/>
          <p:nvPr/>
        </p:nvSpPr>
        <p:spPr>
          <a:xfrm>
            <a:off x="14186562" y="1165134"/>
            <a:ext cx="252412" cy="1333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sz="800" b="1" dirty="0">
                <a:latin typeface="Century Gothic" panose="020B0502020202020204" pitchFamily="34" charset="0"/>
              </a:rPr>
              <a:t>E3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255B9499-4E64-4252-AA03-88051950D333}"/>
              </a:ext>
            </a:extLst>
          </p:cNvPr>
          <p:cNvSpPr/>
          <p:nvPr/>
        </p:nvSpPr>
        <p:spPr>
          <a:xfrm>
            <a:off x="523875" y="21116925"/>
            <a:ext cx="1724025" cy="193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Seite 1 von 1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BAE6CAB-2D49-419D-B56B-F2AFE3120F4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291" y="20951146"/>
            <a:ext cx="2283460" cy="32385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Rechteck 21">
            <a:extLst>
              <a:ext uri="{FF2B5EF4-FFF2-40B4-BE49-F238E27FC236}">
                <a16:creationId xmlns:a16="http://schemas.microsoft.com/office/drawing/2014/main" id="{4145014F-1970-4BDD-8813-076AB91903F7}"/>
              </a:ext>
            </a:extLst>
          </p:cNvPr>
          <p:cNvSpPr/>
          <p:nvPr/>
        </p:nvSpPr>
        <p:spPr>
          <a:xfrm>
            <a:off x="12552142" y="21059513"/>
            <a:ext cx="239131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100" b="1">
                <a:solidFill>
                  <a:srgbClr val="228B22"/>
                </a:solidFill>
                <a:latin typeface="Century Gothic" panose="020B0502020202020204" pitchFamily="34" charset="0"/>
              </a:rPr>
              <a:t>Praxishilfe 2</a:t>
            </a:r>
            <a:endParaRPr lang="de-DE" sz="1100" dirty="0">
              <a:solidFill>
                <a:srgbClr val="228B2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3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83d8f9a9-cb4d-4b64-8a8c-54b0bda7f269</BSO999929>
</file>

<file path=customXml/itemProps1.xml><?xml version="1.0" encoding="utf-8"?>
<ds:datastoreItem xmlns:ds="http://schemas.openxmlformats.org/officeDocument/2006/customXml" ds:itemID="{4E61E635-AE1F-4FEC-A276-B234E4E64DD6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1111</Words>
  <Application>Microsoft Office PowerPoint</Application>
  <PresentationFormat>Benutzerdefiniert</PresentationFormat>
  <Paragraphs>324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Symbol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Hirth, Tina - LÖSLE</cp:lastModifiedBy>
  <cp:revision>24</cp:revision>
  <cp:lastPrinted>2025-11-05T06:30:35Z</cp:lastPrinted>
  <dcterms:created xsi:type="dcterms:W3CDTF">2025-10-15T06:49:07Z</dcterms:created>
  <dcterms:modified xsi:type="dcterms:W3CDTF">2025-11-05T09:33:22Z</dcterms:modified>
</cp:coreProperties>
</file>