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7"/>
  </p:notesMasterIdLst>
  <p:handoutMasterIdLst>
    <p:handoutMasterId r:id="rId38"/>
  </p:handoutMasterIdLst>
  <p:sldIdLst>
    <p:sldId id="256" r:id="rId2"/>
    <p:sldId id="1380" r:id="rId3"/>
    <p:sldId id="1378" r:id="rId4"/>
    <p:sldId id="1408" r:id="rId5"/>
    <p:sldId id="1381" r:id="rId6"/>
    <p:sldId id="1382" r:id="rId7"/>
    <p:sldId id="1409" r:id="rId8"/>
    <p:sldId id="1393" r:id="rId9"/>
    <p:sldId id="1394" r:id="rId10"/>
    <p:sldId id="1383" r:id="rId11"/>
    <p:sldId id="1410" r:id="rId12"/>
    <p:sldId id="1374" r:id="rId13"/>
    <p:sldId id="1375" r:id="rId14"/>
    <p:sldId id="1395" r:id="rId15"/>
    <p:sldId id="1411" r:id="rId16"/>
    <p:sldId id="1396" r:id="rId17"/>
    <p:sldId id="1397" r:id="rId18"/>
    <p:sldId id="1412" r:id="rId19"/>
    <p:sldId id="1398" r:id="rId20"/>
    <p:sldId id="1399" r:id="rId21"/>
    <p:sldId id="1384" r:id="rId22"/>
    <p:sldId id="1413" r:id="rId23"/>
    <p:sldId id="1372" r:id="rId24"/>
    <p:sldId id="1373" r:id="rId25"/>
    <p:sldId id="1414" r:id="rId26"/>
    <p:sldId id="1400" r:id="rId27"/>
    <p:sldId id="1401" r:id="rId28"/>
    <p:sldId id="1405" r:id="rId29"/>
    <p:sldId id="1415" r:id="rId30"/>
    <p:sldId id="1406" r:id="rId31"/>
    <p:sldId id="1407" r:id="rId32"/>
    <p:sldId id="1402" r:id="rId33"/>
    <p:sldId id="1416" r:id="rId34"/>
    <p:sldId id="1403" r:id="rId35"/>
    <p:sldId id="1404" r:id="rId36"/>
  </p:sldIdLst>
  <p:sldSz cx="12192000" cy="6858000"/>
  <p:notesSz cx="6735763" cy="9866313"/>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umbacher, Lara - LÖSL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0000"/>
    <a:srgbClr val="FF6600"/>
    <a:srgbClr val="CCECFF"/>
    <a:srgbClr val="99CCFF"/>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98400" autoAdjust="0"/>
  </p:normalViewPr>
  <p:slideViewPr>
    <p:cSldViewPr showGuides="1">
      <p:cViewPr varScale="1">
        <p:scale>
          <a:sx n="100" d="100"/>
          <a:sy n="100" d="100"/>
        </p:scale>
        <p:origin x="102" y="132"/>
      </p:cViewPr>
      <p:guideLst>
        <p:guide orient="horz" pos="2160"/>
        <p:guide pos="3840"/>
      </p:guideLst>
    </p:cSldViewPr>
  </p:slideViewPr>
  <p:outlineViewPr>
    <p:cViewPr>
      <p:scale>
        <a:sx n="33" d="100"/>
        <a:sy n="33" d="100"/>
      </p:scale>
      <p:origin x="0" y="168384"/>
    </p:cViewPr>
  </p:outlineViewPr>
  <p:notesTextViewPr>
    <p:cViewPr>
      <p:scale>
        <a:sx n="100" d="100"/>
        <a:sy n="100" d="100"/>
      </p:scale>
      <p:origin x="0" y="0"/>
    </p:cViewPr>
  </p:notesTextViewPr>
  <p:sorterViewPr>
    <p:cViewPr>
      <p:scale>
        <a:sx n="150" d="100"/>
        <a:sy n="150" d="100"/>
      </p:scale>
      <p:origin x="0" y="-5597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84B80255-A1E9-49EB-AF73-28802FA53BB1}"/>
              </a:ext>
            </a:extLst>
          </p:cNvPr>
          <p:cNvSpPr>
            <a:spLocks noGrp="1"/>
          </p:cNvSpPr>
          <p:nvPr>
            <p:ph type="hdr" sz="quarter"/>
          </p:nvPr>
        </p:nvSpPr>
        <p:spPr>
          <a:xfrm>
            <a:off x="1" y="1"/>
            <a:ext cx="2919413" cy="493713"/>
          </a:xfrm>
          <a:prstGeom prst="rect">
            <a:avLst/>
          </a:prstGeom>
        </p:spPr>
        <p:txBody>
          <a:bodyPr vert="horz" lIns="90371" tIns="45185" rIns="90371" bIns="45185" rtlCol="0"/>
          <a:lstStyle>
            <a:lvl1pPr algn="l" eaLnBrk="1" hangingPunct="1">
              <a:defRPr sz="1400">
                <a:latin typeface="Arial" charset="0"/>
                <a:cs typeface="Arial" charset="0"/>
              </a:defRPr>
            </a:lvl1pPr>
          </a:lstStyle>
          <a:p>
            <a:pPr>
              <a:defRPr/>
            </a:pPr>
            <a:endParaRPr lang="de-DE"/>
          </a:p>
        </p:txBody>
      </p:sp>
      <p:sp>
        <p:nvSpPr>
          <p:cNvPr id="3" name="Datumsplatzhalter 2">
            <a:extLst>
              <a:ext uri="{FF2B5EF4-FFF2-40B4-BE49-F238E27FC236}">
                <a16:creationId xmlns:a16="http://schemas.microsoft.com/office/drawing/2014/main" id="{98347570-B989-49F8-87CE-AD8653553EAE}"/>
              </a:ext>
            </a:extLst>
          </p:cNvPr>
          <p:cNvSpPr>
            <a:spLocks noGrp="1"/>
          </p:cNvSpPr>
          <p:nvPr>
            <p:ph type="dt" sz="quarter" idx="1"/>
          </p:nvPr>
        </p:nvSpPr>
        <p:spPr>
          <a:xfrm>
            <a:off x="3814763" y="1"/>
            <a:ext cx="2919412" cy="493713"/>
          </a:xfrm>
          <a:prstGeom prst="rect">
            <a:avLst/>
          </a:prstGeom>
        </p:spPr>
        <p:txBody>
          <a:bodyPr vert="horz" lIns="90371" tIns="45185" rIns="90371" bIns="45185" rtlCol="0"/>
          <a:lstStyle>
            <a:lvl1pPr algn="r" eaLnBrk="1" hangingPunct="1">
              <a:defRPr sz="1400">
                <a:latin typeface="Arial" charset="0"/>
                <a:cs typeface="Arial" charset="0"/>
              </a:defRPr>
            </a:lvl1pPr>
          </a:lstStyle>
          <a:p>
            <a:pPr>
              <a:defRPr/>
            </a:pPr>
            <a:fld id="{7E6C6E1E-F8ED-4E72-96AC-66D26330FF8C}" type="datetimeFigureOut">
              <a:rPr lang="de-DE"/>
              <a:pPr>
                <a:defRPr/>
              </a:pPr>
              <a:t>29.04.2025</a:t>
            </a:fld>
            <a:endParaRPr lang="de-DE"/>
          </a:p>
        </p:txBody>
      </p:sp>
      <p:sp>
        <p:nvSpPr>
          <p:cNvPr id="4" name="Fußzeilenplatzhalter 3">
            <a:extLst>
              <a:ext uri="{FF2B5EF4-FFF2-40B4-BE49-F238E27FC236}">
                <a16:creationId xmlns:a16="http://schemas.microsoft.com/office/drawing/2014/main" id="{C708EF81-B9CB-4FD1-A73D-B52A0F36C7FA}"/>
              </a:ext>
            </a:extLst>
          </p:cNvPr>
          <p:cNvSpPr>
            <a:spLocks noGrp="1"/>
          </p:cNvSpPr>
          <p:nvPr>
            <p:ph type="ftr" sz="quarter" idx="2"/>
          </p:nvPr>
        </p:nvSpPr>
        <p:spPr>
          <a:xfrm>
            <a:off x="1" y="9371013"/>
            <a:ext cx="2919413" cy="493712"/>
          </a:xfrm>
          <a:prstGeom prst="rect">
            <a:avLst/>
          </a:prstGeom>
        </p:spPr>
        <p:txBody>
          <a:bodyPr vert="horz" lIns="90371" tIns="45185" rIns="90371" bIns="45185" rtlCol="0" anchor="b"/>
          <a:lstStyle>
            <a:lvl1pPr algn="l" eaLnBrk="1" hangingPunct="1">
              <a:defRPr sz="1400">
                <a:latin typeface="Arial" charset="0"/>
                <a:cs typeface="Arial" charset="0"/>
              </a:defRPr>
            </a:lvl1pPr>
          </a:lstStyle>
          <a:p>
            <a:pPr>
              <a:defRPr/>
            </a:pPr>
            <a:endParaRPr lang="de-DE"/>
          </a:p>
        </p:txBody>
      </p:sp>
      <p:sp>
        <p:nvSpPr>
          <p:cNvPr id="5" name="Foliennummernplatzhalter 4">
            <a:extLst>
              <a:ext uri="{FF2B5EF4-FFF2-40B4-BE49-F238E27FC236}">
                <a16:creationId xmlns:a16="http://schemas.microsoft.com/office/drawing/2014/main" id="{EB236A84-DD58-47E2-AC79-050E386C5FED}"/>
              </a:ext>
            </a:extLst>
          </p:cNvPr>
          <p:cNvSpPr>
            <a:spLocks noGrp="1"/>
          </p:cNvSpPr>
          <p:nvPr>
            <p:ph type="sldNum" sz="quarter" idx="3"/>
          </p:nvPr>
        </p:nvSpPr>
        <p:spPr>
          <a:xfrm>
            <a:off x="3814763" y="9371013"/>
            <a:ext cx="2919412" cy="493712"/>
          </a:xfrm>
          <a:prstGeom prst="rect">
            <a:avLst/>
          </a:prstGeom>
        </p:spPr>
        <p:txBody>
          <a:bodyPr vert="horz" wrap="square" lIns="90371" tIns="45185" rIns="90371" bIns="45185" numCol="1" anchor="b" anchorCtr="0" compatLnSpc="1">
            <a:prstTxWarp prst="textNoShape">
              <a:avLst/>
            </a:prstTxWarp>
          </a:bodyPr>
          <a:lstStyle>
            <a:lvl1pPr algn="r" eaLnBrk="1" hangingPunct="1">
              <a:defRPr sz="1400"/>
            </a:lvl1pPr>
          </a:lstStyle>
          <a:p>
            <a:pPr>
              <a:defRPr/>
            </a:pPr>
            <a:fld id="{99B060CC-BE9D-4A97-B806-AAEE45D32E1A}"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847BA2F-CE72-40B5-AB87-C7C8D92D5F6A}"/>
              </a:ext>
            </a:extLst>
          </p:cNvPr>
          <p:cNvSpPr>
            <a:spLocks noGrp="1" noChangeArrowheads="1"/>
          </p:cNvSpPr>
          <p:nvPr>
            <p:ph type="hdr" sz="quarter"/>
          </p:nvPr>
        </p:nvSpPr>
        <p:spPr bwMode="auto">
          <a:xfrm>
            <a:off x="1" y="1"/>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4" tIns="47026" rIns="94044" bIns="47026" numCol="1" anchor="t" anchorCtr="0" compatLnSpc="1">
            <a:prstTxWarp prst="textNoShape">
              <a:avLst/>
            </a:prstTxWarp>
          </a:bodyPr>
          <a:lstStyle>
            <a:lvl1pPr defTabSz="940478" eaLnBrk="1" hangingPunct="1">
              <a:defRPr sz="1400">
                <a:latin typeface="Arial" charset="0"/>
                <a:cs typeface="Arial" charset="0"/>
              </a:defRPr>
            </a:lvl1pPr>
          </a:lstStyle>
          <a:p>
            <a:pPr>
              <a:defRPr/>
            </a:pPr>
            <a:endParaRPr lang="de-DE" altLang="de-DE"/>
          </a:p>
        </p:txBody>
      </p:sp>
      <p:sp>
        <p:nvSpPr>
          <p:cNvPr id="26627" name="Rectangle 3">
            <a:extLst>
              <a:ext uri="{FF2B5EF4-FFF2-40B4-BE49-F238E27FC236}">
                <a16:creationId xmlns:a16="http://schemas.microsoft.com/office/drawing/2014/main" id="{44D9CEB5-A134-42EB-A8AC-5E2E2D8782C5}"/>
              </a:ext>
            </a:extLst>
          </p:cNvPr>
          <p:cNvSpPr>
            <a:spLocks noGrp="1" noChangeArrowheads="1"/>
          </p:cNvSpPr>
          <p:nvPr>
            <p:ph type="dt" idx="1"/>
          </p:nvPr>
        </p:nvSpPr>
        <p:spPr bwMode="auto">
          <a:xfrm>
            <a:off x="3814763" y="1"/>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4" tIns="47026" rIns="94044" bIns="47026" numCol="1" anchor="t" anchorCtr="0" compatLnSpc="1">
            <a:prstTxWarp prst="textNoShape">
              <a:avLst/>
            </a:prstTxWarp>
          </a:bodyPr>
          <a:lstStyle>
            <a:lvl1pPr algn="r" defTabSz="940478" eaLnBrk="1" hangingPunct="1">
              <a:defRPr sz="1400">
                <a:latin typeface="Arial" charset="0"/>
                <a:cs typeface="Arial" charset="0"/>
              </a:defRPr>
            </a:lvl1pPr>
          </a:lstStyle>
          <a:p>
            <a:pPr>
              <a:defRPr/>
            </a:pPr>
            <a:endParaRPr lang="de-DE" altLang="de-DE"/>
          </a:p>
        </p:txBody>
      </p:sp>
      <p:sp>
        <p:nvSpPr>
          <p:cNvPr id="3076" name="Rectangle 4">
            <a:extLst>
              <a:ext uri="{FF2B5EF4-FFF2-40B4-BE49-F238E27FC236}">
                <a16:creationId xmlns:a16="http://schemas.microsoft.com/office/drawing/2014/main" id="{1E331CEE-FFAD-41CB-9047-DAB30EE20C94}"/>
              </a:ext>
            </a:extLst>
          </p:cNvPr>
          <p:cNvSpPr>
            <a:spLocks noGrp="1" noRot="1" noChangeAspect="1" noChangeArrowheads="1" noTextEdit="1"/>
          </p:cNvSpPr>
          <p:nvPr>
            <p:ph type="sldImg" idx="2"/>
          </p:nvPr>
        </p:nvSpPr>
        <p:spPr bwMode="auto">
          <a:xfrm>
            <a:off x="84138" y="741363"/>
            <a:ext cx="6569075" cy="36957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a:extLst>
              <a:ext uri="{FF2B5EF4-FFF2-40B4-BE49-F238E27FC236}">
                <a16:creationId xmlns:a16="http://schemas.microsoft.com/office/drawing/2014/main" id="{CE13DB90-6739-4B14-8362-79A9D9F8EBF0}"/>
              </a:ext>
            </a:extLst>
          </p:cNvPr>
          <p:cNvSpPr>
            <a:spLocks noGrp="1" noChangeArrowheads="1"/>
          </p:cNvSpPr>
          <p:nvPr>
            <p:ph type="body" sz="quarter" idx="3"/>
          </p:nvPr>
        </p:nvSpPr>
        <p:spPr bwMode="auto">
          <a:xfrm>
            <a:off x="673101" y="4687889"/>
            <a:ext cx="5389563" cy="443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4" tIns="47026" rIns="94044" bIns="47026" numCol="1" anchor="t" anchorCtr="0" compatLnSpc="1">
            <a:prstTxWarp prst="textNoShape">
              <a:avLst/>
            </a:prstTxWarp>
          </a:bodyPr>
          <a:lstStyle/>
          <a:p>
            <a:pPr lvl="0"/>
            <a:r>
              <a:rPr lang="de-DE" altLang="de-DE" noProof="0"/>
              <a:t>Textmasterformate durch Klicken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26630" name="Rectangle 6">
            <a:extLst>
              <a:ext uri="{FF2B5EF4-FFF2-40B4-BE49-F238E27FC236}">
                <a16:creationId xmlns:a16="http://schemas.microsoft.com/office/drawing/2014/main" id="{12041A18-C9EC-418A-BA75-573ECEE6B568}"/>
              </a:ext>
            </a:extLst>
          </p:cNvPr>
          <p:cNvSpPr>
            <a:spLocks noGrp="1" noChangeArrowheads="1"/>
          </p:cNvSpPr>
          <p:nvPr>
            <p:ph type="ftr" sz="quarter" idx="4"/>
          </p:nvPr>
        </p:nvSpPr>
        <p:spPr bwMode="auto">
          <a:xfrm>
            <a:off x="1"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4" tIns="47026" rIns="94044" bIns="47026" numCol="1" anchor="b" anchorCtr="0" compatLnSpc="1">
            <a:prstTxWarp prst="textNoShape">
              <a:avLst/>
            </a:prstTxWarp>
          </a:bodyPr>
          <a:lstStyle>
            <a:lvl1pPr defTabSz="940478" eaLnBrk="1" hangingPunct="1">
              <a:defRPr sz="1400">
                <a:latin typeface="Arial" charset="0"/>
                <a:cs typeface="Arial" charset="0"/>
              </a:defRPr>
            </a:lvl1pPr>
          </a:lstStyle>
          <a:p>
            <a:pPr>
              <a:defRPr/>
            </a:pPr>
            <a:endParaRPr lang="de-DE" altLang="de-DE"/>
          </a:p>
        </p:txBody>
      </p:sp>
      <p:sp>
        <p:nvSpPr>
          <p:cNvPr id="26631" name="Rectangle 7">
            <a:extLst>
              <a:ext uri="{FF2B5EF4-FFF2-40B4-BE49-F238E27FC236}">
                <a16:creationId xmlns:a16="http://schemas.microsoft.com/office/drawing/2014/main" id="{7758E4B5-957E-4DA9-89E7-B06FFFD7682F}"/>
              </a:ext>
            </a:extLst>
          </p:cNvPr>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4" tIns="47026" rIns="94044" bIns="47026" numCol="1" anchor="b" anchorCtr="0" compatLnSpc="1">
            <a:prstTxWarp prst="textNoShape">
              <a:avLst/>
            </a:prstTxWarp>
          </a:bodyPr>
          <a:lstStyle>
            <a:lvl1pPr algn="r" defTabSz="940005" eaLnBrk="1" hangingPunct="1">
              <a:defRPr sz="1400"/>
            </a:lvl1pPr>
          </a:lstStyle>
          <a:p>
            <a:pPr>
              <a:defRPr/>
            </a:pPr>
            <a:fld id="{9C174795-FBBB-41C6-BD1C-24540B28820E}"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a:extLst>
              <a:ext uri="{FF2B5EF4-FFF2-40B4-BE49-F238E27FC236}">
                <a16:creationId xmlns:a16="http://schemas.microsoft.com/office/drawing/2014/main" id="{AFEDC91D-8D35-48E3-B29D-E7C1B7244BAF}"/>
              </a:ext>
            </a:extLst>
          </p:cNvPr>
          <p:cNvSpPr>
            <a:spLocks noGrp="1" noRot="1" noChangeAspect="1" noChangeArrowheads="1" noTextEdit="1"/>
          </p:cNvSpPr>
          <p:nvPr>
            <p:ph type="sldImg"/>
          </p:nvPr>
        </p:nvSpPr>
        <p:spPr>
          <a:ln/>
        </p:spPr>
      </p:sp>
      <p:sp>
        <p:nvSpPr>
          <p:cNvPr id="6147" name="Notizenplatzhalter 2">
            <a:extLst>
              <a:ext uri="{FF2B5EF4-FFF2-40B4-BE49-F238E27FC236}">
                <a16:creationId xmlns:a16="http://schemas.microsoft.com/office/drawing/2014/main" id="{CA159B97-C1F3-4064-ABCD-403B4BEC20B6}"/>
              </a:ext>
            </a:extLst>
          </p:cNvPr>
          <p:cNvSpPr>
            <a:spLocks noGrp="1" noChangeArrowheads="1"/>
          </p:cNvSpPr>
          <p:nvPr>
            <p:ph type="body" idx="1"/>
          </p:nvPr>
        </p:nvSpPr>
        <p:spPr>
          <a:noFill/>
        </p:spPr>
        <p:txBody>
          <a:bodyPr/>
          <a:lstStyle/>
          <a:p>
            <a:endParaRPr lang="de-DE" altLang="de-DE">
              <a:latin typeface="Arial" panose="020B0604020202020204" pitchFamily="34" charset="0"/>
            </a:endParaRPr>
          </a:p>
        </p:txBody>
      </p:sp>
      <p:sp>
        <p:nvSpPr>
          <p:cNvPr id="6148" name="Foliennummernplatzhalter 3">
            <a:extLst>
              <a:ext uri="{FF2B5EF4-FFF2-40B4-BE49-F238E27FC236}">
                <a16:creationId xmlns:a16="http://schemas.microsoft.com/office/drawing/2014/main" id="{F7C25002-30D0-473E-AE70-D2C8059002A1}"/>
              </a:ext>
            </a:extLst>
          </p:cNvPr>
          <p:cNvSpPr>
            <a:spLocks noGrp="1"/>
          </p:cNvSpPr>
          <p:nvPr>
            <p:ph type="sldNum" sz="quarter" idx="5"/>
          </p:nvPr>
        </p:nvSpPr>
        <p:spPr>
          <a:noFill/>
        </p:spPr>
        <p:txBody>
          <a:bodyPr/>
          <a:lstStyle>
            <a:lvl1pPr defTabSz="923781">
              <a:spcBef>
                <a:spcPct val="30000"/>
              </a:spcBef>
              <a:defRPr sz="1200">
                <a:solidFill>
                  <a:schemeClr val="tx1"/>
                </a:solidFill>
                <a:latin typeface="Arial" panose="020B0604020202020204" pitchFamily="34" charset="0"/>
              </a:defRPr>
            </a:lvl1pPr>
            <a:lvl2pPr marL="714264" indent="-265072" defTabSz="923781">
              <a:spcBef>
                <a:spcPct val="30000"/>
              </a:spcBef>
              <a:defRPr sz="1200">
                <a:solidFill>
                  <a:schemeClr val="tx1"/>
                </a:solidFill>
                <a:latin typeface="Arial" panose="020B0604020202020204" pitchFamily="34" charset="0"/>
              </a:defRPr>
            </a:lvl2pPr>
            <a:lvl3pPr marL="1107903" indent="-209518" defTabSz="923781">
              <a:spcBef>
                <a:spcPct val="30000"/>
              </a:spcBef>
              <a:defRPr sz="1200">
                <a:solidFill>
                  <a:schemeClr val="tx1"/>
                </a:solidFill>
                <a:latin typeface="Arial" panose="020B0604020202020204" pitchFamily="34" charset="0"/>
              </a:defRPr>
            </a:lvl3pPr>
            <a:lvl4pPr marL="1560271" indent="-209518" defTabSz="923781">
              <a:spcBef>
                <a:spcPct val="30000"/>
              </a:spcBef>
              <a:defRPr sz="1200">
                <a:solidFill>
                  <a:schemeClr val="tx1"/>
                </a:solidFill>
                <a:latin typeface="Arial" panose="020B0604020202020204" pitchFamily="34" charset="0"/>
              </a:defRPr>
            </a:lvl4pPr>
            <a:lvl5pPr marL="2011050" indent="-209518" defTabSz="923781">
              <a:spcBef>
                <a:spcPct val="30000"/>
              </a:spcBef>
              <a:defRPr sz="1200">
                <a:solidFill>
                  <a:schemeClr val="tx1"/>
                </a:solidFill>
                <a:latin typeface="Arial" panose="020B0604020202020204" pitchFamily="34" charset="0"/>
              </a:defRPr>
            </a:lvl5pPr>
            <a:lvl6pPr marL="2468179" indent="-209518" defTabSz="923781" eaLnBrk="0" fontAlgn="base" hangingPunct="0">
              <a:spcBef>
                <a:spcPct val="30000"/>
              </a:spcBef>
              <a:spcAft>
                <a:spcPct val="0"/>
              </a:spcAft>
              <a:defRPr sz="1200">
                <a:solidFill>
                  <a:schemeClr val="tx1"/>
                </a:solidFill>
                <a:latin typeface="Arial" panose="020B0604020202020204" pitchFamily="34" charset="0"/>
              </a:defRPr>
            </a:lvl6pPr>
            <a:lvl7pPr marL="2925308" indent="-209518" defTabSz="923781" eaLnBrk="0" fontAlgn="base" hangingPunct="0">
              <a:spcBef>
                <a:spcPct val="30000"/>
              </a:spcBef>
              <a:spcAft>
                <a:spcPct val="0"/>
              </a:spcAft>
              <a:defRPr sz="1200">
                <a:solidFill>
                  <a:schemeClr val="tx1"/>
                </a:solidFill>
                <a:latin typeface="Arial" panose="020B0604020202020204" pitchFamily="34" charset="0"/>
              </a:defRPr>
            </a:lvl7pPr>
            <a:lvl8pPr marL="3382437" indent="-209518" defTabSz="923781" eaLnBrk="0" fontAlgn="base" hangingPunct="0">
              <a:spcBef>
                <a:spcPct val="30000"/>
              </a:spcBef>
              <a:spcAft>
                <a:spcPct val="0"/>
              </a:spcAft>
              <a:defRPr sz="1200">
                <a:solidFill>
                  <a:schemeClr val="tx1"/>
                </a:solidFill>
                <a:latin typeface="Arial" panose="020B0604020202020204" pitchFamily="34" charset="0"/>
              </a:defRPr>
            </a:lvl8pPr>
            <a:lvl9pPr marL="3839566" indent="-209518" defTabSz="92378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FCC670D-0E67-44EA-A0C8-3A91DBBBA17B}" type="slidenum">
              <a:rPr lang="de-DE" altLang="de-DE" sz="1400"/>
              <a:pPr>
                <a:spcBef>
                  <a:spcPct val="0"/>
                </a:spcBef>
              </a:pPr>
              <a:t>1</a:t>
            </a:fld>
            <a:endParaRPr lang="de-DE" altLang="de-DE" sz="14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lienbildplatzhalter 1">
            <a:extLst>
              <a:ext uri="{FF2B5EF4-FFF2-40B4-BE49-F238E27FC236}">
                <a16:creationId xmlns:a16="http://schemas.microsoft.com/office/drawing/2014/main" id="{F322B226-5246-4EA4-97CA-A960BC4AD729}"/>
              </a:ext>
            </a:extLst>
          </p:cNvPr>
          <p:cNvSpPr>
            <a:spLocks noGrp="1" noRot="1" noChangeAspect="1" noChangeArrowheads="1" noTextEdit="1"/>
          </p:cNvSpPr>
          <p:nvPr>
            <p:ph type="sldImg"/>
          </p:nvPr>
        </p:nvSpPr>
        <p:spPr>
          <a:ln/>
        </p:spPr>
      </p:sp>
      <p:sp>
        <p:nvSpPr>
          <p:cNvPr id="8195" name="Notizenplatzhalter 2">
            <a:extLst>
              <a:ext uri="{FF2B5EF4-FFF2-40B4-BE49-F238E27FC236}">
                <a16:creationId xmlns:a16="http://schemas.microsoft.com/office/drawing/2014/main" id="{5D3ECB02-6171-4CB0-BB63-4F1B54C61048}"/>
              </a:ext>
            </a:extLst>
          </p:cNvPr>
          <p:cNvSpPr>
            <a:spLocks noGrp="1" noChangeArrowheads="1"/>
          </p:cNvSpPr>
          <p:nvPr>
            <p:ph type="body" idx="1"/>
          </p:nvPr>
        </p:nvSpPr>
        <p:spPr>
          <a:noFill/>
        </p:spPr>
        <p:txBody>
          <a:bodyPr/>
          <a:lstStyle/>
          <a:p>
            <a:endParaRPr lang="de-DE" altLang="de-DE">
              <a:latin typeface="Arial" panose="020B0604020202020204" pitchFamily="34" charset="0"/>
            </a:endParaRPr>
          </a:p>
        </p:txBody>
      </p:sp>
      <p:sp>
        <p:nvSpPr>
          <p:cNvPr id="8196" name="Foliennummernplatzhalter 3">
            <a:extLst>
              <a:ext uri="{FF2B5EF4-FFF2-40B4-BE49-F238E27FC236}">
                <a16:creationId xmlns:a16="http://schemas.microsoft.com/office/drawing/2014/main" id="{72A5B1EC-8187-494F-A25F-3F93B8932D45}"/>
              </a:ext>
            </a:extLst>
          </p:cNvPr>
          <p:cNvSpPr>
            <a:spLocks noGrp="1"/>
          </p:cNvSpPr>
          <p:nvPr>
            <p:ph type="sldNum" sz="quarter" idx="5"/>
          </p:nvPr>
        </p:nvSpPr>
        <p:spPr>
          <a:noFill/>
        </p:spPr>
        <p:txBody>
          <a:bodyPr/>
          <a:lstStyle>
            <a:lvl1pPr defTabSz="923781">
              <a:spcBef>
                <a:spcPct val="30000"/>
              </a:spcBef>
              <a:defRPr sz="1200">
                <a:solidFill>
                  <a:schemeClr val="tx1"/>
                </a:solidFill>
                <a:latin typeface="Arial" panose="020B0604020202020204" pitchFamily="34" charset="0"/>
              </a:defRPr>
            </a:lvl1pPr>
            <a:lvl2pPr marL="714264" indent="-265072" defTabSz="923781">
              <a:spcBef>
                <a:spcPct val="30000"/>
              </a:spcBef>
              <a:defRPr sz="1200">
                <a:solidFill>
                  <a:schemeClr val="tx1"/>
                </a:solidFill>
                <a:latin typeface="Arial" panose="020B0604020202020204" pitchFamily="34" charset="0"/>
              </a:defRPr>
            </a:lvl2pPr>
            <a:lvl3pPr marL="1107903" indent="-209518" defTabSz="923781">
              <a:spcBef>
                <a:spcPct val="30000"/>
              </a:spcBef>
              <a:defRPr sz="1200">
                <a:solidFill>
                  <a:schemeClr val="tx1"/>
                </a:solidFill>
                <a:latin typeface="Arial" panose="020B0604020202020204" pitchFamily="34" charset="0"/>
              </a:defRPr>
            </a:lvl3pPr>
            <a:lvl4pPr marL="1560271" indent="-209518" defTabSz="923781">
              <a:spcBef>
                <a:spcPct val="30000"/>
              </a:spcBef>
              <a:defRPr sz="1200">
                <a:solidFill>
                  <a:schemeClr val="tx1"/>
                </a:solidFill>
                <a:latin typeface="Arial" panose="020B0604020202020204" pitchFamily="34" charset="0"/>
              </a:defRPr>
            </a:lvl4pPr>
            <a:lvl5pPr marL="2011050" indent="-209518" defTabSz="923781">
              <a:spcBef>
                <a:spcPct val="30000"/>
              </a:spcBef>
              <a:defRPr sz="1200">
                <a:solidFill>
                  <a:schemeClr val="tx1"/>
                </a:solidFill>
                <a:latin typeface="Arial" panose="020B0604020202020204" pitchFamily="34" charset="0"/>
              </a:defRPr>
            </a:lvl5pPr>
            <a:lvl6pPr marL="2468179" indent="-209518" defTabSz="923781" eaLnBrk="0" fontAlgn="base" hangingPunct="0">
              <a:spcBef>
                <a:spcPct val="30000"/>
              </a:spcBef>
              <a:spcAft>
                <a:spcPct val="0"/>
              </a:spcAft>
              <a:defRPr sz="1200">
                <a:solidFill>
                  <a:schemeClr val="tx1"/>
                </a:solidFill>
                <a:latin typeface="Arial" panose="020B0604020202020204" pitchFamily="34" charset="0"/>
              </a:defRPr>
            </a:lvl6pPr>
            <a:lvl7pPr marL="2925308" indent="-209518" defTabSz="923781" eaLnBrk="0" fontAlgn="base" hangingPunct="0">
              <a:spcBef>
                <a:spcPct val="30000"/>
              </a:spcBef>
              <a:spcAft>
                <a:spcPct val="0"/>
              </a:spcAft>
              <a:defRPr sz="1200">
                <a:solidFill>
                  <a:schemeClr val="tx1"/>
                </a:solidFill>
                <a:latin typeface="Arial" panose="020B0604020202020204" pitchFamily="34" charset="0"/>
              </a:defRPr>
            </a:lvl7pPr>
            <a:lvl8pPr marL="3382437" indent="-209518" defTabSz="923781" eaLnBrk="0" fontAlgn="base" hangingPunct="0">
              <a:spcBef>
                <a:spcPct val="30000"/>
              </a:spcBef>
              <a:spcAft>
                <a:spcPct val="0"/>
              </a:spcAft>
              <a:defRPr sz="1200">
                <a:solidFill>
                  <a:schemeClr val="tx1"/>
                </a:solidFill>
                <a:latin typeface="Arial" panose="020B0604020202020204" pitchFamily="34" charset="0"/>
              </a:defRPr>
            </a:lvl8pPr>
            <a:lvl9pPr marL="3839566" indent="-209518" defTabSz="92378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0BB9B47-B069-4632-A757-E3D3CAA957B7}" type="slidenum">
              <a:rPr lang="de-DE" altLang="de-DE" sz="1400"/>
              <a:pPr>
                <a:spcBef>
                  <a:spcPct val="0"/>
                </a:spcBef>
              </a:pPr>
              <a:t>2</a:t>
            </a:fld>
            <a:endParaRPr lang="de-DE" altLang="de-DE"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a:extLst>
              <a:ext uri="{FF2B5EF4-FFF2-40B4-BE49-F238E27FC236}">
                <a16:creationId xmlns:a16="http://schemas.microsoft.com/office/drawing/2014/main" id="{CBE615D8-F3F5-4746-8016-6789F9AE9474}"/>
              </a:ext>
            </a:extLst>
          </p:cNvPr>
          <p:cNvSpPr>
            <a:spLocks noGrp="1" noRot="1" noChangeAspect="1" noChangeArrowheads="1" noTextEdit="1"/>
          </p:cNvSpPr>
          <p:nvPr>
            <p:ph type="sldImg"/>
          </p:nvPr>
        </p:nvSpPr>
        <p:spPr>
          <a:ln/>
        </p:spPr>
      </p:sp>
      <p:sp>
        <p:nvSpPr>
          <p:cNvPr id="16387" name="Notizenplatzhalter 2">
            <a:extLst>
              <a:ext uri="{FF2B5EF4-FFF2-40B4-BE49-F238E27FC236}">
                <a16:creationId xmlns:a16="http://schemas.microsoft.com/office/drawing/2014/main" id="{F0C3FD81-B8D4-4965-AE4A-FEAC8E2DE721}"/>
              </a:ext>
            </a:extLst>
          </p:cNvPr>
          <p:cNvSpPr>
            <a:spLocks noGrp="1" noChangeArrowheads="1"/>
          </p:cNvSpPr>
          <p:nvPr>
            <p:ph type="body" idx="1"/>
          </p:nvPr>
        </p:nvSpPr>
        <p:spPr>
          <a:noFill/>
        </p:spPr>
        <p:txBody>
          <a:bodyPr/>
          <a:lstStyle/>
          <a:p>
            <a:endParaRPr lang="de-DE" altLang="de-DE">
              <a:latin typeface="Arial" panose="020B0604020202020204" pitchFamily="34" charset="0"/>
            </a:endParaRPr>
          </a:p>
        </p:txBody>
      </p:sp>
      <p:sp>
        <p:nvSpPr>
          <p:cNvPr id="16388" name="Foliennummernplatzhalter 3">
            <a:extLst>
              <a:ext uri="{FF2B5EF4-FFF2-40B4-BE49-F238E27FC236}">
                <a16:creationId xmlns:a16="http://schemas.microsoft.com/office/drawing/2014/main" id="{51BBC009-78EA-4238-AFD4-731E2A1B3356}"/>
              </a:ext>
            </a:extLst>
          </p:cNvPr>
          <p:cNvSpPr>
            <a:spLocks noGrp="1"/>
          </p:cNvSpPr>
          <p:nvPr>
            <p:ph type="sldNum" sz="quarter" idx="5"/>
          </p:nvPr>
        </p:nvSpPr>
        <p:spPr>
          <a:noFill/>
        </p:spPr>
        <p:txBody>
          <a:bodyPr/>
          <a:lstStyle>
            <a:lvl1pPr defTabSz="923781">
              <a:spcBef>
                <a:spcPct val="30000"/>
              </a:spcBef>
              <a:defRPr sz="1200">
                <a:solidFill>
                  <a:schemeClr val="tx1"/>
                </a:solidFill>
                <a:latin typeface="Arial" panose="020B0604020202020204" pitchFamily="34" charset="0"/>
              </a:defRPr>
            </a:lvl1pPr>
            <a:lvl2pPr marL="714264" indent="-265072" defTabSz="923781">
              <a:spcBef>
                <a:spcPct val="30000"/>
              </a:spcBef>
              <a:defRPr sz="1200">
                <a:solidFill>
                  <a:schemeClr val="tx1"/>
                </a:solidFill>
                <a:latin typeface="Arial" panose="020B0604020202020204" pitchFamily="34" charset="0"/>
              </a:defRPr>
            </a:lvl2pPr>
            <a:lvl3pPr marL="1107903" indent="-209518" defTabSz="923781">
              <a:spcBef>
                <a:spcPct val="30000"/>
              </a:spcBef>
              <a:defRPr sz="1200">
                <a:solidFill>
                  <a:schemeClr val="tx1"/>
                </a:solidFill>
                <a:latin typeface="Arial" panose="020B0604020202020204" pitchFamily="34" charset="0"/>
              </a:defRPr>
            </a:lvl3pPr>
            <a:lvl4pPr marL="1560271" indent="-209518" defTabSz="923781">
              <a:spcBef>
                <a:spcPct val="30000"/>
              </a:spcBef>
              <a:defRPr sz="1200">
                <a:solidFill>
                  <a:schemeClr val="tx1"/>
                </a:solidFill>
                <a:latin typeface="Arial" panose="020B0604020202020204" pitchFamily="34" charset="0"/>
              </a:defRPr>
            </a:lvl4pPr>
            <a:lvl5pPr marL="2011050" indent="-209518" defTabSz="923781">
              <a:spcBef>
                <a:spcPct val="30000"/>
              </a:spcBef>
              <a:defRPr sz="1200">
                <a:solidFill>
                  <a:schemeClr val="tx1"/>
                </a:solidFill>
                <a:latin typeface="Arial" panose="020B0604020202020204" pitchFamily="34" charset="0"/>
              </a:defRPr>
            </a:lvl5pPr>
            <a:lvl6pPr marL="2468179" indent="-209518" defTabSz="923781" eaLnBrk="0" fontAlgn="base" hangingPunct="0">
              <a:spcBef>
                <a:spcPct val="30000"/>
              </a:spcBef>
              <a:spcAft>
                <a:spcPct val="0"/>
              </a:spcAft>
              <a:defRPr sz="1200">
                <a:solidFill>
                  <a:schemeClr val="tx1"/>
                </a:solidFill>
                <a:latin typeface="Arial" panose="020B0604020202020204" pitchFamily="34" charset="0"/>
              </a:defRPr>
            </a:lvl6pPr>
            <a:lvl7pPr marL="2925308" indent="-209518" defTabSz="923781" eaLnBrk="0" fontAlgn="base" hangingPunct="0">
              <a:spcBef>
                <a:spcPct val="30000"/>
              </a:spcBef>
              <a:spcAft>
                <a:spcPct val="0"/>
              </a:spcAft>
              <a:defRPr sz="1200">
                <a:solidFill>
                  <a:schemeClr val="tx1"/>
                </a:solidFill>
                <a:latin typeface="Arial" panose="020B0604020202020204" pitchFamily="34" charset="0"/>
              </a:defRPr>
            </a:lvl7pPr>
            <a:lvl8pPr marL="3382437" indent="-209518" defTabSz="923781" eaLnBrk="0" fontAlgn="base" hangingPunct="0">
              <a:spcBef>
                <a:spcPct val="30000"/>
              </a:spcBef>
              <a:spcAft>
                <a:spcPct val="0"/>
              </a:spcAft>
              <a:defRPr sz="1200">
                <a:solidFill>
                  <a:schemeClr val="tx1"/>
                </a:solidFill>
                <a:latin typeface="Arial" panose="020B0604020202020204" pitchFamily="34" charset="0"/>
              </a:defRPr>
            </a:lvl8pPr>
            <a:lvl9pPr marL="3839566" indent="-209518" defTabSz="92378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491F773-95EB-464F-8303-12B3263DD184}" type="slidenum">
              <a:rPr lang="de-DE" altLang="de-DE" sz="1400"/>
              <a:pPr>
                <a:spcBef>
                  <a:spcPct val="0"/>
                </a:spcBef>
              </a:pPr>
              <a:t>6</a:t>
            </a:fld>
            <a:endParaRPr lang="de-DE" altLang="de-DE" sz="1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bildplatzhalter 1">
            <a:extLst>
              <a:ext uri="{FF2B5EF4-FFF2-40B4-BE49-F238E27FC236}">
                <a16:creationId xmlns:a16="http://schemas.microsoft.com/office/drawing/2014/main" id="{694621AD-A686-4215-B31B-36E1BC8A5410}"/>
              </a:ext>
            </a:extLst>
          </p:cNvPr>
          <p:cNvSpPr>
            <a:spLocks noGrp="1" noRot="1" noChangeAspect="1" noChangeArrowheads="1" noTextEdit="1"/>
          </p:cNvSpPr>
          <p:nvPr>
            <p:ph type="sldImg"/>
          </p:nvPr>
        </p:nvSpPr>
        <p:spPr>
          <a:ln/>
        </p:spPr>
      </p:sp>
      <p:sp>
        <p:nvSpPr>
          <p:cNvPr id="20483" name="Notizenplatzhalter 2">
            <a:extLst>
              <a:ext uri="{FF2B5EF4-FFF2-40B4-BE49-F238E27FC236}">
                <a16:creationId xmlns:a16="http://schemas.microsoft.com/office/drawing/2014/main" id="{273DE595-3BCF-400F-80FA-9B5107D909AA}"/>
              </a:ext>
            </a:extLst>
          </p:cNvPr>
          <p:cNvSpPr>
            <a:spLocks noGrp="1" noChangeArrowheads="1"/>
          </p:cNvSpPr>
          <p:nvPr>
            <p:ph type="body" idx="1"/>
          </p:nvPr>
        </p:nvSpPr>
        <p:spPr>
          <a:noFill/>
        </p:spPr>
        <p:txBody>
          <a:bodyPr/>
          <a:lstStyle/>
          <a:p>
            <a:endParaRPr lang="de-DE" altLang="de-DE">
              <a:latin typeface="Arial" panose="020B0604020202020204" pitchFamily="34" charset="0"/>
            </a:endParaRPr>
          </a:p>
        </p:txBody>
      </p:sp>
      <p:sp>
        <p:nvSpPr>
          <p:cNvPr id="20484" name="Foliennummernplatzhalter 3">
            <a:extLst>
              <a:ext uri="{FF2B5EF4-FFF2-40B4-BE49-F238E27FC236}">
                <a16:creationId xmlns:a16="http://schemas.microsoft.com/office/drawing/2014/main" id="{80ADF6EE-EFC3-4C6B-B99E-CB5A5CE67B33}"/>
              </a:ext>
            </a:extLst>
          </p:cNvPr>
          <p:cNvSpPr>
            <a:spLocks noGrp="1"/>
          </p:cNvSpPr>
          <p:nvPr>
            <p:ph type="sldNum" sz="quarter" idx="5"/>
          </p:nvPr>
        </p:nvSpPr>
        <p:spPr>
          <a:noFill/>
        </p:spPr>
        <p:txBody>
          <a:bodyPr/>
          <a:lstStyle>
            <a:lvl1pPr defTabSz="923781">
              <a:spcBef>
                <a:spcPct val="30000"/>
              </a:spcBef>
              <a:defRPr sz="1200">
                <a:solidFill>
                  <a:schemeClr val="tx1"/>
                </a:solidFill>
                <a:latin typeface="Arial" panose="020B0604020202020204" pitchFamily="34" charset="0"/>
              </a:defRPr>
            </a:lvl1pPr>
            <a:lvl2pPr marL="714264" indent="-265072" defTabSz="923781">
              <a:spcBef>
                <a:spcPct val="30000"/>
              </a:spcBef>
              <a:defRPr sz="1200">
                <a:solidFill>
                  <a:schemeClr val="tx1"/>
                </a:solidFill>
                <a:latin typeface="Arial" panose="020B0604020202020204" pitchFamily="34" charset="0"/>
              </a:defRPr>
            </a:lvl2pPr>
            <a:lvl3pPr marL="1107903" indent="-209518" defTabSz="923781">
              <a:spcBef>
                <a:spcPct val="30000"/>
              </a:spcBef>
              <a:defRPr sz="1200">
                <a:solidFill>
                  <a:schemeClr val="tx1"/>
                </a:solidFill>
                <a:latin typeface="Arial" panose="020B0604020202020204" pitchFamily="34" charset="0"/>
              </a:defRPr>
            </a:lvl3pPr>
            <a:lvl4pPr marL="1560271" indent="-209518" defTabSz="923781">
              <a:spcBef>
                <a:spcPct val="30000"/>
              </a:spcBef>
              <a:defRPr sz="1200">
                <a:solidFill>
                  <a:schemeClr val="tx1"/>
                </a:solidFill>
                <a:latin typeface="Arial" panose="020B0604020202020204" pitchFamily="34" charset="0"/>
              </a:defRPr>
            </a:lvl4pPr>
            <a:lvl5pPr marL="2011050" indent="-209518" defTabSz="923781">
              <a:spcBef>
                <a:spcPct val="30000"/>
              </a:spcBef>
              <a:defRPr sz="1200">
                <a:solidFill>
                  <a:schemeClr val="tx1"/>
                </a:solidFill>
                <a:latin typeface="Arial" panose="020B0604020202020204" pitchFamily="34" charset="0"/>
              </a:defRPr>
            </a:lvl5pPr>
            <a:lvl6pPr marL="2468179" indent="-209518" defTabSz="923781" eaLnBrk="0" fontAlgn="base" hangingPunct="0">
              <a:spcBef>
                <a:spcPct val="30000"/>
              </a:spcBef>
              <a:spcAft>
                <a:spcPct val="0"/>
              </a:spcAft>
              <a:defRPr sz="1200">
                <a:solidFill>
                  <a:schemeClr val="tx1"/>
                </a:solidFill>
                <a:latin typeface="Arial" panose="020B0604020202020204" pitchFamily="34" charset="0"/>
              </a:defRPr>
            </a:lvl6pPr>
            <a:lvl7pPr marL="2925308" indent="-209518" defTabSz="923781" eaLnBrk="0" fontAlgn="base" hangingPunct="0">
              <a:spcBef>
                <a:spcPct val="30000"/>
              </a:spcBef>
              <a:spcAft>
                <a:spcPct val="0"/>
              </a:spcAft>
              <a:defRPr sz="1200">
                <a:solidFill>
                  <a:schemeClr val="tx1"/>
                </a:solidFill>
                <a:latin typeface="Arial" panose="020B0604020202020204" pitchFamily="34" charset="0"/>
              </a:defRPr>
            </a:lvl7pPr>
            <a:lvl8pPr marL="3382437" indent="-209518" defTabSz="923781" eaLnBrk="0" fontAlgn="base" hangingPunct="0">
              <a:spcBef>
                <a:spcPct val="30000"/>
              </a:spcBef>
              <a:spcAft>
                <a:spcPct val="0"/>
              </a:spcAft>
              <a:defRPr sz="1200">
                <a:solidFill>
                  <a:schemeClr val="tx1"/>
                </a:solidFill>
                <a:latin typeface="Arial" panose="020B0604020202020204" pitchFamily="34" charset="0"/>
              </a:defRPr>
            </a:lvl8pPr>
            <a:lvl9pPr marL="3839566" indent="-209518" defTabSz="92378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0C342A4-D6C7-4A6B-BCA4-3AA089E6EEE5}" type="slidenum">
              <a:rPr lang="de-DE" altLang="de-DE" sz="1400"/>
              <a:pPr>
                <a:spcBef>
                  <a:spcPct val="0"/>
                </a:spcBef>
              </a:pPr>
              <a:t>10</a:t>
            </a:fld>
            <a:endParaRPr lang="de-DE" altLang="de-DE"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bildplatzhalter 1">
            <a:extLst>
              <a:ext uri="{FF2B5EF4-FFF2-40B4-BE49-F238E27FC236}">
                <a16:creationId xmlns:a16="http://schemas.microsoft.com/office/drawing/2014/main" id="{3060686E-D213-4E70-93B1-05A0C1CD1981}"/>
              </a:ext>
            </a:extLst>
          </p:cNvPr>
          <p:cNvSpPr>
            <a:spLocks noGrp="1" noRot="1" noChangeAspect="1" noChangeArrowheads="1" noTextEdit="1"/>
          </p:cNvSpPr>
          <p:nvPr>
            <p:ph type="sldImg"/>
          </p:nvPr>
        </p:nvSpPr>
        <p:spPr>
          <a:ln/>
        </p:spPr>
      </p:sp>
      <p:sp>
        <p:nvSpPr>
          <p:cNvPr id="24579" name="Notizenplatzhalter 2">
            <a:extLst>
              <a:ext uri="{FF2B5EF4-FFF2-40B4-BE49-F238E27FC236}">
                <a16:creationId xmlns:a16="http://schemas.microsoft.com/office/drawing/2014/main" id="{A550D58F-B712-4138-A097-5E2D2EF92666}"/>
              </a:ext>
            </a:extLst>
          </p:cNvPr>
          <p:cNvSpPr>
            <a:spLocks noGrp="1" noChangeArrowheads="1"/>
          </p:cNvSpPr>
          <p:nvPr>
            <p:ph type="body" idx="1"/>
          </p:nvPr>
        </p:nvSpPr>
        <p:spPr>
          <a:noFill/>
        </p:spPr>
        <p:txBody>
          <a:bodyPr/>
          <a:lstStyle/>
          <a:p>
            <a:endParaRPr lang="de-DE" altLang="de-DE">
              <a:latin typeface="Arial" panose="020B0604020202020204" pitchFamily="34" charset="0"/>
            </a:endParaRPr>
          </a:p>
        </p:txBody>
      </p:sp>
      <p:sp>
        <p:nvSpPr>
          <p:cNvPr id="24580" name="Foliennummernplatzhalter 3">
            <a:extLst>
              <a:ext uri="{FF2B5EF4-FFF2-40B4-BE49-F238E27FC236}">
                <a16:creationId xmlns:a16="http://schemas.microsoft.com/office/drawing/2014/main" id="{4F04798A-77DB-4D03-95B3-C9DB3C0FDC60}"/>
              </a:ext>
            </a:extLst>
          </p:cNvPr>
          <p:cNvSpPr>
            <a:spLocks noGrp="1"/>
          </p:cNvSpPr>
          <p:nvPr>
            <p:ph type="sldNum" sz="quarter" idx="5"/>
          </p:nvPr>
        </p:nvSpPr>
        <p:spPr>
          <a:noFill/>
        </p:spPr>
        <p:txBody>
          <a:bodyPr/>
          <a:lstStyle>
            <a:lvl1pPr defTabSz="923781">
              <a:spcBef>
                <a:spcPct val="30000"/>
              </a:spcBef>
              <a:defRPr sz="1200">
                <a:solidFill>
                  <a:schemeClr val="tx1"/>
                </a:solidFill>
                <a:latin typeface="Arial" panose="020B0604020202020204" pitchFamily="34" charset="0"/>
              </a:defRPr>
            </a:lvl1pPr>
            <a:lvl2pPr marL="714264" indent="-265072" defTabSz="923781">
              <a:spcBef>
                <a:spcPct val="30000"/>
              </a:spcBef>
              <a:defRPr sz="1200">
                <a:solidFill>
                  <a:schemeClr val="tx1"/>
                </a:solidFill>
                <a:latin typeface="Arial" panose="020B0604020202020204" pitchFamily="34" charset="0"/>
              </a:defRPr>
            </a:lvl2pPr>
            <a:lvl3pPr marL="1107903" indent="-209518" defTabSz="923781">
              <a:spcBef>
                <a:spcPct val="30000"/>
              </a:spcBef>
              <a:defRPr sz="1200">
                <a:solidFill>
                  <a:schemeClr val="tx1"/>
                </a:solidFill>
                <a:latin typeface="Arial" panose="020B0604020202020204" pitchFamily="34" charset="0"/>
              </a:defRPr>
            </a:lvl3pPr>
            <a:lvl4pPr marL="1560271" indent="-209518" defTabSz="923781">
              <a:spcBef>
                <a:spcPct val="30000"/>
              </a:spcBef>
              <a:defRPr sz="1200">
                <a:solidFill>
                  <a:schemeClr val="tx1"/>
                </a:solidFill>
                <a:latin typeface="Arial" panose="020B0604020202020204" pitchFamily="34" charset="0"/>
              </a:defRPr>
            </a:lvl4pPr>
            <a:lvl5pPr marL="2011050" indent="-209518" defTabSz="923781">
              <a:spcBef>
                <a:spcPct val="30000"/>
              </a:spcBef>
              <a:defRPr sz="1200">
                <a:solidFill>
                  <a:schemeClr val="tx1"/>
                </a:solidFill>
                <a:latin typeface="Arial" panose="020B0604020202020204" pitchFamily="34" charset="0"/>
              </a:defRPr>
            </a:lvl5pPr>
            <a:lvl6pPr marL="2468179" indent="-209518" defTabSz="923781" eaLnBrk="0" fontAlgn="base" hangingPunct="0">
              <a:spcBef>
                <a:spcPct val="30000"/>
              </a:spcBef>
              <a:spcAft>
                <a:spcPct val="0"/>
              </a:spcAft>
              <a:defRPr sz="1200">
                <a:solidFill>
                  <a:schemeClr val="tx1"/>
                </a:solidFill>
                <a:latin typeface="Arial" panose="020B0604020202020204" pitchFamily="34" charset="0"/>
              </a:defRPr>
            </a:lvl6pPr>
            <a:lvl7pPr marL="2925308" indent="-209518" defTabSz="923781" eaLnBrk="0" fontAlgn="base" hangingPunct="0">
              <a:spcBef>
                <a:spcPct val="30000"/>
              </a:spcBef>
              <a:spcAft>
                <a:spcPct val="0"/>
              </a:spcAft>
              <a:defRPr sz="1200">
                <a:solidFill>
                  <a:schemeClr val="tx1"/>
                </a:solidFill>
                <a:latin typeface="Arial" panose="020B0604020202020204" pitchFamily="34" charset="0"/>
              </a:defRPr>
            </a:lvl7pPr>
            <a:lvl8pPr marL="3382437" indent="-209518" defTabSz="923781" eaLnBrk="0" fontAlgn="base" hangingPunct="0">
              <a:spcBef>
                <a:spcPct val="30000"/>
              </a:spcBef>
              <a:spcAft>
                <a:spcPct val="0"/>
              </a:spcAft>
              <a:defRPr sz="1200">
                <a:solidFill>
                  <a:schemeClr val="tx1"/>
                </a:solidFill>
                <a:latin typeface="Arial" panose="020B0604020202020204" pitchFamily="34" charset="0"/>
              </a:defRPr>
            </a:lvl8pPr>
            <a:lvl9pPr marL="3839566" indent="-209518" defTabSz="92378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B6697E-775C-47DC-BEFF-4C017168E8DF}" type="slidenum">
              <a:rPr lang="de-DE" altLang="de-DE" sz="1400"/>
              <a:pPr>
                <a:spcBef>
                  <a:spcPct val="0"/>
                </a:spcBef>
              </a:pPr>
              <a:t>14</a:t>
            </a:fld>
            <a:endParaRPr lang="de-DE" altLang="de-DE" sz="14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bildplatzhalter 1">
            <a:extLst>
              <a:ext uri="{FF2B5EF4-FFF2-40B4-BE49-F238E27FC236}">
                <a16:creationId xmlns:a16="http://schemas.microsoft.com/office/drawing/2014/main" id="{0D078A15-A39A-4DD9-8209-E6789268157C}"/>
              </a:ext>
            </a:extLst>
          </p:cNvPr>
          <p:cNvSpPr>
            <a:spLocks noGrp="1" noRot="1" noChangeAspect="1" noChangeArrowheads="1" noTextEdit="1"/>
          </p:cNvSpPr>
          <p:nvPr>
            <p:ph type="sldImg"/>
          </p:nvPr>
        </p:nvSpPr>
        <p:spPr>
          <a:ln/>
        </p:spPr>
      </p:sp>
      <p:sp>
        <p:nvSpPr>
          <p:cNvPr id="30723" name="Notizenplatzhalter 2">
            <a:extLst>
              <a:ext uri="{FF2B5EF4-FFF2-40B4-BE49-F238E27FC236}">
                <a16:creationId xmlns:a16="http://schemas.microsoft.com/office/drawing/2014/main" id="{07ED768E-CEF1-47F4-97A7-BF5CB841EED6}"/>
              </a:ext>
            </a:extLst>
          </p:cNvPr>
          <p:cNvSpPr>
            <a:spLocks noGrp="1" noChangeArrowheads="1"/>
          </p:cNvSpPr>
          <p:nvPr>
            <p:ph type="body" idx="1"/>
          </p:nvPr>
        </p:nvSpPr>
        <p:spPr>
          <a:noFill/>
        </p:spPr>
        <p:txBody>
          <a:bodyPr/>
          <a:lstStyle/>
          <a:p>
            <a:endParaRPr lang="de-DE" altLang="de-DE">
              <a:latin typeface="Arial" panose="020B0604020202020204" pitchFamily="34" charset="0"/>
            </a:endParaRPr>
          </a:p>
        </p:txBody>
      </p:sp>
      <p:sp>
        <p:nvSpPr>
          <p:cNvPr id="30724" name="Foliennummernplatzhalter 3">
            <a:extLst>
              <a:ext uri="{FF2B5EF4-FFF2-40B4-BE49-F238E27FC236}">
                <a16:creationId xmlns:a16="http://schemas.microsoft.com/office/drawing/2014/main" id="{5652816B-F11D-48CE-83FC-7DD948A71C63}"/>
              </a:ext>
            </a:extLst>
          </p:cNvPr>
          <p:cNvSpPr>
            <a:spLocks noGrp="1"/>
          </p:cNvSpPr>
          <p:nvPr>
            <p:ph type="sldNum" sz="quarter" idx="5"/>
          </p:nvPr>
        </p:nvSpPr>
        <p:spPr>
          <a:noFill/>
        </p:spPr>
        <p:txBody>
          <a:bodyPr/>
          <a:lstStyle>
            <a:lvl1pPr defTabSz="923781">
              <a:spcBef>
                <a:spcPct val="30000"/>
              </a:spcBef>
              <a:defRPr sz="1200">
                <a:solidFill>
                  <a:schemeClr val="tx1"/>
                </a:solidFill>
                <a:latin typeface="Arial" panose="020B0604020202020204" pitchFamily="34" charset="0"/>
              </a:defRPr>
            </a:lvl1pPr>
            <a:lvl2pPr marL="714264" indent="-265072" defTabSz="923781">
              <a:spcBef>
                <a:spcPct val="30000"/>
              </a:spcBef>
              <a:defRPr sz="1200">
                <a:solidFill>
                  <a:schemeClr val="tx1"/>
                </a:solidFill>
                <a:latin typeface="Arial" panose="020B0604020202020204" pitchFamily="34" charset="0"/>
              </a:defRPr>
            </a:lvl2pPr>
            <a:lvl3pPr marL="1107903" indent="-209518" defTabSz="923781">
              <a:spcBef>
                <a:spcPct val="30000"/>
              </a:spcBef>
              <a:defRPr sz="1200">
                <a:solidFill>
                  <a:schemeClr val="tx1"/>
                </a:solidFill>
                <a:latin typeface="Arial" panose="020B0604020202020204" pitchFamily="34" charset="0"/>
              </a:defRPr>
            </a:lvl3pPr>
            <a:lvl4pPr marL="1560271" indent="-209518" defTabSz="923781">
              <a:spcBef>
                <a:spcPct val="30000"/>
              </a:spcBef>
              <a:defRPr sz="1200">
                <a:solidFill>
                  <a:schemeClr val="tx1"/>
                </a:solidFill>
                <a:latin typeface="Arial" panose="020B0604020202020204" pitchFamily="34" charset="0"/>
              </a:defRPr>
            </a:lvl4pPr>
            <a:lvl5pPr marL="2011050" indent="-209518" defTabSz="923781">
              <a:spcBef>
                <a:spcPct val="30000"/>
              </a:spcBef>
              <a:defRPr sz="1200">
                <a:solidFill>
                  <a:schemeClr val="tx1"/>
                </a:solidFill>
                <a:latin typeface="Arial" panose="020B0604020202020204" pitchFamily="34" charset="0"/>
              </a:defRPr>
            </a:lvl5pPr>
            <a:lvl6pPr marL="2468179" indent="-209518" defTabSz="923781" eaLnBrk="0" fontAlgn="base" hangingPunct="0">
              <a:spcBef>
                <a:spcPct val="30000"/>
              </a:spcBef>
              <a:spcAft>
                <a:spcPct val="0"/>
              </a:spcAft>
              <a:defRPr sz="1200">
                <a:solidFill>
                  <a:schemeClr val="tx1"/>
                </a:solidFill>
                <a:latin typeface="Arial" panose="020B0604020202020204" pitchFamily="34" charset="0"/>
              </a:defRPr>
            </a:lvl6pPr>
            <a:lvl7pPr marL="2925308" indent="-209518" defTabSz="923781" eaLnBrk="0" fontAlgn="base" hangingPunct="0">
              <a:spcBef>
                <a:spcPct val="30000"/>
              </a:spcBef>
              <a:spcAft>
                <a:spcPct val="0"/>
              </a:spcAft>
              <a:defRPr sz="1200">
                <a:solidFill>
                  <a:schemeClr val="tx1"/>
                </a:solidFill>
                <a:latin typeface="Arial" panose="020B0604020202020204" pitchFamily="34" charset="0"/>
              </a:defRPr>
            </a:lvl7pPr>
            <a:lvl8pPr marL="3382437" indent="-209518" defTabSz="923781" eaLnBrk="0" fontAlgn="base" hangingPunct="0">
              <a:spcBef>
                <a:spcPct val="30000"/>
              </a:spcBef>
              <a:spcAft>
                <a:spcPct val="0"/>
              </a:spcAft>
              <a:defRPr sz="1200">
                <a:solidFill>
                  <a:schemeClr val="tx1"/>
                </a:solidFill>
                <a:latin typeface="Arial" panose="020B0604020202020204" pitchFamily="34" charset="0"/>
              </a:defRPr>
            </a:lvl8pPr>
            <a:lvl9pPr marL="3839566" indent="-209518" defTabSz="92378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944CE08-54E3-45EA-A1B7-DF4EAF6D8D2D}" type="slidenum">
              <a:rPr lang="de-DE" altLang="de-DE" sz="1400"/>
              <a:pPr>
                <a:spcBef>
                  <a:spcPct val="0"/>
                </a:spcBef>
              </a:pPr>
              <a:t>21</a:t>
            </a:fld>
            <a:endParaRPr lang="de-DE" altLang="de-DE" sz="14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lienbildplatzhalter 1">
            <a:extLst>
              <a:ext uri="{FF2B5EF4-FFF2-40B4-BE49-F238E27FC236}">
                <a16:creationId xmlns:a16="http://schemas.microsoft.com/office/drawing/2014/main" id="{E00A8EA4-F6D4-48A2-9937-CF285EC67A45}"/>
              </a:ext>
            </a:extLst>
          </p:cNvPr>
          <p:cNvSpPr>
            <a:spLocks noGrp="1" noRot="1" noChangeAspect="1" noChangeArrowheads="1" noTextEdit="1"/>
          </p:cNvSpPr>
          <p:nvPr>
            <p:ph type="sldImg"/>
          </p:nvPr>
        </p:nvSpPr>
        <p:spPr>
          <a:ln/>
        </p:spPr>
      </p:sp>
      <p:sp>
        <p:nvSpPr>
          <p:cNvPr id="36867" name="Notizenplatzhalter 2">
            <a:extLst>
              <a:ext uri="{FF2B5EF4-FFF2-40B4-BE49-F238E27FC236}">
                <a16:creationId xmlns:a16="http://schemas.microsoft.com/office/drawing/2014/main" id="{6A5EC9AC-06A2-4CD2-9507-0476DE05536D}"/>
              </a:ext>
            </a:extLst>
          </p:cNvPr>
          <p:cNvSpPr>
            <a:spLocks noGrp="1" noChangeArrowheads="1"/>
          </p:cNvSpPr>
          <p:nvPr>
            <p:ph type="body" idx="1"/>
          </p:nvPr>
        </p:nvSpPr>
        <p:spPr>
          <a:noFill/>
        </p:spPr>
        <p:txBody>
          <a:bodyPr/>
          <a:lstStyle/>
          <a:p>
            <a:endParaRPr lang="de-DE" altLang="de-DE">
              <a:latin typeface="Arial" panose="020B0604020202020204" pitchFamily="34" charset="0"/>
            </a:endParaRPr>
          </a:p>
        </p:txBody>
      </p:sp>
      <p:sp>
        <p:nvSpPr>
          <p:cNvPr id="36868" name="Foliennummernplatzhalter 3">
            <a:extLst>
              <a:ext uri="{FF2B5EF4-FFF2-40B4-BE49-F238E27FC236}">
                <a16:creationId xmlns:a16="http://schemas.microsoft.com/office/drawing/2014/main" id="{3D066B85-32F4-44E6-AD99-47E38CA6C93F}"/>
              </a:ext>
            </a:extLst>
          </p:cNvPr>
          <p:cNvSpPr>
            <a:spLocks noGrp="1"/>
          </p:cNvSpPr>
          <p:nvPr>
            <p:ph type="sldNum" sz="quarter" idx="5"/>
          </p:nvPr>
        </p:nvSpPr>
        <p:spPr>
          <a:noFill/>
        </p:spPr>
        <p:txBody>
          <a:bodyPr/>
          <a:lstStyle>
            <a:lvl1pPr defTabSz="923781">
              <a:spcBef>
                <a:spcPct val="30000"/>
              </a:spcBef>
              <a:defRPr sz="1200">
                <a:solidFill>
                  <a:schemeClr val="tx1"/>
                </a:solidFill>
                <a:latin typeface="Arial" panose="020B0604020202020204" pitchFamily="34" charset="0"/>
              </a:defRPr>
            </a:lvl1pPr>
            <a:lvl2pPr marL="714264" indent="-265072" defTabSz="923781">
              <a:spcBef>
                <a:spcPct val="30000"/>
              </a:spcBef>
              <a:defRPr sz="1200">
                <a:solidFill>
                  <a:schemeClr val="tx1"/>
                </a:solidFill>
                <a:latin typeface="Arial" panose="020B0604020202020204" pitchFamily="34" charset="0"/>
              </a:defRPr>
            </a:lvl2pPr>
            <a:lvl3pPr marL="1107903" indent="-209518" defTabSz="923781">
              <a:spcBef>
                <a:spcPct val="30000"/>
              </a:spcBef>
              <a:defRPr sz="1200">
                <a:solidFill>
                  <a:schemeClr val="tx1"/>
                </a:solidFill>
                <a:latin typeface="Arial" panose="020B0604020202020204" pitchFamily="34" charset="0"/>
              </a:defRPr>
            </a:lvl3pPr>
            <a:lvl4pPr marL="1560271" indent="-209518" defTabSz="923781">
              <a:spcBef>
                <a:spcPct val="30000"/>
              </a:spcBef>
              <a:defRPr sz="1200">
                <a:solidFill>
                  <a:schemeClr val="tx1"/>
                </a:solidFill>
                <a:latin typeface="Arial" panose="020B0604020202020204" pitchFamily="34" charset="0"/>
              </a:defRPr>
            </a:lvl4pPr>
            <a:lvl5pPr marL="2011050" indent="-209518" defTabSz="923781">
              <a:spcBef>
                <a:spcPct val="30000"/>
              </a:spcBef>
              <a:defRPr sz="1200">
                <a:solidFill>
                  <a:schemeClr val="tx1"/>
                </a:solidFill>
                <a:latin typeface="Arial" panose="020B0604020202020204" pitchFamily="34" charset="0"/>
              </a:defRPr>
            </a:lvl5pPr>
            <a:lvl6pPr marL="2468179" indent="-209518" defTabSz="923781" eaLnBrk="0" fontAlgn="base" hangingPunct="0">
              <a:spcBef>
                <a:spcPct val="30000"/>
              </a:spcBef>
              <a:spcAft>
                <a:spcPct val="0"/>
              </a:spcAft>
              <a:defRPr sz="1200">
                <a:solidFill>
                  <a:schemeClr val="tx1"/>
                </a:solidFill>
                <a:latin typeface="Arial" panose="020B0604020202020204" pitchFamily="34" charset="0"/>
              </a:defRPr>
            </a:lvl6pPr>
            <a:lvl7pPr marL="2925308" indent="-209518" defTabSz="923781" eaLnBrk="0" fontAlgn="base" hangingPunct="0">
              <a:spcBef>
                <a:spcPct val="30000"/>
              </a:spcBef>
              <a:spcAft>
                <a:spcPct val="0"/>
              </a:spcAft>
              <a:defRPr sz="1200">
                <a:solidFill>
                  <a:schemeClr val="tx1"/>
                </a:solidFill>
                <a:latin typeface="Arial" panose="020B0604020202020204" pitchFamily="34" charset="0"/>
              </a:defRPr>
            </a:lvl7pPr>
            <a:lvl8pPr marL="3382437" indent="-209518" defTabSz="923781" eaLnBrk="0" fontAlgn="base" hangingPunct="0">
              <a:spcBef>
                <a:spcPct val="30000"/>
              </a:spcBef>
              <a:spcAft>
                <a:spcPct val="0"/>
              </a:spcAft>
              <a:defRPr sz="1200">
                <a:solidFill>
                  <a:schemeClr val="tx1"/>
                </a:solidFill>
                <a:latin typeface="Arial" panose="020B0604020202020204" pitchFamily="34" charset="0"/>
              </a:defRPr>
            </a:lvl8pPr>
            <a:lvl9pPr marL="3839566" indent="-209518" defTabSz="92378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B2279B-6ACC-45D6-97D1-A850495A33AE}" type="slidenum">
              <a:rPr lang="de-DE" altLang="de-DE" sz="1400"/>
              <a:pPr>
                <a:spcBef>
                  <a:spcPct val="0"/>
                </a:spcBef>
              </a:pPr>
              <a:t>28</a:t>
            </a:fld>
            <a:endParaRPr lang="de-DE" altLang="de-DE"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a:extLst>
              <a:ext uri="{FF2B5EF4-FFF2-40B4-BE49-F238E27FC236}">
                <a16:creationId xmlns:a16="http://schemas.microsoft.com/office/drawing/2014/main" id="{A96791EC-19BA-4722-AC49-B80E5452C810}"/>
              </a:ext>
            </a:extLst>
          </p:cNvPr>
          <p:cNvSpPr>
            <a:spLocks noGrp="1" noRot="1" noChangeAspect="1" noChangeArrowheads="1" noTextEdit="1"/>
          </p:cNvSpPr>
          <p:nvPr>
            <p:ph type="sldImg"/>
          </p:nvPr>
        </p:nvSpPr>
        <p:spPr>
          <a:ln/>
        </p:spPr>
      </p:sp>
      <p:sp>
        <p:nvSpPr>
          <p:cNvPr id="40963" name="Notizenplatzhalter 2">
            <a:extLst>
              <a:ext uri="{FF2B5EF4-FFF2-40B4-BE49-F238E27FC236}">
                <a16:creationId xmlns:a16="http://schemas.microsoft.com/office/drawing/2014/main" id="{855EA277-5571-46B0-A920-56E964C47AD1}"/>
              </a:ext>
            </a:extLst>
          </p:cNvPr>
          <p:cNvSpPr>
            <a:spLocks noGrp="1" noChangeArrowheads="1"/>
          </p:cNvSpPr>
          <p:nvPr>
            <p:ph type="body" idx="1"/>
          </p:nvPr>
        </p:nvSpPr>
        <p:spPr>
          <a:noFill/>
        </p:spPr>
        <p:txBody>
          <a:bodyPr/>
          <a:lstStyle/>
          <a:p>
            <a:endParaRPr lang="de-DE" altLang="de-DE">
              <a:latin typeface="Arial" panose="020B0604020202020204" pitchFamily="34" charset="0"/>
            </a:endParaRPr>
          </a:p>
        </p:txBody>
      </p:sp>
      <p:sp>
        <p:nvSpPr>
          <p:cNvPr id="40964" name="Foliennummernplatzhalter 3">
            <a:extLst>
              <a:ext uri="{FF2B5EF4-FFF2-40B4-BE49-F238E27FC236}">
                <a16:creationId xmlns:a16="http://schemas.microsoft.com/office/drawing/2014/main" id="{4358CD7E-556E-4629-B7B6-E72D0B92B5AB}"/>
              </a:ext>
            </a:extLst>
          </p:cNvPr>
          <p:cNvSpPr>
            <a:spLocks noGrp="1"/>
          </p:cNvSpPr>
          <p:nvPr>
            <p:ph type="sldNum" sz="quarter" idx="5"/>
          </p:nvPr>
        </p:nvSpPr>
        <p:spPr>
          <a:noFill/>
        </p:spPr>
        <p:txBody>
          <a:bodyPr/>
          <a:lstStyle>
            <a:lvl1pPr defTabSz="923781">
              <a:spcBef>
                <a:spcPct val="30000"/>
              </a:spcBef>
              <a:defRPr sz="1200">
                <a:solidFill>
                  <a:schemeClr val="tx1"/>
                </a:solidFill>
                <a:latin typeface="Arial" panose="020B0604020202020204" pitchFamily="34" charset="0"/>
              </a:defRPr>
            </a:lvl1pPr>
            <a:lvl2pPr marL="714264" indent="-265072" defTabSz="923781">
              <a:spcBef>
                <a:spcPct val="30000"/>
              </a:spcBef>
              <a:defRPr sz="1200">
                <a:solidFill>
                  <a:schemeClr val="tx1"/>
                </a:solidFill>
                <a:latin typeface="Arial" panose="020B0604020202020204" pitchFamily="34" charset="0"/>
              </a:defRPr>
            </a:lvl2pPr>
            <a:lvl3pPr marL="1107903" indent="-209518" defTabSz="923781">
              <a:spcBef>
                <a:spcPct val="30000"/>
              </a:spcBef>
              <a:defRPr sz="1200">
                <a:solidFill>
                  <a:schemeClr val="tx1"/>
                </a:solidFill>
                <a:latin typeface="Arial" panose="020B0604020202020204" pitchFamily="34" charset="0"/>
              </a:defRPr>
            </a:lvl3pPr>
            <a:lvl4pPr marL="1560271" indent="-209518" defTabSz="923781">
              <a:spcBef>
                <a:spcPct val="30000"/>
              </a:spcBef>
              <a:defRPr sz="1200">
                <a:solidFill>
                  <a:schemeClr val="tx1"/>
                </a:solidFill>
                <a:latin typeface="Arial" panose="020B0604020202020204" pitchFamily="34" charset="0"/>
              </a:defRPr>
            </a:lvl4pPr>
            <a:lvl5pPr marL="2011050" indent="-209518" defTabSz="923781">
              <a:spcBef>
                <a:spcPct val="30000"/>
              </a:spcBef>
              <a:defRPr sz="1200">
                <a:solidFill>
                  <a:schemeClr val="tx1"/>
                </a:solidFill>
                <a:latin typeface="Arial" panose="020B0604020202020204" pitchFamily="34" charset="0"/>
              </a:defRPr>
            </a:lvl5pPr>
            <a:lvl6pPr marL="2468179" indent="-209518" defTabSz="923781" eaLnBrk="0" fontAlgn="base" hangingPunct="0">
              <a:spcBef>
                <a:spcPct val="30000"/>
              </a:spcBef>
              <a:spcAft>
                <a:spcPct val="0"/>
              </a:spcAft>
              <a:defRPr sz="1200">
                <a:solidFill>
                  <a:schemeClr val="tx1"/>
                </a:solidFill>
                <a:latin typeface="Arial" panose="020B0604020202020204" pitchFamily="34" charset="0"/>
              </a:defRPr>
            </a:lvl6pPr>
            <a:lvl7pPr marL="2925308" indent="-209518" defTabSz="923781" eaLnBrk="0" fontAlgn="base" hangingPunct="0">
              <a:spcBef>
                <a:spcPct val="30000"/>
              </a:spcBef>
              <a:spcAft>
                <a:spcPct val="0"/>
              </a:spcAft>
              <a:defRPr sz="1200">
                <a:solidFill>
                  <a:schemeClr val="tx1"/>
                </a:solidFill>
                <a:latin typeface="Arial" panose="020B0604020202020204" pitchFamily="34" charset="0"/>
              </a:defRPr>
            </a:lvl7pPr>
            <a:lvl8pPr marL="3382437" indent="-209518" defTabSz="923781" eaLnBrk="0" fontAlgn="base" hangingPunct="0">
              <a:spcBef>
                <a:spcPct val="30000"/>
              </a:spcBef>
              <a:spcAft>
                <a:spcPct val="0"/>
              </a:spcAft>
              <a:defRPr sz="1200">
                <a:solidFill>
                  <a:schemeClr val="tx1"/>
                </a:solidFill>
                <a:latin typeface="Arial" panose="020B0604020202020204" pitchFamily="34" charset="0"/>
              </a:defRPr>
            </a:lvl8pPr>
            <a:lvl9pPr marL="3839566" indent="-209518" defTabSz="92378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1EEA079-D778-4959-A3D5-6FBA9BC8718D}" type="slidenum">
              <a:rPr lang="de-DE" altLang="de-DE" sz="1400"/>
              <a:pPr>
                <a:spcBef>
                  <a:spcPct val="0"/>
                </a:spcBef>
              </a:pPr>
              <a:t>32</a:t>
            </a:fld>
            <a:endParaRPr lang="de-DE" altLang="de-DE" sz="1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5122" name="Titelplatzhalter 1"/>
          <p:cNvSpPr>
            <a:spLocks noGrp="1"/>
          </p:cNvSpPr>
          <p:nvPr>
            <p:ph type="ctrTitle"/>
          </p:nvPr>
        </p:nvSpPr>
        <p:spPr>
          <a:xfrm>
            <a:off x="958851" y="4914901"/>
            <a:ext cx="9309100" cy="1470025"/>
          </a:xfrm>
        </p:spPr>
        <p:txBody>
          <a:bodyPr/>
          <a:lstStyle>
            <a:lvl1pPr>
              <a:defRPr sz="2800"/>
            </a:lvl1pPr>
          </a:lstStyle>
          <a:p>
            <a:pPr lvl="0"/>
            <a:r>
              <a:rPr lang="de-DE" altLang="de-DE" noProof="0"/>
              <a:t>Titelmasterformat durch Klicken bearbeiten</a:t>
            </a:r>
          </a:p>
        </p:txBody>
      </p:sp>
      <p:sp>
        <p:nvSpPr>
          <p:cNvPr id="5123" name="Textplatzhalter 2"/>
          <p:cNvSpPr>
            <a:spLocks noGrp="1"/>
          </p:cNvSpPr>
          <p:nvPr>
            <p:ph type="subTitle" idx="1"/>
          </p:nvPr>
        </p:nvSpPr>
        <p:spPr>
          <a:xfrm>
            <a:off x="958851" y="5613401"/>
            <a:ext cx="9309100" cy="265113"/>
          </a:xfrm>
        </p:spPr>
        <p:txBody>
          <a:bodyPr/>
          <a:lstStyle>
            <a:lvl1pPr>
              <a:defRPr/>
            </a:lvl1pPr>
          </a:lstStyle>
          <a:p>
            <a:pPr lvl="0"/>
            <a:r>
              <a:rPr lang="de-DE" altLang="de-DE" noProof="0"/>
              <a:t>Formatvorlage des Untertitelmasters durch Klicken bearbeiten</a:t>
            </a:r>
          </a:p>
        </p:txBody>
      </p:sp>
    </p:spTree>
    <p:extLst>
      <p:ext uri="{BB962C8B-B14F-4D97-AF65-F5344CB8AC3E}">
        <p14:creationId xmlns:p14="http://schemas.microsoft.com/office/powerpoint/2010/main" val="95383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26935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904818" y="720725"/>
            <a:ext cx="2806700" cy="47831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78367" y="720725"/>
            <a:ext cx="8223251" cy="47831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645818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92032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4" name="Grafik 1">
            <a:extLst>
              <a:ext uri="{FF2B5EF4-FFF2-40B4-BE49-F238E27FC236}">
                <a16:creationId xmlns:a16="http://schemas.microsoft.com/office/drawing/2014/main" id="{6C612B68-D0AB-4686-A4FC-D051E8E8C65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45738" y="246063"/>
            <a:ext cx="15525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963084" y="4406901"/>
            <a:ext cx="103632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122907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78367" y="1438275"/>
            <a:ext cx="4696884" cy="4065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378451" y="1438275"/>
            <a:ext cx="4696883" cy="4065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673378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50620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589769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0509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64278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43248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elplatzhalter 1">
            <a:extLst>
              <a:ext uri="{FF2B5EF4-FFF2-40B4-BE49-F238E27FC236}">
                <a16:creationId xmlns:a16="http://schemas.microsoft.com/office/drawing/2014/main" id="{D6836C3C-1D24-4DF8-9A58-32676D36688E}"/>
              </a:ext>
            </a:extLst>
          </p:cNvPr>
          <p:cNvSpPr>
            <a:spLocks noGrp="1"/>
          </p:cNvSpPr>
          <p:nvPr>
            <p:ph type="title"/>
          </p:nvPr>
        </p:nvSpPr>
        <p:spPr bwMode="auto">
          <a:xfrm>
            <a:off x="481013" y="720725"/>
            <a:ext cx="112299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a:t>Titelmasterformat durch Klicken bearbeiten</a:t>
            </a:r>
          </a:p>
        </p:txBody>
      </p:sp>
      <p:sp>
        <p:nvSpPr>
          <p:cNvPr id="1027" name="Textplatzhalter 2">
            <a:extLst>
              <a:ext uri="{FF2B5EF4-FFF2-40B4-BE49-F238E27FC236}">
                <a16:creationId xmlns:a16="http://schemas.microsoft.com/office/drawing/2014/main" id="{71E4EAB9-157E-4B67-81BD-AFCC39AA5665}"/>
              </a:ext>
            </a:extLst>
          </p:cNvPr>
          <p:cNvSpPr>
            <a:spLocks noGrp="1"/>
          </p:cNvSpPr>
          <p:nvPr>
            <p:ph type="body" idx="1"/>
          </p:nvPr>
        </p:nvSpPr>
        <p:spPr bwMode="auto">
          <a:xfrm>
            <a:off x="477838" y="1438275"/>
            <a:ext cx="9598025" cy="406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cxnSp>
        <p:nvCxnSpPr>
          <p:cNvPr id="8" name="Gerade Verbindung 7">
            <a:extLst>
              <a:ext uri="{FF2B5EF4-FFF2-40B4-BE49-F238E27FC236}">
                <a16:creationId xmlns:a16="http://schemas.microsoft.com/office/drawing/2014/main" id="{BCCF6C06-A776-42F9-8273-4AE2975A0A85}"/>
              </a:ext>
            </a:extLst>
          </p:cNvPr>
          <p:cNvCxnSpPr/>
          <p:nvPr/>
        </p:nvCxnSpPr>
        <p:spPr>
          <a:xfrm>
            <a:off x="481013" y="479425"/>
            <a:ext cx="9598025" cy="1588"/>
          </a:xfrm>
          <a:prstGeom prst="line">
            <a:avLst/>
          </a:prstGeom>
          <a:ln w="1905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 name="Gerade Verbindung 10">
            <a:extLst>
              <a:ext uri="{FF2B5EF4-FFF2-40B4-BE49-F238E27FC236}">
                <a16:creationId xmlns:a16="http://schemas.microsoft.com/office/drawing/2014/main" id="{A5756AAC-060F-4011-A89C-BAB4F0D89398}"/>
              </a:ext>
            </a:extLst>
          </p:cNvPr>
          <p:cNvCxnSpPr/>
          <p:nvPr userDrawn="1"/>
        </p:nvCxnSpPr>
        <p:spPr>
          <a:xfrm>
            <a:off x="481013" y="6408738"/>
            <a:ext cx="9598025" cy="1587"/>
          </a:xfrm>
          <a:prstGeom prst="line">
            <a:avLst/>
          </a:prstGeom>
          <a:ln w="1905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 name="Foliennummernplatzhalter 2">
            <a:extLst>
              <a:ext uri="{FF2B5EF4-FFF2-40B4-BE49-F238E27FC236}">
                <a16:creationId xmlns:a16="http://schemas.microsoft.com/office/drawing/2014/main" id="{DBA712C2-AFE9-4C4C-82C1-43D763C36B0F}"/>
              </a:ext>
            </a:extLst>
          </p:cNvPr>
          <p:cNvSpPr txBox="1">
            <a:spLocks/>
          </p:cNvSpPr>
          <p:nvPr userDrawn="1"/>
        </p:nvSpPr>
        <p:spPr bwMode="auto">
          <a:xfrm>
            <a:off x="10272713" y="6308725"/>
            <a:ext cx="15843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180975" indent="-179388">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541338" indent="-180975">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895350" indent="-174625">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1257300" indent="-180975">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1714500" indent="-180975"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171700" indent="-180975"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2628900" indent="-180975"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086100" indent="-180975"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algn="r" eaLnBrk="1" hangingPunct="1">
              <a:lnSpc>
                <a:spcPct val="100000"/>
              </a:lnSpc>
              <a:spcBef>
                <a:spcPct val="0"/>
              </a:spcBef>
              <a:buFontTx/>
              <a:buNone/>
              <a:defRPr/>
            </a:pPr>
            <a:r>
              <a:rPr lang="de-DE" altLang="de-DE" sz="2800" b="1" dirty="0">
                <a:solidFill>
                  <a:srgbClr val="00B0F0"/>
                </a:solidFill>
                <a:latin typeface="Century Gothic" panose="020B0502020202020204" pitchFamily="34" charset="0"/>
              </a:rPr>
              <a:t>#</a:t>
            </a:r>
            <a:fld id="{C7420C11-69D6-491D-816A-5033A613565A}" type="slidenum">
              <a:rPr lang="de-DE" altLang="de-DE" sz="2800" b="1" smtClean="0">
                <a:solidFill>
                  <a:srgbClr val="00B0F0"/>
                </a:solidFill>
                <a:latin typeface="Century Gothic" panose="020B0502020202020204" pitchFamily="34" charset="0"/>
              </a:rPr>
              <a:pPr algn="r" eaLnBrk="1" hangingPunct="1">
                <a:lnSpc>
                  <a:spcPct val="100000"/>
                </a:lnSpc>
                <a:spcBef>
                  <a:spcPct val="0"/>
                </a:spcBef>
                <a:buFontTx/>
                <a:buNone/>
                <a:defRPr/>
              </a:pPr>
              <a:t>‹Nr.›</a:t>
            </a:fld>
            <a:r>
              <a:rPr lang="de-DE" altLang="de-DE" sz="2800" b="1" dirty="0">
                <a:solidFill>
                  <a:srgbClr val="00B0F0"/>
                </a:solidFill>
                <a:latin typeface="Century Gothic" panose="020B0502020202020204" pitchFamily="34" charset="0"/>
              </a:rPr>
              <a:t>LPF</a:t>
            </a:r>
          </a:p>
        </p:txBody>
      </p:sp>
      <p:pic>
        <p:nvPicPr>
          <p:cNvPr id="1031" name="Grafik 2">
            <a:extLst>
              <a:ext uri="{FF2B5EF4-FFF2-40B4-BE49-F238E27FC236}">
                <a16:creationId xmlns:a16="http://schemas.microsoft.com/office/drawing/2014/main" id="{1ED51C3D-A0D3-409E-A7C0-81ECB5C1A3C0}"/>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469563" y="115888"/>
            <a:ext cx="1354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958" r:id="rId1"/>
    <p:sldLayoutId id="2147502959" r:id="rId2"/>
    <p:sldLayoutId id="2147502968" r:id="rId3"/>
    <p:sldLayoutId id="2147502960" r:id="rId4"/>
    <p:sldLayoutId id="2147502961" r:id="rId5"/>
    <p:sldLayoutId id="2147502962" r:id="rId6"/>
    <p:sldLayoutId id="2147502963" r:id="rId7"/>
    <p:sldLayoutId id="2147502964" r:id="rId8"/>
    <p:sldLayoutId id="2147502965" r:id="rId9"/>
    <p:sldLayoutId id="2147502966" r:id="rId10"/>
    <p:sldLayoutId id="2147502967" r:id="rId11"/>
  </p:sldLayoutIdLst>
  <p:hf hdr="0"/>
  <p:txStyles>
    <p:title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p:titleStyle>
    <p:bodyStyle>
      <a:lvl1pPr algn="l" rtl="0" eaLnBrk="0" fontAlgn="base" hangingPunct="0">
        <a:lnSpc>
          <a:spcPct val="110000"/>
        </a:lnSpc>
        <a:spcBef>
          <a:spcPts val="800"/>
        </a:spcBef>
        <a:spcAft>
          <a:spcPct val="0"/>
        </a:spcAft>
        <a:buFont typeface="Arial" panose="020B0604020202020204" pitchFamily="34" charset="0"/>
        <a:defRPr sz="1400">
          <a:solidFill>
            <a:schemeClr val="tx1"/>
          </a:solidFill>
          <a:latin typeface="+mn-lt"/>
          <a:ea typeface="+mn-ea"/>
          <a:cs typeface="+mn-cs"/>
        </a:defRPr>
      </a:lvl1pPr>
      <a:lvl2pPr marL="180975" indent="-179388" algn="l" rtl="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mn-lt"/>
        </a:defRPr>
      </a:lvl2pPr>
      <a:lvl3pPr marL="541338" indent="-180975" algn="l" rtl="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mn-lt"/>
        </a:defRPr>
      </a:lvl3pPr>
      <a:lvl4pPr marL="895350" indent="-174625" algn="l" rtl="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mn-lt"/>
        </a:defRPr>
      </a:lvl4pPr>
      <a:lvl5pPr marL="1257300" indent="-180975" algn="l" rtl="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mn-lt"/>
        </a:defRPr>
      </a:lvl5pPr>
      <a:lvl6pPr marL="1714500" indent="-180975" algn="l" rtl="0" eaLnBrk="0" fontAlgn="base" hangingPunct="0">
        <a:lnSpc>
          <a:spcPct val="110000"/>
        </a:lnSpc>
        <a:spcBef>
          <a:spcPts val="800"/>
        </a:spcBef>
        <a:spcAft>
          <a:spcPct val="0"/>
        </a:spcAft>
        <a:buFont typeface="Arial" charset="0"/>
        <a:buChar char="•"/>
        <a:defRPr sz="1400">
          <a:solidFill>
            <a:schemeClr val="tx1"/>
          </a:solidFill>
          <a:latin typeface="+mn-lt"/>
        </a:defRPr>
      </a:lvl6pPr>
      <a:lvl7pPr marL="2171700" indent="-180975" algn="l" rtl="0" eaLnBrk="0" fontAlgn="base" hangingPunct="0">
        <a:lnSpc>
          <a:spcPct val="110000"/>
        </a:lnSpc>
        <a:spcBef>
          <a:spcPts val="800"/>
        </a:spcBef>
        <a:spcAft>
          <a:spcPct val="0"/>
        </a:spcAft>
        <a:buFont typeface="Arial" charset="0"/>
        <a:buChar char="•"/>
        <a:defRPr sz="1400">
          <a:solidFill>
            <a:schemeClr val="tx1"/>
          </a:solidFill>
          <a:latin typeface="+mn-lt"/>
        </a:defRPr>
      </a:lvl7pPr>
      <a:lvl8pPr marL="2628900" indent="-180975" algn="l" rtl="0" eaLnBrk="0" fontAlgn="base" hangingPunct="0">
        <a:lnSpc>
          <a:spcPct val="110000"/>
        </a:lnSpc>
        <a:spcBef>
          <a:spcPts val="800"/>
        </a:spcBef>
        <a:spcAft>
          <a:spcPct val="0"/>
        </a:spcAft>
        <a:buFont typeface="Arial" charset="0"/>
        <a:buChar char="•"/>
        <a:defRPr sz="1400">
          <a:solidFill>
            <a:schemeClr val="tx1"/>
          </a:solidFill>
          <a:latin typeface="+mn-lt"/>
        </a:defRPr>
      </a:lvl8pPr>
      <a:lvl9pPr marL="3086100" indent="-180975" algn="l" rtl="0" eaLnBrk="0" fontAlgn="base" hangingPunct="0">
        <a:lnSpc>
          <a:spcPct val="110000"/>
        </a:lnSpc>
        <a:spcBef>
          <a:spcPts val="800"/>
        </a:spcBef>
        <a:spcAft>
          <a:spcPct val="0"/>
        </a:spcAft>
        <a:buFont typeface="Arial" charset="0"/>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7FB12E0-07E4-4801-9124-C780344AC793}"/>
              </a:ext>
            </a:extLst>
          </p:cNvPr>
          <p:cNvSpPr>
            <a:spLocks noGrp="1"/>
          </p:cNvSpPr>
          <p:nvPr>
            <p:ph type="ctrTitle"/>
          </p:nvPr>
        </p:nvSpPr>
        <p:spPr>
          <a:xfrm>
            <a:off x="334963" y="3068638"/>
            <a:ext cx="11522075" cy="2036762"/>
          </a:xfrm>
        </p:spPr>
        <p:txBody>
          <a:bodyPr/>
          <a:lstStyle/>
          <a:p>
            <a:pPr algn="ctr"/>
            <a:r>
              <a:rPr lang="de-DE" altLang="de-DE" b="1">
                <a:latin typeface="Century Gothic" panose="020B0502020202020204" pitchFamily="34" charset="0"/>
              </a:rPr>
              <a:t>Update Wirtschaftsprüfung 1 2025</a:t>
            </a:r>
            <a:br>
              <a:rPr lang="de-DE" altLang="de-DE" b="1">
                <a:latin typeface="Century Gothic" panose="020B0502020202020204" pitchFamily="34" charset="0"/>
              </a:rPr>
            </a:br>
            <a:br>
              <a:rPr lang="de-DE" altLang="de-DE" b="1">
                <a:latin typeface="Century Gothic" panose="020B0502020202020204" pitchFamily="34" charset="0"/>
              </a:rPr>
            </a:br>
            <a:r>
              <a:rPr lang="de-DE" altLang="de-DE" b="1">
                <a:solidFill>
                  <a:srgbClr val="00B0F0"/>
                </a:solidFill>
                <a:latin typeface="Century Gothic" panose="020B0502020202020204" pitchFamily="34" charset="0"/>
              </a:rPr>
              <a:t>Praxisfragen – Lösungen</a:t>
            </a:r>
            <a:endParaRPr lang="de-DE" altLang="de-DE">
              <a:latin typeface="Century Gothic" panose="020B0502020202020204" pitchFamily="34" charset="0"/>
            </a:endParaRPr>
          </a:p>
        </p:txBody>
      </p:sp>
      <p:sp>
        <p:nvSpPr>
          <p:cNvPr id="5" name="Textfeld 4">
            <a:extLst>
              <a:ext uri="{FF2B5EF4-FFF2-40B4-BE49-F238E27FC236}">
                <a16:creationId xmlns:a16="http://schemas.microsoft.com/office/drawing/2014/main" id="{5A444127-4222-4706-906B-94EB352CD5EF}"/>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5E93237-EE65-4B50-8E82-E46C2C43ADCA}"/>
              </a:ext>
            </a:extLst>
          </p:cNvPr>
          <p:cNvSpPr>
            <a:spLocks noGrp="1"/>
          </p:cNvSpPr>
          <p:nvPr>
            <p:ph type="ctrTitle"/>
          </p:nvPr>
        </p:nvSpPr>
        <p:spPr>
          <a:xfrm>
            <a:off x="263525" y="3068638"/>
            <a:ext cx="11664950" cy="2305050"/>
          </a:xfrm>
        </p:spPr>
        <p:txBody>
          <a:bodyPr/>
          <a:lstStyle/>
          <a:p>
            <a:pPr algn="ctr"/>
            <a:r>
              <a:rPr lang="de-DE" altLang="de-DE" b="1">
                <a:latin typeface="Century Gothic" panose="020B0502020202020204" pitchFamily="34" charset="0"/>
              </a:rPr>
              <a:t>Thema 3 </a:t>
            </a:r>
            <a:br>
              <a:rPr lang="de-DE" altLang="de-DE">
                <a:latin typeface="Century Gothic" panose="020B0502020202020204" pitchFamily="34" charset="0"/>
              </a:rPr>
            </a:br>
            <a:r>
              <a:rPr lang="de-DE" altLang="de-DE" b="1">
                <a:latin typeface="Century Gothic" panose="020B0502020202020204" pitchFamily="34" charset="0"/>
              </a:rPr>
              <a:t>„Unternehmensbewertung 2025: Die sechs wesentlichen Neuerungen des IDW ES 1 n.F.“</a:t>
            </a:r>
            <a:endParaRPr lang="de-DE" altLang="de-DE" b="1">
              <a:solidFill>
                <a:srgbClr val="00B0F0"/>
              </a:solidFill>
              <a:latin typeface="Century Gothic" panose="020B0502020202020204" pitchFamily="34" charset="0"/>
            </a:endParaRPr>
          </a:p>
        </p:txBody>
      </p:sp>
      <p:sp>
        <p:nvSpPr>
          <p:cNvPr id="4" name="Textfeld 3">
            <a:extLst>
              <a:ext uri="{FF2B5EF4-FFF2-40B4-BE49-F238E27FC236}">
                <a16:creationId xmlns:a16="http://schemas.microsoft.com/office/drawing/2014/main" id="{B87BC5FF-6AFD-47C8-859F-680CB8350BA1}"/>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8743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21507" name="Textfeld 1">
            <a:extLst>
              <a:ext uri="{FF2B5EF4-FFF2-40B4-BE49-F238E27FC236}">
                <a16:creationId xmlns:a16="http://schemas.microsoft.com/office/drawing/2014/main" id="{838627A3-4FEE-4C45-8E17-B93675A25852}"/>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3: </a:t>
            </a:r>
            <a:r>
              <a:rPr lang="de-DE" altLang="de-DE" sz="1600" b="1">
                <a:latin typeface="Century Gothic" panose="020B0502020202020204" pitchFamily="34" charset="0"/>
              </a:rPr>
              <a:t>Unternehmensbewertung 2025: Die sechs wesentlichen Neuerungen des IDW ES 1 n.F.</a:t>
            </a:r>
            <a:endParaRPr lang="de-DE" altLang="de-DE" sz="1600" b="1">
              <a:solidFill>
                <a:srgbClr val="000000"/>
              </a:solidFill>
              <a:latin typeface="Century Gothic" panose="020B0502020202020204" pitchFamily="34" charset="0"/>
            </a:endParaRPr>
          </a:p>
        </p:txBody>
      </p:sp>
      <p:sp>
        <p:nvSpPr>
          <p:cNvPr id="21508" name="Textfeld 6">
            <a:extLst>
              <a:ext uri="{FF2B5EF4-FFF2-40B4-BE49-F238E27FC236}">
                <a16:creationId xmlns:a16="http://schemas.microsoft.com/office/drawing/2014/main" id="{9601FED3-19FB-46AF-973A-FAEF98A03BBE}"/>
              </a:ext>
            </a:extLst>
          </p:cNvPr>
          <p:cNvSpPr txBox="1">
            <a:spLocks noChangeArrowheads="1"/>
          </p:cNvSpPr>
          <p:nvPr/>
        </p:nvSpPr>
        <p:spPr bwMode="auto">
          <a:xfrm>
            <a:off x="1065213" y="1463675"/>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Welches der folgenden Wertkonzepte wurde mit dem IDW ES 1 n.F. ausdrücklich neu eingeführt? </a:t>
            </a:r>
            <a:br>
              <a:rPr lang="de-DE" altLang="de-DE">
                <a:solidFill>
                  <a:srgbClr val="000000"/>
                </a:solidFill>
                <a:latin typeface="Century Gothic" panose="020B0502020202020204" pitchFamily="34" charset="0"/>
              </a:rPr>
            </a:br>
            <a:r>
              <a:rPr lang="de-DE" altLang="de-DE">
                <a:solidFill>
                  <a:srgbClr val="000000"/>
                </a:solidFill>
                <a:latin typeface="Century Gothic" panose="020B0502020202020204" pitchFamily="34" charset="0"/>
              </a:rPr>
              <a:t>Es ist nur </a:t>
            </a:r>
            <a:r>
              <a:rPr lang="de-DE" altLang="de-DE" b="1">
                <a:solidFill>
                  <a:srgbClr val="00B0F0"/>
                </a:solidFill>
                <a:latin typeface="Century Gothic" panose="020B0502020202020204" pitchFamily="34" charset="0"/>
              </a:rPr>
              <a:t>eine Aussage </a:t>
            </a:r>
            <a:r>
              <a:rPr lang="de-DE" altLang="de-DE">
                <a:solidFill>
                  <a:srgbClr val="000000"/>
                </a:solidFill>
                <a:latin typeface="Century Gothic" panose="020B0502020202020204" pitchFamily="34" charset="0"/>
              </a:rPr>
              <a:t>richtig.</a:t>
            </a:r>
          </a:p>
        </p:txBody>
      </p:sp>
      <p:sp>
        <p:nvSpPr>
          <p:cNvPr id="21509" name="Textfeld 6">
            <a:extLst>
              <a:ext uri="{FF2B5EF4-FFF2-40B4-BE49-F238E27FC236}">
                <a16:creationId xmlns:a16="http://schemas.microsoft.com/office/drawing/2014/main" id="{C54F65BF-277E-47B4-B87D-3DC80B510BD5}"/>
              </a:ext>
            </a:extLst>
          </p:cNvPr>
          <p:cNvSpPr txBox="1">
            <a:spLocks noChangeArrowheads="1"/>
          </p:cNvSpPr>
          <p:nvPr/>
        </p:nvSpPr>
        <p:spPr bwMode="auto">
          <a:xfrm>
            <a:off x="1343025" y="2565400"/>
            <a:ext cx="9001125" cy="234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pPr>
            <a:r>
              <a:rPr lang="de-DE" altLang="de-DE">
                <a:solidFill>
                  <a:srgbClr val="000000"/>
                </a:solidFill>
                <a:latin typeface="Century Gothic" panose="020B0502020202020204" pitchFamily="34" charset="0"/>
              </a:rPr>
              <a:t>Substanzwert</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Marktwert</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Transaktionswert</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Entscheidungswert (plausibilisiert)</a:t>
            </a:r>
          </a:p>
        </p:txBody>
      </p:sp>
      <p:sp>
        <p:nvSpPr>
          <p:cNvPr id="8" name="Textfeld 7">
            <a:extLst>
              <a:ext uri="{FF2B5EF4-FFF2-40B4-BE49-F238E27FC236}">
                <a16:creationId xmlns:a16="http://schemas.microsoft.com/office/drawing/2014/main" id="{89359742-1EE0-42CE-9C8D-FBEDFBE97D45}"/>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extLst>
      <p:ext uri="{BB962C8B-B14F-4D97-AF65-F5344CB8AC3E}">
        <p14:creationId xmlns:p14="http://schemas.microsoft.com/office/powerpoint/2010/main" val="1794555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8743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21507" name="Textfeld 1">
            <a:extLst>
              <a:ext uri="{FF2B5EF4-FFF2-40B4-BE49-F238E27FC236}">
                <a16:creationId xmlns:a16="http://schemas.microsoft.com/office/drawing/2014/main" id="{838627A3-4FEE-4C45-8E17-B93675A25852}"/>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3: </a:t>
            </a:r>
            <a:r>
              <a:rPr lang="de-DE" altLang="de-DE" sz="1600" b="1">
                <a:latin typeface="Century Gothic" panose="020B0502020202020204" pitchFamily="34" charset="0"/>
              </a:rPr>
              <a:t>Unternehmensbewertung 2025: Die sechs wesentlichen Neuerungen des IDW ES 1 n.F.</a:t>
            </a:r>
            <a:endParaRPr lang="de-DE" altLang="de-DE" sz="1600" b="1">
              <a:solidFill>
                <a:srgbClr val="000000"/>
              </a:solidFill>
              <a:latin typeface="Century Gothic" panose="020B0502020202020204" pitchFamily="34" charset="0"/>
            </a:endParaRPr>
          </a:p>
        </p:txBody>
      </p:sp>
      <p:sp>
        <p:nvSpPr>
          <p:cNvPr id="21508" name="Textfeld 6">
            <a:extLst>
              <a:ext uri="{FF2B5EF4-FFF2-40B4-BE49-F238E27FC236}">
                <a16:creationId xmlns:a16="http://schemas.microsoft.com/office/drawing/2014/main" id="{9601FED3-19FB-46AF-973A-FAEF98A03BBE}"/>
              </a:ext>
            </a:extLst>
          </p:cNvPr>
          <p:cNvSpPr txBox="1">
            <a:spLocks noChangeArrowheads="1"/>
          </p:cNvSpPr>
          <p:nvPr/>
        </p:nvSpPr>
        <p:spPr bwMode="auto">
          <a:xfrm>
            <a:off x="1065213" y="1463675"/>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Welches der folgenden Wertkonzepte wurde mit dem IDW ES 1 n.F. ausdrücklich neu eingeführt?  </a:t>
            </a:r>
            <a:br>
              <a:rPr lang="de-DE" altLang="de-DE">
                <a:solidFill>
                  <a:srgbClr val="000000"/>
                </a:solidFill>
                <a:latin typeface="Century Gothic" panose="020B0502020202020204" pitchFamily="34" charset="0"/>
              </a:rPr>
            </a:br>
            <a:r>
              <a:rPr lang="de-DE" altLang="de-DE">
                <a:solidFill>
                  <a:srgbClr val="000000"/>
                </a:solidFill>
                <a:latin typeface="Century Gothic" panose="020B0502020202020204" pitchFamily="34" charset="0"/>
              </a:rPr>
              <a:t>Es ist nur </a:t>
            </a:r>
            <a:r>
              <a:rPr lang="de-DE" altLang="de-DE" b="1">
                <a:solidFill>
                  <a:srgbClr val="00B0F0"/>
                </a:solidFill>
                <a:latin typeface="Century Gothic" panose="020B0502020202020204" pitchFamily="34" charset="0"/>
              </a:rPr>
              <a:t>eine Aussage </a:t>
            </a:r>
            <a:r>
              <a:rPr lang="de-DE" altLang="de-DE">
                <a:solidFill>
                  <a:srgbClr val="000000"/>
                </a:solidFill>
                <a:latin typeface="Century Gothic" panose="020B0502020202020204" pitchFamily="34" charset="0"/>
              </a:rPr>
              <a:t>richtig.</a:t>
            </a:r>
          </a:p>
        </p:txBody>
      </p:sp>
      <p:sp>
        <p:nvSpPr>
          <p:cNvPr id="21509" name="Textfeld 6">
            <a:extLst>
              <a:ext uri="{FF2B5EF4-FFF2-40B4-BE49-F238E27FC236}">
                <a16:creationId xmlns:a16="http://schemas.microsoft.com/office/drawing/2014/main" id="{C54F65BF-277E-47B4-B87D-3DC80B510BD5}"/>
              </a:ext>
            </a:extLst>
          </p:cNvPr>
          <p:cNvSpPr txBox="1">
            <a:spLocks noChangeArrowheads="1"/>
          </p:cNvSpPr>
          <p:nvPr/>
        </p:nvSpPr>
        <p:spPr bwMode="auto">
          <a:xfrm>
            <a:off x="1343025" y="2565400"/>
            <a:ext cx="9001125" cy="234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pPr>
            <a:r>
              <a:rPr lang="de-DE" altLang="de-DE">
                <a:solidFill>
                  <a:srgbClr val="000000"/>
                </a:solidFill>
                <a:latin typeface="Century Gothic" panose="020B0502020202020204" pitchFamily="34" charset="0"/>
              </a:rPr>
              <a:t>Substanzwert</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Marktwert</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Transaktionswert</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Entscheidungswert (plausibilisiert)</a:t>
            </a:r>
          </a:p>
        </p:txBody>
      </p:sp>
      <p:sp>
        <p:nvSpPr>
          <p:cNvPr id="9223" name="Textfeld 6">
            <a:extLst>
              <a:ext uri="{FF2B5EF4-FFF2-40B4-BE49-F238E27FC236}">
                <a16:creationId xmlns:a16="http://schemas.microsoft.com/office/drawing/2014/main" id="{39CE37BF-B4BA-4B79-A0B0-DD16016B3E1D}"/>
              </a:ext>
            </a:extLst>
          </p:cNvPr>
          <p:cNvSpPr txBox="1">
            <a:spLocks noChangeArrowheads="1"/>
          </p:cNvSpPr>
          <p:nvPr/>
        </p:nvSpPr>
        <p:spPr bwMode="auto">
          <a:xfrm>
            <a:off x="9445625" y="2592388"/>
            <a:ext cx="1509713"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br>
              <a:rPr lang="de-DE" altLang="de-DE" b="1" dirty="0">
                <a:solidFill>
                  <a:srgbClr val="00B0F0"/>
                </a:solidFill>
                <a:latin typeface="Century Gothic" panose="020B0502020202020204" pitchFamily="34" charset="0"/>
              </a:rPr>
            </a:br>
            <a:endParaRPr lang="de-DE" altLang="de-DE" sz="2000" b="1" dirty="0">
              <a:solidFill>
                <a:srgbClr val="00B0F0"/>
              </a:solidFill>
              <a:latin typeface="Century Gothic" panose="020B0502020202020204" pitchFamily="34" charset="0"/>
            </a:endParaRPr>
          </a:p>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p>
          <a:p>
            <a:pPr>
              <a:spcBef>
                <a:spcPct val="0"/>
              </a:spcBef>
              <a:defRPr/>
            </a:pPr>
            <a:endParaRPr lang="de-DE" altLang="de-DE" dirty="0">
              <a:solidFill>
                <a:srgbClr val="000000"/>
              </a:solidFill>
              <a:latin typeface="Century Gothic" panose="020B0502020202020204" pitchFamily="34" charset="0"/>
            </a:endParaRPr>
          </a:p>
          <a:p>
            <a:pPr>
              <a:spcBef>
                <a:spcPct val="0"/>
              </a:spcBef>
              <a:defRPr/>
            </a:pPr>
            <a:endParaRPr lang="de-DE" altLang="de-DE" sz="700" dirty="0">
              <a:solidFill>
                <a:srgbClr val="000000"/>
              </a:solidFill>
              <a:latin typeface="Century Gothic" panose="020B0502020202020204" pitchFamily="34" charset="0"/>
            </a:endParaRPr>
          </a:p>
          <a:p>
            <a:pPr marL="285750" indent="-285750">
              <a:buFont typeface="Wingdings" panose="05000000000000000000" pitchFamily="2" charset="2"/>
              <a:buChar char="Ø"/>
              <a:defRPr/>
            </a:pPr>
            <a:r>
              <a:rPr lang="de-DE" altLang="de-DE" b="1">
                <a:solidFill>
                  <a:srgbClr val="00B0F0"/>
                </a:solidFill>
                <a:latin typeface="Century Gothic" panose="020B0502020202020204" pitchFamily="34" charset="0"/>
              </a:rPr>
              <a:t>Nein</a:t>
            </a:r>
            <a:endParaRPr lang="de-DE" altLang="de-DE" b="1" dirty="0">
              <a:solidFill>
                <a:srgbClr val="00B0F0"/>
              </a:solidFill>
              <a:latin typeface="Century Gothic" panose="020B0502020202020204" pitchFamily="34" charset="0"/>
            </a:endParaRPr>
          </a:p>
          <a:p>
            <a:pPr>
              <a:defRPr/>
            </a:pPr>
            <a:endParaRPr lang="de-DE" altLang="de-DE" sz="800" b="1">
              <a:solidFill>
                <a:srgbClr val="00B0F0"/>
              </a:solidFill>
              <a:latin typeface="Century Gothic" panose="020B0502020202020204" pitchFamily="34" charset="0"/>
            </a:endParaRPr>
          </a:p>
          <a:p>
            <a:pPr marL="285750" indent="-285750">
              <a:buFont typeface="Wingdings" panose="05000000000000000000" pitchFamily="2" charset="2"/>
              <a:buChar char="Ø"/>
              <a:defRPr/>
            </a:pPr>
            <a:r>
              <a:rPr lang="de-DE" altLang="de-DE" b="1">
                <a:solidFill>
                  <a:srgbClr val="00B0F0"/>
                </a:solidFill>
                <a:latin typeface="Century Gothic" panose="020B0502020202020204" pitchFamily="34" charset="0"/>
              </a:rPr>
              <a:t>Ja</a:t>
            </a:r>
            <a:endParaRPr lang="de-DE" altLang="de-DE" b="1" dirty="0">
              <a:solidFill>
                <a:srgbClr val="00B0F0"/>
              </a:solidFill>
              <a:latin typeface="Century Gothic" panose="020B0502020202020204" pitchFamily="34" charset="0"/>
            </a:endParaRPr>
          </a:p>
        </p:txBody>
      </p:sp>
      <p:sp>
        <p:nvSpPr>
          <p:cNvPr id="8" name="Textfeld 7">
            <a:extLst>
              <a:ext uri="{FF2B5EF4-FFF2-40B4-BE49-F238E27FC236}">
                <a16:creationId xmlns:a16="http://schemas.microsoft.com/office/drawing/2014/main" id="{89359742-1EE0-42CE-9C8D-FBEDFBE97D45}"/>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55688" y="1073150"/>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Lösungshinweise zu Frage 1</a:t>
            </a:r>
            <a:endParaRPr lang="de-DE" altLang="de-DE" sz="1600" b="1" kern="0" dirty="0">
              <a:solidFill>
                <a:srgbClr val="00B0F0"/>
              </a:solidFill>
              <a:latin typeface="Century Gothic" pitchFamily="34" charset="0"/>
            </a:endParaRPr>
          </a:p>
        </p:txBody>
      </p:sp>
      <p:sp>
        <p:nvSpPr>
          <p:cNvPr id="46084" name="Textfeld 6">
            <a:extLst>
              <a:ext uri="{FF2B5EF4-FFF2-40B4-BE49-F238E27FC236}">
                <a16:creationId xmlns:a16="http://schemas.microsoft.com/office/drawing/2014/main" id="{E1B065BD-A9E9-43DD-9BAC-C7047D3D62C8}"/>
              </a:ext>
            </a:extLst>
          </p:cNvPr>
          <p:cNvSpPr txBox="1">
            <a:spLocks noChangeArrowheads="1"/>
          </p:cNvSpPr>
          <p:nvPr/>
        </p:nvSpPr>
        <p:spPr bwMode="auto">
          <a:xfrm>
            <a:off x="1055688" y="1593850"/>
            <a:ext cx="10801350" cy="3595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defTabSz="269875">
              <a:lnSpc>
                <a:spcPct val="110000"/>
              </a:lnSpc>
              <a:spcBef>
                <a:spcPts val="800"/>
              </a:spcBef>
              <a:buFont typeface="Arial" panose="020B0604020202020204" pitchFamily="34" charset="0"/>
              <a:tabLst>
                <a:tab pos="179388"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9pPr>
          </a:lstStyle>
          <a:p>
            <a:pPr marL="188913" indent="-188913">
              <a:buFont typeface="Arial" panose="020B0604020202020204" pitchFamily="34" charset="0"/>
              <a:buChar char="•"/>
              <a:defRPr/>
            </a:pPr>
            <a:r>
              <a:rPr lang="de-DE" altLang="de-DE" b="1" dirty="0">
                <a:latin typeface="Century Gothic" panose="020B0502020202020204" pitchFamily="34" charset="0"/>
              </a:rPr>
              <a:t>Zu a) Nein:</a:t>
            </a:r>
            <a:r>
              <a:rPr lang="de-DE" altLang="de-DE" dirty="0">
                <a:latin typeface="Century Gothic" panose="020B0502020202020204" pitchFamily="34" charset="0"/>
              </a:rPr>
              <a:t> Der Substanzwert ist ein bekanntes Konzept, das als Hilfswert bei bestimmten Bewertungsanlässen dient – aber nicht neu im Sinne des IDW ES 1 n.F. ist.</a:t>
            </a:r>
            <a:br>
              <a:rPr lang="de-DE" altLang="de-DE" dirty="0">
                <a:latin typeface="Century Gothic" panose="020B0502020202020204" pitchFamily="34" charset="0"/>
              </a:rPr>
            </a:br>
            <a:endParaRPr lang="de-DE" dirty="0"/>
          </a:p>
          <a:p>
            <a:pPr marL="188913" indent="-188913">
              <a:buFont typeface="Arial" panose="020B0604020202020204" pitchFamily="34" charset="0"/>
              <a:buChar char="•"/>
              <a:defRPr/>
            </a:pPr>
            <a:r>
              <a:rPr lang="de-DE" b="1" dirty="0">
                <a:latin typeface="Century Gothic" panose="020B0502020202020204" pitchFamily="34" charset="0"/>
              </a:rPr>
              <a:t>Zu b)</a:t>
            </a:r>
            <a:r>
              <a:rPr lang="de-DE" dirty="0">
                <a:latin typeface="Century Gothic" panose="020B0502020202020204" pitchFamily="34" charset="0"/>
              </a:rPr>
              <a:t> </a:t>
            </a:r>
            <a:r>
              <a:rPr lang="de-DE" b="1" dirty="0">
                <a:latin typeface="Century Gothic" panose="020B0502020202020204" pitchFamily="34" charset="0"/>
              </a:rPr>
              <a:t>Nein: </a:t>
            </a:r>
            <a:r>
              <a:rPr lang="de-DE" dirty="0">
                <a:latin typeface="Century Gothic" panose="020B0502020202020204" pitchFamily="34" charset="0"/>
              </a:rPr>
              <a:t>Der Marktwert existiert schon seit längerem und ist in IDW S 1 als Grundlage des objektivierten Unternehmenswerts, z.B. über Vergleichsverfahren, berücksichtigt – also nicht neu.</a:t>
            </a:r>
            <a:br>
              <a:rPr lang="de-DE" dirty="0">
                <a:latin typeface="Century Gothic" panose="020B0502020202020204" pitchFamily="34" charset="0"/>
              </a:rPr>
            </a:b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c) Nein: </a:t>
            </a:r>
            <a:r>
              <a:rPr lang="de-DE" dirty="0">
                <a:latin typeface="Century Gothic" panose="020B0502020202020204" pitchFamily="34" charset="0"/>
              </a:rPr>
              <a:t>Dieser Wert ist häufig als Ergebnis konkreter Kaufpreisverhandlungen bekannt. Auch dieser Wert ist nicht neu.</a:t>
            </a:r>
            <a:br>
              <a:rPr lang="de-DE" dirty="0">
                <a:latin typeface="Century Gothic" panose="020B0502020202020204" pitchFamily="34" charset="0"/>
              </a:rPr>
            </a:b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d) Ja:</a:t>
            </a:r>
            <a:r>
              <a:rPr lang="de-DE" dirty="0">
                <a:latin typeface="Century Gothic" panose="020B0502020202020204" pitchFamily="34" charset="0"/>
              </a:rPr>
              <a:t> Der mit dem IDW ES 1 n.F. neu eingeführte plausibilisierte Entscheidungswert stellt eine bewertungsbezogene Entscheidungsunterstützung für den konkreten Adressaten dar, losgelöst von der objektivierten Sicht. Der neue plausibilisierte Entscheidungswert ist vor allem in Fällen mit subjektiven Schätzungen oder strategischen Prämissen relevant.</a:t>
            </a:r>
          </a:p>
          <a:p>
            <a:pPr marL="0" indent="0">
              <a:defRPr/>
            </a:pPr>
            <a:endParaRPr lang="de-DE" altLang="de-DE" sz="1600" dirty="0">
              <a:latin typeface="Century Gothic" panose="020B0502020202020204" pitchFamily="34" charset="0"/>
            </a:endParaRPr>
          </a:p>
        </p:txBody>
      </p:sp>
      <p:sp>
        <p:nvSpPr>
          <p:cNvPr id="22532" name="Textfeld 1">
            <a:extLst>
              <a:ext uri="{FF2B5EF4-FFF2-40B4-BE49-F238E27FC236}">
                <a16:creationId xmlns:a16="http://schemas.microsoft.com/office/drawing/2014/main" id="{8ABA1782-553A-411B-8A33-ACD4E9F18497}"/>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3: </a:t>
            </a:r>
            <a:r>
              <a:rPr lang="de-DE" altLang="de-DE" sz="1600" b="1">
                <a:latin typeface="Century Gothic" panose="020B0502020202020204" pitchFamily="34" charset="0"/>
              </a:rPr>
              <a:t>Unternehmensbewertung 2025: Die sechs wesentlichen Neuerungen des IDW ES 1 n.F.</a:t>
            </a:r>
            <a:endParaRPr lang="de-DE" altLang="de-DE" sz="1600" b="1">
              <a:solidFill>
                <a:srgbClr val="000000"/>
              </a:solidFill>
              <a:latin typeface="Century Gothic" panose="020B0502020202020204" pitchFamily="34" charset="0"/>
            </a:endParaRPr>
          </a:p>
        </p:txBody>
      </p:sp>
      <p:sp>
        <p:nvSpPr>
          <p:cNvPr id="6" name="Textfeld 5">
            <a:extLst>
              <a:ext uri="{FF2B5EF4-FFF2-40B4-BE49-F238E27FC236}">
                <a16:creationId xmlns:a16="http://schemas.microsoft.com/office/drawing/2014/main" id="{F84F98FF-5EE5-4C41-B87D-5CBF7621BB0D}"/>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515D2A8-44D9-4347-93BD-676D252DCE35}"/>
              </a:ext>
            </a:extLst>
          </p:cNvPr>
          <p:cNvSpPr>
            <a:spLocks noGrp="1"/>
          </p:cNvSpPr>
          <p:nvPr>
            <p:ph type="ctrTitle"/>
          </p:nvPr>
        </p:nvSpPr>
        <p:spPr>
          <a:xfrm>
            <a:off x="263525" y="3068638"/>
            <a:ext cx="11664950" cy="2305050"/>
          </a:xfrm>
        </p:spPr>
        <p:txBody>
          <a:bodyPr/>
          <a:lstStyle/>
          <a:p>
            <a:pPr algn="ctr"/>
            <a:r>
              <a:rPr lang="de-DE" altLang="de-DE" b="1">
                <a:latin typeface="Century Gothic" panose="020B0502020202020204" pitchFamily="34" charset="0"/>
              </a:rPr>
              <a:t>Thema 4 </a:t>
            </a:r>
            <a:br>
              <a:rPr lang="de-DE" altLang="de-DE">
                <a:latin typeface="Century Gothic" panose="020B0502020202020204" pitchFamily="34" charset="0"/>
              </a:rPr>
            </a:br>
            <a:r>
              <a:rPr lang="de-DE" altLang="de-DE" b="1">
                <a:latin typeface="Century Gothic" panose="020B0502020202020204" pitchFamily="34" charset="0"/>
              </a:rPr>
              <a:t>„Praxisbezogenes Update zu den relevanten</a:t>
            </a:r>
            <a:br>
              <a:rPr lang="de-DE" altLang="de-DE" b="1">
                <a:latin typeface="Century Gothic" panose="020B0502020202020204" pitchFamily="34" charset="0"/>
              </a:rPr>
            </a:br>
            <a:r>
              <a:rPr lang="de-DE" altLang="de-DE" b="1">
                <a:latin typeface="Century Gothic" panose="020B0502020202020204" pitchFamily="34" charset="0"/>
              </a:rPr>
              <a:t>Geldwäschepflichten in der WP-Praxis“</a:t>
            </a:r>
            <a:endParaRPr lang="de-DE" altLang="de-DE" b="1">
              <a:solidFill>
                <a:srgbClr val="00B0F0"/>
              </a:solidFill>
              <a:latin typeface="Century Gothic" panose="020B0502020202020204" pitchFamily="34" charset="0"/>
            </a:endParaRPr>
          </a:p>
        </p:txBody>
      </p:sp>
      <p:sp>
        <p:nvSpPr>
          <p:cNvPr id="4" name="Textfeld 3">
            <a:extLst>
              <a:ext uri="{FF2B5EF4-FFF2-40B4-BE49-F238E27FC236}">
                <a16:creationId xmlns:a16="http://schemas.microsoft.com/office/drawing/2014/main" id="{7FB2CD43-3F93-438A-AFF0-E72EFF934554}"/>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8743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25603" name="Textfeld 1">
            <a:extLst>
              <a:ext uri="{FF2B5EF4-FFF2-40B4-BE49-F238E27FC236}">
                <a16:creationId xmlns:a16="http://schemas.microsoft.com/office/drawing/2014/main" id="{5FAC5712-BCF6-4C66-8E5E-2FA4EF791388}"/>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4: </a:t>
            </a:r>
            <a:r>
              <a:rPr lang="de-DE" altLang="de-DE" sz="1600" b="1">
                <a:latin typeface="Century Gothic" panose="020B0502020202020204" pitchFamily="34" charset="0"/>
              </a:rPr>
              <a:t>Praxisbezogenes Update zu den relevanten Geldwäschepflichten in der WP-Praxis</a:t>
            </a:r>
            <a:endParaRPr lang="de-DE" altLang="de-DE" sz="1600" b="1">
              <a:solidFill>
                <a:srgbClr val="000000"/>
              </a:solidFill>
              <a:latin typeface="Century Gothic" panose="020B0502020202020204" pitchFamily="34" charset="0"/>
            </a:endParaRPr>
          </a:p>
        </p:txBody>
      </p:sp>
      <p:sp>
        <p:nvSpPr>
          <p:cNvPr id="25604" name="Textfeld 6">
            <a:extLst>
              <a:ext uri="{FF2B5EF4-FFF2-40B4-BE49-F238E27FC236}">
                <a16:creationId xmlns:a16="http://schemas.microsoft.com/office/drawing/2014/main" id="{5DB50D1A-7578-4E63-9899-F6BB3A192B5A}"/>
              </a:ext>
            </a:extLst>
          </p:cNvPr>
          <p:cNvSpPr txBox="1">
            <a:spLocks noChangeArrowheads="1"/>
          </p:cNvSpPr>
          <p:nvPr/>
        </p:nvSpPr>
        <p:spPr bwMode="auto">
          <a:xfrm>
            <a:off x="1065213" y="1463675"/>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Was bedeutet der All-Crime-Ansatz im Kontext des § 261 StGB zur Geldwäsche?</a:t>
            </a:r>
            <a:br>
              <a:rPr lang="de-DE" altLang="de-DE">
                <a:solidFill>
                  <a:srgbClr val="000000"/>
                </a:solidFill>
                <a:latin typeface="Century Gothic" panose="020B0502020202020204" pitchFamily="34" charset="0"/>
              </a:rPr>
            </a:br>
            <a:r>
              <a:rPr lang="de-DE" altLang="de-DE">
                <a:solidFill>
                  <a:srgbClr val="000000"/>
                </a:solidFill>
                <a:latin typeface="Century Gothic" panose="020B0502020202020204" pitchFamily="34" charset="0"/>
              </a:rPr>
              <a:t>Es ist nur </a:t>
            </a:r>
            <a:r>
              <a:rPr lang="de-DE" altLang="de-DE" b="1">
                <a:solidFill>
                  <a:srgbClr val="00B0F0"/>
                </a:solidFill>
                <a:latin typeface="Century Gothic" panose="020B0502020202020204" pitchFamily="34" charset="0"/>
              </a:rPr>
              <a:t>eine Aussage </a:t>
            </a:r>
            <a:r>
              <a:rPr lang="de-DE" altLang="de-DE">
                <a:solidFill>
                  <a:srgbClr val="000000"/>
                </a:solidFill>
                <a:latin typeface="Century Gothic" panose="020B0502020202020204" pitchFamily="34" charset="0"/>
              </a:rPr>
              <a:t>richtig.</a:t>
            </a:r>
          </a:p>
        </p:txBody>
      </p:sp>
      <p:sp>
        <p:nvSpPr>
          <p:cNvPr id="25605" name="Textfeld 6">
            <a:extLst>
              <a:ext uri="{FF2B5EF4-FFF2-40B4-BE49-F238E27FC236}">
                <a16:creationId xmlns:a16="http://schemas.microsoft.com/office/drawing/2014/main" id="{729031CE-C3ED-4B01-84B4-0CD4B4AF76EA}"/>
              </a:ext>
            </a:extLst>
          </p:cNvPr>
          <p:cNvSpPr txBox="1">
            <a:spLocks noChangeArrowheads="1"/>
          </p:cNvSpPr>
          <p:nvPr/>
        </p:nvSpPr>
        <p:spPr bwMode="auto">
          <a:xfrm>
            <a:off x="1343025" y="2565400"/>
            <a:ext cx="9001125" cy="234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pPr>
            <a:r>
              <a:rPr lang="de-DE" altLang="de-DE">
                <a:solidFill>
                  <a:srgbClr val="000000"/>
                </a:solidFill>
                <a:latin typeface="Century Gothic" panose="020B0502020202020204" pitchFamily="34" charset="0"/>
              </a:rPr>
              <a:t>Nur Geld aus Drogenhandel gilt als „Vortat“ der Geldwäsche.</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Es müssen nur bestimmte, im Gesetz benannte Katalogtaten vorliegen. </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Jede rechtswidrige Vortat kann eine Geldwäschehandlung begründen.</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Nur internationale Delikte, sofern diese in Deutschland strafbar wären, sind erfasst.</a:t>
            </a:r>
          </a:p>
        </p:txBody>
      </p:sp>
      <p:sp>
        <p:nvSpPr>
          <p:cNvPr id="8" name="Textfeld 7">
            <a:extLst>
              <a:ext uri="{FF2B5EF4-FFF2-40B4-BE49-F238E27FC236}">
                <a16:creationId xmlns:a16="http://schemas.microsoft.com/office/drawing/2014/main" id="{E07C33C1-7A14-4434-B48D-441F3854B65A}"/>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extLst>
      <p:ext uri="{BB962C8B-B14F-4D97-AF65-F5344CB8AC3E}">
        <p14:creationId xmlns:p14="http://schemas.microsoft.com/office/powerpoint/2010/main" val="849460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8743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25603" name="Textfeld 1">
            <a:extLst>
              <a:ext uri="{FF2B5EF4-FFF2-40B4-BE49-F238E27FC236}">
                <a16:creationId xmlns:a16="http://schemas.microsoft.com/office/drawing/2014/main" id="{5FAC5712-BCF6-4C66-8E5E-2FA4EF791388}"/>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4: </a:t>
            </a:r>
            <a:r>
              <a:rPr lang="de-DE" altLang="de-DE" sz="1600" b="1">
                <a:latin typeface="Century Gothic" panose="020B0502020202020204" pitchFamily="34" charset="0"/>
              </a:rPr>
              <a:t>Praxisbezogenes Update zu den relevanten Geldwäschepflichten in der WP-Praxis</a:t>
            </a:r>
            <a:endParaRPr lang="de-DE" altLang="de-DE" sz="1600" b="1">
              <a:solidFill>
                <a:srgbClr val="000000"/>
              </a:solidFill>
              <a:latin typeface="Century Gothic" panose="020B0502020202020204" pitchFamily="34" charset="0"/>
            </a:endParaRPr>
          </a:p>
        </p:txBody>
      </p:sp>
      <p:sp>
        <p:nvSpPr>
          <p:cNvPr id="25604" name="Textfeld 6">
            <a:extLst>
              <a:ext uri="{FF2B5EF4-FFF2-40B4-BE49-F238E27FC236}">
                <a16:creationId xmlns:a16="http://schemas.microsoft.com/office/drawing/2014/main" id="{5DB50D1A-7578-4E63-9899-F6BB3A192B5A}"/>
              </a:ext>
            </a:extLst>
          </p:cNvPr>
          <p:cNvSpPr txBox="1">
            <a:spLocks noChangeArrowheads="1"/>
          </p:cNvSpPr>
          <p:nvPr/>
        </p:nvSpPr>
        <p:spPr bwMode="auto">
          <a:xfrm>
            <a:off x="1065213" y="1463675"/>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Was bedeutet der All-Crime-Ansatz im Kontext des § 261 StGB zur Geldwäsche?</a:t>
            </a:r>
            <a:br>
              <a:rPr lang="de-DE" altLang="de-DE">
                <a:solidFill>
                  <a:srgbClr val="000000"/>
                </a:solidFill>
                <a:latin typeface="Century Gothic" panose="020B0502020202020204" pitchFamily="34" charset="0"/>
              </a:rPr>
            </a:br>
            <a:r>
              <a:rPr lang="de-DE" altLang="de-DE">
                <a:solidFill>
                  <a:srgbClr val="000000"/>
                </a:solidFill>
                <a:latin typeface="Century Gothic" panose="020B0502020202020204" pitchFamily="34" charset="0"/>
              </a:rPr>
              <a:t>Es ist nur </a:t>
            </a:r>
            <a:r>
              <a:rPr lang="de-DE" altLang="de-DE" b="1">
                <a:solidFill>
                  <a:srgbClr val="00B0F0"/>
                </a:solidFill>
                <a:latin typeface="Century Gothic" panose="020B0502020202020204" pitchFamily="34" charset="0"/>
              </a:rPr>
              <a:t>eine Aussage </a:t>
            </a:r>
            <a:r>
              <a:rPr lang="de-DE" altLang="de-DE">
                <a:solidFill>
                  <a:srgbClr val="000000"/>
                </a:solidFill>
                <a:latin typeface="Century Gothic" panose="020B0502020202020204" pitchFamily="34" charset="0"/>
              </a:rPr>
              <a:t>richtig.</a:t>
            </a:r>
          </a:p>
        </p:txBody>
      </p:sp>
      <p:sp>
        <p:nvSpPr>
          <p:cNvPr id="25605" name="Textfeld 6">
            <a:extLst>
              <a:ext uri="{FF2B5EF4-FFF2-40B4-BE49-F238E27FC236}">
                <a16:creationId xmlns:a16="http://schemas.microsoft.com/office/drawing/2014/main" id="{729031CE-C3ED-4B01-84B4-0CD4B4AF76EA}"/>
              </a:ext>
            </a:extLst>
          </p:cNvPr>
          <p:cNvSpPr txBox="1">
            <a:spLocks noChangeArrowheads="1"/>
          </p:cNvSpPr>
          <p:nvPr/>
        </p:nvSpPr>
        <p:spPr bwMode="auto">
          <a:xfrm>
            <a:off x="1343025" y="2565400"/>
            <a:ext cx="9001125" cy="234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pPr>
            <a:r>
              <a:rPr lang="de-DE" altLang="de-DE">
                <a:solidFill>
                  <a:srgbClr val="000000"/>
                </a:solidFill>
                <a:latin typeface="Century Gothic" panose="020B0502020202020204" pitchFamily="34" charset="0"/>
              </a:rPr>
              <a:t>Nur Geld aus Drogenhandel gilt als „Vortat“ der Geldwäsche.</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Es müssen nur bestimmte, im Gesetz benannte Katalogtaten vorliegen. </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Jede rechtswidrige Vortat kann eine Geldwäschehandlung begründen.</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Nur internationale Delikte, sofern diese in Deutschland strafbar wären, sind erfasst.</a:t>
            </a:r>
          </a:p>
        </p:txBody>
      </p:sp>
      <p:sp>
        <p:nvSpPr>
          <p:cNvPr id="9223" name="Textfeld 6">
            <a:extLst>
              <a:ext uri="{FF2B5EF4-FFF2-40B4-BE49-F238E27FC236}">
                <a16:creationId xmlns:a16="http://schemas.microsoft.com/office/drawing/2014/main" id="{39CE37BF-B4BA-4B79-A0B0-DD16016B3E1D}"/>
              </a:ext>
            </a:extLst>
          </p:cNvPr>
          <p:cNvSpPr txBox="1">
            <a:spLocks noChangeArrowheads="1"/>
          </p:cNvSpPr>
          <p:nvPr/>
        </p:nvSpPr>
        <p:spPr bwMode="auto">
          <a:xfrm>
            <a:off x="9445625" y="2541588"/>
            <a:ext cx="150971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br>
              <a:rPr lang="de-DE" altLang="de-DE" b="1" dirty="0">
                <a:solidFill>
                  <a:srgbClr val="00B0F0"/>
                </a:solidFill>
                <a:latin typeface="Century Gothic" panose="020B0502020202020204" pitchFamily="34" charset="0"/>
              </a:rPr>
            </a:br>
            <a:endParaRPr lang="de-DE" altLang="de-DE" sz="2200" b="1" dirty="0">
              <a:solidFill>
                <a:srgbClr val="00B0F0"/>
              </a:solidFill>
              <a:latin typeface="Century Gothic" panose="020B0502020202020204" pitchFamily="34" charset="0"/>
            </a:endParaRPr>
          </a:p>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p>
          <a:p>
            <a:pPr>
              <a:spcBef>
                <a:spcPct val="0"/>
              </a:spcBef>
              <a:defRPr/>
            </a:pPr>
            <a:endParaRPr lang="de-DE" altLang="de-DE" dirty="0">
              <a:solidFill>
                <a:srgbClr val="000000"/>
              </a:solidFill>
              <a:latin typeface="Century Gothic" panose="020B0502020202020204" pitchFamily="34" charset="0"/>
            </a:endParaRPr>
          </a:p>
          <a:p>
            <a:pPr>
              <a:spcBef>
                <a:spcPct val="0"/>
              </a:spcBef>
              <a:defRPr/>
            </a:pPr>
            <a:endParaRPr lang="de-DE" altLang="de-DE" sz="700" dirty="0">
              <a:solidFill>
                <a:srgbClr val="000000"/>
              </a:solidFill>
              <a:latin typeface="Century Gothic" panose="020B0502020202020204" pitchFamily="34" charset="0"/>
            </a:endParaRPr>
          </a:p>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Ja</a:t>
            </a:r>
          </a:p>
          <a:p>
            <a:pPr>
              <a:defRPr/>
            </a:pPr>
            <a:br>
              <a:rPr lang="de-DE" altLang="de-DE" sz="800" b="1">
                <a:solidFill>
                  <a:srgbClr val="00B0F0"/>
                </a:solidFill>
                <a:latin typeface="Century Gothic" panose="020B0502020202020204" pitchFamily="34" charset="0"/>
              </a:rPr>
            </a:br>
            <a:endParaRPr lang="de-DE" altLang="de-DE" sz="400" b="1" dirty="0">
              <a:solidFill>
                <a:srgbClr val="00B0F0"/>
              </a:solidFill>
              <a:latin typeface="Century Gothic" panose="020B0502020202020204" pitchFamily="34" charset="0"/>
            </a:endParaRPr>
          </a:p>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p>
        </p:txBody>
      </p:sp>
      <p:sp>
        <p:nvSpPr>
          <p:cNvPr id="8" name="Textfeld 7">
            <a:extLst>
              <a:ext uri="{FF2B5EF4-FFF2-40B4-BE49-F238E27FC236}">
                <a16:creationId xmlns:a16="http://schemas.microsoft.com/office/drawing/2014/main" id="{E07C33C1-7A14-4434-B48D-441F3854B65A}"/>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55688" y="1073150"/>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Lösungshinweise zu Frage 1</a:t>
            </a:r>
            <a:endParaRPr lang="de-DE" altLang="de-DE" sz="1600" b="1" kern="0" dirty="0">
              <a:solidFill>
                <a:srgbClr val="00B0F0"/>
              </a:solidFill>
              <a:latin typeface="Century Gothic" pitchFamily="34" charset="0"/>
            </a:endParaRPr>
          </a:p>
        </p:txBody>
      </p:sp>
      <p:sp>
        <p:nvSpPr>
          <p:cNvPr id="46084" name="Textfeld 6">
            <a:extLst>
              <a:ext uri="{FF2B5EF4-FFF2-40B4-BE49-F238E27FC236}">
                <a16:creationId xmlns:a16="http://schemas.microsoft.com/office/drawing/2014/main" id="{E1B065BD-A9E9-43DD-9BAC-C7047D3D62C8}"/>
              </a:ext>
            </a:extLst>
          </p:cNvPr>
          <p:cNvSpPr txBox="1">
            <a:spLocks noChangeArrowheads="1"/>
          </p:cNvSpPr>
          <p:nvPr/>
        </p:nvSpPr>
        <p:spPr bwMode="auto">
          <a:xfrm>
            <a:off x="1055688" y="1593850"/>
            <a:ext cx="10801350" cy="309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defTabSz="269875">
              <a:lnSpc>
                <a:spcPct val="110000"/>
              </a:lnSpc>
              <a:spcBef>
                <a:spcPts val="800"/>
              </a:spcBef>
              <a:buFont typeface="Arial" panose="020B0604020202020204" pitchFamily="34" charset="0"/>
              <a:tabLst>
                <a:tab pos="179388"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9pPr>
          </a:lstStyle>
          <a:p>
            <a:pPr marL="188913" indent="-188913">
              <a:buFont typeface="Arial" panose="020B0604020202020204" pitchFamily="34" charset="0"/>
              <a:buChar char="•"/>
              <a:defRPr/>
            </a:pPr>
            <a:r>
              <a:rPr lang="de-DE" altLang="de-DE" b="1" dirty="0">
                <a:latin typeface="Century Gothic" panose="020B0502020202020204" pitchFamily="34" charset="0"/>
              </a:rPr>
              <a:t>Zu a) Nein: </a:t>
            </a:r>
            <a:r>
              <a:rPr lang="de-DE" altLang="de-DE" dirty="0">
                <a:latin typeface="Century Gothic" panose="020B0502020202020204" pitchFamily="34" charset="0"/>
              </a:rPr>
              <a:t>Zwar ist der Drogenhandel klassisch mit Geldwäsche verbunden, aber § 261 StGB erfasst viel </a:t>
            </a:r>
            <a:r>
              <a:rPr lang="de-DE" altLang="de-DE">
                <a:latin typeface="Century Gothic" panose="020B0502020202020204" pitchFamily="34" charset="0"/>
              </a:rPr>
              <a:t>mehr.</a:t>
            </a:r>
            <a:br>
              <a:rPr lang="de-DE" altLang="de-DE">
                <a:latin typeface="Century Gothic" panose="020B0502020202020204" pitchFamily="34" charset="0"/>
              </a:rPr>
            </a:br>
            <a:endParaRPr lang="de-DE" dirty="0"/>
          </a:p>
          <a:p>
            <a:pPr marL="188913" indent="-188913">
              <a:buFont typeface="Arial" panose="020B0604020202020204" pitchFamily="34" charset="0"/>
              <a:buChar char="•"/>
              <a:defRPr/>
            </a:pPr>
            <a:r>
              <a:rPr lang="de-DE" b="1" dirty="0">
                <a:latin typeface="Century Gothic" panose="020B0502020202020204" pitchFamily="34" charset="0"/>
              </a:rPr>
              <a:t>Zu b)</a:t>
            </a:r>
            <a:r>
              <a:rPr lang="de-DE" dirty="0">
                <a:latin typeface="Century Gothic" panose="020B0502020202020204" pitchFamily="34" charset="0"/>
              </a:rPr>
              <a:t> </a:t>
            </a:r>
            <a:r>
              <a:rPr lang="de-DE" b="1" dirty="0">
                <a:latin typeface="Century Gothic" panose="020B0502020202020204" pitchFamily="34" charset="0"/>
              </a:rPr>
              <a:t>Nein: </a:t>
            </a:r>
            <a:r>
              <a:rPr lang="de-DE" dirty="0">
                <a:latin typeface="Century Gothic" panose="020B0502020202020204" pitchFamily="34" charset="0"/>
              </a:rPr>
              <a:t>Diese Einschränkung galt früher. Heute ist das Konzept offen: Jede rechtswidrige Tat kann Grundlage sein. Der frühere Katalog wurde </a:t>
            </a:r>
            <a:r>
              <a:rPr lang="de-DE">
                <a:latin typeface="Century Gothic" panose="020B0502020202020204" pitchFamily="34" charset="0"/>
              </a:rPr>
              <a:t>abgeschafft.</a:t>
            </a:r>
            <a:br>
              <a:rPr lang="de-DE">
                <a:latin typeface="Century Gothic" panose="020B0502020202020204" pitchFamily="34" charset="0"/>
              </a:rPr>
            </a:b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c) Ja:</a:t>
            </a:r>
            <a:r>
              <a:rPr lang="de-DE" dirty="0">
                <a:latin typeface="Century Gothic" panose="020B0502020202020204" pitchFamily="34" charset="0"/>
              </a:rPr>
              <a:t> Das ist der Kern </a:t>
            </a:r>
            <a:r>
              <a:rPr lang="de-DE">
                <a:latin typeface="Century Gothic" panose="020B0502020202020204" pitchFamily="34" charset="0"/>
              </a:rPr>
              <a:t>des All-Crime-Ansatzes</a:t>
            </a:r>
            <a:r>
              <a:rPr lang="de-DE" dirty="0">
                <a:latin typeface="Century Gothic" panose="020B0502020202020204" pitchFamily="34" charset="0"/>
              </a:rPr>
              <a:t>: Geldwäsche liegt potenziell bei jeder rechtswidrigen Tat mit </a:t>
            </a:r>
            <a:r>
              <a:rPr lang="de-DE">
                <a:latin typeface="Century Gothic" panose="020B0502020202020204" pitchFamily="34" charset="0"/>
              </a:rPr>
              <a:t>Vermögensbezug vor, somit auch bei Steuerhinterziehung, Subventionsbetrug, etc..</a:t>
            </a:r>
            <a:br>
              <a:rPr lang="de-DE">
                <a:latin typeface="Century Gothic" panose="020B0502020202020204" pitchFamily="34" charset="0"/>
              </a:rPr>
            </a:b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d) Nein</a:t>
            </a:r>
            <a:r>
              <a:rPr lang="de-DE" b="1">
                <a:latin typeface="Century Gothic" panose="020B0502020202020204" pitchFamily="34" charset="0"/>
              </a:rPr>
              <a:t>: </a:t>
            </a:r>
            <a:r>
              <a:rPr lang="de-DE">
                <a:latin typeface="Century Gothic" panose="020B0502020202020204" pitchFamily="34" charset="0"/>
              </a:rPr>
              <a:t>§ </a:t>
            </a:r>
            <a:r>
              <a:rPr lang="de-DE" dirty="0">
                <a:latin typeface="Century Gothic" panose="020B0502020202020204" pitchFamily="34" charset="0"/>
              </a:rPr>
              <a:t>261 StGB gilt für jede </a:t>
            </a:r>
            <a:r>
              <a:rPr lang="de-DE">
                <a:latin typeface="Century Gothic" panose="020B0502020202020204" pitchFamily="34" charset="0"/>
              </a:rPr>
              <a:t>rechtswidrige Tat, </a:t>
            </a:r>
            <a:r>
              <a:rPr lang="de-DE" dirty="0">
                <a:latin typeface="Century Gothic" panose="020B0502020202020204" pitchFamily="34" charset="0"/>
              </a:rPr>
              <a:t>unabhängig vom internationalen Bezug, sofern sie in Deutschland strafbar wäre.</a:t>
            </a:r>
          </a:p>
          <a:p>
            <a:pPr marL="0" indent="0">
              <a:defRPr/>
            </a:pPr>
            <a:endParaRPr lang="de-DE" altLang="de-DE" dirty="0">
              <a:latin typeface="Century Gothic" panose="020B0502020202020204" pitchFamily="34" charset="0"/>
            </a:endParaRPr>
          </a:p>
        </p:txBody>
      </p:sp>
      <p:sp>
        <p:nvSpPr>
          <p:cNvPr id="26628" name="Textfeld 1">
            <a:extLst>
              <a:ext uri="{FF2B5EF4-FFF2-40B4-BE49-F238E27FC236}">
                <a16:creationId xmlns:a16="http://schemas.microsoft.com/office/drawing/2014/main" id="{9D58D9DB-0E8A-4EFC-888F-6926B22DA092}"/>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4: </a:t>
            </a:r>
            <a:r>
              <a:rPr lang="de-DE" altLang="de-DE" sz="1600" b="1">
                <a:latin typeface="Century Gothic" panose="020B0502020202020204" pitchFamily="34" charset="0"/>
              </a:rPr>
              <a:t>Praxisbezogenes Update zu den relevanten Geldwäschepflichten in der WP-Praxis</a:t>
            </a:r>
            <a:endParaRPr lang="de-DE" altLang="de-DE" sz="1600" b="1">
              <a:solidFill>
                <a:srgbClr val="000000"/>
              </a:solidFill>
              <a:latin typeface="Century Gothic" panose="020B0502020202020204" pitchFamily="34" charset="0"/>
            </a:endParaRPr>
          </a:p>
        </p:txBody>
      </p:sp>
      <p:sp>
        <p:nvSpPr>
          <p:cNvPr id="6" name="Textfeld 5">
            <a:extLst>
              <a:ext uri="{FF2B5EF4-FFF2-40B4-BE49-F238E27FC236}">
                <a16:creationId xmlns:a16="http://schemas.microsoft.com/office/drawing/2014/main" id="{406D3C4D-394E-4757-98C6-95243DF2E649}"/>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8743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2</a:t>
            </a:r>
            <a:endParaRPr lang="de-DE" altLang="de-DE" sz="1600" b="1" kern="0" dirty="0">
              <a:solidFill>
                <a:srgbClr val="00B0F0"/>
              </a:solidFill>
              <a:latin typeface="Century Gothic" pitchFamily="34" charset="0"/>
            </a:endParaRPr>
          </a:p>
        </p:txBody>
      </p:sp>
      <p:sp>
        <p:nvSpPr>
          <p:cNvPr id="27651" name="Textfeld 1">
            <a:extLst>
              <a:ext uri="{FF2B5EF4-FFF2-40B4-BE49-F238E27FC236}">
                <a16:creationId xmlns:a16="http://schemas.microsoft.com/office/drawing/2014/main" id="{007FCAF7-4D85-4D65-A9B0-0A9987E00244}"/>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4: </a:t>
            </a:r>
            <a:r>
              <a:rPr lang="de-DE" altLang="de-DE" sz="1600" b="1">
                <a:latin typeface="Century Gothic" panose="020B0502020202020204" pitchFamily="34" charset="0"/>
              </a:rPr>
              <a:t>Praxisbezogenes Update zu den relevanten Geldwäschepflichten in der WP-Praxis</a:t>
            </a:r>
            <a:endParaRPr lang="de-DE" altLang="de-DE" sz="1600" b="1">
              <a:solidFill>
                <a:srgbClr val="000000"/>
              </a:solidFill>
              <a:latin typeface="Century Gothic" panose="020B0502020202020204" pitchFamily="34" charset="0"/>
            </a:endParaRPr>
          </a:p>
        </p:txBody>
      </p:sp>
      <p:sp>
        <p:nvSpPr>
          <p:cNvPr id="27652" name="Textfeld 6">
            <a:extLst>
              <a:ext uri="{FF2B5EF4-FFF2-40B4-BE49-F238E27FC236}">
                <a16:creationId xmlns:a16="http://schemas.microsoft.com/office/drawing/2014/main" id="{1AAC7CD2-C80A-49E8-8EAD-CA706AFDA43E}"/>
              </a:ext>
            </a:extLst>
          </p:cNvPr>
          <p:cNvSpPr txBox="1">
            <a:spLocks noChangeArrowheads="1"/>
          </p:cNvSpPr>
          <p:nvPr/>
        </p:nvSpPr>
        <p:spPr bwMode="auto">
          <a:xfrm>
            <a:off x="1065213" y="1463675"/>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Welche der folgenden Verfahren sind nach dem GwG grundsätzlich zulässig, um eine nicht persönlich anwesende Person zu identifizieren? Es ist nur </a:t>
            </a:r>
            <a:r>
              <a:rPr lang="de-DE" altLang="de-DE" b="1">
                <a:solidFill>
                  <a:srgbClr val="00B0F0"/>
                </a:solidFill>
                <a:latin typeface="Century Gothic" panose="020B0502020202020204" pitchFamily="34" charset="0"/>
              </a:rPr>
              <a:t>eine Aussage </a:t>
            </a:r>
            <a:r>
              <a:rPr lang="de-DE" altLang="de-DE">
                <a:solidFill>
                  <a:srgbClr val="000000"/>
                </a:solidFill>
                <a:latin typeface="Century Gothic" panose="020B0502020202020204" pitchFamily="34" charset="0"/>
              </a:rPr>
              <a:t>richtig.</a:t>
            </a:r>
          </a:p>
        </p:txBody>
      </p:sp>
      <p:sp>
        <p:nvSpPr>
          <p:cNvPr id="27653" name="Textfeld 6">
            <a:extLst>
              <a:ext uri="{FF2B5EF4-FFF2-40B4-BE49-F238E27FC236}">
                <a16:creationId xmlns:a16="http://schemas.microsoft.com/office/drawing/2014/main" id="{7440A6CC-E7A8-401C-A484-97429138B001}"/>
              </a:ext>
            </a:extLst>
          </p:cNvPr>
          <p:cNvSpPr txBox="1">
            <a:spLocks noChangeArrowheads="1"/>
          </p:cNvSpPr>
          <p:nvPr/>
        </p:nvSpPr>
        <p:spPr bwMode="auto">
          <a:xfrm>
            <a:off x="1343025" y="2565400"/>
            <a:ext cx="9001125" cy="234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pPr>
            <a:r>
              <a:rPr lang="de-DE" altLang="de-DE">
                <a:solidFill>
                  <a:srgbClr val="000000"/>
                </a:solidFill>
                <a:latin typeface="Century Gothic" panose="020B0502020202020204" pitchFamily="34" charset="0"/>
              </a:rPr>
              <a:t>Zusendung einer unterschriebenen Kopie des Personalausweises per Post.</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Videoidentifizierung durch einen zertifizierten Dienstleister</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Verzicht auf Identifizierung, wenn der Betrag unter 10.000 EUR liegt. </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Schriftliche Bestätigung eines Geschäftspartners der zu identifizierenden Person.</a:t>
            </a:r>
          </a:p>
        </p:txBody>
      </p:sp>
      <p:sp>
        <p:nvSpPr>
          <p:cNvPr id="8" name="Textfeld 7">
            <a:extLst>
              <a:ext uri="{FF2B5EF4-FFF2-40B4-BE49-F238E27FC236}">
                <a16:creationId xmlns:a16="http://schemas.microsoft.com/office/drawing/2014/main" id="{62385C39-B21B-4C59-8D52-D02BE8AA1EA2}"/>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extLst>
      <p:ext uri="{BB962C8B-B14F-4D97-AF65-F5344CB8AC3E}">
        <p14:creationId xmlns:p14="http://schemas.microsoft.com/office/powerpoint/2010/main" val="3763678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8743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2</a:t>
            </a:r>
            <a:endParaRPr lang="de-DE" altLang="de-DE" sz="1600" b="1" kern="0" dirty="0">
              <a:solidFill>
                <a:srgbClr val="00B0F0"/>
              </a:solidFill>
              <a:latin typeface="Century Gothic" pitchFamily="34" charset="0"/>
            </a:endParaRPr>
          </a:p>
        </p:txBody>
      </p:sp>
      <p:sp>
        <p:nvSpPr>
          <p:cNvPr id="27651" name="Textfeld 1">
            <a:extLst>
              <a:ext uri="{FF2B5EF4-FFF2-40B4-BE49-F238E27FC236}">
                <a16:creationId xmlns:a16="http://schemas.microsoft.com/office/drawing/2014/main" id="{007FCAF7-4D85-4D65-A9B0-0A9987E00244}"/>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4: </a:t>
            </a:r>
            <a:r>
              <a:rPr lang="de-DE" altLang="de-DE" sz="1600" b="1">
                <a:latin typeface="Century Gothic" panose="020B0502020202020204" pitchFamily="34" charset="0"/>
              </a:rPr>
              <a:t>Praxisbezogenes Update zu den relevanten Geldwäschepflichten in der WP-Praxis</a:t>
            </a:r>
            <a:endParaRPr lang="de-DE" altLang="de-DE" sz="1600" b="1">
              <a:solidFill>
                <a:srgbClr val="000000"/>
              </a:solidFill>
              <a:latin typeface="Century Gothic" panose="020B0502020202020204" pitchFamily="34" charset="0"/>
            </a:endParaRPr>
          </a:p>
        </p:txBody>
      </p:sp>
      <p:sp>
        <p:nvSpPr>
          <p:cNvPr id="27652" name="Textfeld 6">
            <a:extLst>
              <a:ext uri="{FF2B5EF4-FFF2-40B4-BE49-F238E27FC236}">
                <a16:creationId xmlns:a16="http://schemas.microsoft.com/office/drawing/2014/main" id="{1AAC7CD2-C80A-49E8-8EAD-CA706AFDA43E}"/>
              </a:ext>
            </a:extLst>
          </p:cNvPr>
          <p:cNvSpPr txBox="1">
            <a:spLocks noChangeArrowheads="1"/>
          </p:cNvSpPr>
          <p:nvPr/>
        </p:nvSpPr>
        <p:spPr bwMode="auto">
          <a:xfrm>
            <a:off x="1065213" y="1463675"/>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Welche der folgenden Verfahren sind nach dem GwG grundsätzlich zulässig, um eine nicht persönlich anwesende Person zu identifizieren? Es ist nur </a:t>
            </a:r>
            <a:r>
              <a:rPr lang="de-DE" altLang="de-DE" b="1">
                <a:solidFill>
                  <a:srgbClr val="00B0F0"/>
                </a:solidFill>
                <a:latin typeface="Century Gothic" panose="020B0502020202020204" pitchFamily="34" charset="0"/>
              </a:rPr>
              <a:t>eine Aussage </a:t>
            </a:r>
            <a:r>
              <a:rPr lang="de-DE" altLang="de-DE">
                <a:solidFill>
                  <a:srgbClr val="000000"/>
                </a:solidFill>
                <a:latin typeface="Century Gothic" panose="020B0502020202020204" pitchFamily="34" charset="0"/>
              </a:rPr>
              <a:t>richtig.</a:t>
            </a:r>
          </a:p>
        </p:txBody>
      </p:sp>
      <p:sp>
        <p:nvSpPr>
          <p:cNvPr id="27653" name="Textfeld 6">
            <a:extLst>
              <a:ext uri="{FF2B5EF4-FFF2-40B4-BE49-F238E27FC236}">
                <a16:creationId xmlns:a16="http://schemas.microsoft.com/office/drawing/2014/main" id="{7440A6CC-E7A8-401C-A484-97429138B001}"/>
              </a:ext>
            </a:extLst>
          </p:cNvPr>
          <p:cNvSpPr txBox="1">
            <a:spLocks noChangeArrowheads="1"/>
          </p:cNvSpPr>
          <p:nvPr/>
        </p:nvSpPr>
        <p:spPr bwMode="auto">
          <a:xfrm>
            <a:off x="1343025" y="2565400"/>
            <a:ext cx="9001125" cy="234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pPr>
            <a:r>
              <a:rPr lang="de-DE" altLang="de-DE">
                <a:solidFill>
                  <a:srgbClr val="000000"/>
                </a:solidFill>
                <a:latin typeface="Century Gothic" panose="020B0502020202020204" pitchFamily="34" charset="0"/>
              </a:rPr>
              <a:t>Zusendung einer unterschriebenen Kopie des Personalausweises per Post.</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Videoidentifizierung durch einen zertifizierten Dienstleister</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Verzicht auf Identifizierung, wenn der Betrag unter 10.000 EUR liegt. </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Schriftliche Bestätigung eines Geschäftspartners der zu identifizierenden Person.</a:t>
            </a:r>
          </a:p>
        </p:txBody>
      </p:sp>
      <p:sp>
        <p:nvSpPr>
          <p:cNvPr id="9223" name="Textfeld 6">
            <a:extLst>
              <a:ext uri="{FF2B5EF4-FFF2-40B4-BE49-F238E27FC236}">
                <a16:creationId xmlns:a16="http://schemas.microsoft.com/office/drawing/2014/main" id="{39CE37BF-B4BA-4B79-A0B0-DD16016B3E1D}"/>
              </a:ext>
            </a:extLst>
          </p:cNvPr>
          <p:cNvSpPr txBox="1">
            <a:spLocks noChangeArrowheads="1"/>
          </p:cNvSpPr>
          <p:nvPr/>
        </p:nvSpPr>
        <p:spPr bwMode="auto">
          <a:xfrm>
            <a:off x="9445625" y="2541588"/>
            <a:ext cx="1509713" cy="239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br>
              <a:rPr lang="de-DE" altLang="de-DE" b="1" dirty="0">
                <a:solidFill>
                  <a:srgbClr val="00B0F0"/>
                </a:solidFill>
                <a:latin typeface="Century Gothic" panose="020B0502020202020204" pitchFamily="34" charset="0"/>
              </a:rPr>
            </a:br>
            <a:endParaRPr lang="de-DE" altLang="de-DE" sz="2000" b="1" dirty="0">
              <a:solidFill>
                <a:srgbClr val="00B0F0"/>
              </a:solidFill>
              <a:latin typeface="Century Gothic" panose="020B0502020202020204" pitchFamily="34" charset="0"/>
            </a:endParaRPr>
          </a:p>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Ja</a:t>
            </a:r>
          </a:p>
          <a:p>
            <a:pPr>
              <a:spcBef>
                <a:spcPct val="0"/>
              </a:spcBef>
              <a:defRPr/>
            </a:pPr>
            <a:endParaRPr lang="de-DE" altLang="de-DE" dirty="0">
              <a:solidFill>
                <a:srgbClr val="000000"/>
              </a:solidFill>
              <a:latin typeface="Century Gothic" panose="020B0502020202020204" pitchFamily="34" charset="0"/>
            </a:endParaRPr>
          </a:p>
          <a:p>
            <a:pPr>
              <a:spcBef>
                <a:spcPct val="0"/>
              </a:spcBef>
              <a:defRPr/>
            </a:pPr>
            <a:endParaRPr lang="de-DE" altLang="de-DE" sz="700" dirty="0">
              <a:solidFill>
                <a:srgbClr val="000000"/>
              </a:solidFill>
              <a:latin typeface="Century Gothic" panose="020B0502020202020204" pitchFamily="34" charset="0"/>
            </a:endParaRPr>
          </a:p>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p>
          <a:p>
            <a:pPr>
              <a:defRPr/>
            </a:pPr>
            <a:br>
              <a:rPr lang="de-DE" altLang="de-DE" sz="800" b="1" dirty="0">
                <a:solidFill>
                  <a:srgbClr val="00B0F0"/>
                </a:solidFill>
                <a:latin typeface="Century Gothic" panose="020B0502020202020204" pitchFamily="34" charset="0"/>
              </a:rPr>
            </a:br>
            <a:endParaRPr lang="de-DE" altLang="de-DE" sz="800" b="1" dirty="0">
              <a:solidFill>
                <a:srgbClr val="00B0F0"/>
              </a:solidFill>
              <a:latin typeface="Century Gothic" panose="020B0502020202020204" pitchFamily="34" charset="0"/>
            </a:endParaRPr>
          </a:p>
          <a:p>
            <a:pPr marL="285750" indent="-285750">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p>
        </p:txBody>
      </p:sp>
      <p:sp>
        <p:nvSpPr>
          <p:cNvPr id="8" name="Textfeld 7">
            <a:extLst>
              <a:ext uri="{FF2B5EF4-FFF2-40B4-BE49-F238E27FC236}">
                <a16:creationId xmlns:a16="http://schemas.microsoft.com/office/drawing/2014/main" id="{62385C39-B21B-4C59-8D52-D02BE8AA1EA2}"/>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AFB23D2-80B4-453B-92D2-8C072346DE4F}"/>
              </a:ext>
            </a:extLst>
          </p:cNvPr>
          <p:cNvSpPr>
            <a:spLocks noGrp="1"/>
          </p:cNvSpPr>
          <p:nvPr>
            <p:ph type="ctrTitle"/>
          </p:nvPr>
        </p:nvSpPr>
        <p:spPr>
          <a:xfrm>
            <a:off x="263525" y="3068638"/>
            <a:ext cx="11664950" cy="2305050"/>
          </a:xfrm>
        </p:spPr>
        <p:txBody>
          <a:bodyPr/>
          <a:lstStyle/>
          <a:p>
            <a:pPr algn="ctr"/>
            <a:r>
              <a:rPr lang="de-DE" altLang="de-DE" b="1">
                <a:latin typeface="Century Gothic" panose="020B0502020202020204" pitchFamily="34" charset="0"/>
              </a:rPr>
              <a:t>Thema 1: </a:t>
            </a:r>
            <a:br>
              <a:rPr lang="de-DE" altLang="de-DE">
                <a:latin typeface="Century Gothic" panose="020B0502020202020204" pitchFamily="34" charset="0"/>
              </a:rPr>
            </a:br>
            <a:r>
              <a:rPr lang="de-DE" altLang="de-DE" b="1">
                <a:latin typeface="Century Gothic" panose="020B0502020202020204" pitchFamily="34" charset="0"/>
              </a:rPr>
              <a:t>KI aus dem Blickwinkel des Wirtschaftsprüfers (Teil 1 von 3)</a:t>
            </a:r>
            <a:endParaRPr lang="de-DE" altLang="de-DE" b="1">
              <a:solidFill>
                <a:srgbClr val="00B0F0"/>
              </a:solidFill>
              <a:latin typeface="Century Gothic" panose="020B0502020202020204" pitchFamily="34" charset="0"/>
            </a:endParaRPr>
          </a:p>
        </p:txBody>
      </p:sp>
      <p:sp>
        <p:nvSpPr>
          <p:cNvPr id="4" name="Textfeld 3">
            <a:extLst>
              <a:ext uri="{FF2B5EF4-FFF2-40B4-BE49-F238E27FC236}">
                <a16:creationId xmlns:a16="http://schemas.microsoft.com/office/drawing/2014/main" id="{5A13BB8F-7C3A-48B5-8753-009A4A0611A5}"/>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55688" y="1073150"/>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Lösungshinweise zu Frage 2</a:t>
            </a:r>
            <a:endParaRPr lang="de-DE" altLang="de-DE" sz="1600" b="1" kern="0" dirty="0">
              <a:solidFill>
                <a:srgbClr val="00B0F0"/>
              </a:solidFill>
              <a:latin typeface="Century Gothic" pitchFamily="34" charset="0"/>
            </a:endParaRPr>
          </a:p>
        </p:txBody>
      </p:sp>
      <p:sp>
        <p:nvSpPr>
          <p:cNvPr id="46084" name="Textfeld 6">
            <a:extLst>
              <a:ext uri="{FF2B5EF4-FFF2-40B4-BE49-F238E27FC236}">
                <a16:creationId xmlns:a16="http://schemas.microsoft.com/office/drawing/2014/main" id="{E1B065BD-A9E9-43DD-9BAC-C7047D3D62C8}"/>
              </a:ext>
            </a:extLst>
          </p:cNvPr>
          <p:cNvSpPr txBox="1">
            <a:spLocks noChangeArrowheads="1"/>
          </p:cNvSpPr>
          <p:nvPr/>
        </p:nvSpPr>
        <p:spPr bwMode="auto">
          <a:xfrm>
            <a:off x="1055688" y="1593850"/>
            <a:ext cx="10801350" cy="332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defTabSz="269875">
              <a:lnSpc>
                <a:spcPct val="110000"/>
              </a:lnSpc>
              <a:spcBef>
                <a:spcPts val="800"/>
              </a:spcBef>
              <a:buFont typeface="Arial" panose="020B0604020202020204" pitchFamily="34" charset="0"/>
              <a:tabLst>
                <a:tab pos="179388"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9pPr>
          </a:lstStyle>
          <a:p>
            <a:pPr marL="188913" indent="-188913">
              <a:buFont typeface="Arial" panose="020B0604020202020204" pitchFamily="34" charset="0"/>
              <a:buChar char="•"/>
              <a:defRPr/>
            </a:pPr>
            <a:r>
              <a:rPr lang="de-DE" altLang="de-DE" b="1" dirty="0">
                <a:latin typeface="Century Gothic" panose="020B0502020202020204" pitchFamily="34" charset="0"/>
              </a:rPr>
              <a:t>Zu a) Nein: </a:t>
            </a:r>
            <a:r>
              <a:rPr lang="de-DE" altLang="de-DE" dirty="0">
                <a:latin typeface="Century Gothic" panose="020B0502020202020204" pitchFamily="34" charset="0"/>
              </a:rPr>
              <a:t>Die Zusendung einer Ausweiskopie, selbst wenn sie beglaubigt wäre, reicht nicht aus zur Sicherstellung der Echtheit und Identität der </a:t>
            </a:r>
            <a:r>
              <a:rPr lang="de-DE" altLang="de-DE">
                <a:latin typeface="Century Gothic" panose="020B0502020202020204" pitchFamily="34" charset="0"/>
              </a:rPr>
              <a:t>Person.</a:t>
            </a:r>
            <a:br>
              <a:rPr lang="de-DE" altLang="de-DE">
                <a:latin typeface="Century Gothic" panose="020B0502020202020204" pitchFamily="34" charset="0"/>
              </a:rPr>
            </a:br>
            <a:endParaRPr lang="de-DE" dirty="0"/>
          </a:p>
          <a:p>
            <a:pPr marL="188913" indent="-188913">
              <a:buFont typeface="Arial" panose="020B0604020202020204" pitchFamily="34" charset="0"/>
              <a:buChar char="•"/>
              <a:defRPr/>
            </a:pPr>
            <a:r>
              <a:rPr lang="de-DE" b="1" dirty="0">
                <a:latin typeface="Century Gothic" panose="020B0502020202020204" pitchFamily="34" charset="0"/>
              </a:rPr>
              <a:t>Zu b)</a:t>
            </a:r>
            <a:r>
              <a:rPr lang="de-DE" dirty="0">
                <a:latin typeface="Century Gothic" panose="020B0502020202020204" pitchFamily="34" charset="0"/>
              </a:rPr>
              <a:t> </a:t>
            </a:r>
            <a:r>
              <a:rPr lang="de-DE" b="1" dirty="0">
                <a:latin typeface="Century Gothic" panose="020B0502020202020204" pitchFamily="34" charset="0"/>
              </a:rPr>
              <a:t>Ja: </a:t>
            </a:r>
            <a:r>
              <a:rPr lang="de-DE" dirty="0">
                <a:latin typeface="Century Gothic" panose="020B0502020202020204" pitchFamily="34" charset="0"/>
              </a:rPr>
              <a:t>Das Verfahren ist ausdrücklich anerkannt. Es muss jedoch technisch sicher und von einem zertifizierten Dritten, der selbst zur Beachtung der Geldwäschepflichten angehalten ist, durchgeführt </a:t>
            </a:r>
            <a:r>
              <a:rPr lang="de-DE">
                <a:latin typeface="Century Gothic" panose="020B0502020202020204" pitchFamily="34" charset="0"/>
              </a:rPr>
              <a:t>werden.</a:t>
            </a:r>
            <a:br>
              <a:rPr lang="de-DE">
                <a:latin typeface="Century Gothic" panose="020B0502020202020204" pitchFamily="34" charset="0"/>
              </a:rPr>
            </a:b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c) Nein</a:t>
            </a:r>
            <a:r>
              <a:rPr lang="de-DE" dirty="0">
                <a:latin typeface="Century Gothic" panose="020B0502020202020204" pitchFamily="34" charset="0"/>
              </a:rPr>
              <a:t>: Zwar gibt es Schwellenwerte, aber bei Verdachtsmomenten oder bestimmten Geschäftsvorfällen (z.B. außerhalb von Gelegenheitsgeschäften) muss immer identifiziert </a:t>
            </a:r>
            <a:r>
              <a:rPr lang="de-DE">
                <a:latin typeface="Century Gothic" panose="020B0502020202020204" pitchFamily="34" charset="0"/>
              </a:rPr>
              <a:t>werden.</a:t>
            </a:r>
            <a:br>
              <a:rPr lang="de-DE">
                <a:latin typeface="Century Gothic" panose="020B0502020202020204" pitchFamily="34" charset="0"/>
              </a:rPr>
            </a:br>
            <a:r>
              <a:rPr lang="de-DE">
                <a:latin typeface="Century Gothic" panose="020B0502020202020204" pitchFamily="34" charset="0"/>
              </a:rPr>
              <a:t> </a:t>
            </a: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d) Nein: </a:t>
            </a:r>
            <a:r>
              <a:rPr lang="de-DE" dirty="0">
                <a:latin typeface="Century Gothic" panose="020B0502020202020204" pitchFamily="34" charset="0"/>
              </a:rPr>
              <a:t>Eine Bestätigung durch einen Geschäftspartner genügt nicht den GwG-Anforderungen an die Identitätssicherung. </a:t>
            </a:r>
          </a:p>
          <a:p>
            <a:pPr marL="0" indent="0">
              <a:defRPr/>
            </a:pPr>
            <a:endParaRPr lang="de-DE" altLang="de-DE" dirty="0">
              <a:latin typeface="Century Gothic" panose="020B0502020202020204" pitchFamily="34" charset="0"/>
            </a:endParaRPr>
          </a:p>
        </p:txBody>
      </p:sp>
      <p:sp>
        <p:nvSpPr>
          <p:cNvPr id="28676" name="Textfeld 1">
            <a:extLst>
              <a:ext uri="{FF2B5EF4-FFF2-40B4-BE49-F238E27FC236}">
                <a16:creationId xmlns:a16="http://schemas.microsoft.com/office/drawing/2014/main" id="{2049777D-5F7D-4EEB-8B30-812D6E7F82AF}"/>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4: </a:t>
            </a:r>
            <a:r>
              <a:rPr lang="de-DE" altLang="de-DE" sz="1600" b="1">
                <a:latin typeface="Century Gothic" panose="020B0502020202020204" pitchFamily="34" charset="0"/>
              </a:rPr>
              <a:t>Praxisbezogenes Update zu den relevanten Geldwäschepflichten in der WP-Praxis</a:t>
            </a:r>
            <a:endParaRPr lang="de-DE" altLang="de-DE" sz="1600" b="1">
              <a:solidFill>
                <a:srgbClr val="000000"/>
              </a:solidFill>
              <a:latin typeface="Century Gothic" panose="020B0502020202020204" pitchFamily="34" charset="0"/>
            </a:endParaRPr>
          </a:p>
        </p:txBody>
      </p:sp>
      <p:sp>
        <p:nvSpPr>
          <p:cNvPr id="6" name="Textfeld 5">
            <a:extLst>
              <a:ext uri="{FF2B5EF4-FFF2-40B4-BE49-F238E27FC236}">
                <a16:creationId xmlns:a16="http://schemas.microsoft.com/office/drawing/2014/main" id="{E3CFFBCD-F416-4319-AC8F-22290ACFF536}"/>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7EB5942-C17B-48C9-B5A7-C38A661F37F8}"/>
              </a:ext>
            </a:extLst>
          </p:cNvPr>
          <p:cNvSpPr>
            <a:spLocks noGrp="1"/>
          </p:cNvSpPr>
          <p:nvPr>
            <p:ph type="ctrTitle"/>
          </p:nvPr>
        </p:nvSpPr>
        <p:spPr>
          <a:xfrm>
            <a:off x="263525" y="3068638"/>
            <a:ext cx="11664950" cy="2305050"/>
          </a:xfrm>
        </p:spPr>
        <p:txBody>
          <a:bodyPr/>
          <a:lstStyle/>
          <a:p>
            <a:pPr algn="ctr"/>
            <a:r>
              <a:rPr lang="de-DE" altLang="de-DE" b="1">
                <a:latin typeface="Century Gothic" panose="020B0502020202020204" pitchFamily="34" charset="0"/>
              </a:rPr>
              <a:t>Thema 6: </a:t>
            </a:r>
            <a:br>
              <a:rPr lang="de-DE" altLang="de-DE">
                <a:latin typeface="Century Gothic" panose="020B0502020202020204" pitchFamily="34" charset="0"/>
              </a:rPr>
            </a:br>
            <a:r>
              <a:rPr lang="de-DE" altLang="de-DE" b="1">
                <a:latin typeface="Century Gothic" panose="020B0502020202020204" pitchFamily="34" charset="0"/>
              </a:rPr>
              <a:t>Nutzung von öffentlichen Informationsquellen zur Steigerung</a:t>
            </a:r>
            <a:br>
              <a:rPr lang="de-DE" altLang="de-DE" b="1">
                <a:latin typeface="Century Gothic" panose="020B0502020202020204" pitchFamily="34" charset="0"/>
              </a:rPr>
            </a:br>
            <a:r>
              <a:rPr lang="de-DE" altLang="de-DE" b="1">
                <a:latin typeface="Century Gothic" panose="020B0502020202020204" pitchFamily="34" charset="0"/>
              </a:rPr>
              <a:t>der Prüfungsqualität</a:t>
            </a:r>
            <a:endParaRPr lang="de-DE" altLang="de-DE" b="1">
              <a:solidFill>
                <a:srgbClr val="00B0F0"/>
              </a:solidFill>
              <a:latin typeface="Century Gothic" panose="020B0502020202020204" pitchFamily="34" charset="0"/>
            </a:endParaRPr>
          </a:p>
        </p:txBody>
      </p:sp>
      <p:sp>
        <p:nvSpPr>
          <p:cNvPr id="4" name="Textfeld 3">
            <a:extLst>
              <a:ext uri="{FF2B5EF4-FFF2-40B4-BE49-F238E27FC236}">
                <a16:creationId xmlns:a16="http://schemas.microsoft.com/office/drawing/2014/main" id="{DAF4BB1B-094C-4710-AAF6-4B36C8457B0C}"/>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50925" y="1062038"/>
            <a:ext cx="8970963"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31747" name="Textfeld 1">
            <a:extLst>
              <a:ext uri="{FF2B5EF4-FFF2-40B4-BE49-F238E27FC236}">
                <a16:creationId xmlns:a16="http://schemas.microsoft.com/office/drawing/2014/main" id="{C415A23A-27EB-4816-A0A6-C46E93AE75FC}"/>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6: Nutzung von öffentlichen Informationsquellen zur Steigerung der Prüfungsqualität</a:t>
            </a:r>
          </a:p>
        </p:txBody>
      </p:sp>
      <p:sp>
        <p:nvSpPr>
          <p:cNvPr id="31748" name="Textfeld 6">
            <a:extLst>
              <a:ext uri="{FF2B5EF4-FFF2-40B4-BE49-F238E27FC236}">
                <a16:creationId xmlns:a16="http://schemas.microsoft.com/office/drawing/2014/main" id="{454C9D9D-8492-4B13-ADE0-4A5CB49B6EF4}"/>
              </a:ext>
            </a:extLst>
          </p:cNvPr>
          <p:cNvSpPr txBox="1">
            <a:spLocks noChangeArrowheads="1"/>
          </p:cNvSpPr>
          <p:nvPr/>
        </p:nvSpPr>
        <p:spPr bwMode="auto">
          <a:xfrm>
            <a:off x="911225" y="1408113"/>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latin typeface="Century Gothic" panose="020B0502020202020204" pitchFamily="34" charset="0"/>
              </a:rPr>
              <a:t>Welche der nachfolgenden Aussagen ist zutreffend?</a:t>
            </a:r>
            <a:br>
              <a:rPr lang="de-DE" altLang="de-DE">
                <a:latin typeface="Century Gothic" panose="020B0502020202020204" pitchFamily="34" charset="0"/>
              </a:rPr>
            </a:br>
            <a:r>
              <a:rPr lang="de-DE" altLang="de-DE">
                <a:latin typeface="Century Gothic" panose="020B0502020202020204" pitchFamily="34" charset="0"/>
              </a:rPr>
              <a:t>Nur </a:t>
            </a:r>
            <a:r>
              <a:rPr lang="de-DE" altLang="de-DE" b="1">
                <a:solidFill>
                  <a:srgbClr val="00B0F0"/>
                </a:solidFill>
                <a:latin typeface="Century Gothic" panose="020B0502020202020204" pitchFamily="34" charset="0"/>
              </a:rPr>
              <a:t>eine Aussage </a:t>
            </a:r>
            <a:r>
              <a:rPr lang="de-DE" altLang="de-DE">
                <a:latin typeface="Century Gothic" panose="020B0502020202020204" pitchFamily="34" charset="0"/>
              </a:rPr>
              <a:t>ist richtig. </a:t>
            </a:r>
          </a:p>
        </p:txBody>
      </p:sp>
      <p:sp>
        <p:nvSpPr>
          <p:cNvPr id="9221" name="Textfeld 6">
            <a:extLst>
              <a:ext uri="{FF2B5EF4-FFF2-40B4-BE49-F238E27FC236}">
                <a16:creationId xmlns:a16="http://schemas.microsoft.com/office/drawing/2014/main" id="{6B146403-22EB-4FBD-8FB3-C8D856BB1784}"/>
              </a:ext>
            </a:extLst>
          </p:cNvPr>
          <p:cNvSpPr txBox="1">
            <a:spLocks noChangeArrowheads="1"/>
          </p:cNvSpPr>
          <p:nvPr/>
        </p:nvSpPr>
        <p:spPr bwMode="auto">
          <a:xfrm>
            <a:off x="1074738" y="2047875"/>
            <a:ext cx="900112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defRPr/>
            </a:pPr>
            <a:r>
              <a:rPr lang="de-DE" altLang="de-DE" dirty="0">
                <a:latin typeface="Century Gothic" panose="020B0502020202020204" pitchFamily="34" charset="0"/>
              </a:rPr>
              <a:t>Das Transparenzregister dokumentiert ausschließlich steuerlich relevante Beteiligungen.</a:t>
            </a:r>
            <a:br>
              <a:rPr lang="de-DE" altLang="de-DE">
                <a:latin typeface="Century Gothic" panose="020B0502020202020204" pitchFamily="34" charset="0"/>
              </a:rPr>
            </a:br>
            <a:endParaRPr lang="de-DE" altLang="de-DE" dirty="0">
              <a:latin typeface="Century Gothic" panose="020B0502020202020204" pitchFamily="34" charset="0"/>
            </a:endParaRPr>
          </a:p>
          <a:p>
            <a:pPr>
              <a:buFont typeface="Verdana" panose="020B0604030504040204" pitchFamily="34" charset="0"/>
              <a:buAutoNum type="alphaLcParenR"/>
              <a:defRPr/>
            </a:pPr>
            <a:r>
              <a:rPr lang="de-DE" altLang="de-DE" dirty="0">
                <a:latin typeface="Century Gothic" panose="020B0502020202020204" pitchFamily="34" charset="0"/>
              </a:rPr>
              <a:t>Das Transparenzregister dient der Offenlegung wirtschaftlich Berechtigter von Vereinigungen.</a:t>
            </a:r>
          </a:p>
          <a:p>
            <a:pPr marL="0" indent="0">
              <a:defRPr/>
            </a:pPr>
            <a:endParaRPr lang="de-DE" altLang="de-DE" dirty="0">
              <a:latin typeface="Century Gothic" panose="020B0502020202020204" pitchFamily="34" charset="0"/>
            </a:endParaRPr>
          </a:p>
          <a:p>
            <a:pPr>
              <a:buFont typeface="+mj-lt"/>
              <a:buAutoNum type="alphaLcParenR" startAt="3"/>
              <a:defRPr/>
            </a:pPr>
            <a:r>
              <a:rPr lang="de-DE" altLang="de-DE" dirty="0">
                <a:latin typeface="Century Gothic" panose="020B0502020202020204" pitchFamily="34" charset="0"/>
              </a:rPr>
              <a:t>Im Transparenzregister finden sich auch Daten zu Grundstücken.</a:t>
            </a:r>
          </a:p>
          <a:p>
            <a:pPr>
              <a:buFont typeface="Verdana" panose="020B0604030504040204" pitchFamily="34" charset="0"/>
              <a:buAutoNum type="alphaLcParenR" startAt="3"/>
              <a:defRPr/>
            </a:pPr>
            <a:endParaRPr lang="de-DE" altLang="de-DE" dirty="0">
              <a:latin typeface="Century Gothic" panose="020B0502020202020204" pitchFamily="34" charset="0"/>
            </a:endParaRPr>
          </a:p>
          <a:p>
            <a:pPr>
              <a:buFont typeface="Verdana" panose="020B0604030504040204" pitchFamily="34" charset="0"/>
              <a:buAutoNum type="alphaLcParenR" startAt="3"/>
              <a:defRPr/>
            </a:pPr>
            <a:r>
              <a:rPr lang="de-DE" altLang="de-DE" dirty="0">
                <a:latin typeface="Century Gothic" panose="020B0502020202020204" pitchFamily="34" charset="0"/>
              </a:rPr>
              <a:t>Der Abruf von Daten im Transparenzregister kann unkompliziert und kostenlos über die einschlägige Webseite erfolgen. </a:t>
            </a:r>
          </a:p>
        </p:txBody>
      </p:sp>
      <p:sp>
        <p:nvSpPr>
          <p:cNvPr id="8" name="Textfeld 7">
            <a:extLst>
              <a:ext uri="{FF2B5EF4-FFF2-40B4-BE49-F238E27FC236}">
                <a16:creationId xmlns:a16="http://schemas.microsoft.com/office/drawing/2014/main" id="{21459455-5641-4B93-B8D3-2590650FC44B}"/>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extLst>
      <p:ext uri="{BB962C8B-B14F-4D97-AF65-F5344CB8AC3E}">
        <p14:creationId xmlns:p14="http://schemas.microsoft.com/office/powerpoint/2010/main" val="3774934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50925" y="1062038"/>
            <a:ext cx="8970963"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31747" name="Textfeld 1">
            <a:extLst>
              <a:ext uri="{FF2B5EF4-FFF2-40B4-BE49-F238E27FC236}">
                <a16:creationId xmlns:a16="http://schemas.microsoft.com/office/drawing/2014/main" id="{C415A23A-27EB-4816-A0A6-C46E93AE75FC}"/>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6: Nutzung von öffentlichen Informationsquellen zur Steigerung der Prüfungsqualität</a:t>
            </a:r>
          </a:p>
        </p:txBody>
      </p:sp>
      <p:sp>
        <p:nvSpPr>
          <p:cNvPr id="31748" name="Textfeld 6">
            <a:extLst>
              <a:ext uri="{FF2B5EF4-FFF2-40B4-BE49-F238E27FC236}">
                <a16:creationId xmlns:a16="http://schemas.microsoft.com/office/drawing/2014/main" id="{454C9D9D-8492-4B13-ADE0-4A5CB49B6EF4}"/>
              </a:ext>
            </a:extLst>
          </p:cNvPr>
          <p:cNvSpPr txBox="1">
            <a:spLocks noChangeArrowheads="1"/>
          </p:cNvSpPr>
          <p:nvPr/>
        </p:nvSpPr>
        <p:spPr bwMode="auto">
          <a:xfrm>
            <a:off x="911225" y="1408113"/>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latin typeface="Century Gothic" panose="020B0502020202020204" pitchFamily="34" charset="0"/>
              </a:rPr>
              <a:t>Welche der nachfolgenden Aussagen ist zutreffend?</a:t>
            </a:r>
            <a:br>
              <a:rPr lang="de-DE" altLang="de-DE">
                <a:latin typeface="Century Gothic" panose="020B0502020202020204" pitchFamily="34" charset="0"/>
              </a:rPr>
            </a:br>
            <a:r>
              <a:rPr lang="de-DE" altLang="de-DE">
                <a:latin typeface="Century Gothic" panose="020B0502020202020204" pitchFamily="34" charset="0"/>
              </a:rPr>
              <a:t>Nur </a:t>
            </a:r>
            <a:r>
              <a:rPr lang="de-DE" altLang="de-DE" b="1">
                <a:solidFill>
                  <a:srgbClr val="00B0F0"/>
                </a:solidFill>
                <a:latin typeface="Century Gothic" panose="020B0502020202020204" pitchFamily="34" charset="0"/>
              </a:rPr>
              <a:t>eine Aussage </a:t>
            </a:r>
            <a:r>
              <a:rPr lang="de-DE" altLang="de-DE">
                <a:latin typeface="Century Gothic" panose="020B0502020202020204" pitchFamily="34" charset="0"/>
              </a:rPr>
              <a:t>ist richtig. </a:t>
            </a:r>
          </a:p>
        </p:txBody>
      </p:sp>
      <p:sp>
        <p:nvSpPr>
          <p:cNvPr id="9221" name="Textfeld 6">
            <a:extLst>
              <a:ext uri="{FF2B5EF4-FFF2-40B4-BE49-F238E27FC236}">
                <a16:creationId xmlns:a16="http://schemas.microsoft.com/office/drawing/2014/main" id="{6B146403-22EB-4FBD-8FB3-C8D856BB1784}"/>
              </a:ext>
            </a:extLst>
          </p:cNvPr>
          <p:cNvSpPr txBox="1">
            <a:spLocks noChangeArrowheads="1"/>
          </p:cNvSpPr>
          <p:nvPr/>
        </p:nvSpPr>
        <p:spPr bwMode="auto">
          <a:xfrm>
            <a:off x="1074738" y="2047875"/>
            <a:ext cx="900112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defRPr/>
            </a:pPr>
            <a:r>
              <a:rPr lang="de-DE" altLang="de-DE" dirty="0">
                <a:latin typeface="Century Gothic" panose="020B0502020202020204" pitchFamily="34" charset="0"/>
              </a:rPr>
              <a:t>Das Transparenzregister dokumentiert ausschließlich steuerlich relevante Beteiligungen.</a:t>
            </a:r>
            <a:br>
              <a:rPr lang="de-DE" altLang="de-DE">
                <a:latin typeface="Century Gothic" panose="020B0502020202020204" pitchFamily="34" charset="0"/>
              </a:rPr>
            </a:br>
            <a:endParaRPr lang="de-DE" altLang="de-DE" dirty="0">
              <a:latin typeface="Century Gothic" panose="020B0502020202020204" pitchFamily="34" charset="0"/>
            </a:endParaRPr>
          </a:p>
          <a:p>
            <a:pPr>
              <a:buFont typeface="Verdana" panose="020B0604030504040204" pitchFamily="34" charset="0"/>
              <a:buAutoNum type="alphaLcParenR"/>
              <a:defRPr/>
            </a:pPr>
            <a:r>
              <a:rPr lang="de-DE" altLang="de-DE" dirty="0">
                <a:latin typeface="Century Gothic" panose="020B0502020202020204" pitchFamily="34" charset="0"/>
              </a:rPr>
              <a:t>Das Transparenzregister dient der Offenlegung wirtschaftlich Berechtigter von Vereinigungen.</a:t>
            </a:r>
          </a:p>
          <a:p>
            <a:pPr marL="0" indent="0">
              <a:defRPr/>
            </a:pPr>
            <a:endParaRPr lang="de-DE" altLang="de-DE" dirty="0">
              <a:latin typeface="Century Gothic" panose="020B0502020202020204" pitchFamily="34" charset="0"/>
            </a:endParaRPr>
          </a:p>
          <a:p>
            <a:pPr>
              <a:buFont typeface="+mj-lt"/>
              <a:buAutoNum type="alphaLcParenR" startAt="3"/>
              <a:defRPr/>
            </a:pPr>
            <a:r>
              <a:rPr lang="de-DE" altLang="de-DE" dirty="0">
                <a:latin typeface="Century Gothic" panose="020B0502020202020204" pitchFamily="34" charset="0"/>
              </a:rPr>
              <a:t>Im Transparenzregister finden sich auch Daten zu Grundstücken.</a:t>
            </a:r>
          </a:p>
          <a:p>
            <a:pPr>
              <a:buFont typeface="Verdana" panose="020B0604030504040204" pitchFamily="34" charset="0"/>
              <a:buAutoNum type="alphaLcParenR" startAt="3"/>
              <a:defRPr/>
            </a:pPr>
            <a:endParaRPr lang="de-DE" altLang="de-DE" dirty="0">
              <a:latin typeface="Century Gothic" panose="020B0502020202020204" pitchFamily="34" charset="0"/>
            </a:endParaRPr>
          </a:p>
          <a:p>
            <a:pPr>
              <a:buFont typeface="Verdana" panose="020B0604030504040204" pitchFamily="34" charset="0"/>
              <a:buAutoNum type="alphaLcParenR" startAt="3"/>
              <a:defRPr/>
            </a:pPr>
            <a:r>
              <a:rPr lang="de-DE" altLang="de-DE" dirty="0">
                <a:latin typeface="Century Gothic" panose="020B0502020202020204" pitchFamily="34" charset="0"/>
              </a:rPr>
              <a:t>Der Abruf von Daten im Transparenzregister kann unkompliziert und kostenlos über die einschlägige Webseite erfolgen. </a:t>
            </a:r>
          </a:p>
        </p:txBody>
      </p:sp>
      <p:sp>
        <p:nvSpPr>
          <p:cNvPr id="37894" name="Textfeld 6">
            <a:extLst>
              <a:ext uri="{FF2B5EF4-FFF2-40B4-BE49-F238E27FC236}">
                <a16:creationId xmlns:a16="http://schemas.microsoft.com/office/drawing/2014/main" id="{440647DB-EA25-459E-AB88-71B1B919AE49}"/>
              </a:ext>
            </a:extLst>
          </p:cNvPr>
          <p:cNvSpPr txBox="1">
            <a:spLocks noChangeArrowheads="1"/>
          </p:cNvSpPr>
          <p:nvPr/>
        </p:nvSpPr>
        <p:spPr bwMode="auto">
          <a:xfrm>
            <a:off x="10006013" y="2047875"/>
            <a:ext cx="1509712" cy="236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Wingdings" panose="05000000000000000000" pitchFamily="2" charset="2"/>
              <a:buChar char="Ø"/>
              <a:defRPr/>
            </a:pPr>
            <a:r>
              <a:rPr lang="de-DE" altLang="de-DE" b="1">
                <a:solidFill>
                  <a:srgbClr val="00B0F0"/>
                </a:solidFill>
                <a:latin typeface="Century Gothic" panose="020B0502020202020204" pitchFamily="34" charset="0"/>
              </a:rPr>
              <a:t>Nein</a:t>
            </a:r>
          </a:p>
          <a:p>
            <a:pPr marL="0" indent="0">
              <a:defRPr/>
            </a:pPr>
            <a:endParaRPr lang="de-DE" altLang="de-DE" sz="1500" b="1">
              <a:solidFill>
                <a:srgbClr val="00B0F0"/>
              </a:solidFill>
              <a:latin typeface="Century Gothic" panose="020B0502020202020204" pitchFamily="34" charset="0"/>
            </a:endParaRPr>
          </a:p>
          <a:p>
            <a:pPr>
              <a:buFont typeface="Wingdings" panose="05000000000000000000" pitchFamily="2" charset="2"/>
              <a:buChar char="Ø"/>
              <a:defRPr/>
            </a:pPr>
            <a:r>
              <a:rPr lang="de-DE" altLang="de-DE" b="1">
                <a:solidFill>
                  <a:srgbClr val="00B0F0"/>
                </a:solidFill>
                <a:latin typeface="Century Gothic" panose="020B0502020202020204" pitchFamily="34" charset="0"/>
              </a:rPr>
              <a:t>Ja</a:t>
            </a:r>
            <a:br>
              <a:rPr lang="de-DE" altLang="de-DE" b="1">
                <a:solidFill>
                  <a:srgbClr val="00B0F0"/>
                </a:solidFill>
                <a:latin typeface="Century Gothic" panose="020B0502020202020204" pitchFamily="34" charset="0"/>
              </a:rPr>
            </a:br>
            <a:endParaRPr lang="de-DE" altLang="de-DE" b="1">
              <a:solidFill>
                <a:srgbClr val="00B0F0"/>
              </a:solidFill>
              <a:latin typeface="Century Gothic" panose="020B0502020202020204" pitchFamily="34" charset="0"/>
            </a:endParaRPr>
          </a:p>
          <a:p>
            <a:pPr>
              <a:buFont typeface="Wingdings" panose="05000000000000000000" pitchFamily="2" charset="2"/>
              <a:buChar char="Ø"/>
              <a:defRPr/>
            </a:pPr>
            <a:endParaRPr lang="de-DE" altLang="de-DE" sz="400">
              <a:latin typeface="Century Gothic" panose="020B0502020202020204" pitchFamily="34" charset="0"/>
            </a:endParaRPr>
          </a:p>
          <a:p>
            <a:pPr>
              <a:buFont typeface="Wingdings" panose="05000000000000000000" pitchFamily="2" charset="2"/>
              <a:buChar char="Ø"/>
              <a:defRPr/>
            </a:pPr>
            <a:r>
              <a:rPr lang="de-DE" altLang="de-DE" b="1">
                <a:solidFill>
                  <a:srgbClr val="00B0F0"/>
                </a:solidFill>
                <a:latin typeface="Century Gothic" panose="020B0502020202020204" pitchFamily="34" charset="0"/>
              </a:rPr>
              <a:t>Nein</a:t>
            </a:r>
          </a:p>
          <a:p>
            <a:pPr marL="0" indent="0">
              <a:defRPr/>
            </a:pPr>
            <a:br>
              <a:rPr lang="de-DE" altLang="de-DE" sz="600" b="1">
                <a:solidFill>
                  <a:srgbClr val="00B0F0"/>
                </a:solidFill>
                <a:latin typeface="Century Gothic" panose="020B0502020202020204" pitchFamily="34" charset="0"/>
              </a:rPr>
            </a:br>
            <a:br>
              <a:rPr lang="de-DE" altLang="de-DE" sz="200" b="1">
                <a:solidFill>
                  <a:srgbClr val="00B0F0"/>
                </a:solidFill>
                <a:latin typeface="Century Gothic" panose="020B0502020202020204" pitchFamily="34" charset="0"/>
              </a:rPr>
            </a:br>
            <a:endParaRPr lang="de-DE" altLang="de-DE" sz="200" b="1">
              <a:solidFill>
                <a:srgbClr val="00B0F0"/>
              </a:solidFill>
              <a:latin typeface="Century Gothic" panose="020B0502020202020204" pitchFamily="34" charset="0"/>
            </a:endParaRPr>
          </a:p>
          <a:p>
            <a:pPr>
              <a:buFont typeface="Wingdings" panose="05000000000000000000" pitchFamily="2" charset="2"/>
              <a:buChar char="Ø"/>
              <a:defRPr/>
            </a:pPr>
            <a:r>
              <a:rPr lang="de-DE" altLang="de-DE" b="1">
                <a:solidFill>
                  <a:srgbClr val="00B0F0"/>
                </a:solidFill>
                <a:latin typeface="Century Gothic" panose="020B0502020202020204" pitchFamily="34" charset="0"/>
              </a:rPr>
              <a:t>Nein</a:t>
            </a:r>
          </a:p>
        </p:txBody>
      </p:sp>
      <p:sp>
        <p:nvSpPr>
          <p:cNvPr id="8" name="Textfeld 7">
            <a:extLst>
              <a:ext uri="{FF2B5EF4-FFF2-40B4-BE49-F238E27FC236}">
                <a16:creationId xmlns:a16="http://schemas.microsoft.com/office/drawing/2014/main" id="{21459455-5641-4B93-B8D3-2590650FC44B}"/>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55688" y="1073150"/>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Lösungshinweise zu Frage 1</a:t>
            </a:r>
            <a:endParaRPr lang="de-DE" altLang="de-DE" sz="1600" b="1" kern="0" dirty="0">
              <a:solidFill>
                <a:srgbClr val="00B0F0"/>
              </a:solidFill>
              <a:latin typeface="Century Gothic" pitchFamily="34" charset="0"/>
            </a:endParaRPr>
          </a:p>
        </p:txBody>
      </p:sp>
      <p:sp>
        <p:nvSpPr>
          <p:cNvPr id="32771" name="Textfeld 6">
            <a:extLst>
              <a:ext uri="{FF2B5EF4-FFF2-40B4-BE49-F238E27FC236}">
                <a16:creationId xmlns:a16="http://schemas.microsoft.com/office/drawing/2014/main" id="{80E80DD7-4F2F-45B3-92EE-35848A4D32DD}"/>
              </a:ext>
            </a:extLst>
          </p:cNvPr>
          <p:cNvSpPr txBox="1">
            <a:spLocks noChangeArrowheads="1"/>
          </p:cNvSpPr>
          <p:nvPr/>
        </p:nvSpPr>
        <p:spPr bwMode="auto">
          <a:xfrm>
            <a:off x="1055688" y="1593850"/>
            <a:ext cx="10801350"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8913" indent="-188913" defTabSz="269875">
              <a:lnSpc>
                <a:spcPct val="110000"/>
              </a:lnSpc>
              <a:spcBef>
                <a:spcPts val="800"/>
              </a:spcBef>
              <a:buFont typeface="Arial" panose="020B0604020202020204" pitchFamily="34" charset="0"/>
              <a:tabLst>
                <a:tab pos="179388"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9pPr>
          </a:lstStyle>
          <a:p>
            <a:pPr>
              <a:spcBef>
                <a:spcPct val="0"/>
              </a:spcBef>
              <a:buFont typeface="Arial" panose="020B0604020202020204" pitchFamily="34" charset="0"/>
              <a:buChar char="•"/>
            </a:pPr>
            <a:r>
              <a:rPr lang="de-DE" altLang="de-DE" b="1">
                <a:latin typeface="Century Gothic" panose="020B0502020202020204" pitchFamily="34" charset="0"/>
              </a:rPr>
              <a:t>Zu a) Nein: </a:t>
            </a:r>
            <a:r>
              <a:rPr lang="de-DE" altLang="de-DE">
                <a:latin typeface="Century Gothic" panose="020B0502020202020204" pitchFamily="34" charset="0"/>
              </a:rPr>
              <a:t>Das Transparenzregister hat primär präventive Zwecke im Geldwäscherecht, nicht im Steuerrecht.</a:t>
            </a:r>
            <a:br>
              <a:rPr lang="de-DE" altLang="de-DE">
                <a:latin typeface="Century Gothic" panose="020B0502020202020204" pitchFamily="34" charset="0"/>
              </a:rPr>
            </a:br>
            <a:endParaRPr lang="de-DE" altLang="de-DE">
              <a:latin typeface="Century Gothic" panose="020B0502020202020204" pitchFamily="34" charset="0"/>
            </a:endParaRPr>
          </a:p>
          <a:p>
            <a:pPr>
              <a:spcBef>
                <a:spcPct val="0"/>
              </a:spcBef>
              <a:buFont typeface="Arial" panose="020B0604020202020204" pitchFamily="34" charset="0"/>
              <a:buChar char="•"/>
            </a:pPr>
            <a:r>
              <a:rPr lang="de-DE" altLang="de-DE" b="1">
                <a:latin typeface="Century Gothic" panose="020B0502020202020204" pitchFamily="34" charset="0"/>
              </a:rPr>
              <a:t>Zu b)</a:t>
            </a:r>
            <a:r>
              <a:rPr lang="de-DE" altLang="de-DE">
                <a:latin typeface="Century Gothic" panose="020B0502020202020204" pitchFamily="34" charset="0"/>
              </a:rPr>
              <a:t> </a:t>
            </a:r>
            <a:r>
              <a:rPr lang="de-DE" altLang="de-DE" b="1">
                <a:latin typeface="Century Gothic" panose="020B0502020202020204" pitchFamily="34" charset="0"/>
              </a:rPr>
              <a:t>Ja:</a:t>
            </a:r>
            <a:r>
              <a:rPr lang="de-DE" altLang="de-DE">
                <a:latin typeface="Century Gothic" panose="020B0502020202020204" pitchFamily="34" charset="0"/>
              </a:rPr>
              <a:t> Das Register wurde zur Erhöhung der Transparenz bei Eigentums- und Kontrollstrukturen geschaffen (§§ 18 ff. GwG) und dient der Identifizierung der (auch mittelbar) wirtschaftlich berechtigten Personen.</a:t>
            </a:r>
            <a:br>
              <a:rPr lang="de-DE" altLang="de-DE">
                <a:latin typeface="Century Gothic" panose="020B0502020202020204" pitchFamily="34" charset="0"/>
              </a:rPr>
            </a:br>
            <a:endParaRPr lang="de-DE" altLang="de-DE">
              <a:latin typeface="Century Gothic" panose="020B0502020202020204" pitchFamily="34" charset="0"/>
            </a:endParaRPr>
          </a:p>
          <a:p>
            <a:pPr>
              <a:spcBef>
                <a:spcPct val="0"/>
              </a:spcBef>
              <a:buFont typeface="Arial" panose="020B0604020202020204" pitchFamily="34" charset="0"/>
              <a:buChar char="•"/>
            </a:pPr>
            <a:r>
              <a:rPr lang="de-DE" altLang="de-DE" b="1">
                <a:latin typeface="Century Gothic" panose="020B0502020202020204" pitchFamily="34" charset="0"/>
              </a:rPr>
              <a:t>Zu c) Nein: </a:t>
            </a:r>
            <a:r>
              <a:rPr lang="de-DE" altLang="de-DE">
                <a:latin typeface="Century Gothic" panose="020B0502020202020204" pitchFamily="34" charset="0"/>
              </a:rPr>
              <a:t>Das Transparenzregister enthält keine Grundstücksdaten, sondern (nur) Angaben zu wirtschaftlich Berechtigten von Unternehmen und Stiftungen.</a:t>
            </a:r>
            <a:br>
              <a:rPr lang="de-DE" altLang="de-DE">
                <a:latin typeface="Century Gothic" panose="020B0502020202020204" pitchFamily="34" charset="0"/>
              </a:rPr>
            </a:br>
            <a:endParaRPr lang="de-DE" altLang="de-DE">
              <a:latin typeface="Century Gothic" panose="020B0502020202020204" pitchFamily="34" charset="0"/>
            </a:endParaRPr>
          </a:p>
          <a:p>
            <a:pPr>
              <a:spcBef>
                <a:spcPct val="0"/>
              </a:spcBef>
              <a:buFont typeface="Arial" panose="020B0604020202020204" pitchFamily="34" charset="0"/>
              <a:buChar char="•"/>
            </a:pPr>
            <a:r>
              <a:rPr lang="de-DE" altLang="de-DE" b="1">
                <a:latin typeface="Century Gothic" panose="020B0502020202020204" pitchFamily="34" charset="0"/>
              </a:rPr>
              <a:t>Zu d) Nein: </a:t>
            </a:r>
            <a:r>
              <a:rPr lang="de-DE" altLang="de-DE">
                <a:latin typeface="Century Gothic" panose="020B0502020202020204" pitchFamily="34" charset="0"/>
              </a:rPr>
              <a:t>Für die Einsichtnahme in das Transparenzregister muss ein Antrag gestellt werden. Das entsprechende Genehmigungsverfahren kann einige Zeit dauern. Anders als beim Abruf aus dem Handelsregister ist der Abruf von Daten aus dem Transparenzregister kostenpflichtig. </a:t>
            </a:r>
          </a:p>
        </p:txBody>
      </p:sp>
      <p:sp>
        <p:nvSpPr>
          <p:cNvPr id="32772" name="Textfeld 1">
            <a:extLst>
              <a:ext uri="{FF2B5EF4-FFF2-40B4-BE49-F238E27FC236}">
                <a16:creationId xmlns:a16="http://schemas.microsoft.com/office/drawing/2014/main" id="{9EA7FEDB-D1E3-439C-A2E0-63A7568AD731}"/>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6: Nutzung von öffentlichen Informationsquellen zur Steigerung der Prüfungsqualität</a:t>
            </a:r>
          </a:p>
        </p:txBody>
      </p:sp>
      <p:sp>
        <p:nvSpPr>
          <p:cNvPr id="6" name="Textfeld 5">
            <a:extLst>
              <a:ext uri="{FF2B5EF4-FFF2-40B4-BE49-F238E27FC236}">
                <a16:creationId xmlns:a16="http://schemas.microsoft.com/office/drawing/2014/main" id="{882FF935-55B0-4467-847C-307BC5C60B84}"/>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20763"/>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2</a:t>
            </a:r>
            <a:endParaRPr lang="de-DE" altLang="de-DE" sz="1600" b="1" kern="0" dirty="0">
              <a:solidFill>
                <a:srgbClr val="00B0F0"/>
              </a:solidFill>
              <a:latin typeface="Century Gothic" pitchFamily="34" charset="0"/>
            </a:endParaRPr>
          </a:p>
        </p:txBody>
      </p:sp>
      <p:sp>
        <p:nvSpPr>
          <p:cNvPr id="33795" name="Textfeld 1">
            <a:extLst>
              <a:ext uri="{FF2B5EF4-FFF2-40B4-BE49-F238E27FC236}">
                <a16:creationId xmlns:a16="http://schemas.microsoft.com/office/drawing/2014/main" id="{171546EB-4B71-4478-A8CD-A99999ED46CB}"/>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6: Nutzung von öffentlichen Informationsquellen zur Steigerung der Prüfungsqualität</a:t>
            </a:r>
          </a:p>
        </p:txBody>
      </p:sp>
      <p:sp>
        <p:nvSpPr>
          <p:cNvPr id="33796" name="Textfeld 6">
            <a:extLst>
              <a:ext uri="{FF2B5EF4-FFF2-40B4-BE49-F238E27FC236}">
                <a16:creationId xmlns:a16="http://schemas.microsoft.com/office/drawing/2014/main" id="{84176BDA-D7B5-4F82-8712-6A4E9143D9B8}"/>
              </a:ext>
            </a:extLst>
          </p:cNvPr>
          <p:cNvSpPr txBox="1">
            <a:spLocks noChangeArrowheads="1"/>
          </p:cNvSpPr>
          <p:nvPr/>
        </p:nvSpPr>
        <p:spPr bwMode="auto">
          <a:xfrm>
            <a:off x="900113" y="1366838"/>
            <a:ext cx="10801350"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latin typeface="Century Gothic" panose="020B0502020202020204" pitchFamily="34" charset="0"/>
              </a:rPr>
              <a:t>Welche der nachfolgenden Aussagen sind zutreffend?</a:t>
            </a:r>
          </a:p>
        </p:txBody>
      </p:sp>
      <p:sp>
        <p:nvSpPr>
          <p:cNvPr id="9221" name="Textfeld 6">
            <a:extLst>
              <a:ext uri="{FF2B5EF4-FFF2-40B4-BE49-F238E27FC236}">
                <a16:creationId xmlns:a16="http://schemas.microsoft.com/office/drawing/2014/main" id="{6B146403-22EB-4FBD-8FB3-C8D856BB1784}"/>
              </a:ext>
            </a:extLst>
          </p:cNvPr>
          <p:cNvSpPr txBox="1">
            <a:spLocks noChangeArrowheads="1"/>
          </p:cNvSpPr>
          <p:nvPr/>
        </p:nvSpPr>
        <p:spPr bwMode="auto">
          <a:xfrm>
            <a:off x="1063625" y="2006600"/>
            <a:ext cx="9001125"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defRPr/>
            </a:pPr>
            <a:r>
              <a:rPr lang="de-DE" altLang="de-DE" dirty="0">
                <a:latin typeface="Century Gothic" panose="020B0502020202020204" pitchFamily="34" charset="0"/>
              </a:rPr>
              <a:t>Im Unternehmensregister finden sich typischerweise Informationen zu wirtschaftlich Berechtigten von Unternehmen.</a:t>
            </a:r>
            <a:br>
              <a:rPr lang="de-DE" altLang="de-DE" dirty="0">
                <a:latin typeface="Century Gothic" panose="020B0502020202020204" pitchFamily="34" charset="0"/>
              </a:rPr>
            </a:br>
            <a:endParaRPr lang="de-DE" altLang="de-DE" dirty="0">
              <a:latin typeface="Century Gothic" panose="020B0502020202020204" pitchFamily="34" charset="0"/>
            </a:endParaRPr>
          </a:p>
          <a:p>
            <a:pPr>
              <a:buFont typeface="Verdana" panose="020B0604030504040204" pitchFamily="34" charset="0"/>
              <a:buAutoNum type="alphaLcParenR"/>
              <a:defRPr/>
            </a:pPr>
            <a:r>
              <a:rPr lang="de-DE" altLang="de-DE" dirty="0">
                <a:latin typeface="Century Gothic" panose="020B0502020202020204" pitchFamily="34" charset="0"/>
              </a:rPr>
              <a:t>Wenn ein Wirtschaftsprüfer Unstimmigkeiten </a:t>
            </a:r>
            <a:r>
              <a:rPr lang="de-DE" altLang="de-DE">
                <a:latin typeface="Century Gothic" panose="020B0502020202020204" pitchFamily="34" charset="0"/>
              </a:rPr>
              <a:t>zwischen einem Register und dessen Transparenz-register feststellt, reicht es aus, wenn </a:t>
            </a:r>
            <a:r>
              <a:rPr lang="de-DE" altLang="de-DE" dirty="0">
                <a:latin typeface="Century Gothic" panose="020B0502020202020204" pitchFamily="34" charset="0"/>
              </a:rPr>
              <a:t>er ausschließlich im Prüfungsbericht </a:t>
            </a:r>
            <a:r>
              <a:rPr lang="de-DE" altLang="de-DE">
                <a:latin typeface="Century Gothic" panose="020B0502020202020204" pitchFamily="34" charset="0"/>
              </a:rPr>
              <a:t>darüber berichtet. </a:t>
            </a:r>
            <a:endParaRPr lang="de-DE" altLang="de-DE" dirty="0">
              <a:latin typeface="Century Gothic" panose="020B0502020202020204" pitchFamily="34" charset="0"/>
            </a:endParaRPr>
          </a:p>
          <a:p>
            <a:pPr marL="0" indent="0">
              <a:defRPr/>
            </a:pPr>
            <a:endParaRPr lang="de-DE" altLang="de-DE" dirty="0">
              <a:latin typeface="Century Gothic" panose="020B0502020202020204" pitchFamily="34" charset="0"/>
            </a:endParaRPr>
          </a:p>
          <a:p>
            <a:pPr>
              <a:buFont typeface="+mj-lt"/>
              <a:buAutoNum type="alphaLcParenR" startAt="3"/>
              <a:defRPr/>
            </a:pPr>
            <a:r>
              <a:rPr lang="de-DE" altLang="de-DE" dirty="0">
                <a:latin typeface="Century Gothic" panose="020B0502020202020204" pitchFamily="34" charset="0"/>
              </a:rPr>
              <a:t>Sobald ein Jahresabschluss im Unternehmensregister offengelegt ist, kann sich ein Dritter </a:t>
            </a:r>
            <a:r>
              <a:rPr lang="de-DE" altLang="de-DE">
                <a:latin typeface="Century Gothic" panose="020B0502020202020204" pitchFamily="34" charset="0"/>
              </a:rPr>
              <a:t>auf dessen </a:t>
            </a:r>
            <a:r>
              <a:rPr lang="de-DE" altLang="de-DE" dirty="0">
                <a:latin typeface="Century Gothic" panose="020B0502020202020204" pitchFamily="34" charset="0"/>
              </a:rPr>
              <a:t>Richtigkeit absolut verlassen (öffentlicher </a:t>
            </a:r>
            <a:r>
              <a:rPr lang="de-DE" altLang="de-DE">
                <a:latin typeface="Century Gothic" panose="020B0502020202020204" pitchFamily="34" charset="0"/>
              </a:rPr>
              <a:t>Glaube).</a:t>
            </a:r>
            <a:endParaRPr lang="de-DE" altLang="de-DE" dirty="0">
              <a:latin typeface="Century Gothic" panose="020B0502020202020204" pitchFamily="34" charset="0"/>
            </a:endParaRPr>
          </a:p>
        </p:txBody>
      </p:sp>
      <p:sp>
        <p:nvSpPr>
          <p:cNvPr id="8" name="Textfeld 7">
            <a:extLst>
              <a:ext uri="{FF2B5EF4-FFF2-40B4-BE49-F238E27FC236}">
                <a16:creationId xmlns:a16="http://schemas.microsoft.com/office/drawing/2014/main" id="{40EFAEC3-84B6-406A-83AE-DF9806BB03FA}"/>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extLst>
      <p:ext uri="{BB962C8B-B14F-4D97-AF65-F5344CB8AC3E}">
        <p14:creationId xmlns:p14="http://schemas.microsoft.com/office/powerpoint/2010/main" val="1282454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20763"/>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2</a:t>
            </a:r>
            <a:endParaRPr lang="de-DE" altLang="de-DE" sz="1600" b="1" kern="0" dirty="0">
              <a:solidFill>
                <a:srgbClr val="00B0F0"/>
              </a:solidFill>
              <a:latin typeface="Century Gothic" pitchFamily="34" charset="0"/>
            </a:endParaRPr>
          </a:p>
        </p:txBody>
      </p:sp>
      <p:sp>
        <p:nvSpPr>
          <p:cNvPr id="33795" name="Textfeld 1">
            <a:extLst>
              <a:ext uri="{FF2B5EF4-FFF2-40B4-BE49-F238E27FC236}">
                <a16:creationId xmlns:a16="http://schemas.microsoft.com/office/drawing/2014/main" id="{171546EB-4B71-4478-A8CD-A99999ED46CB}"/>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6: Nutzung von öffentlichen Informationsquellen zur Steigerung der Prüfungsqualität</a:t>
            </a:r>
          </a:p>
        </p:txBody>
      </p:sp>
      <p:sp>
        <p:nvSpPr>
          <p:cNvPr id="33796" name="Textfeld 6">
            <a:extLst>
              <a:ext uri="{FF2B5EF4-FFF2-40B4-BE49-F238E27FC236}">
                <a16:creationId xmlns:a16="http://schemas.microsoft.com/office/drawing/2014/main" id="{84176BDA-D7B5-4F82-8712-6A4E9143D9B8}"/>
              </a:ext>
            </a:extLst>
          </p:cNvPr>
          <p:cNvSpPr txBox="1">
            <a:spLocks noChangeArrowheads="1"/>
          </p:cNvSpPr>
          <p:nvPr/>
        </p:nvSpPr>
        <p:spPr bwMode="auto">
          <a:xfrm>
            <a:off x="900113" y="1366838"/>
            <a:ext cx="10801350"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latin typeface="Century Gothic" panose="020B0502020202020204" pitchFamily="34" charset="0"/>
              </a:rPr>
              <a:t>Welche der nachfolgenden Aussagen sind zutreffend?</a:t>
            </a:r>
          </a:p>
        </p:txBody>
      </p:sp>
      <p:sp>
        <p:nvSpPr>
          <p:cNvPr id="9221" name="Textfeld 6">
            <a:extLst>
              <a:ext uri="{FF2B5EF4-FFF2-40B4-BE49-F238E27FC236}">
                <a16:creationId xmlns:a16="http://schemas.microsoft.com/office/drawing/2014/main" id="{6B146403-22EB-4FBD-8FB3-C8D856BB1784}"/>
              </a:ext>
            </a:extLst>
          </p:cNvPr>
          <p:cNvSpPr txBox="1">
            <a:spLocks noChangeArrowheads="1"/>
          </p:cNvSpPr>
          <p:nvPr/>
        </p:nvSpPr>
        <p:spPr bwMode="auto">
          <a:xfrm>
            <a:off x="1063625" y="2006600"/>
            <a:ext cx="9001125"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defRPr/>
            </a:pPr>
            <a:r>
              <a:rPr lang="de-DE" altLang="de-DE" dirty="0">
                <a:latin typeface="Century Gothic" panose="020B0502020202020204" pitchFamily="34" charset="0"/>
              </a:rPr>
              <a:t>Im Unternehmensregister finden sich typischerweise Informationen zu wirtschaftlich Berechtigten von Unternehmen.</a:t>
            </a:r>
            <a:br>
              <a:rPr lang="de-DE" altLang="de-DE" dirty="0">
                <a:latin typeface="Century Gothic" panose="020B0502020202020204" pitchFamily="34" charset="0"/>
              </a:rPr>
            </a:br>
            <a:endParaRPr lang="de-DE" altLang="de-DE" dirty="0">
              <a:latin typeface="Century Gothic" panose="020B0502020202020204" pitchFamily="34" charset="0"/>
            </a:endParaRPr>
          </a:p>
          <a:p>
            <a:pPr>
              <a:buFont typeface="Verdana" panose="020B0604030504040204" pitchFamily="34" charset="0"/>
              <a:buAutoNum type="alphaLcParenR"/>
              <a:defRPr/>
            </a:pPr>
            <a:r>
              <a:rPr lang="de-DE" altLang="de-DE" dirty="0">
                <a:latin typeface="Century Gothic" panose="020B0502020202020204" pitchFamily="34" charset="0"/>
              </a:rPr>
              <a:t>Wenn ein Wirtschaftsprüfer Unstimmigkeiten </a:t>
            </a:r>
            <a:r>
              <a:rPr lang="de-DE" altLang="de-DE">
                <a:latin typeface="Century Gothic" panose="020B0502020202020204" pitchFamily="34" charset="0"/>
              </a:rPr>
              <a:t>zwischen einem Register und dessen Transparenz-register feststellt, reicht es aus, wenn </a:t>
            </a:r>
            <a:r>
              <a:rPr lang="de-DE" altLang="de-DE" dirty="0">
                <a:latin typeface="Century Gothic" panose="020B0502020202020204" pitchFamily="34" charset="0"/>
              </a:rPr>
              <a:t>er ausschließlich im Prüfungsbericht </a:t>
            </a:r>
            <a:r>
              <a:rPr lang="de-DE" altLang="de-DE">
                <a:latin typeface="Century Gothic" panose="020B0502020202020204" pitchFamily="34" charset="0"/>
              </a:rPr>
              <a:t>darüber berichtet. </a:t>
            </a:r>
            <a:endParaRPr lang="de-DE" altLang="de-DE" dirty="0">
              <a:latin typeface="Century Gothic" panose="020B0502020202020204" pitchFamily="34" charset="0"/>
            </a:endParaRPr>
          </a:p>
          <a:p>
            <a:pPr marL="0" indent="0">
              <a:defRPr/>
            </a:pPr>
            <a:endParaRPr lang="de-DE" altLang="de-DE" dirty="0">
              <a:latin typeface="Century Gothic" panose="020B0502020202020204" pitchFamily="34" charset="0"/>
            </a:endParaRPr>
          </a:p>
          <a:p>
            <a:pPr>
              <a:buFont typeface="+mj-lt"/>
              <a:buAutoNum type="alphaLcParenR" startAt="3"/>
              <a:defRPr/>
            </a:pPr>
            <a:r>
              <a:rPr lang="de-DE" altLang="de-DE" dirty="0">
                <a:latin typeface="Century Gothic" panose="020B0502020202020204" pitchFamily="34" charset="0"/>
              </a:rPr>
              <a:t>Sobald ein Jahresabschluss im Unternehmensregister offengelegt ist, kann sich ein Dritter </a:t>
            </a:r>
            <a:r>
              <a:rPr lang="de-DE" altLang="de-DE">
                <a:latin typeface="Century Gothic" panose="020B0502020202020204" pitchFamily="34" charset="0"/>
              </a:rPr>
              <a:t>auf dessen </a:t>
            </a:r>
            <a:r>
              <a:rPr lang="de-DE" altLang="de-DE" dirty="0">
                <a:latin typeface="Century Gothic" panose="020B0502020202020204" pitchFamily="34" charset="0"/>
              </a:rPr>
              <a:t>Richtigkeit absolut verlassen (öffentlicher </a:t>
            </a:r>
            <a:r>
              <a:rPr lang="de-DE" altLang="de-DE">
                <a:latin typeface="Century Gothic" panose="020B0502020202020204" pitchFamily="34" charset="0"/>
              </a:rPr>
              <a:t>Glaube).</a:t>
            </a:r>
            <a:endParaRPr lang="de-DE" altLang="de-DE" dirty="0">
              <a:latin typeface="Century Gothic" panose="020B0502020202020204" pitchFamily="34" charset="0"/>
            </a:endParaRPr>
          </a:p>
        </p:txBody>
      </p:sp>
      <p:sp>
        <p:nvSpPr>
          <p:cNvPr id="39942" name="Textfeld 6">
            <a:extLst>
              <a:ext uri="{FF2B5EF4-FFF2-40B4-BE49-F238E27FC236}">
                <a16:creationId xmlns:a16="http://schemas.microsoft.com/office/drawing/2014/main" id="{771C3CD5-CAA5-450E-8B11-3AEE87F2A79B}"/>
              </a:ext>
            </a:extLst>
          </p:cNvPr>
          <p:cNvSpPr txBox="1">
            <a:spLocks noChangeArrowheads="1"/>
          </p:cNvSpPr>
          <p:nvPr/>
        </p:nvSpPr>
        <p:spPr bwMode="auto">
          <a:xfrm>
            <a:off x="9994900" y="2012950"/>
            <a:ext cx="1509713" cy="213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Wingdings" panose="05000000000000000000" pitchFamily="2" charset="2"/>
              <a:buChar char="Ø"/>
              <a:defRPr/>
            </a:pPr>
            <a:r>
              <a:rPr lang="de-DE" altLang="de-DE" b="1">
                <a:solidFill>
                  <a:srgbClr val="00B0F0"/>
                </a:solidFill>
                <a:latin typeface="Century Gothic" panose="020B0502020202020204" pitchFamily="34" charset="0"/>
              </a:rPr>
              <a:t>Nein</a:t>
            </a:r>
          </a:p>
          <a:p>
            <a:pPr marL="0" indent="0">
              <a:defRPr/>
            </a:pPr>
            <a:br>
              <a:rPr lang="de-DE" altLang="de-DE" b="1">
                <a:solidFill>
                  <a:srgbClr val="00B0F0"/>
                </a:solidFill>
                <a:latin typeface="Century Gothic" panose="020B0502020202020204" pitchFamily="34" charset="0"/>
              </a:rPr>
            </a:br>
            <a:endParaRPr lang="de-DE" altLang="de-DE" b="1">
              <a:solidFill>
                <a:srgbClr val="00B0F0"/>
              </a:solidFill>
              <a:latin typeface="Century Gothic" panose="020B0502020202020204" pitchFamily="34" charset="0"/>
            </a:endParaRPr>
          </a:p>
          <a:p>
            <a:pPr>
              <a:buFont typeface="Wingdings" panose="05000000000000000000" pitchFamily="2" charset="2"/>
              <a:buChar char="Ø"/>
              <a:defRPr/>
            </a:pPr>
            <a:r>
              <a:rPr lang="de-DE" altLang="de-DE" b="1">
                <a:solidFill>
                  <a:srgbClr val="00B0F0"/>
                </a:solidFill>
                <a:latin typeface="Century Gothic" panose="020B0502020202020204" pitchFamily="34" charset="0"/>
              </a:rPr>
              <a:t>Nein</a:t>
            </a:r>
            <a:br>
              <a:rPr lang="de-DE" altLang="de-DE" b="1">
                <a:solidFill>
                  <a:srgbClr val="00B0F0"/>
                </a:solidFill>
                <a:latin typeface="Century Gothic" panose="020B0502020202020204" pitchFamily="34" charset="0"/>
              </a:rPr>
            </a:br>
            <a:br>
              <a:rPr lang="de-DE" altLang="de-DE" b="1">
                <a:solidFill>
                  <a:srgbClr val="00B0F0"/>
                </a:solidFill>
                <a:latin typeface="Century Gothic" panose="020B0502020202020204" pitchFamily="34" charset="0"/>
              </a:rPr>
            </a:br>
            <a:br>
              <a:rPr lang="de-DE" altLang="de-DE" sz="1000" b="1">
                <a:solidFill>
                  <a:srgbClr val="00B0F0"/>
                </a:solidFill>
                <a:latin typeface="Century Gothic" panose="020B0502020202020204" pitchFamily="34" charset="0"/>
              </a:rPr>
            </a:br>
            <a:endParaRPr lang="de-DE" altLang="de-DE" sz="1000" b="1">
              <a:solidFill>
                <a:srgbClr val="00B0F0"/>
              </a:solidFill>
              <a:latin typeface="Century Gothic" panose="020B0502020202020204" pitchFamily="34" charset="0"/>
            </a:endParaRPr>
          </a:p>
          <a:p>
            <a:pPr>
              <a:buFont typeface="Wingdings" panose="05000000000000000000" pitchFamily="2" charset="2"/>
              <a:buChar char="Ø"/>
              <a:defRPr/>
            </a:pPr>
            <a:r>
              <a:rPr lang="de-DE" altLang="de-DE" b="1">
                <a:solidFill>
                  <a:srgbClr val="00B0F0"/>
                </a:solidFill>
                <a:latin typeface="Century Gothic" panose="020B0502020202020204" pitchFamily="34" charset="0"/>
              </a:rPr>
              <a:t>Nein</a:t>
            </a:r>
          </a:p>
        </p:txBody>
      </p:sp>
      <p:sp>
        <p:nvSpPr>
          <p:cNvPr id="8" name="Textfeld 7">
            <a:extLst>
              <a:ext uri="{FF2B5EF4-FFF2-40B4-BE49-F238E27FC236}">
                <a16:creationId xmlns:a16="http://schemas.microsoft.com/office/drawing/2014/main" id="{40EFAEC3-84B6-406A-83AE-DF9806BB03FA}"/>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44575" y="1125538"/>
            <a:ext cx="8970963"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Lösungshinweise zu Frage 2</a:t>
            </a:r>
            <a:endParaRPr lang="de-DE" altLang="de-DE" sz="1600" b="1" kern="0" dirty="0">
              <a:solidFill>
                <a:srgbClr val="00B0F0"/>
              </a:solidFill>
              <a:latin typeface="Century Gothic" pitchFamily="34" charset="0"/>
            </a:endParaRPr>
          </a:p>
        </p:txBody>
      </p:sp>
      <p:sp>
        <p:nvSpPr>
          <p:cNvPr id="34819" name="Textfeld 6">
            <a:extLst>
              <a:ext uri="{FF2B5EF4-FFF2-40B4-BE49-F238E27FC236}">
                <a16:creationId xmlns:a16="http://schemas.microsoft.com/office/drawing/2014/main" id="{BF03F915-7144-4742-8FCA-2CD5539E385B}"/>
              </a:ext>
            </a:extLst>
          </p:cNvPr>
          <p:cNvSpPr txBox="1">
            <a:spLocks noChangeArrowheads="1"/>
          </p:cNvSpPr>
          <p:nvPr/>
        </p:nvSpPr>
        <p:spPr bwMode="auto">
          <a:xfrm>
            <a:off x="1055688" y="1604963"/>
            <a:ext cx="1080135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8913" indent="-188913" defTabSz="269875">
              <a:lnSpc>
                <a:spcPct val="110000"/>
              </a:lnSpc>
              <a:spcBef>
                <a:spcPts val="800"/>
              </a:spcBef>
              <a:buFont typeface="Arial" panose="020B0604020202020204" pitchFamily="34" charset="0"/>
              <a:tabLst>
                <a:tab pos="179388"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b="1">
                <a:latin typeface="Century Gothic" panose="020B0502020202020204" pitchFamily="34" charset="0"/>
              </a:rPr>
              <a:t>Zu a) Nein: </a:t>
            </a:r>
            <a:r>
              <a:rPr lang="de-DE" altLang="de-DE">
                <a:latin typeface="Century Gothic" panose="020B0502020202020204" pitchFamily="34" charset="0"/>
              </a:rPr>
              <a:t>Im Unternehmensregister werden offenlegungspflichtige Daten über Unternehmen zusammengeführt. Dabei handelt es sich vorwiegend um hinterlegte Jahresabschlüsse und Offenlegungen. Die wirtschaftlich Berechtigten finden sich im Transparenzregister.</a:t>
            </a:r>
            <a:br>
              <a:rPr lang="de-DE" altLang="de-DE">
                <a:latin typeface="Century Gothic" panose="020B0502020202020204" pitchFamily="34" charset="0"/>
              </a:rPr>
            </a:br>
            <a:r>
              <a:rPr lang="de-DE" altLang="de-DE">
                <a:latin typeface="Century Gothic" panose="020B0502020202020204" pitchFamily="34" charset="0"/>
              </a:rPr>
              <a:t> </a:t>
            </a:r>
          </a:p>
          <a:p>
            <a:pPr>
              <a:buFont typeface="Arial" panose="020B0604020202020204" pitchFamily="34" charset="0"/>
              <a:buChar char="•"/>
            </a:pPr>
            <a:r>
              <a:rPr lang="de-DE" altLang="de-DE" b="1">
                <a:latin typeface="Century Gothic" panose="020B0502020202020204" pitchFamily="34" charset="0"/>
              </a:rPr>
              <a:t>Zu b)</a:t>
            </a:r>
            <a:r>
              <a:rPr lang="de-DE" altLang="de-DE">
                <a:latin typeface="Century Gothic" panose="020B0502020202020204" pitchFamily="34" charset="0"/>
              </a:rPr>
              <a:t> </a:t>
            </a:r>
            <a:r>
              <a:rPr lang="de-DE" altLang="de-DE" b="1">
                <a:latin typeface="Century Gothic" panose="020B0502020202020204" pitchFamily="34" charset="0"/>
              </a:rPr>
              <a:t>Nein: </a:t>
            </a:r>
            <a:r>
              <a:rPr lang="de-DE" altLang="de-DE">
                <a:latin typeface="Century Gothic" panose="020B0502020202020204" pitchFamily="34" charset="0"/>
              </a:rPr>
              <a:t>Bei Unstimmigkeiten hat der WP als Geldwäscheverpflichteter eine Unstimmigkeitsmeldung nach § 23a GwG abzugeben.</a:t>
            </a:r>
            <a:br>
              <a:rPr lang="de-DE" altLang="de-DE">
                <a:latin typeface="Century Gothic" panose="020B0502020202020204" pitchFamily="34" charset="0"/>
              </a:rPr>
            </a:br>
            <a:r>
              <a:rPr lang="de-DE" altLang="de-DE">
                <a:latin typeface="Century Gothic" panose="020B0502020202020204" pitchFamily="34" charset="0"/>
              </a:rPr>
              <a:t> </a:t>
            </a:r>
          </a:p>
          <a:p>
            <a:pPr>
              <a:buFont typeface="Arial" panose="020B0604020202020204" pitchFamily="34" charset="0"/>
              <a:buChar char="•"/>
            </a:pPr>
            <a:r>
              <a:rPr lang="de-DE" altLang="de-DE" b="1">
                <a:latin typeface="Century Gothic" panose="020B0502020202020204" pitchFamily="34" charset="0"/>
              </a:rPr>
              <a:t>Zu c) Nein: </a:t>
            </a:r>
            <a:r>
              <a:rPr lang="de-DE" altLang="de-DE">
                <a:latin typeface="Century Gothic" panose="020B0502020202020204" pitchFamily="34" charset="0"/>
              </a:rPr>
              <a:t>Im Gegensatz zum Handelsregister genießt das Unternehmensregister keinen öffentlichen Glauben, da die hier eingestellten Daten ungeprüft veröffentlicht bzw. hinterlegt werden. Bei Unstimmigkeiten wird sich das Unternehmensregister an denjenigen wenden, der die Offenlegung/Hinterlegung veranlasst hat.</a:t>
            </a:r>
          </a:p>
        </p:txBody>
      </p:sp>
      <p:sp>
        <p:nvSpPr>
          <p:cNvPr id="34820" name="Textfeld 1">
            <a:extLst>
              <a:ext uri="{FF2B5EF4-FFF2-40B4-BE49-F238E27FC236}">
                <a16:creationId xmlns:a16="http://schemas.microsoft.com/office/drawing/2014/main" id="{51CDB25B-3B2E-4495-BCFD-316B00AA78B0}"/>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6: Nutzung von öffentlichen Informationsquellen zur Steigerung der Prüfungsqualität</a:t>
            </a:r>
          </a:p>
        </p:txBody>
      </p:sp>
      <p:sp>
        <p:nvSpPr>
          <p:cNvPr id="6" name="Textfeld 5">
            <a:extLst>
              <a:ext uri="{FF2B5EF4-FFF2-40B4-BE49-F238E27FC236}">
                <a16:creationId xmlns:a16="http://schemas.microsoft.com/office/drawing/2014/main" id="{6E3247F3-9800-4FCF-8125-705F61BB3FC6}"/>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27B91CE-BAC8-45DA-9E2A-BCBF1A35371C}"/>
              </a:ext>
            </a:extLst>
          </p:cNvPr>
          <p:cNvSpPr>
            <a:spLocks noGrp="1"/>
          </p:cNvSpPr>
          <p:nvPr>
            <p:ph type="ctrTitle"/>
          </p:nvPr>
        </p:nvSpPr>
        <p:spPr>
          <a:xfrm>
            <a:off x="263525" y="3068638"/>
            <a:ext cx="11664950" cy="2305050"/>
          </a:xfrm>
        </p:spPr>
        <p:txBody>
          <a:bodyPr/>
          <a:lstStyle/>
          <a:p>
            <a:pPr algn="ctr"/>
            <a:r>
              <a:rPr lang="de-DE" altLang="de-DE" b="1">
                <a:latin typeface="Century Gothic" panose="020B0502020202020204" pitchFamily="34" charset="0"/>
              </a:rPr>
              <a:t>Thema 7: </a:t>
            </a:r>
            <a:br>
              <a:rPr lang="de-DE" altLang="de-DE">
                <a:latin typeface="Century Gothic" panose="020B0502020202020204" pitchFamily="34" charset="0"/>
              </a:rPr>
            </a:br>
            <a:r>
              <a:rPr lang="de-DE" altLang="de-DE" b="1">
                <a:latin typeface="Century Gothic" panose="020B0502020202020204" pitchFamily="34" charset="0"/>
              </a:rPr>
              <a:t>Schwerpunkte der WPK-Abschlussdurchsicht 2025:</a:t>
            </a:r>
            <a:br>
              <a:rPr lang="de-DE" altLang="de-DE" b="1">
                <a:latin typeface="Century Gothic" panose="020B0502020202020204" pitchFamily="34" charset="0"/>
              </a:rPr>
            </a:br>
            <a:r>
              <a:rPr lang="de-DE" altLang="de-DE" b="1">
                <a:latin typeface="Century Gothic" panose="020B0502020202020204" pitchFamily="34" charset="0"/>
              </a:rPr>
              <a:t>Neuralgische Punkte für Abschlussprüfer</a:t>
            </a:r>
            <a:endParaRPr lang="de-DE" altLang="de-DE" b="1">
              <a:solidFill>
                <a:srgbClr val="00B0F0"/>
              </a:solidFill>
              <a:latin typeface="Century Gothic" panose="020B0502020202020204" pitchFamily="34" charset="0"/>
            </a:endParaRPr>
          </a:p>
        </p:txBody>
      </p:sp>
      <p:sp>
        <p:nvSpPr>
          <p:cNvPr id="4" name="Textfeld 3">
            <a:extLst>
              <a:ext uri="{FF2B5EF4-FFF2-40B4-BE49-F238E27FC236}">
                <a16:creationId xmlns:a16="http://schemas.microsoft.com/office/drawing/2014/main" id="{B2F188E0-C0F1-4AE3-B06F-E328CC1C6EF3}"/>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3028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37891" name="Textfeld 1">
            <a:extLst>
              <a:ext uri="{FF2B5EF4-FFF2-40B4-BE49-F238E27FC236}">
                <a16:creationId xmlns:a16="http://schemas.microsoft.com/office/drawing/2014/main" id="{22E999A4-0973-4A00-9398-27BBC09961D2}"/>
              </a:ext>
            </a:extLst>
          </p:cNvPr>
          <p:cNvSpPr txBox="1">
            <a:spLocks noChangeArrowheads="1"/>
          </p:cNvSpPr>
          <p:nvPr/>
        </p:nvSpPr>
        <p:spPr bwMode="auto">
          <a:xfrm>
            <a:off x="479425" y="180975"/>
            <a:ext cx="9721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7: Schwerpunkte der WPK-Abschlussdurchsicht 2025: Neuralgische Punkte für Abschlussprüfer</a:t>
            </a:r>
          </a:p>
        </p:txBody>
      </p:sp>
      <p:sp>
        <p:nvSpPr>
          <p:cNvPr id="37892" name="Textfeld 6">
            <a:extLst>
              <a:ext uri="{FF2B5EF4-FFF2-40B4-BE49-F238E27FC236}">
                <a16:creationId xmlns:a16="http://schemas.microsoft.com/office/drawing/2014/main" id="{C5CF8137-D5C3-44C8-AA4B-CF727A4C5F96}"/>
              </a:ext>
            </a:extLst>
          </p:cNvPr>
          <p:cNvSpPr txBox="1">
            <a:spLocks noChangeArrowheads="1"/>
          </p:cNvSpPr>
          <p:nvPr/>
        </p:nvSpPr>
        <p:spPr bwMode="auto">
          <a:xfrm>
            <a:off x="900113" y="1376363"/>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latin typeface="Century Gothic" panose="020B0502020202020204" pitchFamily="34" charset="0"/>
              </a:rPr>
              <a:t>Welche der nachfolgenden Aussagen ist zutreffend?</a:t>
            </a:r>
            <a:br>
              <a:rPr lang="de-DE" altLang="de-DE">
                <a:latin typeface="Century Gothic" panose="020B0502020202020204" pitchFamily="34" charset="0"/>
              </a:rPr>
            </a:br>
            <a:r>
              <a:rPr lang="de-DE" altLang="de-DE">
                <a:latin typeface="Century Gothic" panose="020B0502020202020204" pitchFamily="34" charset="0"/>
              </a:rPr>
              <a:t>Nur </a:t>
            </a:r>
            <a:r>
              <a:rPr lang="de-DE" altLang="de-DE" b="1">
                <a:solidFill>
                  <a:srgbClr val="00B0F0"/>
                </a:solidFill>
                <a:latin typeface="Century Gothic" panose="020B0502020202020204" pitchFamily="34" charset="0"/>
              </a:rPr>
              <a:t>eine Aussage </a:t>
            </a:r>
            <a:r>
              <a:rPr lang="de-DE" altLang="de-DE">
                <a:latin typeface="Century Gothic" panose="020B0502020202020204" pitchFamily="34" charset="0"/>
              </a:rPr>
              <a:t>ist richtig. </a:t>
            </a:r>
          </a:p>
        </p:txBody>
      </p:sp>
      <p:sp>
        <p:nvSpPr>
          <p:cNvPr id="9221" name="Textfeld 6">
            <a:extLst>
              <a:ext uri="{FF2B5EF4-FFF2-40B4-BE49-F238E27FC236}">
                <a16:creationId xmlns:a16="http://schemas.microsoft.com/office/drawing/2014/main" id="{6B146403-22EB-4FBD-8FB3-C8D856BB1784}"/>
              </a:ext>
            </a:extLst>
          </p:cNvPr>
          <p:cNvSpPr txBox="1">
            <a:spLocks noChangeArrowheads="1"/>
          </p:cNvSpPr>
          <p:nvPr/>
        </p:nvSpPr>
        <p:spPr bwMode="auto">
          <a:xfrm>
            <a:off x="1063625" y="2016125"/>
            <a:ext cx="9001125" cy="353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defRPr/>
            </a:pPr>
            <a:r>
              <a:rPr lang="de-DE" altLang="de-DE" dirty="0">
                <a:latin typeface="Century Gothic" panose="020B0502020202020204" pitchFamily="34" charset="0"/>
              </a:rPr>
              <a:t>Ein entgeltlich erworbener Geschäfts- oder Firmenwert kann in der Handelsbilanz ohne </a:t>
            </a:r>
            <a:r>
              <a:rPr lang="de-DE" altLang="de-DE">
                <a:latin typeface="Century Gothic" panose="020B0502020202020204" pitchFamily="34" charset="0"/>
              </a:rPr>
              <a:t>weitere Begründung </a:t>
            </a:r>
            <a:r>
              <a:rPr lang="de-DE" altLang="de-DE" dirty="0">
                <a:latin typeface="Century Gothic" panose="020B0502020202020204" pitchFamily="34" charset="0"/>
              </a:rPr>
              <a:t>nach der steuerlich typisierten Nutzungsdauer von 15 Jahren abgeschrieben </a:t>
            </a:r>
            <a:r>
              <a:rPr lang="de-DE" altLang="de-DE">
                <a:latin typeface="Century Gothic" panose="020B0502020202020204" pitchFamily="34" charset="0"/>
              </a:rPr>
              <a:t>werden.</a:t>
            </a:r>
            <a:br>
              <a:rPr lang="de-DE" altLang="de-DE">
                <a:latin typeface="Century Gothic" panose="020B0502020202020204" pitchFamily="34" charset="0"/>
              </a:rPr>
            </a:br>
            <a:endParaRPr lang="de-DE" altLang="de-DE" dirty="0">
              <a:latin typeface="Century Gothic" panose="020B0502020202020204" pitchFamily="34" charset="0"/>
            </a:endParaRPr>
          </a:p>
          <a:p>
            <a:pPr>
              <a:buFont typeface="Verdana" panose="020B0604030504040204" pitchFamily="34" charset="0"/>
              <a:buAutoNum type="alphaLcParenR"/>
              <a:defRPr/>
            </a:pPr>
            <a:r>
              <a:rPr lang="de-DE" altLang="de-DE" dirty="0">
                <a:latin typeface="Century Gothic" panose="020B0502020202020204" pitchFamily="34" charset="0"/>
              </a:rPr>
              <a:t>Im Anhang sind Angaben zum tatsächlichen Steueraufwand/-ertrag nach dem Mindeststeuergesetz anzugeben.</a:t>
            </a:r>
          </a:p>
          <a:p>
            <a:pPr marL="0" indent="0">
              <a:defRPr/>
            </a:pPr>
            <a:endParaRPr lang="de-DE" altLang="de-DE" dirty="0">
              <a:latin typeface="Century Gothic" panose="020B0502020202020204" pitchFamily="34" charset="0"/>
            </a:endParaRPr>
          </a:p>
          <a:p>
            <a:pPr>
              <a:buFont typeface="+mj-lt"/>
              <a:buAutoNum type="alphaLcParenR" startAt="3"/>
              <a:defRPr/>
            </a:pPr>
            <a:r>
              <a:rPr lang="de-DE" altLang="de-DE" dirty="0">
                <a:latin typeface="Century Gothic" panose="020B0502020202020204" pitchFamily="34" charset="0"/>
              </a:rPr>
              <a:t>Infolge der </a:t>
            </a:r>
            <a:r>
              <a:rPr lang="de-DE" altLang="de-DE">
                <a:latin typeface="Century Gothic" panose="020B0502020202020204" pitchFamily="34" charset="0"/>
              </a:rPr>
              <a:t>Wertstabilität der vergangenen Jahre, sind </a:t>
            </a:r>
            <a:r>
              <a:rPr lang="de-DE" altLang="de-DE" dirty="0">
                <a:latin typeface="Century Gothic" panose="020B0502020202020204" pitchFamily="34" charset="0"/>
              </a:rPr>
              <a:t>Immobilien stets mit ihren historischen Anschaffungskosten zu bilanzieren.</a:t>
            </a:r>
          </a:p>
          <a:p>
            <a:pPr>
              <a:buFont typeface="Verdana" panose="020B0604030504040204" pitchFamily="34" charset="0"/>
              <a:buAutoNum type="alphaLcParenR" startAt="3"/>
              <a:defRPr/>
            </a:pPr>
            <a:endParaRPr lang="de-DE" altLang="de-DE" dirty="0">
              <a:latin typeface="Century Gothic" panose="020B0502020202020204" pitchFamily="34" charset="0"/>
            </a:endParaRPr>
          </a:p>
          <a:p>
            <a:pPr>
              <a:buFont typeface="Verdana" panose="020B0604030504040204" pitchFamily="34" charset="0"/>
              <a:buAutoNum type="alphaLcParenR" startAt="3"/>
              <a:defRPr/>
            </a:pPr>
            <a:r>
              <a:rPr lang="de-DE" altLang="de-DE" dirty="0">
                <a:latin typeface="Century Gothic" panose="020B0502020202020204" pitchFamily="34" charset="0"/>
              </a:rPr>
              <a:t>Unterzeichnet der Geschäftsführer einer GmbH zum 1.2.02 den Vertrag über den Kauf einer Zuliefer-GmbH, liegt ein wertbegründendes Ereignis in 02 vor. Der Vertrag findet somit keinerlei Eingang in den Jahresabschluss des Jahres 01.</a:t>
            </a:r>
          </a:p>
        </p:txBody>
      </p:sp>
      <p:sp>
        <p:nvSpPr>
          <p:cNvPr id="8" name="Textfeld 7">
            <a:extLst>
              <a:ext uri="{FF2B5EF4-FFF2-40B4-BE49-F238E27FC236}">
                <a16:creationId xmlns:a16="http://schemas.microsoft.com/office/drawing/2014/main" id="{FBA94716-3E69-47DC-BD31-BFCD794302CB}"/>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extLst>
      <p:ext uri="{BB962C8B-B14F-4D97-AF65-F5344CB8AC3E}">
        <p14:creationId xmlns:p14="http://schemas.microsoft.com/office/powerpoint/2010/main" val="2236531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14458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9219" name="Textfeld 1">
            <a:extLst>
              <a:ext uri="{FF2B5EF4-FFF2-40B4-BE49-F238E27FC236}">
                <a16:creationId xmlns:a16="http://schemas.microsoft.com/office/drawing/2014/main" id="{752A7689-75B4-4E2B-84DF-D3C1AD818722}"/>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solidFill>
                  <a:srgbClr val="000000"/>
                </a:solidFill>
                <a:latin typeface="Century Gothic" panose="020B0502020202020204" pitchFamily="34" charset="0"/>
              </a:rPr>
              <a:t>Thema 1: KI aus dem Blickwinkel des Wirtschaftsprüfers (Teil 1 von 3)</a:t>
            </a:r>
          </a:p>
        </p:txBody>
      </p:sp>
      <p:sp>
        <p:nvSpPr>
          <p:cNvPr id="9220" name="Textfeld 6">
            <a:extLst>
              <a:ext uri="{FF2B5EF4-FFF2-40B4-BE49-F238E27FC236}">
                <a16:creationId xmlns:a16="http://schemas.microsoft.com/office/drawing/2014/main" id="{424A6E40-1B20-4D63-B90C-AB1B10BB6B36}"/>
              </a:ext>
            </a:extLst>
          </p:cNvPr>
          <p:cNvSpPr txBox="1">
            <a:spLocks noChangeArrowheads="1"/>
          </p:cNvSpPr>
          <p:nvPr/>
        </p:nvSpPr>
        <p:spPr bwMode="auto">
          <a:xfrm>
            <a:off x="1055688" y="1606550"/>
            <a:ext cx="10801350"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Was unterscheidet „</a:t>
            </a:r>
            <a:r>
              <a:rPr lang="de-DE" altLang="de-DE" b="1">
                <a:solidFill>
                  <a:srgbClr val="000000"/>
                </a:solidFill>
                <a:latin typeface="Century Gothic" panose="020B0502020202020204" pitchFamily="34" charset="0"/>
              </a:rPr>
              <a:t>schwache</a:t>
            </a:r>
            <a:r>
              <a:rPr lang="de-DE" altLang="de-DE">
                <a:solidFill>
                  <a:srgbClr val="000000"/>
                </a:solidFill>
                <a:latin typeface="Century Gothic" panose="020B0502020202020204" pitchFamily="34" charset="0"/>
              </a:rPr>
              <a:t>“ von „</a:t>
            </a:r>
            <a:r>
              <a:rPr lang="de-DE" altLang="de-DE" b="1">
                <a:solidFill>
                  <a:srgbClr val="000000"/>
                </a:solidFill>
                <a:latin typeface="Century Gothic" panose="020B0502020202020204" pitchFamily="34" charset="0"/>
              </a:rPr>
              <a:t>starker</a:t>
            </a:r>
            <a:r>
              <a:rPr lang="de-DE" altLang="de-DE">
                <a:solidFill>
                  <a:srgbClr val="000000"/>
                </a:solidFill>
                <a:latin typeface="Century Gothic" panose="020B0502020202020204" pitchFamily="34" charset="0"/>
              </a:rPr>
              <a:t>“ </a:t>
            </a:r>
            <a:r>
              <a:rPr lang="de-DE" altLang="de-DE" b="1">
                <a:solidFill>
                  <a:srgbClr val="000000"/>
                </a:solidFill>
                <a:latin typeface="Century Gothic" panose="020B0502020202020204" pitchFamily="34" charset="0"/>
              </a:rPr>
              <a:t>Künstlicher Intelligenz</a:t>
            </a:r>
            <a:r>
              <a:rPr lang="de-DE" altLang="de-DE">
                <a:solidFill>
                  <a:srgbClr val="000000"/>
                </a:solidFill>
                <a:latin typeface="Century Gothic" panose="020B0502020202020204" pitchFamily="34" charset="0"/>
              </a:rPr>
              <a:t>? Nur </a:t>
            </a:r>
            <a:r>
              <a:rPr lang="de-DE" altLang="de-DE" b="1">
                <a:solidFill>
                  <a:srgbClr val="00B0F0"/>
                </a:solidFill>
                <a:latin typeface="Century Gothic" panose="020B0502020202020204" pitchFamily="34" charset="0"/>
              </a:rPr>
              <a:t>eine Antwort </a:t>
            </a:r>
            <a:r>
              <a:rPr lang="de-DE" altLang="de-DE">
                <a:solidFill>
                  <a:srgbClr val="000000"/>
                </a:solidFill>
                <a:latin typeface="Century Gothic" panose="020B0502020202020204" pitchFamily="34" charset="0"/>
              </a:rPr>
              <a:t>ist zutreffend.</a:t>
            </a:r>
          </a:p>
        </p:txBody>
      </p:sp>
      <p:sp>
        <p:nvSpPr>
          <p:cNvPr id="9221" name="Textfeld 6">
            <a:extLst>
              <a:ext uri="{FF2B5EF4-FFF2-40B4-BE49-F238E27FC236}">
                <a16:creationId xmlns:a16="http://schemas.microsoft.com/office/drawing/2014/main" id="{B00B1E12-02F8-411A-B9A8-F755F2D6E756}"/>
              </a:ext>
            </a:extLst>
          </p:cNvPr>
          <p:cNvSpPr txBox="1">
            <a:spLocks noChangeArrowheads="1"/>
          </p:cNvSpPr>
          <p:nvPr/>
        </p:nvSpPr>
        <p:spPr bwMode="auto">
          <a:xfrm>
            <a:off x="1416050" y="2078038"/>
            <a:ext cx="9001125" cy="285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buClr>
                <a:schemeClr val="tx1"/>
              </a:buClr>
              <a:buFont typeface="Verdana" panose="020B0604030504040204" pitchFamily="34" charset="0"/>
              <a:buAutoNum type="alphaLcParenR"/>
            </a:pPr>
            <a:r>
              <a:rPr lang="de-DE" altLang="de-DE" b="1">
                <a:solidFill>
                  <a:srgbClr val="000000"/>
                </a:solidFill>
                <a:latin typeface="Century Gothic" panose="020B0502020202020204" pitchFamily="34" charset="0"/>
              </a:rPr>
              <a:t>Schwache KI</a:t>
            </a:r>
            <a:r>
              <a:rPr lang="de-DE" altLang="de-DE">
                <a:solidFill>
                  <a:srgbClr val="000000"/>
                </a:solidFill>
                <a:latin typeface="Century Gothic" panose="020B0502020202020204" pitchFamily="34" charset="0"/>
              </a:rPr>
              <a:t> kann menschenähnliche Emotionen erkennen, während </a:t>
            </a:r>
            <a:r>
              <a:rPr lang="de-DE" altLang="de-DE" b="1">
                <a:solidFill>
                  <a:srgbClr val="000000"/>
                </a:solidFill>
                <a:latin typeface="Century Gothic" panose="020B0502020202020204" pitchFamily="34" charset="0"/>
              </a:rPr>
              <a:t>starke KI </a:t>
            </a:r>
            <a:r>
              <a:rPr lang="de-DE" altLang="de-DE">
                <a:solidFill>
                  <a:srgbClr val="000000"/>
                </a:solidFill>
                <a:latin typeface="Century Gothic" panose="020B0502020202020204" pitchFamily="34" charset="0"/>
              </a:rPr>
              <a:t>keine emotionale Intelligenz besitzt.</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Clr>
                <a:schemeClr val="tx1"/>
              </a:buClr>
              <a:buFont typeface="Verdana" panose="020B0604030504040204" pitchFamily="34" charset="0"/>
              <a:buAutoNum type="alphaLcParenR"/>
            </a:pPr>
            <a:r>
              <a:rPr lang="de-DE" altLang="de-DE" b="1">
                <a:solidFill>
                  <a:srgbClr val="000000"/>
                </a:solidFill>
                <a:latin typeface="Century Gothic" panose="020B0502020202020204" pitchFamily="34" charset="0"/>
              </a:rPr>
              <a:t>Schwache KI </a:t>
            </a:r>
            <a:r>
              <a:rPr lang="de-DE" altLang="de-DE">
                <a:solidFill>
                  <a:srgbClr val="000000"/>
                </a:solidFill>
                <a:latin typeface="Century Gothic" panose="020B0502020202020204" pitchFamily="34" charset="0"/>
              </a:rPr>
              <a:t>ist theoretisch nicht möglich, während </a:t>
            </a:r>
            <a:r>
              <a:rPr lang="de-DE" altLang="de-DE" b="1">
                <a:solidFill>
                  <a:srgbClr val="000000"/>
                </a:solidFill>
                <a:latin typeface="Century Gothic" panose="020B0502020202020204" pitchFamily="34" charset="0"/>
              </a:rPr>
              <a:t>starke KI </a:t>
            </a:r>
            <a:r>
              <a:rPr lang="de-DE" altLang="de-DE">
                <a:solidFill>
                  <a:srgbClr val="000000"/>
                </a:solidFill>
                <a:latin typeface="Century Gothic" panose="020B0502020202020204" pitchFamily="34" charset="0"/>
              </a:rPr>
              <a:t>bereits heute realisiert ist.  </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Clr>
                <a:schemeClr val="tx1"/>
              </a:buClr>
              <a:buFont typeface="Verdana" panose="020B0604030504040204" pitchFamily="34" charset="0"/>
              <a:buAutoNum type="alphaLcParenR"/>
            </a:pPr>
            <a:r>
              <a:rPr lang="de-DE" altLang="de-DE" b="1">
                <a:solidFill>
                  <a:srgbClr val="000000"/>
                </a:solidFill>
                <a:latin typeface="Century Gothic" panose="020B0502020202020204" pitchFamily="34" charset="0"/>
              </a:rPr>
              <a:t>Starke KI </a:t>
            </a:r>
            <a:r>
              <a:rPr lang="de-DE" altLang="de-DE">
                <a:solidFill>
                  <a:srgbClr val="000000"/>
                </a:solidFill>
                <a:latin typeface="Century Gothic" panose="020B0502020202020204" pitchFamily="34" charset="0"/>
              </a:rPr>
              <a:t>benötigt keine Daten, während </a:t>
            </a:r>
            <a:r>
              <a:rPr lang="de-DE" altLang="de-DE" b="1">
                <a:solidFill>
                  <a:srgbClr val="000000"/>
                </a:solidFill>
                <a:latin typeface="Century Gothic" panose="020B0502020202020204" pitchFamily="34" charset="0"/>
              </a:rPr>
              <a:t>schwache KI </a:t>
            </a:r>
            <a:r>
              <a:rPr lang="de-DE" altLang="de-DE">
                <a:solidFill>
                  <a:srgbClr val="000000"/>
                </a:solidFill>
                <a:latin typeface="Century Gothic" panose="020B0502020202020204" pitchFamily="34" charset="0"/>
              </a:rPr>
              <a:t>ständig auf neue Daten angewiesen ist.</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Clr>
                <a:schemeClr val="tx1"/>
              </a:buClr>
              <a:buFont typeface="Verdana" panose="020B0604030504040204" pitchFamily="34" charset="0"/>
              <a:buAutoNum type="alphaLcParenR"/>
            </a:pPr>
            <a:r>
              <a:rPr lang="de-DE" altLang="de-DE" b="1">
                <a:solidFill>
                  <a:srgbClr val="000000"/>
                </a:solidFill>
                <a:latin typeface="Century Gothic" panose="020B0502020202020204" pitchFamily="34" charset="0"/>
              </a:rPr>
              <a:t>Schwache KI </a:t>
            </a:r>
            <a:r>
              <a:rPr lang="de-DE" altLang="de-DE">
                <a:solidFill>
                  <a:srgbClr val="000000"/>
                </a:solidFill>
                <a:latin typeface="Century Gothic" panose="020B0502020202020204" pitchFamily="34" charset="0"/>
              </a:rPr>
              <a:t>kann nur ein einzelnes Problem lösen, während </a:t>
            </a:r>
            <a:r>
              <a:rPr lang="de-DE" altLang="de-DE" b="1">
                <a:solidFill>
                  <a:srgbClr val="000000"/>
                </a:solidFill>
                <a:latin typeface="Century Gothic" panose="020B0502020202020204" pitchFamily="34" charset="0"/>
              </a:rPr>
              <a:t>starke KI </a:t>
            </a:r>
            <a:r>
              <a:rPr lang="de-DE" altLang="de-DE">
                <a:solidFill>
                  <a:srgbClr val="000000"/>
                </a:solidFill>
                <a:latin typeface="Century Gothic" panose="020B0502020202020204" pitchFamily="34" charset="0"/>
              </a:rPr>
              <a:t>in der Lage ist, ein breites Spektrum an Aufgaben zu übernehmen.</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p:txBody>
      </p:sp>
      <p:sp>
        <p:nvSpPr>
          <p:cNvPr id="8" name="Textfeld 7">
            <a:extLst>
              <a:ext uri="{FF2B5EF4-FFF2-40B4-BE49-F238E27FC236}">
                <a16:creationId xmlns:a16="http://schemas.microsoft.com/office/drawing/2014/main" id="{CAF449A7-A14E-44B7-BFEA-AB3A4A84CA4A}"/>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3028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37891" name="Textfeld 1">
            <a:extLst>
              <a:ext uri="{FF2B5EF4-FFF2-40B4-BE49-F238E27FC236}">
                <a16:creationId xmlns:a16="http://schemas.microsoft.com/office/drawing/2014/main" id="{22E999A4-0973-4A00-9398-27BBC09961D2}"/>
              </a:ext>
            </a:extLst>
          </p:cNvPr>
          <p:cNvSpPr txBox="1">
            <a:spLocks noChangeArrowheads="1"/>
          </p:cNvSpPr>
          <p:nvPr/>
        </p:nvSpPr>
        <p:spPr bwMode="auto">
          <a:xfrm>
            <a:off x="479425" y="180975"/>
            <a:ext cx="9721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7: Schwerpunkte der WPK-Abschlussdurchsicht 2025: Neuralgische Punkte für Abschlussprüfer</a:t>
            </a:r>
          </a:p>
        </p:txBody>
      </p:sp>
      <p:sp>
        <p:nvSpPr>
          <p:cNvPr id="37892" name="Textfeld 6">
            <a:extLst>
              <a:ext uri="{FF2B5EF4-FFF2-40B4-BE49-F238E27FC236}">
                <a16:creationId xmlns:a16="http://schemas.microsoft.com/office/drawing/2014/main" id="{C5CF8137-D5C3-44C8-AA4B-CF727A4C5F96}"/>
              </a:ext>
            </a:extLst>
          </p:cNvPr>
          <p:cNvSpPr txBox="1">
            <a:spLocks noChangeArrowheads="1"/>
          </p:cNvSpPr>
          <p:nvPr/>
        </p:nvSpPr>
        <p:spPr bwMode="auto">
          <a:xfrm>
            <a:off x="900113" y="1376363"/>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latin typeface="Century Gothic" panose="020B0502020202020204" pitchFamily="34" charset="0"/>
              </a:rPr>
              <a:t>Welche der nachfolgenden Aussagen ist zutreffend?</a:t>
            </a:r>
            <a:br>
              <a:rPr lang="de-DE" altLang="de-DE">
                <a:latin typeface="Century Gothic" panose="020B0502020202020204" pitchFamily="34" charset="0"/>
              </a:rPr>
            </a:br>
            <a:r>
              <a:rPr lang="de-DE" altLang="de-DE">
                <a:latin typeface="Century Gothic" panose="020B0502020202020204" pitchFamily="34" charset="0"/>
              </a:rPr>
              <a:t>Nur </a:t>
            </a:r>
            <a:r>
              <a:rPr lang="de-DE" altLang="de-DE" b="1">
                <a:solidFill>
                  <a:srgbClr val="00B0F0"/>
                </a:solidFill>
                <a:latin typeface="Century Gothic" panose="020B0502020202020204" pitchFamily="34" charset="0"/>
              </a:rPr>
              <a:t>eine Aussage </a:t>
            </a:r>
            <a:r>
              <a:rPr lang="de-DE" altLang="de-DE">
                <a:latin typeface="Century Gothic" panose="020B0502020202020204" pitchFamily="34" charset="0"/>
              </a:rPr>
              <a:t>ist richtig. </a:t>
            </a:r>
          </a:p>
        </p:txBody>
      </p:sp>
      <p:sp>
        <p:nvSpPr>
          <p:cNvPr id="9221" name="Textfeld 6">
            <a:extLst>
              <a:ext uri="{FF2B5EF4-FFF2-40B4-BE49-F238E27FC236}">
                <a16:creationId xmlns:a16="http://schemas.microsoft.com/office/drawing/2014/main" id="{6B146403-22EB-4FBD-8FB3-C8D856BB1784}"/>
              </a:ext>
            </a:extLst>
          </p:cNvPr>
          <p:cNvSpPr txBox="1">
            <a:spLocks noChangeArrowheads="1"/>
          </p:cNvSpPr>
          <p:nvPr/>
        </p:nvSpPr>
        <p:spPr bwMode="auto">
          <a:xfrm>
            <a:off x="1063625" y="2016125"/>
            <a:ext cx="9001125" cy="353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spcAft>
                <a:spcPts val="800"/>
              </a:spcAft>
              <a:buFont typeface="Verdana" panose="020B0604030504040204" pitchFamily="34" charset="0"/>
              <a:buAutoNum type="alphaLcParenR"/>
              <a:defRPr/>
            </a:pPr>
            <a:r>
              <a:rPr lang="de-DE" altLang="de-DE" dirty="0">
                <a:latin typeface="Century Gothic" panose="020B0502020202020204" pitchFamily="34" charset="0"/>
              </a:rPr>
              <a:t>Ein entgeltlich erworbener Geschäfts- oder Firmenwert kann in der Handelsbilanz ohne </a:t>
            </a:r>
            <a:r>
              <a:rPr lang="de-DE" altLang="de-DE">
                <a:latin typeface="Century Gothic" panose="020B0502020202020204" pitchFamily="34" charset="0"/>
              </a:rPr>
              <a:t>weitere Begründung </a:t>
            </a:r>
            <a:r>
              <a:rPr lang="de-DE" altLang="de-DE" dirty="0">
                <a:latin typeface="Century Gothic" panose="020B0502020202020204" pitchFamily="34" charset="0"/>
              </a:rPr>
              <a:t>nach der steuerlich typisierten Nutzungsdauer von 15 Jahren abgeschrieben </a:t>
            </a:r>
            <a:r>
              <a:rPr lang="de-DE" altLang="de-DE">
                <a:latin typeface="Century Gothic" panose="020B0502020202020204" pitchFamily="34" charset="0"/>
              </a:rPr>
              <a:t>werden.</a:t>
            </a:r>
            <a:br>
              <a:rPr lang="de-DE" altLang="de-DE">
                <a:latin typeface="Century Gothic" panose="020B0502020202020204" pitchFamily="34" charset="0"/>
              </a:rPr>
            </a:br>
            <a:endParaRPr lang="de-DE" altLang="de-DE" dirty="0">
              <a:latin typeface="Century Gothic" panose="020B0502020202020204" pitchFamily="34" charset="0"/>
            </a:endParaRPr>
          </a:p>
          <a:p>
            <a:pPr>
              <a:buFont typeface="Verdana" panose="020B0604030504040204" pitchFamily="34" charset="0"/>
              <a:buAutoNum type="alphaLcParenR"/>
              <a:defRPr/>
            </a:pPr>
            <a:r>
              <a:rPr lang="de-DE" altLang="de-DE" dirty="0">
                <a:latin typeface="Century Gothic" panose="020B0502020202020204" pitchFamily="34" charset="0"/>
              </a:rPr>
              <a:t>Im Anhang sind Angaben zum tatsächlichen Steueraufwand/-ertrag nach dem Mindeststeuergesetz anzugeben.</a:t>
            </a:r>
          </a:p>
          <a:p>
            <a:pPr marL="0" indent="0">
              <a:defRPr/>
            </a:pPr>
            <a:endParaRPr lang="de-DE" altLang="de-DE" dirty="0">
              <a:latin typeface="Century Gothic" panose="020B0502020202020204" pitchFamily="34" charset="0"/>
            </a:endParaRPr>
          </a:p>
          <a:p>
            <a:pPr>
              <a:buFont typeface="+mj-lt"/>
              <a:buAutoNum type="alphaLcParenR" startAt="3"/>
              <a:defRPr/>
            </a:pPr>
            <a:r>
              <a:rPr lang="de-DE" altLang="de-DE" dirty="0">
                <a:latin typeface="Century Gothic" panose="020B0502020202020204" pitchFamily="34" charset="0"/>
              </a:rPr>
              <a:t>Infolge der </a:t>
            </a:r>
            <a:r>
              <a:rPr lang="de-DE" altLang="de-DE">
                <a:latin typeface="Century Gothic" panose="020B0502020202020204" pitchFamily="34" charset="0"/>
              </a:rPr>
              <a:t>Wertstabilität der vergangenen Jahre, sind </a:t>
            </a:r>
            <a:r>
              <a:rPr lang="de-DE" altLang="de-DE" dirty="0">
                <a:latin typeface="Century Gothic" panose="020B0502020202020204" pitchFamily="34" charset="0"/>
              </a:rPr>
              <a:t>Immobilien stets mit ihren historischen Anschaffungskosten zu bilanzieren.</a:t>
            </a:r>
          </a:p>
          <a:p>
            <a:pPr>
              <a:buFont typeface="Verdana" panose="020B0604030504040204" pitchFamily="34" charset="0"/>
              <a:buAutoNum type="alphaLcParenR" startAt="3"/>
              <a:defRPr/>
            </a:pPr>
            <a:endParaRPr lang="de-DE" altLang="de-DE" dirty="0">
              <a:latin typeface="Century Gothic" panose="020B0502020202020204" pitchFamily="34" charset="0"/>
            </a:endParaRPr>
          </a:p>
          <a:p>
            <a:pPr>
              <a:buFont typeface="Verdana" panose="020B0604030504040204" pitchFamily="34" charset="0"/>
              <a:buAutoNum type="alphaLcParenR" startAt="3"/>
              <a:defRPr/>
            </a:pPr>
            <a:r>
              <a:rPr lang="de-DE" altLang="de-DE" dirty="0">
                <a:latin typeface="Century Gothic" panose="020B0502020202020204" pitchFamily="34" charset="0"/>
              </a:rPr>
              <a:t>Unterzeichnet der Geschäftsführer einer GmbH zum 1.2.02 den Vertrag über den Kauf einer Zuliefer-GmbH, liegt ein wertbegründendes Ereignis in 02 vor. Der Vertrag findet somit keinerlei Eingang in den Jahresabschluss des Jahres 01.</a:t>
            </a:r>
          </a:p>
        </p:txBody>
      </p:sp>
      <p:sp>
        <p:nvSpPr>
          <p:cNvPr id="23558" name="Textfeld 6">
            <a:extLst>
              <a:ext uri="{FF2B5EF4-FFF2-40B4-BE49-F238E27FC236}">
                <a16:creationId xmlns:a16="http://schemas.microsoft.com/office/drawing/2014/main" id="{F1EF974E-CD26-428F-8512-D5E3471F96AA}"/>
              </a:ext>
            </a:extLst>
          </p:cNvPr>
          <p:cNvSpPr txBox="1">
            <a:spLocks noChangeArrowheads="1"/>
          </p:cNvSpPr>
          <p:nvPr/>
        </p:nvSpPr>
        <p:spPr bwMode="auto">
          <a:xfrm>
            <a:off x="10010775" y="2047875"/>
            <a:ext cx="1509713" cy="309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p>
          <a:p>
            <a:pPr marL="0" indent="0">
              <a:defRPr/>
            </a:pPr>
            <a:endParaRPr lang="de-DE" altLang="de-DE" sz="2400" b="1" dirty="0">
              <a:solidFill>
                <a:srgbClr val="00B0F0"/>
              </a:solidFill>
              <a:latin typeface="Century Gothic" panose="020B0502020202020204" pitchFamily="34" charset="0"/>
            </a:endParaRPr>
          </a:p>
          <a:p>
            <a:pPr>
              <a:buFont typeface="Wingdings" panose="05000000000000000000" pitchFamily="2" charset="2"/>
              <a:buChar char="Ø"/>
              <a:defRPr/>
            </a:pPr>
            <a:r>
              <a:rPr lang="de-DE" altLang="de-DE" b="1" dirty="0">
                <a:solidFill>
                  <a:srgbClr val="00B0F0"/>
                </a:solidFill>
                <a:latin typeface="Century Gothic" panose="020B0502020202020204" pitchFamily="34" charset="0"/>
              </a:rPr>
              <a:t>Ja</a:t>
            </a:r>
            <a:br>
              <a:rPr lang="de-DE" altLang="de-DE" b="1" dirty="0">
                <a:solidFill>
                  <a:srgbClr val="00B0F0"/>
                </a:solidFill>
                <a:latin typeface="Century Gothic" panose="020B0502020202020204" pitchFamily="34" charset="0"/>
              </a:rPr>
            </a:br>
            <a:br>
              <a:rPr lang="de-DE" altLang="de-DE" b="1" dirty="0">
                <a:solidFill>
                  <a:srgbClr val="00B0F0"/>
                </a:solidFill>
                <a:latin typeface="Century Gothic" panose="020B0502020202020204" pitchFamily="34" charset="0"/>
              </a:rPr>
            </a:br>
            <a:br>
              <a:rPr lang="de-DE" altLang="de-DE" b="1" dirty="0">
                <a:solidFill>
                  <a:srgbClr val="00B0F0"/>
                </a:solidFill>
                <a:latin typeface="Century Gothic" panose="020B0502020202020204" pitchFamily="34" charset="0"/>
              </a:rPr>
            </a:br>
            <a:br>
              <a:rPr lang="de-DE" altLang="de-DE" sz="400" dirty="0">
                <a:latin typeface="Century Gothic" panose="020B0502020202020204" pitchFamily="34" charset="0"/>
              </a:rPr>
            </a:br>
            <a:endParaRPr lang="de-DE" altLang="de-DE" sz="400" dirty="0">
              <a:latin typeface="Century Gothic" panose="020B0502020202020204" pitchFamily="34" charset="0"/>
            </a:endParaRPr>
          </a:p>
          <a:p>
            <a:pPr>
              <a:buFont typeface="Wingdings" panose="05000000000000000000" pitchFamily="2" charset="2"/>
              <a:buChar char="Ø"/>
              <a:defRPr/>
            </a:pPr>
            <a:r>
              <a:rPr lang="de-DE" altLang="de-DE" b="1" dirty="0">
                <a:solidFill>
                  <a:srgbClr val="00B0F0"/>
                </a:solidFill>
                <a:latin typeface="Century Gothic" panose="020B0502020202020204" pitchFamily="34" charset="0"/>
              </a:rPr>
              <a:t>Nein</a:t>
            </a:r>
          </a:p>
          <a:p>
            <a:pPr>
              <a:buFont typeface="Wingdings" panose="05000000000000000000" pitchFamily="2" charset="2"/>
              <a:buChar char="Ø"/>
              <a:defRPr/>
            </a:pPr>
            <a:endParaRPr lang="de-DE" altLang="de-DE" b="1" dirty="0">
              <a:solidFill>
                <a:srgbClr val="00B0F0"/>
              </a:solidFill>
              <a:latin typeface="Century Gothic" panose="020B0502020202020204" pitchFamily="34" charset="0"/>
            </a:endParaRPr>
          </a:p>
          <a:p>
            <a:pPr marL="0" indent="0">
              <a:defRPr/>
            </a:pPr>
            <a:br>
              <a:rPr lang="de-DE" altLang="de-DE" sz="600" b="1">
                <a:solidFill>
                  <a:srgbClr val="00B0F0"/>
                </a:solidFill>
                <a:latin typeface="Century Gothic" panose="020B0502020202020204" pitchFamily="34" charset="0"/>
              </a:rPr>
            </a:br>
            <a:endParaRPr lang="de-DE" altLang="de-DE" sz="300" b="1">
              <a:solidFill>
                <a:srgbClr val="00B0F0"/>
              </a:solidFill>
              <a:latin typeface="Century Gothic" panose="020B0502020202020204" pitchFamily="34" charset="0"/>
            </a:endParaRPr>
          </a:p>
          <a:p>
            <a:pPr>
              <a:buFont typeface="Wingdings" panose="05000000000000000000" pitchFamily="2" charset="2"/>
              <a:buChar char="Ø"/>
              <a:defRPr/>
            </a:pPr>
            <a:r>
              <a:rPr lang="de-DE" altLang="de-DE" b="1">
                <a:solidFill>
                  <a:srgbClr val="00B0F0"/>
                </a:solidFill>
                <a:latin typeface="Century Gothic" panose="020B0502020202020204" pitchFamily="34" charset="0"/>
              </a:rPr>
              <a:t>Nein</a:t>
            </a:r>
            <a:endParaRPr lang="de-DE" altLang="de-DE" b="1" dirty="0">
              <a:solidFill>
                <a:srgbClr val="00B0F0"/>
              </a:solidFill>
              <a:latin typeface="Century Gothic" panose="020B0502020202020204" pitchFamily="34" charset="0"/>
            </a:endParaRPr>
          </a:p>
        </p:txBody>
      </p:sp>
      <p:sp>
        <p:nvSpPr>
          <p:cNvPr id="8" name="Textfeld 7">
            <a:extLst>
              <a:ext uri="{FF2B5EF4-FFF2-40B4-BE49-F238E27FC236}">
                <a16:creationId xmlns:a16="http://schemas.microsoft.com/office/drawing/2014/main" id="{FBA94716-3E69-47DC-BD31-BFCD794302CB}"/>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55688" y="1073150"/>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Lösungshinweise zu Frage 1</a:t>
            </a:r>
            <a:endParaRPr lang="de-DE" altLang="de-DE" sz="1600" b="1" kern="0" dirty="0">
              <a:solidFill>
                <a:srgbClr val="00B0F0"/>
              </a:solidFill>
              <a:latin typeface="Century Gothic" pitchFamily="34" charset="0"/>
            </a:endParaRPr>
          </a:p>
        </p:txBody>
      </p:sp>
      <p:sp>
        <p:nvSpPr>
          <p:cNvPr id="38915" name="Textfeld 6">
            <a:extLst>
              <a:ext uri="{FF2B5EF4-FFF2-40B4-BE49-F238E27FC236}">
                <a16:creationId xmlns:a16="http://schemas.microsoft.com/office/drawing/2014/main" id="{4F1D9EAA-4800-44CD-BC23-A86BC456450A}"/>
              </a:ext>
            </a:extLst>
          </p:cNvPr>
          <p:cNvSpPr txBox="1">
            <a:spLocks noChangeArrowheads="1"/>
          </p:cNvSpPr>
          <p:nvPr/>
        </p:nvSpPr>
        <p:spPr bwMode="auto">
          <a:xfrm>
            <a:off x="1055688" y="1495425"/>
            <a:ext cx="10801350"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8913" indent="-188913" defTabSz="269875">
              <a:lnSpc>
                <a:spcPct val="110000"/>
              </a:lnSpc>
              <a:spcBef>
                <a:spcPts val="800"/>
              </a:spcBef>
              <a:buFont typeface="Arial" panose="020B0604020202020204" pitchFamily="34" charset="0"/>
              <a:tabLst>
                <a:tab pos="179388"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b="1">
                <a:latin typeface="Century Gothic" panose="020B0502020202020204" pitchFamily="34" charset="0"/>
              </a:rPr>
              <a:t>Zu a) Nein:</a:t>
            </a:r>
            <a:r>
              <a:rPr lang="de-DE" altLang="de-DE">
                <a:latin typeface="Century Gothic" panose="020B0502020202020204" pitchFamily="34" charset="0"/>
              </a:rPr>
              <a:t> Eine Berufung auf steuerliche Vorschriften alleine ist nicht ausreichend. Die tatsächlichen Gründe für die betriebliche Nutzungsdauer von 15 Jahren sind nachvollziehbar darzulegen.</a:t>
            </a:r>
            <a:br>
              <a:rPr lang="de-DE" altLang="de-DE">
                <a:latin typeface="Century Gothic" panose="020B0502020202020204" pitchFamily="34" charset="0"/>
              </a:rPr>
            </a:br>
            <a:endParaRPr lang="de-DE" altLang="de-DE">
              <a:latin typeface="Century Gothic" panose="020B0502020202020204" pitchFamily="34" charset="0"/>
            </a:endParaRPr>
          </a:p>
          <a:p>
            <a:pPr>
              <a:buFont typeface="Arial" panose="020B0604020202020204" pitchFamily="34" charset="0"/>
              <a:buChar char="•"/>
            </a:pPr>
            <a:r>
              <a:rPr lang="de-DE" altLang="de-DE" b="1">
                <a:latin typeface="Century Gothic" panose="020B0502020202020204" pitchFamily="34" charset="0"/>
              </a:rPr>
              <a:t>Zu b)</a:t>
            </a:r>
            <a:r>
              <a:rPr lang="de-DE" altLang="de-DE">
                <a:latin typeface="Century Gothic" panose="020B0502020202020204" pitchFamily="34" charset="0"/>
              </a:rPr>
              <a:t> </a:t>
            </a:r>
            <a:r>
              <a:rPr lang="de-DE" altLang="de-DE" b="1">
                <a:latin typeface="Century Gothic" panose="020B0502020202020204" pitchFamily="34" charset="0"/>
              </a:rPr>
              <a:t>Ja: </a:t>
            </a:r>
            <a:r>
              <a:rPr lang="de-DE" altLang="de-DE">
                <a:latin typeface="Century Gothic" panose="020B0502020202020204" pitchFamily="34" charset="0"/>
              </a:rPr>
              <a:t>§ 285 Nr. 30a HGB fordert die Angabe des tatsächlichen Steueraufwands/-ertrags, der sich nach dem Mindeststeuergesetz und ausländischen Mindeststeuergesetzen nach § 274 Abs. 3 Nr. 2 HGB für das Geschäftsjahr ergibt oder – mangels Umsetzung dieser Gesetze – eine Erläuterung, welche Auswirkungen auf die Kapitalgesellschaft bei Anwendung der Gesetze zu erwarten sind. </a:t>
            </a:r>
            <a:br>
              <a:rPr lang="de-DE" altLang="de-DE">
                <a:latin typeface="Century Gothic" panose="020B0502020202020204" pitchFamily="34" charset="0"/>
              </a:rPr>
            </a:br>
            <a:endParaRPr lang="de-DE" altLang="de-DE">
              <a:latin typeface="Century Gothic" panose="020B0502020202020204" pitchFamily="34" charset="0"/>
            </a:endParaRPr>
          </a:p>
          <a:p>
            <a:pPr>
              <a:buFont typeface="Arial" panose="020B0604020202020204" pitchFamily="34" charset="0"/>
              <a:buChar char="•"/>
            </a:pPr>
            <a:r>
              <a:rPr lang="de-DE" altLang="de-DE" b="1">
                <a:latin typeface="Century Gothic" panose="020B0502020202020204" pitchFamily="34" charset="0"/>
              </a:rPr>
              <a:t>Zu c) Nein: </a:t>
            </a:r>
            <a:r>
              <a:rPr lang="de-DE" altLang="de-DE">
                <a:latin typeface="Century Gothic" panose="020B0502020202020204" pitchFamily="34" charset="0"/>
              </a:rPr>
              <a:t>Sofern die Immobilienwerte aufgrund negativer Marktschwankungen sinken oder sich andere Hinweise auf Wertminderungen ergeben, sind außerplanmäßige Abschreibungen auf den Bilanzwert vorzunehmen.</a:t>
            </a:r>
            <a:br>
              <a:rPr lang="de-DE" altLang="de-DE">
                <a:latin typeface="Century Gothic" panose="020B0502020202020204" pitchFamily="34" charset="0"/>
              </a:rPr>
            </a:br>
            <a:endParaRPr lang="de-DE" altLang="de-DE">
              <a:latin typeface="Century Gothic" panose="020B0502020202020204" pitchFamily="34" charset="0"/>
            </a:endParaRPr>
          </a:p>
          <a:p>
            <a:pPr>
              <a:buFont typeface="Arial" panose="020B0604020202020204" pitchFamily="34" charset="0"/>
              <a:buChar char="•"/>
            </a:pPr>
            <a:r>
              <a:rPr lang="de-DE" altLang="de-DE" b="1">
                <a:latin typeface="Century Gothic" panose="020B0502020202020204" pitchFamily="34" charset="0"/>
              </a:rPr>
              <a:t>Zu d) Nein: </a:t>
            </a:r>
            <a:r>
              <a:rPr lang="de-DE" altLang="de-DE">
                <a:latin typeface="Century Gothic" panose="020B0502020202020204" pitchFamily="34" charset="0"/>
              </a:rPr>
              <a:t>Der Kauf einer Zuliefer-GmbH kann als Vorgang von besonderer Bedeutung gewertet werden. Wenn dieser nach dem 31.12.01 eingetreten ist, darf dieser als wertbegründendes Ereignis nicht in Bilanz bzw. GuV abgebildet werden.  Dennoch ist im Anhang nach § 285 Nr. 33 HGB der Vorgang im sog. „Nachtragsbericht“ zu erläutern. </a:t>
            </a:r>
          </a:p>
        </p:txBody>
      </p:sp>
      <p:sp>
        <p:nvSpPr>
          <p:cNvPr id="38916" name="Textfeld 1">
            <a:extLst>
              <a:ext uri="{FF2B5EF4-FFF2-40B4-BE49-F238E27FC236}">
                <a16:creationId xmlns:a16="http://schemas.microsoft.com/office/drawing/2014/main" id="{DCD0B09F-3A87-4696-BEBF-E4C2DADE8142}"/>
              </a:ext>
            </a:extLst>
          </p:cNvPr>
          <p:cNvSpPr txBox="1">
            <a:spLocks noChangeArrowheads="1"/>
          </p:cNvSpPr>
          <p:nvPr/>
        </p:nvSpPr>
        <p:spPr bwMode="auto">
          <a:xfrm>
            <a:off x="479425" y="180975"/>
            <a:ext cx="9721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7: Schwerpunkte der WPK-Abschlussdurchsicht 2025: Neuralgische Punkte für Abschlussprüfer</a:t>
            </a:r>
          </a:p>
        </p:txBody>
      </p:sp>
      <p:sp>
        <p:nvSpPr>
          <p:cNvPr id="6" name="Textfeld 5">
            <a:extLst>
              <a:ext uri="{FF2B5EF4-FFF2-40B4-BE49-F238E27FC236}">
                <a16:creationId xmlns:a16="http://schemas.microsoft.com/office/drawing/2014/main" id="{DB2C57EF-26BA-49FA-8BA6-6F23FBFAF160}"/>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693A4636-245A-4DFE-BBBC-B5F4DB82C590}"/>
              </a:ext>
            </a:extLst>
          </p:cNvPr>
          <p:cNvSpPr>
            <a:spLocks noGrp="1"/>
          </p:cNvSpPr>
          <p:nvPr>
            <p:ph type="ctrTitle"/>
          </p:nvPr>
        </p:nvSpPr>
        <p:spPr>
          <a:xfrm>
            <a:off x="263525" y="3068638"/>
            <a:ext cx="11664950" cy="2305050"/>
          </a:xfrm>
        </p:spPr>
        <p:txBody>
          <a:bodyPr/>
          <a:lstStyle/>
          <a:p>
            <a:pPr algn="ctr"/>
            <a:r>
              <a:rPr lang="de-DE" altLang="de-DE" b="1">
                <a:latin typeface="Century Gothic" panose="020B0502020202020204" pitchFamily="34" charset="0"/>
              </a:rPr>
              <a:t>Thema 9: </a:t>
            </a:r>
            <a:br>
              <a:rPr lang="de-DE" altLang="de-DE">
                <a:latin typeface="Century Gothic" panose="020B0502020202020204" pitchFamily="34" charset="0"/>
              </a:rPr>
            </a:br>
            <a:r>
              <a:rPr lang="de-DE" altLang="de-DE" b="1">
                <a:latin typeface="Century Gothic" panose="020B0502020202020204" pitchFamily="34" charset="0"/>
              </a:rPr>
              <a:t>Lagebericht in der Praxis (Teil 1 von 3): Der Wirtschaftsbericht als Spiegel des Unternehmenserfolgs (360-Grad-Perspektive)</a:t>
            </a:r>
            <a:endParaRPr lang="de-DE" altLang="de-DE" b="1">
              <a:solidFill>
                <a:srgbClr val="00B0F0"/>
              </a:solidFill>
              <a:latin typeface="Century Gothic" panose="020B0502020202020204" pitchFamily="34" charset="0"/>
            </a:endParaRPr>
          </a:p>
        </p:txBody>
      </p:sp>
      <p:sp>
        <p:nvSpPr>
          <p:cNvPr id="4" name="Textfeld 3">
            <a:extLst>
              <a:ext uri="{FF2B5EF4-FFF2-40B4-BE49-F238E27FC236}">
                <a16:creationId xmlns:a16="http://schemas.microsoft.com/office/drawing/2014/main" id="{7C30B940-7AB0-44A8-B77A-BD57225D6C3F}"/>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39813"/>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41987" name="Textfeld 1">
            <a:extLst>
              <a:ext uri="{FF2B5EF4-FFF2-40B4-BE49-F238E27FC236}">
                <a16:creationId xmlns:a16="http://schemas.microsoft.com/office/drawing/2014/main" id="{9D210848-5AF6-4636-BB0B-D52DAFDBB190}"/>
              </a:ext>
            </a:extLst>
          </p:cNvPr>
          <p:cNvSpPr txBox="1">
            <a:spLocks noChangeArrowheads="1"/>
          </p:cNvSpPr>
          <p:nvPr/>
        </p:nvSpPr>
        <p:spPr bwMode="auto">
          <a:xfrm>
            <a:off x="479425" y="180975"/>
            <a:ext cx="9721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9: Lagebericht in der Praxis (Teil 1 von 3): Der Wirtschaftsbericht als Spiegel des Unternehmenserfolgs (360-Grad-Perspektive)</a:t>
            </a:r>
          </a:p>
        </p:txBody>
      </p:sp>
      <p:sp>
        <p:nvSpPr>
          <p:cNvPr id="41988" name="Textfeld 6">
            <a:extLst>
              <a:ext uri="{FF2B5EF4-FFF2-40B4-BE49-F238E27FC236}">
                <a16:creationId xmlns:a16="http://schemas.microsoft.com/office/drawing/2014/main" id="{E434A76C-3A72-4405-B1A0-71BE80350247}"/>
              </a:ext>
            </a:extLst>
          </p:cNvPr>
          <p:cNvSpPr txBox="1">
            <a:spLocks noChangeArrowheads="1"/>
          </p:cNvSpPr>
          <p:nvPr/>
        </p:nvSpPr>
        <p:spPr bwMode="auto">
          <a:xfrm>
            <a:off x="900113" y="1385888"/>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latin typeface="Century Gothic" panose="020B0502020202020204" pitchFamily="34" charset="0"/>
              </a:rPr>
              <a:t>Welche der nachfolgenden Aussagen ist zutreffend?</a:t>
            </a:r>
            <a:br>
              <a:rPr lang="de-DE" altLang="de-DE">
                <a:latin typeface="Century Gothic" panose="020B0502020202020204" pitchFamily="34" charset="0"/>
              </a:rPr>
            </a:br>
            <a:r>
              <a:rPr lang="de-DE" altLang="de-DE">
                <a:latin typeface="Century Gothic" panose="020B0502020202020204" pitchFamily="34" charset="0"/>
              </a:rPr>
              <a:t>Nur </a:t>
            </a:r>
            <a:r>
              <a:rPr lang="de-DE" altLang="de-DE" b="1">
                <a:solidFill>
                  <a:srgbClr val="00B0F0"/>
                </a:solidFill>
                <a:latin typeface="Century Gothic" panose="020B0502020202020204" pitchFamily="34" charset="0"/>
              </a:rPr>
              <a:t>eine Aussage </a:t>
            </a:r>
            <a:r>
              <a:rPr lang="de-DE" altLang="de-DE">
                <a:latin typeface="Century Gothic" panose="020B0502020202020204" pitchFamily="34" charset="0"/>
              </a:rPr>
              <a:t>ist richtig. </a:t>
            </a:r>
          </a:p>
        </p:txBody>
      </p:sp>
      <p:sp>
        <p:nvSpPr>
          <p:cNvPr id="9221" name="Textfeld 6">
            <a:extLst>
              <a:ext uri="{FF2B5EF4-FFF2-40B4-BE49-F238E27FC236}">
                <a16:creationId xmlns:a16="http://schemas.microsoft.com/office/drawing/2014/main" id="{6B146403-22EB-4FBD-8FB3-C8D856BB1784}"/>
              </a:ext>
            </a:extLst>
          </p:cNvPr>
          <p:cNvSpPr txBox="1">
            <a:spLocks noChangeArrowheads="1"/>
          </p:cNvSpPr>
          <p:nvPr/>
        </p:nvSpPr>
        <p:spPr bwMode="auto">
          <a:xfrm>
            <a:off x="1063625" y="2025650"/>
            <a:ext cx="9001125" cy="27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buFont typeface="Verdana" panose="020B0604030504040204" pitchFamily="34" charset="0"/>
              <a:buAutoNum type="alphaLcParenR"/>
              <a:defRPr/>
            </a:pPr>
            <a:r>
              <a:rPr lang="de-DE" altLang="de-DE" dirty="0">
                <a:latin typeface="Century Gothic" panose="020B0502020202020204" pitchFamily="34" charset="0"/>
              </a:rPr>
              <a:t>Ausschließlich im 1. Teil des Lageberichts, dem Wirtschaftsbericht, sind Angaben zu den  bedeutsamsten Leistungsindikatoren des Unternehmens </a:t>
            </a:r>
            <a:r>
              <a:rPr lang="de-DE" altLang="de-DE">
                <a:latin typeface="Century Gothic" panose="020B0502020202020204" pitchFamily="34" charset="0"/>
              </a:rPr>
              <a:t>anzugeben.</a:t>
            </a:r>
            <a:br>
              <a:rPr lang="de-DE" altLang="de-DE">
                <a:latin typeface="Century Gothic" panose="020B0502020202020204" pitchFamily="34" charset="0"/>
              </a:rPr>
            </a:br>
            <a:r>
              <a:rPr lang="de-DE" altLang="de-DE">
                <a:latin typeface="Century Gothic" panose="020B0502020202020204" pitchFamily="34" charset="0"/>
              </a:rPr>
              <a:t> </a:t>
            </a:r>
            <a:endParaRPr lang="de-DE" altLang="de-DE" dirty="0">
              <a:latin typeface="Century Gothic" panose="020B0502020202020204" pitchFamily="34" charset="0"/>
            </a:endParaRPr>
          </a:p>
          <a:p>
            <a:pPr>
              <a:buFont typeface="Verdana" panose="020B0604030504040204" pitchFamily="34" charset="0"/>
              <a:buAutoNum type="alphaLcParenR"/>
              <a:defRPr/>
            </a:pPr>
            <a:r>
              <a:rPr lang="de-DE" altLang="de-DE">
                <a:latin typeface="Century Gothic" panose="020B0502020202020204" pitchFamily="34" charset="0"/>
              </a:rPr>
              <a:t>DRS </a:t>
            </a:r>
            <a:r>
              <a:rPr lang="de-DE" altLang="de-DE" dirty="0">
                <a:latin typeface="Century Gothic" panose="020B0502020202020204" pitchFamily="34" charset="0"/>
              </a:rPr>
              <a:t>20 zur Lageberichterstellung bei Konzernabschlüssen </a:t>
            </a:r>
            <a:r>
              <a:rPr lang="de-DE" altLang="de-DE">
                <a:latin typeface="Century Gothic" panose="020B0502020202020204" pitchFamily="34" charset="0"/>
              </a:rPr>
              <a:t>sollte auch </a:t>
            </a:r>
            <a:r>
              <a:rPr lang="de-DE" altLang="de-DE" dirty="0">
                <a:latin typeface="Century Gothic" panose="020B0502020202020204" pitchFamily="34" charset="0"/>
              </a:rPr>
              <a:t>bei der Aufstellung von Lageberichten in </a:t>
            </a:r>
            <a:r>
              <a:rPr lang="de-DE" altLang="de-DE">
                <a:latin typeface="Century Gothic" panose="020B0502020202020204" pitchFamily="34" charset="0"/>
              </a:rPr>
              <a:t>Einzelabschlüssen berücksichtigt </a:t>
            </a:r>
            <a:r>
              <a:rPr lang="de-DE" altLang="de-DE" dirty="0">
                <a:latin typeface="Century Gothic" panose="020B0502020202020204" pitchFamily="34" charset="0"/>
              </a:rPr>
              <a:t>werden.</a:t>
            </a:r>
          </a:p>
          <a:p>
            <a:pPr marL="0" indent="0">
              <a:defRPr/>
            </a:pPr>
            <a:endParaRPr lang="de-DE" altLang="de-DE" dirty="0">
              <a:latin typeface="Century Gothic" panose="020B0502020202020204" pitchFamily="34" charset="0"/>
            </a:endParaRPr>
          </a:p>
          <a:p>
            <a:pPr>
              <a:buFont typeface="+mj-lt"/>
              <a:buAutoNum type="alphaLcParenR" startAt="3"/>
              <a:defRPr/>
            </a:pPr>
            <a:r>
              <a:rPr lang="de-DE" altLang="de-DE" dirty="0">
                <a:latin typeface="Century Gothic" panose="020B0502020202020204" pitchFamily="34" charset="0"/>
              </a:rPr>
              <a:t>Ein finanzieller Leistungsindikator ist der Börsenkurs des Unternehmens.</a:t>
            </a:r>
          </a:p>
          <a:p>
            <a:pPr>
              <a:buFont typeface="Verdana" panose="020B0604030504040204" pitchFamily="34" charset="0"/>
              <a:buAutoNum type="alphaLcParenR" startAt="3"/>
              <a:defRPr/>
            </a:pPr>
            <a:endParaRPr lang="de-DE" altLang="de-DE" dirty="0">
              <a:latin typeface="Century Gothic" panose="020B0502020202020204" pitchFamily="34" charset="0"/>
            </a:endParaRPr>
          </a:p>
          <a:p>
            <a:pPr>
              <a:buFont typeface="Verdana" panose="020B0604030504040204" pitchFamily="34" charset="0"/>
              <a:buAutoNum type="alphaLcParenR" startAt="3"/>
              <a:defRPr/>
            </a:pPr>
            <a:r>
              <a:rPr lang="de-DE" altLang="de-DE" dirty="0">
                <a:latin typeface="Century Gothic" panose="020B0502020202020204" pitchFamily="34" charset="0"/>
              </a:rPr>
              <a:t>Der Wirtschaftsbericht ist unabhängig vom Jahresabschluss zu erstellen. </a:t>
            </a:r>
          </a:p>
        </p:txBody>
      </p:sp>
      <p:sp>
        <p:nvSpPr>
          <p:cNvPr id="8" name="Textfeld 7">
            <a:extLst>
              <a:ext uri="{FF2B5EF4-FFF2-40B4-BE49-F238E27FC236}">
                <a16:creationId xmlns:a16="http://schemas.microsoft.com/office/drawing/2014/main" id="{C66D64C7-BA61-4F84-8DB4-B4B22C716F20}"/>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extLst>
      <p:ext uri="{BB962C8B-B14F-4D97-AF65-F5344CB8AC3E}">
        <p14:creationId xmlns:p14="http://schemas.microsoft.com/office/powerpoint/2010/main" val="36565791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039813"/>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41987" name="Textfeld 1">
            <a:extLst>
              <a:ext uri="{FF2B5EF4-FFF2-40B4-BE49-F238E27FC236}">
                <a16:creationId xmlns:a16="http://schemas.microsoft.com/office/drawing/2014/main" id="{9D210848-5AF6-4636-BB0B-D52DAFDBB190}"/>
              </a:ext>
            </a:extLst>
          </p:cNvPr>
          <p:cNvSpPr txBox="1">
            <a:spLocks noChangeArrowheads="1"/>
          </p:cNvSpPr>
          <p:nvPr/>
        </p:nvSpPr>
        <p:spPr bwMode="auto">
          <a:xfrm>
            <a:off x="479425" y="180975"/>
            <a:ext cx="9721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9: Lagebericht in der Praxis (Teil 1 von 3): Der Wirtschaftsbericht als Spiegel des Unternehmenserfolgs (360-Grad-Perspektive)</a:t>
            </a:r>
          </a:p>
        </p:txBody>
      </p:sp>
      <p:sp>
        <p:nvSpPr>
          <p:cNvPr id="41988" name="Textfeld 6">
            <a:extLst>
              <a:ext uri="{FF2B5EF4-FFF2-40B4-BE49-F238E27FC236}">
                <a16:creationId xmlns:a16="http://schemas.microsoft.com/office/drawing/2014/main" id="{E434A76C-3A72-4405-B1A0-71BE80350247}"/>
              </a:ext>
            </a:extLst>
          </p:cNvPr>
          <p:cNvSpPr txBox="1">
            <a:spLocks noChangeArrowheads="1"/>
          </p:cNvSpPr>
          <p:nvPr/>
        </p:nvSpPr>
        <p:spPr bwMode="auto">
          <a:xfrm>
            <a:off x="900113" y="1385888"/>
            <a:ext cx="1080135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latin typeface="Century Gothic" panose="020B0502020202020204" pitchFamily="34" charset="0"/>
              </a:rPr>
              <a:t>Welche der nachfolgenden Aussagen ist zutreffend?</a:t>
            </a:r>
            <a:br>
              <a:rPr lang="de-DE" altLang="de-DE">
                <a:latin typeface="Century Gothic" panose="020B0502020202020204" pitchFamily="34" charset="0"/>
              </a:rPr>
            </a:br>
            <a:r>
              <a:rPr lang="de-DE" altLang="de-DE">
                <a:latin typeface="Century Gothic" panose="020B0502020202020204" pitchFamily="34" charset="0"/>
              </a:rPr>
              <a:t>Nur </a:t>
            </a:r>
            <a:r>
              <a:rPr lang="de-DE" altLang="de-DE" b="1">
                <a:solidFill>
                  <a:srgbClr val="00B0F0"/>
                </a:solidFill>
                <a:latin typeface="Century Gothic" panose="020B0502020202020204" pitchFamily="34" charset="0"/>
              </a:rPr>
              <a:t>eine Aussage </a:t>
            </a:r>
            <a:r>
              <a:rPr lang="de-DE" altLang="de-DE">
                <a:latin typeface="Century Gothic" panose="020B0502020202020204" pitchFamily="34" charset="0"/>
              </a:rPr>
              <a:t>ist richtig. </a:t>
            </a:r>
          </a:p>
        </p:txBody>
      </p:sp>
      <p:sp>
        <p:nvSpPr>
          <p:cNvPr id="9221" name="Textfeld 6">
            <a:extLst>
              <a:ext uri="{FF2B5EF4-FFF2-40B4-BE49-F238E27FC236}">
                <a16:creationId xmlns:a16="http://schemas.microsoft.com/office/drawing/2014/main" id="{6B146403-22EB-4FBD-8FB3-C8D856BB1784}"/>
              </a:ext>
            </a:extLst>
          </p:cNvPr>
          <p:cNvSpPr txBox="1">
            <a:spLocks noChangeArrowheads="1"/>
          </p:cNvSpPr>
          <p:nvPr/>
        </p:nvSpPr>
        <p:spPr bwMode="auto">
          <a:xfrm>
            <a:off x="1063625" y="2025650"/>
            <a:ext cx="9001125" cy="27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buFont typeface="Verdana" panose="020B0604030504040204" pitchFamily="34" charset="0"/>
              <a:buAutoNum type="alphaLcParenR"/>
              <a:defRPr/>
            </a:pPr>
            <a:r>
              <a:rPr lang="de-DE" altLang="de-DE" dirty="0">
                <a:latin typeface="Century Gothic" panose="020B0502020202020204" pitchFamily="34" charset="0"/>
              </a:rPr>
              <a:t>Ausschließlich im 1. Teil des Lageberichts, dem Wirtschaftsbericht, sind Angaben zu den  bedeutsamsten Leistungsindikatoren des Unternehmens </a:t>
            </a:r>
            <a:r>
              <a:rPr lang="de-DE" altLang="de-DE">
                <a:latin typeface="Century Gothic" panose="020B0502020202020204" pitchFamily="34" charset="0"/>
              </a:rPr>
              <a:t>anzugeben.</a:t>
            </a:r>
            <a:br>
              <a:rPr lang="de-DE" altLang="de-DE">
                <a:latin typeface="Century Gothic" panose="020B0502020202020204" pitchFamily="34" charset="0"/>
              </a:rPr>
            </a:br>
            <a:r>
              <a:rPr lang="de-DE" altLang="de-DE">
                <a:latin typeface="Century Gothic" panose="020B0502020202020204" pitchFamily="34" charset="0"/>
              </a:rPr>
              <a:t> </a:t>
            </a:r>
            <a:endParaRPr lang="de-DE" altLang="de-DE" dirty="0">
              <a:latin typeface="Century Gothic" panose="020B0502020202020204" pitchFamily="34" charset="0"/>
            </a:endParaRPr>
          </a:p>
          <a:p>
            <a:pPr>
              <a:buFont typeface="Verdana" panose="020B0604030504040204" pitchFamily="34" charset="0"/>
              <a:buAutoNum type="alphaLcParenR"/>
              <a:defRPr/>
            </a:pPr>
            <a:r>
              <a:rPr lang="de-DE" altLang="de-DE">
                <a:latin typeface="Century Gothic" panose="020B0502020202020204" pitchFamily="34" charset="0"/>
              </a:rPr>
              <a:t>DRS </a:t>
            </a:r>
            <a:r>
              <a:rPr lang="de-DE" altLang="de-DE" dirty="0">
                <a:latin typeface="Century Gothic" panose="020B0502020202020204" pitchFamily="34" charset="0"/>
              </a:rPr>
              <a:t>20 zur Lageberichterstellung bei Konzernabschlüssen </a:t>
            </a:r>
            <a:r>
              <a:rPr lang="de-DE" altLang="de-DE">
                <a:latin typeface="Century Gothic" panose="020B0502020202020204" pitchFamily="34" charset="0"/>
              </a:rPr>
              <a:t>sollte auch </a:t>
            </a:r>
            <a:r>
              <a:rPr lang="de-DE" altLang="de-DE" dirty="0">
                <a:latin typeface="Century Gothic" panose="020B0502020202020204" pitchFamily="34" charset="0"/>
              </a:rPr>
              <a:t>bei der Aufstellung von Lageberichten in </a:t>
            </a:r>
            <a:r>
              <a:rPr lang="de-DE" altLang="de-DE">
                <a:latin typeface="Century Gothic" panose="020B0502020202020204" pitchFamily="34" charset="0"/>
              </a:rPr>
              <a:t>Einzelabschlüssen berücksichtigt </a:t>
            </a:r>
            <a:r>
              <a:rPr lang="de-DE" altLang="de-DE" dirty="0">
                <a:latin typeface="Century Gothic" panose="020B0502020202020204" pitchFamily="34" charset="0"/>
              </a:rPr>
              <a:t>werden.</a:t>
            </a:r>
          </a:p>
          <a:p>
            <a:pPr marL="0" indent="0">
              <a:defRPr/>
            </a:pPr>
            <a:endParaRPr lang="de-DE" altLang="de-DE" dirty="0">
              <a:latin typeface="Century Gothic" panose="020B0502020202020204" pitchFamily="34" charset="0"/>
            </a:endParaRPr>
          </a:p>
          <a:p>
            <a:pPr>
              <a:buFont typeface="+mj-lt"/>
              <a:buAutoNum type="alphaLcParenR" startAt="3"/>
              <a:defRPr/>
            </a:pPr>
            <a:r>
              <a:rPr lang="de-DE" altLang="de-DE" dirty="0">
                <a:latin typeface="Century Gothic" panose="020B0502020202020204" pitchFamily="34" charset="0"/>
              </a:rPr>
              <a:t>Ein finanzieller Leistungsindikator ist der Börsenkurs des Unternehmens.</a:t>
            </a:r>
          </a:p>
          <a:p>
            <a:pPr>
              <a:buFont typeface="Verdana" panose="020B0604030504040204" pitchFamily="34" charset="0"/>
              <a:buAutoNum type="alphaLcParenR" startAt="3"/>
              <a:defRPr/>
            </a:pPr>
            <a:endParaRPr lang="de-DE" altLang="de-DE" dirty="0">
              <a:latin typeface="Century Gothic" panose="020B0502020202020204" pitchFamily="34" charset="0"/>
            </a:endParaRPr>
          </a:p>
          <a:p>
            <a:pPr>
              <a:buFont typeface="Verdana" panose="020B0604030504040204" pitchFamily="34" charset="0"/>
              <a:buAutoNum type="alphaLcParenR" startAt="3"/>
              <a:defRPr/>
            </a:pPr>
            <a:r>
              <a:rPr lang="de-DE" altLang="de-DE" dirty="0">
                <a:latin typeface="Century Gothic" panose="020B0502020202020204" pitchFamily="34" charset="0"/>
              </a:rPr>
              <a:t>Der Wirtschaftsbericht ist unabhängig vom Jahresabschluss zu erstellen. </a:t>
            </a:r>
          </a:p>
        </p:txBody>
      </p:sp>
      <p:sp>
        <p:nvSpPr>
          <p:cNvPr id="41990" name="Textfeld 6">
            <a:extLst>
              <a:ext uri="{FF2B5EF4-FFF2-40B4-BE49-F238E27FC236}">
                <a16:creationId xmlns:a16="http://schemas.microsoft.com/office/drawing/2014/main" id="{BD36A3E9-B519-4FB5-9458-052562AD2030}"/>
              </a:ext>
            </a:extLst>
          </p:cNvPr>
          <p:cNvSpPr txBox="1">
            <a:spLocks noChangeArrowheads="1"/>
          </p:cNvSpPr>
          <p:nvPr/>
        </p:nvSpPr>
        <p:spPr bwMode="auto">
          <a:xfrm>
            <a:off x="9994900" y="2060575"/>
            <a:ext cx="1509713" cy="265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Wingdings" panose="05000000000000000000" pitchFamily="2" charset="2"/>
              <a:buChar char="Ø"/>
            </a:pPr>
            <a:r>
              <a:rPr lang="de-DE" altLang="de-DE" b="1">
                <a:solidFill>
                  <a:srgbClr val="00B0F0"/>
                </a:solidFill>
                <a:latin typeface="Century Gothic" panose="020B0502020202020204" pitchFamily="34" charset="0"/>
              </a:rPr>
              <a:t>Nein</a:t>
            </a:r>
          </a:p>
          <a:p>
            <a:pPr>
              <a:buFont typeface="Wingdings" panose="05000000000000000000" pitchFamily="2" charset="2"/>
              <a:buChar char="Ø"/>
            </a:pPr>
            <a:endParaRPr lang="de-DE" altLang="de-DE" sz="2000" b="1">
              <a:solidFill>
                <a:srgbClr val="00B0F0"/>
              </a:solidFill>
              <a:latin typeface="Century Gothic" panose="020B0502020202020204" pitchFamily="34" charset="0"/>
            </a:endParaRPr>
          </a:p>
          <a:p>
            <a:pPr>
              <a:buFont typeface="Wingdings" panose="05000000000000000000" pitchFamily="2" charset="2"/>
              <a:buChar char="Ø"/>
            </a:pPr>
            <a:r>
              <a:rPr lang="de-DE" altLang="de-DE" b="1">
                <a:solidFill>
                  <a:srgbClr val="00B0F0"/>
                </a:solidFill>
                <a:latin typeface="Century Gothic" panose="020B0502020202020204" pitchFamily="34" charset="0"/>
              </a:rPr>
              <a:t>Ja</a:t>
            </a:r>
            <a:br>
              <a:rPr lang="de-DE" altLang="de-DE" b="1">
                <a:solidFill>
                  <a:srgbClr val="00B0F0"/>
                </a:solidFill>
                <a:latin typeface="Century Gothic" panose="020B0502020202020204" pitchFamily="34" charset="0"/>
              </a:rPr>
            </a:br>
            <a:endParaRPr lang="de-DE" altLang="de-DE" b="1">
              <a:solidFill>
                <a:srgbClr val="00B0F0"/>
              </a:solidFill>
              <a:latin typeface="Century Gothic" panose="020B0502020202020204" pitchFamily="34" charset="0"/>
            </a:endParaRPr>
          </a:p>
          <a:p>
            <a:pPr>
              <a:buFont typeface="Wingdings" panose="05000000000000000000" pitchFamily="2" charset="2"/>
              <a:buChar char="Ø"/>
            </a:pPr>
            <a:endParaRPr lang="de-DE" altLang="de-DE" sz="1000">
              <a:latin typeface="Century Gothic" panose="020B0502020202020204" pitchFamily="34" charset="0"/>
            </a:endParaRPr>
          </a:p>
          <a:p>
            <a:pPr>
              <a:buFont typeface="Wingdings" panose="05000000000000000000" pitchFamily="2" charset="2"/>
              <a:buChar char="Ø"/>
            </a:pPr>
            <a:r>
              <a:rPr lang="de-DE" altLang="de-DE" b="1">
                <a:solidFill>
                  <a:srgbClr val="00B0F0"/>
                </a:solidFill>
                <a:latin typeface="Century Gothic" panose="020B0502020202020204" pitchFamily="34" charset="0"/>
              </a:rPr>
              <a:t>Nein</a:t>
            </a:r>
          </a:p>
          <a:p>
            <a:pPr>
              <a:buFont typeface="Wingdings" panose="05000000000000000000" pitchFamily="2" charset="2"/>
              <a:buChar char="Ø"/>
            </a:pPr>
            <a:endParaRPr lang="de-DE" altLang="de-DE" sz="400" b="1">
              <a:solidFill>
                <a:srgbClr val="00B0F0"/>
              </a:solidFill>
              <a:latin typeface="Century Gothic" panose="020B0502020202020204" pitchFamily="34" charset="0"/>
            </a:endParaRPr>
          </a:p>
          <a:p>
            <a:pPr>
              <a:buFont typeface="Wingdings" panose="05000000000000000000" pitchFamily="2" charset="2"/>
              <a:buChar char="Ø"/>
            </a:pPr>
            <a:endParaRPr lang="de-DE" altLang="de-DE" sz="600" b="1">
              <a:solidFill>
                <a:srgbClr val="00B0F0"/>
              </a:solidFill>
              <a:latin typeface="Century Gothic" panose="020B0502020202020204" pitchFamily="34" charset="0"/>
            </a:endParaRPr>
          </a:p>
          <a:p>
            <a:pPr>
              <a:buFont typeface="Wingdings" panose="05000000000000000000" pitchFamily="2" charset="2"/>
              <a:buChar char="Ø"/>
            </a:pPr>
            <a:r>
              <a:rPr lang="de-DE" altLang="de-DE" b="1">
                <a:solidFill>
                  <a:srgbClr val="00B0F0"/>
                </a:solidFill>
                <a:latin typeface="Century Gothic" panose="020B0502020202020204" pitchFamily="34" charset="0"/>
              </a:rPr>
              <a:t>Nein</a:t>
            </a:r>
          </a:p>
        </p:txBody>
      </p:sp>
      <p:sp>
        <p:nvSpPr>
          <p:cNvPr id="8" name="Textfeld 7">
            <a:extLst>
              <a:ext uri="{FF2B5EF4-FFF2-40B4-BE49-F238E27FC236}">
                <a16:creationId xmlns:a16="http://schemas.microsoft.com/office/drawing/2014/main" id="{C66D64C7-BA61-4F84-8DB4-B4B22C716F20}"/>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55688" y="1073150"/>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Lösungshinweise zu Frage 1</a:t>
            </a:r>
            <a:endParaRPr lang="de-DE" altLang="de-DE" sz="1600" b="1" kern="0" dirty="0">
              <a:solidFill>
                <a:srgbClr val="00B0F0"/>
              </a:solidFill>
              <a:latin typeface="Century Gothic" pitchFamily="34" charset="0"/>
            </a:endParaRPr>
          </a:p>
        </p:txBody>
      </p:sp>
      <p:sp>
        <p:nvSpPr>
          <p:cNvPr id="46084" name="Textfeld 6">
            <a:extLst>
              <a:ext uri="{FF2B5EF4-FFF2-40B4-BE49-F238E27FC236}">
                <a16:creationId xmlns:a16="http://schemas.microsoft.com/office/drawing/2014/main" id="{E1B065BD-A9E9-43DD-9BAC-C7047D3D62C8}"/>
              </a:ext>
            </a:extLst>
          </p:cNvPr>
          <p:cNvSpPr txBox="1">
            <a:spLocks noChangeArrowheads="1"/>
          </p:cNvSpPr>
          <p:nvPr/>
        </p:nvSpPr>
        <p:spPr bwMode="auto">
          <a:xfrm>
            <a:off x="1055688" y="1341438"/>
            <a:ext cx="10801350" cy="427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defTabSz="269875">
              <a:lnSpc>
                <a:spcPct val="110000"/>
              </a:lnSpc>
              <a:spcBef>
                <a:spcPts val="800"/>
              </a:spcBef>
              <a:buFont typeface="Arial" panose="020B0604020202020204" pitchFamily="34" charset="0"/>
              <a:tabLst>
                <a:tab pos="179388"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9pPr>
          </a:lstStyle>
          <a:p>
            <a:pPr marL="188913" indent="-188913">
              <a:buFont typeface="Arial" panose="020B0604020202020204" pitchFamily="34" charset="0"/>
              <a:buChar char="•"/>
              <a:defRPr/>
            </a:pPr>
            <a:r>
              <a:rPr lang="de-DE" altLang="de-DE" b="1" dirty="0">
                <a:latin typeface="Century Gothic" panose="020B0502020202020204" pitchFamily="34" charset="0"/>
              </a:rPr>
              <a:t>Zu a</a:t>
            </a:r>
            <a:r>
              <a:rPr lang="de-DE" altLang="de-DE" b="1">
                <a:latin typeface="Century Gothic" panose="020B0502020202020204" pitchFamily="34" charset="0"/>
              </a:rPr>
              <a:t>) </a:t>
            </a:r>
            <a:r>
              <a:rPr lang="de-DE" b="1">
                <a:latin typeface="Century Gothic" panose="020B0502020202020204" pitchFamily="34" charset="0"/>
              </a:rPr>
              <a:t>Nein: </a:t>
            </a:r>
            <a:r>
              <a:rPr lang="de-DE" dirty="0">
                <a:latin typeface="Century Gothic" panose="020B0502020202020204" pitchFamily="34" charset="0"/>
              </a:rPr>
              <a:t>Angaben zu den bedeutsamsten </a:t>
            </a:r>
            <a:r>
              <a:rPr lang="de-DE">
                <a:latin typeface="Century Gothic" panose="020B0502020202020204" pitchFamily="34" charset="0"/>
              </a:rPr>
              <a:t>Leistungsindikatoren sind stets im Lagebericht anzugeben:</a:t>
            </a:r>
            <a:br>
              <a:rPr lang="de-DE" dirty="0">
                <a:latin typeface="Century Gothic" panose="020B0502020202020204" pitchFamily="34" charset="0"/>
              </a:rPr>
            </a:br>
            <a:r>
              <a:rPr lang="de-DE" dirty="0">
                <a:latin typeface="Century Gothic" panose="020B0502020202020204" pitchFamily="34" charset="0"/>
              </a:rPr>
              <a:t>					- Ausprägung des Berichtsjahres (Wirtschaftsbericht)</a:t>
            </a:r>
            <a:br>
              <a:rPr lang="de-DE" dirty="0">
                <a:latin typeface="Century Gothic" panose="020B0502020202020204" pitchFamily="34" charset="0"/>
              </a:rPr>
            </a:br>
            <a:r>
              <a:rPr lang="de-DE" dirty="0">
                <a:latin typeface="Century Gothic" panose="020B0502020202020204" pitchFamily="34" charset="0"/>
              </a:rPr>
              <a:t>					- Prognose für das kommende Geschäftsjahr (Prognosebericht)</a:t>
            </a:r>
            <a:br>
              <a:rPr lang="de-DE" dirty="0">
                <a:latin typeface="Century Gothic" panose="020B0502020202020204" pitchFamily="34" charset="0"/>
              </a:rPr>
            </a:br>
            <a:r>
              <a:rPr lang="de-DE" dirty="0">
                <a:latin typeface="Century Gothic" panose="020B0502020202020204" pitchFamily="34" charset="0"/>
              </a:rPr>
              <a:t>					- Vergleich Prognose Vorjahr mit Ausprägung Berichtsjahr (Plan-Ist-Vergleich) </a:t>
            </a:r>
            <a:r>
              <a:rPr lang="de-DE">
                <a:latin typeface="Century Gothic" panose="020B0502020202020204" pitchFamily="34" charset="0"/>
              </a:rPr>
              <a:t>entweder im</a:t>
            </a:r>
            <a:br>
              <a:rPr lang="de-DE">
                <a:latin typeface="Century Gothic" panose="020B0502020202020204" pitchFamily="34" charset="0"/>
              </a:rPr>
            </a:br>
            <a:r>
              <a:rPr lang="de-DE">
                <a:latin typeface="Century Gothic" panose="020B0502020202020204" pitchFamily="34" charset="0"/>
              </a:rPr>
              <a:t>		                   Prognose- oder </a:t>
            </a:r>
            <a:r>
              <a:rPr lang="de-DE" dirty="0">
                <a:latin typeface="Century Gothic" panose="020B0502020202020204" pitchFamily="34" charset="0"/>
              </a:rPr>
              <a:t>im Wirtschaftsbericht (= roter </a:t>
            </a:r>
            <a:r>
              <a:rPr lang="de-DE">
                <a:latin typeface="Century Gothic" panose="020B0502020202020204" pitchFamily="34" charset="0"/>
              </a:rPr>
              <a:t>Faden)</a:t>
            </a:r>
            <a:br>
              <a:rPr lang="de-DE">
                <a:latin typeface="Century Gothic" panose="020B0502020202020204" pitchFamily="34" charset="0"/>
              </a:rPr>
            </a:b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b)</a:t>
            </a:r>
            <a:r>
              <a:rPr lang="de-DE" dirty="0">
                <a:latin typeface="Century Gothic" panose="020B0502020202020204" pitchFamily="34" charset="0"/>
              </a:rPr>
              <a:t> </a:t>
            </a:r>
            <a:r>
              <a:rPr lang="de-DE" b="1" dirty="0">
                <a:latin typeface="Century Gothic" panose="020B0502020202020204" pitchFamily="34" charset="0"/>
              </a:rPr>
              <a:t>Ja: </a:t>
            </a:r>
            <a:r>
              <a:rPr lang="de-DE" altLang="de-DE" dirty="0">
                <a:latin typeface="Century Gothic" panose="020B0502020202020204" pitchFamily="34" charset="0"/>
              </a:rPr>
              <a:t>Obwohl der vom DRSC verabschiedete Standard DRS 20 vorrangig für Konzernabschlüsse gilt, hat dieser auch Ausstrahlungswirkung auf den Einzelabschluss und sollte insoweit </a:t>
            </a:r>
            <a:r>
              <a:rPr lang="de-DE" altLang="de-DE">
                <a:latin typeface="Century Gothic" panose="020B0502020202020204" pitchFamily="34" charset="0"/>
              </a:rPr>
              <a:t>bei der Aufstellung und </a:t>
            </a:r>
            <a:r>
              <a:rPr lang="de-DE" altLang="de-DE" dirty="0">
                <a:latin typeface="Century Gothic" panose="020B0502020202020204" pitchFamily="34" charset="0"/>
              </a:rPr>
              <a:t>Prüfung von Lageberichten im Einzelabschluss berücksichtigt werden.</a:t>
            </a:r>
          </a:p>
          <a:p>
            <a:pPr marL="0" indent="0">
              <a:defRPr/>
            </a:pP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c</a:t>
            </a:r>
            <a:r>
              <a:rPr lang="de-DE" b="1">
                <a:latin typeface="Century Gothic" panose="020B0502020202020204" pitchFamily="34" charset="0"/>
              </a:rPr>
              <a:t>) Nein: </a:t>
            </a:r>
            <a:r>
              <a:rPr lang="de-DE">
                <a:latin typeface="Century Gothic" panose="020B0502020202020204" pitchFamily="34" charset="0"/>
              </a:rPr>
              <a:t>Finanzielle </a:t>
            </a:r>
            <a:r>
              <a:rPr lang="de-DE" dirty="0">
                <a:latin typeface="Century Gothic" panose="020B0502020202020204" pitchFamily="34" charset="0"/>
              </a:rPr>
              <a:t>Leistungsindikatoren sind solche Kennzahlen, die regelmäßig im internen Steuerungssystem des Unternehmens zur Entscheidungsfindung genutzt werden. Nur </a:t>
            </a:r>
            <a:r>
              <a:rPr lang="de-DE">
                <a:latin typeface="Century Gothic" panose="020B0502020202020204" pitchFamily="34" charset="0"/>
              </a:rPr>
              <a:t>solche Kennzahlen </a:t>
            </a:r>
            <a:r>
              <a:rPr lang="de-DE" dirty="0">
                <a:latin typeface="Century Gothic" panose="020B0502020202020204" pitchFamily="34" charset="0"/>
              </a:rPr>
              <a:t>müssen im Lagebericht erläutert werden</a:t>
            </a:r>
            <a:r>
              <a:rPr lang="de-DE">
                <a:latin typeface="Century Gothic" panose="020B0502020202020204" pitchFamily="34" charset="0"/>
              </a:rPr>
              <a:t>. </a:t>
            </a:r>
            <a:br>
              <a:rPr lang="de-DE">
                <a:latin typeface="Century Gothic" panose="020B0502020202020204" pitchFamily="34" charset="0"/>
              </a:rPr>
            </a:b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d</a:t>
            </a:r>
            <a:r>
              <a:rPr lang="de-DE" b="1">
                <a:latin typeface="Century Gothic" panose="020B0502020202020204" pitchFamily="34" charset="0"/>
              </a:rPr>
              <a:t>) Nein: </a:t>
            </a:r>
            <a:r>
              <a:rPr lang="de-DE" dirty="0">
                <a:latin typeface="Century Gothic" panose="020B0502020202020204" pitchFamily="34" charset="0"/>
              </a:rPr>
              <a:t>Der Lagebericht und damit auch der Wirtschaftsbericht als Teil des Lageberichts ist eng verknüpft mit dem Abschluss und bietet zusätzlich zu den Abschlusszahlen verbale und analytische Erläuterungen. </a:t>
            </a:r>
          </a:p>
        </p:txBody>
      </p:sp>
      <p:sp>
        <p:nvSpPr>
          <p:cNvPr id="6" name="Textfeld 5">
            <a:extLst>
              <a:ext uri="{FF2B5EF4-FFF2-40B4-BE49-F238E27FC236}">
                <a16:creationId xmlns:a16="http://schemas.microsoft.com/office/drawing/2014/main" id="{2CF1BFE9-A03C-4DAB-B2BC-269F48C44F17}"/>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
        <p:nvSpPr>
          <p:cNvPr id="43013" name="Textfeld 1">
            <a:extLst>
              <a:ext uri="{FF2B5EF4-FFF2-40B4-BE49-F238E27FC236}">
                <a16:creationId xmlns:a16="http://schemas.microsoft.com/office/drawing/2014/main" id="{9B87A3F1-7C38-4700-939B-696439D177C6}"/>
              </a:ext>
            </a:extLst>
          </p:cNvPr>
          <p:cNvSpPr txBox="1">
            <a:spLocks noChangeArrowheads="1"/>
          </p:cNvSpPr>
          <p:nvPr/>
        </p:nvSpPr>
        <p:spPr bwMode="auto">
          <a:xfrm>
            <a:off x="479425" y="180975"/>
            <a:ext cx="9721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latin typeface="Century Gothic" panose="020B0502020202020204" pitchFamily="34" charset="0"/>
              </a:rPr>
              <a:t>Thema 9: Lagebericht in der Praxis (Teil 1 von 3): Der Wirtschaftsbericht als Spiegel des Unternehmenserfolgs (360-Grad-Perspektive)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144588"/>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9219" name="Textfeld 1">
            <a:extLst>
              <a:ext uri="{FF2B5EF4-FFF2-40B4-BE49-F238E27FC236}">
                <a16:creationId xmlns:a16="http://schemas.microsoft.com/office/drawing/2014/main" id="{752A7689-75B4-4E2B-84DF-D3C1AD818722}"/>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solidFill>
                  <a:srgbClr val="000000"/>
                </a:solidFill>
                <a:latin typeface="Century Gothic" panose="020B0502020202020204" pitchFamily="34" charset="0"/>
              </a:rPr>
              <a:t>Thema 1: KI aus dem Blickwinkel des Wirtschaftsprüfers (Teil 1 von 3)</a:t>
            </a:r>
          </a:p>
        </p:txBody>
      </p:sp>
      <p:sp>
        <p:nvSpPr>
          <p:cNvPr id="9220" name="Textfeld 6">
            <a:extLst>
              <a:ext uri="{FF2B5EF4-FFF2-40B4-BE49-F238E27FC236}">
                <a16:creationId xmlns:a16="http://schemas.microsoft.com/office/drawing/2014/main" id="{424A6E40-1B20-4D63-B90C-AB1B10BB6B36}"/>
              </a:ext>
            </a:extLst>
          </p:cNvPr>
          <p:cNvSpPr txBox="1">
            <a:spLocks noChangeArrowheads="1"/>
          </p:cNvSpPr>
          <p:nvPr/>
        </p:nvSpPr>
        <p:spPr bwMode="auto">
          <a:xfrm>
            <a:off x="1055688" y="1606550"/>
            <a:ext cx="10801350"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Was unterscheidet „</a:t>
            </a:r>
            <a:r>
              <a:rPr lang="de-DE" altLang="de-DE" b="1">
                <a:solidFill>
                  <a:srgbClr val="000000"/>
                </a:solidFill>
                <a:latin typeface="Century Gothic" panose="020B0502020202020204" pitchFamily="34" charset="0"/>
              </a:rPr>
              <a:t>schwache</a:t>
            </a:r>
            <a:r>
              <a:rPr lang="de-DE" altLang="de-DE">
                <a:solidFill>
                  <a:srgbClr val="000000"/>
                </a:solidFill>
                <a:latin typeface="Century Gothic" panose="020B0502020202020204" pitchFamily="34" charset="0"/>
              </a:rPr>
              <a:t>“ von „</a:t>
            </a:r>
            <a:r>
              <a:rPr lang="de-DE" altLang="de-DE" b="1">
                <a:solidFill>
                  <a:srgbClr val="000000"/>
                </a:solidFill>
                <a:latin typeface="Century Gothic" panose="020B0502020202020204" pitchFamily="34" charset="0"/>
              </a:rPr>
              <a:t>starker</a:t>
            </a:r>
            <a:r>
              <a:rPr lang="de-DE" altLang="de-DE">
                <a:solidFill>
                  <a:srgbClr val="000000"/>
                </a:solidFill>
                <a:latin typeface="Century Gothic" panose="020B0502020202020204" pitchFamily="34" charset="0"/>
              </a:rPr>
              <a:t>“ </a:t>
            </a:r>
            <a:r>
              <a:rPr lang="de-DE" altLang="de-DE" b="1">
                <a:solidFill>
                  <a:srgbClr val="000000"/>
                </a:solidFill>
                <a:latin typeface="Century Gothic" panose="020B0502020202020204" pitchFamily="34" charset="0"/>
              </a:rPr>
              <a:t>Künstlicher Intelligenz</a:t>
            </a:r>
            <a:r>
              <a:rPr lang="de-DE" altLang="de-DE">
                <a:solidFill>
                  <a:srgbClr val="000000"/>
                </a:solidFill>
                <a:latin typeface="Century Gothic" panose="020B0502020202020204" pitchFamily="34" charset="0"/>
              </a:rPr>
              <a:t>? Nur </a:t>
            </a:r>
            <a:r>
              <a:rPr lang="de-DE" altLang="de-DE" b="1">
                <a:solidFill>
                  <a:srgbClr val="00B0F0"/>
                </a:solidFill>
                <a:latin typeface="Century Gothic" panose="020B0502020202020204" pitchFamily="34" charset="0"/>
              </a:rPr>
              <a:t>eine Antwort </a:t>
            </a:r>
            <a:r>
              <a:rPr lang="de-DE" altLang="de-DE">
                <a:solidFill>
                  <a:srgbClr val="000000"/>
                </a:solidFill>
                <a:latin typeface="Century Gothic" panose="020B0502020202020204" pitchFamily="34" charset="0"/>
              </a:rPr>
              <a:t>ist zutreffend.</a:t>
            </a:r>
          </a:p>
        </p:txBody>
      </p:sp>
      <p:sp>
        <p:nvSpPr>
          <p:cNvPr id="9221" name="Textfeld 6">
            <a:extLst>
              <a:ext uri="{FF2B5EF4-FFF2-40B4-BE49-F238E27FC236}">
                <a16:creationId xmlns:a16="http://schemas.microsoft.com/office/drawing/2014/main" id="{B00B1E12-02F8-411A-B9A8-F755F2D6E756}"/>
              </a:ext>
            </a:extLst>
          </p:cNvPr>
          <p:cNvSpPr txBox="1">
            <a:spLocks noChangeArrowheads="1"/>
          </p:cNvSpPr>
          <p:nvPr/>
        </p:nvSpPr>
        <p:spPr bwMode="auto">
          <a:xfrm>
            <a:off x="1416050" y="2078038"/>
            <a:ext cx="9001125" cy="285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buClr>
                <a:schemeClr val="tx1"/>
              </a:buClr>
              <a:buFont typeface="Verdana" panose="020B0604030504040204" pitchFamily="34" charset="0"/>
              <a:buAutoNum type="alphaLcParenR"/>
            </a:pPr>
            <a:r>
              <a:rPr lang="de-DE" altLang="de-DE" b="1">
                <a:solidFill>
                  <a:srgbClr val="000000"/>
                </a:solidFill>
                <a:latin typeface="Century Gothic" panose="020B0502020202020204" pitchFamily="34" charset="0"/>
              </a:rPr>
              <a:t>Schwache KI</a:t>
            </a:r>
            <a:r>
              <a:rPr lang="de-DE" altLang="de-DE">
                <a:solidFill>
                  <a:srgbClr val="000000"/>
                </a:solidFill>
                <a:latin typeface="Century Gothic" panose="020B0502020202020204" pitchFamily="34" charset="0"/>
              </a:rPr>
              <a:t> kann menschenähnliche Emotionen erkennen, während </a:t>
            </a:r>
            <a:r>
              <a:rPr lang="de-DE" altLang="de-DE" b="1">
                <a:solidFill>
                  <a:srgbClr val="000000"/>
                </a:solidFill>
                <a:latin typeface="Century Gothic" panose="020B0502020202020204" pitchFamily="34" charset="0"/>
              </a:rPr>
              <a:t>starke KI </a:t>
            </a:r>
            <a:r>
              <a:rPr lang="de-DE" altLang="de-DE">
                <a:solidFill>
                  <a:srgbClr val="000000"/>
                </a:solidFill>
                <a:latin typeface="Century Gothic" panose="020B0502020202020204" pitchFamily="34" charset="0"/>
              </a:rPr>
              <a:t>keine emotionale Intelligenz besitzt.</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Clr>
                <a:schemeClr val="tx1"/>
              </a:buClr>
              <a:buFont typeface="Verdana" panose="020B0604030504040204" pitchFamily="34" charset="0"/>
              <a:buAutoNum type="alphaLcParenR"/>
            </a:pPr>
            <a:r>
              <a:rPr lang="de-DE" altLang="de-DE" b="1">
                <a:solidFill>
                  <a:srgbClr val="000000"/>
                </a:solidFill>
                <a:latin typeface="Century Gothic" panose="020B0502020202020204" pitchFamily="34" charset="0"/>
              </a:rPr>
              <a:t>Schwache KI </a:t>
            </a:r>
            <a:r>
              <a:rPr lang="de-DE" altLang="de-DE">
                <a:solidFill>
                  <a:srgbClr val="000000"/>
                </a:solidFill>
                <a:latin typeface="Century Gothic" panose="020B0502020202020204" pitchFamily="34" charset="0"/>
              </a:rPr>
              <a:t>ist theoretisch nicht möglich, während </a:t>
            </a:r>
            <a:r>
              <a:rPr lang="de-DE" altLang="de-DE" b="1">
                <a:solidFill>
                  <a:srgbClr val="000000"/>
                </a:solidFill>
                <a:latin typeface="Century Gothic" panose="020B0502020202020204" pitchFamily="34" charset="0"/>
              </a:rPr>
              <a:t>starke KI </a:t>
            </a:r>
            <a:r>
              <a:rPr lang="de-DE" altLang="de-DE">
                <a:solidFill>
                  <a:srgbClr val="000000"/>
                </a:solidFill>
                <a:latin typeface="Century Gothic" panose="020B0502020202020204" pitchFamily="34" charset="0"/>
              </a:rPr>
              <a:t>bereits heute realisiert ist.  </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Clr>
                <a:schemeClr val="tx1"/>
              </a:buClr>
              <a:buFont typeface="Verdana" panose="020B0604030504040204" pitchFamily="34" charset="0"/>
              <a:buAutoNum type="alphaLcParenR"/>
            </a:pPr>
            <a:r>
              <a:rPr lang="de-DE" altLang="de-DE" b="1">
                <a:solidFill>
                  <a:srgbClr val="000000"/>
                </a:solidFill>
                <a:latin typeface="Century Gothic" panose="020B0502020202020204" pitchFamily="34" charset="0"/>
              </a:rPr>
              <a:t>Starke KI </a:t>
            </a:r>
            <a:r>
              <a:rPr lang="de-DE" altLang="de-DE">
                <a:solidFill>
                  <a:srgbClr val="000000"/>
                </a:solidFill>
                <a:latin typeface="Century Gothic" panose="020B0502020202020204" pitchFamily="34" charset="0"/>
              </a:rPr>
              <a:t>benötigt keine Daten, während </a:t>
            </a:r>
            <a:r>
              <a:rPr lang="de-DE" altLang="de-DE" b="1">
                <a:solidFill>
                  <a:srgbClr val="000000"/>
                </a:solidFill>
                <a:latin typeface="Century Gothic" panose="020B0502020202020204" pitchFamily="34" charset="0"/>
              </a:rPr>
              <a:t>schwache KI </a:t>
            </a:r>
            <a:r>
              <a:rPr lang="de-DE" altLang="de-DE">
                <a:solidFill>
                  <a:srgbClr val="000000"/>
                </a:solidFill>
                <a:latin typeface="Century Gothic" panose="020B0502020202020204" pitchFamily="34" charset="0"/>
              </a:rPr>
              <a:t>ständig auf neue Daten angewiesen ist.</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Clr>
                <a:schemeClr val="tx1"/>
              </a:buClr>
              <a:buFont typeface="Verdana" panose="020B0604030504040204" pitchFamily="34" charset="0"/>
              <a:buAutoNum type="alphaLcParenR"/>
            </a:pPr>
            <a:r>
              <a:rPr lang="de-DE" altLang="de-DE" b="1">
                <a:solidFill>
                  <a:srgbClr val="000000"/>
                </a:solidFill>
                <a:latin typeface="Century Gothic" panose="020B0502020202020204" pitchFamily="34" charset="0"/>
              </a:rPr>
              <a:t>Schwache KI </a:t>
            </a:r>
            <a:r>
              <a:rPr lang="de-DE" altLang="de-DE">
                <a:solidFill>
                  <a:srgbClr val="000000"/>
                </a:solidFill>
                <a:latin typeface="Century Gothic" panose="020B0502020202020204" pitchFamily="34" charset="0"/>
              </a:rPr>
              <a:t>kann nur ein einzelnes Problem lösen, während </a:t>
            </a:r>
            <a:r>
              <a:rPr lang="de-DE" altLang="de-DE" b="1">
                <a:solidFill>
                  <a:srgbClr val="000000"/>
                </a:solidFill>
                <a:latin typeface="Century Gothic" panose="020B0502020202020204" pitchFamily="34" charset="0"/>
              </a:rPr>
              <a:t>starke KI </a:t>
            </a:r>
            <a:r>
              <a:rPr lang="de-DE" altLang="de-DE">
                <a:solidFill>
                  <a:srgbClr val="000000"/>
                </a:solidFill>
                <a:latin typeface="Century Gothic" panose="020B0502020202020204" pitchFamily="34" charset="0"/>
              </a:rPr>
              <a:t>in der Lage ist, ein breites Spektrum an Aufgaben zu übernehmen.</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p:txBody>
      </p:sp>
      <p:sp>
        <p:nvSpPr>
          <p:cNvPr id="9222" name="Textfeld 6">
            <a:extLst>
              <a:ext uri="{FF2B5EF4-FFF2-40B4-BE49-F238E27FC236}">
                <a16:creationId xmlns:a16="http://schemas.microsoft.com/office/drawing/2014/main" id="{D8B196B6-7C7F-4BD6-A403-262B39DEAF9B}"/>
              </a:ext>
            </a:extLst>
          </p:cNvPr>
          <p:cNvSpPr txBox="1">
            <a:spLocks noChangeArrowheads="1"/>
          </p:cNvSpPr>
          <p:nvPr/>
        </p:nvSpPr>
        <p:spPr bwMode="auto">
          <a:xfrm>
            <a:off x="10347325" y="1700213"/>
            <a:ext cx="1509713" cy="307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Wingdings" panose="05000000000000000000" pitchFamily="2" charset="2"/>
              <a:buChar char="Ø"/>
              <a:defRPr/>
            </a:pPr>
            <a:endParaRPr lang="de-DE" altLang="de-DE" sz="1000" b="1">
              <a:solidFill>
                <a:srgbClr val="00B0F0"/>
              </a:solidFill>
              <a:latin typeface="Century Gothic" panose="020B0502020202020204" pitchFamily="34" charset="0"/>
            </a:endParaRPr>
          </a:p>
          <a:p>
            <a:pPr>
              <a:spcBef>
                <a:spcPts val="1900"/>
              </a:spcBef>
              <a:buFont typeface="Wingdings" panose="05000000000000000000" pitchFamily="2" charset="2"/>
              <a:buChar char="Ø"/>
              <a:defRPr/>
            </a:pPr>
            <a:r>
              <a:rPr lang="de-DE" altLang="de-DE" b="1">
                <a:solidFill>
                  <a:srgbClr val="00B0F0"/>
                </a:solidFill>
                <a:latin typeface="Century Gothic" panose="020B0502020202020204" pitchFamily="34" charset="0"/>
              </a:rPr>
              <a:t>Nein</a:t>
            </a:r>
          </a:p>
          <a:p>
            <a:pPr marL="0" indent="0">
              <a:spcBef>
                <a:spcPts val="1900"/>
              </a:spcBef>
              <a:defRPr/>
            </a:pPr>
            <a:br>
              <a:rPr lang="de-DE" altLang="de-DE" sz="500" b="1">
                <a:solidFill>
                  <a:srgbClr val="00B0F0"/>
                </a:solidFill>
                <a:latin typeface="Century Gothic" panose="020B0502020202020204" pitchFamily="34" charset="0"/>
              </a:rPr>
            </a:br>
            <a:endParaRPr lang="de-DE" altLang="de-DE" sz="500" b="1">
              <a:solidFill>
                <a:srgbClr val="00B0F0"/>
              </a:solidFill>
              <a:latin typeface="Century Gothic" panose="020B0502020202020204" pitchFamily="34" charset="0"/>
            </a:endParaRPr>
          </a:p>
          <a:p>
            <a:pPr>
              <a:spcBef>
                <a:spcPts val="1200"/>
              </a:spcBef>
              <a:buFont typeface="Wingdings" panose="05000000000000000000" pitchFamily="2" charset="2"/>
              <a:buChar char="Ø"/>
              <a:defRPr/>
            </a:pPr>
            <a:r>
              <a:rPr lang="de-DE" altLang="de-DE" b="1">
                <a:solidFill>
                  <a:srgbClr val="00B0F0"/>
                </a:solidFill>
                <a:latin typeface="Century Gothic" panose="020B0502020202020204" pitchFamily="34" charset="0"/>
              </a:rPr>
              <a:t>Nein</a:t>
            </a:r>
            <a:br>
              <a:rPr lang="de-DE" altLang="de-DE" b="1">
                <a:solidFill>
                  <a:srgbClr val="00B0F0"/>
                </a:solidFill>
                <a:latin typeface="Century Gothic" panose="020B0502020202020204" pitchFamily="34" charset="0"/>
              </a:rPr>
            </a:br>
            <a:endParaRPr lang="de-DE" altLang="de-DE" sz="1000" b="1">
              <a:solidFill>
                <a:srgbClr val="00B0F0"/>
              </a:solidFill>
              <a:latin typeface="Century Gothic" panose="020B0502020202020204" pitchFamily="34" charset="0"/>
            </a:endParaRPr>
          </a:p>
          <a:p>
            <a:pPr>
              <a:spcBef>
                <a:spcPts val="1300"/>
              </a:spcBef>
              <a:buFont typeface="Wingdings" panose="05000000000000000000" pitchFamily="2" charset="2"/>
              <a:buChar char="Ø"/>
              <a:defRPr/>
            </a:pPr>
            <a:r>
              <a:rPr lang="de-DE" altLang="de-DE" b="1">
                <a:solidFill>
                  <a:srgbClr val="00B0F0"/>
                </a:solidFill>
                <a:latin typeface="Century Gothic" panose="020B0502020202020204" pitchFamily="34" charset="0"/>
              </a:rPr>
              <a:t>Nein</a:t>
            </a:r>
            <a:br>
              <a:rPr lang="de-DE" altLang="de-DE" b="1">
                <a:solidFill>
                  <a:srgbClr val="00B0F0"/>
                </a:solidFill>
                <a:latin typeface="Century Gothic" panose="020B0502020202020204" pitchFamily="34" charset="0"/>
              </a:rPr>
            </a:br>
            <a:endParaRPr lang="de-DE" altLang="de-DE" sz="1000" b="1">
              <a:solidFill>
                <a:srgbClr val="00B0F0"/>
              </a:solidFill>
              <a:latin typeface="Century Gothic" panose="020B0502020202020204" pitchFamily="34" charset="0"/>
            </a:endParaRPr>
          </a:p>
          <a:p>
            <a:pPr>
              <a:spcBef>
                <a:spcPts val="1300"/>
              </a:spcBef>
              <a:buFont typeface="Wingdings" panose="05000000000000000000" pitchFamily="2" charset="2"/>
              <a:buChar char="Ø"/>
              <a:defRPr/>
            </a:pPr>
            <a:r>
              <a:rPr lang="de-DE" altLang="de-DE" b="1">
                <a:solidFill>
                  <a:srgbClr val="00B0F0"/>
                </a:solidFill>
                <a:latin typeface="Century Gothic" panose="020B0502020202020204" pitchFamily="34" charset="0"/>
              </a:rPr>
              <a:t>Ja</a:t>
            </a:r>
          </a:p>
          <a:p>
            <a:pPr>
              <a:spcBef>
                <a:spcPts val="1300"/>
              </a:spcBef>
              <a:buFont typeface="Wingdings" panose="05000000000000000000" pitchFamily="2" charset="2"/>
              <a:buChar char="Ø"/>
              <a:defRPr/>
            </a:pPr>
            <a:endParaRPr lang="de-DE" altLang="de-DE" b="1">
              <a:solidFill>
                <a:srgbClr val="00B0F0"/>
              </a:solidFill>
              <a:latin typeface="Century Gothic" panose="020B0502020202020204" pitchFamily="34" charset="0"/>
            </a:endParaRPr>
          </a:p>
        </p:txBody>
      </p:sp>
      <p:sp>
        <p:nvSpPr>
          <p:cNvPr id="8" name="Textfeld 7">
            <a:extLst>
              <a:ext uri="{FF2B5EF4-FFF2-40B4-BE49-F238E27FC236}">
                <a16:creationId xmlns:a16="http://schemas.microsoft.com/office/drawing/2014/main" id="{CAF449A7-A14E-44B7-BFEA-AB3A4A84CA4A}"/>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extLst>
      <p:ext uri="{BB962C8B-B14F-4D97-AF65-F5344CB8AC3E}">
        <p14:creationId xmlns:p14="http://schemas.microsoft.com/office/powerpoint/2010/main" val="3513115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55688" y="765175"/>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Lösungshinweise zu Frage 1</a:t>
            </a:r>
            <a:endParaRPr lang="de-DE" altLang="de-DE" sz="1600" b="1" kern="0" dirty="0">
              <a:solidFill>
                <a:srgbClr val="00B0F0"/>
              </a:solidFill>
              <a:latin typeface="Century Gothic" pitchFamily="34" charset="0"/>
            </a:endParaRPr>
          </a:p>
        </p:txBody>
      </p:sp>
      <p:sp>
        <p:nvSpPr>
          <p:cNvPr id="46084" name="Textfeld 6">
            <a:extLst>
              <a:ext uri="{FF2B5EF4-FFF2-40B4-BE49-F238E27FC236}">
                <a16:creationId xmlns:a16="http://schemas.microsoft.com/office/drawing/2014/main" id="{E1B065BD-A9E9-43DD-9BAC-C7047D3D62C8}"/>
              </a:ext>
            </a:extLst>
          </p:cNvPr>
          <p:cNvSpPr txBox="1">
            <a:spLocks noChangeArrowheads="1"/>
          </p:cNvSpPr>
          <p:nvPr/>
        </p:nvSpPr>
        <p:spPr bwMode="auto">
          <a:xfrm>
            <a:off x="1055688" y="1203325"/>
            <a:ext cx="10801350" cy="559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defTabSz="269875">
              <a:lnSpc>
                <a:spcPct val="110000"/>
              </a:lnSpc>
              <a:spcBef>
                <a:spcPts val="800"/>
              </a:spcBef>
              <a:buFont typeface="Arial" panose="020B0604020202020204" pitchFamily="34" charset="0"/>
              <a:tabLst>
                <a:tab pos="179388"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9pPr>
          </a:lstStyle>
          <a:p>
            <a:pPr marL="188913" indent="-188913">
              <a:buFont typeface="Arial" panose="020B0604020202020204" pitchFamily="34" charset="0"/>
              <a:buChar char="•"/>
              <a:defRPr/>
            </a:pPr>
            <a:r>
              <a:rPr lang="de-DE">
                <a:latin typeface="Century Gothic" panose="020B0502020202020204" pitchFamily="34" charset="0"/>
              </a:rPr>
              <a:t> </a:t>
            </a:r>
            <a:r>
              <a:rPr lang="de-DE" b="1">
                <a:latin typeface="Century Gothic" panose="020B0502020202020204" pitchFamily="34" charset="0"/>
              </a:rPr>
              <a:t>Zu a) Nein: Schwache KI </a:t>
            </a:r>
            <a:r>
              <a:rPr lang="de-DE">
                <a:latin typeface="Century Gothic" panose="020B0502020202020204" pitchFamily="34" charset="0"/>
              </a:rPr>
              <a:t>arbeitet aufgrund mathematischer Algorithmen und Modellen. </a:t>
            </a:r>
            <a:r>
              <a:rPr lang="de-DE" b="1">
                <a:latin typeface="Century Gothic" panose="020B0502020202020204" pitchFamily="34" charset="0"/>
              </a:rPr>
              <a:t>Starke KI </a:t>
            </a:r>
            <a:r>
              <a:rPr lang="de-DE">
                <a:latin typeface="Century Gothic" panose="020B0502020202020204" pitchFamily="34" charset="0"/>
              </a:rPr>
              <a:t>kann in der Theorie über Bewusstsein und Subjektivität verfügen und damit möglicherweise auch emotionale Zustände reflektieren.</a:t>
            </a:r>
            <a:br>
              <a:rPr lang="de-DE" b="1">
                <a:latin typeface="Century Gothic" panose="020B0502020202020204" pitchFamily="34" charset="0"/>
              </a:rPr>
            </a:br>
            <a:r>
              <a:rPr lang="de-DE" altLang="de-DE" b="1">
                <a:latin typeface="Century Gothic" panose="020B0502020202020204" pitchFamily="34" charset="0"/>
              </a:rPr>
              <a:t>Starke </a:t>
            </a:r>
            <a:r>
              <a:rPr lang="de-DE" altLang="de-DE" b="1" dirty="0">
                <a:latin typeface="Century Gothic" panose="020B0502020202020204" pitchFamily="34" charset="0"/>
              </a:rPr>
              <a:t>KI </a:t>
            </a:r>
            <a:r>
              <a:rPr lang="de-DE" altLang="de-DE" dirty="0">
                <a:latin typeface="Century Gothic" panose="020B0502020202020204" pitchFamily="34" charset="0"/>
              </a:rPr>
              <a:t>bezeichnet ein „</a:t>
            </a:r>
            <a:r>
              <a:rPr lang="de-DE" altLang="de-DE" b="1" dirty="0">
                <a:solidFill>
                  <a:srgbClr val="FF0000"/>
                </a:solidFill>
                <a:latin typeface="Century Gothic" panose="020B0502020202020204" pitchFamily="34" charset="0"/>
              </a:rPr>
              <a:t>hypothetisches System</a:t>
            </a:r>
            <a:r>
              <a:rPr lang="de-DE" altLang="de-DE" dirty="0">
                <a:latin typeface="Century Gothic" panose="020B0502020202020204" pitchFamily="34" charset="0"/>
              </a:rPr>
              <a:t>“, das in der Lage ist, menschliche </a:t>
            </a:r>
            <a:r>
              <a:rPr lang="de-DE" altLang="de-DE">
                <a:latin typeface="Century Gothic" panose="020B0502020202020204" pitchFamily="34" charset="0"/>
              </a:rPr>
              <a:t>Intelligenz im Allgemeinen zu </a:t>
            </a:r>
            <a:r>
              <a:rPr lang="de-DE" altLang="de-DE" dirty="0">
                <a:latin typeface="Century Gothic" panose="020B0502020202020204" pitchFamily="34" charset="0"/>
              </a:rPr>
              <a:t>reproduzieren. Damit ist diese KI in der Lage, eine Vielzahl </a:t>
            </a:r>
            <a:r>
              <a:rPr lang="de-DE" altLang="de-DE">
                <a:latin typeface="Century Gothic" panose="020B0502020202020204" pitchFamily="34" charset="0"/>
              </a:rPr>
              <a:t>von Aufgaben, die auch ein menschliches Gehirn zu meistern vermag, </a:t>
            </a:r>
            <a:r>
              <a:rPr lang="de-DE" altLang="de-DE" dirty="0">
                <a:latin typeface="Century Gothic" panose="020B0502020202020204" pitchFamily="34" charset="0"/>
              </a:rPr>
              <a:t>zu lösen, ohne dass es speziell für jedes einzelne Problem programmiert werden </a:t>
            </a:r>
            <a:r>
              <a:rPr lang="de-DE" altLang="de-DE">
                <a:latin typeface="Century Gothic" panose="020B0502020202020204" pitchFamily="34" charset="0"/>
              </a:rPr>
              <a:t>muss. Dieses KI-System ist heute noch eine Vision.</a:t>
            </a:r>
            <a:br>
              <a:rPr lang="de-DE" altLang="de-DE">
                <a:latin typeface="Century Gothic" panose="020B0502020202020204" pitchFamily="34" charset="0"/>
              </a:rPr>
            </a:br>
            <a:endParaRPr lang="de-DE" dirty="0"/>
          </a:p>
          <a:p>
            <a:pPr marL="188913" indent="-188913">
              <a:spcBef>
                <a:spcPts val="0"/>
              </a:spcBef>
              <a:buFont typeface="Arial" panose="020B0604020202020204" pitchFamily="34" charset="0"/>
              <a:buChar char="•"/>
              <a:defRPr/>
            </a:pPr>
            <a:r>
              <a:rPr lang="de-DE" b="1" dirty="0">
                <a:latin typeface="Century Gothic" panose="020B0502020202020204" pitchFamily="34" charset="0"/>
              </a:rPr>
              <a:t>Zu b)</a:t>
            </a:r>
            <a:r>
              <a:rPr lang="de-DE" dirty="0">
                <a:latin typeface="Century Gothic" panose="020B0502020202020204" pitchFamily="34" charset="0"/>
              </a:rPr>
              <a:t> </a:t>
            </a:r>
            <a:r>
              <a:rPr lang="de-DE" b="1" dirty="0">
                <a:latin typeface="Century Gothic" panose="020B0502020202020204" pitchFamily="34" charset="0"/>
              </a:rPr>
              <a:t>Nein:</a:t>
            </a:r>
            <a:r>
              <a:rPr lang="de-DE" dirty="0">
                <a:latin typeface="Century Gothic" panose="020B0502020202020204" pitchFamily="34" charset="0"/>
              </a:rPr>
              <a:t> </a:t>
            </a:r>
            <a:r>
              <a:rPr lang="de-DE" b="1" dirty="0">
                <a:latin typeface="Century Gothic" panose="020B0502020202020204" pitchFamily="34" charset="0"/>
              </a:rPr>
              <a:t>Schwache </a:t>
            </a:r>
            <a:r>
              <a:rPr lang="de-DE" b="1">
                <a:latin typeface="Century Gothic" panose="020B0502020202020204" pitchFamily="34" charset="0"/>
              </a:rPr>
              <a:t>KI </a:t>
            </a:r>
            <a:r>
              <a:rPr lang="de-DE">
                <a:latin typeface="Century Gothic" panose="020B0502020202020204" pitchFamily="34" charset="0"/>
              </a:rPr>
              <a:t>funktioniert</a:t>
            </a:r>
          </a:p>
          <a:p>
            <a:pPr marL="447675" indent="-266700">
              <a:spcBef>
                <a:spcPts val="0"/>
              </a:spcBef>
              <a:buFont typeface="Courier New" panose="02070309020205020404" pitchFamily="49" charset="0"/>
              <a:buChar char="o"/>
              <a:defRPr/>
            </a:pPr>
            <a:r>
              <a:rPr lang="de-DE">
                <a:latin typeface="Century Gothic" panose="020B0502020202020204" pitchFamily="34" charset="0"/>
              </a:rPr>
              <a:t>durch </a:t>
            </a:r>
            <a:r>
              <a:rPr lang="de-DE" dirty="0">
                <a:latin typeface="Century Gothic" panose="020B0502020202020204" pitchFamily="34" charset="0"/>
              </a:rPr>
              <a:t>spezialisierte</a:t>
            </a:r>
            <a:r>
              <a:rPr lang="de-DE">
                <a:latin typeface="Century Gothic" panose="020B0502020202020204" pitchFamily="34" charset="0"/>
              </a:rPr>
              <a:t>, regelbasierte Systeme,</a:t>
            </a:r>
          </a:p>
          <a:p>
            <a:pPr marL="447675" indent="-266700">
              <a:spcBef>
                <a:spcPts val="0"/>
              </a:spcBef>
              <a:buFont typeface="Courier New" panose="02070309020205020404" pitchFamily="49" charset="0"/>
              <a:buChar char="o"/>
              <a:defRPr/>
            </a:pPr>
            <a:r>
              <a:rPr lang="de-DE">
                <a:latin typeface="Century Gothic" panose="020B0502020202020204" pitchFamily="34" charset="0"/>
              </a:rPr>
              <a:t>maschinelles Lernen und</a:t>
            </a:r>
          </a:p>
          <a:p>
            <a:pPr marL="447675" indent="-266700">
              <a:spcBef>
                <a:spcPts val="0"/>
              </a:spcBef>
              <a:buFont typeface="Courier New" panose="02070309020205020404" pitchFamily="49" charset="0"/>
              <a:buChar char="o"/>
              <a:defRPr/>
            </a:pPr>
            <a:r>
              <a:rPr lang="de-DE">
                <a:latin typeface="Century Gothic" panose="020B0502020202020204" pitchFamily="34" charset="0"/>
              </a:rPr>
              <a:t>neuronale Netze.</a:t>
            </a:r>
          </a:p>
          <a:p>
            <a:pPr marL="180975" indent="0">
              <a:defRPr/>
            </a:pPr>
            <a:r>
              <a:rPr lang="de-DE">
                <a:latin typeface="Century Gothic" panose="020B0502020202020204" pitchFamily="34" charset="0"/>
              </a:rPr>
              <a:t>Diese KI-Form existiert bereits </a:t>
            </a:r>
            <a:r>
              <a:rPr lang="de-DE" dirty="0">
                <a:latin typeface="Century Gothic" panose="020B0502020202020204" pitchFamily="34" charset="0"/>
              </a:rPr>
              <a:t>heute. </a:t>
            </a:r>
            <a:r>
              <a:rPr lang="de-DE" b="1" dirty="0">
                <a:latin typeface="Century Gothic" panose="020B0502020202020204" pitchFamily="34" charset="0"/>
              </a:rPr>
              <a:t>Starke KI</a:t>
            </a:r>
            <a:r>
              <a:rPr lang="de-DE" dirty="0">
                <a:latin typeface="Century Gothic" panose="020B0502020202020204" pitchFamily="34" charset="0"/>
              </a:rPr>
              <a:t> würde ein Niveau an </a:t>
            </a:r>
            <a:r>
              <a:rPr lang="de-DE">
                <a:latin typeface="Century Gothic" panose="020B0502020202020204" pitchFamily="34" charset="0"/>
              </a:rPr>
              <a:t>„Verstehen und Bewusstsein“ </a:t>
            </a:r>
            <a:r>
              <a:rPr lang="de-DE" dirty="0">
                <a:latin typeface="Century Gothic" panose="020B0502020202020204" pitchFamily="34" charset="0"/>
              </a:rPr>
              <a:t>erfordern</a:t>
            </a:r>
            <a:r>
              <a:rPr lang="de-DE">
                <a:latin typeface="Century Gothic" panose="020B0502020202020204" pitchFamily="34" charset="0"/>
              </a:rPr>
              <a:t>, das </a:t>
            </a:r>
            <a:r>
              <a:rPr lang="de-DE" dirty="0">
                <a:latin typeface="Century Gothic" panose="020B0502020202020204" pitchFamily="34" charset="0"/>
              </a:rPr>
              <a:t>mit heutigen Technologien noch nicht möglich </a:t>
            </a:r>
            <a:r>
              <a:rPr lang="de-DE">
                <a:latin typeface="Century Gothic" panose="020B0502020202020204" pitchFamily="34" charset="0"/>
              </a:rPr>
              <a:t>ist.</a:t>
            </a:r>
            <a:br>
              <a:rPr lang="de-DE">
                <a:latin typeface="Century Gothic" panose="020B0502020202020204" pitchFamily="34" charset="0"/>
              </a:rPr>
            </a:br>
            <a:r>
              <a:rPr lang="de-DE">
                <a:latin typeface="Century Gothic" panose="020B0502020202020204" pitchFamily="34" charset="0"/>
              </a:rPr>
              <a:t> </a:t>
            </a:r>
            <a:endParaRPr lang="de-DE" dirty="0">
              <a:latin typeface="Century Gothic" panose="020B0502020202020204" pitchFamily="34" charset="0"/>
            </a:endParaRPr>
          </a:p>
          <a:p>
            <a:pPr marL="188913" indent="-188913">
              <a:spcBef>
                <a:spcPts val="0"/>
              </a:spcBef>
              <a:buFont typeface="Arial" panose="020B0604020202020204" pitchFamily="34" charset="0"/>
              <a:buChar char="•"/>
              <a:defRPr/>
            </a:pPr>
            <a:r>
              <a:rPr lang="de-DE" b="1" dirty="0">
                <a:latin typeface="Century Gothic" panose="020B0502020202020204" pitchFamily="34" charset="0"/>
              </a:rPr>
              <a:t>Zu c) Nein: </a:t>
            </a:r>
            <a:r>
              <a:rPr lang="de-DE" dirty="0">
                <a:latin typeface="Century Gothic" panose="020B0502020202020204" pitchFamily="34" charset="0"/>
              </a:rPr>
              <a:t>Auch eine starke KI benötigt </a:t>
            </a:r>
            <a:r>
              <a:rPr lang="de-DE">
                <a:latin typeface="Century Gothic" panose="020B0502020202020204" pitchFamily="34" charset="0"/>
              </a:rPr>
              <a:t>Daten, </a:t>
            </a:r>
            <a:r>
              <a:rPr lang="de-DE" dirty="0">
                <a:latin typeface="Century Gothic" panose="020B0502020202020204" pitchFamily="34" charset="0"/>
              </a:rPr>
              <a:t>da sie in vielerlei Hinsicht auf Lernprozesse und Mustererkennung angewiesen ist, um ihre Aufgaben bewältigen zu können. Bspw</a:t>
            </a:r>
            <a:r>
              <a:rPr lang="de-DE">
                <a:latin typeface="Century Gothic" panose="020B0502020202020204" pitchFamily="34" charset="0"/>
              </a:rPr>
              <a:t>. könnte </a:t>
            </a:r>
            <a:r>
              <a:rPr lang="de-DE" dirty="0">
                <a:latin typeface="Century Gothic" panose="020B0502020202020204" pitchFamily="34" charset="0"/>
              </a:rPr>
              <a:t>eine starke KI aus einer Vielzahl </a:t>
            </a:r>
            <a:r>
              <a:rPr lang="de-DE">
                <a:latin typeface="Century Gothic" panose="020B0502020202020204" pitchFamily="34" charset="0"/>
              </a:rPr>
              <a:t>von Umwelt-</a:t>
            </a:r>
            <a:br>
              <a:rPr lang="de-DE">
                <a:latin typeface="Century Gothic" panose="020B0502020202020204" pitchFamily="34" charset="0"/>
              </a:rPr>
            </a:br>
            <a:r>
              <a:rPr lang="de-DE">
                <a:latin typeface="Century Gothic" panose="020B0502020202020204" pitchFamily="34" charset="0"/>
              </a:rPr>
              <a:t>daten </a:t>
            </a:r>
            <a:r>
              <a:rPr lang="de-DE" dirty="0">
                <a:latin typeface="Century Gothic" panose="020B0502020202020204" pitchFamily="34" charset="0"/>
              </a:rPr>
              <a:t>lernen, was es ihr ermöglicht, zukunftsorientierte Entscheidungen zu </a:t>
            </a:r>
            <a:r>
              <a:rPr lang="de-DE">
                <a:latin typeface="Century Gothic" panose="020B0502020202020204" pitchFamily="34" charset="0"/>
              </a:rPr>
              <a:t>treffen.</a:t>
            </a:r>
            <a:br>
              <a:rPr lang="de-DE">
                <a:latin typeface="Century Gothic" panose="020B0502020202020204" pitchFamily="34" charset="0"/>
              </a:rPr>
            </a:br>
            <a:endParaRPr lang="de-DE">
              <a:latin typeface="Century Gothic" panose="020B0502020202020204" pitchFamily="34" charset="0"/>
            </a:endParaRPr>
          </a:p>
          <a:p>
            <a:pPr marL="188913" indent="-188913">
              <a:buFont typeface="Arial" panose="020B0604020202020204" pitchFamily="34" charset="0"/>
              <a:buChar char="•"/>
              <a:defRPr/>
            </a:pPr>
            <a:r>
              <a:rPr lang="de-DE" altLang="de-DE" b="1">
                <a:latin typeface="Century Gothic" panose="020B0502020202020204" pitchFamily="34" charset="0"/>
              </a:rPr>
              <a:t>Zu d) Ja:</a:t>
            </a:r>
            <a:r>
              <a:rPr lang="de-DE" altLang="de-DE">
                <a:latin typeface="Century Gothic" panose="020B0502020202020204" pitchFamily="34" charset="0"/>
              </a:rPr>
              <a:t> </a:t>
            </a:r>
            <a:r>
              <a:rPr lang="de-DE" altLang="de-DE" b="1">
                <a:latin typeface="Century Gothic" panose="020B0502020202020204" pitchFamily="34" charset="0"/>
              </a:rPr>
              <a:t>Schwache KI </a:t>
            </a:r>
            <a:r>
              <a:rPr lang="de-DE" altLang="de-DE">
                <a:latin typeface="Century Gothic" panose="020B0502020202020204" pitchFamily="34" charset="0"/>
              </a:rPr>
              <a:t>ist für spezifische Aufgaben entwickelt. Sie funktioniert innerhalb eines klar definierten Rahmens und kann nur das, wofür sie </a:t>
            </a:r>
            <a:r>
              <a:rPr lang="de-DE" altLang="de-DE" b="1">
                <a:latin typeface="Century Gothic" panose="020B0502020202020204" pitchFamily="34" charset="0"/>
              </a:rPr>
              <a:t>explizit programmiert </a:t>
            </a:r>
            <a:r>
              <a:rPr lang="de-DE" altLang="de-DE">
                <a:latin typeface="Century Gothic" panose="020B0502020202020204" pitchFamily="34" charset="0"/>
              </a:rPr>
              <a:t>wurde (z. B. Bilderkennung, Schachprogramme, Simulation von Verkehrsfluss, Auswertung von Bildmaterial in der Radiologie).</a:t>
            </a:r>
            <a:endParaRPr lang="de-DE" dirty="0">
              <a:latin typeface="Century Gothic" panose="020B0502020202020204" pitchFamily="34" charset="0"/>
            </a:endParaRPr>
          </a:p>
          <a:p>
            <a:pPr marL="0" indent="0">
              <a:defRPr/>
            </a:pPr>
            <a:endParaRPr lang="de-DE" altLang="de-DE" dirty="0">
              <a:latin typeface="Century Gothic" panose="020B0502020202020204" pitchFamily="34" charset="0"/>
            </a:endParaRPr>
          </a:p>
        </p:txBody>
      </p:sp>
      <p:sp>
        <p:nvSpPr>
          <p:cNvPr id="6" name="Textfeld 5">
            <a:extLst>
              <a:ext uri="{FF2B5EF4-FFF2-40B4-BE49-F238E27FC236}">
                <a16:creationId xmlns:a16="http://schemas.microsoft.com/office/drawing/2014/main" id="{FAADFC42-DA31-4A43-BDE1-2C44931A7AE4}"/>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
        <p:nvSpPr>
          <p:cNvPr id="10245" name="Textfeld 1">
            <a:extLst>
              <a:ext uri="{FF2B5EF4-FFF2-40B4-BE49-F238E27FC236}">
                <a16:creationId xmlns:a16="http://schemas.microsoft.com/office/drawing/2014/main" id="{82153840-2FB6-491E-8215-2B741B0EF836}"/>
              </a:ext>
            </a:extLst>
          </p:cNvPr>
          <p:cNvSpPr txBox="1">
            <a:spLocks noChangeArrowheads="1"/>
          </p:cNvSpPr>
          <p:nvPr/>
        </p:nvSpPr>
        <p:spPr bwMode="auto">
          <a:xfrm>
            <a:off x="479425" y="180975"/>
            <a:ext cx="9721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buFontTx/>
              <a:buNone/>
            </a:pPr>
            <a:r>
              <a:rPr lang="de-DE" altLang="de-DE" sz="1600" b="1">
                <a:solidFill>
                  <a:srgbClr val="000000"/>
                </a:solidFill>
                <a:latin typeface="Century Gothic" panose="020B0502020202020204" pitchFamily="34" charset="0"/>
              </a:rPr>
              <a:t>Thema 1: KI aus dem Blickwinkel des Wirtschaftsprüfers (Teil 1 von 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07E5935-BAAC-4499-8B8B-C1ECB6920313}"/>
              </a:ext>
            </a:extLst>
          </p:cNvPr>
          <p:cNvSpPr>
            <a:spLocks noGrp="1"/>
          </p:cNvSpPr>
          <p:nvPr>
            <p:ph type="ctrTitle"/>
          </p:nvPr>
        </p:nvSpPr>
        <p:spPr>
          <a:xfrm>
            <a:off x="263525" y="3068638"/>
            <a:ext cx="11664950" cy="2305050"/>
          </a:xfrm>
        </p:spPr>
        <p:txBody>
          <a:bodyPr/>
          <a:lstStyle/>
          <a:p>
            <a:pPr algn="ctr"/>
            <a:r>
              <a:rPr lang="de-DE" altLang="de-DE" b="1">
                <a:latin typeface="Century Gothic" panose="020B0502020202020204" pitchFamily="34" charset="0"/>
              </a:rPr>
              <a:t>Thema 2: </a:t>
            </a:r>
            <a:br>
              <a:rPr lang="de-DE" altLang="de-DE">
                <a:latin typeface="Century Gothic" panose="020B0502020202020204" pitchFamily="34" charset="0"/>
              </a:rPr>
            </a:br>
            <a:r>
              <a:rPr lang="de-DE" altLang="de-DE" b="1">
                <a:latin typeface="Century Gothic" panose="020B0502020202020204" pitchFamily="34" charset="0"/>
              </a:rPr>
              <a:t>Überschuldung nach § 19 InsO rechtzeitig erkennen:</a:t>
            </a:r>
            <a:br>
              <a:rPr lang="de-DE" altLang="de-DE" b="1">
                <a:latin typeface="Century Gothic" panose="020B0502020202020204" pitchFamily="34" charset="0"/>
              </a:rPr>
            </a:br>
            <a:r>
              <a:rPr lang="de-DE" altLang="de-DE" b="1">
                <a:latin typeface="Century Gothic" panose="020B0502020202020204" pitchFamily="34" charset="0"/>
              </a:rPr>
              <a:t>Normative Vorgaben (IDW S11) und Praxishinweise</a:t>
            </a:r>
            <a:endParaRPr lang="de-DE" altLang="de-DE" b="1">
              <a:solidFill>
                <a:srgbClr val="00B0F0"/>
              </a:solidFill>
              <a:latin typeface="Century Gothic" panose="020B0502020202020204" pitchFamily="34" charset="0"/>
            </a:endParaRPr>
          </a:p>
        </p:txBody>
      </p:sp>
      <p:sp>
        <p:nvSpPr>
          <p:cNvPr id="4" name="Textfeld 3">
            <a:extLst>
              <a:ext uri="{FF2B5EF4-FFF2-40B4-BE49-F238E27FC236}">
                <a16:creationId xmlns:a16="http://schemas.microsoft.com/office/drawing/2014/main" id="{99D2E2A7-8473-47A4-8937-5F625B5AE06B}"/>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255713"/>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17411" name="Textfeld 1">
            <a:extLst>
              <a:ext uri="{FF2B5EF4-FFF2-40B4-BE49-F238E27FC236}">
                <a16:creationId xmlns:a16="http://schemas.microsoft.com/office/drawing/2014/main" id="{3B4372B8-18E5-4131-9B29-0C3001423AAA}"/>
              </a:ext>
            </a:extLst>
          </p:cNvPr>
          <p:cNvSpPr txBox="1">
            <a:spLocks noChangeArrowheads="1"/>
          </p:cNvSpPr>
          <p:nvPr/>
        </p:nvSpPr>
        <p:spPr bwMode="auto">
          <a:xfrm>
            <a:off x="479425" y="180975"/>
            <a:ext cx="9721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2: Überschuldung nach § 19 InsO rechtzeitig erkennen: Normative Vorgaben (IDW S 11) und Praxishinweise</a:t>
            </a:r>
          </a:p>
        </p:txBody>
      </p:sp>
      <p:sp>
        <p:nvSpPr>
          <p:cNvPr id="17412" name="Textfeld 6">
            <a:extLst>
              <a:ext uri="{FF2B5EF4-FFF2-40B4-BE49-F238E27FC236}">
                <a16:creationId xmlns:a16="http://schemas.microsoft.com/office/drawing/2014/main" id="{6FD08EF7-C512-40A7-A38E-DA1B376023D5}"/>
              </a:ext>
            </a:extLst>
          </p:cNvPr>
          <p:cNvSpPr txBox="1">
            <a:spLocks noChangeArrowheads="1"/>
          </p:cNvSpPr>
          <p:nvPr/>
        </p:nvSpPr>
        <p:spPr bwMode="auto">
          <a:xfrm>
            <a:off x="1055688" y="1606550"/>
            <a:ext cx="9432925"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Welche Verbindlichkeiten sind im Überschuldungsstatus bei der Prüfung der rechnerischen Überschuldung </a:t>
            </a:r>
            <a:r>
              <a:rPr lang="de-DE" altLang="de-DE" u="sng">
                <a:solidFill>
                  <a:srgbClr val="000000"/>
                </a:solidFill>
                <a:latin typeface="Century Gothic" panose="020B0502020202020204" pitchFamily="34" charset="0"/>
              </a:rPr>
              <a:t>nicht</a:t>
            </a:r>
            <a:r>
              <a:rPr lang="de-DE" altLang="de-DE">
                <a:solidFill>
                  <a:srgbClr val="000000"/>
                </a:solidFill>
                <a:latin typeface="Century Gothic" panose="020B0502020202020204" pitchFamily="34" charset="0"/>
              </a:rPr>
              <a:t> zu berücksichtigen? Nur </a:t>
            </a:r>
            <a:r>
              <a:rPr lang="de-DE" altLang="de-DE" b="1">
                <a:solidFill>
                  <a:srgbClr val="00B0F0"/>
                </a:solidFill>
                <a:latin typeface="Century Gothic" panose="020B0502020202020204" pitchFamily="34" charset="0"/>
              </a:rPr>
              <a:t>eine Aussage </a:t>
            </a:r>
            <a:r>
              <a:rPr lang="de-DE" altLang="de-DE">
                <a:solidFill>
                  <a:srgbClr val="000000"/>
                </a:solidFill>
                <a:latin typeface="Century Gothic" panose="020B0502020202020204" pitchFamily="34" charset="0"/>
              </a:rPr>
              <a:t>ist richtig. </a:t>
            </a:r>
          </a:p>
        </p:txBody>
      </p:sp>
      <p:sp>
        <p:nvSpPr>
          <p:cNvPr id="17413" name="Textfeld 6">
            <a:extLst>
              <a:ext uri="{FF2B5EF4-FFF2-40B4-BE49-F238E27FC236}">
                <a16:creationId xmlns:a16="http://schemas.microsoft.com/office/drawing/2014/main" id="{6E844ADA-2AEF-4CDF-91DB-776340706F8E}"/>
              </a:ext>
            </a:extLst>
          </p:cNvPr>
          <p:cNvSpPr txBox="1">
            <a:spLocks noChangeArrowheads="1"/>
          </p:cNvSpPr>
          <p:nvPr/>
        </p:nvSpPr>
        <p:spPr bwMode="auto">
          <a:xfrm>
            <a:off x="1368425" y="2603500"/>
            <a:ext cx="9001125" cy="271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buFont typeface="Verdana" panose="020B0604030504040204" pitchFamily="34" charset="0"/>
              <a:buAutoNum type="alphaLcParenR"/>
            </a:pPr>
            <a:r>
              <a:rPr lang="de-DE" altLang="de-DE">
                <a:solidFill>
                  <a:srgbClr val="000000"/>
                </a:solidFill>
                <a:latin typeface="Century Gothic" panose="020B0502020202020204" pitchFamily="34" charset="0"/>
              </a:rPr>
              <a:t>Rückstellungen für drohende Verluste aus schwebenden Geschäften</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Eventualverbindlichkeiten aus Bürgschaften</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Gesellschafterdarlehen mit Rangrücktritt nach § 39 Abs. 2 InsO</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Verbindlichkeiten aus Lieferungen und Leistungen</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endParaRPr lang="de-DE" altLang="de-DE">
              <a:solidFill>
                <a:srgbClr val="000000"/>
              </a:solidFill>
              <a:latin typeface="Century Gothic" panose="020B0502020202020204" pitchFamily="34" charset="0"/>
            </a:endParaRPr>
          </a:p>
        </p:txBody>
      </p:sp>
      <p:sp>
        <p:nvSpPr>
          <p:cNvPr id="8" name="Textfeld 7">
            <a:extLst>
              <a:ext uri="{FF2B5EF4-FFF2-40B4-BE49-F238E27FC236}">
                <a16:creationId xmlns:a16="http://schemas.microsoft.com/office/drawing/2014/main" id="{0CB883E7-9F13-4EB4-B72C-68B375BAC210}"/>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extLst>
      <p:ext uri="{BB962C8B-B14F-4D97-AF65-F5344CB8AC3E}">
        <p14:creationId xmlns:p14="http://schemas.microsoft.com/office/powerpoint/2010/main" val="3752123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39813" y="1255713"/>
            <a:ext cx="8970962" cy="33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17411" name="Textfeld 1">
            <a:extLst>
              <a:ext uri="{FF2B5EF4-FFF2-40B4-BE49-F238E27FC236}">
                <a16:creationId xmlns:a16="http://schemas.microsoft.com/office/drawing/2014/main" id="{3B4372B8-18E5-4131-9B29-0C3001423AAA}"/>
              </a:ext>
            </a:extLst>
          </p:cNvPr>
          <p:cNvSpPr txBox="1">
            <a:spLocks noChangeArrowheads="1"/>
          </p:cNvSpPr>
          <p:nvPr/>
        </p:nvSpPr>
        <p:spPr bwMode="auto">
          <a:xfrm>
            <a:off x="479425" y="180975"/>
            <a:ext cx="9721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2: Überschuldung nach § 19 InsO rechtzeitig erkennen: Normative Vorgaben (IDW S 11) und Praxishinweise</a:t>
            </a:r>
          </a:p>
        </p:txBody>
      </p:sp>
      <p:sp>
        <p:nvSpPr>
          <p:cNvPr id="17412" name="Textfeld 6">
            <a:extLst>
              <a:ext uri="{FF2B5EF4-FFF2-40B4-BE49-F238E27FC236}">
                <a16:creationId xmlns:a16="http://schemas.microsoft.com/office/drawing/2014/main" id="{6FD08EF7-C512-40A7-A38E-DA1B376023D5}"/>
              </a:ext>
            </a:extLst>
          </p:cNvPr>
          <p:cNvSpPr txBox="1">
            <a:spLocks noChangeArrowheads="1"/>
          </p:cNvSpPr>
          <p:nvPr/>
        </p:nvSpPr>
        <p:spPr bwMode="auto">
          <a:xfrm>
            <a:off x="1055688" y="1606550"/>
            <a:ext cx="9432925"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Arial" panose="020B0604020202020204" pitchFamily="34" charset="0"/>
              <a:buChar char="•"/>
            </a:pPr>
            <a:r>
              <a:rPr lang="de-DE" altLang="de-DE">
                <a:solidFill>
                  <a:srgbClr val="000000"/>
                </a:solidFill>
                <a:latin typeface="Century Gothic" panose="020B0502020202020204" pitchFamily="34" charset="0"/>
              </a:rPr>
              <a:t>Welche Verbindlichkeiten sind im Überschuldungsstatus bei der Prüfung der rechnerischen Überschuldung </a:t>
            </a:r>
            <a:r>
              <a:rPr lang="de-DE" altLang="de-DE" u="sng">
                <a:solidFill>
                  <a:srgbClr val="000000"/>
                </a:solidFill>
                <a:latin typeface="Century Gothic" panose="020B0502020202020204" pitchFamily="34" charset="0"/>
              </a:rPr>
              <a:t>nicht</a:t>
            </a:r>
            <a:r>
              <a:rPr lang="de-DE" altLang="de-DE">
                <a:solidFill>
                  <a:srgbClr val="000000"/>
                </a:solidFill>
                <a:latin typeface="Century Gothic" panose="020B0502020202020204" pitchFamily="34" charset="0"/>
              </a:rPr>
              <a:t> zu berücksichtigen? Nur </a:t>
            </a:r>
            <a:r>
              <a:rPr lang="de-DE" altLang="de-DE" b="1">
                <a:solidFill>
                  <a:srgbClr val="00B0F0"/>
                </a:solidFill>
                <a:latin typeface="Century Gothic" panose="020B0502020202020204" pitchFamily="34" charset="0"/>
              </a:rPr>
              <a:t>eine Aussage </a:t>
            </a:r>
            <a:r>
              <a:rPr lang="de-DE" altLang="de-DE">
                <a:solidFill>
                  <a:srgbClr val="000000"/>
                </a:solidFill>
                <a:latin typeface="Century Gothic" panose="020B0502020202020204" pitchFamily="34" charset="0"/>
              </a:rPr>
              <a:t>ist richtig. </a:t>
            </a:r>
          </a:p>
        </p:txBody>
      </p:sp>
      <p:sp>
        <p:nvSpPr>
          <p:cNvPr id="17413" name="Textfeld 6">
            <a:extLst>
              <a:ext uri="{FF2B5EF4-FFF2-40B4-BE49-F238E27FC236}">
                <a16:creationId xmlns:a16="http://schemas.microsoft.com/office/drawing/2014/main" id="{6E844ADA-2AEF-4CDF-91DB-776340706F8E}"/>
              </a:ext>
            </a:extLst>
          </p:cNvPr>
          <p:cNvSpPr txBox="1">
            <a:spLocks noChangeArrowheads="1"/>
          </p:cNvSpPr>
          <p:nvPr/>
        </p:nvSpPr>
        <p:spPr bwMode="auto">
          <a:xfrm>
            <a:off x="1368425" y="2603500"/>
            <a:ext cx="9001125" cy="271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defTabSz="269875">
              <a:lnSpc>
                <a:spcPct val="110000"/>
              </a:lnSpc>
              <a:spcBef>
                <a:spcPts val="800"/>
              </a:spcBef>
              <a:buFont typeface="Arial" panose="020B0604020202020204" pitchFamily="34" charset="0"/>
              <a:tabLst>
                <a:tab pos="3587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3587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358775" algn="l"/>
              </a:tabLst>
              <a:defRPr sz="1400">
                <a:solidFill>
                  <a:schemeClr val="tx1"/>
                </a:solidFill>
                <a:latin typeface="Verdana" panose="020B0604030504040204" pitchFamily="34" charset="0"/>
              </a:defRPr>
            </a:lvl9pPr>
          </a:lstStyle>
          <a:p>
            <a:pPr>
              <a:buFont typeface="Verdana" panose="020B0604030504040204" pitchFamily="34" charset="0"/>
              <a:buAutoNum type="alphaLcParenR"/>
            </a:pPr>
            <a:r>
              <a:rPr lang="de-DE" altLang="de-DE">
                <a:solidFill>
                  <a:srgbClr val="000000"/>
                </a:solidFill>
                <a:latin typeface="Century Gothic" panose="020B0502020202020204" pitchFamily="34" charset="0"/>
              </a:rPr>
              <a:t>Rückstellungen für drohende Verluste aus schwebenden Geschäften</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Eventualverbindlichkeiten aus Bürgschaften</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Gesellschafterdarlehen mit Rangrücktritt nach § 39 Abs. 2 InsO</a:t>
            </a:r>
            <a:br>
              <a:rPr lang="de-DE" altLang="de-DE">
                <a:solidFill>
                  <a:srgbClr val="000000"/>
                </a:solidFill>
                <a:latin typeface="Century Gothic" panose="020B0502020202020204" pitchFamily="34" charset="0"/>
              </a:rPr>
            </a:br>
            <a:endParaRPr lang="de-DE" altLang="de-DE">
              <a:solidFill>
                <a:srgbClr val="000000"/>
              </a:solidFill>
              <a:latin typeface="Century Gothic" panose="020B0502020202020204" pitchFamily="34" charset="0"/>
            </a:endParaRPr>
          </a:p>
          <a:p>
            <a:pPr>
              <a:buFont typeface="Verdana" panose="020B0604030504040204" pitchFamily="34" charset="0"/>
              <a:buAutoNum type="alphaLcParenR"/>
            </a:pPr>
            <a:r>
              <a:rPr lang="de-DE" altLang="de-DE">
                <a:solidFill>
                  <a:srgbClr val="000000"/>
                </a:solidFill>
                <a:latin typeface="Century Gothic" panose="020B0502020202020204" pitchFamily="34" charset="0"/>
              </a:rPr>
              <a:t>Verbindlichkeiten aus Lieferungen und Leistungen</a:t>
            </a:r>
          </a:p>
          <a:p>
            <a:pPr>
              <a:buFont typeface="Verdana" panose="020B0604030504040204" pitchFamily="34" charset="0"/>
              <a:buAutoNum type="alphaLcParenR"/>
            </a:pPr>
            <a:endParaRPr lang="de-DE" altLang="de-DE">
              <a:solidFill>
                <a:srgbClr val="000000"/>
              </a:solidFill>
              <a:latin typeface="Century Gothic" panose="020B0502020202020204" pitchFamily="34" charset="0"/>
            </a:endParaRPr>
          </a:p>
          <a:p>
            <a:endParaRPr lang="de-DE" altLang="de-DE">
              <a:solidFill>
                <a:srgbClr val="000000"/>
              </a:solidFill>
              <a:latin typeface="Century Gothic" panose="020B0502020202020204" pitchFamily="34" charset="0"/>
            </a:endParaRPr>
          </a:p>
        </p:txBody>
      </p:sp>
      <p:sp>
        <p:nvSpPr>
          <p:cNvPr id="17414" name="Textfeld 6">
            <a:extLst>
              <a:ext uri="{FF2B5EF4-FFF2-40B4-BE49-F238E27FC236}">
                <a16:creationId xmlns:a16="http://schemas.microsoft.com/office/drawing/2014/main" id="{26E429BC-2E4E-4F73-AD77-AFA7A32A9877}"/>
              </a:ext>
            </a:extLst>
          </p:cNvPr>
          <p:cNvSpPr txBox="1">
            <a:spLocks noChangeArrowheads="1"/>
          </p:cNvSpPr>
          <p:nvPr/>
        </p:nvSpPr>
        <p:spPr bwMode="auto">
          <a:xfrm>
            <a:off x="10331450" y="2547938"/>
            <a:ext cx="1509713" cy="214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defTabSz="269875">
              <a:lnSpc>
                <a:spcPct val="110000"/>
              </a:lnSpc>
              <a:spcBef>
                <a:spcPts val="800"/>
              </a:spcBef>
              <a:buFont typeface="Arial" panose="020B0604020202020204" pitchFamily="34" charset="0"/>
              <a:tabLst>
                <a:tab pos="269875"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269875"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269875" algn="l"/>
              </a:tabLst>
              <a:defRPr sz="1400">
                <a:solidFill>
                  <a:schemeClr val="tx1"/>
                </a:solidFill>
                <a:latin typeface="Verdana" panose="020B0604030504040204" pitchFamily="34" charset="0"/>
              </a:defRPr>
            </a:lvl9pPr>
          </a:lstStyle>
          <a:p>
            <a:pPr>
              <a:buFont typeface="Wingdings" panose="05000000000000000000" pitchFamily="2" charset="2"/>
              <a:buChar char="Ø"/>
            </a:pPr>
            <a:r>
              <a:rPr lang="de-DE" altLang="de-DE" b="1">
                <a:solidFill>
                  <a:srgbClr val="00B0F0"/>
                </a:solidFill>
                <a:latin typeface="Century Gothic" panose="020B0502020202020204" pitchFamily="34" charset="0"/>
              </a:rPr>
              <a:t>Nein </a:t>
            </a:r>
            <a:br>
              <a:rPr lang="de-DE" altLang="de-DE" b="1">
                <a:solidFill>
                  <a:srgbClr val="00B0F0"/>
                </a:solidFill>
                <a:latin typeface="Century Gothic" panose="020B0502020202020204" pitchFamily="34" charset="0"/>
              </a:rPr>
            </a:br>
            <a:endParaRPr lang="de-DE" altLang="de-DE" b="1">
              <a:solidFill>
                <a:srgbClr val="00B0F0"/>
              </a:solidFill>
              <a:latin typeface="Century Gothic" panose="020B0502020202020204" pitchFamily="34" charset="0"/>
            </a:endParaRPr>
          </a:p>
          <a:p>
            <a:pPr>
              <a:buFont typeface="Wingdings" panose="05000000000000000000" pitchFamily="2" charset="2"/>
              <a:buChar char="Ø"/>
            </a:pPr>
            <a:r>
              <a:rPr lang="de-DE" altLang="de-DE" b="1">
                <a:solidFill>
                  <a:srgbClr val="00B0F0"/>
                </a:solidFill>
                <a:latin typeface="Century Gothic" panose="020B0502020202020204" pitchFamily="34" charset="0"/>
              </a:rPr>
              <a:t>Nein</a:t>
            </a:r>
            <a:br>
              <a:rPr lang="de-DE" altLang="de-DE" b="1">
                <a:solidFill>
                  <a:srgbClr val="00B0F0"/>
                </a:solidFill>
                <a:latin typeface="Century Gothic" panose="020B0502020202020204" pitchFamily="34" charset="0"/>
              </a:rPr>
            </a:br>
            <a:endParaRPr lang="de-DE" altLang="de-DE" b="1">
              <a:solidFill>
                <a:srgbClr val="00B0F0"/>
              </a:solidFill>
              <a:latin typeface="Century Gothic" panose="020B0502020202020204" pitchFamily="34" charset="0"/>
            </a:endParaRPr>
          </a:p>
          <a:p>
            <a:pPr>
              <a:buFont typeface="Wingdings" panose="05000000000000000000" pitchFamily="2" charset="2"/>
              <a:buChar char="Ø"/>
            </a:pPr>
            <a:r>
              <a:rPr lang="de-DE" altLang="de-DE" b="1">
                <a:solidFill>
                  <a:srgbClr val="00B0F0"/>
                </a:solidFill>
                <a:latin typeface="Century Gothic" panose="020B0502020202020204" pitchFamily="34" charset="0"/>
              </a:rPr>
              <a:t>Ja</a:t>
            </a:r>
            <a:br>
              <a:rPr lang="de-DE" altLang="de-DE" b="1">
                <a:solidFill>
                  <a:srgbClr val="00B0F0"/>
                </a:solidFill>
                <a:latin typeface="Century Gothic" panose="020B0502020202020204" pitchFamily="34" charset="0"/>
              </a:rPr>
            </a:br>
            <a:endParaRPr lang="de-DE" altLang="de-DE" sz="2000" b="1">
              <a:solidFill>
                <a:srgbClr val="00B0F0"/>
              </a:solidFill>
              <a:latin typeface="Century Gothic" panose="020B0502020202020204" pitchFamily="34" charset="0"/>
            </a:endParaRPr>
          </a:p>
          <a:p>
            <a:pPr>
              <a:buFont typeface="Wingdings" panose="05000000000000000000" pitchFamily="2" charset="2"/>
              <a:buChar char="Ø"/>
            </a:pPr>
            <a:r>
              <a:rPr lang="de-DE" altLang="de-DE" b="1">
                <a:solidFill>
                  <a:srgbClr val="00B0F0"/>
                </a:solidFill>
                <a:latin typeface="Century Gothic" panose="020B0502020202020204" pitchFamily="34" charset="0"/>
              </a:rPr>
              <a:t>Nein</a:t>
            </a:r>
          </a:p>
        </p:txBody>
      </p:sp>
      <p:sp>
        <p:nvSpPr>
          <p:cNvPr id="8" name="Textfeld 7">
            <a:extLst>
              <a:ext uri="{FF2B5EF4-FFF2-40B4-BE49-F238E27FC236}">
                <a16:creationId xmlns:a16="http://schemas.microsoft.com/office/drawing/2014/main" id="{0CB883E7-9F13-4EB4-B72C-68B375BAC210}"/>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a:extLst>
              <a:ext uri="{FF2B5EF4-FFF2-40B4-BE49-F238E27FC236}">
                <a16:creationId xmlns:a16="http://schemas.microsoft.com/office/drawing/2014/main" id="{72FFE66A-C35E-4A80-9AD9-995C105FD924}"/>
              </a:ext>
            </a:extLst>
          </p:cNvPr>
          <p:cNvSpPr txBox="1">
            <a:spLocks noChangeArrowheads="1"/>
          </p:cNvSpPr>
          <p:nvPr/>
        </p:nvSpPr>
        <p:spPr bwMode="auto">
          <a:xfrm>
            <a:off x="1028700" y="938213"/>
            <a:ext cx="8970963" cy="338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rtl="0" eaLnBrk="0" fontAlgn="base" hangingPunct="0">
              <a:spcBef>
                <a:spcPct val="0"/>
              </a:spcBef>
              <a:spcAft>
                <a:spcPct val="0"/>
              </a:spcAft>
              <a:defRPr>
                <a:solidFill>
                  <a:schemeClr val="tx1"/>
                </a:solidFill>
                <a:latin typeface="+mj-lt"/>
                <a:ea typeface="+mj-ea"/>
                <a:cs typeface="+mj-cs"/>
              </a:defRPr>
            </a:lvl1pPr>
            <a:lvl2pPr algn="l" rtl="0" eaLnBrk="0" fontAlgn="base" hangingPunct="0">
              <a:spcBef>
                <a:spcPct val="0"/>
              </a:spcBef>
              <a:spcAft>
                <a:spcPct val="0"/>
              </a:spcAft>
              <a:defRPr>
                <a:solidFill>
                  <a:schemeClr val="tx1"/>
                </a:solidFill>
                <a:latin typeface="Verdana" pitchFamily="34" charset="0"/>
              </a:defRPr>
            </a:lvl2pPr>
            <a:lvl3pPr algn="l" rtl="0" eaLnBrk="0" fontAlgn="base" hangingPunct="0">
              <a:spcBef>
                <a:spcPct val="0"/>
              </a:spcBef>
              <a:spcAft>
                <a:spcPct val="0"/>
              </a:spcAft>
              <a:defRPr>
                <a:solidFill>
                  <a:schemeClr val="tx1"/>
                </a:solidFill>
                <a:latin typeface="Verdana" pitchFamily="34" charset="0"/>
              </a:defRPr>
            </a:lvl3pPr>
            <a:lvl4pPr algn="l" rtl="0" eaLnBrk="0" fontAlgn="base" hangingPunct="0">
              <a:spcBef>
                <a:spcPct val="0"/>
              </a:spcBef>
              <a:spcAft>
                <a:spcPct val="0"/>
              </a:spcAft>
              <a:defRPr>
                <a:solidFill>
                  <a:schemeClr val="tx1"/>
                </a:solidFill>
                <a:latin typeface="Verdana" pitchFamily="34" charset="0"/>
              </a:defRPr>
            </a:lvl4pPr>
            <a:lvl5pPr algn="l" rtl="0" eaLnBrk="0" fontAlgn="base" hangingPunct="0">
              <a:spcBef>
                <a:spcPct val="0"/>
              </a:spcBef>
              <a:spcAft>
                <a:spcPct val="0"/>
              </a:spcAft>
              <a:defRPr>
                <a:solidFill>
                  <a:schemeClr val="tx1"/>
                </a:solidFill>
                <a:latin typeface="Verdana" pitchFamily="34" charset="0"/>
              </a:defRPr>
            </a:lvl5pPr>
            <a:lvl6pPr marL="457200" algn="l" rtl="0" eaLnBrk="0" fontAlgn="base" hangingPunct="0">
              <a:spcBef>
                <a:spcPct val="0"/>
              </a:spcBef>
              <a:spcAft>
                <a:spcPct val="0"/>
              </a:spcAft>
              <a:defRPr>
                <a:solidFill>
                  <a:schemeClr val="tx1"/>
                </a:solidFill>
                <a:latin typeface="Verdana" pitchFamily="34" charset="0"/>
              </a:defRPr>
            </a:lvl6pPr>
            <a:lvl7pPr marL="914400" algn="l" rtl="0" eaLnBrk="0" fontAlgn="base" hangingPunct="0">
              <a:spcBef>
                <a:spcPct val="0"/>
              </a:spcBef>
              <a:spcAft>
                <a:spcPct val="0"/>
              </a:spcAft>
              <a:defRPr>
                <a:solidFill>
                  <a:schemeClr val="tx1"/>
                </a:solidFill>
                <a:latin typeface="Verdana" pitchFamily="34" charset="0"/>
              </a:defRPr>
            </a:lvl7pPr>
            <a:lvl8pPr marL="1371600" algn="l" rtl="0" eaLnBrk="0" fontAlgn="base" hangingPunct="0">
              <a:spcBef>
                <a:spcPct val="0"/>
              </a:spcBef>
              <a:spcAft>
                <a:spcPct val="0"/>
              </a:spcAft>
              <a:defRPr>
                <a:solidFill>
                  <a:schemeClr val="tx1"/>
                </a:solidFill>
                <a:latin typeface="Verdana" pitchFamily="34" charset="0"/>
              </a:defRPr>
            </a:lvl8pPr>
            <a:lvl9pPr marL="1828800" algn="l" rtl="0" eaLnBrk="0" fontAlgn="base" hangingPunct="0">
              <a:spcBef>
                <a:spcPct val="0"/>
              </a:spcBef>
              <a:spcAft>
                <a:spcPct val="0"/>
              </a:spcAft>
              <a:defRPr>
                <a:solidFill>
                  <a:schemeClr val="tx1"/>
                </a:solidFill>
                <a:latin typeface="Verdana" pitchFamily="34" charset="0"/>
              </a:defRPr>
            </a:lvl9pPr>
          </a:lstStyle>
          <a:p>
            <a:pPr marL="270000" indent="-270000" defTabSz="270000" eaLnBrk="1" hangingPunct="1">
              <a:spcBef>
                <a:spcPct val="50000"/>
              </a:spcBef>
              <a:tabLst>
                <a:tab pos="270000" algn="l"/>
              </a:tabLst>
              <a:defRPr/>
            </a:pPr>
            <a:r>
              <a:rPr lang="de-DE" altLang="de-DE" sz="1600" b="1" dirty="0">
                <a:solidFill>
                  <a:srgbClr val="00B0F0"/>
                </a:solidFill>
                <a:latin typeface="Century Gothic" pitchFamily="34" charset="0"/>
              </a:rPr>
              <a:t>Lösungshinweise zu </a:t>
            </a:r>
            <a:r>
              <a:rPr lang="de-DE" altLang="de-DE" sz="1600" b="1">
                <a:solidFill>
                  <a:srgbClr val="00B0F0"/>
                </a:solidFill>
                <a:latin typeface="Century Gothic" pitchFamily="34" charset="0"/>
              </a:rPr>
              <a:t>Frage 1</a:t>
            </a:r>
            <a:endParaRPr lang="de-DE" altLang="de-DE" sz="1600" b="1" kern="0" dirty="0">
              <a:solidFill>
                <a:srgbClr val="00B0F0"/>
              </a:solidFill>
              <a:latin typeface="Century Gothic" pitchFamily="34" charset="0"/>
            </a:endParaRPr>
          </a:p>
        </p:txBody>
      </p:sp>
      <p:sp>
        <p:nvSpPr>
          <p:cNvPr id="46084" name="Textfeld 6">
            <a:extLst>
              <a:ext uri="{FF2B5EF4-FFF2-40B4-BE49-F238E27FC236}">
                <a16:creationId xmlns:a16="http://schemas.microsoft.com/office/drawing/2014/main" id="{E1B065BD-A9E9-43DD-9BAC-C7047D3D62C8}"/>
              </a:ext>
            </a:extLst>
          </p:cNvPr>
          <p:cNvSpPr txBox="1">
            <a:spLocks noChangeArrowheads="1"/>
          </p:cNvSpPr>
          <p:nvPr/>
        </p:nvSpPr>
        <p:spPr bwMode="auto">
          <a:xfrm>
            <a:off x="996950" y="1557338"/>
            <a:ext cx="10801350" cy="346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defTabSz="269875">
              <a:lnSpc>
                <a:spcPct val="110000"/>
              </a:lnSpc>
              <a:spcBef>
                <a:spcPts val="800"/>
              </a:spcBef>
              <a:buFont typeface="Arial" panose="020B0604020202020204" pitchFamily="34" charset="0"/>
              <a:tabLst>
                <a:tab pos="179388" algn="l"/>
              </a:tabLst>
              <a:defRPr sz="1400">
                <a:solidFill>
                  <a:schemeClr val="tx1"/>
                </a:solidFill>
                <a:latin typeface="Verdana" panose="020B0604030504040204" pitchFamily="34" charset="0"/>
              </a:defRPr>
            </a:lvl1pPr>
            <a:lvl2pPr marL="742950" indent="-28575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2pPr>
            <a:lvl3pPr marL="266700" indent="-2667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3pPr>
            <a:lvl4pPr marL="16002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4pPr>
            <a:lvl5pPr marL="2057400" indent="-228600" defTabSz="269875">
              <a:lnSpc>
                <a:spcPct val="110000"/>
              </a:lnSpc>
              <a:spcBef>
                <a:spcPts val="800"/>
              </a:spcBef>
              <a:buFont typeface="Arial" panose="020B0604020202020204" pitchFamily="34" charset="0"/>
              <a:buChar char="•"/>
              <a:tabLst>
                <a:tab pos="179388" algn="l"/>
              </a:tabLst>
              <a:defRPr sz="1400">
                <a:solidFill>
                  <a:schemeClr val="tx1"/>
                </a:solidFill>
                <a:latin typeface="Verdana" panose="020B0604030504040204" pitchFamily="34" charset="0"/>
              </a:defRPr>
            </a:lvl5pPr>
            <a:lvl6pPr marL="25146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6pPr>
            <a:lvl7pPr marL="29718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7pPr>
            <a:lvl8pPr marL="34290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8pPr>
            <a:lvl9pPr marL="3886200" indent="-228600" defTabSz="269875" eaLnBrk="0" fontAlgn="base" hangingPunct="0">
              <a:lnSpc>
                <a:spcPct val="110000"/>
              </a:lnSpc>
              <a:spcBef>
                <a:spcPts val="800"/>
              </a:spcBef>
              <a:spcAft>
                <a:spcPct val="0"/>
              </a:spcAft>
              <a:buFont typeface="Arial" panose="020B0604020202020204" pitchFamily="34" charset="0"/>
              <a:buChar char="•"/>
              <a:tabLst>
                <a:tab pos="179388" algn="l"/>
              </a:tabLst>
              <a:defRPr sz="1400">
                <a:solidFill>
                  <a:schemeClr val="tx1"/>
                </a:solidFill>
                <a:latin typeface="Verdana" panose="020B0604030504040204" pitchFamily="34" charset="0"/>
              </a:defRPr>
            </a:lvl9pPr>
          </a:lstStyle>
          <a:p>
            <a:pPr marL="188913" indent="-188913">
              <a:buFont typeface="Arial" panose="020B0604020202020204" pitchFamily="34" charset="0"/>
              <a:buChar char="•"/>
              <a:defRPr/>
            </a:pPr>
            <a:r>
              <a:rPr lang="de-DE" altLang="de-DE" b="1" dirty="0">
                <a:latin typeface="Century Gothic" panose="020B0502020202020204" pitchFamily="34" charset="0"/>
              </a:rPr>
              <a:t>Zu a) Nein</a:t>
            </a:r>
            <a:r>
              <a:rPr lang="de-DE" altLang="de-DE" dirty="0">
                <a:latin typeface="Century Gothic" panose="020B0502020202020204" pitchFamily="34" charset="0"/>
              </a:rPr>
              <a:t>: Rückstellungen für drohende Verluste aus schwebenden Geschäften sind im Überschuldungsstatus zu berücksichtigen, da sie eine künftige wirtschaftliche Belastung darstellen. Auch wenn der Aufwand noch nicht realisiert wurde, besteht ein gegenwärtiger Verpflichtungsgrund, der zu passivieren </a:t>
            </a:r>
            <a:r>
              <a:rPr lang="de-DE" altLang="de-DE">
                <a:latin typeface="Century Gothic" panose="020B0502020202020204" pitchFamily="34" charset="0"/>
              </a:rPr>
              <a:t>ist.</a:t>
            </a:r>
            <a:br>
              <a:rPr lang="de-DE" altLang="de-DE">
                <a:latin typeface="Century Gothic" panose="020B0502020202020204" pitchFamily="34" charset="0"/>
              </a:rPr>
            </a:br>
            <a:endParaRPr lang="de-DE"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b)</a:t>
            </a:r>
            <a:r>
              <a:rPr lang="de-DE" dirty="0">
                <a:latin typeface="Century Gothic" panose="020B0502020202020204" pitchFamily="34" charset="0"/>
              </a:rPr>
              <a:t> </a:t>
            </a:r>
            <a:r>
              <a:rPr lang="de-DE" b="1" dirty="0">
                <a:latin typeface="Century Gothic" panose="020B0502020202020204" pitchFamily="34" charset="0"/>
              </a:rPr>
              <a:t>Nein</a:t>
            </a:r>
            <a:r>
              <a:rPr lang="de-DE" dirty="0">
                <a:latin typeface="Century Gothic" panose="020B0502020202020204" pitchFamily="34" charset="0"/>
              </a:rPr>
              <a:t>: Eventualverbindlichkeiten aus Bürgschaften können im Überschuldungsstatus unter bestimmten Voraussetzungen zu passivieren sein, insbesondere dann, wenn eine Inanspruchnahme überwiegend wahrscheinlich </a:t>
            </a:r>
            <a:r>
              <a:rPr lang="de-DE">
                <a:latin typeface="Century Gothic" panose="020B0502020202020204" pitchFamily="34" charset="0"/>
              </a:rPr>
              <a:t>ist.</a:t>
            </a:r>
            <a:br>
              <a:rPr lang="de-DE">
                <a:latin typeface="Century Gothic" panose="020B0502020202020204" pitchFamily="34" charset="0"/>
              </a:rPr>
            </a:br>
            <a:endParaRPr lang="de-DE" b="1" dirty="0">
              <a:latin typeface="Century Gothic" panose="020B0502020202020204" pitchFamily="34" charset="0"/>
            </a:endParaRPr>
          </a:p>
          <a:p>
            <a:pPr marL="188913" indent="-188913">
              <a:buFont typeface="Arial" panose="020B0604020202020204" pitchFamily="34" charset="0"/>
              <a:buChar char="•"/>
              <a:defRPr/>
            </a:pPr>
            <a:r>
              <a:rPr lang="de-DE" b="1" dirty="0">
                <a:latin typeface="Century Gothic" panose="020B0502020202020204" pitchFamily="34" charset="0"/>
              </a:rPr>
              <a:t>Zu c) Ja</a:t>
            </a:r>
            <a:r>
              <a:rPr lang="de-DE" dirty="0">
                <a:latin typeface="Century Gothic" panose="020B0502020202020204" pitchFamily="34" charset="0"/>
              </a:rPr>
              <a:t>: </a:t>
            </a:r>
            <a:r>
              <a:rPr lang="de-DE" b="1" dirty="0">
                <a:latin typeface="Century Gothic" panose="020B0502020202020204" pitchFamily="34" charset="0"/>
              </a:rPr>
              <a:t>Gesellschafterdarlehen</a:t>
            </a:r>
            <a:r>
              <a:rPr lang="de-DE" dirty="0">
                <a:latin typeface="Century Gothic" panose="020B0502020202020204" pitchFamily="34" charset="0"/>
              </a:rPr>
              <a:t> mit einem </a:t>
            </a:r>
            <a:r>
              <a:rPr lang="de-DE" b="1" dirty="0">
                <a:latin typeface="Century Gothic" panose="020B0502020202020204" pitchFamily="34" charset="0"/>
              </a:rPr>
              <a:t>qualifizierten Rangrücktritt nach § 39 Abs. 2 InsO </a:t>
            </a:r>
            <a:r>
              <a:rPr lang="de-DE" dirty="0">
                <a:latin typeface="Century Gothic" panose="020B0502020202020204" pitchFamily="34" charset="0"/>
              </a:rPr>
              <a:t>werden nachrangig behandelt. Sie sind im Überschuldungsstatus nicht als Passiva zu berücksichtigen, da sie erst nach allen anderen Gläubigern zu bedienen </a:t>
            </a:r>
            <a:r>
              <a:rPr lang="de-DE">
                <a:latin typeface="Century Gothic" panose="020B0502020202020204" pitchFamily="34" charset="0"/>
              </a:rPr>
              <a:t>sind.</a:t>
            </a:r>
            <a:br>
              <a:rPr lang="de-DE">
                <a:latin typeface="Century Gothic" panose="020B0502020202020204" pitchFamily="34" charset="0"/>
              </a:rPr>
            </a:br>
            <a:endParaRPr lang="de-DE" dirty="0">
              <a:latin typeface="Century Gothic" panose="020B0502020202020204" pitchFamily="34" charset="0"/>
            </a:endParaRPr>
          </a:p>
          <a:p>
            <a:pPr>
              <a:buFont typeface="Arial" panose="020B0604020202020204" pitchFamily="34" charset="0"/>
              <a:buChar char="•"/>
              <a:defRPr/>
            </a:pPr>
            <a:r>
              <a:rPr lang="de-DE" b="1" dirty="0">
                <a:latin typeface="Century Gothic" panose="020B0502020202020204" pitchFamily="34" charset="0"/>
              </a:rPr>
              <a:t>Zu d) Nein</a:t>
            </a:r>
            <a:r>
              <a:rPr lang="de-DE" dirty="0">
                <a:latin typeface="Century Gothic" panose="020B0502020202020204" pitchFamily="34" charset="0"/>
              </a:rPr>
              <a:t>: Verbindlichkeiten aus Lieferungen und Leistungen stellen fällige oder zumindest konkret bestimmte Forderungen Dritter dar. Sie sind stets voll zu berücksichtigen.</a:t>
            </a:r>
            <a:endParaRPr lang="de-DE" altLang="de-DE" dirty="0">
              <a:latin typeface="Century Gothic" panose="020B0502020202020204" pitchFamily="34" charset="0"/>
            </a:endParaRPr>
          </a:p>
        </p:txBody>
      </p:sp>
      <p:sp>
        <p:nvSpPr>
          <p:cNvPr id="18436" name="Textfeld 1">
            <a:extLst>
              <a:ext uri="{FF2B5EF4-FFF2-40B4-BE49-F238E27FC236}">
                <a16:creationId xmlns:a16="http://schemas.microsoft.com/office/drawing/2014/main" id="{72EFF538-334B-4107-AF6E-520CCB5EDB15}"/>
              </a:ext>
            </a:extLst>
          </p:cNvPr>
          <p:cNvSpPr txBox="1">
            <a:spLocks noChangeArrowheads="1"/>
          </p:cNvSpPr>
          <p:nvPr/>
        </p:nvSpPr>
        <p:spPr bwMode="auto">
          <a:xfrm>
            <a:off x="479425" y="180975"/>
            <a:ext cx="9721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49325" indent="-5254625">
              <a:lnSpc>
                <a:spcPct val="110000"/>
              </a:lnSpc>
              <a:spcBef>
                <a:spcPts val="800"/>
              </a:spcBef>
              <a:buFont typeface="Arial" panose="020B0604020202020204" pitchFamily="34" charset="0"/>
              <a:defRPr sz="1400">
                <a:solidFill>
                  <a:schemeClr val="tx1"/>
                </a:solidFill>
                <a:latin typeface="Verdana" panose="020B0604030504040204" pitchFamily="34" charset="0"/>
              </a:defRPr>
            </a:lvl1pPr>
            <a:lvl2pPr marL="742950" indent="-28575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2pPr>
            <a:lvl3pPr marL="11430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3pPr>
            <a:lvl4pPr marL="16002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4pPr>
            <a:lvl5pPr marL="2057400" indent="-228600">
              <a:lnSpc>
                <a:spcPct val="110000"/>
              </a:lnSpc>
              <a:spcBef>
                <a:spcPts val="800"/>
              </a:spcBef>
              <a:buFont typeface="Arial" panose="020B0604020202020204" pitchFamily="34" charset="0"/>
              <a:buChar char="•"/>
              <a:defRPr sz="1400">
                <a:solidFill>
                  <a:schemeClr val="tx1"/>
                </a:solidFill>
                <a:latin typeface="Verdana" panose="020B0604030504040204" pitchFamily="34" charset="0"/>
              </a:defRPr>
            </a:lvl5pPr>
            <a:lvl6pPr marL="25146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6pPr>
            <a:lvl7pPr marL="29718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7pPr>
            <a:lvl8pPr marL="34290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8pPr>
            <a:lvl9pPr marL="3886200" indent="-228600" eaLnBrk="0" fontAlgn="base" hangingPunct="0">
              <a:lnSpc>
                <a:spcPct val="110000"/>
              </a:lnSpc>
              <a:spcBef>
                <a:spcPts val="800"/>
              </a:spcBef>
              <a:spcAft>
                <a:spcPct val="0"/>
              </a:spcAft>
              <a:buFont typeface="Arial" panose="020B0604020202020204" pitchFamily="34" charset="0"/>
              <a:buChar char="•"/>
              <a:defRPr sz="1400">
                <a:solidFill>
                  <a:schemeClr val="tx1"/>
                </a:solidFill>
                <a:latin typeface="Verdana" panose="020B0604030504040204" pitchFamily="34" charset="0"/>
              </a:defRPr>
            </a:lvl9pPr>
          </a:lstStyle>
          <a:p>
            <a:pPr eaLnBrk="1" hangingPunct="1">
              <a:lnSpc>
                <a:spcPct val="100000"/>
              </a:lnSpc>
              <a:spcBef>
                <a:spcPct val="0"/>
              </a:spcBef>
            </a:pPr>
            <a:r>
              <a:rPr lang="de-DE" altLang="de-DE" sz="1600" b="1">
                <a:solidFill>
                  <a:srgbClr val="000000"/>
                </a:solidFill>
                <a:latin typeface="Century Gothic" panose="020B0502020202020204" pitchFamily="34" charset="0"/>
              </a:rPr>
              <a:t>Thema 2: Überschuldung nach § 19 InsO rechtzeitig erkennen: Normative Vorgaben (IDW S 11) und Praxishinweise</a:t>
            </a:r>
          </a:p>
        </p:txBody>
      </p:sp>
      <p:sp>
        <p:nvSpPr>
          <p:cNvPr id="6" name="Textfeld 5">
            <a:extLst>
              <a:ext uri="{FF2B5EF4-FFF2-40B4-BE49-F238E27FC236}">
                <a16:creationId xmlns:a16="http://schemas.microsoft.com/office/drawing/2014/main" id="{F78D6941-684D-424A-9BC0-84B98603425B}"/>
              </a:ext>
            </a:extLst>
          </p:cNvPr>
          <p:cNvSpPr txBox="1"/>
          <p:nvPr/>
        </p:nvSpPr>
        <p:spPr>
          <a:xfrm>
            <a:off x="11533475" y="5604157"/>
            <a:ext cx="323165" cy="720080"/>
          </a:xfrm>
          <a:prstGeom prst="rect">
            <a:avLst/>
          </a:prstGeom>
          <a:noFill/>
        </p:spPr>
        <p:txBody>
          <a:bodyPr vert="vert270">
            <a:spAutoFit/>
          </a:bodyPr>
          <a:lstStyle/>
          <a:p>
            <a:pPr eaLnBrk="1" hangingPunct="1">
              <a:defRPr/>
            </a:pPr>
            <a:r>
              <a:rPr lang="de-DE" sz="900">
                <a:solidFill>
                  <a:srgbClr val="FF0000"/>
                </a:solidFill>
                <a:latin typeface="Century Gothic" panose="020B0502020202020204" pitchFamily="34" charset="0"/>
                <a:cs typeface="Arial" charset="0"/>
              </a:rPr>
              <a:t>03/2025</a:t>
            </a:r>
            <a:endParaRPr lang="de-DE" sz="900" dirty="0">
              <a:solidFill>
                <a:srgbClr val="FF0000"/>
              </a:solidFill>
              <a:latin typeface="Century Gothic" panose="020B0502020202020204" pitchFamily="34" charset="0"/>
              <a:cs typeface="Arial" charset="0"/>
            </a:endParaRPr>
          </a:p>
        </p:txBody>
      </p:sp>
    </p:spTree>
  </p:cSld>
  <p:clrMapOvr>
    <a:masterClrMapping/>
  </p:clrMapOvr>
</p:sld>
</file>

<file path=ppt/theme/theme1.xml><?xml version="1.0" encoding="utf-8"?>
<a:theme xmlns:a="http://schemas.openxmlformats.org/drawingml/2006/main" name="Titel und Inhalt 1sp">
  <a:themeElements>
    <a:clrScheme name="Titel und Inhalt 1sp 1">
      <a:dk1>
        <a:srgbClr val="000000"/>
      </a:dk1>
      <a:lt1>
        <a:srgbClr val="FFFFFF"/>
      </a:lt1>
      <a:dk2>
        <a:srgbClr val="BFC0C5"/>
      </a:dk2>
      <a:lt2>
        <a:srgbClr val="FFFFFF"/>
      </a:lt2>
      <a:accent1>
        <a:srgbClr val="00ADC6"/>
      </a:accent1>
      <a:accent2>
        <a:srgbClr val="519027"/>
      </a:accent2>
      <a:accent3>
        <a:srgbClr val="FFFFFF"/>
      </a:accent3>
      <a:accent4>
        <a:srgbClr val="000000"/>
      </a:accent4>
      <a:accent5>
        <a:srgbClr val="AAD3DF"/>
      </a:accent5>
      <a:accent6>
        <a:srgbClr val="498222"/>
      </a:accent6>
      <a:hlink>
        <a:srgbClr val="000000"/>
      </a:hlink>
      <a:folHlink>
        <a:srgbClr val="00ADC6"/>
      </a:folHlink>
    </a:clrScheme>
    <a:fontScheme name="Titel und Inhalt 1sp">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eaLnBrk="1" hangingPunct="1">
          <a:lnSpc>
            <a:spcPct val="100000"/>
          </a:lnSpc>
          <a:spcBef>
            <a:spcPct val="0"/>
          </a:spcBef>
          <a:buFontTx/>
          <a:buNone/>
          <a:defRPr sz="1800">
            <a:latin typeface="Arial" charset="0"/>
          </a:defRPr>
        </a:defPPr>
      </a:lstStyle>
    </a:spDef>
  </a:objectDefaults>
  <a:extraClrSchemeLst>
    <a:extraClrScheme>
      <a:clrScheme name="Titel und Inhalt 1sp 1">
        <a:dk1>
          <a:srgbClr val="000000"/>
        </a:dk1>
        <a:lt1>
          <a:srgbClr val="FFFFFF"/>
        </a:lt1>
        <a:dk2>
          <a:srgbClr val="BFC0C5"/>
        </a:dk2>
        <a:lt2>
          <a:srgbClr val="FFFFFF"/>
        </a:lt2>
        <a:accent1>
          <a:srgbClr val="00ADC6"/>
        </a:accent1>
        <a:accent2>
          <a:srgbClr val="519027"/>
        </a:accent2>
        <a:accent3>
          <a:srgbClr val="FFFFFF"/>
        </a:accent3>
        <a:accent4>
          <a:srgbClr val="000000"/>
        </a:accent4>
        <a:accent5>
          <a:srgbClr val="AAD3DF"/>
        </a:accent5>
        <a:accent6>
          <a:srgbClr val="498222"/>
        </a:accent6>
        <a:hlink>
          <a:srgbClr val="000000"/>
        </a:hlink>
        <a:folHlink>
          <a:srgbClr val="00ADC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3289</Words>
  <Application>Microsoft Office PowerPoint</Application>
  <PresentationFormat>Breitbild</PresentationFormat>
  <Paragraphs>316</Paragraphs>
  <Slides>35</Slides>
  <Notes>8</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35</vt:i4>
      </vt:variant>
    </vt:vector>
  </HeadingPairs>
  <TitlesOfParts>
    <vt:vector size="41" baseType="lpstr">
      <vt:lpstr>Arial</vt:lpstr>
      <vt:lpstr>Century Gothic</vt:lpstr>
      <vt:lpstr>Courier New</vt:lpstr>
      <vt:lpstr>Verdana</vt:lpstr>
      <vt:lpstr>Wingdings</vt:lpstr>
      <vt:lpstr>Titel und Inhalt 1sp</vt:lpstr>
      <vt:lpstr>Update Wirtschaftsprüfung 1 2025  Praxisfragen – Lösungen</vt:lpstr>
      <vt:lpstr>Thema 1:  KI aus dem Blickwinkel des Wirtschaftsprüfers (Teil 1 von 3)</vt:lpstr>
      <vt:lpstr>PowerPoint-Präsentation</vt:lpstr>
      <vt:lpstr>PowerPoint-Präsentation</vt:lpstr>
      <vt:lpstr>PowerPoint-Präsentation</vt:lpstr>
      <vt:lpstr>Thema 2:  Überschuldung nach § 19 InsO rechtzeitig erkennen: Normative Vorgaben (IDW S11) und Praxishinweise</vt:lpstr>
      <vt:lpstr>PowerPoint-Präsentation</vt:lpstr>
      <vt:lpstr>PowerPoint-Präsentation</vt:lpstr>
      <vt:lpstr>PowerPoint-Präsentation</vt:lpstr>
      <vt:lpstr>Thema 3  „Unternehmensbewertung 2025: Die sechs wesentlichen Neuerungen des IDW ES 1 n.F.“</vt:lpstr>
      <vt:lpstr>PowerPoint-Präsentation</vt:lpstr>
      <vt:lpstr>PowerPoint-Präsentation</vt:lpstr>
      <vt:lpstr>PowerPoint-Präsentation</vt:lpstr>
      <vt:lpstr>Thema 4  „Praxisbezogenes Update zu den relevanten Geldwäschepflichten in der WP-Praxis“</vt:lpstr>
      <vt:lpstr>PowerPoint-Präsentation</vt:lpstr>
      <vt:lpstr>PowerPoint-Präsentation</vt:lpstr>
      <vt:lpstr>PowerPoint-Präsentation</vt:lpstr>
      <vt:lpstr>PowerPoint-Präsentation</vt:lpstr>
      <vt:lpstr>PowerPoint-Präsentation</vt:lpstr>
      <vt:lpstr>PowerPoint-Präsentation</vt:lpstr>
      <vt:lpstr>Thema 6:  Nutzung von öffentlichen Informationsquellen zur Steigerung der Prüfungsqualität</vt:lpstr>
      <vt:lpstr>PowerPoint-Präsentation</vt:lpstr>
      <vt:lpstr>PowerPoint-Präsentation</vt:lpstr>
      <vt:lpstr>PowerPoint-Präsentation</vt:lpstr>
      <vt:lpstr>PowerPoint-Präsentation</vt:lpstr>
      <vt:lpstr>PowerPoint-Präsentation</vt:lpstr>
      <vt:lpstr>PowerPoint-Präsentation</vt:lpstr>
      <vt:lpstr>Thema 7:  Schwerpunkte der WPK-Abschlussdurchsicht 2025: Neuralgische Punkte für Abschlussprüfer</vt:lpstr>
      <vt:lpstr>PowerPoint-Präsentation</vt:lpstr>
      <vt:lpstr>PowerPoint-Präsentation</vt:lpstr>
      <vt:lpstr>PowerPoint-Präsentation</vt:lpstr>
      <vt:lpstr>Thema 9:  Lagebericht in der Praxis (Teil 1 von 3): Der Wirtschaftsbericht als Spiegel des Unternehmenserfolgs (360-Grad-Perspektive)</vt:lpstr>
      <vt:lpstr>PowerPoint-Präsentation</vt:lpstr>
      <vt:lpstr>PowerPoint-Präsentation</vt:lpstr>
      <vt:lpstr>PowerPoint-Präsentation</vt:lpstr>
    </vt:vector>
  </TitlesOfParts>
  <Company>Bansbach Schübel Brösztl &amp; Partner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Assistentenschulung</dc:title>
  <dc:creator>Leyhr, Birgit</dc:creator>
  <cp:lastModifiedBy>Koch, Anja - AUDfIT</cp:lastModifiedBy>
  <cp:revision>1891</cp:revision>
  <cp:lastPrinted>2025-04-29T10:31:32Z</cp:lastPrinted>
  <dcterms:created xsi:type="dcterms:W3CDTF">2011-10-11T08:16:58Z</dcterms:created>
  <dcterms:modified xsi:type="dcterms:W3CDTF">2025-04-29T10:36:56Z</dcterms:modified>
</cp:coreProperties>
</file>